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1"/>
  </p:notesMasterIdLst>
  <p:sldIdLst>
    <p:sldId id="429" r:id="rId2"/>
    <p:sldId id="419" r:id="rId3"/>
    <p:sldId id="319" r:id="rId4"/>
    <p:sldId id="317" r:id="rId5"/>
    <p:sldId id="430" r:id="rId6"/>
    <p:sldId id="322" r:id="rId7"/>
    <p:sldId id="318" r:id="rId8"/>
    <p:sldId id="424" r:id="rId9"/>
    <p:sldId id="324" r:id="rId10"/>
    <p:sldId id="425" r:id="rId11"/>
    <p:sldId id="325" r:id="rId12"/>
    <p:sldId id="405" r:id="rId13"/>
    <p:sldId id="431" r:id="rId14"/>
    <p:sldId id="427" r:id="rId15"/>
    <p:sldId id="328" r:id="rId16"/>
    <p:sldId id="420" r:id="rId17"/>
    <p:sldId id="421" r:id="rId18"/>
    <p:sldId id="280" r:id="rId19"/>
    <p:sldId id="432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51" autoAdjust="0"/>
  </p:normalViewPr>
  <p:slideViewPr>
    <p:cSldViewPr>
      <p:cViewPr varScale="1">
        <p:scale>
          <a:sx n="129" d="100"/>
          <a:sy n="129" d="100"/>
        </p:scale>
        <p:origin x="2724" y="126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9AE8AEC-8AF9-4797-9EE5-59FE7F3F0058}" type="datetimeFigureOut">
              <a:rPr lang="en-US"/>
              <a:pPr>
                <a:defRPr/>
              </a:pPr>
              <a:t>6/30/2024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  <a:endParaRPr 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AE2D2B5-C0F6-480D-84F9-3FAD98C2E4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427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zhihu.com/?target=http://www.baidu.com/index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link.zhihu.com/?target=http://www.baidu.com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迪姆</a:t>
            </a:r>
            <a:r>
              <a:rPr lang="en-US" altLang="zh-CN" dirty="0"/>
              <a:t>•</a:t>
            </a:r>
            <a:r>
              <a:rPr lang="zh-CN" altLang="en-US" dirty="0"/>
              <a:t>李伯纳是万维网的编织者，是计算机界的超级巨星，很多人都亲切地称他“万维网先生”。他从牛津大学毕业之后，就进人了欧洲原子能研究中心工作，这是一个世界性的实验室，它的研究人员分布于世界各地。由于各地的专家所使用的计算机和软件各不相同， 所以他们在分享技术经验和成果时候的交流很吃力，通常在电话里重复了几遍，对方也没有 听懂。  这激发了迪姆的创造欲望，他希望找到一种系统，让所有的人都能够共享彼此的文件系统。也就是说，你所做的事同事们都知道，同事们的工作你也很清楚，这样交流起来就方便多了。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Web</a:t>
            </a:r>
            <a:r>
              <a:rPr lang="zh-CN" altLang="en-US" dirty="0"/>
              <a:t> 英文：网，蜘蛛网，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网页设计：网页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现在泛指：互联网，万维网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Web</a:t>
            </a:r>
            <a:r>
              <a:rPr lang="zh-CN" altLang="en-US" dirty="0"/>
              <a:t> 大规模分布式系统，支持</a:t>
            </a:r>
            <a:r>
              <a:rPr lang="en-US" altLang="zh-CN" dirty="0"/>
              <a:t>web</a:t>
            </a:r>
            <a:r>
              <a:rPr lang="zh-CN" altLang="en-US" dirty="0"/>
              <a:t>服务的关键技术主要有三个：</a:t>
            </a:r>
            <a:r>
              <a:rPr lang="en-US" altLang="zh-CN" dirty="0"/>
              <a:t>http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html(hypertext</a:t>
            </a:r>
            <a:r>
              <a:rPr lang="zh-CN" altLang="en-US" dirty="0"/>
              <a:t> </a:t>
            </a:r>
            <a:r>
              <a:rPr lang="en-US" altLang="zh-CN" dirty="0"/>
              <a:t>markup</a:t>
            </a:r>
            <a:r>
              <a:rPr lang="zh-CN" altLang="en-US" dirty="0"/>
              <a:t> </a:t>
            </a:r>
            <a:r>
              <a:rPr lang="en-US" altLang="zh-CN" dirty="0"/>
              <a:t>language)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universal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locator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http</a:t>
            </a:r>
            <a:r>
              <a:rPr lang="zh-CN" altLang="en-US" dirty="0"/>
              <a:t>：</a:t>
            </a:r>
            <a:r>
              <a:rPr lang="en-US" altLang="zh-CN" dirty="0"/>
              <a:t>web</a:t>
            </a:r>
            <a:r>
              <a:rPr lang="zh-CN" altLang="en-US" dirty="0"/>
              <a:t>文档在互联网传输的协议，基于</a:t>
            </a:r>
            <a:r>
              <a:rPr lang="en-US" altLang="zh-CN" dirty="0" err="1"/>
              <a:t>tcp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Html</a:t>
            </a:r>
            <a:r>
              <a:rPr lang="zh-CN" altLang="en-US" dirty="0"/>
              <a:t>：</a:t>
            </a:r>
            <a:r>
              <a:rPr lang="en-US" altLang="zh-CN" dirty="0"/>
              <a:t>web</a:t>
            </a:r>
            <a:r>
              <a:rPr lang="zh-CN" altLang="en-US" dirty="0"/>
              <a:t>文档的编程语言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 err="1"/>
              <a:t>url</a:t>
            </a:r>
            <a:r>
              <a:rPr lang="zh-CN" altLang="en-US" dirty="0"/>
              <a:t>：互联网范围内唯一标示</a:t>
            </a:r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917C20D-D6B4-48FC-BD13-CE135FC9DFD1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237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/>
              <a:t>请求报文目的：查询某一个</a:t>
            </a:r>
            <a:r>
              <a:rPr lang="en-US" altLang="zh-CN"/>
              <a:t>web</a:t>
            </a:r>
            <a:r>
              <a:rPr lang="zh-CN" altLang="en-US"/>
              <a:t>页可用性，如果可用，从</a:t>
            </a:r>
            <a:r>
              <a:rPr lang="en-US" altLang="zh-CN"/>
              <a:t>web</a:t>
            </a:r>
            <a:r>
              <a:rPr lang="zh-CN" altLang="en-US"/>
              <a:t>服务器读取这个报文</a:t>
            </a:r>
            <a:endParaRPr lang="en-US" altLang="zh-CN"/>
          </a:p>
          <a:p>
            <a:pPr eaLnBrk="1" hangingPunct="1"/>
            <a:r>
              <a:rPr lang="zh-CN" altLang="en-US"/>
              <a:t>请求有很多种方式：</a:t>
            </a:r>
            <a:r>
              <a:rPr lang="en-US" altLang="zh-CN"/>
              <a:t>get</a:t>
            </a:r>
            <a:r>
              <a:rPr lang="zh-CN" altLang="en-US"/>
              <a:t>，</a:t>
            </a:r>
            <a:r>
              <a:rPr lang="en-US" altLang="zh-CN"/>
              <a:t>head</a:t>
            </a:r>
            <a:r>
              <a:rPr lang="zh-CN" altLang="en-US"/>
              <a:t>，</a:t>
            </a:r>
            <a:r>
              <a:rPr lang="en-US" altLang="zh-CN"/>
              <a:t>put</a:t>
            </a:r>
            <a:r>
              <a:rPr lang="zh-CN" altLang="en-US"/>
              <a:t>，不同方式的请求内容和操作不一样</a:t>
            </a:r>
            <a:endParaRPr lang="en-US" altLang="zh-CN"/>
          </a:p>
          <a:p>
            <a:endParaRPr lang="en-US" altLang="en-US">
              <a:ea typeface="宋体" panose="02010600030101010101" pitchFamily="2" charset="-122"/>
            </a:endParaRPr>
          </a:p>
        </p:txBody>
      </p:sp>
      <p:sp>
        <p:nvSpPr>
          <p:cNvPr id="686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CA8EAB8-B28C-4ABE-83E5-59042FE6C35D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4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/>
              <a:t>Html</a:t>
            </a:r>
            <a:r>
              <a:rPr lang="zh-CN" altLang="en-US"/>
              <a:t>：创建网页的语言，</a:t>
            </a:r>
            <a:endParaRPr lang="en-US" altLang="zh-CN"/>
          </a:p>
          <a:p>
            <a:pPr eaLnBrk="1" hangingPunct="1"/>
            <a:r>
              <a:rPr lang="zh-CN" altLang="en-US"/>
              <a:t>若粗体字显示：用</a:t>
            </a:r>
            <a:r>
              <a:rPr lang="zh-CN" altLang="ja-JP"/>
              <a:t>&lt;</a:t>
            </a:r>
            <a:r>
              <a:rPr lang="en-US" altLang="zh-CN"/>
              <a:t>B&gt;</a:t>
            </a:r>
            <a:endParaRPr lang="en-US" altLang="en-US">
              <a:ea typeface="宋体" panose="02010600030101010101" pitchFamily="2" charset="-122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BC526D3-D001-4812-85F9-51795B93D3B4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7812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E2D2B5-C0F6-480D-84F9-3FAD98C2E49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ea typeface="宋体" panose="02010600030101010101" pitchFamily="2" charset="-122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1E04AD-31BF-4C5A-BAB0-13093F108A8D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727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超文本</a:t>
            </a:r>
            <a:r>
              <a:rPr lang="en-US" altLang="zh-CN" dirty="0"/>
              <a:t>(Hypertext)</a:t>
            </a:r>
            <a:r>
              <a:rPr lang="zh-CN" altLang="en-US" dirty="0"/>
              <a:t>是用超链接的方法</a:t>
            </a:r>
            <a:r>
              <a:rPr lang="en-US" altLang="zh-CN" dirty="0"/>
              <a:t>,</a:t>
            </a:r>
            <a:r>
              <a:rPr lang="zh-CN" altLang="en-US" dirty="0"/>
              <a:t>将各种</a:t>
            </a:r>
            <a:r>
              <a:rPr lang="zh-CN" altLang="en-US" b="1" dirty="0"/>
              <a:t>不同空间</a:t>
            </a:r>
            <a:r>
              <a:rPr lang="zh-CN" altLang="en-US" dirty="0"/>
              <a:t>的文字信息组织在一起的网状文本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，用户可以从一个文本跳到另一个文本，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图中给出的超文本工作方式，点击深圳大学，链接到深圳大学主页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但是我们在浏览网页时，不仅有文本，还有图片，声音视频等，这些是超媒体的方式来组织的，用户可以从文本 激活声音，显示图片，播放视频，市面上电子书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Web</a:t>
            </a:r>
            <a:r>
              <a:rPr lang="zh-CN" altLang="en-US" dirty="0"/>
              <a:t>信息的组织形式有两种：超文本和超媒体</a:t>
            </a:r>
            <a:endParaRPr lang="en-US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325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BB35D2C-CFBC-49DA-A695-E9F3BA450E02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2767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互联网中有大量</a:t>
            </a:r>
            <a:r>
              <a:rPr lang="en-US" altLang="zh-CN" dirty="0"/>
              <a:t>web</a:t>
            </a:r>
            <a:r>
              <a:rPr lang="zh-CN" altLang="en-US" dirty="0"/>
              <a:t>服务器，每天服务器有很多</a:t>
            </a:r>
            <a:r>
              <a:rPr lang="en-US" altLang="zh-CN" dirty="0"/>
              <a:t>web</a:t>
            </a:r>
            <a:r>
              <a:rPr lang="zh-CN" altLang="en-US" dirty="0"/>
              <a:t>网页（资源）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因此需要一个唯一的地址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全名统一资源定义符，它使得网络中的所有资源具有唯一的标识符。基本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URL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包含模式（或称协议）、服务器名称（或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地址）、路径和文件，可以理解为网页的绝对路径，如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http://www.baidu.com/index.html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地址是标识网络中的主机的地址，但是不一定唯一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rPr>
              <a:t>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给它取个好记的名字就是域名地址，如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http://www.baidu.com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</a:t>
            </a:r>
            <a:b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IP</a:t>
            </a:r>
            <a:r>
              <a:rPr lang="zh-CN" altLang="en-US" dirty="0"/>
              <a:t>与域名解析，</a:t>
            </a:r>
            <a:r>
              <a:rPr lang="en-US" altLang="zh-CN" dirty="0" err="1"/>
              <a:t>Nslookup</a:t>
            </a:r>
            <a:endParaRPr lang="en-US" altLang="zh-CN" dirty="0"/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7240073-5E5E-4B91-9015-4236FD7DA396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8163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Web</a:t>
            </a:r>
            <a:r>
              <a:rPr lang="zh-CN" altLang="en-US" dirty="0"/>
              <a:t>工作方式，典型的客户端，服务器模式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信息资源：网页形式储存在</a:t>
            </a:r>
            <a:r>
              <a:rPr lang="en-US" altLang="zh-CN" dirty="0"/>
              <a:t>web</a:t>
            </a:r>
            <a:r>
              <a:rPr lang="zh-CN" altLang="en-US" dirty="0"/>
              <a:t>服务器中，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浏览器：提出请求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服务器：送回</a:t>
            </a:r>
            <a:r>
              <a:rPr lang="en-US" altLang="zh-CN" dirty="0"/>
              <a:t>web</a:t>
            </a:r>
            <a:r>
              <a:rPr lang="zh-CN" altLang="en-US" dirty="0"/>
              <a:t>文档（</a:t>
            </a:r>
            <a:r>
              <a:rPr lang="en-US" altLang="zh-CN" dirty="0"/>
              <a:t>page</a:t>
            </a:r>
            <a:r>
              <a:rPr lang="zh-CN" altLang="en-US" dirty="0"/>
              <a:t>）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浏览器：对页面进行解释，最终将图文声一起展示给用户，用户还可以通过页面链接，访问其他</a:t>
            </a:r>
            <a:r>
              <a:rPr lang="en-US" altLang="zh-CN" dirty="0"/>
              <a:t>web</a:t>
            </a:r>
            <a:r>
              <a:rPr lang="zh-CN" altLang="en-US" dirty="0"/>
              <a:t>服务器的资源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53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263BD9-5128-4921-8AF8-5570219249CF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5817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 dirty="0"/>
              <a:t>http: </a:t>
            </a:r>
            <a:r>
              <a:rPr lang="zh-CN" altLang="en-US" dirty="0"/>
              <a:t>报文格式 </a:t>
            </a:r>
            <a:r>
              <a:rPr lang="en-US" altLang="zh-CN" dirty="0"/>
              <a:t>+ </a:t>
            </a:r>
            <a:r>
              <a:rPr lang="zh-CN" altLang="en-US" dirty="0"/>
              <a:t>传输方式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一旦浏览器发送</a:t>
            </a:r>
            <a:r>
              <a:rPr lang="en-US" altLang="zh-CN" dirty="0"/>
              <a:t>http</a:t>
            </a:r>
            <a:r>
              <a:rPr lang="zh-CN" altLang="en-US" dirty="0"/>
              <a:t>报文，那么报文离开了</a:t>
            </a:r>
            <a:r>
              <a:rPr lang="en-US" altLang="zh-CN" dirty="0"/>
              <a:t>http</a:t>
            </a:r>
            <a:r>
              <a:rPr lang="zh-CN" altLang="en-US" dirty="0"/>
              <a:t>协议的控制，进入</a:t>
            </a:r>
            <a:r>
              <a:rPr lang="en-US" altLang="zh-CN" dirty="0" err="1"/>
              <a:t>tcp</a:t>
            </a:r>
            <a:r>
              <a:rPr lang="zh-CN" altLang="en-US" dirty="0"/>
              <a:t>协议的控制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TCP</a:t>
            </a:r>
            <a:r>
              <a:rPr lang="zh-CN" altLang="en-US" dirty="0"/>
              <a:t>面向连接：有序的，准确的</a:t>
            </a:r>
            <a:endParaRPr lang="en-US" altLang="zh-CN" dirty="0"/>
          </a:p>
          <a:p>
            <a:pPr eaLnBrk="1" hangingPunct="1">
              <a:spcBef>
                <a:spcPct val="0"/>
              </a:spcBef>
            </a:pPr>
            <a:endParaRPr lang="en-US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/>
              <a:t>Web</a:t>
            </a:r>
            <a:r>
              <a:rPr lang="zh-CN" altLang="en-US" dirty="0"/>
              <a:t>服务器：面对很多并发访问，为了提高效率，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不保存浏览器的任何请求状态信息，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有重复访问，服务器也不会拒绝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，这就叫无状态协议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状态协议是指协议对于事务处理没有记忆能力。缺少状态意味着如果后续处理需要前面的信息，则它必须重传，这样可能导致每次连接传送的数据量增大。另一方面，在服务器不需要先前信息时它的应答就较快。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无状态协议是指比如客户获得一张网页之后关闭浏览器，然后再一次启动浏览器，再登陆该网站，但是服务器并不知道客户关闭了一次浏览器。</a:t>
            </a:r>
            <a:endParaRPr lang="en-US" altLang="en-US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614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2297A6-BDCF-4719-82F2-31F3C9983B53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2545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发起</a:t>
            </a:r>
            <a:r>
              <a:rPr lang="en-US" altLang="zh-CN"/>
              <a:t>tcp</a:t>
            </a:r>
            <a:r>
              <a:rPr lang="zh-CN" altLang="en-US"/>
              <a:t>连接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发送</a:t>
            </a:r>
            <a:r>
              <a:rPr lang="en-US" altLang="zh-CN"/>
              <a:t>http</a:t>
            </a:r>
            <a:r>
              <a:rPr lang="zh-CN" altLang="en-US"/>
              <a:t>请求报文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接收报文，并发送</a:t>
            </a:r>
            <a:r>
              <a:rPr lang="en-US" altLang="zh-CN"/>
              <a:t>html</a:t>
            </a:r>
            <a:r>
              <a:rPr lang="zh-CN" altLang="en-US"/>
              <a:t>文件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接收</a:t>
            </a:r>
            <a:r>
              <a:rPr lang="en-US" altLang="zh-CN"/>
              <a:t>web</a:t>
            </a:r>
            <a:r>
              <a:rPr lang="zh-CN" altLang="en-US"/>
              <a:t>页，请求断开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响应断开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EB5176-7F56-47C9-ABD7-A1165541701A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342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发起</a:t>
            </a:r>
            <a:r>
              <a:rPr lang="en-US" altLang="zh-CN"/>
              <a:t>tcp</a:t>
            </a:r>
            <a:r>
              <a:rPr lang="zh-CN" altLang="en-US"/>
              <a:t>连接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发送</a:t>
            </a:r>
            <a:r>
              <a:rPr lang="en-US" altLang="zh-CN"/>
              <a:t>http</a:t>
            </a:r>
            <a:r>
              <a:rPr lang="zh-CN" altLang="en-US"/>
              <a:t>请求报文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接收报文，并发送</a:t>
            </a:r>
            <a:r>
              <a:rPr lang="en-US" altLang="zh-CN"/>
              <a:t>html</a:t>
            </a:r>
            <a:r>
              <a:rPr lang="zh-CN" altLang="en-US"/>
              <a:t>文件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接收</a:t>
            </a:r>
            <a:r>
              <a:rPr lang="en-US" altLang="zh-CN"/>
              <a:t>web</a:t>
            </a:r>
            <a:r>
              <a:rPr lang="zh-CN" altLang="en-US"/>
              <a:t>页，请求断开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响应断开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634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BEB5176-7F56-47C9-ABD7-A1165541701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342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非流水线：等待响应，</a:t>
            </a:r>
            <a:r>
              <a:rPr lang="en-US" altLang="zh-CN"/>
              <a:t>tcp</a:t>
            </a:r>
            <a:r>
              <a:rPr lang="zh-CN" altLang="en-US"/>
              <a:t>空闲时间长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zh-CN" altLang="en-US"/>
              <a:t>流水线：没收到相应，可以发送新的请求，提高效率</a:t>
            </a:r>
            <a:endParaRPr lang="en-US" altLang="en-US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6B9D5F-EE68-4321-B246-EBF58EAA41AE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969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A0AB9-487E-4FF2-84CD-A3C79F894D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04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5575" cy="11430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49BEE0E7-FC9A-4658-BE0C-5A83646A2F0D}" type="datetime1">
              <a:rPr lang="zh-CN" altLang="en-US" smtClean="0"/>
              <a:pPr>
                <a:defRPr/>
              </a:pPr>
              <a:t>2024/6/30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6F4031-E751-4D12-9F76-0EE56F8462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13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4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276600" y="6480175"/>
            <a:ext cx="21336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B67528E2-7A40-4E74-B47A-001DC9BD70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72" name="Rectangle 48"/>
          <p:cNvSpPr>
            <a:spLocks noChangeArrowheads="1"/>
          </p:cNvSpPr>
          <p:nvPr/>
        </p:nvSpPr>
        <p:spPr bwMode="ltGray">
          <a:xfrm>
            <a:off x="25400" y="895350"/>
            <a:ext cx="9144000" cy="203200"/>
          </a:xfrm>
          <a:prstGeom prst="rect">
            <a:avLst/>
          </a:prstGeom>
          <a:gradFill rotWithShape="1">
            <a:gsLst>
              <a:gs pos="0">
                <a:srgbClr val="2F4700"/>
              </a:gs>
              <a:gs pos="50000">
                <a:schemeClr val="hlink"/>
              </a:gs>
              <a:gs pos="100000">
                <a:srgbClr val="2F47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1800"/>
          </a:p>
        </p:txBody>
      </p:sp>
      <p:pic>
        <p:nvPicPr>
          <p:cNvPr id="1028" name="Picture 10" descr="logoc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112713"/>
            <a:ext cx="2278062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0"/>
            <a:ext cx="66706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rgbClr val="FFFFCC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accent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Arial" charset="0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chemeClr val="tx1"/>
          </a:solidFill>
          <a:latin typeface="Arial" charset="0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jpeg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hyperlink" Target="%E8%AF%BE%E4%BB%B6%E8%A7%86%E9%A2%91/www%E7%9A%84%E5%B7%A5%E4%BD%9C%E8%BF%87%E7%A8%8B.sw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125538"/>
            <a:ext cx="8435975" cy="5543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400">
                <a:solidFill>
                  <a:srgbClr val="194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Web</a:t>
            </a:r>
            <a:r>
              <a:rPr lang="zh-CN" altLang="en-US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服务与</a:t>
            </a:r>
            <a:r>
              <a:rPr lang="en-US" altLang="zh-CN" sz="2400">
                <a:solidFill>
                  <a:srgbClr val="194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协议</a:t>
            </a:r>
            <a:endParaRPr lang="zh-CN" altLang="ja-JP" sz="240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rgbClr val="194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2.2.1  Web</a:t>
            </a:r>
            <a:r>
              <a:rPr lang="zh-CN" altLang="en-US" sz="20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服务的基本概念</a:t>
            </a:r>
            <a:endParaRPr lang="en-US" altLang="zh-CN" sz="2000">
              <a:solidFill>
                <a:srgbClr val="194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支持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服务的关键技术</a:t>
            </a:r>
            <a:endParaRPr lang="zh-CN" altLang="ja-JP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超文本传输协议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超文本标记语言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统一资源定位符</a:t>
            </a:r>
            <a:r>
              <a:rPr lang="en-US" altLang="zh-CN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en-US" altLang="zh-CN" sz="2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99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1997" name="对象 2"/>
          <p:cNvGraphicFramePr>
            <a:graphicFrameLocks noChangeAspect="1"/>
          </p:cNvGraphicFramePr>
          <p:nvPr/>
        </p:nvGraphicFramePr>
        <p:xfrm>
          <a:off x="4067175" y="2276475"/>
          <a:ext cx="4911725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4" imgW="4161852" imgH="2017986" progId="Visio.Drawing.11">
                  <p:embed/>
                </p:oleObj>
              </mc:Choice>
              <mc:Fallback>
                <p:oleObj name="Visio" r:id="rId4" imgW="4161852" imgH="2017986" progId="Visio.Drawing.11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276475"/>
                        <a:ext cx="4911725" cy="237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197BB5-0430-4166-A99E-38ABD69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F4031-E751-4D12-9F76-0EE56F84627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  <p:sp>
        <p:nvSpPr>
          <p:cNvPr id="15" name="Rectangle 232">
            <a:extLst>
              <a:ext uri="{FF2B5EF4-FFF2-40B4-BE49-F238E27FC236}">
                <a16:creationId xmlns:a16="http://schemas.microsoft.com/office/drawing/2014/main" id="{27C2512D-91CC-4B40-A24A-62D662E83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98" y="1988840"/>
            <a:ext cx="8826204" cy="495300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400" b="1" dirty="0"/>
              <a:t>补充：</a:t>
            </a:r>
            <a:r>
              <a:rPr lang="en-US" altLang="zh-CN" sz="2400" b="1" dirty="0"/>
              <a:t>20</a:t>
            </a:r>
            <a:r>
              <a:rPr lang="zh-CN" altLang="en-US" sz="2400" b="1" dirty="0"/>
              <a:t>世纪</a:t>
            </a:r>
            <a:r>
              <a:rPr lang="en-US" altLang="zh-CN" sz="2400" b="1" dirty="0"/>
              <a:t>90</a:t>
            </a:r>
            <a:r>
              <a:rPr lang="zh-CN" altLang="en-US" sz="2400" b="1" dirty="0"/>
              <a:t>年代</a:t>
            </a:r>
            <a:r>
              <a:rPr lang="en-US" altLang="zh-CN" sz="2400" b="1" dirty="0"/>
              <a:t>web</a:t>
            </a:r>
            <a:r>
              <a:rPr lang="zh-CN" altLang="en-US" sz="2400" b="1" dirty="0"/>
              <a:t>应用导致互联网爆炸式发展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b="1" dirty="0"/>
              <a:t>任职于欧洲原子能研究中心（</a:t>
            </a:r>
            <a:r>
              <a:rPr lang="en-US" altLang="zh-CN" sz="2400" b="1" dirty="0"/>
              <a:t>CERN</a:t>
            </a:r>
            <a:r>
              <a:rPr lang="zh-CN" altLang="en-US" sz="2400" b="1" dirty="0"/>
              <a:t>）的</a:t>
            </a:r>
            <a:r>
              <a:rPr lang="zh-CN" altLang="en-US" sz="2400" b="1" dirty="0">
                <a:solidFill>
                  <a:srgbClr val="FF0000"/>
                </a:solidFill>
              </a:rPr>
              <a:t>蒂姆</a:t>
            </a:r>
            <a:r>
              <a:rPr lang="en-US" altLang="zh-CN" sz="2400" b="1" dirty="0">
                <a:solidFill>
                  <a:srgbClr val="FF0000"/>
                </a:solidFill>
              </a:rPr>
              <a:t>•</a:t>
            </a:r>
            <a:r>
              <a:rPr lang="zh-CN" altLang="en-US" sz="2400" b="1" dirty="0">
                <a:solidFill>
                  <a:srgbClr val="FF0000"/>
                </a:solidFill>
              </a:rPr>
              <a:t>伯纳斯</a:t>
            </a:r>
            <a:r>
              <a:rPr lang="en-US" altLang="zh-CN" sz="2400" b="1" dirty="0">
                <a:solidFill>
                  <a:srgbClr val="FF0000"/>
                </a:solidFill>
              </a:rPr>
              <a:t>-</a:t>
            </a:r>
            <a:r>
              <a:rPr lang="zh-CN" altLang="en-US" sz="2400" b="1" dirty="0">
                <a:solidFill>
                  <a:srgbClr val="FF0000"/>
                </a:solidFill>
              </a:rPr>
              <a:t>李</a:t>
            </a:r>
            <a:r>
              <a:rPr lang="en-US" altLang="zh-CN" sz="2400" b="1" dirty="0">
                <a:solidFill>
                  <a:srgbClr val="FF0000"/>
                </a:solidFill>
              </a:rPr>
              <a:t>(Tim Berners-Lee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</a:rPr>
              <a:t>WWW</a:t>
            </a:r>
            <a:r>
              <a:rPr lang="zh-CN" altLang="en-US" sz="2400" b="1" dirty="0">
                <a:solidFill>
                  <a:srgbClr val="FF0000"/>
                </a:solidFill>
              </a:rPr>
              <a:t>之父</a:t>
            </a:r>
            <a:r>
              <a:rPr lang="en-US" altLang="zh-CN" sz="2400" b="1" dirty="0">
                <a:solidFill>
                  <a:srgbClr val="FF0000"/>
                </a:solidFill>
              </a:rPr>
              <a:t>) </a:t>
            </a:r>
            <a:r>
              <a:rPr lang="zh-CN" altLang="en-US" sz="2400" b="1" dirty="0">
                <a:solidFill>
                  <a:srgbClr val="FF0000"/>
                </a:solidFill>
              </a:rPr>
              <a:t>，</a:t>
            </a:r>
            <a:r>
              <a:rPr lang="zh-CN" altLang="en-US" sz="2400" b="1" dirty="0"/>
              <a:t>看到了将超文本与互联网联系在一起的机会，经过系列努力，于</a:t>
            </a:r>
            <a:r>
              <a:rPr lang="en-US" altLang="zh-CN" sz="2400" b="1" dirty="0">
                <a:solidFill>
                  <a:srgbClr val="FF0000"/>
                </a:solidFill>
              </a:rPr>
              <a:t>1991</a:t>
            </a:r>
            <a:r>
              <a:rPr lang="zh-CN" altLang="en-US" sz="2400" b="1" dirty="0">
                <a:solidFill>
                  <a:srgbClr val="FF0000"/>
                </a:solidFill>
              </a:rPr>
              <a:t>年</a:t>
            </a:r>
            <a:r>
              <a:rPr lang="zh-CN" altLang="en-US" sz="2400" b="1" dirty="0"/>
              <a:t>上线了全球首个网站，成功通过</a:t>
            </a:r>
            <a:r>
              <a:rPr lang="en-US" altLang="zh-CN" sz="2400" b="1" dirty="0"/>
              <a:t>Internet</a:t>
            </a:r>
            <a:r>
              <a:rPr lang="zh-CN" altLang="en-US" sz="2400" b="1" dirty="0"/>
              <a:t>实现了</a:t>
            </a:r>
            <a:r>
              <a:rPr lang="en-US" altLang="zh-CN" sz="2400" b="1" dirty="0"/>
              <a:t>HTTP</a:t>
            </a:r>
            <a:r>
              <a:rPr lang="zh-CN" altLang="en-US" sz="2400" b="1" dirty="0"/>
              <a:t>代理与服务器的交互。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Arial" charset="0"/>
                <a:ea typeface="MS PGothic" panose="020B0600070205080204" pitchFamily="34" charset="-128"/>
              </a:rPr>
              <a:t>由于</a:t>
            </a:r>
            <a:r>
              <a:rPr lang="en-US" altLang="zh-CN" sz="2400" dirty="0">
                <a:latin typeface="Arial" charset="0"/>
                <a:ea typeface="MS PGothic" panose="020B0600070205080204" pitchFamily="34" charset="-128"/>
              </a:rPr>
              <a:t>www</a:t>
            </a:r>
            <a:r>
              <a:rPr lang="zh-CN" altLang="en-US" sz="2400" dirty="0">
                <a:latin typeface="Arial" charset="0"/>
                <a:ea typeface="MS PGothic" panose="020B0600070205080204" pitchFamily="34" charset="-128"/>
              </a:rPr>
              <a:t>技术和程序可供免费使用，使其得到迅速发展。</a:t>
            </a:r>
            <a:endParaRPr lang="en-US" altLang="zh-CN" sz="2400" dirty="0">
              <a:latin typeface="Arial" charset="0"/>
              <a:ea typeface="MS PGothic" panose="020B0600070205080204" pitchFamily="34" charset="-128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Arial" charset="0"/>
                <a:ea typeface="MS PGothic" panose="020B0600070205080204" pitchFamily="34" charset="-128"/>
              </a:rPr>
              <a:t>众多耳熟能详的互联网公司成立：雅虎、亚马逊、</a:t>
            </a:r>
            <a:r>
              <a:rPr lang="en-US" altLang="zh-CN" sz="2400" dirty="0">
                <a:latin typeface="Arial" charset="0"/>
                <a:ea typeface="MS PGothic" panose="020B0600070205080204" pitchFamily="34" charset="-128"/>
              </a:rPr>
              <a:t>eBay</a:t>
            </a:r>
            <a:r>
              <a:rPr lang="zh-CN" altLang="en-US" sz="2400" dirty="0">
                <a:latin typeface="Arial" charset="0"/>
                <a:ea typeface="MS PGothic" panose="020B0600070205080204" pitchFamily="34" charset="-128"/>
              </a:rPr>
              <a:t>、新浪、搜狐、网易、</a:t>
            </a:r>
            <a:r>
              <a:rPr lang="en-US" altLang="zh-CN" sz="2400" dirty="0">
                <a:latin typeface="Arial" charset="0"/>
                <a:ea typeface="MS PGothic" panose="020B0600070205080204" pitchFamily="34" charset="-128"/>
              </a:rPr>
              <a:t>google</a:t>
            </a:r>
            <a:r>
              <a:rPr lang="zh-CN" altLang="en-US" sz="2400" dirty="0">
                <a:latin typeface="Arial" charset="0"/>
                <a:ea typeface="MS PGothic" panose="020B0600070205080204" pitchFamily="34" charset="-128"/>
              </a:rPr>
              <a:t>。。。</a:t>
            </a:r>
            <a:endParaRPr lang="en-US" altLang="zh-CN" sz="2400" dirty="0">
              <a:latin typeface="Arial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8412223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内容占位符 4"/>
          <p:cNvSpPr>
            <a:spLocks noGrp="1"/>
          </p:cNvSpPr>
          <p:nvPr>
            <p:ph idx="1"/>
          </p:nvPr>
        </p:nvSpPr>
        <p:spPr bwMode="auto">
          <a:xfrm>
            <a:off x="0" y="1124744"/>
            <a:ext cx="5256212" cy="5256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2.2.2 HTTP</a:t>
            </a:r>
            <a:r>
              <a:rPr lang="zh-CN" altLang="en-US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的工作机制</a:t>
            </a:r>
            <a:endParaRPr lang="en-US" altLang="zh-CN" sz="2400" dirty="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协议两种状态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：非持续连接、持续连接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．非持续连接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HTTP1.0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非持续连接每次请求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响应都要建立一次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例如：一个网页包括一个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HTML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文件和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JPEG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图像文件（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个对象），那么浏览器工作过程为：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2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缺点：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必须为每个请求对象建立和维护一个新的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624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2481" name="Object 2"/>
          <p:cNvGraphicFramePr>
            <a:graphicFrameLocks noChangeAspect="1"/>
          </p:cNvGraphicFramePr>
          <p:nvPr/>
        </p:nvGraphicFramePr>
        <p:xfrm>
          <a:off x="5184775" y="955675"/>
          <a:ext cx="4067175" cy="636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Visio" r:id="rId4" imgW="2935155" imgH="4583036" progId="Visio.Drawing.11">
                  <p:embed/>
                </p:oleObj>
              </mc:Choice>
              <mc:Fallback>
                <p:oleObj name="Visio" r:id="rId4" imgW="2935155" imgH="4583036" progId="Visio.Drawing.11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955675"/>
                        <a:ext cx="4067175" cy="6361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165E7C-D2BF-4157-BE5C-168A2061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F4031-E751-4D12-9F76-0EE56F846276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4"/>
          <p:cNvSpPr>
            <a:spLocks noGrp="1"/>
          </p:cNvSpPr>
          <p:nvPr>
            <p:ph idx="1"/>
          </p:nvPr>
        </p:nvSpPr>
        <p:spPr bwMode="auto">
          <a:xfrm>
            <a:off x="16658" y="1052736"/>
            <a:ext cx="8857107" cy="568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2.2.2 HTTP</a:t>
            </a:r>
            <a:r>
              <a:rPr lang="zh-CN" altLang="en-US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的工作机制</a:t>
            </a:r>
            <a:endParaRPr lang="en-US" altLang="zh-CN" sz="2400" dirty="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协议两种状态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：非持续连接、持续连接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．持续连接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HTTP1.1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持续连接时，服务器在发出响应后保持该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连接，相同的客户端进程与服务器端之间的后续报文都通过该连接传送。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</a:p>
        </p:txBody>
      </p:sp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6451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1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1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45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85404C-1F8F-48A1-830D-150197CC8F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3805747"/>
            <a:ext cx="4909791" cy="305225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98216F2-8228-46A2-AAEB-E82E90B7A22F}"/>
              </a:ext>
            </a:extLst>
          </p:cNvPr>
          <p:cNvSpPr/>
          <p:nvPr/>
        </p:nvSpPr>
        <p:spPr>
          <a:xfrm>
            <a:off x="5089303" y="4168565"/>
            <a:ext cx="37844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例如：一个网页包括一个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文件和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JPEG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图像文件，所有请求与应答报文都通过一个持续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连接来传送。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A81737-936E-479D-A862-152B9EC1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F4031-E751-4D12-9F76-0EE56F846276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4" b="14764"/>
          <a:stretch>
            <a:fillRect/>
          </a:stretch>
        </p:blipFill>
        <p:spPr bwMode="auto">
          <a:xfrm>
            <a:off x="827088" y="1787525"/>
            <a:ext cx="6913562" cy="38020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Rectangle 4"/>
          <p:cNvSpPr>
            <a:spLocks noChangeArrowheads="1"/>
          </p:cNvSpPr>
          <p:nvPr/>
        </p:nvSpPr>
        <p:spPr bwMode="auto">
          <a:xfrm>
            <a:off x="468313" y="5541963"/>
            <a:ext cx="3382962" cy="131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非流水线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客户端只有在接收到前一个响应时才能发出新的请求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4643438" y="5553075"/>
            <a:ext cx="29527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流水线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客户端在没有收到前一个响应时就发出新的请求</a:t>
            </a:r>
            <a:endParaRPr lang="en-US" altLang="zh-CN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565" name="Rectangle 6"/>
          <p:cNvSpPr>
            <a:spLocks noChangeArrowheads="1"/>
          </p:cNvSpPr>
          <p:nvPr/>
        </p:nvSpPr>
        <p:spPr bwMode="auto">
          <a:xfrm>
            <a:off x="107950" y="1125538"/>
            <a:ext cx="30702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669900"/>
              </a:buClr>
            </a:pPr>
            <a:r>
              <a:rPr lang="en-US" altLang="zh-CN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．持续连接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HTTP1.1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43306" y="5143512"/>
            <a:ext cx="5286380" cy="46358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200" b="1" dirty="0">
                <a:solidFill>
                  <a:srgbClr val="FF0000"/>
                </a:solidFill>
                <a:ea typeface="楷体_GB2312" pitchFamily="49" charset="-122"/>
              </a:rPr>
              <a:t>默认方式：</a:t>
            </a:r>
            <a:r>
              <a:rPr lang="zh-CN" altLang="en-US" sz="2200" b="1" dirty="0">
                <a:solidFill>
                  <a:srgbClr val="FF0000"/>
                </a:solidFill>
                <a:ea typeface="华文中宋" pitchFamily="2" charset="-122"/>
              </a:rPr>
              <a:t>流水线方式的持续连接。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F45A2D-125B-4B52-988A-758018C4B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F4031-E751-4D12-9F76-0EE56F846276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内容占位符 4"/>
          <p:cNvSpPr>
            <a:spLocks noGrp="1"/>
          </p:cNvSpPr>
          <p:nvPr>
            <p:ph idx="1"/>
          </p:nvPr>
        </p:nvSpPr>
        <p:spPr bwMode="auto">
          <a:xfrm>
            <a:off x="34925" y="1052513"/>
            <a:ext cx="8569325" cy="14398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2.2.3 HTTP</a:t>
            </a:r>
            <a:r>
              <a:rPr lang="zh-CN" altLang="en-US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报文格式</a:t>
            </a:r>
            <a:endParaRPr lang="en-US" altLang="zh-CN" sz="2400" dirty="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请求报文结构</a:t>
            </a:r>
            <a:endParaRPr lang="zh-CN" altLang="ja-JP" sz="18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endParaRPr lang="en-US" altLang="zh-CN" sz="2400" dirty="0">
              <a:solidFill>
                <a:srgbClr val="F5F7F8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6758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5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60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76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00034" y="2214554"/>
            <a:ext cx="7772400" cy="497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客户机向服务器发送。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ASCII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文本形式，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易读。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中宋" pitchFamily="2" charset="-122"/>
                <a:ea typeface="华文中宋" pitchFamily="2" charset="-122"/>
                <a:cs typeface="+mn-cs"/>
              </a:rPr>
              <a:t>例：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2924175" y="3730651"/>
            <a:ext cx="4955203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3300"/>
                </a:solidFill>
                <a:latin typeface="Courier New" pitchFamily="49" charset="0"/>
                <a:ea typeface="宋体" pitchFamily="2" charset="-122"/>
              </a:rPr>
              <a:t>GET 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/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somedir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/page.html HTTP/1.1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Host: www.someschool.edu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User-agent: Mozilla/4.0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Connection: close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Accept-language:zh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endParaRPr lang="en-US" altLang="zh-CN" b="1" dirty="0">
              <a:solidFill>
                <a:schemeClr val="tx2"/>
              </a:solidFill>
              <a:latin typeface="Times New Roman" pitchFamily="18" charset="0"/>
              <a:ea typeface="宋体" pitchFamily="2" charset="-122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(</a:t>
            </a:r>
            <a:r>
              <a:rPr lang="zh-CN" altLang="en-US" sz="2000" b="1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另外的回车，换行</a:t>
            </a:r>
            <a:r>
              <a:rPr lang="en-US" altLang="zh-CN" sz="2000" b="1" dirty="0">
                <a:solidFill>
                  <a:schemeClr val="tx2"/>
                </a:solidFill>
                <a:latin typeface="Arial" charset="0"/>
                <a:ea typeface="宋体" pitchFamily="2" charset="-122"/>
              </a:rPr>
              <a:t>)</a:t>
            </a:r>
            <a:r>
              <a:rPr lang="en-US" altLang="zh-CN" b="1" dirty="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376238" y="3368701"/>
            <a:ext cx="177805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itchFamily="2" charset="-122"/>
              </a:rPr>
              <a:t>请求行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itchFamily="2" charset="-122"/>
              </a:rPr>
              <a:t>(GET, POST,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itchFamily="2" charset="-122"/>
              </a:rPr>
              <a:t>HEAD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itchFamily="2" charset="-122"/>
              </a:rPr>
              <a:t>命令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itchFamily="2" charset="-122"/>
              </a:rPr>
              <a:t>)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3" name="Line 6"/>
          <p:cNvSpPr>
            <a:spLocks noChangeShapeType="1"/>
          </p:cNvSpPr>
          <p:nvPr/>
        </p:nvSpPr>
        <p:spPr bwMode="auto">
          <a:xfrm>
            <a:off x="2038350" y="3600476"/>
            <a:ext cx="923925" cy="2571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4" name="Freeform 7"/>
          <p:cNvSpPr>
            <a:spLocks/>
          </p:cNvSpPr>
          <p:nvPr/>
        </p:nvSpPr>
        <p:spPr bwMode="auto">
          <a:xfrm>
            <a:off x="2943225" y="4038626"/>
            <a:ext cx="227013" cy="1311275"/>
          </a:xfrm>
          <a:custGeom>
            <a:avLst/>
            <a:gdLst/>
            <a:ahLst/>
            <a:cxnLst>
              <a:cxn ang="0">
                <a:pos x="122" y="6"/>
              </a:cxn>
              <a:cxn ang="0">
                <a:pos x="0" y="0"/>
              </a:cxn>
              <a:cxn ang="0">
                <a:pos x="0" y="924"/>
              </a:cxn>
              <a:cxn ang="0">
                <a:pos x="150" y="918"/>
              </a:cxn>
            </a:cxnLst>
            <a:rect l="0" t="0" r="r" b="b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2248745" y="4521226"/>
            <a:ext cx="700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>
                <a:solidFill>
                  <a:srgbClr val="0000FF"/>
                </a:solidFill>
              </a:rPr>
              <a:t>报头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 flipV="1">
            <a:off x="2162175" y="5610251"/>
            <a:ext cx="923925" cy="2571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201613" y="5621364"/>
            <a:ext cx="21701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itchFamily="2" charset="-122"/>
              </a:rPr>
              <a:t>回车，换行指示报文的结束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AutoShape 15"/>
          <p:cNvSpPr>
            <a:spLocks noChangeArrowheads="1"/>
          </p:cNvSpPr>
          <p:nvPr/>
        </p:nvSpPr>
        <p:spPr bwMode="auto">
          <a:xfrm>
            <a:off x="4064000" y="2889276"/>
            <a:ext cx="2171700" cy="469900"/>
          </a:xfrm>
          <a:prstGeom prst="wedgeRoundRectCallout">
            <a:avLst>
              <a:gd name="adj1" fmla="val -32750"/>
              <a:gd name="adj2" fmla="val 146620"/>
              <a:gd name="adj3" fmla="val 16667"/>
            </a:avLst>
          </a:prstGeom>
          <a:solidFill>
            <a:srgbClr val="FFFF0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对象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URL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路径名 </a:t>
            </a:r>
          </a:p>
        </p:txBody>
      </p:sp>
      <p:sp>
        <p:nvSpPr>
          <p:cNvPr id="49" name="AutoShape 16"/>
          <p:cNvSpPr>
            <a:spLocks noChangeArrowheads="1"/>
          </p:cNvSpPr>
          <p:nvPr/>
        </p:nvSpPr>
        <p:spPr bwMode="auto">
          <a:xfrm>
            <a:off x="6629400" y="2965476"/>
            <a:ext cx="927100" cy="469900"/>
          </a:xfrm>
          <a:prstGeom prst="wedgeRoundRectCallout">
            <a:avLst>
              <a:gd name="adj1" fmla="val -23287"/>
              <a:gd name="adj2" fmla="val 122296"/>
              <a:gd name="adj3" fmla="val 16667"/>
            </a:avLst>
          </a:prstGeom>
          <a:solidFill>
            <a:srgbClr val="FFFF0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版本 </a:t>
            </a:r>
          </a:p>
        </p:txBody>
      </p:sp>
      <p:sp>
        <p:nvSpPr>
          <p:cNvPr id="50" name="AutoShape 17"/>
          <p:cNvSpPr>
            <a:spLocks noChangeArrowheads="1"/>
          </p:cNvSpPr>
          <p:nvPr/>
        </p:nvSpPr>
        <p:spPr bwMode="auto">
          <a:xfrm>
            <a:off x="4064000" y="2432076"/>
            <a:ext cx="2755900" cy="9652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endParaRPr lang="zh-CN" altLang="en-US" b="1">
              <a:ea typeface="宋体" pitchFamily="2" charset="-122"/>
            </a:endParaRPr>
          </a:p>
        </p:txBody>
      </p:sp>
      <p:sp>
        <p:nvSpPr>
          <p:cNvPr id="51" name="AutoShape 19"/>
          <p:cNvSpPr>
            <a:spLocks noChangeArrowheads="1"/>
          </p:cNvSpPr>
          <p:nvPr/>
        </p:nvSpPr>
        <p:spPr bwMode="auto">
          <a:xfrm>
            <a:off x="7429500" y="4057676"/>
            <a:ext cx="1371600" cy="469900"/>
          </a:xfrm>
          <a:prstGeom prst="wedgeRoundRectCallout">
            <a:avLst>
              <a:gd name="adj1" fmla="val -105093"/>
              <a:gd name="adj2" fmla="val -10134"/>
              <a:gd name="adj3" fmla="val 16667"/>
            </a:avLst>
          </a:prstGeom>
          <a:solidFill>
            <a:srgbClr val="FFFF0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对象主机</a:t>
            </a:r>
          </a:p>
        </p:txBody>
      </p:sp>
      <p:sp>
        <p:nvSpPr>
          <p:cNvPr id="52" name="AutoShape 20"/>
          <p:cNvSpPr>
            <a:spLocks noChangeArrowheads="1"/>
          </p:cNvSpPr>
          <p:nvPr/>
        </p:nvSpPr>
        <p:spPr bwMode="auto">
          <a:xfrm>
            <a:off x="6629400" y="4692676"/>
            <a:ext cx="1828800" cy="469900"/>
          </a:xfrm>
          <a:prstGeom prst="wedgeRoundRectCallout">
            <a:avLst>
              <a:gd name="adj1" fmla="val -70486"/>
              <a:gd name="adj2" fmla="val -72296"/>
              <a:gd name="adj3" fmla="val 16667"/>
            </a:avLst>
          </a:prstGeom>
          <a:solidFill>
            <a:srgbClr val="FFFF0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浏览器类型</a:t>
            </a:r>
          </a:p>
        </p:txBody>
      </p:sp>
      <p:sp>
        <p:nvSpPr>
          <p:cNvPr id="53" name="AutoShape 21"/>
          <p:cNvSpPr>
            <a:spLocks noChangeArrowheads="1"/>
          </p:cNvSpPr>
          <p:nvPr/>
        </p:nvSpPr>
        <p:spPr bwMode="auto">
          <a:xfrm>
            <a:off x="7200900" y="5264176"/>
            <a:ext cx="1143000" cy="469900"/>
          </a:xfrm>
          <a:prstGeom prst="wedgeRoundRectCallout">
            <a:avLst>
              <a:gd name="adj1" fmla="val -180556"/>
              <a:gd name="adj2" fmla="val -137162"/>
              <a:gd name="adj3" fmla="val 16667"/>
            </a:avLst>
          </a:prstGeom>
          <a:solidFill>
            <a:srgbClr val="FFFF0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非持续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55" name="AutoShape 13"/>
          <p:cNvSpPr>
            <a:spLocks noChangeArrowheads="1"/>
          </p:cNvSpPr>
          <p:nvPr/>
        </p:nvSpPr>
        <p:spPr bwMode="auto">
          <a:xfrm>
            <a:off x="500034" y="857232"/>
            <a:ext cx="4953000" cy="1866900"/>
          </a:xfrm>
          <a:prstGeom prst="wedgeRoundRectCallout">
            <a:avLst>
              <a:gd name="adj1" fmla="val 5769"/>
              <a:gd name="adj2" fmla="val 109694"/>
              <a:gd name="adj3" fmla="val 16667"/>
            </a:avLst>
          </a:prstGeom>
          <a:solidFill>
            <a:srgbClr val="FFFF0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方法（命令）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——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</a:endParaRP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GET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：请求一个对象。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POST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：提交表单（添加信息）。</a:t>
            </a:r>
          </a:p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ü"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HEAD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：请求返回对象响应报文首部</a:t>
            </a:r>
          </a:p>
        </p:txBody>
      </p:sp>
      <p:sp>
        <p:nvSpPr>
          <p:cNvPr id="56" name="AutoShape 23"/>
          <p:cNvSpPr>
            <a:spLocks noChangeArrowheads="1"/>
          </p:cNvSpPr>
          <p:nvPr/>
        </p:nvSpPr>
        <p:spPr bwMode="auto">
          <a:xfrm>
            <a:off x="5829300" y="6115076"/>
            <a:ext cx="2286000" cy="469900"/>
          </a:xfrm>
          <a:prstGeom prst="wedgeRoundRectCallout">
            <a:avLst>
              <a:gd name="adj1" fmla="val -55278"/>
              <a:gd name="adj2" fmla="val -231755"/>
              <a:gd name="adj3" fmla="val 16667"/>
            </a:avLst>
          </a:prstGeom>
          <a:solidFill>
            <a:srgbClr val="FFFF0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返回对象的语言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35E26D-6A69-4B5B-99C4-A90D5DF9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F4031-E751-4D12-9F76-0EE56F846276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1900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 animBg="1"/>
      <p:bldP spid="44" grpId="0" animBg="1"/>
      <p:bldP spid="45" grpId="0"/>
      <p:bldP spid="46" grpId="0" animBg="1"/>
      <p:bldP spid="47" grpId="0"/>
      <p:bldP spid="48" grpId="0" animBg="1"/>
      <p:bldP spid="49" grpId="0" animBg="1"/>
      <p:bldP spid="51" grpId="0" animBg="1"/>
      <p:bldP spid="52" grpId="0" animBg="1"/>
      <p:bldP spid="53" grpId="0" animBg="1"/>
      <p:bldP spid="55" grpId="0" animBg="1"/>
      <p:bldP spid="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696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BB790DFA-C6C2-47C1-8A3F-457732D8429E}"/>
              </a:ext>
            </a:extLst>
          </p:cNvPr>
          <p:cNvSpPr txBox="1">
            <a:spLocks/>
          </p:cNvSpPr>
          <p:nvPr/>
        </p:nvSpPr>
        <p:spPr bwMode="auto">
          <a:xfrm>
            <a:off x="0" y="1052736"/>
            <a:ext cx="8569325" cy="143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2.2.3 HTTP</a:t>
            </a:r>
            <a:r>
              <a:rPr lang="zh-CN" altLang="en-US" sz="2400" kern="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报文格式</a:t>
            </a:r>
            <a:endParaRPr lang="en-US" altLang="zh-CN" sz="2400" kern="0" dirty="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1800" kern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 HTTP</a:t>
            </a:r>
            <a:r>
              <a:rPr lang="zh-CN" altLang="en-US" sz="1800" kern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应答报文结构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endParaRPr lang="en-US" altLang="zh-CN" sz="2400" kern="0" dirty="0">
              <a:solidFill>
                <a:srgbClr val="F5F7F8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3181350" y="2928959"/>
            <a:ext cx="5822950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HTTP/1.1 200 OK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Connection close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Date: Thu, 06 Aug 1998 12:00:15 GMT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服务器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: Apache/1.3.0 (Unix)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Last-Modified: Mon, 22 Jun 1998 …...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Content-Length: 6821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Content-Type: text/html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data 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data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data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data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</a:t>
            </a:r>
            <a:r>
              <a:rPr lang="en-US" altLang="zh-CN" sz="2000" b="1" dirty="0" err="1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data</a:t>
            </a:r>
            <a:r>
              <a:rPr lang="en-US" altLang="zh-CN" sz="2000" b="1" dirty="0">
                <a:solidFill>
                  <a:schemeClr val="tx2"/>
                </a:solidFill>
                <a:latin typeface="Courier New" pitchFamily="49" charset="0"/>
                <a:ea typeface="宋体" pitchFamily="2" charset="-122"/>
              </a:rPr>
              <a:t> ... </a:t>
            </a:r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190500" y="2197122"/>
            <a:ext cx="37385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itchFamily="2" charset="-122"/>
              </a:rPr>
              <a:t> 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itchFamily="2" charset="-122"/>
              </a:rPr>
              <a:t>状态行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itchFamily="2" charset="-122"/>
              </a:rPr>
              <a:t>（版本、状态码、状态短语）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>
            <a:off x="2295525" y="2855934"/>
            <a:ext cx="923925" cy="2571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" name="Freeform 7"/>
          <p:cNvSpPr>
            <a:spLocks/>
          </p:cNvSpPr>
          <p:nvPr/>
        </p:nvSpPr>
        <p:spPr bwMode="auto">
          <a:xfrm>
            <a:off x="3095625" y="3290909"/>
            <a:ext cx="257175" cy="1858963"/>
          </a:xfrm>
          <a:custGeom>
            <a:avLst/>
            <a:gdLst/>
            <a:ahLst/>
            <a:cxnLst>
              <a:cxn ang="0">
                <a:pos x="132" y="9"/>
              </a:cxn>
              <a:cxn ang="0">
                <a:pos x="0" y="0"/>
              </a:cxn>
              <a:cxn ang="0">
                <a:pos x="0" y="1428"/>
              </a:cxn>
              <a:cxn ang="0">
                <a:pos x="162" y="1425"/>
              </a:cxn>
            </a:cxnLst>
            <a:rect l="0" t="0" r="r" b="b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2315422" y="3938609"/>
            <a:ext cx="700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itchFamily="2" charset="-122"/>
              </a:rPr>
              <a:t>报头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 flipV="1">
            <a:off x="2203450" y="5488009"/>
            <a:ext cx="1000125" cy="3587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Text Box 10"/>
          <p:cNvSpPr txBox="1">
            <a:spLocks noChangeArrowheads="1"/>
          </p:cNvSpPr>
          <p:nvPr/>
        </p:nvSpPr>
        <p:spPr bwMode="auto">
          <a:xfrm>
            <a:off x="296863" y="5870597"/>
            <a:ext cx="22558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itchFamily="2" charset="-122"/>
              </a:rPr>
              <a:t>实体：数据，如请求的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itchFamily="2" charset="-122"/>
              </a:rPr>
              <a:t>HTML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ea typeface="宋体" pitchFamily="2" charset="-122"/>
              </a:rPr>
              <a:t>文件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2" name="AutoShape 1166"/>
          <p:cNvSpPr>
            <a:spLocks noChangeArrowheads="1"/>
          </p:cNvSpPr>
          <p:nvPr/>
        </p:nvSpPr>
        <p:spPr bwMode="auto">
          <a:xfrm>
            <a:off x="6565900" y="2186009"/>
            <a:ext cx="1320800" cy="469900"/>
          </a:xfrm>
          <a:prstGeom prst="wedgeRoundRectCallout">
            <a:avLst>
              <a:gd name="adj1" fmla="val -143750"/>
              <a:gd name="adj2" fmla="val 119593"/>
              <a:gd name="adj3" fmla="val 16667"/>
            </a:avLst>
          </a:prstGeom>
          <a:solidFill>
            <a:srgbClr val="FFFF0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请求成功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43" name="AutoShape 1167"/>
          <p:cNvSpPr>
            <a:spLocks noChangeArrowheads="1"/>
          </p:cNvSpPr>
          <p:nvPr/>
        </p:nvSpPr>
        <p:spPr bwMode="auto">
          <a:xfrm>
            <a:off x="6654800" y="2998809"/>
            <a:ext cx="1384300" cy="469900"/>
          </a:xfrm>
          <a:prstGeom prst="wedgeRoundRectCallout">
            <a:avLst>
              <a:gd name="adj1" fmla="val -109176"/>
              <a:gd name="adj2" fmla="val 35810"/>
              <a:gd name="adj3" fmla="val 16667"/>
            </a:avLst>
          </a:prstGeom>
          <a:solidFill>
            <a:srgbClr val="FFFF0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关闭连接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44" name="AutoShape 1168"/>
          <p:cNvSpPr>
            <a:spLocks noChangeArrowheads="1"/>
          </p:cNvSpPr>
          <p:nvPr/>
        </p:nvSpPr>
        <p:spPr bwMode="auto">
          <a:xfrm>
            <a:off x="1092200" y="3062309"/>
            <a:ext cx="1295400" cy="469900"/>
          </a:xfrm>
          <a:prstGeom prst="wedgeRoundRectCallout">
            <a:avLst>
              <a:gd name="adj1" fmla="val 112255"/>
              <a:gd name="adj2" fmla="val 84458"/>
              <a:gd name="adj3" fmla="val 16667"/>
            </a:avLst>
          </a:prstGeom>
          <a:solidFill>
            <a:srgbClr val="FFFF0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发送日期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45" name="AutoShape 1169"/>
          <p:cNvSpPr>
            <a:spLocks noChangeArrowheads="1"/>
          </p:cNvSpPr>
          <p:nvPr/>
        </p:nvSpPr>
        <p:spPr bwMode="auto">
          <a:xfrm>
            <a:off x="355600" y="4408509"/>
            <a:ext cx="1816100" cy="762000"/>
          </a:xfrm>
          <a:prstGeom prst="wedgeRoundRectCallout">
            <a:avLst>
              <a:gd name="adj1" fmla="val 106991"/>
              <a:gd name="adj2" fmla="val -55417"/>
              <a:gd name="adj3" fmla="val 16667"/>
            </a:avLst>
          </a:prstGeom>
          <a:solidFill>
            <a:srgbClr val="FFFF0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对象创建或修改日期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46" name="AutoShape 1170"/>
          <p:cNvSpPr>
            <a:spLocks noChangeArrowheads="1"/>
          </p:cNvSpPr>
          <p:nvPr/>
        </p:nvSpPr>
        <p:spPr bwMode="auto">
          <a:xfrm>
            <a:off x="7251700" y="4776809"/>
            <a:ext cx="1384300" cy="469900"/>
          </a:xfrm>
          <a:prstGeom prst="wedgeRoundRectCallout">
            <a:avLst>
              <a:gd name="adj1" fmla="val -117431"/>
              <a:gd name="adj2" fmla="val -83106"/>
              <a:gd name="adj3" fmla="val 16667"/>
            </a:avLst>
          </a:prstGeom>
          <a:solidFill>
            <a:srgbClr val="FFFF00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marR="0" lvl="0" indent="-3429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itchFamily="18" charset="0"/>
                <a:ea typeface="华文中宋" pitchFamily="2" charset="-122"/>
              </a:rPr>
              <a:t>对象长度</a:t>
            </a:r>
          </a:p>
        </p:txBody>
      </p:sp>
      <p:sp>
        <p:nvSpPr>
          <p:cNvPr id="47" name="Text Box 1173"/>
          <p:cNvSpPr txBox="1">
            <a:spLocks noChangeArrowheads="1"/>
          </p:cNvSpPr>
          <p:nvPr/>
        </p:nvSpPr>
        <p:spPr bwMode="auto">
          <a:xfrm>
            <a:off x="469900" y="2135209"/>
            <a:ext cx="50038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zh-CN" altLang="en-US" b="1">
              <a:ea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4500562" y="2928934"/>
            <a:ext cx="1285884" cy="357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4500562" y="2857496"/>
            <a:ext cx="1143008" cy="50006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1ED60E-CC20-42FA-94AA-ABC1FCD4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F4031-E751-4D12-9F76-0EE56F846276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 animBg="1"/>
      <p:bldP spid="38" grpId="0" animBg="1"/>
      <p:bldP spid="39" grpId="0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696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BB790DFA-C6C2-47C1-8A3F-457732D8429E}"/>
              </a:ext>
            </a:extLst>
          </p:cNvPr>
          <p:cNvSpPr txBox="1">
            <a:spLocks/>
          </p:cNvSpPr>
          <p:nvPr/>
        </p:nvSpPr>
        <p:spPr bwMode="auto">
          <a:xfrm>
            <a:off x="0" y="1052736"/>
            <a:ext cx="8569325" cy="143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kern="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2.2.3 HTTP</a:t>
            </a:r>
            <a:r>
              <a:rPr lang="zh-CN" altLang="en-US" sz="2400" kern="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报文格式</a:t>
            </a:r>
            <a:endParaRPr lang="en-US" altLang="zh-CN" sz="2400" kern="0" dirty="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1800" kern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 HTTP</a:t>
            </a:r>
            <a:r>
              <a:rPr lang="zh-CN" altLang="en-US" sz="1800" kern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应答报文结构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endParaRPr lang="en-US" altLang="zh-CN" sz="2400" kern="0" dirty="0">
              <a:solidFill>
                <a:srgbClr val="F5F7F8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714348" y="2197100"/>
            <a:ext cx="7934325" cy="466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rPr>
              <a:t>200 OK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742950" marR="0" lvl="1" indent="-28575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请求成功，请求的对象在这个报文后面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</a:endParaRPr>
          </a:p>
          <a:p>
            <a:pPr marL="342900" marR="0" lvl="0" indent="-3429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rPr>
              <a:t>301 Moved Permanently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742950" marR="0" lvl="1" indent="-28575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请求的对象已转移，新的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URL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在响应报文的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Location: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首部行中指定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</a:endParaRPr>
          </a:p>
          <a:p>
            <a:pPr marL="342900" marR="0" lvl="0" indent="-3429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rPr>
              <a:t>400 Bad Request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742950" marR="0" lvl="1" indent="-28575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请求报文不为服务器理解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</a:endParaRPr>
          </a:p>
          <a:p>
            <a:pPr marL="342900" marR="0" lvl="0" indent="-3429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rPr>
              <a:t>404 Not Found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  <a:cs typeface="+mn-cs"/>
            </a:endParaRPr>
          </a:p>
          <a:p>
            <a:pPr marL="742950" marR="0" lvl="1" indent="-28575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请求的文档没有在该服务器上发现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宋体"/>
            </a:endParaRPr>
          </a:p>
          <a:p>
            <a:pPr marL="342900" marR="0" lvl="0" indent="-34290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宋体"/>
                <a:cs typeface="+mn-cs"/>
              </a:rPr>
              <a:t>505 HTTP Version Not Supported</a:t>
            </a:r>
          </a:p>
          <a:p>
            <a:pPr marL="742950" marR="0" lvl="1" indent="-285750" algn="l" defTabSz="914400" rtl="0" eaLnBrk="1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75000"/>
              <a:buFont typeface="ZapfDingbats" pitchFamily="82" charset="2"/>
              <a:buChar char="m"/>
              <a:tabLst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服务器不支持请求报文使用的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HTTP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</a:rPr>
              <a:t>版本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itchFamily="49" charset="0"/>
              <a:ea typeface="宋体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7CDE171-E484-4D83-BC28-F2B8F4BF3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F4031-E751-4D12-9F76-0EE56F846276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内容占位符 4"/>
          <p:cNvSpPr>
            <a:spLocks noGrp="1"/>
          </p:cNvSpPr>
          <p:nvPr>
            <p:ph idx="1"/>
          </p:nvPr>
        </p:nvSpPr>
        <p:spPr bwMode="auto">
          <a:xfrm>
            <a:off x="179388" y="1125538"/>
            <a:ext cx="8569325" cy="11509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194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2.2.4</a:t>
            </a:r>
            <a:r>
              <a:rPr lang="zh-CN" altLang="en-US" sz="240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超文本标记语言</a:t>
            </a:r>
            <a:r>
              <a:rPr lang="en-US" altLang="zh-CN" sz="2400">
                <a:solidFill>
                  <a:srgbClr val="194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HTML</a:t>
            </a:r>
            <a:r>
              <a:rPr lang="zh-CN" altLang="en-US" sz="1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的标记</a:t>
            </a:r>
            <a:endParaRPr lang="en-US" altLang="zh-CN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7578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8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8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8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8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8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9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9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9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579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5798" name="Object 3"/>
          <p:cNvGraphicFramePr>
            <a:graphicFrameLocks noChangeAspect="1"/>
          </p:cNvGraphicFramePr>
          <p:nvPr/>
        </p:nvGraphicFramePr>
        <p:xfrm>
          <a:off x="323850" y="2420938"/>
          <a:ext cx="8342313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Visio" r:id="rId4" imgW="4174627" imgH="1222659" progId="Visio.Drawing.11">
                  <p:embed/>
                </p:oleObj>
              </mc:Choice>
              <mc:Fallback>
                <p:oleObj name="Visio" r:id="rId4" imgW="4174627" imgH="1222659" progId="Visio.Drawing.11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420938"/>
                        <a:ext cx="8342313" cy="2447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5C47F6-F523-445D-85F1-C43944B8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F4031-E751-4D12-9F76-0EE56F846276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内容占位符 4"/>
          <p:cNvSpPr>
            <a:spLocks noGrp="1"/>
          </p:cNvSpPr>
          <p:nvPr>
            <p:ph idx="1"/>
          </p:nvPr>
        </p:nvSpPr>
        <p:spPr bwMode="auto">
          <a:xfrm>
            <a:off x="287338" y="1125538"/>
            <a:ext cx="8569325" cy="14382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194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2.2.4</a:t>
            </a:r>
            <a:r>
              <a:rPr lang="zh-CN" altLang="en-US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超文本标记语言</a:t>
            </a:r>
            <a:r>
              <a:rPr lang="en-US" altLang="zh-CN" sz="2400">
                <a:solidFill>
                  <a:srgbClr val="194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HTML</a:t>
            </a:r>
            <a:r>
              <a:rPr lang="zh-CN" altLang="en-US" sz="1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的标记</a:t>
            </a:r>
            <a:endParaRPr lang="en-US" altLang="zh-CN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7782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3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3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3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3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4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4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4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784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7847" name="Object 3"/>
          <p:cNvGraphicFramePr>
            <a:graphicFrameLocks noChangeAspect="1"/>
          </p:cNvGraphicFramePr>
          <p:nvPr/>
        </p:nvGraphicFramePr>
        <p:xfrm>
          <a:off x="827088" y="2205038"/>
          <a:ext cx="74231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Visio" r:id="rId3" imgW="5036914" imgH="2193911" progId="Visio.Drawing.11">
                  <p:embed/>
                </p:oleObj>
              </mc:Choice>
              <mc:Fallback>
                <p:oleObj name="Visio" r:id="rId3" imgW="5036914" imgH="2193911" progId="Visio.Drawing.11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05038"/>
                        <a:ext cx="7423150" cy="324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9124EC-C3B5-4D93-9C8E-B5ED69DD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F4031-E751-4D12-9F76-0EE56F846276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4">
            <a:extLst>
              <a:ext uri="{FF2B5EF4-FFF2-40B4-BE49-F238E27FC236}">
                <a16:creationId xmlns:a16="http://schemas.microsoft.com/office/drawing/2014/main" id="{C62109BC-A890-4501-A85C-0401E65BD11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54013" y="981075"/>
            <a:ext cx="8435975" cy="467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 dirty="0">
                <a:solidFill>
                  <a:srgbClr val="00B0F0"/>
                </a:solidFill>
                <a:ea typeface="宋体" panose="02010600030101010101" pitchFamily="2" charset="-122"/>
              </a:rPr>
              <a:t>问题：</a:t>
            </a:r>
            <a:endParaRPr lang="en-US" altLang="zh-CN" sz="2400" dirty="0">
              <a:solidFill>
                <a:srgbClr val="00B0F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</a:rPr>
              <a:t>1.</a:t>
            </a: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</a:rPr>
              <a:t>支撑</a:t>
            </a: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</a:rPr>
              <a:t>web</a:t>
            </a: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</a:rPr>
              <a:t>服务的关键技术有哪些？</a:t>
            </a:r>
            <a:endParaRPr lang="en-US" altLang="zh-CN" sz="20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</a:rPr>
              <a:t>2. </a:t>
            </a: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</a:rPr>
              <a:t>超文本的核心技术是什么？</a:t>
            </a:r>
            <a:endParaRPr lang="en-US" altLang="zh-CN" sz="20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</a:rPr>
              <a:t>3.</a:t>
            </a: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</a:rPr>
              <a:t>Web</a:t>
            </a: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</a:rPr>
              <a:t>采用的传输层协议是？</a:t>
            </a:r>
            <a:endParaRPr lang="en-US" altLang="zh-CN" sz="20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</a:rPr>
              <a:t>4. HTTP</a:t>
            </a: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</a:rPr>
              <a:t>协议定义了哪几种报文？他们的交互方式是？</a:t>
            </a:r>
            <a:endParaRPr lang="en-US" altLang="zh-CN" sz="2000" b="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A238EB1-D63C-44E9-8756-0E5FCE76A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039F5E76-2960-485E-B333-E4272FED5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59397" name="Rectangle 4">
            <a:extLst>
              <a:ext uri="{FF2B5EF4-FFF2-40B4-BE49-F238E27FC236}">
                <a16:creationId xmlns:a16="http://schemas.microsoft.com/office/drawing/2014/main" id="{B3790827-2A39-4B51-B20F-C1D4D8368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59398" name="Rectangle 2">
            <a:extLst>
              <a:ext uri="{FF2B5EF4-FFF2-40B4-BE49-F238E27FC236}">
                <a16:creationId xmlns:a16="http://schemas.microsoft.com/office/drawing/2014/main" id="{5563598B-597C-4EBA-81A0-211876750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59399" name="Rectangle 4">
            <a:extLst>
              <a:ext uri="{FF2B5EF4-FFF2-40B4-BE49-F238E27FC236}">
                <a16:creationId xmlns:a16="http://schemas.microsoft.com/office/drawing/2014/main" id="{B6F0FBFA-8520-4BA9-A6BE-978C285E8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59400" name="Rectangle 2">
            <a:extLst>
              <a:ext uri="{FF2B5EF4-FFF2-40B4-BE49-F238E27FC236}">
                <a16:creationId xmlns:a16="http://schemas.microsoft.com/office/drawing/2014/main" id="{68266EEF-BB94-4D80-8B80-36DCB6F8D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59401" name="Rectangle 4">
            <a:extLst>
              <a:ext uri="{FF2B5EF4-FFF2-40B4-BE49-F238E27FC236}">
                <a16:creationId xmlns:a16="http://schemas.microsoft.com/office/drawing/2014/main" id="{59B3425F-692A-4C70-AAAA-058DA1279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59402" name="Rectangle 4">
            <a:extLst>
              <a:ext uri="{FF2B5EF4-FFF2-40B4-BE49-F238E27FC236}">
                <a16:creationId xmlns:a16="http://schemas.microsoft.com/office/drawing/2014/main" id="{A24E7926-7A92-4E36-A379-0969696DB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59403" name="Rectangle 2">
            <a:extLst>
              <a:ext uri="{FF2B5EF4-FFF2-40B4-BE49-F238E27FC236}">
                <a16:creationId xmlns:a16="http://schemas.microsoft.com/office/drawing/2014/main" id="{6082C6FA-AB20-4972-91F7-25319303C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7FD8E4-862D-4CD7-8B58-61CFCEF4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F2C16-F320-410B-BAE0-19C806763A7B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4">
            <a:extLst>
              <a:ext uri="{FF2B5EF4-FFF2-40B4-BE49-F238E27FC236}">
                <a16:creationId xmlns:a16="http://schemas.microsoft.com/office/drawing/2014/main" id="{C62109BC-A890-4501-A85C-0401E65BD11C}"/>
              </a:ext>
            </a:extLst>
          </p:cNvPr>
          <p:cNvSpPr>
            <a:spLocks noGrp="1"/>
          </p:cNvSpPr>
          <p:nvPr>
            <p:ph idx="1"/>
          </p:nvPr>
        </p:nvSpPr>
        <p:spPr bwMode="auto">
          <a:xfrm>
            <a:off x="354013" y="981075"/>
            <a:ext cx="8435975" cy="46799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400" dirty="0">
                <a:solidFill>
                  <a:srgbClr val="00B0F0"/>
                </a:solidFill>
                <a:ea typeface="宋体" panose="02010600030101010101" pitchFamily="2" charset="-122"/>
              </a:rPr>
              <a:t>课后练习：</a:t>
            </a:r>
            <a:endParaRPr lang="en-US" altLang="zh-CN" sz="2400" dirty="0">
              <a:solidFill>
                <a:srgbClr val="00B0F0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</a:rPr>
              <a:t>1.www</a:t>
            </a: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</a:rPr>
              <a:t>网页文件的编写语言及相应的支持协议分别是：</a:t>
            </a:r>
            <a:endParaRPr lang="en-US" altLang="zh-CN" sz="2000" b="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457200" indent="-457200" eaLnBrk="1" hangingPunct="1">
              <a:lnSpc>
                <a:spcPct val="150000"/>
              </a:lnSpc>
              <a:buNone/>
            </a:pP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</a:rPr>
              <a:t>A. HTML, HTTP        B. HTTL, HTTP</a:t>
            </a:r>
          </a:p>
          <a:p>
            <a:pPr marL="457200" indent="-457200" eaLnBrk="1" hangingPunct="1">
              <a:lnSpc>
                <a:spcPct val="150000"/>
              </a:lnSpc>
              <a:buNone/>
            </a:pPr>
            <a:r>
              <a:rPr lang="en-US" altLang="zh-CN" sz="2000" b="0" dirty="0">
                <a:solidFill>
                  <a:schemeClr val="tx2"/>
                </a:solidFill>
                <a:ea typeface="宋体" panose="02010600030101010101" pitchFamily="2" charset="-122"/>
              </a:rPr>
              <a:t>C. HTML, HTPT        D. </a:t>
            </a:r>
            <a:r>
              <a:rPr lang="zh-CN" altLang="en-US" sz="2000" b="0" dirty="0">
                <a:solidFill>
                  <a:schemeClr val="tx2"/>
                </a:solidFill>
                <a:ea typeface="宋体" panose="02010600030101010101" pitchFamily="2" charset="-122"/>
              </a:rPr>
              <a:t>以上都不对</a:t>
            </a:r>
            <a:endParaRPr lang="en-US" altLang="zh-CN" sz="2000" b="0" dirty="0">
              <a:solidFill>
                <a:schemeClr val="tx2"/>
              </a:solidFill>
              <a:ea typeface="宋体" panose="02010600030101010101" pitchFamily="2" charset="-122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A238EB1-D63C-44E9-8756-0E5FCE76A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039F5E76-2960-485E-B333-E4272FED5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59397" name="Rectangle 4">
            <a:extLst>
              <a:ext uri="{FF2B5EF4-FFF2-40B4-BE49-F238E27FC236}">
                <a16:creationId xmlns:a16="http://schemas.microsoft.com/office/drawing/2014/main" id="{B3790827-2A39-4B51-B20F-C1D4D8368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59398" name="Rectangle 2">
            <a:extLst>
              <a:ext uri="{FF2B5EF4-FFF2-40B4-BE49-F238E27FC236}">
                <a16:creationId xmlns:a16="http://schemas.microsoft.com/office/drawing/2014/main" id="{5563598B-597C-4EBA-81A0-211876750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59399" name="Rectangle 4">
            <a:extLst>
              <a:ext uri="{FF2B5EF4-FFF2-40B4-BE49-F238E27FC236}">
                <a16:creationId xmlns:a16="http://schemas.microsoft.com/office/drawing/2014/main" id="{B6F0FBFA-8520-4BA9-A6BE-978C285E8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59400" name="Rectangle 2">
            <a:extLst>
              <a:ext uri="{FF2B5EF4-FFF2-40B4-BE49-F238E27FC236}">
                <a16:creationId xmlns:a16="http://schemas.microsoft.com/office/drawing/2014/main" id="{68266EEF-BB94-4D80-8B80-36DCB6F8D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59401" name="Rectangle 4">
            <a:extLst>
              <a:ext uri="{FF2B5EF4-FFF2-40B4-BE49-F238E27FC236}">
                <a16:creationId xmlns:a16="http://schemas.microsoft.com/office/drawing/2014/main" id="{59B3425F-692A-4C70-AAAA-058DA1279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59402" name="Rectangle 4">
            <a:extLst>
              <a:ext uri="{FF2B5EF4-FFF2-40B4-BE49-F238E27FC236}">
                <a16:creationId xmlns:a16="http://schemas.microsoft.com/office/drawing/2014/main" id="{A24E7926-7A92-4E36-A379-0969696DB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59403" name="Rectangle 2">
            <a:extLst>
              <a:ext uri="{FF2B5EF4-FFF2-40B4-BE49-F238E27FC236}">
                <a16:creationId xmlns:a16="http://schemas.microsoft.com/office/drawing/2014/main" id="{6082C6FA-AB20-4972-91F7-25319303C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anose="02020502050305020303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07FD8E4-862D-4CD7-8B58-61CFCEF4C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AF2C16-F320-410B-BAE0-19C806763A7B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125538"/>
            <a:ext cx="8435975" cy="5543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rgbClr val="194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Web</a:t>
            </a:r>
            <a:r>
              <a:rPr lang="zh-CN" altLang="en-US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服务与</a:t>
            </a:r>
            <a:r>
              <a:rPr lang="en-US" altLang="zh-CN" sz="2400" dirty="0">
                <a:solidFill>
                  <a:srgbClr val="194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zh-CN" altLang="en-US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协议</a:t>
            </a:r>
            <a:endParaRPr lang="zh-CN" altLang="ja-JP" sz="2400" dirty="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rgbClr val="194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2.2.1  Web</a:t>
            </a:r>
            <a:r>
              <a:rPr lang="zh-CN" altLang="en-US" sz="20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服务的基本概念</a:t>
            </a:r>
            <a:endParaRPr lang="en-US" altLang="zh-CN" sz="2000" dirty="0">
              <a:solidFill>
                <a:srgbClr val="194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支持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服务的关键技术</a:t>
            </a:r>
            <a:endParaRPr lang="zh-CN" altLang="ja-JP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超文本传输协议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服务应用层协议，超文本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在浏览器与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服务器之间的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传输协议。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超文本标记语言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文档中的特殊数据格式，一个文档可以链接到另一个文档。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统一资源定位符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endParaRPr lang="zh-CN" altLang="ja-JP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标识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中的资源，以便于用户查找。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8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0189" name="对象 2"/>
          <p:cNvGraphicFramePr>
            <a:graphicFrameLocks noChangeAspect="1"/>
          </p:cNvGraphicFramePr>
          <p:nvPr/>
        </p:nvGraphicFramePr>
        <p:xfrm>
          <a:off x="4067175" y="2276475"/>
          <a:ext cx="4911725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Visio" r:id="rId4" imgW="4161852" imgH="2017986" progId="Visio.Drawing.11">
                  <p:embed/>
                </p:oleObj>
              </mc:Choice>
              <mc:Fallback>
                <p:oleObj name="Visio" r:id="rId4" imgW="4161852" imgH="2017986" progId="Visio.Drawing.11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276475"/>
                        <a:ext cx="4911725" cy="237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251176-2A2E-44A4-865D-7915B443C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F4031-E751-4D12-9F76-0EE56F846276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6334" name="矩形 1"/>
          <p:cNvSpPr>
            <a:spLocks noChangeArrowheads="1"/>
          </p:cNvSpPr>
          <p:nvPr/>
        </p:nvSpPr>
        <p:spPr bwMode="auto">
          <a:xfrm>
            <a:off x="360363" y="1341438"/>
            <a:ext cx="842327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en-US" altLang="zh-CN" sz="2400" b="1" dirty="0">
                <a:solidFill>
                  <a:srgbClr val="194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2.2.1  Web</a:t>
            </a:r>
            <a:r>
              <a:rPr lang="zh-CN" altLang="en-US" sz="2400" b="1" dirty="0">
                <a:solidFill>
                  <a:srgbClr val="194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服务的基本概念</a:t>
            </a:r>
            <a:endParaRPr lang="en-US" altLang="zh-CN" sz="2400" b="1" dirty="0">
              <a:solidFill>
                <a:srgbClr val="194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hlink"/>
              </a:buClr>
            </a:pPr>
            <a:r>
              <a:rPr lang="en-US" altLang="zh-CN" sz="2000" b="1" dirty="0">
                <a:solidFill>
                  <a:srgbClr val="194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000" b="1" dirty="0">
                <a:solidFill>
                  <a:srgbClr val="19435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主页概念</a:t>
            </a:r>
            <a:endParaRPr lang="en-US" altLang="zh-CN" sz="2000" b="1" dirty="0">
              <a:solidFill>
                <a:srgbClr val="194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</a:pP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用户访问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网站看到的第一个页面，通过主页访问网站信息。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主页基本元素：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文本（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）：最基本元素，就是通常所说的文字。</a:t>
            </a:r>
            <a:endParaRPr lang="zh-CN" altLang="ja-JP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图像（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）：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浏览器通常识别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GIF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JPEG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图像格式。</a:t>
            </a:r>
            <a:endParaRPr lang="zh-CN" altLang="ja-JP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表格（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）：类似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表格，表格单元内容通常为字符类型。</a:t>
            </a:r>
            <a:endParaRPr lang="zh-CN" altLang="ja-JP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超链接（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hyperlink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：用于链接网页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000" b="1" dirty="0">
              <a:solidFill>
                <a:srgbClr val="19435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489EF4-4A3D-42F1-B578-CFF18903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F4031-E751-4D12-9F76-0EE56F846276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125538"/>
            <a:ext cx="8435975" cy="2517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2.2.1  Web</a:t>
            </a:r>
            <a:r>
              <a:rPr lang="zh-CN" altLang="en-US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服务的基本概念</a:t>
            </a:r>
            <a:endParaRPr lang="en-US" altLang="zh-CN" sz="2400" dirty="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超文本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(Hypertext)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、超媒体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(hypermedia)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、超链接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(hyperlink)</a:t>
            </a: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系统中，信息按超文本方式组织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超媒体进一步扩展了超文本所链接的信息类型</a:t>
            </a: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2237" name="Object 5"/>
          <p:cNvGraphicFramePr>
            <a:graphicFrameLocks noChangeAspect="1"/>
          </p:cNvGraphicFramePr>
          <p:nvPr/>
        </p:nvGraphicFramePr>
        <p:xfrm>
          <a:off x="395288" y="3716338"/>
          <a:ext cx="4537075" cy="291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Visio" r:id="rId4" imgW="4492051" imgH="3311079" progId="Visio.Drawing.11">
                  <p:embed/>
                </p:oleObj>
              </mc:Choice>
              <mc:Fallback>
                <p:oleObj name="Visio" r:id="rId4" imgW="4492051" imgH="3311079" progId="Visio.Drawing.11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16338"/>
                        <a:ext cx="4537075" cy="2916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238" name="Picture 1" descr="QQ20160316-0@2x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3716338"/>
            <a:ext cx="3878263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9" name="爆炸形 1 1"/>
          <p:cNvSpPr>
            <a:spLocks noChangeArrowheads="1"/>
          </p:cNvSpPr>
          <p:nvPr/>
        </p:nvSpPr>
        <p:spPr bwMode="auto">
          <a:xfrm>
            <a:off x="7019925" y="2636838"/>
            <a:ext cx="1512888" cy="720725"/>
          </a:xfrm>
          <a:prstGeom prst="irregularSeal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/>
          </a:p>
        </p:txBody>
      </p:sp>
      <p:sp>
        <p:nvSpPr>
          <p:cNvPr id="3" name="爆炸形 1 2"/>
          <p:cNvSpPr/>
          <p:nvPr/>
        </p:nvSpPr>
        <p:spPr bwMode="auto">
          <a:xfrm>
            <a:off x="6372225" y="2271713"/>
            <a:ext cx="2447925" cy="1368425"/>
          </a:xfrm>
          <a:prstGeom prst="irregularSeal1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网状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EF467B-EA61-46F5-AB4E-6167CD97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F4031-E751-4D12-9F76-0EE56F84627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内容占位符 4"/>
          <p:cNvSpPr>
            <a:spLocks noGrp="1"/>
          </p:cNvSpPr>
          <p:nvPr>
            <p:ph idx="1"/>
          </p:nvPr>
        </p:nvSpPr>
        <p:spPr bwMode="auto">
          <a:xfrm>
            <a:off x="287338" y="1123950"/>
            <a:ext cx="8569325" cy="49688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2.2.2.1 URL</a:t>
            </a:r>
            <a:r>
              <a:rPr lang="zh-CN" altLang="en-US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与信息资源定位</a:t>
            </a:r>
            <a:endParaRPr lang="en-US" altLang="zh-CN" sz="2400" dirty="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与信息资源定位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上资源定位、访问方式的一种抽象表示方法。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部分组成：</a:t>
            </a:r>
            <a:r>
              <a:rPr lang="zh-CN" altLang="en-US" sz="2000" b="0" u="sng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协议类型、主机名、路径及地址。</a:t>
            </a:r>
            <a:endParaRPr lang="en-US" altLang="zh-CN" sz="2000" b="0" u="sng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浏览器，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不仅能漫游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网，也能用于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E-mail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TELNET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格式：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访问方式</a:t>
            </a:r>
            <a:r>
              <a:rPr lang="en-US" altLang="zh-CN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://</a:t>
            </a:r>
            <a:r>
              <a:rPr lang="zh-CN" altLang="en-US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服务器域名</a:t>
            </a:r>
            <a:r>
              <a:rPr lang="en-US" altLang="zh-CN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[:</a:t>
            </a:r>
            <a:r>
              <a:rPr lang="zh-CN" altLang="en-US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端口号</a:t>
            </a:r>
            <a:r>
              <a:rPr lang="en-US" altLang="zh-CN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]/</a:t>
            </a:r>
            <a:r>
              <a:rPr lang="zh-CN" altLang="en-US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路径</a:t>
            </a:r>
            <a:r>
              <a:rPr lang="en-US" altLang="zh-CN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文件名</a:t>
            </a:r>
            <a:endParaRPr lang="en-US" altLang="zh-CN" sz="2000" dirty="0">
              <a:solidFill>
                <a:schemeClr val="tx2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访问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网站要使用的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，其形式为：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http://</a:t>
            </a:r>
            <a:r>
              <a:rPr lang="zh-CN" altLang="en-US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服务器名</a:t>
            </a:r>
            <a:r>
              <a:rPr lang="en-US" altLang="zh-CN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[:</a:t>
            </a:r>
            <a:r>
              <a:rPr lang="zh-CN" altLang="en-US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端口号</a:t>
            </a:r>
            <a:r>
              <a:rPr lang="en-US" altLang="zh-CN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]/</a:t>
            </a:r>
            <a:r>
              <a:rPr lang="zh-CN" altLang="en-US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路径</a:t>
            </a:r>
            <a:r>
              <a:rPr lang="en-US" altLang="zh-CN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000" dirty="0">
                <a:solidFill>
                  <a:schemeClr val="tx2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文件名</a:t>
            </a:r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5734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4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736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7361" name="对象 1"/>
          <p:cNvGraphicFramePr>
            <a:graphicFrameLocks noChangeAspect="1"/>
          </p:cNvGraphicFramePr>
          <p:nvPr/>
        </p:nvGraphicFramePr>
        <p:xfrm>
          <a:off x="2411413" y="3573463"/>
          <a:ext cx="4679950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Visio" r:id="rId4" imgW="3394771" imgH="694771" progId="Visio.Drawing.11">
                  <p:embed/>
                </p:oleObj>
              </mc:Choice>
              <mc:Fallback>
                <p:oleObj name="Visio" r:id="rId4" imgW="3394771" imgH="694771" progId="Visio.Drawing.11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573463"/>
                        <a:ext cx="4679950" cy="95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内容占位符 4"/>
          <p:cNvSpPr>
            <a:spLocks noGrp="1"/>
          </p:cNvSpPr>
          <p:nvPr>
            <p:ph idx="1"/>
          </p:nvPr>
        </p:nvSpPr>
        <p:spPr bwMode="auto">
          <a:xfrm>
            <a:off x="287338" y="1123950"/>
            <a:ext cx="8569325" cy="54737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2.2.2.1 URL</a:t>
            </a:r>
            <a:r>
              <a:rPr lang="zh-CN" altLang="en-US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与信息资源定位</a:t>
            </a:r>
            <a:endParaRPr lang="en-US" altLang="zh-CN" sz="2400" dirty="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与信息资源定位</a:t>
            </a:r>
            <a:endParaRPr lang="en-US" altLang="zh-CN" sz="200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URL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冒号左边）指明了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的访问方式：</a:t>
            </a:r>
            <a:endParaRPr lang="zh-CN" altLang="ja-JP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：超文本传输协议（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）；</a:t>
            </a:r>
            <a:endParaRPr lang="zh-CN" altLang="ja-JP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：文件传输协议（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）；</a:t>
            </a:r>
            <a:endParaRPr lang="zh-CN" altLang="ja-JP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telnet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：交互式会话</a:t>
            </a:r>
            <a:r>
              <a:rPr lang="zh-CN" altLang="ja-JP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zh-CN" altLang="ja-JP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b="0" dirty="0" err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mailto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：电子邮件地址。</a:t>
            </a:r>
            <a:endParaRPr lang="zh-CN" altLang="ja-JP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的默认端口号是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80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（可以省略）。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路径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文件名用于直接指向服务器中的某一个文件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省略路径和文件名，则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URL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就指向了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Internet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上的某个主页。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5939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3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9409" name="云形标注 1"/>
          <p:cNvSpPr>
            <a:spLocks noChangeArrowheads="1"/>
          </p:cNvSpPr>
          <p:nvPr/>
        </p:nvSpPr>
        <p:spPr bwMode="auto">
          <a:xfrm>
            <a:off x="5795963" y="2924175"/>
            <a:ext cx="1008062" cy="1728788"/>
          </a:xfrm>
          <a:prstGeom prst="cloudCallout">
            <a:avLst>
              <a:gd name="adj1" fmla="val -20833"/>
              <a:gd name="adj2" fmla="val 625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zh-CN" sz="240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AB22CC3-7D66-4B06-A73A-78A23943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F4031-E751-4D12-9F76-0EE56F846276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内容占位符 4"/>
          <p:cNvSpPr>
            <a:spLocks noGrp="1"/>
          </p:cNvSpPr>
          <p:nvPr>
            <p:ph idx="1"/>
          </p:nvPr>
        </p:nvSpPr>
        <p:spPr bwMode="auto">
          <a:xfrm>
            <a:off x="250825" y="1123950"/>
            <a:ext cx="8435975" cy="15843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2.2.2.2 HTTP</a:t>
            </a:r>
            <a:r>
              <a:rPr lang="zh-CN" altLang="en-US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的工作机制</a:t>
            </a:r>
            <a:endParaRPr lang="en-US" altLang="zh-CN" sz="2400" dirty="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Web</a:t>
            </a:r>
            <a:r>
              <a:rPr lang="zh-CN" altLang="en-US" sz="20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的工作方式</a:t>
            </a:r>
            <a:endParaRPr lang="en-US" altLang="zh-CN" sz="2000" dirty="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4" action="ppaction://hlinkfile"/>
              </a:rPr>
              <a:t>Web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4" action="ppaction://hlinkfile"/>
              </a:rPr>
              <a:t>系统</a:t>
            </a:r>
            <a:r>
              <a:rPr lang="en-US" altLang="zh-CN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4" action="ppaction://hlinkfile"/>
              </a:rPr>
              <a:t>C/S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4" action="ppaction://hlinkfile"/>
              </a:rPr>
              <a:t>模式</a:t>
            </a:r>
            <a:endParaRPr lang="zh-CN" altLang="en-US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7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42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0" name="Group 31"/>
          <p:cNvGrpSpPr>
            <a:grpSpLocks/>
          </p:cNvGrpSpPr>
          <p:nvPr/>
        </p:nvGrpSpPr>
        <p:grpSpPr bwMode="auto">
          <a:xfrm>
            <a:off x="4786314" y="2276494"/>
            <a:ext cx="4138612" cy="3938588"/>
            <a:chOff x="3055" y="1172"/>
            <a:chExt cx="2607" cy="2481"/>
          </a:xfrm>
        </p:grpSpPr>
        <p:graphicFrame>
          <p:nvGraphicFramePr>
            <p:cNvPr id="71" name="Object 6"/>
            <p:cNvGraphicFramePr>
              <a:graphicFrameLocks noChangeAspect="1"/>
            </p:cNvGraphicFramePr>
            <p:nvPr/>
          </p:nvGraphicFramePr>
          <p:xfrm>
            <a:off x="3102" y="1172"/>
            <a:ext cx="47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Clip" r:id="rId5" imgW="18192750" imgH="15087600" progId="">
                    <p:embed/>
                  </p:oleObj>
                </mc:Choice>
                <mc:Fallback>
                  <p:oleObj name="Clip" r:id="rId5" imgW="18192750" imgH="15087600" progId="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2" y="1172"/>
                          <a:ext cx="474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3055" y="1547"/>
              <a:ext cx="63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PC 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运行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Explorer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aphicFrame>
          <p:nvGraphicFramePr>
            <p:cNvPr id="73" name="Object 8"/>
            <p:cNvGraphicFramePr>
              <a:graphicFrameLocks noChangeAspect="1"/>
            </p:cNvGraphicFramePr>
            <p:nvPr/>
          </p:nvGraphicFramePr>
          <p:xfrm>
            <a:off x="3162" y="2870"/>
            <a:ext cx="47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Clip" r:id="rId7" imgW="18192750" imgH="15087600" progId="">
                    <p:embed/>
                  </p:oleObj>
                </mc:Choice>
                <mc:Fallback>
                  <p:oleObj name="Clip" r:id="rId7" imgW="18192750" imgH="15087600" progId="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2" y="2870"/>
                          <a:ext cx="474" cy="3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4503" y="2417"/>
              <a:ext cx="1159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服务器运行</a:t>
              </a: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Apache Web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服务器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5" name="Group 10"/>
            <p:cNvGrpSpPr>
              <a:grpSpLocks/>
            </p:cNvGrpSpPr>
            <p:nvPr/>
          </p:nvGrpSpPr>
          <p:grpSpPr bwMode="auto">
            <a:xfrm>
              <a:off x="4983" y="1714"/>
              <a:ext cx="318" cy="674"/>
              <a:chOff x="4180" y="783"/>
              <a:chExt cx="150" cy="307"/>
            </a:xfrm>
          </p:grpSpPr>
          <p:sp>
            <p:nvSpPr>
              <p:cNvPr id="85" name="AutoShape 1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6" name="Rectangle 1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7" name="Rectangle 1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8" name="AutoShape 1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9" name="Line 1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0" name="Line 1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1" name="Rectangle 1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2" name="Rectangle 1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6" name="Line 19"/>
            <p:cNvSpPr>
              <a:spLocks noChangeShapeType="1"/>
            </p:cNvSpPr>
            <p:nvPr/>
          </p:nvSpPr>
          <p:spPr bwMode="auto">
            <a:xfrm>
              <a:off x="3618" y="1344"/>
              <a:ext cx="1314" cy="60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Line 20"/>
            <p:cNvSpPr>
              <a:spLocks noChangeShapeType="1"/>
            </p:cNvSpPr>
            <p:nvPr/>
          </p:nvSpPr>
          <p:spPr bwMode="auto">
            <a:xfrm flipH="1" flipV="1">
              <a:off x="3654" y="1470"/>
              <a:ext cx="1242" cy="5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Line 21"/>
            <p:cNvSpPr>
              <a:spLocks noChangeShapeType="1"/>
            </p:cNvSpPr>
            <p:nvPr/>
          </p:nvSpPr>
          <p:spPr bwMode="auto">
            <a:xfrm flipV="1">
              <a:off x="3612" y="2208"/>
              <a:ext cx="1290" cy="69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Line 22"/>
            <p:cNvSpPr>
              <a:spLocks noChangeShapeType="1"/>
            </p:cNvSpPr>
            <p:nvPr/>
          </p:nvSpPr>
          <p:spPr bwMode="auto">
            <a:xfrm flipH="1">
              <a:off x="3660" y="2286"/>
              <a:ext cx="1290" cy="71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 Box 23"/>
            <p:cNvSpPr txBox="1">
              <a:spLocks noChangeArrowheads="1"/>
            </p:cNvSpPr>
            <p:nvPr/>
          </p:nvSpPr>
          <p:spPr bwMode="auto">
            <a:xfrm>
              <a:off x="3164" y="3287"/>
              <a:ext cx="705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Mac 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运行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宋体" pitchFamily="2" charset="-122"/>
                </a:rPr>
                <a:t>Navigator</a:t>
              </a:r>
              <a:endPara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1" name="Text Box 24"/>
            <p:cNvSpPr txBox="1">
              <a:spLocks noChangeArrowheads="1"/>
            </p:cNvSpPr>
            <p:nvPr/>
          </p:nvSpPr>
          <p:spPr bwMode="auto">
            <a:xfrm rot="1422049">
              <a:off x="3942" y="1445"/>
              <a:ext cx="7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HTTP 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请求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2" name="Text Box 25"/>
            <p:cNvSpPr txBox="1">
              <a:spLocks noChangeArrowheads="1"/>
            </p:cNvSpPr>
            <p:nvPr/>
          </p:nvSpPr>
          <p:spPr bwMode="auto">
            <a:xfrm rot="-1692639">
              <a:off x="3810" y="2387"/>
              <a:ext cx="7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HTTP 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请求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3" name="Text Box 26"/>
            <p:cNvSpPr txBox="1">
              <a:spLocks noChangeArrowheads="1"/>
            </p:cNvSpPr>
            <p:nvPr/>
          </p:nvSpPr>
          <p:spPr bwMode="auto">
            <a:xfrm rot="1411598">
              <a:off x="3859" y="1727"/>
              <a:ext cx="7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HTTP 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响应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84" name="Text Box 28"/>
            <p:cNvSpPr txBox="1">
              <a:spLocks noChangeArrowheads="1"/>
            </p:cNvSpPr>
            <p:nvPr/>
          </p:nvSpPr>
          <p:spPr bwMode="auto">
            <a:xfrm rot="-1737783">
              <a:off x="3973" y="2597"/>
              <a:ext cx="7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HTTP 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宋体" pitchFamily="2" charset="-122"/>
                </a:rPr>
                <a:t>响应</a:t>
              </a: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93" name="Line 33"/>
          <p:cNvSpPr>
            <a:spLocks noChangeShapeType="1"/>
          </p:cNvSpPr>
          <p:nvPr/>
        </p:nvSpPr>
        <p:spPr bwMode="auto">
          <a:xfrm>
            <a:off x="5673726" y="2549544"/>
            <a:ext cx="2082800" cy="9525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4" name="Line 35"/>
          <p:cNvSpPr>
            <a:spLocks noChangeShapeType="1"/>
          </p:cNvSpPr>
          <p:nvPr/>
        </p:nvSpPr>
        <p:spPr bwMode="auto">
          <a:xfrm flipH="1" flipV="1">
            <a:off x="5737226" y="2752744"/>
            <a:ext cx="1943100" cy="87630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6" name="Rectangle 29"/>
          <p:cNvSpPr txBox="1">
            <a:spLocks noChangeArrowheads="1"/>
          </p:cNvSpPr>
          <p:nvPr/>
        </p:nvSpPr>
        <p:spPr bwMode="auto">
          <a:xfrm>
            <a:off x="214282" y="2597160"/>
            <a:ext cx="4406900" cy="3760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客户机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：</a:t>
            </a:r>
          </a:p>
          <a:p>
            <a:pPr marL="342900" marR="0" lvl="0" indent="-342900" algn="l" defTabSz="914400" rtl="0" eaLnBrk="1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           用户请求一个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Web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页（如点击一个超链接），浏览器向服务器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发出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对该页所含对象的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“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HTTP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请求报文”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宋体" pitchFamily="2" charset="-122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Char char="r"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/>
                <a:ea typeface="楷体_GB2312" pitchFamily="49" charset="-122"/>
                <a:cs typeface="+mn-cs"/>
              </a:rPr>
              <a:t>服务器：</a:t>
            </a:r>
          </a:p>
          <a:p>
            <a:pPr marL="342900" marR="0" lvl="0" indent="-342900" algn="l" defTabSz="914400" rtl="0" eaLnBrk="1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           接受请求，回发包含请求对象的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“</a:t>
            </a:r>
            <a:r>
              <a:rPr kumimoji="0" lang="en-US" altLang="zh-CN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HTTP</a:t>
            </a: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响应报文”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/>
              <a:ea typeface="华文中宋" pitchFamily="2" charset="-122"/>
              <a:cs typeface="+mn-cs"/>
            </a:endParaRPr>
          </a:p>
          <a:p>
            <a:pPr marL="342900" lvl="0" indent="-342900" eaLnBrk="1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ZapfDingbats" pitchFamily="82" charset="2"/>
              <a:buChar char="r"/>
              <a:defRPr/>
            </a:pPr>
            <a:r>
              <a:rPr lang="zh-CN" altLang="en-US" b="1" kern="0" dirty="0">
                <a:solidFill>
                  <a:srgbClr val="CC00CC"/>
                </a:solidFill>
                <a:latin typeface="Times New Roman"/>
                <a:ea typeface="楷体_GB2312" pitchFamily="49" charset="-122"/>
              </a:rPr>
              <a:t>客户机</a:t>
            </a:r>
            <a:r>
              <a:rPr lang="zh-CN" altLang="en-US" b="1" kern="0" dirty="0">
                <a:solidFill>
                  <a:srgbClr val="CC00CC"/>
                </a:solidFill>
                <a:latin typeface="Times New Roman"/>
                <a:ea typeface="华文中宋" pitchFamily="2" charset="-122"/>
              </a:rPr>
              <a:t>：</a:t>
            </a:r>
          </a:p>
          <a:p>
            <a:pPr marL="342900" indent="-342900" eaLnBrk="1">
              <a:lnSpc>
                <a:spcPct val="120000"/>
              </a:lnSpc>
              <a:spcBef>
                <a:spcPct val="20000"/>
              </a:spcBef>
              <a:buClr>
                <a:srgbClr val="0000FF"/>
              </a:buClr>
              <a:buSzPct val="85000"/>
              <a:defRPr/>
            </a:pPr>
            <a:r>
              <a:rPr lang="zh-CN" altLang="en-US" b="1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            对页面进行解释，最终将图文声一起展示给用户。也可通过链接访问其他资源。</a:t>
            </a:r>
            <a:endParaRPr lang="zh-CN" altLang="en-US" b="1" kern="0" dirty="0">
              <a:solidFill>
                <a:srgbClr val="FF3300"/>
              </a:solidFill>
              <a:latin typeface="Times New Roman"/>
              <a:ea typeface="华文宋体" pitchFamily="2" charset="-122"/>
            </a:endParaRPr>
          </a:p>
          <a:p>
            <a:pPr marL="342900" marR="0" lvl="0" indent="-342900" algn="l" defTabSz="914400" rtl="0" eaLnBrk="1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华文中宋" pitchFamily="2" charset="-122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3E5363-6800-4F36-87CC-7694705E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F4031-E751-4D12-9F76-0EE56F846276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uiExpand="1" animBg="1"/>
      <p:bldP spid="94" grpId="0" animBg="1"/>
      <p:bldP spid="9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内容占位符 4"/>
          <p:cNvSpPr>
            <a:spLocks noGrp="1"/>
          </p:cNvSpPr>
          <p:nvPr>
            <p:ph idx="1"/>
          </p:nvPr>
        </p:nvSpPr>
        <p:spPr bwMode="auto">
          <a:xfrm>
            <a:off x="179388" y="1052513"/>
            <a:ext cx="8569325" cy="50403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2.2.2.2 HTTP</a:t>
            </a:r>
            <a:r>
              <a:rPr lang="zh-CN" altLang="en-US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的工作机制</a:t>
            </a:r>
            <a:endParaRPr lang="en-US" altLang="zh-CN" sz="2400" dirty="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．说明</a:t>
            </a:r>
          </a:p>
        </p:txBody>
      </p:sp>
      <p:sp>
        <p:nvSpPr>
          <p:cNvPr id="604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6042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2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04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500034" y="2143116"/>
            <a:ext cx="8001056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Char char="r"/>
              <a:tabLst>
                <a:tab pos="990600" algn="l"/>
              </a:tabLst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HTTP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协议使用的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底层传输协议是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TCP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。</a:t>
            </a:r>
          </a:p>
          <a:p>
            <a:pPr marL="342900" marR="0" lvl="0" indent="-342900" algn="l" defTabSz="914400" rtl="0" eaLnBrk="1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Char char="r"/>
              <a:tabLst>
                <a:tab pos="990600" algn="l"/>
              </a:tabLst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工作过程：</a:t>
            </a:r>
          </a:p>
          <a:p>
            <a:pPr marL="342900" marR="0" lvl="0" indent="-342900" algn="l" defTabSz="914400" rtl="0" eaLnBrk="1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ZapfDingbats" pitchFamily="82" charset="2"/>
              <a:buNone/>
              <a:tabLst>
                <a:tab pos="990600" algn="l"/>
              </a:tabLst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      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创建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TCP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连接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  <a:sym typeface="Symbol" pitchFamily="18" charset="2"/>
              </a:rPr>
              <a:t>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交换报文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  <a:sym typeface="Symbol" pitchFamily="18" charset="2"/>
              </a:rPr>
              <a:t>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关闭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TCP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连接</a:t>
            </a:r>
          </a:p>
          <a:p>
            <a:pPr marL="342900" lvl="0" indent="-342900" eaLnBrk="1">
              <a:lnSpc>
                <a:spcPct val="135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Wingdings" pitchFamily="2" charset="2"/>
              <a:buChar char="ü"/>
              <a:tabLst>
                <a:tab pos="990600" algn="l"/>
              </a:tabLst>
            </a:pPr>
            <a:r>
              <a:rPr lang="en-US" altLang="zh-CN" sz="2000" b="1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TCP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连接建立后，客户端与服务器交换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HTTP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请求与响应报文。</a:t>
            </a:r>
          </a:p>
          <a:p>
            <a:pPr marL="342900" indent="-342900" eaLnBrk="1">
              <a:lnSpc>
                <a:spcPct val="135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Wingdings" pitchFamily="2" charset="2"/>
              <a:buChar char="ü"/>
              <a:tabLst>
                <a:tab pos="990600" algn="l"/>
              </a:tabLst>
            </a:pPr>
            <a:r>
              <a:rPr lang="en-US" altLang="zh-CN" sz="2000" b="1" kern="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TCP</a:t>
            </a:r>
            <a:r>
              <a:rPr lang="zh-CN" altLang="en-US" sz="2000" b="1" kern="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提供</a:t>
            </a:r>
            <a:r>
              <a:rPr lang="zh-CN" altLang="en-US" sz="2000" b="1" kern="0" dirty="0">
                <a:solidFill>
                  <a:srgbClr val="FF3300"/>
                </a:solidFill>
                <a:latin typeface="Times New Roman"/>
                <a:ea typeface="华文中宋" pitchFamily="2" charset="-122"/>
              </a:rPr>
              <a:t>可靠服务</a:t>
            </a:r>
            <a:r>
              <a:rPr lang="zh-CN" altLang="en-US" sz="2000" b="1" kern="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，保证客户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客户端与服务器交换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HTTP</a:t>
            </a:r>
            <a:r>
              <a:rPr lang="zh-CN" altLang="en-US" sz="2000" b="1" kern="0" dirty="0">
                <a:solidFill>
                  <a:srgbClr val="000000"/>
                </a:solidFill>
                <a:latin typeface="Times New Roman"/>
                <a:ea typeface="华文中宋" pitchFamily="2" charset="-122"/>
              </a:rPr>
              <a:t>请求与响应报文能正确送达</a:t>
            </a:r>
            <a:r>
              <a:rPr lang="zh-CN" altLang="en-US" sz="2000" b="1" kern="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。</a:t>
            </a:r>
            <a:endParaRPr lang="en-US" altLang="zh-CN" sz="2000" b="1" kern="0" dirty="0">
              <a:solidFill>
                <a:schemeClr val="tx2"/>
              </a:solidFill>
              <a:latin typeface="华文中宋" pitchFamily="2" charset="-122"/>
              <a:ea typeface="华文中宋" pitchFamily="2" charset="-122"/>
            </a:endParaRPr>
          </a:p>
          <a:p>
            <a:pPr marL="342900" lvl="0" indent="-342900" eaLnBrk="1">
              <a:lnSpc>
                <a:spcPct val="135000"/>
              </a:lnSpc>
              <a:spcBef>
                <a:spcPct val="20000"/>
              </a:spcBef>
              <a:buClr>
                <a:srgbClr val="0000FF"/>
              </a:buClr>
              <a:buSzPct val="85000"/>
              <a:buFont typeface="Wingdings" pitchFamily="2" charset="2"/>
              <a:buChar char="ü"/>
              <a:tabLst>
                <a:tab pos="990600" algn="l"/>
              </a:tabLst>
            </a:pPr>
            <a:r>
              <a:rPr lang="en-US" altLang="zh-CN" sz="2000" b="1" kern="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Web</a:t>
            </a:r>
            <a:r>
              <a:rPr lang="zh-CN" altLang="en-US" sz="2000" b="1" kern="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服务器发送</a:t>
            </a:r>
            <a:r>
              <a:rPr lang="en-US" altLang="zh-CN" sz="2000" b="1" kern="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HTTP</a:t>
            </a:r>
            <a:r>
              <a:rPr lang="zh-CN" altLang="en-US" sz="2000" b="1" kern="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应答报文时，</a:t>
            </a:r>
            <a:r>
              <a:rPr lang="zh-CN" altLang="en-US" sz="2000" b="1" kern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不保存浏览器的任何请求状态信息</a:t>
            </a:r>
            <a:r>
              <a:rPr lang="zh-CN" altLang="en-US" sz="2000" b="1" kern="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（属于</a:t>
            </a:r>
            <a:r>
              <a:rPr lang="zh-CN" altLang="en-US" sz="2000" b="1" kern="0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无状态协议</a:t>
            </a:r>
            <a:r>
              <a:rPr lang="zh-CN" altLang="en-US" sz="2000" b="1" kern="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）</a:t>
            </a: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642910" y="5924812"/>
            <a:ext cx="7912100" cy="861774"/>
          </a:xfrm>
          <a:prstGeom prst="rect">
            <a:avLst/>
          </a:prstGeom>
          <a:noFill/>
          <a:ln w="952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25000"/>
              </a:lnSpc>
              <a:spcBef>
                <a:spcPct val="50000"/>
              </a:spcBef>
            </a:pPr>
            <a:r>
              <a:rPr lang="en-US" altLang="zh-CN" sz="2000" b="1" kern="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     Web</a:t>
            </a:r>
            <a:r>
              <a:rPr lang="zh-CN" altLang="en-US" sz="2000" b="1" kern="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使用客户机</a:t>
            </a:r>
            <a:r>
              <a:rPr lang="en-US" altLang="zh-CN" sz="2000" b="1" kern="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sz="2000" b="1" kern="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服务器结构，</a:t>
            </a:r>
            <a:r>
              <a:rPr lang="en-US" altLang="zh-CN" sz="2000" b="1" kern="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Web</a:t>
            </a:r>
            <a:r>
              <a:rPr lang="zh-CN" altLang="en-US" sz="2000" b="1" kern="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服务器总是打开，有一个固定</a:t>
            </a:r>
            <a:r>
              <a:rPr lang="en-US" altLang="zh-CN" sz="2000" b="1" kern="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IP</a:t>
            </a:r>
            <a:r>
              <a:rPr lang="zh-CN" altLang="en-US" sz="2000" b="1" kern="0" dirty="0">
                <a:solidFill>
                  <a:schemeClr val="tx2"/>
                </a:solidFill>
                <a:latin typeface="华文中宋" pitchFamily="2" charset="-122"/>
                <a:ea typeface="华文中宋" pitchFamily="2" charset="-122"/>
              </a:rPr>
              <a:t>地址，为多个浏览器服务。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9BC8F6-85FA-4627-ACA3-3CC22E1D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F4031-E751-4D12-9F76-0EE56F846276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7A7C9F-774A-4587-B978-0311AB2870F7}"/>
              </a:ext>
            </a:extLst>
          </p:cNvPr>
          <p:cNvSpPr/>
          <p:nvPr/>
        </p:nvSpPr>
        <p:spPr bwMode="auto">
          <a:xfrm>
            <a:off x="4598960" y="2151174"/>
            <a:ext cx="694184" cy="4937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22" grpId="0" animBg="1"/>
      <p:bldP spid="22" grpId="1" animBg="1"/>
      <p:bldP spid="3" grpId="0" animBg="1"/>
      <p:bldP spid="3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内容占位符 4"/>
          <p:cNvSpPr>
            <a:spLocks noGrp="1"/>
          </p:cNvSpPr>
          <p:nvPr>
            <p:ph idx="1"/>
          </p:nvPr>
        </p:nvSpPr>
        <p:spPr bwMode="auto">
          <a:xfrm>
            <a:off x="0" y="1124744"/>
            <a:ext cx="5256212" cy="5256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2.2.2 HTTP</a:t>
            </a:r>
            <a:r>
              <a:rPr lang="zh-CN" altLang="en-US" sz="2400" dirty="0">
                <a:solidFill>
                  <a:srgbClr val="19435A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的工作机制</a:t>
            </a:r>
            <a:endParaRPr lang="en-US" altLang="zh-CN" sz="2400" dirty="0">
              <a:solidFill>
                <a:srgbClr val="19435A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HTTP</a:t>
            </a: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协议两种状态</a:t>
            </a:r>
            <a:r>
              <a:rPr lang="zh-CN" altLang="en-US" sz="2000" b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：非持续连接、持续连接</a:t>
            </a:r>
            <a:endParaRPr lang="en-US" altLang="zh-CN" sz="2000" b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Goudy Old Style" pitchFamily="18" charset="0"/>
            </a:endParaRPr>
          </a:p>
        </p:txBody>
      </p:sp>
      <p:sp>
        <p:nvSpPr>
          <p:cNvPr id="6246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6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24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419600" y="2557483"/>
            <a:ext cx="3814763" cy="3800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>
              <a:lnSpc>
                <a:spcPct val="125000"/>
              </a:lnSpc>
              <a:spcBef>
                <a:spcPct val="20000"/>
              </a:spcBef>
              <a:buClr>
                <a:srgbClr val="0000FF"/>
              </a:buClr>
              <a:buSzPct val="85000"/>
            </a:pPr>
            <a:r>
              <a:rPr lang="zh-CN" altLang="en-US" sz="2400" b="1" u="sng" kern="0" dirty="0">
                <a:solidFill>
                  <a:srgbClr val="FF0000"/>
                </a:solidFill>
                <a:latin typeface="Times New Roman"/>
                <a:ea typeface="华文中宋" pitchFamily="2" charset="-122"/>
              </a:rPr>
              <a:t>持续</a:t>
            </a:r>
            <a:r>
              <a:rPr kumimoji="0" lang="en-US" altLang="zh-CN" sz="24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HTTP</a:t>
            </a:r>
            <a:r>
              <a:rPr kumimoji="0" lang="zh-CN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连接</a:t>
            </a:r>
          </a:p>
          <a:p>
            <a:pPr marL="342900" marR="0" lvl="0" indent="-342900" algn="l" defTabSz="914400" rtl="0" eaLnBrk="1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一个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TCP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连接上可以传送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多个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Web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对象</a:t>
            </a:r>
          </a:p>
          <a:p>
            <a:pPr marL="342900" marR="0" lvl="0" indent="-342900" algn="l" defTabSz="914400" rtl="0" eaLnBrk="1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传送多个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请求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/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相应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对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华文中宋" pitchFamily="2" charset="-122"/>
              <a:cs typeface="+mn-cs"/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544513" y="2557483"/>
            <a:ext cx="381317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1">
              <a:lnSpc>
                <a:spcPct val="125000"/>
              </a:lnSpc>
              <a:spcBef>
                <a:spcPct val="20000"/>
              </a:spcBef>
              <a:buClr>
                <a:srgbClr val="0000FF"/>
              </a:buClr>
              <a:buSzPct val="85000"/>
            </a:pPr>
            <a:r>
              <a:rPr lang="zh-CN" altLang="en-US" sz="2400" b="1" u="sng" kern="0" dirty="0">
                <a:solidFill>
                  <a:srgbClr val="FF0000"/>
                </a:solidFill>
                <a:latin typeface="Times New Roman"/>
                <a:ea typeface="华文中宋" pitchFamily="2" charset="-122"/>
              </a:rPr>
              <a:t>非持续</a:t>
            </a:r>
            <a:r>
              <a:rPr kumimoji="0" lang="en-US" altLang="zh-CN" sz="24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HTTP</a:t>
            </a:r>
            <a:r>
              <a:rPr kumimoji="0" lang="zh-CN" altLang="en-US" sz="2400" b="1" i="0" u="sng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连接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华文中宋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每个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TCP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连接上只传送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一个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Web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对象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Times New Roman"/>
              <a:ea typeface="华文中宋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Wingdings" pitchFamily="2" charset="2"/>
              <a:buChar char="ü"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只传送一个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请求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/</a:t>
            </a:r>
            <a:r>
              <a:rPr lang="zh-CN" altLang="en-US" sz="2400" b="1" kern="0" dirty="0">
                <a:solidFill>
                  <a:srgbClr val="FF3300"/>
                </a:solidFill>
                <a:latin typeface="Times New Roman"/>
                <a:ea typeface="华文中宋" pitchFamily="2" charset="-122"/>
              </a:rPr>
              <a:t>响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应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华文中宋" pitchFamily="2" charset="-122"/>
                <a:cs typeface="+mn-cs"/>
              </a:rPr>
              <a:t>对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333500" y="5361008"/>
            <a:ext cx="4965700" cy="430887"/>
          </a:xfrm>
          <a:prstGeom prst="rect">
            <a:avLst/>
          </a:prstGeom>
          <a:noFill/>
          <a:ln w="952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1" fontAlgn="auto" hangingPunct="1">
              <a:spcBef>
                <a:spcPct val="50000"/>
              </a:spcBef>
              <a:spcAft>
                <a:spcPts val="0"/>
              </a:spcAft>
            </a:pP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 pitchFamily="2" charset="-122"/>
              </a:rPr>
              <a:t>默认方式下</a:t>
            </a:r>
            <a:r>
              <a:rPr lang="zh-CN" altLang="en-US" sz="2200" b="1" kern="0" dirty="0">
                <a:solidFill>
                  <a:srgbClr val="FF0000"/>
                </a:solidFill>
              </a:rPr>
              <a:t>使用持续连接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D8F99C-0785-4695-9E97-98573B81C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6F4031-E751-4D12-9F76-0EE56F846276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29698D"/>
      </a:dk1>
      <a:lt1>
        <a:srgbClr val="FFFFFF"/>
      </a:lt1>
      <a:dk2>
        <a:srgbClr val="000000"/>
      </a:dk2>
      <a:lt2>
        <a:srgbClr val="D6E1E2"/>
      </a:lt2>
      <a:accent1>
        <a:srgbClr val="0099CC"/>
      </a:accent1>
      <a:accent2>
        <a:srgbClr val="FF9900"/>
      </a:accent2>
      <a:accent3>
        <a:srgbClr val="FFFFFF"/>
      </a:accent3>
      <a:accent4>
        <a:srgbClr val="215978"/>
      </a:accent4>
      <a:accent5>
        <a:srgbClr val="AACAE2"/>
      </a:accent5>
      <a:accent6>
        <a:srgbClr val="E78A00"/>
      </a:accent6>
      <a:hlink>
        <a:srgbClr val="669900"/>
      </a:hlink>
      <a:folHlink>
        <a:srgbClr val="83A6A7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666699"/>
        </a:dk1>
        <a:lt1>
          <a:srgbClr val="FFFFFF"/>
        </a:lt1>
        <a:dk2>
          <a:srgbClr val="000000"/>
        </a:dk2>
        <a:lt2>
          <a:srgbClr val="F7F4D5"/>
        </a:lt2>
        <a:accent1>
          <a:srgbClr val="72B88E"/>
        </a:accent1>
        <a:accent2>
          <a:srgbClr val="917FC9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8372B6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29698D"/>
        </a:dk1>
        <a:lt1>
          <a:srgbClr val="FFFFFF"/>
        </a:lt1>
        <a:dk2>
          <a:srgbClr val="000000"/>
        </a:dk2>
        <a:lt2>
          <a:srgbClr val="D6E1E2"/>
        </a:lt2>
        <a:accent1>
          <a:srgbClr val="0099CC"/>
        </a:accent1>
        <a:accent2>
          <a:srgbClr val="FF9900"/>
        </a:accent2>
        <a:accent3>
          <a:srgbClr val="FFFFFF"/>
        </a:accent3>
        <a:accent4>
          <a:srgbClr val="215978"/>
        </a:accent4>
        <a:accent5>
          <a:srgbClr val="AACAE2"/>
        </a:accent5>
        <a:accent6>
          <a:srgbClr val="E78A00"/>
        </a:accent6>
        <a:hlink>
          <a:srgbClr val="669900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8224</TotalTime>
  <Words>2101</Words>
  <Application>Microsoft Office PowerPoint</Application>
  <PresentationFormat>全屏显示(4:3)</PresentationFormat>
  <Paragraphs>257</Paragraphs>
  <Slides>19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MS PGothic</vt:lpstr>
      <vt:lpstr>ZapfDingbats</vt:lpstr>
      <vt:lpstr>仿宋</vt:lpstr>
      <vt:lpstr>华文宋体</vt:lpstr>
      <vt:lpstr>华文中宋</vt:lpstr>
      <vt:lpstr>楷体_GB2312</vt:lpstr>
      <vt:lpstr>宋体</vt:lpstr>
      <vt:lpstr>Arial</vt:lpstr>
      <vt:lpstr>Calibri</vt:lpstr>
      <vt:lpstr>Courier New</vt:lpstr>
      <vt:lpstr>Goudy Old Style</vt:lpstr>
      <vt:lpstr>Symbol</vt:lpstr>
      <vt:lpstr>Times New Roman</vt:lpstr>
      <vt:lpstr>Verdana</vt:lpstr>
      <vt:lpstr>Wingdings</vt:lpstr>
      <vt:lpstr>Wingdings 2</vt:lpstr>
      <vt:lpstr>Default Design</vt:lpstr>
      <vt:lpstr>Visio</vt:lpstr>
      <vt:lpstr>Clip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 计算机网络概论</dc:title>
  <dc:creator>Lunan</dc:creator>
  <cp:lastModifiedBy>祝星</cp:lastModifiedBy>
  <cp:revision>214</cp:revision>
  <dcterms:created xsi:type="dcterms:W3CDTF">2010-10-28T01:18:57Z</dcterms:created>
  <dcterms:modified xsi:type="dcterms:W3CDTF">2024-06-30T12:02:11Z</dcterms:modified>
</cp:coreProperties>
</file>