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22"/>
  </p:notesMasterIdLst>
  <p:sldIdLst>
    <p:sldId id="424" r:id="rId2"/>
    <p:sldId id="429" r:id="rId3"/>
    <p:sldId id="430" r:id="rId4"/>
    <p:sldId id="431" r:id="rId5"/>
    <p:sldId id="432" r:id="rId6"/>
    <p:sldId id="360" r:id="rId7"/>
    <p:sldId id="361" r:id="rId8"/>
    <p:sldId id="435" r:id="rId9"/>
    <p:sldId id="363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428" r:id="rId18"/>
    <p:sldId id="455" r:id="rId19"/>
    <p:sldId id="453" r:id="rId20"/>
    <p:sldId id="454" r:id="rId2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F4F9"/>
    <a:srgbClr val="E8EE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369" autoAdjust="0"/>
  </p:normalViewPr>
  <p:slideViewPr>
    <p:cSldViewPr>
      <p:cViewPr varScale="1">
        <p:scale>
          <a:sx n="57" d="100"/>
          <a:sy n="57" d="100"/>
        </p:scale>
        <p:origin x="1540" y="44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36E589A-2C0A-48F8-B536-2426DFE52F90}" type="datetimeFigureOut">
              <a:rPr lang="en-US"/>
              <a:pPr>
                <a:defRPr/>
              </a:pPr>
              <a:t>10/8/2021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  <a:endParaRPr 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35055EA-2247-44CA-A048-A0FE64118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32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ISP</a:t>
            </a:r>
            <a:r>
              <a:rPr lang="zh-CN" altLang="en-US" dirty="0"/>
              <a:t>：</a:t>
            </a:r>
            <a:r>
              <a:rPr lang="en-US" altLang="zh-CN" dirty="0"/>
              <a:t>Internet</a:t>
            </a:r>
            <a:r>
              <a:rPr lang="zh-CN" altLang="en-US" dirty="0"/>
              <a:t> </a:t>
            </a:r>
            <a:r>
              <a:rPr lang="en-US" altLang="zh-CN" dirty="0"/>
              <a:t>service</a:t>
            </a:r>
            <a:r>
              <a:rPr lang="zh-CN" altLang="en-US" dirty="0"/>
              <a:t> </a:t>
            </a:r>
            <a:r>
              <a:rPr lang="en-US" altLang="zh-CN" dirty="0"/>
              <a:t>provider</a:t>
            </a:r>
            <a:endParaRPr lang="en-US" altLang="en-US" dirty="0">
              <a:ea typeface="宋体" panose="02010600030101010101" pitchFamily="2" charset="-122"/>
            </a:endParaRPr>
          </a:p>
          <a:p>
            <a:r>
              <a:rPr lang="zh-CN" altLang="en-US" dirty="0"/>
              <a:t>新浪，腾讯，  </a:t>
            </a:r>
            <a:r>
              <a:rPr lang="en-US" altLang="zh-CN" dirty="0"/>
              <a:t>Gmail yahoo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电子邮箱由提供电子邮件服务的机构（</a:t>
            </a:r>
            <a:r>
              <a:rPr lang="en-US" altLang="zh-CN" dirty="0">
                <a:ea typeface="宋体" panose="02010600030101010101" pitchFamily="2" charset="-122"/>
              </a:rPr>
              <a:t>ISP</a:t>
            </a:r>
            <a:r>
              <a:rPr lang="zh-CN" altLang="en-US" dirty="0">
                <a:ea typeface="宋体" panose="02010600030101010101" pitchFamily="2" charset="-122"/>
              </a:rPr>
              <a:t>）为用户建立。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用户代理：一个在本地运行的程序，</a:t>
            </a:r>
            <a:endParaRPr lang="en-US" altLang="en-US" dirty="0">
              <a:ea typeface="宋体" panose="02010600030101010101" pitchFamily="2" charset="-122"/>
            </a:endParaRPr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396902A-9411-4A22-BFA2-ACC385EAA3A4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81207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报文发送完毕后终止本次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SMTP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会话。 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客户端发送“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QUIT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”命令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228600" indent="-228600">
              <a:buAutoNum type="arabicPeriod"/>
            </a:pP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服务器收到命令后，回应应答码“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221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”，并结束会话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5055EA-2247-44CA-A048-A0FE6411899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98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MIME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不属于一个邮件传输协议，它只是对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SMTP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的一个扩展，不能替代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SMTP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协议，至于为啥要替换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SMTP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了。主要是因为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SMTP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协议在传输报文时，只能够传输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位的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ASCII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格式的报文，不支持那些不使用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ASCII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格式的语种，同时它也不支持语音和视频数据的传输，因此我们需要一个辅助性协议帮忙传输报文，它就是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MIME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5055EA-2247-44CA-A048-A0FE6411899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7380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将存储在目的</a:t>
            </a:r>
            <a:r>
              <a:rPr lang="en-US" altLang="zh-CN" dirty="0" err="1"/>
              <a:t>stmp</a:t>
            </a:r>
            <a:r>
              <a:rPr lang="zh-CN" altLang="en-US" dirty="0"/>
              <a:t>服务器中的邮件报文，传送到用户的机制</a:t>
            </a:r>
            <a:endParaRPr lang="en-US" altLang="zh-CN" dirty="0"/>
          </a:p>
          <a:p>
            <a:r>
              <a:rPr lang="en-US" altLang="zh-CN" dirty="0"/>
              <a:t>Pop3</a:t>
            </a:r>
            <a:r>
              <a:rPr lang="zh-CN" altLang="en-US" dirty="0"/>
              <a:t>客户端软件安装在邮件客户端，</a:t>
            </a:r>
            <a:r>
              <a:rPr lang="en-US" altLang="zh-CN" dirty="0"/>
              <a:t>pop3</a:t>
            </a:r>
            <a:r>
              <a:rPr lang="zh-CN" altLang="en-US" dirty="0"/>
              <a:t>服务器软件安装在邮件服务器中</a:t>
            </a:r>
            <a:endParaRPr lang="en-US" altLang="zh-CN" dirty="0"/>
          </a:p>
          <a:p>
            <a:r>
              <a:rPr lang="zh-CN" altLang="en-US" dirty="0"/>
              <a:t>清单：邮件清单，之后逐个读取邮件</a:t>
            </a:r>
            <a:endParaRPr lang="en-US" altLang="en-US" dirty="0">
              <a:ea typeface="宋体" panose="02010600030101010101" pitchFamily="2" charset="-122"/>
            </a:endParaRPr>
          </a:p>
          <a:p>
            <a:endParaRPr lang="en-US" altLang="en-US" dirty="0">
              <a:ea typeface="宋体" panose="02010600030101010101" pitchFamily="2" charset="-122"/>
            </a:endParaRPr>
          </a:p>
        </p:txBody>
      </p:sp>
      <p:sp>
        <p:nvSpPr>
          <p:cNvPr id="1136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1D03E8F-FFEF-4910-B55F-54009438221F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7201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用户代理就是普通的浏览器，用户和其远程邮箱之间的通信则通过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进行。电子邮件报文从邮件服务器到浏览器，使用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。邮件服务器和其他邮件服务器之间发送和接收邮件时，仍然使用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SMTP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5055EA-2247-44CA-A048-A0FE6411899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779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用户代理就是普通的浏览器，用户和其远程邮箱之间的通信则通过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进行。电子邮件报文从邮件服务器到浏览器，使用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。邮件服务器和其他邮件服务器之间发送和接收邮件时，仍然使用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SMTP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5055EA-2247-44CA-A048-A0FE6411899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676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用户代理就是普通的浏览器，用户和其远程邮箱之间的通信则通过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进行。电子邮件报文从邮件服务器到浏览器，使用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。邮件服务器和其他邮件服务器之间发送和接收邮件时，仍然使用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SMTP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5055EA-2247-44CA-A048-A0FE6411899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777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ACD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5055EA-2247-44CA-A048-A0FE6411899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79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ISP</a:t>
            </a:r>
            <a:r>
              <a:rPr lang="zh-CN" altLang="en-US"/>
              <a:t>：</a:t>
            </a:r>
            <a:r>
              <a:rPr lang="en-US" altLang="zh-CN"/>
              <a:t>Internet</a:t>
            </a:r>
            <a:r>
              <a:rPr lang="zh-CN" altLang="en-US"/>
              <a:t> </a:t>
            </a:r>
            <a:r>
              <a:rPr lang="en-US" altLang="zh-CN"/>
              <a:t>service</a:t>
            </a:r>
            <a:r>
              <a:rPr lang="zh-CN" altLang="en-US"/>
              <a:t> </a:t>
            </a:r>
            <a:r>
              <a:rPr lang="en-US" altLang="zh-CN"/>
              <a:t>provider</a:t>
            </a:r>
            <a:endParaRPr lang="en-US" altLang="en-US">
              <a:ea typeface="宋体" panose="02010600030101010101" pitchFamily="2" charset="-122"/>
            </a:endParaRPr>
          </a:p>
          <a:p>
            <a:r>
              <a:rPr lang="zh-CN" altLang="en-US"/>
              <a:t>新浪，腾讯</a:t>
            </a:r>
            <a:endParaRPr lang="en-US" altLang="zh-CN"/>
          </a:p>
          <a:p>
            <a:r>
              <a:rPr lang="en-US" altLang="zh-CN"/>
              <a:t>Gmail yahoo</a:t>
            </a:r>
            <a:endParaRPr lang="en-US" altLang="en-US">
              <a:ea typeface="宋体" panose="02010600030101010101" pitchFamily="2" charset="-122"/>
            </a:endParaRPr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396902A-9411-4A22-BFA2-ACC385EAA3A4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8120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ISP</a:t>
            </a:r>
            <a:r>
              <a:rPr lang="zh-CN" altLang="en-US"/>
              <a:t>：</a:t>
            </a:r>
            <a:r>
              <a:rPr lang="en-US" altLang="zh-CN"/>
              <a:t>Internet</a:t>
            </a:r>
            <a:r>
              <a:rPr lang="zh-CN" altLang="en-US"/>
              <a:t> </a:t>
            </a:r>
            <a:r>
              <a:rPr lang="en-US" altLang="zh-CN"/>
              <a:t>service</a:t>
            </a:r>
            <a:r>
              <a:rPr lang="zh-CN" altLang="en-US"/>
              <a:t> </a:t>
            </a:r>
            <a:r>
              <a:rPr lang="en-US" altLang="zh-CN"/>
              <a:t>provider</a:t>
            </a:r>
            <a:endParaRPr lang="en-US" altLang="en-US">
              <a:ea typeface="宋体" panose="02010600030101010101" pitchFamily="2" charset="-122"/>
            </a:endParaRPr>
          </a:p>
          <a:p>
            <a:r>
              <a:rPr lang="zh-CN" altLang="en-US"/>
              <a:t>新浪，腾讯</a:t>
            </a:r>
            <a:endParaRPr lang="en-US" altLang="zh-CN"/>
          </a:p>
          <a:p>
            <a:r>
              <a:rPr lang="en-US" altLang="zh-CN"/>
              <a:t>Gmail yahoo</a:t>
            </a:r>
            <a:endParaRPr lang="en-US" altLang="en-US">
              <a:ea typeface="宋体" panose="02010600030101010101" pitchFamily="2" charset="-122"/>
            </a:endParaRPr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396902A-9411-4A22-BFA2-ACC385EAA3A4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8120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ISP</a:t>
            </a:r>
            <a:r>
              <a:rPr lang="zh-CN" altLang="en-US"/>
              <a:t>：</a:t>
            </a:r>
            <a:r>
              <a:rPr lang="en-US" altLang="zh-CN"/>
              <a:t>Internet</a:t>
            </a:r>
            <a:r>
              <a:rPr lang="zh-CN" altLang="en-US"/>
              <a:t> </a:t>
            </a:r>
            <a:r>
              <a:rPr lang="en-US" altLang="zh-CN"/>
              <a:t>service</a:t>
            </a:r>
            <a:r>
              <a:rPr lang="zh-CN" altLang="en-US"/>
              <a:t> </a:t>
            </a:r>
            <a:r>
              <a:rPr lang="en-US" altLang="zh-CN"/>
              <a:t>provider</a:t>
            </a:r>
            <a:endParaRPr lang="en-US" altLang="en-US">
              <a:ea typeface="宋体" panose="02010600030101010101" pitchFamily="2" charset="-122"/>
            </a:endParaRPr>
          </a:p>
          <a:p>
            <a:r>
              <a:rPr lang="zh-CN" altLang="en-US"/>
              <a:t>新浪，腾讯</a:t>
            </a:r>
            <a:endParaRPr lang="en-US" altLang="zh-CN"/>
          </a:p>
          <a:p>
            <a:r>
              <a:rPr lang="en-US" altLang="zh-CN"/>
              <a:t>Gmail yahoo</a:t>
            </a:r>
            <a:endParaRPr lang="en-US" altLang="en-US">
              <a:ea typeface="宋体" panose="02010600030101010101" pitchFamily="2" charset="-122"/>
            </a:endParaRPr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396902A-9411-4A22-BFA2-ACC385EAA3A4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8120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1</a:t>
            </a:r>
            <a:r>
              <a:rPr lang="zh-CN" altLang="en-US"/>
              <a:t>：报文从用户代理，传送到本地邮件服务器</a:t>
            </a:r>
            <a:endParaRPr lang="en-US" altLang="zh-CN"/>
          </a:p>
          <a:p>
            <a:r>
              <a:rPr lang="zh-CN" altLang="zh-CN"/>
              <a:t>2</a:t>
            </a:r>
            <a:r>
              <a:rPr lang="zh-CN" altLang="en-US"/>
              <a:t>：本地邮件服务器，使用</a:t>
            </a:r>
            <a:r>
              <a:rPr lang="en-US" altLang="zh-CN"/>
              <a:t>tcp</a:t>
            </a:r>
            <a:r>
              <a:rPr lang="zh-CN" altLang="en-US"/>
              <a:t>建立</a:t>
            </a:r>
            <a:r>
              <a:rPr lang="en-US" altLang="zh-CN"/>
              <a:t>smtp</a:t>
            </a:r>
            <a:r>
              <a:rPr lang="zh-CN" altLang="en-US"/>
              <a:t>会话，通过互联网，将邮件报文送到目的邮件服务器</a:t>
            </a:r>
            <a:endParaRPr lang="en-US" altLang="zh-CN"/>
          </a:p>
          <a:p>
            <a:r>
              <a:rPr lang="zh-CN" altLang="zh-CN"/>
              <a:t>3</a:t>
            </a:r>
            <a:r>
              <a:rPr lang="zh-CN" altLang="en-US"/>
              <a:t>：接收邮件客户，使用</a:t>
            </a:r>
            <a:r>
              <a:rPr lang="en-US" altLang="zh-CN"/>
              <a:t>POP3/IMAP4</a:t>
            </a:r>
            <a:r>
              <a:rPr lang="zh-CN" altLang="en-US"/>
              <a:t>协议，对个人邮件服务器进行访问，获取报文</a:t>
            </a:r>
            <a:endParaRPr lang="en-US" altLang="en-US">
              <a:ea typeface="宋体" panose="02010600030101010101" pitchFamily="2" charset="-122"/>
            </a:endParaRPr>
          </a:p>
          <a:p>
            <a:endParaRPr lang="en-US" altLang="en-US">
              <a:ea typeface="宋体" panose="02010600030101010101" pitchFamily="2" charset="-122"/>
            </a:endParaRPr>
          </a:p>
        </p:txBody>
      </p:sp>
      <p:sp>
        <p:nvSpPr>
          <p:cNvPr id="1013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593B717-1877-429B-AE6A-78D147296E98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2287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报文格式</a:t>
            </a:r>
            <a:r>
              <a:rPr lang="en-US" altLang="zh-CN" dirty="0"/>
              <a:t>+</a:t>
            </a:r>
            <a:r>
              <a:rPr lang="zh-CN" altLang="en-US" dirty="0"/>
              <a:t>传送规则</a:t>
            </a:r>
            <a:endParaRPr lang="en-US" altLang="en-US" dirty="0">
              <a:ea typeface="宋体" panose="02010600030101010101" pitchFamily="2" charset="-122"/>
            </a:endParaRPr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C628ACA-DFCF-4027-A2BF-0C5444F7B5B9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7744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ISP</a:t>
            </a:r>
            <a:r>
              <a:rPr lang="zh-CN" altLang="en-US"/>
              <a:t>：</a:t>
            </a:r>
            <a:r>
              <a:rPr lang="en-US" altLang="zh-CN"/>
              <a:t>Internet</a:t>
            </a:r>
            <a:r>
              <a:rPr lang="zh-CN" altLang="en-US"/>
              <a:t> </a:t>
            </a:r>
            <a:r>
              <a:rPr lang="en-US" altLang="zh-CN"/>
              <a:t>service</a:t>
            </a:r>
            <a:r>
              <a:rPr lang="zh-CN" altLang="en-US"/>
              <a:t> </a:t>
            </a:r>
            <a:r>
              <a:rPr lang="en-US" altLang="zh-CN"/>
              <a:t>provider</a:t>
            </a:r>
            <a:endParaRPr lang="en-US" altLang="en-US">
              <a:ea typeface="宋体" panose="02010600030101010101" pitchFamily="2" charset="-122"/>
            </a:endParaRPr>
          </a:p>
          <a:p>
            <a:r>
              <a:rPr lang="zh-CN" altLang="en-US"/>
              <a:t>新浪，腾讯</a:t>
            </a:r>
            <a:endParaRPr lang="en-US" altLang="zh-CN"/>
          </a:p>
          <a:p>
            <a:r>
              <a:rPr lang="en-US" altLang="zh-CN"/>
              <a:t>Gmail yahoo</a:t>
            </a:r>
            <a:endParaRPr lang="en-US" altLang="en-US">
              <a:ea typeface="宋体" panose="02010600030101010101" pitchFamily="2" charset="-122"/>
            </a:endParaRPr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396902A-9411-4A22-BFA2-ACC385EAA3A4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8120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SMTP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客户和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SMTP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服务器，</a:t>
            </a:r>
            <a:r>
              <a:rPr lang="zh-CN" altLang="en-US" dirty="0"/>
              <a:t>通过端口</a:t>
            </a:r>
            <a:r>
              <a:rPr lang="en-US" altLang="zh-CN" dirty="0"/>
              <a:t>25</a:t>
            </a:r>
            <a:r>
              <a:rPr lang="zh-CN" altLang="en-US" dirty="0"/>
              <a:t>，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首先要建立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连接。 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从客户端使用熟知端口号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建立与服务器的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连接，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SMTP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服务器向该客户送回应答码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220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，并且还为客户端提供了服务器的域名 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客户端收到应答码后，发送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HELO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命令，启动客户端和服务器之间的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SMTP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会话。该客户端发送的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HELO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用来向服务器提供客户端的标识信息 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服务器端回应应答码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250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，通知客户端：请求建立邮件服务会话已经实现 </a:t>
            </a:r>
            <a:endParaRPr lang="en-US" altLang="en-US" dirty="0">
              <a:ea typeface="宋体" panose="02010600030101010101" pitchFamily="2" charset="-122"/>
            </a:endParaRPr>
          </a:p>
          <a:p>
            <a:endParaRPr lang="en-US" altLang="en-US" dirty="0">
              <a:ea typeface="宋体" panose="02010600030101010101" pitchFamily="2" charset="-122"/>
            </a:endParaRPr>
          </a:p>
        </p:txBody>
      </p:sp>
      <p:sp>
        <p:nvSpPr>
          <p:cNvPr id="1075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13460FF-B30D-422B-98E6-280E2C1DECF6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840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SMTP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客户与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SMTP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服务器之间的连接建立之后，发信的用户就可以与一个或多个收信人交换邮件报文了。 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客户用“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MAIL FROM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”向服务器报告发信人的邮箱与域名 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服务器向客户回应应答码“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250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”，代表请求命令完成 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客户用“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RCPT TO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”命令向服务器报告收信人的邮箱与域名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服务器向客户回应应答码“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250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”，代表请求命令完成 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客户用“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DATA”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命令对报文的传送进行初始化 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服务器回应“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354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”，表示可以进行邮件输入了 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客户用连续的行向服务器传送报文的内容，每行以两字符的行结束标识（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LF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）终止。报文以只有一个“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.”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的行结束 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服务器向客户回应应答码“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250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”，代表请求命令完成 </a:t>
            </a:r>
            <a:endParaRPr lang="en-US" altLang="en-US" dirty="0">
              <a:ea typeface="宋体" panose="02010600030101010101" pitchFamily="2" charset="-122"/>
            </a:endParaRPr>
          </a:p>
        </p:txBody>
      </p:sp>
      <p:sp>
        <p:nvSpPr>
          <p:cNvPr id="1095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3E37468-FDED-453E-9696-F8DC2F98A641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5992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878FE6-BD66-41CD-9014-8B83CBAA03A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066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5575" cy="11430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99819117-253D-4CA8-BB04-BD0E91F03F08}" type="datetime1">
              <a:rPr lang="zh-CN" altLang="en-US" smtClean="0"/>
              <a:pPr>
                <a:defRPr/>
              </a:pPr>
              <a:t>2021/10/8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BFB7CB-1F26-493B-9CC0-7602D9E617D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221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76600" y="6480175"/>
            <a:ext cx="21336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1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7F6A230F-79C3-4D80-AC46-15A153B48F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72" name="Rectangle 48"/>
          <p:cNvSpPr>
            <a:spLocks noChangeArrowheads="1"/>
          </p:cNvSpPr>
          <p:nvPr/>
        </p:nvSpPr>
        <p:spPr bwMode="ltGray">
          <a:xfrm>
            <a:off x="25400" y="895350"/>
            <a:ext cx="9144000" cy="203200"/>
          </a:xfrm>
          <a:prstGeom prst="rect">
            <a:avLst/>
          </a:prstGeom>
          <a:gradFill rotWithShape="1">
            <a:gsLst>
              <a:gs pos="0">
                <a:srgbClr val="2F4700"/>
              </a:gs>
              <a:gs pos="50000">
                <a:schemeClr val="hlink"/>
              </a:gs>
              <a:gs pos="100000">
                <a:srgbClr val="2F47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/>
          </a:p>
        </p:txBody>
      </p:sp>
      <p:pic>
        <p:nvPicPr>
          <p:cNvPr id="1028" name="Picture 10" descr="logo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738" y="112713"/>
            <a:ext cx="2278062" cy="78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" y="0"/>
            <a:ext cx="667067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MS PGothic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  <a:ea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FFFFCC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FFFFCC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FFFFCC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FFFFCC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>
          <a:solidFill>
            <a:schemeClr val="accent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Arial" charset="0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chemeClr val="tx1"/>
          </a:solidFill>
          <a:latin typeface="Arial" charset="0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6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10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4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8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7.bin"/><Relationship Id="rId5" Type="http://schemas.openxmlformats.org/officeDocument/2006/relationships/oleObject" Target="../embeddings/oleObject16.bin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内容占位符 4"/>
          <p:cNvSpPr>
            <a:spLocks noGrp="1"/>
          </p:cNvSpPr>
          <p:nvPr>
            <p:ph idx="1"/>
          </p:nvPr>
        </p:nvSpPr>
        <p:spPr bwMode="auto">
          <a:xfrm>
            <a:off x="250825" y="1196975"/>
            <a:ext cx="8435975" cy="4464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zh-CN" sz="2400" dirty="0">
                <a:solidFill>
                  <a:srgbClr val="2159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2.4.1. </a:t>
            </a:r>
            <a:r>
              <a:rPr lang="zh-CN" altLang="en-US" sz="240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电子邮件服务的基本概念</a:t>
            </a:r>
            <a:endParaRPr lang="en-US" altLang="zh-CN" sz="2400" dirty="0">
              <a:solidFill>
                <a:srgbClr val="21597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电子邮件服务</a:t>
            </a: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电子邮件与社会中邮政系统有相似的结构与工作规程。</a:t>
            </a:r>
            <a:endParaRPr lang="en-US" altLang="zh-CN" sz="20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邮件服务器</a:t>
            </a: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是互联网邮件服务系统的核心</a:t>
            </a:r>
            <a:endParaRPr lang="en-US" altLang="zh-CN" sz="20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负责接收用户送来的邮件，并根据收件人地址转发到接收方的邮件服务器中；</a:t>
            </a:r>
            <a:endParaRPr lang="en-US" altLang="zh-CN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负责接收由其他邮件服务器发来的邮件，并根据收件人地址分发到相应的电子邮箱中。</a:t>
            </a:r>
            <a:endParaRPr lang="en-US" altLang="zh-CN" sz="180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499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itchFamily="18" charset="0"/>
            </a:endParaRP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499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499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499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00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33B7400-A46C-459E-8BD6-CDD9046EF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BFB7CB-1F26-493B-9CC0-7602D9E617DF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内容占位符 4"/>
          <p:cNvSpPr>
            <a:spLocks noGrp="1"/>
          </p:cNvSpPr>
          <p:nvPr>
            <p:ph idx="1"/>
          </p:nvPr>
        </p:nvSpPr>
        <p:spPr bwMode="auto">
          <a:xfrm>
            <a:off x="179388" y="1052513"/>
            <a:ext cx="8569325" cy="2232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2.4.5 SMTP</a:t>
            </a:r>
            <a:r>
              <a:rPr lang="zh-CN" altLang="en-US" sz="240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协议的基本内容</a:t>
            </a:r>
            <a:endParaRPr lang="en-US" altLang="zh-CN" sz="2400" dirty="0">
              <a:solidFill>
                <a:srgbClr val="215978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．邮件报文传送过程</a:t>
            </a: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zh-CN" altLang="en-US" sz="2000" dirty="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）连接建立</a:t>
            </a:r>
          </a:p>
        </p:txBody>
      </p:sp>
      <p:sp>
        <p:nvSpPr>
          <p:cNvPr id="10649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itchFamily="18" charset="0"/>
            </a:endParaRPr>
          </a:p>
        </p:txBody>
      </p:sp>
      <p:sp>
        <p:nvSpPr>
          <p:cNvPr id="10650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650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65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650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65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650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650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650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650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650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65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65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6410252"/>
              </p:ext>
            </p:extLst>
          </p:nvPr>
        </p:nvGraphicFramePr>
        <p:xfrm>
          <a:off x="2511425" y="2928934"/>
          <a:ext cx="4121150" cy="374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58" name="Visio" r:id="rId3" imgW="2347985" imgH="2132087" progId="Visio.Drawing.11">
                  <p:embed/>
                </p:oleObj>
              </mc:Choice>
              <mc:Fallback>
                <p:oleObj name="Visio" r:id="rId3" imgW="2347985" imgH="2132087" progId="Visio.Drawing.11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1425" y="2928934"/>
                        <a:ext cx="4121150" cy="3743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59F5D1C4-7C33-4520-960D-8676A99B0E4C}"/>
              </a:ext>
            </a:extLst>
          </p:cNvPr>
          <p:cNvSpPr/>
          <p:nvPr/>
        </p:nvSpPr>
        <p:spPr>
          <a:xfrm>
            <a:off x="2310450" y="2202412"/>
            <a:ext cx="64627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SMTP</a:t>
            </a:r>
            <a:r>
              <a:rPr lang="zh-CN" altLang="en-US" dirty="0"/>
              <a:t>客户和</a:t>
            </a:r>
            <a:r>
              <a:rPr lang="en-US" altLang="zh-CN" dirty="0"/>
              <a:t>SMTP</a:t>
            </a:r>
            <a:r>
              <a:rPr lang="zh-CN" altLang="en-US" dirty="0"/>
              <a:t>服务器，通过端口</a:t>
            </a:r>
            <a:r>
              <a:rPr lang="en-US" altLang="zh-CN" dirty="0"/>
              <a:t>25</a:t>
            </a:r>
            <a:r>
              <a:rPr lang="zh-CN" altLang="en-US" dirty="0"/>
              <a:t>首先建立</a:t>
            </a:r>
            <a:r>
              <a:rPr lang="en-US" altLang="zh-CN" dirty="0" err="1"/>
              <a:t>tcp</a:t>
            </a:r>
            <a:r>
              <a:rPr lang="zh-CN" altLang="en-US" dirty="0"/>
              <a:t>连接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3E3D0F-1A1F-4C61-B6F5-53A342840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BFB7CB-1F26-493B-9CC0-7602D9E617DF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内容占位符 4"/>
          <p:cNvSpPr>
            <a:spLocks noGrp="1"/>
          </p:cNvSpPr>
          <p:nvPr>
            <p:ph idx="1"/>
          </p:nvPr>
        </p:nvSpPr>
        <p:spPr bwMode="auto">
          <a:xfrm>
            <a:off x="179388" y="1196975"/>
            <a:ext cx="8569325" cy="2232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2.4.5  SMTP</a:t>
            </a:r>
            <a:r>
              <a:rPr lang="zh-CN" altLang="en-US" sz="240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协议的基本内容</a:t>
            </a:r>
            <a:endParaRPr lang="en-US" altLang="zh-CN" sz="2400">
              <a:solidFill>
                <a:srgbClr val="215978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．邮件报文传送过程</a:t>
            </a:r>
            <a:endParaRPr lang="en-US" altLang="zh-CN" sz="200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zh-CN" altLang="en-US" sz="200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）报文传送</a:t>
            </a:r>
          </a:p>
        </p:txBody>
      </p:sp>
      <p:sp>
        <p:nvSpPr>
          <p:cNvPr id="10854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itchFamily="18" charset="0"/>
            </a:endParaRPr>
          </a:p>
        </p:txBody>
      </p:sp>
      <p:sp>
        <p:nvSpPr>
          <p:cNvPr id="10854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854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85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855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85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855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855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855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855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855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855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85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2480135"/>
              </p:ext>
            </p:extLst>
          </p:nvPr>
        </p:nvGraphicFramePr>
        <p:xfrm>
          <a:off x="4283968" y="548680"/>
          <a:ext cx="3600450" cy="6380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06" name="Visio" r:id="rId3" imgW="3117699" imgH="5527040" progId="Visio.Drawing.11">
                  <p:embed/>
                </p:oleObj>
              </mc:Choice>
              <mc:Fallback>
                <p:oleObj name="Visio" r:id="rId3" imgW="3117699" imgH="5527040" progId="Visio.Drawing.11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548680"/>
                        <a:ext cx="3600450" cy="6380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CFA2965-4165-4CB4-BAF1-3FC31A5D1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BFB7CB-1F26-493B-9CC0-7602D9E617DF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</p:cSld>
  <p:clrMapOvr>
    <a:masterClrMapping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内容占位符 4"/>
          <p:cNvSpPr>
            <a:spLocks noGrp="1"/>
          </p:cNvSpPr>
          <p:nvPr>
            <p:ph idx="1"/>
          </p:nvPr>
        </p:nvSpPr>
        <p:spPr bwMode="auto">
          <a:xfrm>
            <a:off x="179388" y="1125538"/>
            <a:ext cx="8569325" cy="2232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2.4.5 SMTP</a:t>
            </a:r>
            <a:r>
              <a:rPr lang="zh-CN" altLang="en-US" sz="240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协议的基本内容</a:t>
            </a:r>
            <a:endParaRPr lang="en-US" altLang="zh-CN" sz="2400">
              <a:solidFill>
                <a:srgbClr val="215978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．邮件报文传送过程</a:t>
            </a:r>
            <a:endParaRPr lang="en-US" altLang="zh-CN" sz="200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zh-CN" altLang="en-US" sz="200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00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）连接终止</a:t>
            </a:r>
          </a:p>
        </p:txBody>
      </p:sp>
      <p:sp>
        <p:nvSpPr>
          <p:cNvPr id="11059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itchFamily="18" charset="0"/>
            </a:endParaRPr>
          </a:p>
        </p:txBody>
      </p:sp>
      <p:sp>
        <p:nvSpPr>
          <p:cNvPr id="11059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059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05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059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06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060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060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060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060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060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060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10607" name="Object 3"/>
          <p:cNvGraphicFramePr>
            <a:graphicFrameLocks noChangeAspect="1"/>
          </p:cNvGraphicFramePr>
          <p:nvPr/>
        </p:nvGraphicFramePr>
        <p:xfrm>
          <a:off x="2233613" y="2997200"/>
          <a:ext cx="4676775" cy="280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54" name="Visio" r:id="rId3" imgW="2347985" imgH="1408781" progId="Visio.Drawing.11">
                  <p:embed/>
                </p:oleObj>
              </mc:Choice>
              <mc:Fallback>
                <p:oleObj name="Visio" r:id="rId3" imgW="2347985" imgH="1408781" progId="Visio.Drawing.11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613" y="2997200"/>
                        <a:ext cx="4676775" cy="2808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3D48CE3-7F45-46E3-A8A4-49466DA7F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BFB7CB-1F26-493B-9CC0-7602D9E617DF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</p:cSld>
  <p:clrMapOvr>
    <a:masterClrMapping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内容占位符 4"/>
          <p:cNvSpPr>
            <a:spLocks noGrp="1"/>
          </p:cNvSpPr>
          <p:nvPr>
            <p:ph idx="1"/>
          </p:nvPr>
        </p:nvSpPr>
        <p:spPr bwMode="auto">
          <a:xfrm>
            <a:off x="287338" y="1196975"/>
            <a:ext cx="8569325" cy="172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2.4.6 MIME</a:t>
            </a:r>
            <a:r>
              <a:rPr lang="zh-CN" altLang="en-US" sz="240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协议的基本内容</a:t>
            </a:r>
            <a:endParaRPr lang="en-US" altLang="zh-CN" sz="2400" dirty="0">
              <a:solidFill>
                <a:srgbClr val="215978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800" b="0" dirty="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MIME</a:t>
            </a:r>
            <a:r>
              <a:rPr lang="zh-CN" altLang="en-US" sz="1800" b="0" dirty="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18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SMTP</a:t>
            </a:r>
            <a:r>
              <a:rPr lang="zh-CN" altLang="en-US" sz="18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辅助协议</a:t>
            </a:r>
            <a:r>
              <a:rPr lang="zh-CN" altLang="en-US" sz="1800" b="0" dirty="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（非邮件传输协议），不能替代</a:t>
            </a:r>
            <a:r>
              <a:rPr lang="en-US" altLang="zh-CN" sz="1800" b="0" dirty="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SMTP</a:t>
            </a:r>
            <a:r>
              <a:rPr lang="zh-CN" altLang="en-US" sz="1800" b="0" dirty="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协议。</a:t>
            </a:r>
            <a:endParaRPr lang="en-US" altLang="zh-CN" sz="1800" b="0" dirty="0">
              <a:solidFill>
                <a:schemeClr val="tx2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b="0" dirty="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允许非</a:t>
            </a:r>
            <a:r>
              <a:rPr lang="en-US" altLang="zh-CN" sz="1800" b="0" dirty="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1800" b="0" dirty="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位</a:t>
            </a:r>
            <a:r>
              <a:rPr lang="en-US" altLang="zh-CN" sz="1800" b="0" dirty="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ASCII</a:t>
            </a:r>
            <a:r>
              <a:rPr lang="zh-CN" altLang="en-US" sz="1800" b="0" dirty="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码数据通过</a:t>
            </a:r>
            <a:r>
              <a:rPr lang="en-US" altLang="zh-CN" sz="1800" b="0" dirty="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SMTP</a:t>
            </a:r>
            <a:r>
              <a:rPr lang="zh-CN" altLang="en-US" sz="1800" b="0" dirty="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传输</a:t>
            </a:r>
            <a:endParaRPr lang="en-US" altLang="zh-CN" sz="1800" b="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16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itchFamily="18" charset="0"/>
            </a:endParaRPr>
          </a:p>
        </p:txBody>
      </p:sp>
      <p:sp>
        <p:nvSpPr>
          <p:cNvPr id="11162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162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16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162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16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162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162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162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162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162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163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163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" name="矩形 22"/>
          <p:cNvSpPr/>
          <p:nvPr/>
        </p:nvSpPr>
        <p:spPr bwMode="auto">
          <a:xfrm>
            <a:off x="4643438" y="3500438"/>
            <a:ext cx="4143404" cy="2714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1690057-9943-42C7-A108-DB66A7AA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BFB7CB-1F26-493B-9CC0-7602D9E617DF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  <p:graphicFrame>
        <p:nvGraphicFramePr>
          <p:cNvPr id="19" name="Object 3">
            <a:extLst>
              <a:ext uri="{FF2B5EF4-FFF2-40B4-BE49-F238E27FC236}">
                <a16:creationId xmlns:a16="http://schemas.microsoft.com/office/drawing/2014/main" id="{3AF95587-563E-4889-AD4D-95CDF47BF2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063" y="2781300"/>
          <a:ext cx="8397875" cy="352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87" name="Visio" r:id="rId3" imgW="5157324" imgH="2172943" progId="Visio.Drawing.11">
                  <p:embed/>
                </p:oleObj>
              </mc:Choice>
              <mc:Fallback>
                <p:oleObj name="Visio" r:id="rId3" imgW="5157324" imgH="2172943" progId="Visio.Drawing.11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063" y="2781300"/>
                        <a:ext cx="8397875" cy="3529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内容占位符 4"/>
          <p:cNvSpPr>
            <a:spLocks noGrp="1"/>
          </p:cNvSpPr>
          <p:nvPr>
            <p:ph idx="1"/>
          </p:nvPr>
        </p:nvSpPr>
        <p:spPr bwMode="auto">
          <a:xfrm>
            <a:off x="179388" y="1052513"/>
            <a:ext cx="3887787" cy="1800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2.4.7 POP3</a:t>
            </a:r>
            <a:r>
              <a:rPr lang="zh-CN" altLang="en-US" sz="240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IMAP4</a:t>
            </a:r>
            <a:r>
              <a:rPr lang="zh-CN" altLang="en-US" sz="240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协议、</a:t>
            </a:r>
            <a:endParaRPr lang="en-US" altLang="zh-CN" sz="2400" dirty="0">
              <a:solidFill>
                <a:srgbClr val="215978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POP3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协议</a:t>
            </a: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（邮件读取协议）</a:t>
            </a:r>
          </a:p>
        </p:txBody>
      </p:sp>
      <p:sp>
        <p:nvSpPr>
          <p:cNvPr id="1126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itchFamily="18" charset="0"/>
            </a:endParaRPr>
          </a:p>
        </p:txBody>
      </p:sp>
      <p:sp>
        <p:nvSpPr>
          <p:cNvPr id="11264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4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4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4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5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5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5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5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5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5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12656" name="Object 3"/>
          <p:cNvGraphicFramePr>
            <a:graphicFrameLocks noChangeAspect="1"/>
          </p:cNvGraphicFramePr>
          <p:nvPr/>
        </p:nvGraphicFramePr>
        <p:xfrm>
          <a:off x="4356100" y="1196975"/>
          <a:ext cx="3529013" cy="608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4" name="Visio" r:id="rId3" imgW="2271894" imgH="3906695" progId="Visio.Drawing.11">
                  <p:embed/>
                </p:oleObj>
              </mc:Choice>
              <mc:Fallback>
                <p:oleObj name="Visio" r:id="rId3" imgW="2271894" imgH="3906695" progId="Visio.Drawing.11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1196975"/>
                        <a:ext cx="3529013" cy="608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CF379E9-F982-4D46-8538-21BD8EA62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BFB7CB-1F26-493B-9CC0-7602D9E617DF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</p:cSld>
  <p:clrMapOvr>
    <a:masterClrMapping/>
  </p:clrMapOvr>
  <p:transition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内容占位符 4"/>
          <p:cNvSpPr>
            <a:spLocks noGrp="1"/>
          </p:cNvSpPr>
          <p:nvPr>
            <p:ph idx="1"/>
          </p:nvPr>
        </p:nvSpPr>
        <p:spPr bwMode="auto">
          <a:xfrm>
            <a:off x="287338" y="1268413"/>
            <a:ext cx="8569325" cy="4032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2.4.7 POP3</a:t>
            </a:r>
            <a:r>
              <a:rPr lang="zh-CN" altLang="en-US" sz="240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IMAP4</a:t>
            </a:r>
            <a:r>
              <a:rPr lang="zh-CN" altLang="en-US" sz="240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、基于</a:t>
            </a:r>
            <a:r>
              <a:rPr lang="en-US" altLang="zh-CN" sz="240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Web</a:t>
            </a:r>
            <a:r>
              <a:rPr lang="zh-CN" altLang="en-US" sz="240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电子邮件</a:t>
            </a:r>
            <a:endParaRPr lang="en-US" altLang="zh-CN" sz="2400">
              <a:solidFill>
                <a:srgbClr val="215978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zh-CN" sz="200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IMAP4</a:t>
            </a:r>
            <a:r>
              <a:rPr lang="zh-CN" altLang="en-US"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协议</a:t>
            </a:r>
            <a:endParaRPr lang="en-US" altLang="zh-CN" sz="200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zh-CN" altLang="en-US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POP3</a:t>
            </a:r>
            <a:r>
              <a:rPr lang="zh-CN" altLang="en-US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相似，功能更强</a:t>
            </a:r>
            <a:endParaRPr lang="en-US" altLang="zh-CN" sz="2000" b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</a:pPr>
            <a:r>
              <a:rPr lang="zh-CN" altLang="en-US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下载邮件之前检查邮件头部。</a:t>
            </a:r>
          </a:p>
          <a:p>
            <a:pPr>
              <a:lnSpc>
                <a:spcPts val="3000"/>
              </a:lnSpc>
            </a:pPr>
            <a:r>
              <a:rPr lang="zh-CN" altLang="en-US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下载邮件之前可用特定字符串搜索电子邮件的内容。</a:t>
            </a:r>
            <a:endParaRPr lang="zh-CN" altLang="ja-JP" sz="2000" b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</a:pPr>
            <a:r>
              <a:rPr lang="zh-CN" altLang="en-US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可以下载部分电子邮件。</a:t>
            </a:r>
            <a:endParaRPr lang="en-US" altLang="zh-CN" sz="2000" b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</a:pPr>
            <a:r>
              <a:rPr lang="zh-CN" altLang="en-US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可以在邮件服务器上创建、删除、更名邮箱。</a:t>
            </a:r>
          </a:p>
          <a:p>
            <a:pPr>
              <a:lnSpc>
                <a:spcPts val="3000"/>
              </a:lnSpc>
            </a:pPr>
            <a:r>
              <a:rPr lang="zh-CN" altLang="en-US" sz="2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存放电子邮件可以在文件夹中创建分层次的邮箱</a:t>
            </a:r>
          </a:p>
        </p:txBody>
      </p:sp>
      <p:sp>
        <p:nvSpPr>
          <p:cNvPr id="11469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itchFamily="18" charset="0"/>
            </a:endParaRPr>
          </a:p>
        </p:txBody>
      </p:sp>
      <p:sp>
        <p:nvSpPr>
          <p:cNvPr id="11469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469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46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469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46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469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469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469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470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470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470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470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EBD5374-A3A4-4D15-A3F3-289BA3286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BFB7CB-1F26-493B-9CC0-7602D9E617DF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</p:cSld>
  <p:clrMapOvr>
    <a:masterClrMapping/>
  </p:clrMapOvr>
  <p:transition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内容占位符 4"/>
          <p:cNvSpPr>
            <a:spLocks noGrp="1"/>
          </p:cNvSpPr>
          <p:nvPr>
            <p:ph idx="1"/>
          </p:nvPr>
        </p:nvSpPr>
        <p:spPr bwMode="auto">
          <a:xfrm>
            <a:off x="287338" y="1412875"/>
            <a:ext cx="856932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2.4.7 POP3</a:t>
            </a:r>
            <a:r>
              <a:rPr lang="zh-CN" altLang="en-US" sz="240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IMAP4</a:t>
            </a:r>
            <a:r>
              <a:rPr lang="zh-CN" altLang="en-US" sz="240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、基于</a:t>
            </a:r>
            <a:r>
              <a:rPr lang="en-US" altLang="zh-CN" sz="240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Web</a:t>
            </a:r>
            <a:r>
              <a:rPr lang="zh-CN" altLang="en-US" sz="240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电子邮件</a:t>
            </a:r>
            <a:endParaRPr lang="en-US" altLang="zh-CN" sz="2400" dirty="0">
              <a:solidFill>
                <a:srgbClr val="215978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．基于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Web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的电子邮件</a:t>
            </a:r>
            <a:endParaRPr lang="zh-CN" altLang="ja-JP" sz="200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世纪</a:t>
            </a:r>
            <a:r>
              <a:rPr lang="en-US" altLang="zh-CN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90</a:t>
            </a: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年代中期，</a:t>
            </a:r>
            <a:r>
              <a:rPr lang="en-US" altLang="zh-CN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Hotmail</a:t>
            </a: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开发了基于</a:t>
            </a:r>
            <a:r>
              <a:rPr lang="en-US" altLang="zh-CN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Web</a:t>
            </a: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的电子邮件系统。</a:t>
            </a:r>
            <a:endParaRPr lang="en-US" altLang="zh-CN" sz="2000" b="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目前几乎所有门户网站都提供基于</a:t>
            </a:r>
            <a:r>
              <a:rPr lang="en-US" altLang="zh-CN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Web</a:t>
            </a: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的电子邮件，使用</a:t>
            </a:r>
            <a:r>
              <a:rPr lang="en-US" altLang="zh-CN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Web</a:t>
            </a: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浏览器收发邮件。</a:t>
            </a:r>
            <a:endParaRPr lang="en-US" altLang="zh-CN" sz="2000" b="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57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itchFamily="18" charset="0"/>
            </a:endParaRPr>
          </a:p>
        </p:txBody>
      </p:sp>
      <p:sp>
        <p:nvSpPr>
          <p:cNvPr id="1157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57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57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57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57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572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572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572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572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572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572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572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9E8BA73-A87F-4BBC-A7BC-D72832905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BFB7CB-1F26-493B-9CC0-7602D9E617DF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</p:cSld>
  <p:clrMapOvr>
    <a:masterClrMapping/>
  </p:clrMapOvr>
  <p:transition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内容占位符 4"/>
          <p:cNvSpPr>
            <a:spLocks noGrp="1"/>
          </p:cNvSpPr>
          <p:nvPr>
            <p:ph idx="1"/>
          </p:nvPr>
        </p:nvSpPr>
        <p:spPr bwMode="auto">
          <a:xfrm>
            <a:off x="287338" y="1412875"/>
            <a:ext cx="856932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2.4.7 POP3</a:t>
            </a:r>
            <a:r>
              <a:rPr lang="zh-CN" altLang="en-US" sz="240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IMAP4</a:t>
            </a:r>
            <a:r>
              <a:rPr lang="zh-CN" altLang="en-US" sz="240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、基于</a:t>
            </a:r>
            <a:r>
              <a:rPr lang="en-US" altLang="zh-CN" sz="240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Web</a:t>
            </a:r>
            <a:r>
              <a:rPr lang="zh-CN" altLang="en-US" sz="240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电子邮件</a:t>
            </a:r>
            <a:endParaRPr lang="en-US" altLang="zh-CN" sz="2400" dirty="0">
              <a:solidFill>
                <a:srgbClr val="215978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．基于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Web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的电子邮件</a:t>
            </a:r>
            <a:endParaRPr lang="en-US" altLang="zh-CN" sz="2000" b="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</a:t>
            </a: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Web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电子邮件，用户代理就是</a:t>
            </a: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Web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浏览器，用户和其远程邮箱之间的通信使用的是</a:t>
            </a: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协议，而不是</a:t>
            </a: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POP3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IMAP4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协议。</a:t>
            </a:r>
            <a:endParaRPr lang="en-US" altLang="zh-CN" sz="2000" b="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邮件服务器之间的通信仍然使用</a:t>
            </a: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SMTP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协议</a:t>
            </a:r>
          </a:p>
        </p:txBody>
      </p:sp>
      <p:sp>
        <p:nvSpPr>
          <p:cNvPr id="1157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itchFamily="18" charset="0"/>
            </a:endParaRPr>
          </a:p>
        </p:txBody>
      </p:sp>
      <p:sp>
        <p:nvSpPr>
          <p:cNvPr id="1157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57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57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57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57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572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572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572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572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572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572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572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0EB6036-4206-4E43-8868-07E508002BC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67744" y="4077072"/>
            <a:ext cx="4644008" cy="2029504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BAE487B-8580-4815-8392-34D7462351E9}"/>
              </a:ext>
            </a:extLst>
          </p:cNvPr>
          <p:cNvSpPr/>
          <p:nvPr/>
        </p:nvSpPr>
        <p:spPr bwMode="auto">
          <a:xfrm>
            <a:off x="35496" y="4293096"/>
            <a:ext cx="936104" cy="648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8A1A343-6E60-4A94-BFCB-2D1AC17D8E0C}"/>
              </a:ext>
            </a:extLst>
          </p:cNvPr>
          <p:cNvSpPr/>
          <p:nvPr/>
        </p:nvSpPr>
        <p:spPr bwMode="auto">
          <a:xfrm>
            <a:off x="323528" y="4365104"/>
            <a:ext cx="108012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D580F56-F74A-4FAC-8100-B30811AF7AC2}"/>
              </a:ext>
            </a:extLst>
          </p:cNvPr>
          <p:cNvSpPr/>
          <p:nvPr/>
        </p:nvSpPr>
        <p:spPr bwMode="auto">
          <a:xfrm>
            <a:off x="2840644" y="4345511"/>
            <a:ext cx="576065" cy="144016"/>
          </a:xfrm>
          <a:prstGeom prst="rect">
            <a:avLst/>
          </a:prstGeom>
          <a:solidFill>
            <a:srgbClr val="EEF4F9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HTTP</a:t>
            </a:r>
            <a:endParaRPr kumimoji="0" lang="zh-CN" altLang="en-US" sz="9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2BB4634-B4FA-46D5-AF2E-3BDC470DF891}"/>
              </a:ext>
            </a:extLst>
          </p:cNvPr>
          <p:cNvSpPr/>
          <p:nvPr/>
        </p:nvSpPr>
        <p:spPr bwMode="auto">
          <a:xfrm>
            <a:off x="5652120" y="4345511"/>
            <a:ext cx="648072" cy="144016"/>
          </a:xfrm>
          <a:prstGeom prst="rect">
            <a:avLst/>
          </a:prstGeom>
          <a:solidFill>
            <a:srgbClr val="EEF4F9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HTTP</a:t>
            </a:r>
            <a:endParaRPr kumimoji="0" lang="zh-CN" altLang="en-US" sz="9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3F9DB3-B31A-461A-B736-A575A8DFE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BFB7CB-1F26-493B-9CC0-7602D9E617DF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83084"/>
      </p:ext>
    </p:extLst>
  </p:cSld>
  <p:clrMapOvr>
    <a:masterClrMapping/>
  </p:clrMapOvr>
  <p:transition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itchFamily="18" charset="0"/>
            </a:endParaRPr>
          </a:p>
        </p:txBody>
      </p:sp>
      <p:sp>
        <p:nvSpPr>
          <p:cNvPr id="1157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57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57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57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57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572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572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572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572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572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572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572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3F9DB3-B31A-461A-B736-A575A8DFE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BFB7CB-1F26-493B-9CC0-7602D9E617DF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  <p:sp>
        <p:nvSpPr>
          <p:cNvPr id="22" name="内容占位符 4">
            <a:extLst>
              <a:ext uri="{FF2B5EF4-FFF2-40B4-BE49-F238E27FC236}">
                <a16:creationId xmlns:a16="http://schemas.microsoft.com/office/drawing/2014/main" id="{56E0AA00-BD07-4761-9716-3669BC3A0145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287338" y="1412875"/>
            <a:ext cx="856932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课后练习</a:t>
            </a:r>
            <a:endParaRPr lang="en-US" altLang="zh-CN" sz="2400" dirty="0">
              <a:solidFill>
                <a:srgbClr val="215978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问题</a:t>
            </a:r>
            <a:r>
              <a:rPr lang="en-US" altLang="zh-CN" sz="220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1: </a:t>
            </a:r>
            <a:r>
              <a:rPr lang="zh-CN" altLang="en-US" sz="220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邮件从发信人用户代理发送到邮件服务器，使用的协议可以是：</a:t>
            </a:r>
            <a:endParaRPr lang="en-US" altLang="zh-CN" sz="2200" dirty="0">
              <a:solidFill>
                <a:srgbClr val="215978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200" b="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A.</a:t>
            </a:r>
            <a:r>
              <a:rPr lang="zh-CN" altLang="en-US" sz="2200" b="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    B. SMTP     C. POP3     D. IMAP4</a:t>
            </a:r>
            <a:endParaRPr lang="en-US" altLang="zh-CN" sz="2200" b="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35309"/>
      </p:ext>
    </p:extLst>
  </p:cSld>
  <p:clrMapOvr>
    <a:masterClrMapping/>
  </p:clrMapOvr>
  <p:transition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itchFamily="18" charset="0"/>
            </a:endParaRPr>
          </a:p>
        </p:txBody>
      </p:sp>
      <p:sp>
        <p:nvSpPr>
          <p:cNvPr id="1157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57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57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57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57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572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572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572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572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572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572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572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3F9DB3-B31A-461A-B736-A575A8DFE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BFB7CB-1F26-493B-9CC0-7602D9E617DF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  <p:sp>
        <p:nvSpPr>
          <p:cNvPr id="22" name="内容占位符 4">
            <a:extLst>
              <a:ext uri="{FF2B5EF4-FFF2-40B4-BE49-F238E27FC236}">
                <a16:creationId xmlns:a16="http://schemas.microsoft.com/office/drawing/2014/main" id="{56E0AA00-BD07-4761-9716-3669BC3A0145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287338" y="1412875"/>
            <a:ext cx="856932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课后练习</a:t>
            </a:r>
            <a:endParaRPr lang="en-US" altLang="zh-CN" sz="2400" dirty="0">
              <a:solidFill>
                <a:srgbClr val="215978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问题</a:t>
            </a:r>
            <a:r>
              <a:rPr lang="en-US" altLang="zh-CN" sz="220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2: </a:t>
            </a:r>
            <a:r>
              <a:rPr lang="zh-CN" altLang="en-US" sz="220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邮件在邮件服务器之间传递，使用的协议可以是：</a:t>
            </a:r>
            <a:endParaRPr lang="en-US" altLang="zh-CN" sz="2200" dirty="0">
              <a:solidFill>
                <a:srgbClr val="215978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200" b="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A.</a:t>
            </a:r>
            <a:r>
              <a:rPr lang="zh-CN" altLang="en-US" sz="2200" b="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    B. SMTP     C. POP3     D. IMAP4</a:t>
            </a:r>
            <a:endParaRPr lang="en-US" altLang="zh-CN" sz="2200" b="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846800"/>
      </p:ext>
    </p:extLst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内容占位符 4"/>
          <p:cNvSpPr>
            <a:spLocks noGrp="1"/>
          </p:cNvSpPr>
          <p:nvPr>
            <p:ph idx="1"/>
          </p:nvPr>
        </p:nvSpPr>
        <p:spPr bwMode="auto">
          <a:xfrm>
            <a:off x="250825" y="1196975"/>
            <a:ext cx="8435975" cy="2447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2.4.2. </a:t>
            </a:r>
            <a:r>
              <a:rPr lang="zh-CN" altLang="en-US" sz="240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电子邮件系统的总体结构</a:t>
            </a:r>
            <a:endParaRPr lang="en-US" altLang="zh-CN" sz="2400" dirty="0">
              <a:solidFill>
                <a:srgbClr val="215978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电子邮件系统总体结构</a:t>
            </a: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60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itchFamily="18" charset="0"/>
            </a:endParaRP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0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02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02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02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7" name="Text Box 4"/>
          <p:cNvSpPr txBox="1">
            <a:spLocks noChangeArrowheads="1"/>
          </p:cNvSpPr>
          <p:nvPr/>
        </p:nvSpPr>
        <p:spPr bwMode="auto">
          <a:xfrm>
            <a:off x="285720" y="2741867"/>
            <a:ext cx="3873500" cy="1760547"/>
          </a:xfrm>
          <a:prstGeom prst="rect">
            <a:avLst/>
          </a:prstGeom>
          <a:noFill/>
          <a:ln w="9525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marR="0" lvl="0" indent="-342900" algn="l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三部分：</a:t>
            </a:r>
          </a:p>
          <a:p>
            <a:pPr marL="342900" marR="0" lvl="0" indent="-342900" algn="l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</a:rPr>
              <a:t>邮件客户端（用户代理）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华文中宋" pitchFamily="2" charset="-122"/>
              <a:ea typeface="华文中宋" pitchFamily="2" charset="-122"/>
            </a:endParaRPr>
          </a:p>
          <a:p>
            <a:pPr marL="342900" marR="0" lvl="0" indent="-342900" algn="l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</a:rPr>
              <a:t>邮件服务器</a:t>
            </a:r>
          </a:p>
          <a:p>
            <a:pPr marL="342900" marR="0" lvl="0" indent="-342900" algn="l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</a:rPr>
              <a:t>简单邮件传输协议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</a:rPr>
              <a:t>SMTP</a:t>
            </a:r>
          </a:p>
          <a:p>
            <a:pPr marL="342900" marR="0" lvl="0" indent="-342900" algn="l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华文中宋" pitchFamily="2" charset="-122"/>
            </a:endParaRPr>
          </a:p>
        </p:txBody>
      </p:sp>
      <p:grpSp>
        <p:nvGrpSpPr>
          <p:cNvPr id="148" name="Group 5"/>
          <p:cNvGrpSpPr>
            <a:grpSpLocks/>
          </p:cNvGrpSpPr>
          <p:nvPr/>
        </p:nvGrpSpPr>
        <p:grpSpPr bwMode="auto">
          <a:xfrm>
            <a:off x="4240215" y="1011238"/>
            <a:ext cx="4249738" cy="5637212"/>
            <a:chOff x="2807" y="349"/>
            <a:chExt cx="2677" cy="3551"/>
          </a:xfrm>
        </p:grpSpPr>
        <p:sp>
          <p:nvSpPr>
            <p:cNvPr id="149" name="Rectangle 6"/>
            <p:cNvSpPr>
              <a:spLocks noChangeArrowheads="1"/>
            </p:cNvSpPr>
            <p:nvPr/>
          </p:nvSpPr>
          <p:spPr bwMode="auto">
            <a:xfrm>
              <a:off x="4332" y="378"/>
              <a:ext cx="1152" cy="61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50" name="Group 7"/>
            <p:cNvGrpSpPr>
              <a:grpSpLocks/>
            </p:cNvGrpSpPr>
            <p:nvPr/>
          </p:nvGrpSpPr>
          <p:grpSpPr bwMode="auto">
            <a:xfrm>
              <a:off x="4380" y="349"/>
              <a:ext cx="1081" cy="602"/>
              <a:chOff x="4458" y="3325"/>
              <a:chExt cx="1081" cy="602"/>
            </a:xfrm>
          </p:grpSpPr>
          <p:sp>
            <p:nvSpPr>
              <p:cNvPr id="267" name="Text Box 8"/>
              <p:cNvSpPr txBox="1">
                <a:spLocks noChangeArrowheads="1"/>
              </p:cNvSpPr>
              <p:nvPr/>
            </p:nvSpPr>
            <p:spPr bwMode="auto">
              <a:xfrm>
                <a:off x="4787" y="3715"/>
                <a:ext cx="62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宋体" charset="-122"/>
                  </a:rPr>
                  <a:t>用户邮箱</a:t>
                </a:r>
                <a:endPara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endParaRPr>
              </a:p>
            </p:txBody>
          </p:sp>
          <p:grpSp>
            <p:nvGrpSpPr>
              <p:cNvPr id="268" name="Group 9"/>
              <p:cNvGrpSpPr>
                <a:grpSpLocks/>
              </p:cNvGrpSpPr>
              <p:nvPr/>
            </p:nvGrpSpPr>
            <p:grpSpPr bwMode="auto">
              <a:xfrm>
                <a:off x="4458" y="3408"/>
                <a:ext cx="450" cy="120"/>
                <a:chOff x="4314" y="3444"/>
                <a:chExt cx="450" cy="120"/>
              </a:xfrm>
            </p:grpSpPr>
            <p:sp>
              <p:nvSpPr>
                <p:cNvPr id="271" name="Rectangle 10"/>
                <p:cNvSpPr>
                  <a:spLocks noChangeArrowheads="1"/>
                </p:cNvSpPr>
                <p:nvPr/>
              </p:nvSpPr>
              <p:spPr bwMode="auto">
                <a:xfrm>
                  <a:off x="4314" y="3444"/>
                  <a:ext cx="450" cy="120"/>
                </a:xfrm>
                <a:prstGeom prst="rect">
                  <a:avLst/>
                </a:prstGeom>
                <a:solidFill>
                  <a:srgbClr val="00FF00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72" name="Line 11"/>
                <p:cNvSpPr>
                  <a:spLocks noChangeShapeType="1"/>
                </p:cNvSpPr>
                <p:nvPr/>
              </p:nvSpPr>
              <p:spPr bwMode="auto">
                <a:xfrm>
                  <a:off x="4363" y="3472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73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4472" y="3471"/>
                  <a:ext cx="6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74" name="Line 13"/>
                <p:cNvSpPr>
                  <a:spLocks noChangeShapeType="1"/>
                </p:cNvSpPr>
                <p:nvPr/>
              </p:nvSpPr>
              <p:spPr bwMode="auto">
                <a:xfrm>
                  <a:off x="4527" y="347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75" name="Line 14"/>
                <p:cNvSpPr>
                  <a:spLocks noChangeShapeType="1"/>
                </p:cNvSpPr>
                <p:nvPr/>
              </p:nvSpPr>
              <p:spPr bwMode="auto">
                <a:xfrm>
                  <a:off x="4584" y="3471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76" name="Line 15"/>
                <p:cNvSpPr>
                  <a:spLocks noChangeShapeType="1"/>
                </p:cNvSpPr>
                <p:nvPr/>
              </p:nvSpPr>
              <p:spPr bwMode="auto">
                <a:xfrm>
                  <a:off x="4645" y="3471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77" name="Line 16"/>
                <p:cNvSpPr>
                  <a:spLocks noChangeShapeType="1"/>
                </p:cNvSpPr>
                <p:nvPr/>
              </p:nvSpPr>
              <p:spPr bwMode="auto">
                <a:xfrm>
                  <a:off x="4701" y="3471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78" name="Line 17"/>
                <p:cNvSpPr>
                  <a:spLocks noChangeShapeType="1"/>
                </p:cNvSpPr>
                <p:nvPr/>
              </p:nvSpPr>
              <p:spPr bwMode="auto">
                <a:xfrm>
                  <a:off x="4416" y="3472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269" name="Rectangle 18"/>
              <p:cNvSpPr>
                <a:spLocks noChangeArrowheads="1"/>
              </p:cNvSpPr>
              <p:nvPr/>
            </p:nvSpPr>
            <p:spPr bwMode="auto">
              <a:xfrm>
                <a:off x="4472" y="3779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0" name="Text Box 19"/>
              <p:cNvSpPr txBox="1">
                <a:spLocks noChangeArrowheads="1"/>
              </p:cNvSpPr>
              <p:nvPr/>
            </p:nvSpPr>
            <p:spPr bwMode="auto">
              <a:xfrm>
                <a:off x="4714" y="3325"/>
                <a:ext cx="825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宋体" charset="-122"/>
                  </a:rPr>
                  <a:t>输出</a:t>
                </a:r>
              </a:p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宋体" charset="-122"/>
                  </a:rPr>
                  <a:t>报文队列</a:t>
                </a:r>
                <a:endPara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endParaRPr>
              </a:p>
            </p:txBody>
          </p:sp>
        </p:grpSp>
        <p:sp>
          <p:nvSpPr>
            <p:cNvPr id="151" name="Line 20"/>
            <p:cNvSpPr>
              <a:spLocks noChangeShapeType="1"/>
            </p:cNvSpPr>
            <p:nvPr/>
          </p:nvSpPr>
          <p:spPr bwMode="auto">
            <a:xfrm>
              <a:off x="3606" y="1608"/>
              <a:ext cx="708" cy="49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52" name="Group 21"/>
            <p:cNvGrpSpPr>
              <a:grpSpLocks/>
            </p:cNvGrpSpPr>
            <p:nvPr/>
          </p:nvGrpSpPr>
          <p:grpSpPr bwMode="auto">
            <a:xfrm>
              <a:off x="4483" y="1562"/>
              <a:ext cx="224" cy="588"/>
              <a:chOff x="4180" y="783"/>
              <a:chExt cx="150" cy="307"/>
            </a:xfrm>
          </p:grpSpPr>
          <p:sp>
            <p:nvSpPr>
              <p:cNvPr id="259" name="AutoShape 22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0" name="Rectangle 23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1" name="Rectangle 24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2" name="AutoShape 25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3" name="Line 26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4" name="Line 27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5" name="Rectangle 28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6" name="Rectangle 29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53" name="Rectangle 30"/>
            <p:cNvSpPr>
              <a:spLocks noChangeArrowheads="1"/>
            </p:cNvSpPr>
            <p:nvPr/>
          </p:nvSpPr>
          <p:spPr bwMode="auto">
            <a:xfrm>
              <a:off x="4338" y="1872"/>
              <a:ext cx="510" cy="636"/>
            </a:xfrm>
            <a:prstGeom prst="rect">
              <a:avLst/>
            </a:prstGeom>
            <a:solidFill>
              <a:srgbClr val="CC00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4" name="Text Box 31"/>
            <p:cNvSpPr txBox="1">
              <a:spLocks noChangeArrowheads="1"/>
            </p:cNvSpPr>
            <p:nvPr/>
          </p:nvSpPr>
          <p:spPr bwMode="auto">
            <a:xfrm>
              <a:off x="4333" y="1857"/>
              <a:ext cx="50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rPr>
                <a:t>邮件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rPr>
                <a:t>服务器</a:t>
              </a:r>
              <a:endPara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155" name="Rectangle 32"/>
            <p:cNvSpPr>
              <a:spLocks noChangeArrowheads="1"/>
            </p:cNvSpPr>
            <p:nvPr/>
          </p:nvSpPr>
          <p:spPr bwMode="auto">
            <a:xfrm>
              <a:off x="4362" y="222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6" name="Line 33"/>
            <p:cNvSpPr>
              <a:spLocks noChangeShapeType="1"/>
            </p:cNvSpPr>
            <p:nvPr/>
          </p:nvSpPr>
          <p:spPr bwMode="auto">
            <a:xfrm>
              <a:off x="4411" y="2254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7" name="Line 34"/>
            <p:cNvSpPr>
              <a:spLocks noChangeShapeType="1"/>
            </p:cNvSpPr>
            <p:nvPr/>
          </p:nvSpPr>
          <p:spPr bwMode="auto">
            <a:xfrm>
              <a:off x="4520" y="225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8" name="Line 35"/>
            <p:cNvSpPr>
              <a:spLocks noChangeShapeType="1"/>
            </p:cNvSpPr>
            <p:nvPr/>
          </p:nvSpPr>
          <p:spPr bwMode="auto">
            <a:xfrm>
              <a:off x="4575" y="2255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9" name="Line 36"/>
            <p:cNvSpPr>
              <a:spLocks noChangeShapeType="1"/>
            </p:cNvSpPr>
            <p:nvPr/>
          </p:nvSpPr>
          <p:spPr bwMode="auto">
            <a:xfrm>
              <a:off x="4632" y="225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0" name="Line 37"/>
            <p:cNvSpPr>
              <a:spLocks noChangeShapeType="1"/>
            </p:cNvSpPr>
            <p:nvPr/>
          </p:nvSpPr>
          <p:spPr bwMode="auto">
            <a:xfrm>
              <a:off x="4693" y="225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1" name="Line 38"/>
            <p:cNvSpPr>
              <a:spLocks noChangeShapeType="1"/>
            </p:cNvSpPr>
            <p:nvPr/>
          </p:nvSpPr>
          <p:spPr bwMode="auto">
            <a:xfrm>
              <a:off x="4749" y="225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2" name="Line 39"/>
            <p:cNvSpPr>
              <a:spLocks noChangeShapeType="1"/>
            </p:cNvSpPr>
            <p:nvPr/>
          </p:nvSpPr>
          <p:spPr bwMode="auto">
            <a:xfrm>
              <a:off x="4464" y="2254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3" name="Rectangle 40"/>
            <p:cNvSpPr>
              <a:spLocks noChangeArrowheads="1"/>
            </p:cNvSpPr>
            <p:nvPr/>
          </p:nvSpPr>
          <p:spPr bwMode="auto">
            <a:xfrm>
              <a:off x="4370" y="239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4" name="Rectangle 41"/>
            <p:cNvSpPr>
              <a:spLocks noChangeArrowheads="1"/>
            </p:cNvSpPr>
            <p:nvPr/>
          </p:nvSpPr>
          <p:spPr bwMode="auto">
            <a:xfrm>
              <a:off x="4456" y="239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5" name="Rectangle 42"/>
            <p:cNvSpPr>
              <a:spLocks noChangeArrowheads="1"/>
            </p:cNvSpPr>
            <p:nvPr/>
          </p:nvSpPr>
          <p:spPr bwMode="auto">
            <a:xfrm>
              <a:off x="4542" y="239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6" name="Rectangle 43"/>
            <p:cNvSpPr>
              <a:spLocks noChangeArrowheads="1"/>
            </p:cNvSpPr>
            <p:nvPr/>
          </p:nvSpPr>
          <p:spPr bwMode="auto">
            <a:xfrm>
              <a:off x="4639" y="239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7" name="Rectangle 44"/>
            <p:cNvSpPr>
              <a:spLocks noChangeArrowheads="1"/>
            </p:cNvSpPr>
            <p:nvPr/>
          </p:nvSpPr>
          <p:spPr bwMode="auto">
            <a:xfrm>
              <a:off x="4735" y="239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68" name="Group 45"/>
            <p:cNvGrpSpPr>
              <a:grpSpLocks/>
            </p:cNvGrpSpPr>
            <p:nvPr/>
          </p:nvGrpSpPr>
          <p:grpSpPr bwMode="auto">
            <a:xfrm>
              <a:off x="4788" y="1304"/>
              <a:ext cx="435" cy="587"/>
              <a:chOff x="4338" y="290"/>
              <a:chExt cx="435" cy="587"/>
            </a:xfrm>
          </p:grpSpPr>
          <p:graphicFrame>
            <p:nvGraphicFramePr>
              <p:cNvPr id="255" name="Object 46"/>
              <p:cNvGraphicFramePr>
                <a:graphicFrameLocks noChangeAspect="1"/>
              </p:cNvGraphicFramePr>
              <p:nvPr/>
            </p:nvGraphicFramePr>
            <p:xfrm>
              <a:off x="4338" y="290"/>
              <a:ext cx="392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5159" name="Clip" r:id="rId3" imgW="18192750" imgH="15087600" progId="">
                      <p:embed/>
                    </p:oleObj>
                  </mc:Choice>
                  <mc:Fallback>
                    <p:oleObj name="Clip" r:id="rId3" imgW="18192750" imgH="15087600" progId="">
                      <p:embed/>
                      <p:pic>
                        <p:nvPicPr>
                          <p:cNvPr id="0" name="Picture 2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8" y="290"/>
                            <a:ext cx="392" cy="31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56" name="Group 47"/>
              <p:cNvGrpSpPr>
                <a:grpSpLocks/>
              </p:cNvGrpSpPr>
              <p:nvPr/>
            </p:nvGrpSpPr>
            <p:grpSpPr bwMode="auto">
              <a:xfrm>
                <a:off x="4367" y="357"/>
                <a:ext cx="406" cy="520"/>
                <a:chOff x="4224" y="807"/>
                <a:chExt cx="473" cy="520"/>
              </a:xfrm>
            </p:grpSpPr>
            <p:sp>
              <p:nvSpPr>
                <p:cNvPr id="257" name="Rectangle 48"/>
                <p:cNvSpPr>
                  <a:spLocks noChangeArrowheads="1"/>
                </p:cNvSpPr>
                <p:nvPr/>
              </p:nvSpPr>
              <p:spPr bwMode="auto">
                <a:xfrm>
                  <a:off x="4224" y="846"/>
                  <a:ext cx="444" cy="330"/>
                </a:xfrm>
                <a:prstGeom prst="rect">
                  <a:avLst/>
                </a:prstGeom>
                <a:solidFill>
                  <a:srgbClr val="CC00CC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8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4264" y="807"/>
                  <a:ext cx="433" cy="5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ea typeface="宋体" charset="-122"/>
                    </a:rPr>
                    <a:t>用户</a:t>
                  </a: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ea typeface="宋体" charset="-122"/>
                    </a:rPr>
                    <a:t>代理</a:t>
                  </a: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zh-CN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宋体" charset="-122"/>
                  </a:endParaRPr>
                </a:p>
              </p:txBody>
            </p:sp>
          </p:grpSp>
        </p:grpSp>
        <p:grpSp>
          <p:nvGrpSpPr>
            <p:cNvPr id="169" name="Group 50"/>
            <p:cNvGrpSpPr>
              <a:grpSpLocks/>
            </p:cNvGrpSpPr>
            <p:nvPr/>
          </p:nvGrpSpPr>
          <p:grpSpPr bwMode="auto">
            <a:xfrm>
              <a:off x="4932" y="1940"/>
              <a:ext cx="435" cy="587"/>
              <a:chOff x="4338" y="290"/>
              <a:chExt cx="435" cy="587"/>
            </a:xfrm>
          </p:grpSpPr>
          <p:graphicFrame>
            <p:nvGraphicFramePr>
              <p:cNvPr id="251" name="Object 51"/>
              <p:cNvGraphicFramePr>
                <a:graphicFrameLocks noChangeAspect="1"/>
              </p:cNvGraphicFramePr>
              <p:nvPr/>
            </p:nvGraphicFramePr>
            <p:xfrm>
              <a:off x="4338" y="290"/>
              <a:ext cx="392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5160" name="Clip" r:id="rId5" imgW="18192750" imgH="15087600" progId="">
                      <p:embed/>
                    </p:oleObj>
                  </mc:Choice>
                  <mc:Fallback>
                    <p:oleObj name="Clip" r:id="rId5" imgW="18192750" imgH="15087600" progId="">
                      <p:embed/>
                      <p:pic>
                        <p:nvPicPr>
                          <p:cNvPr id="0" name="Picture 2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8" y="290"/>
                            <a:ext cx="392" cy="31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52" name="Group 52"/>
              <p:cNvGrpSpPr>
                <a:grpSpLocks/>
              </p:cNvGrpSpPr>
              <p:nvPr/>
            </p:nvGrpSpPr>
            <p:grpSpPr bwMode="auto">
              <a:xfrm>
                <a:off x="4367" y="357"/>
                <a:ext cx="406" cy="520"/>
                <a:chOff x="4224" y="807"/>
                <a:chExt cx="473" cy="520"/>
              </a:xfrm>
            </p:grpSpPr>
            <p:sp>
              <p:nvSpPr>
                <p:cNvPr id="253" name="Rectangle 53"/>
                <p:cNvSpPr>
                  <a:spLocks noChangeArrowheads="1"/>
                </p:cNvSpPr>
                <p:nvPr/>
              </p:nvSpPr>
              <p:spPr bwMode="auto">
                <a:xfrm>
                  <a:off x="4224" y="846"/>
                  <a:ext cx="444" cy="330"/>
                </a:xfrm>
                <a:prstGeom prst="rect">
                  <a:avLst/>
                </a:prstGeom>
                <a:solidFill>
                  <a:srgbClr val="CC00CC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4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4264" y="807"/>
                  <a:ext cx="433" cy="5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ea typeface="宋体" charset="-122"/>
                    </a:rPr>
                    <a:t>用户</a:t>
                  </a: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ea typeface="宋体" charset="-122"/>
                    </a:rPr>
                    <a:t>代理</a:t>
                  </a: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zh-CN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宋体" charset="-122"/>
                  </a:endParaRPr>
                </a:p>
              </p:txBody>
            </p:sp>
          </p:grpSp>
        </p:grpSp>
        <p:grpSp>
          <p:nvGrpSpPr>
            <p:cNvPr id="170" name="Group 55"/>
            <p:cNvGrpSpPr>
              <a:grpSpLocks/>
            </p:cNvGrpSpPr>
            <p:nvPr/>
          </p:nvGrpSpPr>
          <p:grpSpPr bwMode="auto">
            <a:xfrm>
              <a:off x="4788" y="2600"/>
              <a:ext cx="435" cy="436"/>
              <a:chOff x="4338" y="290"/>
              <a:chExt cx="435" cy="436"/>
            </a:xfrm>
          </p:grpSpPr>
          <p:graphicFrame>
            <p:nvGraphicFramePr>
              <p:cNvPr id="247" name="Object 56"/>
              <p:cNvGraphicFramePr>
                <a:graphicFrameLocks noChangeAspect="1"/>
              </p:cNvGraphicFramePr>
              <p:nvPr/>
            </p:nvGraphicFramePr>
            <p:xfrm>
              <a:off x="4338" y="290"/>
              <a:ext cx="392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5161" name="Clip" r:id="rId6" imgW="18192750" imgH="15087600" progId="">
                      <p:embed/>
                    </p:oleObj>
                  </mc:Choice>
                  <mc:Fallback>
                    <p:oleObj name="Clip" r:id="rId6" imgW="18192750" imgH="15087600" progId="">
                      <p:embed/>
                      <p:pic>
                        <p:nvPicPr>
                          <p:cNvPr id="0" name="Picture 2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8" y="290"/>
                            <a:ext cx="392" cy="31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48" name="Group 57"/>
              <p:cNvGrpSpPr>
                <a:grpSpLocks/>
              </p:cNvGrpSpPr>
              <p:nvPr/>
            </p:nvGrpSpPr>
            <p:grpSpPr bwMode="auto">
              <a:xfrm>
                <a:off x="4367" y="357"/>
                <a:ext cx="406" cy="369"/>
                <a:chOff x="4224" y="807"/>
                <a:chExt cx="473" cy="369"/>
              </a:xfrm>
            </p:grpSpPr>
            <p:sp>
              <p:nvSpPr>
                <p:cNvPr id="249" name="Rectangle 58"/>
                <p:cNvSpPr>
                  <a:spLocks noChangeArrowheads="1"/>
                </p:cNvSpPr>
                <p:nvPr/>
              </p:nvSpPr>
              <p:spPr bwMode="auto">
                <a:xfrm>
                  <a:off x="4224" y="846"/>
                  <a:ext cx="444" cy="330"/>
                </a:xfrm>
                <a:prstGeom prst="rect">
                  <a:avLst/>
                </a:prstGeom>
                <a:solidFill>
                  <a:srgbClr val="CC00CC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0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4264" y="807"/>
                  <a:ext cx="433" cy="3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ea typeface="宋体" charset="-122"/>
                    </a:rPr>
                    <a:t>用户</a:t>
                  </a: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ea typeface="宋体" charset="-122"/>
                    </a:rPr>
                    <a:t>代理</a:t>
                  </a:r>
                </a:p>
              </p:txBody>
            </p:sp>
          </p:grpSp>
        </p:grpSp>
        <p:grpSp>
          <p:nvGrpSpPr>
            <p:cNvPr id="171" name="Group 60"/>
            <p:cNvGrpSpPr>
              <a:grpSpLocks/>
            </p:cNvGrpSpPr>
            <p:nvPr/>
          </p:nvGrpSpPr>
          <p:grpSpPr bwMode="auto">
            <a:xfrm>
              <a:off x="3217" y="2450"/>
              <a:ext cx="224" cy="588"/>
              <a:chOff x="4180" y="783"/>
              <a:chExt cx="150" cy="307"/>
            </a:xfrm>
          </p:grpSpPr>
          <p:sp>
            <p:nvSpPr>
              <p:cNvPr id="239" name="AutoShape 61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0" name="Rectangle 62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1" name="Rectangle 63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2" name="AutoShape 64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3" name="Line 65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4" name="Line 66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5" name="Rectangle 67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6" name="Rectangle 68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72" name="Rectangle 69"/>
            <p:cNvSpPr>
              <a:spLocks noChangeArrowheads="1"/>
            </p:cNvSpPr>
            <p:nvPr/>
          </p:nvSpPr>
          <p:spPr bwMode="auto">
            <a:xfrm>
              <a:off x="3062" y="2771"/>
              <a:ext cx="510" cy="636"/>
            </a:xfrm>
            <a:prstGeom prst="rect">
              <a:avLst/>
            </a:prstGeom>
            <a:solidFill>
              <a:srgbClr val="CC00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3" name="Text Box 70"/>
            <p:cNvSpPr txBox="1">
              <a:spLocks noChangeArrowheads="1"/>
            </p:cNvSpPr>
            <p:nvPr/>
          </p:nvSpPr>
          <p:spPr bwMode="auto">
            <a:xfrm>
              <a:off x="3078" y="2756"/>
              <a:ext cx="50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rPr>
                <a:t>邮件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rPr>
                <a:t>服务器</a:t>
              </a:r>
              <a:endPara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174" name="Rectangle 71"/>
            <p:cNvSpPr>
              <a:spLocks noChangeArrowheads="1"/>
            </p:cNvSpPr>
            <p:nvPr/>
          </p:nvSpPr>
          <p:spPr bwMode="auto">
            <a:xfrm>
              <a:off x="3086" y="3125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5" name="Line 72"/>
            <p:cNvSpPr>
              <a:spLocks noChangeShapeType="1"/>
            </p:cNvSpPr>
            <p:nvPr/>
          </p:nvSpPr>
          <p:spPr bwMode="auto">
            <a:xfrm>
              <a:off x="3135" y="315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6" name="Line 73"/>
            <p:cNvSpPr>
              <a:spLocks noChangeShapeType="1"/>
            </p:cNvSpPr>
            <p:nvPr/>
          </p:nvSpPr>
          <p:spPr bwMode="auto">
            <a:xfrm>
              <a:off x="3244" y="3152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7" name="Line 74"/>
            <p:cNvSpPr>
              <a:spLocks noChangeShapeType="1"/>
            </p:cNvSpPr>
            <p:nvPr/>
          </p:nvSpPr>
          <p:spPr bwMode="auto">
            <a:xfrm>
              <a:off x="3299" y="3154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8" name="Line 75"/>
            <p:cNvSpPr>
              <a:spLocks noChangeShapeType="1"/>
            </p:cNvSpPr>
            <p:nvPr/>
          </p:nvSpPr>
          <p:spPr bwMode="auto">
            <a:xfrm>
              <a:off x="3356" y="3152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9" name="Line 76"/>
            <p:cNvSpPr>
              <a:spLocks noChangeShapeType="1"/>
            </p:cNvSpPr>
            <p:nvPr/>
          </p:nvSpPr>
          <p:spPr bwMode="auto">
            <a:xfrm>
              <a:off x="3417" y="3152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0" name="Line 77"/>
            <p:cNvSpPr>
              <a:spLocks noChangeShapeType="1"/>
            </p:cNvSpPr>
            <p:nvPr/>
          </p:nvSpPr>
          <p:spPr bwMode="auto">
            <a:xfrm>
              <a:off x="3473" y="3152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1" name="Line 78"/>
            <p:cNvSpPr>
              <a:spLocks noChangeShapeType="1"/>
            </p:cNvSpPr>
            <p:nvPr/>
          </p:nvSpPr>
          <p:spPr bwMode="auto">
            <a:xfrm>
              <a:off x="3188" y="315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2" name="Rectangle 79"/>
            <p:cNvSpPr>
              <a:spLocks noChangeArrowheads="1"/>
            </p:cNvSpPr>
            <p:nvPr/>
          </p:nvSpPr>
          <p:spPr bwMode="auto">
            <a:xfrm>
              <a:off x="3094" y="329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3" name="Rectangle 80"/>
            <p:cNvSpPr>
              <a:spLocks noChangeArrowheads="1"/>
            </p:cNvSpPr>
            <p:nvPr/>
          </p:nvSpPr>
          <p:spPr bwMode="auto">
            <a:xfrm>
              <a:off x="3180" y="329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4" name="Rectangle 81"/>
            <p:cNvSpPr>
              <a:spLocks noChangeArrowheads="1"/>
            </p:cNvSpPr>
            <p:nvPr/>
          </p:nvSpPr>
          <p:spPr bwMode="auto">
            <a:xfrm>
              <a:off x="3266" y="3291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5" name="Rectangle 82"/>
            <p:cNvSpPr>
              <a:spLocks noChangeArrowheads="1"/>
            </p:cNvSpPr>
            <p:nvPr/>
          </p:nvSpPr>
          <p:spPr bwMode="auto">
            <a:xfrm>
              <a:off x="3363" y="3289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6" name="Rectangle 83"/>
            <p:cNvSpPr>
              <a:spLocks noChangeArrowheads="1"/>
            </p:cNvSpPr>
            <p:nvPr/>
          </p:nvSpPr>
          <p:spPr bwMode="auto">
            <a:xfrm>
              <a:off x="3459" y="3289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87" name="Group 84"/>
            <p:cNvGrpSpPr>
              <a:grpSpLocks/>
            </p:cNvGrpSpPr>
            <p:nvPr/>
          </p:nvGrpSpPr>
          <p:grpSpPr bwMode="auto">
            <a:xfrm>
              <a:off x="3672" y="3146"/>
              <a:ext cx="435" cy="436"/>
              <a:chOff x="4338" y="290"/>
              <a:chExt cx="435" cy="436"/>
            </a:xfrm>
          </p:grpSpPr>
          <p:graphicFrame>
            <p:nvGraphicFramePr>
              <p:cNvPr id="235" name="Object 85"/>
              <p:cNvGraphicFramePr>
                <a:graphicFrameLocks noChangeAspect="1"/>
              </p:cNvGraphicFramePr>
              <p:nvPr/>
            </p:nvGraphicFramePr>
            <p:xfrm>
              <a:off x="4338" y="290"/>
              <a:ext cx="392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5162" name="Clip" r:id="rId7" imgW="18192750" imgH="15087600" progId="">
                      <p:embed/>
                    </p:oleObj>
                  </mc:Choice>
                  <mc:Fallback>
                    <p:oleObj name="Clip" r:id="rId7" imgW="18192750" imgH="15087600" progId="">
                      <p:embed/>
                      <p:pic>
                        <p:nvPicPr>
                          <p:cNvPr id="0" name="Picture 2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8" y="290"/>
                            <a:ext cx="392" cy="31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36" name="Group 86"/>
              <p:cNvGrpSpPr>
                <a:grpSpLocks/>
              </p:cNvGrpSpPr>
              <p:nvPr/>
            </p:nvGrpSpPr>
            <p:grpSpPr bwMode="auto">
              <a:xfrm>
                <a:off x="4367" y="357"/>
                <a:ext cx="406" cy="369"/>
                <a:chOff x="4224" y="807"/>
                <a:chExt cx="473" cy="369"/>
              </a:xfrm>
            </p:grpSpPr>
            <p:sp>
              <p:nvSpPr>
                <p:cNvPr id="237" name="Rectangle 87"/>
                <p:cNvSpPr>
                  <a:spLocks noChangeArrowheads="1"/>
                </p:cNvSpPr>
                <p:nvPr/>
              </p:nvSpPr>
              <p:spPr bwMode="auto">
                <a:xfrm>
                  <a:off x="4224" y="846"/>
                  <a:ext cx="444" cy="330"/>
                </a:xfrm>
                <a:prstGeom prst="rect">
                  <a:avLst/>
                </a:prstGeom>
                <a:solidFill>
                  <a:srgbClr val="CC00CC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38" name="Text Box 88"/>
                <p:cNvSpPr txBox="1">
                  <a:spLocks noChangeArrowheads="1"/>
                </p:cNvSpPr>
                <p:nvPr/>
              </p:nvSpPr>
              <p:spPr bwMode="auto">
                <a:xfrm>
                  <a:off x="4264" y="807"/>
                  <a:ext cx="433" cy="3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ea typeface="宋体" charset="-122"/>
                    </a:rPr>
                    <a:t>用户</a:t>
                  </a: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ea typeface="宋体" charset="-122"/>
                    </a:rPr>
                    <a:t>代理</a:t>
                  </a:r>
                </a:p>
              </p:txBody>
            </p:sp>
          </p:grpSp>
        </p:grpSp>
        <p:grpSp>
          <p:nvGrpSpPr>
            <p:cNvPr id="188" name="Group 89"/>
            <p:cNvGrpSpPr>
              <a:grpSpLocks/>
            </p:cNvGrpSpPr>
            <p:nvPr/>
          </p:nvGrpSpPr>
          <p:grpSpPr bwMode="auto">
            <a:xfrm>
              <a:off x="3144" y="3464"/>
              <a:ext cx="410" cy="436"/>
              <a:chOff x="4338" y="290"/>
              <a:chExt cx="410" cy="436"/>
            </a:xfrm>
          </p:grpSpPr>
          <p:graphicFrame>
            <p:nvGraphicFramePr>
              <p:cNvPr id="231" name="Object 90"/>
              <p:cNvGraphicFramePr>
                <a:graphicFrameLocks noChangeAspect="1"/>
              </p:cNvGraphicFramePr>
              <p:nvPr/>
            </p:nvGraphicFramePr>
            <p:xfrm>
              <a:off x="4338" y="290"/>
              <a:ext cx="392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5163" name="Clip" r:id="rId8" imgW="18192750" imgH="15087600" progId="">
                      <p:embed/>
                    </p:oleObj>
                  </mc:Choice>
                  <mc:Fallback>
                    <p:oleObj name="Clip" r:id="rId8" imgW="18192750" imgH="15087600" progId="">
                      <p:embed/>
                      <p:pic>
                        <p:nvPicPr>
                          <p:cNvPr id="0" name="Picture 2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8" y="290"/>
                            <a:ext cx="392" cy="31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32" name="Group 91"/>
              <p:cNvGrpSpPr>
                <a:grpSpLocks/>
              </p:cNvGrpSpPr>
              <p:nvPr/>
            </p:nvGrpSpPr>
            <p:grpSpPr bwMode="auto">
              <a:xfrm>
                <a:off x="4367" y="357"/>
                <a:ext cx="381" cy="369"/>
                <a:chOff x="4224" y="807"/>
                <a:chExt cx="444" cy="369"/>
              </a:xfrm>
            </p:grpSpPr>
            <p:sp>
              <p:nvSpPr>
                <p:cNvPr id="233" name="Rectangle 92"/>
                <p:cNvSpPr>
                  <a:spLocks noChangeArrowheads="1"/>
                </p:cNvSpPr>
                <p:nvPr/>
              </p:nvSpPr>
              <p:spPr bwMode="auto">
                <a:xfrm>
                  <a:off x="4224" y="846"/>
                  <a:ext cx="444" cy="330"/>
                </a:xfrm>
                <a:prstGeom prst="rect">
                  <a:avLst/>
                </a:prstGeom>
                <a:solidFill>
                  <a:srgbClr val="CC00CC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34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4232" y="807"/>
                  <a:ext cx="434" cy="3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ea typeface="宋体" charset="-122"/>
                    </a:rPr>
                    <a:t>用户</a:t>
                  </a: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ea typeface="宋体" charset="-122"/>
                    </a:rPr>
                    <a:t>代理</a:t>
                  </a: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</a:endParaRPr>
                </a:p>
              </p:txBody>
            </p:sp>
          </p:grpSp>
        </p:grpSp>
        <p:grpSp>
          <p:nvGrpSpPr>
            <p:cNvPr id="189" name="Group 94"/>
            <p:cNvGrpSpPr>
              <a:grpSpLocks/>
            </p:cNvGrpSpPr>
            <p:nvPr/>
          </p:nvGrpSpPr>
          <p:grpSpPr bwMode="auto">
            <a:xfrm>
              <a:off x="3072" y="1028"/>
              <a:ext cx="516" cy="946"/>
              <a:chOff x="3486" y="2522"/>
              <a:chExt cx="516" cy="946"/>
            </a:xfrm>
          </p:grpSpPr>
          <p:grpSp>
            <p:nvGrpSpPr>
              <p:cNvPr id="206" name="Group 95"/>
              <p:cNvGrpSpPr>
                <a:grpSpLocks/>
              </p:cNvGrpSpPr>
              <p:nvPr/>
            </p:nvGrpSpPr>
            <p:grpSpPr bwMode="auto">
              <a:xfrm>
                <a:off x="3631" y="2522"/>
                <a:ext cx="224" cy="588"/>
                <a:chOff x="4180" y="783"/>
                <a:chExt cx="150" cy="307"/>
              </a:xfrm>
            </p:grpSpPr>
            <p:sp>
              <p:nvSpPr>
                <p:cNvPr id="223" name="AutoShape 96"/>
                <p:cNvSpPr>
                  <a:spLocks noChangeArrowheads="1"/>
                </p:cNvSpPr>
                <p:nvPr/>
              </p:nvSpPr>
              <p:spPr bwMode="auto">
                <a:xfrm>
                  <a:off x="4180" y="1019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24" name="Rectangle 97"/>
                <p:cNvSpPr>
                  <a:spLocks noChangeArrowheads="1"/>
                </p:cNvSpPr>
                <p:nvPr/>
              </p:nvSpPr>
              <p:spPr bwMode="auto">
                <a:xfrm>
                  <a:off x="4256" y="785"/>
                  <a:ext cx="69" cy="236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25" name="Rectangle 98"/>
                <p:cNvSpPr>
                  <a:spLocks noChangeArrowheads="1"/>
                </p:cNvSpPr>
                <p:nvPr/>
              </p:nvSpPr>
              <p:spPr bwMode="auto">
                <a:xfrm>
                  <a:off x="4181" y="852"/>
                  <a:ext cx="95" cy="236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26" name="AutoShape 99"/>
                <p:cNvSpPr>
                  <a:spLocks noChangeArrowheads="1"/>
                </p:cNvSpPr>
                <p:nvPr/>
              </p:nvSpPr>
              <p:spPr bwMode="auto">
                <a:xfrm>
                  <a:off x="4180" y="783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27" name="Line 100"/>
                <p:cNvSpPr>
                  <a:spLocks noChangeShapeType="1"/>
                </p:cNvSpPr>
                <p:nvPr/>
              </p:nvSpPr>
              <p:spPr bwMode="auto">
                <a:xfrm>
                  <a:off x="4330" y="788"/>
                  <a:ext cx="0" cy="23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28" name="Line 101"/>
                <p:cNvSpPr>
                  <a:spLocks noChangeShapeType="1"/>
                </p:cNvSpPr>
                <p:nvPr/>
              </p:nvSpPr>
              <p:spPr bwMode="auto">
                <a:xfrm flipH="1">
                  <a:off x="4276" y="1019"/>
                  <a:ext cx="54" cy="6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29" name="Rectangle 102"/>
                <p:cNvSpPr>
                  <a:spLocks noChangeArrowheads="1"/>
                </p:cNvSpPr>
                <p:nvPr/>
              </p:nvSpPr>
              <p:spPr bwMode="auto">
                <a:xfrm>
                  <a:off x="4193" y="883"/>
                  <a:ext cx="63" cy="136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30" name="Rectangle 103"/>
                <p:cNvSpPr>
                  <a:spLocks noChangeArrowheads="1"/>
                </p:cNvSpPr>
                <p:nvPr/>
              </p:nvSpPr>
              <p:spPr bwMode="auto">
                <a:xfrm>
                  <a:off x="4202" y="924"/>
                  <a:ext cx="48" cy="4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207" name="Group 104"/>
              <p:cNvGrpSpPr>
                <a:grpSpLocks/>
              </p:cNvGrpSpPr>
              <p:nvPr/>
            </p:nvGrpSpPr>
            <p:grpSpPr bwMode="auto">
              <a:xfrm>
                <a:off x="3486" y="2797"/>
                <a:ext cx="516" cy="671"/>
                <a:chOff x="4290" y="2617"/>
                <a:chExt cx="516" cy="671"/>
              </a:xfrm>
            </p:grpSpPr>
            <p:sp>
              <p:nvSpPr>
                <p:cNvPr id="208" name="Rectangle 105"/>
                <p:cNvSpPr>
                  <a:spLocks noChangeArrowheads="1"/>
                </p:cNvSpPr>
                <p:nvPr/>
              </p:nvSpPr>
              <p:spPr bwMode="auto">
                <a:xfrm>
                  <a:off x="4296" y="2652"/>
                  <a:ext cx="510" cy="636"/>
                </a:xfrm>
                <a:prstGeom prst="rect">
                  <a:avLst/>
                </a:prstGeom>
                <a:solidFill>
                  <a:srgbClr val="CC00CC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09" name="Text Box 106"/>
                <p:cNvSpPr txBox="1">
                  <a:spLocks noChangeArrowheads="1"/>
                </p:cNvSpPr>
                <p:nvPr/>
              </p:nvSpPr>
              <p:spPr bwMode="auto">
                <a:xfrm>
                  <a:off x="4290" y="2617"/>
                  <a:ext cx="500" cy="3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ea typeface="宋体" charset="-122"/>
                    </a:rPr>
                    <a:t>邮件</a:t>
                  </a: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ea typeface="宋体" charset="-122"/>
                    </a:rPr>
                    <a:t>服务器</a:t>
                  </a:r>
                </a:p>
              </p:txBody>
            </p:sp>
            <p:sp>
              <p:nvSpPr>
                <p:cNvPr id="210" name="Rectangle 107"/>
                <p:cNvSpPr>
                  <a:spLocks noChangeArrowheads="1"/>
                </p:cNvSpPr>
                <p:nvPr/>
              </p:nvSpPr>
              <p:spPr bwMode="auto">
                <a:xfrm>
                  <a:off x="4320" y="3006"/>
                  <a:ext cx="450" cy="120"/>
                </a:xfrm>
                <a:prstGeom prst="rect">
                  <a:avLst/>
                </a:prstGeom>
                <a:solidFill>
                  <a:srgbClr val="00FF00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11" name="Line 108"/>
                <p:cNvSpPr>
                  <a:spLocks noChangeShapeType="1"/>
                </p:cNvSpPr>
                <p:nvPr/>
              </p:nvSpPr>
              <p:spPr bwMode="auto">
                <a:xfrm>
                  <a:off x="4369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12" name="Line 109"/>
                <p:cNvSpPr>
                  <a:spLocks noChangeShapeType="1"/>
                </p:cNvSpPr>
                <p:nvPr/>
              </p:nvSpPr>
              <p:spPr bwMode="auto">
                <a:xfrm>
                  <a:off x="4478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13" name="Line 110"/>
                <p:cNvSpPr>
                  <a:spLocks noChangeShapeType="1"/>
                </p:cNvSpPr>
                <p:nvPr/>
              </p:nvSpPr>
              <p:spPr bwMode="auto">
                <a:xfrm>
                  <a:off x="4533" y="3035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14" name="Line 111"/>
                <p:cNvSpPr>
                  <a:spLocks noChangeShapeType="1"/>
                </p:cNvSpPr>
                <p:nvPr/>
              </p:nvSpPr>
              <p:spPr bwMode="auto">
                <a:xfrm>
                  <a:off x="4590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15" name="Line 112"/>
                <p:cNvSpPr>
                  <a:spLocks noChangeShapeType="1"/>
                </p:cNvSpPr>
                <p:nvPr/>
              </p:nvSpPr>
              <p:spPr bwMode="auto">
                <a:xfrm>
                  <a:off x="4651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16" name="Line 113"/>
                <p:cNvSpPr>
                  <a:spLocks noChangeShapeType="1"/>
                </p:cNvSpPr>
                <p:nvPr/>
              </p:nvSpPr>
              <p:spPr bwMode="auto">
                <a:xfrm>
                  <a:off x="4707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17" name="Line 114"/>
                <p:cNvSpPr>
                  <a:spLocks noChangeShapeType="1"/>
                </p:cNvSpPr>
                <p:nvPr/>
              </p:nvSpPr>
              <p:spPr bwMode="auto">
                <a:xfrm>
                  <a:off x="4422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18" name="Rectangle 115"/>
                <p:cNvSpPr>
                  <a:spLocks noChangeArrowheads="1"/>
                </p:cNvSpPr>
                <p:nvPr/>
              </p:nvSpPr>
              <p:spPr bwMode="auto">
                <a:xfrm>
                  <a:off x="4328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19" name="Rectangle 116"/>
                <p:cNvSpPr>
                  <a:spLocks noChangeArrowheads="1"/>
                </p:cNvSpPr>
                <p:nvPr/>
              </p:nvSpPr>
              <p:spPr bwMode="auto">
                <a:xfrm>
                  <a:off x="4414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20" name="Rectangle 117"/>
                <p:cNvSpPr>
                  <a:spLocks noChangeArrowheads="1"/>
                </p:cNvSpPr>
                <p:nvPr/>
              </p:nvSpPr>
              <p:spPr bwMode="auto">
                <a:xfrm>
                  <a:off x="4500" y="3172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21" name="Rectangle 118"/>
                <p:cNvSpPr>
                  <a:spLocks noChangeArrowheads="1"/>
                </p:cNvSpPr>
                <p:nvPr/>
              </p:nvSpPr>
              <p:spPr bwMode="auto">
                <a:xfrm>
                  <a:off x="4597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22" name="Rectangle 119"/>
                <p:cNvSpPr>
                  <a:spLocks noChangeArrowheads="1"/>
                </p:cNvSpPr>
                <p:nvPr/>
              </p:nvSpPr>
              <p:spPr bwMode="auto">
                <a:xfrm>
                  <a:off x="4693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190" name="Group 120"/>
            <p:cNvGrpSpPr>
              <a:grpSpLocks/>
            </p:cNvGrpSpPr>
            <p:nvPr/>
          </p:nvGrpSpPr>
          <p:grpSpPr bwMode="auto">
            <a:xfrm>
              <a:off x="3540" y="866"/>
              <a:ext cx="435" cy="436"/>
              <a:chOff x="4338" y="290"/>
              <a:chExt cx="435" cy="436"/>
            </a:xfrm>
          </p:grpSpPr>
          <p:graphicFrame>
            <p:nvGraphicFramePr>
              <p:cNvPr id="202" name="Object 121"/>
              <p:cNvGraphicFramePr>
                <a:graphicFrameLocks noChangeAspect="1"/>
              </p:cNvGraphicFramePr>
              <p:nvPr/>
            </p:nvGraphicFramePr>
            <p:xfrm>
              <a:off x="4338" y="290"/>
              <a:ext cx="392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5164" name="Clip" r:id="rId9" imgW="18192750" imgH="15087600" progId="">
                      <p:embed/>
                    </p:oleObj>
                  </mc:Choice>
                  <mc:Fallback>
                    <p:oleObj name="Clip" r:id="rId9" imgW="18192750" imgH="15087600" progId="">
                      <p:embed/>
                      <p:pic>
                        <p:nvPicPr>
                          <p:cNvPr id="0" name="Picture 2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8" y="290"/>
                            <a:ext cx="392" cy="31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03" name="Group 122"/>
              <p:cNvGrpSpPr>
                <a:grpSpLocks/>
              </p:cNvGrpSpPr>
              <p:nvPr/>
            </p:nvGrpSpPr>
            <p:grpSpPr bwMode="auto">
              <a:xfrm>
                <a:off x="4367" y="357"/>
                <a:ext cx="406" cy="369"/>
                <a:chOff x="4224" y="807"/>
                <a:chExt cx="473" cy="369"/>
              </a:xfrm>
            </p:grpSpPr>
            <p:sp>
              <p:nvSpPr>
                <p:cNvPr id="204" name="Rectangle 123"/>
                <p:cNvSpPr>
                  <a:spLocks noChangeArrowheads="1"/>
                </p:cNvSpPr>
                <p:nvPr/>
              </p:nvSpPr>
              <p:spPr bwMode="auto">
                <a:xfrm>
                  <a:off x="4224" y="846"/>
                  <a:ext cx="444" cy="330"/>
                </a:xfrm>
                <a:prstGeom prst="rect">
                  <a:avLst/>
                </a:prstGeom>
                <a:solidFill>
                  <a:srgbClr val="CC00CC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05" name="Text Box 124"/>
                <p:cNvSpPr txBox="1">
                  <a:spLocks noChangeArrowheads="1"/>
                </p:cNvSpPr>
                <p:nvPr/>
              </p:nvSpPr>
              <p:spPr bwMode="auto">
                <a:xfrm>
                  <a:off x="4264" y="807"/>
                  <a:ext cx="433" cy="3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ea typeface="宋体" charset="-122"/>
                    </a:rPr>
                    <a:t>用户</a:t>
                  </a: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ea typeface="宋体" charset="-122"/>
                    </a:rPr>
                    <a:t>代理</a:t>
                  </a:r>
                </a:p>
              </p:txBody>
            </p:sp>
          </p:grpSp>
        </p:grpSp>
        <p:sp>
          <p:nvSpPr>
            <p:cNvPr id="191" name="Line 125"/>
            <p:cNvSpPr>
              <a:spLocks noChangeShapeType="1"/>
            </p:cNvSpPr>
            <p:nvPr/>
          </p:nvSpPr>
          <p:spPr bwMode="auto">
            <a:xfrm flipV="1">
              <a:off x="3606" y="2316"/>
              <a:ext cx="708" cy="68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2" name="Line 126"/>
            <p:cNvSpPr>
              <a:spLocks noChangeShapeType="1"/>
            </p:cNvSpPr>
            <p:nvPr/>
          </p:nvSpPr>
          <p:spPr bwMode="auto">
            <a:xfrm flipH="1" flipV="1">
              <a:off x="3138" y="1986"/>
              <a:ext cx="0" cy="78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93" name="Group 127"/>
            <p:cNvGrpSpPr>
              <a:grpSpLocks/>
            </p:cNvGrpSpPr>
            <p:nvPr/>
          </p:nvGrpSpPr>
          <p:grpSpPr bwMode="auto">
            <a:xfrm>
              <a:off x="3665" y="2501"/>
              <a:ext cx="655" cy="288"/>
              <a:chOff x="3743" y="2537"/>
              <a:chExt cx="655" cy="288"/>
            </a:xfrm>
          </p:grpSpPr>
          <p:sp>
            <p:nvSpPr>
              <p:cNvPr id="200" name="Rectangle 128"/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1" name="Text Box 129"/>
              <p:cNvSpPr txBox="1">
                <a:spLocks noChangeArrowheads="1"/>
              </p:cNvSpPr>
              <p:nvPr/>
            </p:nvSpPr>
            <p:spPr bwMode="auto">
              <a:xfrm>
                <a:off x="3743" y="2537"/>
                <a:ext cx="6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ea typeface="宋体" charset="-122"/>
                  </a:rPr>
                  <a:t>SMTP</a:t>
                </a:r>
                <a:endPara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endParaRPr>
              </a:p>
            </p:txBody>
          </p:sp>
        </p:grpSp>
        <p:grpSp>
          <p:nvGrpSpPr>
            <p:cNvPr id="194" name="Group 130"/>
            <p:cNvGrpSpPr>
              <a:grpSpLocks/>
            </p:cNvGrpSpPr>
            <p:nvPr/>
          </p:nvGrpSpPr>
          <p:grpSpPr bwMode="auto">
            <a:xfrm>
              <a:off x="3641" y="1709"/>
              <a:ext cx="655" cy="288"/>
              <a:chOff x="3743" y="2537"/>
              <a:chExt cx="655" cy="288"/>
            </a:xfrm>
          </p:grpSpPr>
          <p:sp>
            <p:nvSpPr>
              <p:cNvPr id="198" name="Rectangle 131"/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9" name="Text Box 132"/>
              <p:cNvSpPr txBox="1">
                <a:spLocks noChangeArrowheads="1"/>
              </p:cNvSpPr>
              <p:nvPr/>
            </p:nvSpPr>
            <p:spPr bwMode="auto">
              <a:xfrm>
                <a:off x="3743" y="2537"/>
                <a:ext cx="6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ea typeface="宋体" charset="-122"/>
                  </a:rPr>
                  <a:t>SMTP</a:t>
                </a:r>
                <a:endPara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endParaRPr>
              </a:p>
            </p:txBody>
          </p:sp>
        </p:grpSp>
        <p:grpSp>
          <p:nvGrpSpPr>
            <p:cNvPr id="195" name="Group 133"/>
            <p:cNvGrpSpPr>
              <a:grpSpLocks/>
            </p:cNvGrpSpPr>
            <p:nvPr/>
          </p:nvGrpSpPr>
          <p:grpSpPr bwMode="auto">
            <a:xfrm>
              <a:off x="2807" y="2159"/>
              <a:ext cx="655" cy="288"/>
              <a:chOff x="3743" y="2537"/>
              <a:chExt cx="655" cy="288"/>
            </a:xfrm>
          </p:grpSpPr>
          <p:sp>
            <p:nvSpPr>
              <p:cNvPr id="196" name="Rectangle 134"/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7" name="Text Box 135"/>
              <p:cNvSpPr txBox="1">
                <a:spLocks noChangeArrowheads="1"/>
              </p:cNvSpPr>
              <p:nvPr/>
            </p:nvSpPr>
            <p:spPr bwMode="auto">
              <a:xfrm>
                <a:off x="3743" y="2537"/>
                <a:ext cx="6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ea typeface="宋体" charset="-122"/>
                  </a:rPr>
                  <a:t>SMTP</a:t>
                </a:r>
                <a:endPara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endParaRPr>
              </a:p>
            </p:txBody>
          </p:sp>
        </p:grpSp>
      </p:grpSp>
      <p:sp>
        <p:nvSpPr>
          <p:cNvPr id="279" name="Freeform 137"/>
          <p:cNvSpPr>
            <a:spLocks/>
          </p:cNvSpPr>
          <p:nvPr/>
        </p:nvSpPr>
        <p:spPr bwMode="auto">
          <a:xfrm>
            <a:off x="3937000" y="4495800"/>
            <a:ext cx="2722563" cy="2370138"/>
          </a:xfrm>
          <a:custGeom>
            <a:avLst/>
            <a:gdLst/>
            <a:ahLst/>
            <a:cxnLst>
              <a:cxn ang="0">
                <a:pos x="120" y="248"/>
              </a:cxn>
              <a:cxn ang="0">
                <a:pos x="544" y="8"/>
              </a:cxn>
              <a:cxn ang="0">
                <a:pos x="1552" y="296"/>
              </a:cxn>
              <a:cxn ang="0">
                <a:pos x="1520" y="1232"/>
              </a:cxn>
              <a:cxn ang="0">
                <a:pos x="472" y="1416"/>
              </a:cxn>
              <a:cxn ang="0">
                <a:pos x="64" y="768"/>
              </a:cxn>
              <a:cxn ang="0">
                <a:pos x="120" y="248"/>
              </a:cxn>
            </a:cxnLst>
            <a:rect l="0" t="0" r="r" b="b"/>
            <a:pathLst>
              <a:path w="1715" h="1493">
                <a:moveTo>
                  <a:pt x="120" y="248"/>
                </a:moveTo>
                <a:cubicBezTo>
                  <a:pt x="200" y="121"/>
                  <a:pt x="305" y="0"/>
                  <a:pt x="544" y="8"/>
                </a:cubicBezTo>
                <a:cubicBezTo>
                  <a:pt x="783" y="16"/>
                  <a:pt x="1389" y="92"/>
                  <a:pt x="1552" y="296"/>
                </a:cubicBezTo>
                <a:cubicBezTo>
                  <a:pt x="1715" y="500"/>
                  <a:pt x="1700" y="1045"/>
                  <a:pt x="1520" y="1232"/>
                </a:cubicBezTo>
                <a:cubicBezTo>
                  <a:pt x="1340" y="1419"/>
                  <a:pt x="715" y="1493"/>
                  <a:pt x="472" y="1416"/>
                </a:cubicBezTo>
                <a:cubicBezTo>
                  <a:pt x="229" y="1339"/>
                  <a:pt x="128" y="963"/>
                  <a:pt x="64" y="768"/>
                </a:cubicBezTo>
                <a:cubicBezTo>
                  <a:pt x="0" y="573"/>
                  <a:pt x="40" y="375"/>
                  <a:pt x="120" y="248"/>
                </a:cubicBezTo>
                <a:close/>
              </a:path>
            </a:pathLst>
          </a:custGeom>
          <a:noFill/>
          <a:ln w="38100" cap="flat" cmpd="sng">
            <a:solidFill>
              <a:srgbClr val="0000FF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0" name="AutoShape 138"/>
          <p:cNvSpPr>
            <a:spLocks noChangeArrowheads="1"/>
          </p:cNvSpPr>
          <p:nvPr/>
        </p:nvSpPr>
        <p:spPr bwMode="auto">
          <a:xfrm>
            <a:off x="647700" y="5702300"/>
            <a:ext cx="914400" cy="609600"/>
          </a:xfrm>
          <a:prstGeom prst="wedgeRoundRectCallout">
            <a:avLst>
              <a:gd name="adj1" fmla="val -27083"/>
              <a:gd name="adj2" fmla="val -167449"/>
              <a:gd name="adj3" fmla="val 16667"/>
            </a:avLst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281" name="AutoShape 139"/>
          <p:cNvSpPr>
            <a:spLocks noChangeArrowheads="1"/>
          </p:cNvSpPr>
          <p:nvPr/>
        </p:nvSpPr>
        <p:spPr bwMode="auto">
          <a:xfrm>
            <a:off x="431800" y="4941168"/>
            <a:ext cx="3276600" cy="1076316"/>
          </a:xfrm>
          <a:prstGeom prst="wedgeRoundRectCallout">
            <a:avLst>
              <a:gd name="adj1" fmla="val 77713"/>
              <a:gd name="adj2" fmla="val 24495"/>
              <a:gd name="adj3" fmla="val 16667"/>
            </a:avLst>
          </a:prstGeom>
          <a:solidFill>
            <a:srgbClr val="FFFF00"/>
          </a:soli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</a:rPr>
              <a:t>电子邮件地址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</a:rPr>
              <a:t>用户邮箱名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</a:rPr>
              <a:t>@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</a:rPr>
              <a:t>主机名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A740AB6-AC2D-4FCB-BC36-BC399D99A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BFB7CB-1F26-493B-9CC0-7602D9E617DF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animBg="1"/>
      <p:bldP spid="279" grpId="0" animBg="1"/>
      <p:bldP spid="28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itchFamily="18" charset="0"/>
            </a:endParaRPr>
          </a:p>
        </p:txBody>
      </p:sp>
      <p:sp>
        <p:nvSpPr>
          <p:cNvPr id="1157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57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57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57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57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572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572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572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572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572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572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572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3F9DB3-B31A-461A-B736-A575A8DFE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BFB7CB-1F26-493B-9CC0-7602D9E617DF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  <p:sp>
        <p:nvSpPr>
          <p:cNvPr id="22" name="内容占位符 4">
            <a:extLst>
              <a:ext uri="{FF2B5EF4-FFF2-40B4-BE49-F238E27FC236}">
                <a16:creationId xmlns:a16="http://schemas.microsoft.com/office/drawing/2014/main" id="{56E0AA00-BD07-4761-9716-3669BC3A0145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287338" y="1412875"/>
            <a:ext cx="856932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课后练习</a:t>
            </a:r>
            <a:endParaRPr lang="en-US" altLang="zh-CN" sz="2400" dirty="0">
              <a:solidFill>
                <a:srgbClr val="215978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问题</a:t>
            </a:r>
            <a:r>
              <a:rPr lang="en-US" altLang="zh-CN" sz="220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3: </a:t>
            </a:r>
            <a:r>
              <a:rPr lang="zh-CN" altLang="en-US" sz="220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收件人从邮件服务器读取邮件时，使用的协议可以是：</a:t>
            </a:r>
            <a:endParaRPr lang="en-US" altLang="zh-CN" sz="2200" dirty="0">
              <a:solidFill>
                <a:srgbClr val="215978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200" b="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A.</a:t>
            </a:r>
            <a:r>
              <a:rPr lang="zh-CN" altLang="en-US" sz="2200" b="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    B. SMTP     C. POP3     D. IMAP4</a:t>
            </a:r>
            <a:endParaRPr lang="en-US" altLang="zh-CN" sz="2200" b="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505977"/>
      </p:ext>
    </p:extLst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内容占位符 4"/>
          <p:cNvSpPr>
            <a:spLocks noGrp="1"/>
          </p:cNvSpPr>
          <p:nvPr>
            <p:ph idx="1"/>
          </p:nvPr>
        </p:nvSpPr>
        <p:spPr bwMode="auto">
          <a:xfrm>
            <a:off x="250825" y="1196975"/>
            <a:ext cx="8435975" cy="123189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2.4.2. </a:t>
            </a:r>
            <a:r>
              <a:rPr lang="zh-CN" altLang="en-US" sz="240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电子邮件系统的总体结构</a:t>
            </a:r>
            <a:endParaRPr lang="en-US" altLang="zh-CN" sz="2400" dirty="0">
              <a:solidFill>
                <a:srgbClr val="215978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用户代理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(user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agent)</a:t>
            </a:r>
          </a:p>
        </p:txBody>
      </p:sp>
      <p:sp>
        <p:nvSpPr>
          <p:cNvPr id="860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itchFamily="18" charset="0"/>
            </a:endParaRP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0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02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02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02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5" name="Rectangle 3"/>
          <p:cNvSpPr txBox="1">
            <a:spLocks noChangeArrowheads="1"/>
          </p:cNvSpPr>
          <p:nvPr/>
        </p:nvSpPr>
        <p:spPr bwMode="auto">
          <a:xfrm>
            <a:off x="241330" y="2990868"/>
            <a:ext cx="4546600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pitchFamily="2" charset="2"/>
              <a:buChar char="ü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当用户完成邮件撰写时，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邮件代理向其邮件服务器发送邮件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，并存放在发送队列中。</a:t>
            </a:r>
          </a:p>
          <a:p>
            <a:pPr marL="342900" marR="0" lvl="0" indent="-342900" algn="l" defTabSz="914400" rtl="0" eaLnBrk="1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pitchFamily="2" charset="2"/>
              <a:buChar char="ü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当用户想读取一条报文时，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邮件代理从其邮件服务器的邮箱中获取该报文。</a:t>
            </a:r>
          </a:p>
        </p:txBody>
      </p:sp>
      <p:grpSp>
        <p:nvGrpSpPr>
          <p:cNvPr id="356" name="Group 135"/>
          <p:cNvGrpSpPr>
            <a:grpSpLocks/>
          </p:cNvGrpSpPr>
          <p:nvPr/>
        </p:nvGrpSpPr>
        <p:grpSpPr bwMode="auto">
          <a:xfrm>
            <a:off x="5029230" y="2324128"/>
            <a:ext cx="3829050" cy="4265612"/>
            <a:chOff x="3072" y="349"/>
            <a:chExt cx="2412" cy="2687"/>
          </a:xfrm>
        </p:grpSpPr>
        <p:sp>
          <p:nvSpPr>
            <p:cNvPr id="357" name="Rectangle 5"/>
            <p:cNvSpPr>
              <a:spLocks noChangeArrowheads="1"/>
            </p:cNvSpPr>
            <p:nvPr/>
          </p:nvSpPr>
          <p:spPr bwMode="auto">
            <a:xfrm>
              <a:off x="4332" y="378"/>
              <a:ext cx="1152" cy="61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358" name="Group 6"/>
            <p:cNvGrpSpPr>
              <a:grpSpLocks/>
            </p:cNvGrpSpPr>
            <p:nvPr/>
          </p:nvGrpSpPr>
          <p:grpSpPr bwMode="auto">
            <a:xfrm>
              <a:off x="4380" y="349"/>
              <a:ext cx="1094" cy="602"/>
              <a:chOff x="4458" y="3325"/>
              <a:chExt cx="1094" cy="602"/>
            </a:xfrm>
          </p:grpSpPr>
          <p:sp>
            <p:nvSpPr>
              <p:cNvPr id="433" name="Text Box 7"/>
              <p:cNvSpPr txBox="1">
                <a:spLocks noChangeArrowheads="1"/>
              </p:cNvSpPr>
              <p:nvPr/>
            </p:nvSpPr>
            <p:spPr bwMode="auto">
              <a:xfrm>
                <a:off x="4787" y="3715"/>
                <a:ext cx="62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宋体" charset="-122"/>
                  </a:rPr>
                  <a:t>用户邮箱</a:t>
                </a:r>
                <a:endPara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endParaRPr>
              </a:p>
            </p:txBody>
          </p:sp>
          <p:grpSp>
            <p:nvGrpSpPr>
              <p:cNvPr id="434" name="Group 8"/>
              <p:cNvGrpSpPr>
                <a:grpSpLocks/>
              </p:cNvGrpSpPr>
              <p:nvPr/>
            </p:nvGrpSpPr>
            <p:grpSpPr bwMode="auto">
              <a:xfrm>
                <a:off x="4458" y="3408"/>
                <a:ext cx="450" cy="120"/>
                <a:chOff x="4314" y="3444"/>
                <a:chExt cx="450" cy="120"/>
              </a:xfrm>
            </p:grpSpPr>
            <p:sp>
              <p:nvSpPr>
                <p:cNvPr id="437" name="Rectangle 9"/>
                <p:cNvSpPr>
                  <a:spLocks noChangeArrowheads="1"/>
                </p:cNvSpPr>
                <p:nvPr/>
              </p:nvSpPr>
              <p:spPr bwMode="auto">
                <a:xfrm>
                  <a:off x="4314" y="3444"/>
                  <a:ext cx="450" cy="120"/>
                </a:xfrm>
                <a:prstGeom prst="rect">
                  <a:avLst/>
                </a:prstGeom>
                <a:solidFill>
                  <a:srgbClr val="00FF00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38" name="Line 10"/>
                <p:cNvSpPr>
                  <a:spLocks noChangeShapeType="1"/>
                </p:cNvSpPr>
                <p:nvPr/>
              </p:nvSpPr>
              <p:spPr bwMode="auto">
                <a:xfrm>
                  <a:off x="4363" y="3472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39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4472" y="3471"/>
                  <a:ext cx="6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40" name="Line 12"/>
                <p:cNvSpPr>
                  <a:spLocks noChangeShapeType="1"/>
                </p:cNvSpPr>
                <p:nvPr/>
              </p:nvSpPr>
              <p:spPr bwMode="auto">
                <a:xfrm>
                  <a:off x="4527" y="347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41" name="Line 13"/>
                <p:cNvSpPr>
                  <a:spLocks noChangeShapeType="1"/>
                </p:cNvSpPr>
                <p:nvPr/>
              </p:nvSpPr>
              <p:spPr bwMode="auto">
                <a:xfrm>
                  <a:off x="4584" y="3471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42" name="Line 14"/>
                <p:cNvSpPr>
                  <a:spLocks noChangeShapeType="1"/>
                </p:cNvSpPr>
                <p:nvPr/>
              </p:nvSpPr>
              <p:spPr bwMode="auto">
                <a:xfrm>
                  <a:off x="4645" y="3471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43" name="Line 15"/>
                <p:cNvSpPr>
                  <a:spLocks noChangeShapeType="1"/>
                </p:cNvSpPr>
                <p:nvPr/>
              </p:nvSpPr>
              <p:spPr bwMode="auto">
                <a:xfrm>
                  <a:off x="4701" y="3471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44" name="Line 16"/>
                <p:cNvSpPr>
                  <a:spLocks noChangeShapeType="1"/>
                </p:cNvSpPr>
                <p:nvPr/>
              </p:nvSpPr>
              <p:spPr bwMode="auto">
                <a:xfrm>
                  <a:off x="4416" y="3472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435" name="Rectangle 17"/>
              <p:cNvSpPr>
                <a:spLocks noChangeArrowheads="1"/>
              </p:cNvSpPr>
              <p:nvPr/>
            </p:nvSpPr>
            <p:spPr bwMode="auto">
              <a:xfrm>
                <a:off x="4472" y="3779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6" name="Text Box 18"/>
              <p:cNvSpPr txBox="1">
                <a:spLocks noChangeArrowheads="1"/>
              </p:cNvSpPr>
              <p:nvPr/>
            </p:nvSpPr>
            <p:spPr bwMode="auto">
              <a:xfrm>
                <a:off x="4924" y="3325"/>
                <a:ext cx="628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宋体" charset="-122"/>
                  </a:rPr>
                  <a:t>输出</a:t>
                </a:r>
              </a:p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宋体" charset="-122"/>
                  </a:rPr>
                  <a:t>报文队列</a:t>
                </a:r>
                <a:endPara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endParaRPr>
              </a:p>
            </p:txBody>
          </p:sp>
        </p:grpSp>
        <p:sp>
          <p:nvSpPr>
            <p:cNvPr id="359" name="Line 19"/>
            <p:cNvSpPr>
              <a:spLocks noChangeShapeType="1"/>
            </p:cNvSpPr>
            <p:nvPr/>
          </p:nvSpPr>
          <p:spPr bwMode="auto">
            <a:xfrm>
              <a:off x="3606" y="1608"/>
              <a:ext cx="708" cy="49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360" name="Group 20"/>
            <p:cNvGrpSpPr>
              <a:grpSpLocks/>
            </p:cNvGrpSpPr>
            <p:nvPr/>
          </p:nvGrpSpPr>
          <p:grpSpPr bwMode="auto">
            <a:xfrm>
              <a:off x="4483" y="1562"/>
              <a:ext cx="224" cy="588"/>
              <a:chOff x="4180" y="783"/>
              <a:chExt cx="150" cy="307"/>
            </a:xfrm>
          </p:grpSpPr>
          <p:sp>
            <p:nvSpPr>
              <p:cNvPr id="425" name="AutoShape 21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6" name="Rectangle 22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7" name="Rectangle 23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8" name="AutoShape 24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9" name="Line 25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0" name="Line 26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1" name="Rectangle 27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2" name="Rectangle 28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361" name="Rectangle 29"/>
            <p:cNvSpPr>
              <a:spLocks noChangeArrowheads="1"/>
            </p:cNvSpPr>
            <p:nvPr/>
          </p:nvSpPr>
          <p:spPr bwMode="auto">
            <a:xfrm>
              <a:off x="4338" y="1872"/>
              <a:ext cx="510" cy="636"/>
            </a:xfrm>
            <a:prstGeom prst="rect">
              <a:avLst/>
            </a:prstGeom>
            <a:solidFill>
              <a:srgbClr val="CC00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2" name="Text Box 30"/>
            <p:cNvSpPr txBox="1">
              <a:spLocks noChangeArrowheads="1"/>
            </p:cNvSpPr>
            <p:nvPr/>
          </p:nvSpPr>
          <p:spPr bwMode="auto">
            <a:xfrm>
              <a:off x="4333" y="1857"/>
              <a:ext cx="50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rPr>
                <a:t>邮件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rPr>
                <a:t>服务器</a:t>
              </a:r>
              <a:endPara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363" name="Rectangle 31"/>
            <p:cNvSpPr>
              <a:spLocks noChangeArrowheads="1"/>
            </p:cNvSpPr>
            <p:nvPr/>
          </p:nvSpPr>
          <p:spPr bwMode="auto">
            <a:xfrm>
              <a:off x="4362" y="222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4" name="Line 32"/>
            <p:cNvSpPr>
              <a:spLocks noChangeShapeType="1"/>
            </p:cNvSpPr>
            <p:nvPr/>
          </p:nvSpPr>
          <p:spPr bwMode="auto">
            <a:xfrm>
              <a:off x="4411" y="2254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5" name="Line 33"/>
            <p:cNvSpPr>
              <a:spLocks noChangeShapeType="1"/>
            </p:cNvSpPr>
            <p:nvPr/>
          </p:nvSpPr>
          <p:spPr bwMode="auto">
            <a:xfrm>
              <a:off x="4520" y="225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6" name="Line 34"/>
            <p:cNvSpPr>
              <a:spLocks noChangeShapeType="1"/>
            </p:cNvSpPr>
            <p:nvPr/>
          </p:nvSpPr>
          <p:spPr bwMode="auto">
            <a:xfrm>
              <a:off x="4575" y="2255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7" name="Line 35"/>
            <p:cNvSpPr>
              <a:spLocks noChangeShapeType="1"/>
            </p:cNvSpPr>
            <p:nvPr/>
          </p:nvSpPr>
          <p:spPr bwMode="auto">
            <a:xfrm>
              <a:off x="4632" y="225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8" name="Line 36"/>
            <p:cNvSpPr>
              <a:spLocks noChangeShapeType="1"/>
            </p:cNvSpPr>
            <p:nvPr/>
          </p:nvSpPr>
          <p:spPr bwMode="auto">
            <a:xfrm>
              <a:off x="4693" y="225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9" name="Line 37"/>
            <p:cNvSpPr>
              <a:spLocks noChangeShapeType="1"/>
            </p:cNvSpPr>
            <p:nvPr/>
          </p:nvSpPr>
          <p:spPr bwMode="auto">
            <a:xfrm>
              <a:off x="4749" y="225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0" name="Line 38"/>
            <p:cNvSpPr>
              <a:spLocks noChangeShapeType="1"/>
            </p:cNvSpPr>
            <p:nvPr/>
          </p:nvSpPr>
          <p:spPr bwMode="auto">
            <a:xfrm>
              <a:off x="4464" y="2254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1" name="Rectangle 39"/>
            <p:cNvSpPr>
              <a:spLocks noChangeArrowheads="1"/>
            </p:cNvSpPr>
            <p:nvPr/>
          </p:nvSpPr>
          <p:spPr bwMode="auto">
            <a:xfrm>
              <a:off x="4370" y="239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2" name="Rectangle 40"/>
            <p:cNvSpPr>
              <a:spLocks noChangeArrowheads="1"/>
            </p:cNvSpPr>
            <p:nvPr/>
          </p:nvSpPr>
          <p:spPr bwMode="auto">
            <a:xfrm>
              <a:off x="4456" y="239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3" name="Rectangle 41"/>
            <p:cNvSpPr>
              <a:spLocks noChangeArrowheads="1"/>
            </p:cNvSpPr>
            <p:nvPr/>
          </p:nvSpPr>
          <p:spPr bwMode="auto">
            <a:xfrm>
              <a:off x="4542" y="239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4" name="Rectangle 42"/>
            <p:cNvSpPr>
              <a:spLocks noChangeArrowheads="1"/>
            </p:cNvSpPr>
            <p:nvPr/>
          </p:nvSpPr>
          <p:spPr bwMode="auto">
            <a:xfrm>
              <a:off x="4639" y="239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5" name="Rectangle 43"/>
            <p:cNvSpPr>
              <a:spLocks noChangeArrowheads="1"/>
            </p:cNvSpPr>
            <p:nvPr/>
          </p:nvSpPr>
          <p:spPr bwMode="auto">
            <a:xfrm>
              <a:off x="4735" y="239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376" name="Group 44"/>
            <p:cNvGrpSpPr>
              <a:grpSpLocks/>
            </p:cNvGrpSpPr>
            <p:nvPr/>
          </p:nvGrpSpPr>
          <p:grpSpPr bwMode="auto">
            <a:xfrm>
              <a:off x="4788" y="1304"/>
              <a:ext cx="435" cy="587"/>
              <a:chOff x="4338" y="290"/>
              <a:chExt cx="435" cy="587"/>
            </a:xfrm>
          </p:grpSpPr>
          <p:graphicFrame>
            <p:nvGraphicFramePr>
              <p:cNvPr id="421" name="Object 45"/>
              <p:cNvGraphicFramePr>
                <a:graphicFrameLocks noChangeAspect="1"/>
              </p:cNvGraphicFramePr>
              <p:nvPr/>
            </p:nvGraphicFramePr>
            <p:xfrm>
              <a:off x="4338" y="290"/>
              <a:ext cx="392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6112" name="Clip" r:id="rId3" imgW="18192750" imgH="15087600" progId="">
                      <p:embed/>
                    </p:oleObj>
                  </mc:Choice>
                  <mc:Fallback>
                    <p:oleObj name="Clip" r:id="rId3" imgW="18192750" imgH="15087600" progId="">
                      <p:embed/>
                      <p:pic>
                        <p:nvPicPr>
                          <p:cNvPr id="0" name="Picture 16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8" y="290"/>
                            <a:ext cx="392" cy="31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422" name="Group 46"/>
              <p:cNvGrpSpPr>
                <a:grpSpLocks/>
              </p:cNvGrpSpPr>
              <p:nvPr/>
            </p:nvGrpSpPr>
            <p:grpSpPr bwMode="auto">
              <a:xfrm>
                <a:off x="4367" y="357"/>
                <a:ext cx="406" cy="520"/>
                <a:chOff x="4224" y="807"/>
                <a:chExt cx="473" cy="520"/>
              </a:xfrm>
            </p:grpSpPr>
            <p:sp>
              <p:nvSpPr>
                <p:cNvPr id="423" name="Rectangle 47"/>
                <p:cNvSpPr>
                  <a:spLocks noChangeArrowheads="1"/>
                </p:cNvSpPr>
                <p:nvPr/>
              </p:nvSpPr>
              <p:spPr bwMode="auto">
                <a:xfrm>
                  <a:off x="4224" y="846"/>
                  <a:ext cx="444" cy="330"/>
                </a:xfrm>
                <a:prstGeom prst="rect">
                  <a:avLst/>
                </a:prstGeom>
                <a:solidFill>
                  <a:srgbClr val="CC00CC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24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4264" y="807"/>
                  <a:ext cx="433" cy="5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ea typeface="宋体" charset="-122"/>
                    </a:rPr>
                    <a:t>用户</a:t>
                  </a: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ea typeface="宋体" charset="-122"/>
                    </a:rPr>
                    <a:t>代理</a:t>
                  </a: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zh-CN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宋体" charset="-122"/>
                  </a:endParaRPr>
                </a:p>
              </p:txBody>
            </p:sp>
          </p:grpSp>
        </p:grpSp>
        <p:grpSp>
          <p:nvGrpSpPr>
            <p:cNvPr id="377" name="Group 49"/>
            <p:cNvGrpSpPr>
              <a:grpSpLocks/>
            </p:cNvGrpSpPr>
            <p:nvPr/>
          </p:nvGrpSpPr>
          <p:grpSpPr bwMode="auto">
            <a:xfrm>
              <a:off x="4932" y="1940"/>
              <a:ext cx="435" cy="587"/>
              <a:chOff x="4338" y="290"/>
              <a:chExt cx="435" cy="587"/>
            </a:xfrm>
          </p:grpSpPr>
          <p:graphicFrame>
            <p:nvGraphicFramePr>
              <p:cNvPr id="417" name="Object 50"/>
              <p:cNvGraphicFramePr>
                <a:graphicFrameLocks noChangeAspect="1"/>
              </p:cNvGraphicFramePr>
              <p:nvPr/>
            </p:nvGraphicFramePr>
            <p:xfrm>
              <a:off x="4338" y="290"/>
              <a:ext cx="392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6113" name="Clip" r:id="rId5" imgW="18192750" imgH="15087600" progId="">
                      <p:embed/>
                    </p:oleObj>
                  </mc:Choice>
                  <mc:Fallback>
                    <p:oleObj name="Clip" r:id="rId5" imgW="18192750" imgH="15087600" progId="">
                      <p:embed/>
                      <p:pic>
                        <p:nvPicPr>
                          <p:cNvPr id="0" name="Picture 16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8" y="290"/>
                            <a:ext cx="392" cy="31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418" name="Group 51"/>
              <p:cNvGrpSpPr>
                <a:grpSpLocks/>
              </p:cNvGrpSpPr>
              <p:nvPr/>
            </p:nvGrpSpPr>
            <p:grpSpPr bwMode="auto">
              <a:xfrm>
                <a:off x="4367" y="357"/>
                <a:ext cx="406" cy="520"/>
                <a:chOff x="4224" y="807"/>
                <a:chExt cx="473" cy="520"/>
              </a:xfrm>
            </p:grpSpPr>
            <p:sp>
              <p:nvSpPr>
                <p:cNvPr id="419" name="Rectangle 52"/>
                <p:cNvSpPr>
                  <a:spLocks noChangeArrowheads="1"/>
                </p:cNvSpPr>
                <p:nvPr/>
              </p:nvSpPr>
              <p:spPr bwMode="auto">
                <a:xfrm>
                  <a:off x="4224" y="846"/>
                  <a:ext cx="444" cy="330"/>
                </a:xfrm>
                <a:prstGeom prst="rect">
                  <a:avLst/>
                </a:prstGeom>
                <a:solidFill>
                  <a:srgbClr val="CC00CC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20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4264" y="807"/>
                  <a:ext cx="433" cy="5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ea typeface="宋体" charset="-122"/>
                    </a:rPr>
                    <a:t>用户</a:t>
                  </a: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ea typeface="宋体" charset="-122"/>
                    </a:rPr>
                    <a:t>代理</a:t>
                  </a: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zh-CN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宋体" charset="-122"/>
                  </a:endParaRPr>
                </a:p>
              </p:txBody>
            </p:sp>
          </p:grpSp>
        </p:grpSp>
        <p:grpSp>
          <p:nvGrpSpPr>
            <p:cNvPr id="378" name="Group 54"/>
            <p:cNvGrpSpPr>
              <a:grpSpLocks/>
            </p:cNvGrpSpPr>
            <p:nvPr/>
          </p:nvGrpSpPr>
          <p:grpSpPr bwMode="auto">
            <a:xfrm>
              <a:off x="4788" y="2600"/>
              <a:ext cx="435" cy="436"/>
              <a:chOff x="4338" y="290"/>
              <a:chExt cx="435" cy="436"/>
            </a:xfrm>
          </p:grpSpPr>
          <p:graphicFrame>
            <p:nvGraphicFramePr>
              <p:cNvPr id="413" name="Object 55"/>
              <p:cNvGraphicFramePr>
                <a:graphicFrameLocks noChangeAspect="1"/>
              </p:cNvGraphicFramePr>
              <p:nvPr/>
            </p:nvGraphicFramePr>
            <p:xfrm>
              <a:off x="4338" y="290"/>
              <a:ext cx="392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6114" name="Clip" r:id="rId6" imgW="18192750" imgH="15087600" progId="">
                      <p:embed/>
                    </p:oleObj>
                  </mc:Choice>
                  <mc:Fallback>
                    <p:oleObj name="Clip" r:id="rId6" imgW="18192750" imgH="15087600" progId="">
                      <p:embed/>
                      <p:pic>
                        <p:nvPicPr>
                          <p:cNvPr id="0" name="Picture 16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8" y="290"/>
                            <a:ext cx="392" cy="31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414" name="Group 56"/>
              <p:cNvGrpSpPr>
                <a:grpSpLocks/>
              </p:cNvGrpSpPr>
              <p:nvPr/>
            </p:nvGrpSpPr>
            <p:grpSpPr bwMode="auto">
              <a:xfrm>
                <a:off x="4367" y="357"/>
                <a:ext cx="406" cy="369"/>
                <a:chOff x="4224" y="807"/>
                <a:chExt cx="473" cy="369"/>
              </a:xfrm>
            </p:grpSpPr>
            <p:sp>
              <p:nvSpPr>
                <p:cNvPr id="415" name="Rectangle 57"/>
                <p:cNvSpPr>
                  <a:spLocks noChangeArrowheads="1"/>
                </p:cNvSpPr>
                <p:nvPr/>
              </p:nvSpPr>
              <p:spPr bwMode="auto">
                <a:xfrm>
                  <a:off x="4224" y="846"/>
                  <a:ext cx="444" cy="330"/>
                </a:xfrm>
                <a:prstGeom prst="rect">
                  <a:avLst/>
                </a:prstGeom>
                <a:solidFill>
                  <a:srgbClr val="CC00CC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16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4264" y="807"/>
                  <a:ext cx="433" cy="3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ea typeface="宋体" charset="-122"/>
                    </a:rPr>
                    <a:t>用户</a:t>
                  </a: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ea typeface="宋体" charset="-122"/>
                    </a:rPr>
                    <a:t>代理</a:t>
                  </a:r>
                </a:p>
              </p:txBody>
            </p:sp>
          </p:grpSp>
        </p:grpSp>
        <p:grpSp>
          <p:nvGrpSpPr>
            <p:cNvPr id="379" name="Group 93"/>
            <p:cNvGrpSpPr>
              <a:grpSpLocks/>
            </p:cNvGrpSpPr>
            <p:nvPr/>
          </p:nvGrpSpPr>
          <p:grpSpPr bwMode="auto">
            <a:xfrm>
              <a:off x="3072" y="1028"/>
              <a:ext cx="516" cy="946"/>
              <a:chOff x="3486" y="2522"/>
              <a:chExt cx="516" cy="946"/>
            </a:xfrm>
          </p:grpSpPr>
          <p:grpSp>
            <p:nvGrpSpPr>
              <p:cNvPr id="388" name="Group 94"/>
              <p:cNvGrpSpPr>
                <a:grpSpLocks/>
              </p:cNvGrpSpPr>
              <p:nvPr/>
            </p:nvGrpSpPr>
            <p:grpSpPr bwMode="auto">
              <a:xfrm>
                <a:off x="3631" y="2522"/>
                <a:ext cx="224" cy="588"/>
                <a:chOff x="4180" y="783"/>
                <a:chExt cx="150" cy="307"/>
              </a:xfrm>
            </p:grpSpPr>
            <p:sp>
              <p:nvSpPr>
                <p:cNvPr id="405" name="AutoShape 95"/>
                <p:cNvSpPr>
                  <a:spLocks noChangeArrowheads="1"/>
                </p:cNvSpPr>
                <p:nvPr/>
              </p:nvSpPr>
              <p:spPr bwMode="auto">
                <a:xfrm>
                  <a:off x="4180" y="1019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06" name="Rectangle 96"/>
                <p:cNvSpPr>
                  <a:spLocks noChangeArrowheads="1"/>
                </p:cNvSpPr>
                <p:nvPr/>
              </p:nvSpPr>
              <p:spPr bwMode="auto">
                <a:xfrm>
                  <a:off x="4256" y="785"/>
                  <a:ext cx="69" cy="236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07" name="Rectangle 97"/>
                <p:cNvSpPr>
                  <a:spLocks noChangeArrowheads="1"/>
                </p:cNvSpPr>
                <p:nvPr/>
              </p:nvSpPr>
              <p:spPr bwMode="auto">
                <a:xfrm>
                  <a:off x="4181" y="852"/>
                  <a:ext cx="95" cy="236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08" name="AutoShape 98"/>
                <p:cNvSpPr>
                  <a:spLocks noChangeArrowheads="1"/>
                </p:cNvSpPr>
                <p:nvPr/>
              </p:nvSpPr>
              <p:spPr bwMode="auto">
                <a:xfrm>
                  <a:off x="4180" y="783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09" name="Line 99"/>
                <p:cNvSpPr>
                  <a:spLocks noChangeShapeType="1"/>
                </p:cNvSpPr>
                <p:nvPr/>
              </p:nvSpPr>
              <p:spPr bwMode="auto">
                <a:xfrm>
                  <a:off x="4330" y="788"/>
                  <a:ext cx="0" cy="23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10" name="Line 100"/>
                <p:cNvSpPr>
                  <a:spLocks noChangeShapeType="1"/>
                </p:cNvSpPr>
                <p:nvPr/>
              </p:nvSpPr>
              <p:spPr bwMode="auto">
                <a:xfrm flipH="1">
                  <a:off x="4276" y="1019"/>
                  <a:ext cx="54" cy="6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11" name="Rectangle 101"/>
                <p:cNvSpPr>
                  <a:spLocks noChangeArrowheads="1"/>
                </p:cNvSpPr>
                <p:nvPr/>
              </p:nvSpPr>
              <p:spPr bwMode="auto">
                <a:xfrm>
                  <a:off x="4193" y="883"/>
                  <a:ext cx="63" cy="136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12" name="Rectangle 102"/>
                <p:cNvSpPr>
                  <a:spLocks noChangeArrowheads="1"/>
                </p:cNvSpPr>
                <p:nvPr/>
              </p:nvSpPr>
              <p:spPr bwMode="auto">
                <a:xfrm>
                  <a:off x="4202" y="924"/>
                  <a:ext cx="48" cy="4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389" name="Group 103"/>
              <p:cNvGrpSpPr>
                <a:grpSpLocks/>
              </p:cNvGrpSpPr>
              <p:nvPr/>
            </p:nvGrpSpPr>
            <p:grpSpPr bwMode="auto">
              <a:xfrm>
                <a:off x="3486" y="2797"/>
                <a:ext cx="516" cy="671"/>
                <a:chOff x="4290" y="2617"/>
                <a:chExt cx="516" cy="671"/>
              </a:xfrm>
            </p:grpSpPr>
            <p:sp>
              <p:nvSpPr>
                <p:cNvPr id="390" name="Rectangle 104"/>
                <p:cNvSpPr>
                  <a:spLocks noChangeArrowheads="1"/>
                </p:cNvSpPr>
                <p:nvPr/>
              </p:nvSpPr>
              <p:spPr bwMode="auto">
                <a:xfrm>
                  <a:off x="4296" y="2652"/>
                  <a:ext cx="510" cy="636"/>
                </a:xfrm>
                <a:prstGeom prst="rect">
                  <a:avLst/>
                </a:prstGeom>
                <a:solidFill>
                  <a:srgbClr val="CC00CC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91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4290" y="2617"/>
                  <a:ext cx="500" cy="3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ea typeface="宋体" charset="-122"/>
                    </a:rPr>
                    <a:t>邮件</a:t>
                  </a: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ea typeface="宋体" charset="-122"/>
                    </a:rPr>
                    <a:t>服务器</a:t>
                  </a:r>
                </a:p>
              </p:txBody>
            </p:sp>
            <p:sp>
              <p:nvSpPr>
                <p:cNvPr id="392" name="Rectangle 106"/>
                <p:cNvSpPr>
                  <a:spLocks noChangeArrowheads="1"/>
                </p:cNvSpPr>
                <p:nvPr/>
              </p:nvSpPr>
              <p:spPr bwMode="auto">
                <a:xfrm>
                  <a:off x="4320" y="3006"/>
                  <a:ext cx="450" cy="120"/>
                </a:xfrm>
                <a:prstGeom prst="rect">
                  <a:avLst/>
                </a:prstGeom>
                <a:solidFill>
                  <a:srgbClr val="00FF00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93" name="Line 107"/>
                <p:cNvSpPr>
                  <a:spLocks noChangeShapeType="1"/>
                </p:cNvSpPr>
                <p:nvPr/>
              </p:nvSpPr>
              <p:spPr bwMode="auto">
                <a:xfrm>
                  <a:off x="4369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94" name="Line 108"/>
                <p:cNvSpPr>
                  <a:spLocks noChangeShapeType="1"/>
                </p:cNvSpPr>
                <p:nvPr/>
              </p:nvSpPr>
              <p:spPr bwMode="auto">
                <a:xfrm>
                  <a:off x="4478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95" name="Line 109"/>
                <p:cNvSpPr>
                  <a:spLocks noChangeShapeType="1"/>
                </p:cNvSpPr>
                <p:nvPr/>
              </p:nvSpPr>
              <p:spPr bwMode="auto">
                <a:xfrm>
                  <a:off x="4533" y="3035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96" name="Line 110"/>
                <p:cNvSpPr>
                  <a:spLocks noChangeShapeType="1"/>
                </p:cNvSpPr>
                <p:nvPr/>
              </p:nvSpPr>
              <p:spPr bwMode="auto">
                <a:xfrm>
                  <a:off x="4590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97" name="Line 111"/>
                <p:cNvSpPr>
                  <a:spLocks noChangeShapeType="1"/>
                </p:cNvSpPr>
                <p:nvPr/>
              </p:nvSpPr>
              <p:spPr bwMode="auto">
                <a:xfrm>
                  <a:off x="4651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98" name="Line 112"/>
                <p:cNvSpPr>
                  <a:spLocks noChangeShapeType="1"/>
                </p:cNvSpPr>
                <p:nvPr/>
              </p:nvSpPr>
              <p:spPr bwMode="auto">
                <a:xfrm>
                  <a:off x="4707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99" name="Line 113"/>
                <p:cNvSpPr>
                  <a:spLocks noChangeShapeType="1"/>
                </p:cNvSpPr>
                <p:nvPr/>
              </p:nvSpPr>
              <p:spPr bwMode="auto">
                <a:xfrm>
                  <a:off x="4422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00" name="Rectangle 114"/>
                <p:cNvSpPr>
                  <a:spLocks noChangeArrowheads="1"/>
                </p:cNvSpPr>
                <p:nvPr/>
              </p:nvSpPr>
              <p:spPr bwMode="auto">
                <a:xfrm>
                  <a:off x="4328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01" name="Rectangle 115"/>
                <p:cNvSpPr>
                  <a:spLocks noChangeArrowheads="1"/>
                </p:cNvSpPr>
                <p:nvPr/>
              </p:nvSpPr>
              <p:spPr bwMode="auto">
                <a:xfrm>
                  <a:off x="4414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02" name="Rectangle 116"/>
                <p:cNvSpPr>
                  <a:spLocks noChangeArrowheads="1"/>
                </p:cNvSpPr>
                <p:nvPr/>
              </p:nvSpPr>
              <p:spPr bwMode="auto">
                <a:xfrm>
                  <a:off x="4500" y="3172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03" name="Rectangle 117"/>
                <p:cNvSpPr>
                  <a:spLocks noChangeArrowheads="1"/>
                </p:cNvSpPr>
                <p:nvPr/>
              </p:nvSpPr>
              <p:spPr bwMode="auto">
                <a:xfrm>
                  <a:off x="4597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04" name="Rectangle 118"/>
                <p:cNvSpPr>
                  <a:spLocks noChangeArrowheads="1"/>
                </p:cNvSpPr>
                <p:nvPr/>
              </p:nvSpPr>
              <p:spPr bwMode="auto">
                <a:xfrm>
                  <a:off x="4693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380" name="Group 119"/>
            <p:cNvGrpSpPr>
              <a:grpSpLocks/>
            </p:cNvGrpSpPr>
            <p:nvPr/>
          </p:nvGrpSpPr>
          <p:grpSpPr bwMode="auto">
            <a:xfrm>
              <a:off x="3540" y="866"/>
              <a:ext cx="435" cy="436"/>
              <a:chOff x="4338" y="290"/>
              <a:chExt cx="435" cy="436"/>
            </a:xfrm>
          </p:grpSpPr>
          <p:graphicFrame>
            <p:nvGraphicFramePr>
              <p:cNvPr id="384" name="Object 120"/>
              <p:cNvGraphicFramePr>
                <a:graphicFrameLocks noChangeAspect="1"/>
              </p:cNvGraphicFramePr>
              <p:nvPr/>
            </p:nvGraphicFramePr>
            <p:xfrm>
              <a:off x="4338" y="290"/>
              <a:ext cx="392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6115" name="Clip" r:id="rId7" imgW="18192750" imgH="15087600" progId="">
                      <p:embed/>
                    </p:oleObj>
                  </mc:Choice>
                  <mc:Fallback>
                    <p:oleObj name="Clip" r:id="rId7" imgW="18192750" imgH="15087600" progId="">
                      <p:embed/>
                      <p:pic>
                        <p:nvPicPr>
                          <p:cNvPr id="0" name="Picture 16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8" y="290"/>
                            <a:ext cx="392" cy="31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385" name="Group 121"/>
              <p:cNvGrpSpPr>
                <a:grpSpLocks/>
              </p:cNvGrpSpPr>
              <p:nvPr/>
            </p:nvGrpSpPr>
            <p:grpSpPr bwMode="auto">
              <a:xfrm>
                <a:off x="4367" y="357"/>
                <a:ext cx="406" cy="369"/>
                <a:chOff x="4224" y="807"/>
                <a:chExt cx="473" cy="369"/>
              </a:xfrm>
            </p:grpSpPr>
            <p:sp>
              <p:nvSpPr>
                <p:cNvPr id="386" name="Rectangle 122"/>
                <p:cNvSpPr>
                  <a:spLocks noChangeArrowheads="1"/>
                </p:cNvSpPr>
                <p:nvPr/>
              </p:nvSpPr>
              <p:spPr bwMode="auto">
                <a:xfrm>
                  <a:off x="4224" y="846"/>
                  <a:ext cx="444" cy="330"/>
                </a:xfrm>
                <a:prstGeom prst="rect">
                  <a:avLst/>
                </a:prstGeom>
                <a:solidFill>
                  <a:srgbClr val="CC00CC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87" name="Text Box 123"/>
                <p:cNvSpPr txBox="1">
                  <a:spLocks noChangeArrowheads="1"/>
                </p:cNvSpPr>
                <p:nvPr/>
              </p:nvSpPr>
              <p:spPr bwMode="auto">
                <a:xfrm>
                  <a:off x="4264" y="807"/>
                  <a:ext cx="433" cy="3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ea typeface="宋体" charset="-122"/>
                    </a:rPr>
                    <a:t>用户</a:t>
                  </a: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ea typeface="宋体" charset="-122"/>
                    </a:rPr>
                    <a:t>代理</a:t>
                  </a:r>
                </a:p>
              </p:txBody>
            </p:sp>
          </p:grpSp>
        </p:grpSp>
        <p:grpSp>
          <p:nvGrpSpPr>
            <p:cNvPr id="381" name="Group 129"/>
            <p:cNvGrpSpPr>
              <a:grpSpLocks/>
            </p:cNvGrpSpPr>
            <p:nvPr/>
          </p:nvGrpSpPr>
          <p:grpSpPr bwMode="auto">
            <a:xfrm>
              <a:off x="3641" y="1709"/>
              <a:ext cx="655" cy="288"/>
              <a:chOff x="3743" y="2537"/>
              <a:chExt cx="655" cy="288"/>
            </a:xfrm>
          </p:grpSpPr>
          <p:sp>
            <p:nvSpPr>
              <p:cNvPr id="382" name="Rectangle 130"/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3" name="Text Box 131"/>
              <p:cNvSpPr txBox="1">
                <a:spLocks noChangeArrowheads="1"/>
              </p:cNvSpPr>
              <p:nvPr/>
            </p:nvSpPr>
            <p:spPr bwMode="auto">
              <a:xfrm>
                <a:off x="3743" y="2537"/>
                <a:ext cx="6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ea typeface="宋体" charset="-122"/>
                  </a:rPr>
                  <a:t>SMTP</a:t>
                </a:r>
                <a:endPara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endParaRPr>
              </a:p>
            </p:txBody>
          </p:sp>
        </p:grpSp>
      </p:grpSp>
      <p:sp>
        <p:nvSpPr>
          <p:cNvPr id="445" name="Text Box 136"/>
          <p:cNvSpPr txBox="1">
            <a:spLocks noChangeArrowheads="1"/>
          </p:cNvSpPr>
          <p:nvPr/>
        </p:nvSpPr>
        <p:spPr bwMode="auto">
          <a:xfrm>
            <a:off x="79392" y="2428868"/>
            <a:ext cx="69215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latin typeface="华文中宋" pitchFamily="2" charset="-122"/>
                <a:ea typeface="华文中宋" pitchFamily="2" charset="-122"/>
              </a:rPr>
              <a:t>      </a:t>
            </a:r>
            <a:r>
              <a:rPr lang="zh-CN" altLang="en-US" b="1" dirty="0">
                <a:solidFill>
                  <a:srgbClr val="FF3300"/>
                </a:solidFill>
                <a:latin typeface="华文中宋" pitchFamily="2" charset="-122"/>
                <a:ea typeface="华文中宋" pitchFamily="2" charset="-122"/>
              </a:rPr>
              <a:t>邮件阅读器。</a:t>
            </a:r>
            <a:r>
              <a:rPr lang="zh-CN" altLang="en-US" b="1" dirty="0">
                <a:latin typeface="华文中宋" pitchFamily="2" charset="-122"/>
                <a:ea typeface="华文中宋" pitchFamily="2" charset="-122"/>
              </a:rPr>
              <a:t>允许用户阅读、回复、发送、保存和撰写报文。</a:t>
            </a:r>
          </a:p>
        </p:txBody>
      </p:sp>
      <p:sp>
        <p:nvSpPr>
          <p:cNvPr id="446" name="Text Box 137"/>
          <p:cNvSpPr txBox="1">
            <a:spLocks noChangeArrowheads="1"/>
          </p:cNvSpPr>
          <p:nvPr/>
        </p:nvSpPr>
        <p:spPr bwMode="auto">
          <a:xfrm>
            <a:off x="342930" y="5418165"/>
            <a:ext cx="6527800" cy="1154107"/>
          </a:xfrm>
          <a:prstGeom prst="rect">
            <a:avLst/>
          </a:prstGeom>
          <a:noFill/>
          <a:ln w="9525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 eaLnBrk="1">
              <a:lnSpc>
                <a:spcPct val="115000"/>
              </a:lnSpc>
              <a:buFont typeface="Wingdings" pitchFamily="2" charset="2"/>
              <a:buChar char="q"/>
            </a:pPr>
            <a:r>
              <a:rPr lang="zh-CN" altLang="en-US" b="1" dirty="0">
                <a:latin typeface="华文中宋" pitchFamily="2" charset="-122"/>
                <a:ea typeface="华文中宋" pitchFamily="2" charset="-122"/>
              </a:rPr>
              <a:t>种类：</a:t>
            </a:r>
          </a:p>
          <a:p>
            <a:pPr marL="342900" indent="-342900" algn="l" eaLnBrk="1">
              <a:lnSpc>
                <a:spcPct val="115000"/>
              </a:lnSpc>
              <a:buFont typeface="Wingdings" pitchFamily="2" charset="2"/>
              <a:buChar char="ü"/>
            </a:pPr>
            <a:r>
              <a:rPr lang="en-US" altLang="zh-CN" b="1" dirty="0">
                <a:latin typeface="Times New Roman" pitchFamily="18" charset="0"/>
                <a:ea typeface="华文中宋" pitchFamily="2" charset="-122"/>
              </a:rPr>
              <a:t>GUI</a:t>
            </a:r>
            <a:r>
              <a:rPr lang="zh-CN" altLang="en-US" b="1" dirty="0">
                <a:latin typeface="Times New Roman" pitchFamily="18" charset="0"/>
                <a:ea typeface="华文中宋" pitchFamily="2" charset="-122"/>
              </a:rPr>
              <a:t>（图形用户接口）：阅读和编写多媒体邮件。如</a:t>
            </a:r>
            <a:r>
              <a:rPr lang="en-US" altLang="zh-CN" b="1" dirty="0">
                <a:latin typeface="Times New Roman" pitchFamily="18" charset="0"/>
                <a:ea typeface="华文中宋" pitchFamily="2" charset="-122"/>
              </a:rPr>
              <a:t>Outlook</a:t>
            </a:r>
            <a:r>
              <a:rPr lang="zh-CN" altLang="en-US" b="1" dirty="0">
                <a:latin typeface="Times New Roman" pitchFamily="18" charset="0"/>
                <a:ea typeface="华文中宋" pitchFamily="2" charset="-122"/>
              </a:rPr>
              <a:t>、</a:t>
            </a:r>
            <a:r>
              <a:rPr lang="en-US" altLang="zh-CN" b="1" dirty="0" err="1">
                <a:latin typeface="Times New Roman" pitchFamily="18" charset="0"/>
                <a:ea typeface="华文中宋" pitchFamily="2" charset="-122"/>
              </a:rPr>
              <a:t>Foxmail</a:t>
            </a:r>
            <a:r>
              <a:rPr lang="zh-CN" altLang="en-US" b="1" dirty="0">
                <a:latin typeface="Times New Roman" pitchFamily="18" charset="0"/>
                <a:ea typeface="华文中宋" pitchFamily="2" charset="-122"/>
              </a:rPr>
              <a:t>等。</a:t>
            </a:r>
          </a:p>
        </p:txBody>
      </p:sp>
      <p:sp>
        <p:nvSpPr>
          <p:cNvPr id="447" name="Freeform 139"/>
          <p:cNvSpPr>
            <a:spLocks/>
          </p:cNvSpPr>
          <p:nvPr/>
        </p:nvSpPr>
        <p:spPr bwMode="auto">
          <a:xfrm>
            <a:off x="5437218" y="3725890"/>
            <a:ext cx="493712" cy="762000"/>
          </a:xfrm>
          <a:custGeom>
            <a:avLst/>
            <a:gdLst/>
            <a:ahLst/>
            <a:cxnLst>
              <a:cxn ang="0">
                <a:pos x="311" y="0"/>
              </a:cxn>
              <a:cxn ang="0">
                <a:pos x="39" y="160"/>
              </a:cxn>
              <a:cxn ang="0">
                <a:pos x="79" y="480"/>
              </a:cxn>
            </a:cxnLst>
            <a:rect l="0" t="0" r="r" b="b"/>
            <a:pathLst>
              <a:path w="311" h="480">
                <a:moveTo>
                  <a:pt x="311" y="0"/>
                </a:moveTo>
                <a:cubicBezTo>
                  <a:pt x="266" y="27"/>
                  <a:pt x="78" y="80"/>
                  <a:pt x="39" y="160"/>
                </a:cubicBezTo>
                <a:cubicBezTo>
                  <a:pt x="0" y="240"/>
                  <a:pt x="71" y="413"/>
                  <a:pt x="79" y="480"/>
                </a:cubicBezTo>
              </a:path>
            </a:pathLst>
          </a:custGeom>
          <a:noFill/>
          <a:ln w="57150" cap="flat" cmpd="sng">
            <a:solidFill>
              <a:srgbClr val="3399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48" name="Freeform 140"/>
          <p:cNvSpPr>
            <a:spLocks/>
          </p:cNvSpPr>
          <p:nvPr/>
        </p:nvSpPr>
        <p:spPr bwMode="auto">
          <a:xfrm>
            <a:off x="5753130" y="3713190"/>
            <a:ext cx="541338" cy="1066800"/>
          </a:xfrm>
          <a:custGeom>
            <a:avLst/>
            <a:gdLst/>
            <a:ahLst/>
            <a:cxnLst>
              <a:cxn ang="0">
                <a:pos x="0" y="672"/>
              </a:cxn>
              <a:cxn ang="0">
                <a:pos x="296" y="384"/>
              </a:cxn>
              <a:cxn ang="0">
                <a:pos x="272" y="0"/>
              </a:cxn>
            </a:cxnLst>
            <a:rect l="0" t="0" r="r" b="b"/>
            <a:pathLst>
              <a:path w="341" h="672">
                <a:moveTo>
                  <a:pt x="0" y="672"/>
                </a:moveTo>
                <a:cubicBezTo>
                  <a:pt x="49" y="624"/>
                  <a:pt x="251" y="496"/>
                  <a:pt x="296" y="384"/>
                </a:cubicBezTo>
                <a:cubicBezTo>
                  <a:pt x="341" y="272"/>
                  <a:pt x="277" y="80"/>
                  <a:pt x="272" y="0"/>
                </a:cubicBezTo>
              </a:path>
            </a:pathLst>
          </a:custGeom>
          <a:noFill/>
          <a:ln w="57150" cap="flat" cmpd="sng">
            <a:solidFill>
              <a:srgbClr val="3399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8900CFD-A430-4935-AFC6-3731E1195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BFB7CB-1F26-493B-9CC0-7602D9E617DF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" grpId="0" animBg="1"/>
      <p:bldP spid="447" grpId="0" animBg="1"/>
      <p:bldP spid="44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内容占位符 4"/>
          <p:cNvSpPr>
            <a:spLocks noGrp="1"/>
          </p:cNvSpPr>
          <p:nvPr>
            <p:ph idx="1"/>
          </p:nvPr>
        </p:nvSpPr>
        <p:spPr bwMode="auto">
          <a:xfrm>
            <a:off x="250825" y="1196975"/>
            <a:ext cx="8435975" cy="123189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2.4.2. </a:t>
            </a:r>
            <a:r>
              <a:rPr lang="zh-CN" altLang="en-US" sz="240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电子邮件系统的总体结构</a:t>
            </a:r>
            <a:endParaRPr lang="en-US" altLang="zh-CN" sz="2400" dirty="0">
              <a:solidFill>
                <a:srgbClr val="215978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邮件服务器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(mail server)</a:t>
            </a:r>
          </a:p>
        </p:txBody>
      </p:sp>
      <p:sp>
        <p:nvSpPr>
          <p:cNvPr id="860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itchFamily="18" charset="0"/>
            </a:endParaRP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0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02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02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02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1" name="Rectangle 3"/>
          <p:cNvSpPr txBox="1">
            <a:spLocks noChangeArrowheads="1"/>
          </p:cNvSpPr>
          <p:nvPr/>
        </p:nvSpPr>
        <p:spPr bwMode="auto">
          <a:xfrm>
            <a:off x="355600" y="2387600"/>
            <a:ext cx="5502284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pitchFamily="2" charset="2"/>
              <a:buChar char="ü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华文中宋" pitchFamily="2" charset="-122"/>
                <a:cs typeface="+mn-cs"/>
              </a:rPr>
              <a:t>邮箱：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华文中宋" pitchFamily="2" charset="-122"/>
                <a:cs typeface="+mn-cs"/>
              </a:rPr>
              <a:t>发送给用户的报文。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华文中宋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pitchFamily="2" charset="2"/>
              <a:buChar char="ü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华文中宋" pitchFamily="2" charset="-122"/>
                <a:cs typeface="+mn-cs"/>
              </a:rPr>
              <a:t>报文队列：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华文中宋" pitchFamily="2" charset="-122"/>
                <a:cs typeface="+mn-cs"/>
              </a:rPr>
              <a:t>用户要发出的邮件报文。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华文中宋" pitchFamily="2" charset="-122"/>
              <a:cs typeface="+mn-cs"/>
            </a:endParaRPr>
          </a:p>
        </p:txBody>
      </p:sp>
      <p:grpSp>
        <p:nvGrpSpPr>
          <p:cNvPr id="202" name="Group 4"/>
          <p:cNvGrpSpPr>
            <a:grpSpLocks/>
          </p:cNvGrpSpPr>
          <p:nvPr/>
        </p:nvGrpSpPr>
        <p:grpSpPr bwMode="auto">
          <a:xfrm>
            <a:off x="5829300" y="2214554"/>
            <a:ext cx="3035300" cy="4265612"/>
            <a:chOff x="2999" y="349"/>
            <a:chExt cx="2485" cy="2687"/>
          </a:xfrm>
        </p:grpSpPr>
        <p:sp>
          <p:nvSpPr>
            <p:cNvPr id="203" name="Rectangle 5"/>
            <p:cNvSpPr>
              <a:spLocks noChangeArrowheads="1"/>
            </p:cNvSpPr>
            <p:nvPr/>
          </p:nvSpPr>
          <p:spPr bwMode="auto">
            <a:xfrm>
              <a:off x="4332" y="378"/>
              <a:ext cx="1152" cy="61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04" name="Group 6"/>
            <p:cNvGrpSpPr>
              <a:grpSpLocks/>
            </p:cNvGrpSpPr>
            <p:nvPr/>
          </p:nvGrpSpPr>
          <p:grpSpPr bwMode="auto">
            <a:xfrm>
              <a:off x="4380" y="349"/>
              <a:ext cx="1094" cy="602"/>
              <a:chOff x="4458" y="3325"/>
              <a:chExt cx="1094" cy="602"/>
            </a:xfrm>
          </p:grpSpPr>
          <p:sp>
            <p:nvSpPr>
              <p:cNvPr id="279" name="Text Box 7"/>
              <p:cNvSpPr txBox="1">
                <a:spLocks noChangeArrowheads="1"/>
              </p:cNvSpPr>
              <p:nvPr/>
            </p:nvSpPr>
            <p:spPr bwMode="auto">
              <a:xfrm>
                <a:off x="4693" y="3715"/>
                <a:ext cx="81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宋体" charset="-122"/>
                  </a:rPr>
                  <a:t>用户邮箱</a:t>
                </a:r>
                <a:endPara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endParaRPr>
              </a:p>
            </p:txBody>
          </p:sp>
          <p:grpSp>
            <p:nvGrpSpPr>
              <p:cNvPr id="280" name="Group 8"/>
              <p:cNvGrpSpPr>
                <a:grpSpLocks/>
              </p:cNvGrpSpPr>
              <p:nvPr/>
            </p:nvGrpSpPr>
            <p:grpSpPr bwMode="auto">
              <a:xfrm>
                <a:off x="4458" y="3408"/>
                <a:ext cx="450" cy="120"/>
                <a:chOff x="4314" y="3444"/>
                <a:chExt cx="450" cy="120"/>
              </a:xfrm>
            </p:grpSpPr>
            <p:sp>
              <p:nvSpPr>
                <p:cNvPr id="283" name="Rectangle 9"/>
                <p:cNvSpPr>
                  <a:spLocks noChangeArrowheads="1"/>
                </p:cNvSpPr>
                <p:nvPr/>
              </p:nvSpPr>
              <p:spPr bwMode="auto">
                <a:xfrm>
                  <a:off x="4314" y="3444"/>
                  <a:ext cx="450" cy="120"/>
                </a:xfrm>
                <a:prstGeom prst="rect">
                  <a:avLst/>
                </a:prstGeom>
                <a:solidFill>
                  <a:srgbClr val="00FF00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84" name="Line 10"/>
                <p:cNvSpPr>
                  <a:spLocks noChangeShapeType="1"/>
                </p:cNvSpPr>
                <p:nvPr/>
              </p:nvSpPr>
              <p:spPr bwMode="auto">
                <a:xfrm>
                  <a:off x="4363" y="3472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85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4472" y="3471"/>
                  <a:ext cx="6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86" name="Line 12"/>
                <p:cNvSpPr>
                  <a:spLocks noChangeShapeType="1"/>
                </p:cNvSpPr>
                <p:nvPr/>
              </p:nvSpPr>
              <p:spPr bwMode="auto">
                <a:xfrm>
                  <a:off x="4527" y="347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87" name="Line 13"/>
                <p:cNvSpPr>
                  <a:spLocks noChangeShapeType="1"/>
                </p:cNvSpPr>
                <p:nvPr/>
              </p:nvSpPr>
              <p:spPr bwMode="auto">
                <a:xfrm>
                  <a:off x="4584" y="3471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88" name="Line 14"/>
                <p:cNvSpPr>
                  <a:spLocks noChangeShapeType="1"/>
                </p:cNvSpPr>
                <p:nvPr/>
              </p:nvSpPr>
              <p:spPr bwMode="auto">
                <a:xfrm>
                  <a:off x="4645" y="3471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89" name="Line 15"/>
                <p:cNvSpPr>
                  <a:spLocks noChangeShapeType="1"/>
                </p:cNvSpPr>
                <p:nvPr/>
              </p:nvSpPr>
              <p:spPr bwMode="auto">
                <a:xfrm>
                  <a:off x="4701" y="3471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90" name="Line 16"/>
                <p:cNvSpPr>
                  <a:spLocks noChangeShapeType="1"/>
                </p:cNvSpPr>
                <p:nvPr/>
              </p:nvSpPr>
              <p:spPr bwMode="auto">
                <a:xfrm>
                  <a:off x="4416" y="3472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281" name="Rectangle 17"/>
              <p:cNvSpPr>
                <a:spLocks noChangeArrowheads="1"/>
              </p:cNvSpPr>
              <p:nvPr/>
            </p:nvSpPr>
            <p:spPr bwMode="auto">
              <a:xfrm>
                <a:off x="4472" y="3779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2" name="Text Box 18"/>
              <p:cNvSpPr txBox="1">
                <a:spLocks noChangeArrowheads="1"/>
              </p:cNvSpPr>
              <p:nvPr/>
            </p:nvSpPr>
            <p:spPr bwMode="auto">
              <a:xfrm>
                <a:off x="4735" y="3325"/>
                <a:ext cx="817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宋体" charset="-122"/>
                  </a:rPr>
                  <a:t>输出</a:t>
                </a:r>
              </a:p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宋体" charset="-122"/>
                  </a:rPr>
                  <a:t>报文队列</a:t>
                </a:r>
                <a:endPara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endParaRPr>
              </a:p>
            </p:txBody>
          </p:sp>
        </p:grpSp>
        <p:sp>
          <p:nvSpPr>
            <p:cNvPr id="205" name="Line 19"/>
            <p:cNvSpPr>
              <a:spLocks noChangeShapeType="1"/>
            </p:cNvSpPr>
            <p:nvPr/>
          </p:nvSpPr>
          <p:spPr bwMode="auto">
            <a:xfrm>
              <a:off x="3606" y="1608"/>
              <a:ext cx="708" cy="49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06" name="Group 20"/>
            <p:cNvGrpSpPr>
              <a:grpSpLocks/>
            </p:cNvGrpSpPr>
            <p:nvPr/>
          </p:nvGrpSpPr>
          <p:grpSpPr bwMode="auto">
            <a:xfrm>
              <a:off x="4483" y="1562"/>
              <a:ext cx="224" cy="588"/>
              <a:chOff x="4180" y="783"/>
              <a:chExt cx="150" cy="307"/>
            </a:xfrm>
          </p:grpSpPr>
          <p:sp>
            <p:nvSpPr>
              <p:cNvPr id="271" name="AutoShape 21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2" name="Rectangle 22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3" name="Rectangle 23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4" name="AutoShape 24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5" name="Line 25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6" name="Line 26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7" name="Rectangle 27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8" name="Rectangle 28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07" name="Rectangle 29"/>
            <p:cNvSpPr>
              <a:spLocks noChangeArrowheads="1"/>
            </p:cNvSpPr>
            <p:nvPr/>
          </p:nvSpPr>
          <p:spPr bwMode="auto">
            <a:xfrm>
              <a:off x="4338" y="1872"/>
              <a:ext cx="510" cy="636"/>
            </a:xfrm>
            <a:prstGeom prst="rect">
              <a:avLst/>
            </a:prstGeom>
            <a:solidFill>
              <a:srgbClr val="CC00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8" name="Text Box 30"/>
            <p:cNvSpPr txBox="1">
              <a:spLocks noChangeArrowheads="1"/>
            </p:cNvSpPr>
            <p:nvPr/>
          </p:nvSpPr>
          <p:spPr bwMode="auto">
            <a:xfrm>
              <a:off x="4260" y="1857"/>
              <a:ext cx="65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rPr>
                <a:t>邮件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rPr>
                <a:t>服务器</a:t>
              </a:r>
              <a:endPara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209" name="Rectangle 31"/>
            <p:cNvSpPr>
              <a:spLocks noChangeArrowheads="1"/>
            </p:cNvSpPr>
            <p:nvPr/>
          </p:nvSpPr>
          <p:spPr bwMode="auto">
            <a:xfrm>
              <a:off x="4362" y="222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0" name="Line 32"/>
            <p:cNvSpPr>
              <a:spLocks noChangeShapeType="1"/>
            </p:cNvSpPr>
            <p:nvPr/>
          </p:nvSpPr>
          <p:spPr bwMode="auto">
            <a:xfrm>
              <a:off x="4411" y="2254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1" name="Line 33"/>
            <p:cNvSpPr>
              <a:spLocks noChangeShapeType="1"/>
            </p:cNvSpPr>
            <p:nvPr/>
          </p:nvSpPr>
          <p:spPr bwMode="auto">
            <a:xfrm>
              <a:off x="4520" y="225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2" name="Line 34"/>
            <p:cNvSpPr>
              <a:spLocks noChangeShapeType="1"/>
            </p:cNvSpPr>
            <p:nvPr/>
          </p:nvSpPr>
          <p:spPr bwMode="auto">
            <a:xfrm>
              <a:off x="4575" y="2255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3" name="Line 35"/>
            <p:cNvSpPr>
              <a:spLocks noChangeShapeType="1"/>
            </p:cNvSpPr>
            <p:nvPr/>
          </p:nvSpPr>
          <p:spPr bwMode="auto">
            <a:xfrm>
              <a:off x="4632" y="225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4" name="Line 36"/>
            <p:cNvSpPr>
              <a:spLocks noChangeShapeType="1"/>
            </p:cNvSpPr>
            <p:nvPr/>
          </p:nvSpPr>
          <p:spPr bwMode="auto">
            <a:xfrm>
              <a:off x="4693" y="225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5" name="Line 37"/>
            <p:cNvSpPr>
              <a:spLocks noChangeShapeType="1"/>
            </p:cNvSpPr>
            <p:nvPr/>
          </p:nvSpPr>
          <p:spPr bwMode="auto">
            <a:xfrm>
              <a:off x="4749" y="225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6" name="Line 38"/>
            <p:cNvSpPr>
              <a:spLocks noChangeShapeType="1"/>
            </p:cNvSpPr>
            <p:nvPr/>
          </p:nvSpPr>
          <p:spPr bwMode="auto">
            <a:xfrm>
              <a:off x="4464" y="2254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7" name="Rectangle 39"/>
            <p:cNvSpPr>
              <a:spLocks noChangeArrowheads="1"/>
            </p:cNvSpPr>
            <p:nvPr/>
          </p:nvSpPr>
          <p:spPr bwMode="auto">
            <a:xfrm>
              <a:off x="4370" y="239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8" name="Rectangle 40"/>
            <p:cNvSpPr>
              <a:spLocks noChangeArrowheads="1"/>
            </p:cNvSpPr>
            <p:nvPr/>
          </p:nvSpPr>
          <p:spPr bwMode="auto">
            <a:xfrm>
              <a:off x="4456" y="239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9" name="Rectangle 41"/>
            <p:cNvSpPr>
              <a:spLocks noChangeArrowheads="1"/>
            </p:cNvSpPr>
            <p:nvPr/>
          </p:nvSpPr>
          <p:spPr bwMode="auto">
            <a:xfrm>
              <a:off x="4542" y="239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0" name="Rectangle 42"/>
            <p:cNvSpPr>
              <a:spLocks noChangeArrowheads="1"/>
            </p:cNvSpPr>
            <p:nvPr/>
          </p:nvSpPr>
          <p:spPr bwMode="auto">
            <a:xfrm>
              <a:off x="4639" y="239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1" name="Rectangle 43"/>
            <p:cNvSpPr>
              <a:spLocks noChangeArrowheads="1"/>
            </p:cNvSpPr>
            <p:nvPr/>
          </p:nvSpPr>
          <p:spPr bwMode="auto">
            <a:xfrm>
              <a:off x="4735" y="239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22" name="Group 44"/>
            <p:cNvGrpSpPr>
              <a:grpSpLocks/>
            </p:cNvGrpSpPr>
            <p:nvPr/>
          </p:nvGrpSpPr>
          <p:grpSpPr bwMode="auto">
            <a:xfrm>
              <a:off x="4788" y="1304"/>
              <a:ext cx="500" cy="587"/>
              <a:chOff x="4338" y="290"/>
              <a:chExt cx="500" cy="587"/>
            </a:xfrm>
          </p:grpSpPr>
          <p:graphicFrame>
            <p:nvGraphicFramePr>
              <p:cNvPr id="267" name="Object 45"/>
              <p:cNvGraphicFramePr>
                <a:graphicFrameLocks noChangeAspect="1"/>
              </p:cNvGraphicFramePr>
              <p:nvPr/>
            </p:nvGraphicFramePr>
            <p:xfrm>
              <a:off x="4338" y="290"/>
              <a:ext cx="392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7138" name="Clip" r:id="rId3" imgW="18192750" imgH="15087600" progId="">
                      <p:embed/>
                    </p:oleObj>
                  </mc:Choice>
                  <mc:Fallback>
                    <p:oleObj name="Clip" r:id="rId3" imgW="18192750" imgH="15087600" progId="">
                      <p:embed/>
                      <p:pic>
                        <p:nvPicPr>
                          <p:cNvPr id="0" name="Picture 16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8" y="290"/>
                            <a:ext cx="392" cy="31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68" name="Group 46"/>
              <p:cNvGrpSpPr>
                <a:grpSpLocks/>
              </p:cNvGrpSpPr>
              <p:nvPr/>
            </p:nvGrpSpPr>
            <p:grpSpPr bwMode="auto">
              <a:xfrm>
                <a:off x="4354" y="357"/>
                <a:ext cx="484" cy="520"/>
                <a:chOff x="4200" y="807"/>
                <a:chExt cx="562" cy="520"/>
              </a:xfrm>
            </p:grpSpPr>
            <p:sp>
              <p:nvSpPr>
                <p:cNvPr id="269" name="Rectangle 47"/>
                <p:cNvSpPr>
                  <a:spLocks noChangeArrowheads="1"/>
                </p:cNvSpPr>
                <p:nvPr/>
              </p:nvSpPr>
              <p:spPr bwMode="auto">
                <a:xfrm>
                  <a:off x="4224" y="846"/>
                  <a:ext cx="444" cy="330"/>
                </a:xfrm>
                <a:prstGeom prst="rect">
                  <a:avLst/>
                </a:prstGeom>
                <a:solidFill>
                  <a:srgbClr val="CC00CC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70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4200" y="807"/>
                  <a:ext cx="562" cy="5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ea typeface="宋体" charset="-122"/>
                    </a:rPr>
                    <a:t>用户</a:t>
                  </a: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ea typeface="宋体" charset="-122"/>
                    </a:rPr>
                    <a:t>代理</a:t>
                  </a: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zh-CN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宋体" charset="-122"/>
                  </a:endParaRPr>
                </a:p>
              </p:txBody>
            </p:sp>
          </p:grpSp>
        </p:grpSp>
        <p:grpSp>
          <p:nvGrpSpPr>
            <p:cNvPr id="223" name="Group 49"/>
            <p:cNvGrpSpPr>
              <a:grpSpLocks/>
            </p:cNvGrpSpPr>
            <p:nvPr/>
          </p:nvGrpSpPr>
          <p:grpSpPr bwMode="auto">
            <a:xfrm>
              <a:off x="4932" y="1940"/>
              <a:ext cx="500" cy="587"/>
              <a:chOff x="4338" y="290"/>
              <a:chExt cx="500" cy="587"/>
            </a:xfrm>
          </p:grpSpPr>
          <p:graphicFrame>
            <p:nvGraphicFramePr>
              <p:cNvPr id="263" name="Object 50"/>
              <p:cNvGraphicFramePr>
                <a:graphicFrameLocks noChangeAspect="1"/>
              </p:cNvGraphicFramePr>
              <p:nvPr/>
            </p:nvGraphicFramePr>
            <p:xfrm>
              <a:off x="4338" y="290"/>
              <a:ext cx="392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7139" name="Clip" r:id="rId5" imgW="18192750" imgH="15087600" progId="">
                      <p:embed/>
                    </p:oleObj>
                  </mc:Choice>
                  <mc:Fallback>
                    <p:oleObj name="Clip" r:id="rId5" imgW="18192750" imgH="15087600" progId="">
                      <p:embed/>
                      <p:pic>
                        <p:nvPicPr>
                          <p:cNvPr id="0" name="Picture 16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8" y="290"/>
                            <a:ext cx="392" cy="31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64" name="Group 51"/>
              <p:cNvGrpSpPr>
                <a:grpSpLocks/>
              </p:cNvGrpSpPr>
              <p:nvPr/>
            </p:nvGrpSpPr>
            <p:grpSpPr bwMode="auto">
              <a:xfrm>
                <a:off x="4354" y="357"/>
                <a:ext cx="484" cy="520"/>
                <a:chOff x="4200" y="807"/>
                <a:chExt cx="562" cy="520"/>
              </a:xfrm>
            </p:grpSpPr>
            <p:sp>
              <p:nvSpPr>
                <p:cNvPr id="265" name="Rectangle 52"/>
                <p:cNvSpPr>
                  <a:spLocks noChangeArrowheads="1"/>
                </p:cNvSpPr>
                <p:nvPr/>
              </p:nvSpPr>
              <p:spPr bwMode="auto">
                <a:xfrm>
                  <a:off x="4224" y="846"/>
                  <a:ext cx="444" cy="330"/>
                </a:xfrm>
                <a:prstGeom prst="rect">
                  <a:avLst/>
                </a:prstGeom>
                <a:solidFill>
                  <a:srgbClr val="CC00CC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66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4200" y="807"/>
                  <a:ext cx="562" cy="5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ea typeface="宋体" charset="-122"/>
                    </a:rPr>
                    <a:t>用户</a:t>
                  </a: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ea typeface="宋体" charset="-122"/>
                    </a:rPr>
                    <a:t>代理</a:t>
                  </a: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zh-CN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宋体" charset="-122"/>
                  </a:endParaRPr>
                </a:p>
              </p:txBody>
            </p:sp>
          </p:grpSp>
        </p:grpSp>
        <p:grpSp>
          <p:nvGrpSpPr>
            <p:cNvPr id="224" name="Group 54"/>
            <p:cNvGrpSpPr>
              <a:grpSpLocks/>
            </p:cNvGrpSpPr>
            <p:nvPr/>
          </p:nvGrpSpPr>
          <p:grpSpPr bwMode="auto">
            <a:xfrm>
              <a:off x="4788" y="2600"/>
              <a:ext cx="500" cy="436"/>
              <a:chOff x="4338" y="290"/>
              <a:chExt cx="500" cy="436"/>
            </a:xfrm>
          </p:grpSpPr>
          <p:graphicFrame>
            <p:nvGraphicFramePr>
              <p:cNvPr id="259" name="Object 55"/>
              <p:cNvGraphicFramePr>
                <a:graphicFrameLocks noChangeAspect="1"/>
              </p:cNvGraphicFramePr>
              <p:nvPr/>
            </p:nvGraphicFramePr>
            <p:xfrm>
              <a:off x="4338" y="290"/>
              <a:ext cx="392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7140" name="Clip" r:id="rId6" imgW="18192750" imgH="15087600" progId="">
                      <p:embed/>
                    </p:oleObj>
                  </mc:Choice>
                  <mc:Fallback>
                    <p:oleObj name="Clip" r:id="rId6" imgW="18192750" imgH="15087600" progId="">
                      <p:embed/>
                      <p:pic>
                        <p:nvPicPr>
                          <p:cNvPr id="0" name="Picture 16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8" y="290"/>
                            <a:ext cx="392" cy="31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60" name="Group 56"/>
              <p:cNvGrpSpPr>
                <a:grpSpLocks/>
              </p:cNvGrpSpPr>
              <p:nvPr/>
            </p:nvGrpSpPr>
            <p:grpSpPr bwMode="auto">
              <a:xfrm>
                <a:off x="4354" y="357"/>
                <a:ext cx="484" cy="369"/>
                <a:chOff x="4200" y="807"/>
                <a:chExt cx="562" cy="369"/>
              </a:xfrm>
            </p:grpSpPr>
            <p:sp>
              <p:nvSpPr>
                <p:cNvPr id="261" name="Rectangle 57"/>
                <p:cNvSpPr>
                  <a:spLocks noChangeArrowheads="1"/>
                </p:cNvSpPr>
                <p:nvPr/>
              </p:nvSpPr>
              <p:spPr bwMode="auto">
                <a:xfrm>
                  <a:off x="4224" y="846"/>
                  <a:ext cx="444" cy="330"/>
                </a:xfrm>
                <a:prstGeom prst="rect">
                  <a:avLst/>
                </a:prstGeom>
                <a:solidFill>
                  <a:srgbClr val="CC00CC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62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4200" y="807"/>
                  <a:ext cx="562" cy="3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ea typeface="宋体" charset="-122"/>
                    </a:rPr>
                    <a:t>用户</a:t>
                  </a: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ea typeface="宋体" charset="-122"/>
                    </a:rPr>
                    <a:t>代理</a:t>
                  </a:r>
                </a:p>
              </p:txBody>
            </p:sp>
          </p:grpSp>
        </p:grpSp>
        <p:grpSp>
          <p:nvGrpSpPr>
            <p:cNvPr id="225" name="Group 59"/>
            <p:cNvGrpSpPr>
              <a:grpSpLocks/>
            </p:cNvGrpSpPr>
            <p:nvPr/>
          </p:nvGrpSpPr>
          <p:grpSpPr bwMode="auto">
            <a:xfrm>
              <a:off x="2999" y="1028"/>
              <a:ext cx="650" cy="946"/>
              <a:chOff x="3413" y="2522"/>
              <a:chExt cx="650" cy="946"/>
            </a:xfrm>
          </p:grpSpPr>
          <p:grpSp>
            <p:nvGrpSpPr>
              <p:cNvPr id="234" name="Group 60"/>
              <p:cNvGrpSpPr>
                <a:grpSpLocks/>
              </p:cNvGrpSpPr>
              <p:nvPr/>
            </p:nvGrpSpPr>
            <p:grpSpPr bwMode="auto">
              <a:xfrm>
                <a:off x="3631" y="2522"/>
                <a:ext cx="224" cy="588"/>
                <a:chOff x="4180" y="783"/>
                <a:chExt cx="150" cy="307"/>
              </a:xfrm>
            </p:grpSpPr>
            <p:sp>
              <p:nvSpPr>
                <p:cNvPr id="251" name="AutoShape 61"/>
                <p:cNvSpPr>
                  <a:spLocks noChangeArrowheads="1"/>
                </p:cNvSpPr>
                <p:nvPr/>
              </p:nvSpPr>
              <p:spPr bwMode="auto">
                <a:xfrm>
                  <a:off x="4180" y="1019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2" name="Rectangle 62"/>
                <p:cNvSpPr>
                  <a:spLocks noChangeArrowheads="1"/>
                </p:cNvSpPr>
                <p:nvPr/>
              </p:nvSpPr>
              <p:spPr bwMode="auto">
                <a:xfrm>
                  <a:off x="4256" y="785"/>
                  <a:ext cx="69" cy="236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3" name="Rectangle 63"/>
                <p:cNvSpPr>
                  <a:spLocks noChangeArrowheads="1"/>
                </p:cNvSpPr>
                <p:nvPr/>
              </p:nvSpPr>
              <p:spPr bwMode="auto">
                <a:xfrm>
                  <a:off x="4181" y="852"/>
                  <a:ext cx="95" cy="236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4" name="AutoShape 64"/>
                <p:cNvSpPr>
                  <a:spLocks noChangeArrowheads="1"/>
                </p:cNvSpPr>
                <p:nvPr/>
              </p:nvSpPr>
              <p:spPr bwMode="auto">
                <a:xfrm>
                  <a:off x="4180" y="783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5" name="Line 65"/>
                <p:cNvSpPr>
                  <a:spLocks noChangeShapeType="1"/>
                </p:cNvSpPr>
                <p:nvPr/>
              </p:nvSpPr>
              <p:spPr bwMode="auto">
                <a:xfrm>
                  <a:off x="4330" y="788"/>
                  <a:ext cx="0" cy="23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6" name="Line 66"/>
                <p:cNvSpPr>
                  <a:spLocks noChangeShapeType="1"/>
                </p:cNvSpPr>
                <p:nvPr/>
              </p:nvSpPr>
              <p:spPr bwMode="auto">
                <a:xfrm flipH="1">
                  <a:off x="4276" y="1019"/>
                  <a:ext cx="54" cy="6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7" name="Rectangle 67"/>
                <p:cNvSpPr>
                  <a:spLocks noChangeArrowheads="1"/>
                </p:cNvSpPr>
                <p:nvPr/>
              </p:nvSpPr>
              <p:spPr bwMode="auto">
                <a:xfrm>
                  <a:off x="4193" y="883"/>
                  <a:ext cx="63" cy="136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8" name="Rectangle 68"/>
                <p:cNvSpPr>
                  <a:spLocks noChangeArrowheads="1"/>
                </p:cNvSpPr>
                <p:nvPr/>
              </p:nvSpPr>
              <p:spPr bwMode="auto">
                <a:xfrm>
                  <a:off x="4202" y="924"/>
                  <a:ext cx="48" cy="4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235" name="Group 69"/>
              <p:cNvGrpSpPr>
                <a:grpSpLocks/>
              </p:cNvGrpSpPr>
              <p:nvPr/>
            </p:nvGrpSpPr>
            <p:grpSpPr bwMode="auto">
              <a:xfrm>
                <a:off x="3413" y="2797"/>
                <a:ext cx="650" cy="671"/>
                <a:chOff x="4217" y="2617"/>
                <a:chExt cx="650" cy="671"/>
              </a:xfrm>
            </p:grpSpPr>
            <p:sp>
              <p:nvSpPr>
                <p:cNvPr id="236" name="Rectangle 70"/>
                <p:cNvSpPr>
                  <a:spLocks noChangeArrowheads="1"/>
                </p:cNvSpPr>
                <p:nvPr/>
              </p:nvSpPr>
              <p:spPr bwMode="auto">
                <a:xfrm>
                  <a:off x="4296" y="2652"/>
                  <a:ext cx="510" cy="636"/>
                </a:xfrm>
                <a:prstGeom prst="rect">
                  <a:avLst/>
                </a:prstGeom>
                <a:solidFill>
                  <a:srgbClr val="CC00CC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37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4217" y="2617"/>
                  <a:ext cx="650" cy="3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ea typeface="宋体" charset="-122"/>
                    </a:rPr>
                    <a:t>邮件</a:t>
                  </a: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ea typeface="宋体" charset="-122"/>
                    </a:rPr>
                    <a:t>服务器</a:t>
                  </a:r>
                </a:p>
              </p:txBody>
            </p:sp>
            <p:sp>
              <p:nvSpPr>
                <p:cNvPr id="238" name="Rectangle 72"/>
                <p:cNvSpPr>
                  <a:spLocks noChangeArrowheads="1"/>
                </p:cNvSpPr>
                <p:nvPr/>
              </p:nvSpPr>
              <p:spPr bwMode="auto">
                <a:xfrm>
                  <a:off x="4320" y="3006"/>
                  <a:ext cx="450" cy="120"/>
                </a:xfrm>
                <a:prstGeom prst="rect">
                  <a:avLst/>
                </a:prstGeom>
                <a:solidFill>
                  <a:srgbClr val="00FF00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39" name="Line 73"/>
                <p:cNvSpPr>
                  <a:spLocks noChangeShapeType="1"/>
                </p:cNvSpPr>
                <p:nvPr/>
              </p:nvSpPr>
              <p:spPr bwMode="auto">
                <a:xfrm>
                  <a:off x="4369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40" name="Line 74"/>
                <p:cNvSpPr>
                  <a:spLocks noChangeShapeType="1"/>
                </p:cNvSpPr>
                <p:nvPr/>
              </p:nvSpPr>
              <p:spPr bwMode="auto">
                <a:xfrm>
                  <a:off x="4478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41" name="Line 75"/>
                <p:cNvSpPr>
                  <a:spLocks noChangeShapeType="1"/>
                </p:cNvSpPr>
                <p:nvPr/>
              </p:nvSpPr>
              <p:spPr bwMode="auto">
                <a:xfrm>
                  <a:off x="4533" y="3035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42" name="Line 76"/>
                <p:cNvSpPr>
                  <a:spLocks noChangeShapeType="1"/>
                </p:cNvSpPr>
                <p:nvPr/>
              </p:nvSpPr>
              <p:spPr bwMode="auto">
                <a:xfrm>
                  <a:off x="4590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43" name="Line 77"/>
                <p:cNvSpPr>
                  <a:spLocks noChangeShapeType="1"/>
                </p:cNvSpPr>
                <p:nvPr/>
              </p:nvSpPr>
              <p:spPr bwMode="auto">
                <a:xfrm>
                  <a:off x="4651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44" name="Line 78"/>
                <p:cNvSpPr>
                  <a:spLocks noChangeShapeType="1"/>
                </p:cNvSpPr>
                <p:nvPr/>
              </p:nvSpPr>
              <p:spPr bwMode="auto">
                <a:xfrm>
                  <a:off x="4707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45" name="Line 79"/>
                <p:cNvSpPr>
                  <a:spLocks noChangeShapeType="1"/>
                </p:cNvSpPr>
                <p:nvPr/>
              </p:nvSpPr>
              <p:spPr bwMode="auto">
                <a:xfrm>
                  <a:off x="4422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46" name="Rectangle 80"/>
                <p:cNvSpPr>
                  <a:spLocks noChangeArrowheads="1"/>
                </p:cNvSpPr>
                <p:nvPr/>
              </p:nvSpPr>
              <p:spPr bwMode="auto">
                <a:xfrm>
                  <a:off x="4328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47" name="Rectangle 81"/>
                <p:cNvSpPr>
                  <a:spLocks noChangeArrowheads="1"/>
                </p:cNvSpPr>
                <p:nvPr/>
              </p:nvSpPr>
              <p:spPr bwMode="auto">
                <a:xfrm>
                  <a:off x="4414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48" name="Rectangle 82"/>
                <p:cNvSpPr>
                  <a:spLocks noChangeArrowheads="1"/>
                </p:cNvSpPr>
                <p:nvPr/>
              </p:nvSpPr>
              <p:spPr bwMode="auto">
                <a:xfrm>
                  <a:off x="4500" y="3172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49" name="Rectangle 83"/>
                <p:cNvSpPr>
                  <a:spLocks noChangeArrowheads="1"/>
                </p:cNvSpPr>
                <p:nvPr/>
              </p:nvSpPr>
              <p:spPr bwMode="auto">
                <a:xfrm>
                  <a:off x="4597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0" name="Rectangle 84"/>
                <p:cNvSpPr>
                  <a:spLocks noChangeArrowheads="1"/>
                </p:cNvSpPr>
                <p:nvPr/>
              </p:nvSpPr>
              <p:spPr bwMode="auto">
                <a:xfrm>
                  <a:off x="4693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226" name="Group 85"/>
            <p:cNvGrpSpPr>
              <a:grpSpLocks/>
            </p:cNvGrpSpPr>
            <p:nvPr/>
          </p:nvGrpSpPr>
          <p:grpSpPr bwMode="auto">
            <a:xfrm>
              <a:off x="3540" y="866"/>
              <a:ext cx="500" cy="436"/>
              <a:chOff x="4338" y="290"/>
              <a:chExt cx="500" cy="436"/>
            </a:xfrm>
          </p:grpSpPr>
          <p:graphicFrame>
            <p:nvGraphicFramePr>
              <p:cNvPr id="230" name="Object 86"/>
              <p:cNvGraphicFramePr>
                <a:graphicFrameLocks noChangeAspect="1"/>
              </p:cNvGraphicFramePr>
              <p:nvPr/>
            </p:nvGraphicFramePr>
            <p:xfrm>
              <a:off x="4338" y="290"/>
              <a:ext cx="392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7141" name="Clip" r:id="rId7" imgW="18192750" imgH="15087600" progId="">
                      <p:embed/>
                    </p:oleObj>
                  </mc:Choice>
                  <mc:Fallback>
                    <p:oleObj name="Clip" r:id="rId7" imgW="18192750" imgH="15087600" progId="">
                      <p:embed/>
                      <p:pic>
                        <p:nvPicPr>
                          <p:cNvPr id="0" name="Picture 16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8" y="290"/>
                            <a:ext cx="392" cy="31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31" name="Group 87"/>
              <p:cNvGrpSpPr>
                <a:grpSpLocks/>
              </p:cNvGrpSpPr>
              <p:nvPr/>
            </p:nvGrpSpPr>
            <p:grpSpPr bwMode="auto">
              <a:xfrm>
                <a:off x="4354" y="357"/>
                <a:ext cx="484" cy="369"/>
                <a:chOff x="4200" y="807"/>
                <a:chExt cx="562" cy="369"/>
              </a:xfrm>
            </p:grpSpPr>
            <p:sp>
              <p:nvSpPr>
                <p:cNvPr id="232" name="Rectangle 88"/>
                <p:cNvSpPr>
                  <a:spLocks noChangeArrowheads="1"/>
                </p:cNvSpPr>
                <p:nvPr/>
              </p:nvSpPr>
              <p:spPr bwMode="auto">
                <a:xfrm>
                  <a:off x="4224" y="846"/>
                  <a:ext cx="444" cy="330"/>
                </a:xfrm>
                <a:prstGeom prst="rect">
                  <a:avLst/>
                </a:prstGeom>
                <a:solidFill>
                  <a:srgbClr val="CC00CC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33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4200" y="807"/>
                  <a:ext cx="562" cy="3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ea typeface="宋体" charset="-122"/>
                    </a:rPr>
                    <a:t>用户</a:t>
                  </a: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ea typeface="宋体" charset="-122"/>
                    </a:rPr>
                    <a:t>代理</a:t>
                  </a:r>
                </a:p>
              </p:txBody>
            </p:sp>
          </p:grpSp>
        </p:grpSp>
        <p:grpSp>
          <p:nvGrpSpPr>
            <p:cNvPr id="227" name="Group 90"/>
            <p:cNvGrpSpPr>
              <a:grpSpLocks/>
            </p:cNvGrpSpPr>
            <p:nvPr/>
          </p:nvGrpSpPr>
          <p:grpSpPr bwMode="auto">
            <a:xfrm>
              <a:off x="3546" y="1709"/>
              <a:ext cx="845" cy="288"/>
              <a:chOff x="3648" y="2537"/>
              <a:chExt cx="845" cy="288"/>
            </a:xfrm>
          </p:grpSpPr>
          <p:sp>
            <p:nvSpPr>
              <p:cNvPr id="228" name="Rectangle 91"/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9" name="Text Box 92"/>
              <p:cNvSpPr txBox="1">
                <a:spLocks noChangeArrowheads="1"/>
              </p:cNvSpPr>
              <p:nvPr/>
            </p:nvSpPr>
            <p:spPr bwMode="auto">
              <a:xfrm>
                <a:off x="3648" y="2537"/>
                <a:ext cx="84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ea typeface="宋体" charset="-122"/>
                  </a:rPr>
                  <a:t>SMTP</a:t>
                </a:r>
                <a:endPara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endParaRPr>
              </a:p>
            </p:txBody>
          </p:sp>
        </p:grpSp>
      </p:grpSp>
      <p:sp>
        <p:nvSpPr>
          <p:cNvPr id="291" name="Text Box 94"/>
          <p:cNvSpPr txBox="1">
            <a:spLocks noChangeArrowheads="1"/>
          </p:cNvSpPr>
          <p:nvPr/>
        </p:nvSpPr>
        <p:spPr bwMode="auto">
          <a:xfrm>
            <a:off x="357158" y="3357562"/>
            <a:ext cx="5397500" cy="3139321"/>
          </a:xfrm>
          <a:prstGeom prst="rect">
            <a:avLst/>
          </a:prstGeom>
          <a:noFill/>
          <a:ln w="9525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marR="0" lvl="0" indent="-342900" algn="l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ZapfDingbats" pitchFamily="82" charset="2"/>
              <a:buChar char="r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邮件发送主要过程：</a:t>
            </a:r>
          </a:p>
          <a:p>
            <a:pPr marL="342900" marR="0" lvl="0" indent="-342900" algn="l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</a:rPr>
              <a:t>邮件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</a:rPr>
              <a:t>保存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</a:rPr>
              <a:t>到发送方报文队列</a:t>
            </a:r>
          </a:p>
          <a:p>
            <a:pPr marL="342900" marR="0" lvl="0" indent="-342900" algn="l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sym typeface="Symbol" pitchFamily="18" charset="2"/>
              </a:rPr>
              <a:t>通过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sym typeface="Symbol" pitchFamily="18" charset="2"/>
              </a:rPr>
              <a:t>SMTP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sym typeface="Symbol" pitchFamily="18" charset="2"/>
              </a:rPr>
              <a:t>协议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</a:rPr>
              <a:t>转发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</a:rPr>
              <a:t>到接收方邮件服务器，保存到相应邮箱中</a:t>
            </a:r>
          </a:p>
          <a:p>
            <a:pPr marL="342900" marR="0" lvl="0" indent="-342900" algn="l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Tx/>
              <a:buFontTx/>
              <a:buChar char="•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</a:rPr>
              <a:t>若投递失败，发送方将其保存在一个报文队列中，以后每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</a:rPr>
              <a:t>30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</a:rPr>
              <a:t>分钟发送一次，若几天后仍未成功，将该报文删除，并通知发送方。</a:t>
            </a:r>
          </a:p>
          <a:p>
            <a:pPr marL="342900" marR="0" lvl="0" indent="-342900" algn="l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Tx/>
              <a:buFontTx/>
              <a:buChar char="•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</a:rPr>
              <a:t>用户访问自己邮箱时，邮件服务器对其身份进行验证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</a:rPr>
              <a:t>(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</a:rPr>
              <a:t>用户名和口令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</a:rPr>
              <a:t>)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</a:rPr>
              <a:t>。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宋体" charset="-122"/>
            </a:endParaRPr>
          </a:p>
        </p:txBody>
      </p:sp>
      <p:sp>
        <p:nvSpPr>
          <p:cNvPr id="292" name="Freeform 95"/>
          <p:cNvSpPr>
            <a:spLocks/>
          </p:cNvSpPr>
          <p:nvPr/>
        </p:nvSpPr>
        <p:spPr bwMode="auto">
          <a:xfrm>
            <a:off x="6059488" y="3641716"/>
            <a:ext cx="493712" cy="762000"/>
          </a:xfrm>
          <a:custGeom>
            <a:avLst/>
            <a:gdLst/>
            <a:ahLst/>
            <a:cxnLst>
              <a:cxn ang="0">
                <a:pos x="311" y="0"/>
              </a:cxn>
              <a:cxn ang="0">
                <a:pos x="39" y="160"/>
              </a:cxn>
              <a:cxn ang="0">
                <a:pos x="79" y="480"/>
              </a:cxn>
            </a:cxnLst>
            <a:rect l="0" t="0" r="r" b="b"/>
            <a:pathLst>
              <a:path w="311" h="480">
                <a:moveTo>
                  <a:pt x="311" y="0"/>
                </a:moveTo>
                <a:cubicBezTo>
                  <a:pt x="266" y="27"/>
                  <a:pt x="78" y="80"/>
                  <a:pt x="39" y="160"/>
                </a:cubicBezTo>
                <a:cubicBezTo>
                  <a:pt x="0" y="240"/>
                  <a:pt x="71" y="413"/>
                  <a:pt x="79" y="480"/>
                </a:cubicBezTo>
              </a:path>
            </a:pathLst>
          </a:custGeom>
          <a:noFill/>
          <a:ln w="57150" cap="flat" cmpd="sng">
            <a:solidFill>
              <a:srgbClr val="3399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3" name="Line 96"/>
          <p:cNvSpPr>
            <a:spLocks noChangeShapeType="1"/>
          </p:cNvSpPr>
          <p:nvPr/>
        </p:nvSpPr>
        <p:spPr bwMode="auto">
          <a:xfrm>
            <a:off x="6502400" y="4391016"/>
            <a:ext cx="914400" cy="1066800"/>
          </a:xfrm>
          <a:prstGeom prst="line">
            <a:avLst/>
          </a:prstGeom>
          <a:noFill/>
          <a:ln w="57150">
            <a:solidFill>
              <a:srgbClr val="3399FF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4" name="Line 97"/>
          <p:cNvSpPr>
            <a:spLocks noChangeShapeType="1"/>
          </p:cNvSpPr>
          <p:nvPr/>
        </p:nvSpPr>
        <p:spPr bwMode="auto">
          <a:xfrm>
            <a:off x="7594600" y="5597516"/>
            <a:ext cx="482600" cy="571500"/>
          </a:xfrm>
          <a:prstGeom prst="line">
            <a:avLst/>
          </a:prstGeom>
          <a:noFill/>
          <a:ln w="57150">
            <a:solidFill>
              <a:srgbClr val="3399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8328118-8C95-4FF7-A972-48F06A3F5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BFB7CB-1F26-493B-9CC0-7602D9E617DF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" grpId="0" animBg="1"/>
      <p:bldP spid="292" grpId="0" animBg="1"/>
      <p:bldP spid="293" grpId="0" animBg="1"/>
      <p:bldP spid="29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内容占位符 4"/>
          <p:cNvSpPr>
            <a:spLocks noGrp="1"/>
          </p:cNvSpPr>
          <p:nvPr>
            <p:ph idx="1"/>
          </p:nvPr>
        </p:nvSpPr>
        <p:spPr bwMode="auto">
          <a:xfrm>
            <a:off x="250825" y="1196975"/>
            <a:ext cx="8435975" cy="123189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2.4.2. </a:t>
            </a:r>
            <a:r>
              <a:rPr lang="zh-CN" altLang="en-US" sz="240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电子邮件系统的总体结构</a:t>
            </a:r>
            <a:endParaRPr lang="en-US" altLang="zh-CN" sz="2400" dirty="0">
              <a:solidFill>
                <a:srgbClr val="215978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4.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简单邮件传送协议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SMTP</a:t>
            </a:r>
          </a:p>
        </p:txBody>
      </p:sp>
      <p:sp>
        <p:nvSpPr>
          <p:cNvPr id="860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itchFamily="18" charset="0"/>
            </a:endParaRP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0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02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02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02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33400" y="2497162"/>
            <a:ext cx="7772400" cy="443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华文中宋" pitchFamily="2" charset="-122"/>
                <a:cs typeface="+mn-cs"/>
              </a:rPr>
              <a:t>      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/>
                <a:ea typeface="华文中宋" pitchFamily="2" charset="-122"/>
                <a:cs typeface="+mn-cs"/>
              </a:rPr>
              <a:t>从发送方的邮件服务器 向接收方的邮件服务器发送邮件。</a:t>
            </a:r>
          </a:p>
          <a:p>
            <a:pPr marL="342900" marR="0" lvl="0" indent="-342900" algn="l" defTabSz="914400" rtl="0" eaLnBrk="1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pitchFamily="2" charset="2"/>
              <a:buChar char="ü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华文中宋" pitchFamily="2" charset="-122"/>
                <a:cs typeface="+mn-cs"/>
              </a:rPr>
              <a:t>应用层协议。</a:t>
            </a:r>
            <a:endParaRPr kumimoji="0" lang="zh-CN" altLang="en-US" sz="2000" b="1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华文中宋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pitchFamily="2" charset="2"/>
              <a:buChar char="ü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华文中宋" pitchFamily="2" charset="-122"/>
                <a:cs typeface="+mn-cs"/>
              </a:rPr>
              <a:t>使用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华文中宋" pitchFamily="2" charset="-122"/>
                <a:cs typeface="+mn-cs"/>
              </a:rPr>
              <a:t>TCP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华文中宋" pitchFamily="2" charset="-122"/>
                <a:cs typeface="+mn-cs"/>
              </a:rPr>
              <a:t>可靠数据传输服务。</a:t>
            </a:r>
          </a:p>
          <a:p>
            <a:pPr marL="342900" marR="0" lvl="0" indent="-342900" algn="l" defTabSz="914400" rtl="0" eaLnBrk="1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pitchFamily="2" charset="2"/>
              <a:buNone/>
              <a:tabLst/>
              <a:defRPr/>
            </a:pPr>
            <a:endParaRPr kumimoji="0" lang="zh-CN" altLang="en-US" sz="2000" b="1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华文中宋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ZapfDingbats" pitchFamily="82" charset="2"/>
              <a:buChar char="r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rPr>
              <a:t>包括两部分：</a:t>
            </a:r>
          </a:p>
          <a:p>
            <a:pPr marL="342900" marR="0" lvl="0" indent="-342900" algn="l" defTabSz="914400" rtl="0" eaLnBrk="1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pitchFamily="2" charset="2"/>
              <a:buChar char="ü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/>
                <a:ea typeface="华文中宋" pitchFamily="2" charset="-122"/>
                <a:cs typeface="+mn-cs"/>
              </a:rPr>
              <a:t>客户机端：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华文中宋" pitchFamily="2" charset="-122"/>
                <a:cs typeface="+mn-cs"/>
              </a:rPr>
              <a:t>在发送方邮件服务器上运行；</a:t>
            </a:r>
          </a:p>
          <a:p>
            <a:pPr marL="342900" marR="0" lvl="0" indent="-342900" algn="l" defTabSz="914400" rtl="0" eaLnBrk="1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pitchFamily="2" charset="2"/>
              <a:buChar char="ü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/>
                <a:ea typeface="华文中宋" pitchFamily="2" charset="-122"/>
                <a:cs typeface="+mn-cs"/>
              </a:rPr>
              <a:t>服务器端：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华文中宋" pitchFamily="2" charset="-122"/>
                <a:cs typeface="+mn-cs"/>
              </a:rPr>
              <a:t>在接收方邮件服务器上运行。</a:t>
            </a:r>
          </a:p>
          <a:p>
            <a:pPr marL="342900" marR="0" lvl="0" indent="-342900" algn="l" defTabSz="914400" rtl="0" eaLnBrk="1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华文中宋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ZapfDingbats" pitchFamily="82" charset="2"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华文中宋" pitchFamily="2" charset="-122"/>
                <a:cs typeface="+mn-cs"/>
              </a:rPr>
              <a:t>每个邮件服务器上都有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华文中宋" pitchFamily="2" charset="-122"/>
                <a:cs typeface="+mn-cs"/>
              </a:rPr>
              <a:t>SMTP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华文中宋" pitchFamily="2" charset="-122"/>
                <a:cs typeface="+mn-cs"/>
              </a:rPr>
              <a:t>的客户机端和服务器端。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600200" y="6116662"/>
            <a:ext cx="43942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spcBef>
                <a:spcPct val="50000"/>
              </a:spcBef>
            </a:pPr>
            <a:endParaRPr lang="zh-CN" altLang="en-US" sz="2000" b="0">
              <a:ea typeface="宋体" charset="-122"/>
            </a:endParaRPr>
          </a:p>
        </p:txBody>
      </p:sp>
      <p:grpSp>
        <p:nvGrpSpPr>
          <p:cNvPr id="13" name="Group 4"/>
          <p:cNvGrpSpPr>
            <a:grpSpLocks/>
          </p:cNvGrpSpPr>
          <p:nvPr/>
        </p:nvGrpSpPr>
        <p:grpSpPr bwMode="auto">
          <a:xfrm>
            <a:off x="5829300" y="2214554"/>
            <a:ext cx="3035300" cy="4265612"/>
            <a:chOff x="2999" y="349"/>
            <a:chExt cx="2485" cy="2687"/>
          </a:xfrm>
        </p:grpSpPr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4332" y="378"/>
              <a:ext cx="1152" cy="61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5" name="Group 6"/>
            <p:cNvGrpSpPr>
              <a:grpSpLocks/>
            </p:cNvGrpSpPr>
            <p:nvPr/>
          </p:nvGrpSpPr>
          <p:grpSpPr bwMode="auto">
            <a:xfrm>
              <a:off x="4380" y="349"/>
              <a:ext cx="1094" cy="602"/>
              <a:chOff x="4458" y="3325"/>
              <a:chExt cx="1094" cy="602"/>
            </a:xfrm>
          </p:grpSpPr>
          <p:sp>
            <p:nvSpPr>
              <p:cNvPr id="90" name="Text Box 7"/>
              <p:cNvSpPr txBox="1">
                <a:spLocks noChangeArrowheads="1"/>
              </p:cNvSpPr>
              <p:nvPr/>
            </p:nvSpPr>
            <p:spPr bwMode="auto">
              <a:xfrm>
                <a:off x="4693" y="3715"/>
                <a:ext cx="81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宋体" charset="-122"/>
                  </a:rPr>
                  <a:t>用户邮箱</a:t>
                </a:r>
                <a:endPara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endParaRPr>
              </a:p>
            </p:txBody>
          </p:sp>
          <p:grpSp>
            <p:nvGrpSpPr>
              <p:cNvPr id="91" name="Group 8"/>
              <p:cNvGrpSpPr>
                <a:grpSpLocks/>
              </p:cNvGrpSpPr>
              <p:nvPr/>
            </p:nvGrpSpPr>
            <p:grpSpPr bwMode="auto">
              <a:xfrm>
                <a:off x="4458" y="3408"/>
                <a:ext cx="450" cy="120"/>
                <a:chOff x="4314" y="3444"/>
                <a:chExt cx="450" cy="120"/>
              </a:xfrm>
            </p:grpSpPr>
            <p:sp>
              <p:nvSpPr>
                <p:cNvPr id="94" name="Rectangle 9"/>
                <p:cNvSpPr>
                  <a:spLocks noChangeArrowheads="1"/>
                </p:cNvSpPr>
                <p:nvPr/>
              </p:nvSpPr>
              <p:spPr bwMode="auto">
                <a:xfrm>
                  <a:off x="4314" y="3444"/>
                  <a:ext cx="450" cy="120"/>
                </a:xfrm>
                <a:prstGeom prst="rect">
                  <a:avLst/>
                </a:prstGeom>
                <a:solidFill>
                  <a:srgbClr val="00FF00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5" name="Line 10"/>
                <p:cNvSpPr>
                  <a:spLocks noChangeShapeType="1"/>
                </p:cNvSpPr>
                <p:nvPr/>
              </p:nvSpPr>
              <p:spPr bwMode="auto">
                <a:xfrm>
                  <a:off x="4363" y="3472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6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4472" y="3471"/>
                  <a:ext cx="6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7" name="Line 12"/>
                <p:cNvSpPr>
                  <a:spLocks noChangeShapeType="1"/>
                </p:cNvSpPr>
                <p:nvPr/>
              </p:nvSpPr>
              <p:spPr bwMode="auto">
                <a:xfrm>
                  <a:off x="4527" y="347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8" name="Line 13"/>
                <p:cNvSpPr>
                  <a:spLocks noChangeShapeType="1"/>
                </p:cNvSpPr>
                <p:nvPr/>
              </p:nvSpPr>
              <p:spPr bwMode="auto">
                <a:xfrm>
                  <a:off x="4584" y="3471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9" name="Line 14"/>
                <p:cNvSpPr>
                  <a:spLocks noChangeShapeType="1"/>
                </p:cNvSpPr>
                <p:nvPr/>
              </p:nvSpPr>
              <p:spPr bwMode="auto">
                <a:xfrm>
                  <a:off x="4645" y="3471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0" name="Line 15"/>
                <p:cNvSpPr>
                  <a:spLocks noChangeShapeType="1"/>
                </p:cNvSpPr>
                <p:nvPr/>
              </p:nvSpPr>
              <p:spPr bwMode="auto">
                <a:xfrm>
                  <a:off x="4701" y="3471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1" name="Line 16"/>
                <p:cNvSpPr>
                  <a:spLocks noChangeShapeType="1"/>
                </p:cNvSpPr>
                <p:nvPr/>
              </p:nvSpPr>
              <p:spPr bwMode="auto">
                <a:xfrm>
                  <a:off x="4416" y="3472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92" name="Rectangle 17"/>
              <p:cNvSpPr>
                <a:spLocks noChangeArrowheads="1"/>
              </p:cNvSpPr>
              <p:nvPr/>
            </p:nvSpPr>
            <p:spPr bwMode="auto">
              <a:xfrm>
                <a:off x="4472" y="3779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3" name="Text Box 18"/>
              <p:cNvSpPr txBox="1">
                <a:spLocks noChangeArrowheads="1"/>
              </p:cNvSpPr>
              <p:nvPr/>
            </p:nvSpPr>
            <p:spPr bwMode="auto">
              <a:xfrm>
                <a:off x="4735" y="3325"/>
                <a:ext cx="817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宋体" charset="-122"/>
                  </a:rPr>
                  <a:t>输出</a:t>
                </a:r>
              </a:p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宋体" charset="-122"/>
                  </a:rPr>
                  <a:t>报文队列</a:t>
                </a:r>
                <a:endPara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endParaRPr>
              </a:p>
            </p:txBody>
          </p:sp>
        </p:grpSp>
        <p:sp>
          <p:nvSpPr>
            <p:cNvPr id="16" name="Line 19"/>
            <p:cNvSpPr>
              <a:spLocks noChangeShapeType="1"/>
            </p:cNvSpPr>
            <p:nvPr/>
          </p:nvSpPr>
          <p:spPr bwMode="auto">
            <a:xfrm>
              <a:off x="3606" y="1608"/>
              <a:ext cx="708" cy="49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7" name="Group 20"/>
            <p:cNvGrpSpPr>
              <a:grpSpLocks/>
            </p:cNvGrpSpPr>
            <p:nvPr/>
          </p:nvGrpSpPr>
          <p:grpSpPr bwMode="auto">
            <a:xfrm>
              <a:off x="4483" y="1562"/>
              <a:ext cx="224" cy="588"/>
              <a:chOff x="4180" y="783"/>
              <a:chExt cx="150" cy="307"/>
            </a:xfrm>
          </p:grpSpPr>
          <p:sp>
            <p:nvSpPr>
              <p:cNvPr id="82" name="AutoShape 21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3" name="Rectangle 22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Rectangle 23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5" name="AutoShape 24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Line 25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Line 26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8" name="Rectangle 27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Rectangle 28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8" name="Rectangle 29"/>
            <p:cNvSpPr>
              <a:spLocks noChangeArrowheads="1"/>
            </p:cNvSpPr>
            <p:nvPr/>
          </p:nvSpPr>
          <p:spPr bwMode="auto">
            <a:xfrm>
              <a:off x="4338" y="1872"/>
              <a:ext cx="510" cy="636"/>
            </a:xfrm>
            <a:prstGeom prst="rect">
              <a:avLst/>
            </a:prstGeom>
            <a:solidFill>
              <a:srgbClr val="CC00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Text Box 30"/>
            <p:cNvSpPr txBox="1">
              <a:spLocks noChangeArrowheads="1"/>
            </p:cNvSpPr>
            <p:nvPr/>
          </p:nvSpPr>
          <p:spPr bwMode="auto">
            <a:xfrm>
              <a:off x="4260" y="1857"/>
              <a:ext cx="65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rPr>
                <a:t>邮件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rPr>
                <a:t>服务器</a:t>
              </a:r>
              <a:endPara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20" name="Rectangle 31"/>
            <p:cNvSpPr>
              <a:spLocks noChangeArrowheads="1"/>
            </p:cNvSpPr>
            <p:nvPr/>
          </p:nvSpPr>
          <p:spPr bwMode="auto">
            <a:xfrm>
              <a:off x="4362" y="222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Line 32"/>
            <p:cNvSpPr>
              <a:spLocks noChangeShapeType="1"/>
            </p:cNvSpPr>
            <p:nvPr/>
          </p:nvSpPr>
          <p:spPr bwMode="auto">
            <a:xfrm>
              <a:off x="4411" y="2254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Line 33"/>
            <p:cNvSpPr>
              <a:spLocks noChangeShapeType="1"/>
            </p:cNvSpPr>
            <p:nvPr/>
          </p:nvSpPr>
          <p:spPr bwMode="auto">
            <a:xfrm>
              <a:off x="4520" y="225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Line 34"/>
            <p:cNvSpPr>
              <a:spLocks noChangeShapeType="1"/>
            </p:cNvSpPr>
            <p:nvPr/>
          </p:nvSpPr>
          <p:spPr bwMode="auto">
            <a:xfrm>
              <a:off x="4575" y="2255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Line 35"/>
            <p:cNvSpPr>
              <a:spLocks noChangeShapeType="1"/>
            </p:cNvSpPr>
            <p:nvPr/>
          </p:nvSpPr>
          <p:spPr bwMode="auto">
            <a:xfrm>
              <a:off x="4632" y="225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Line 36"/>
            <p:cNvSpPr>
              <a:spLocks noChangeShapeType="1"/>
            </p:cNvSpPr>
            <p:nvPr/>
          </p:nvSpPr>
          <p:spPr bwMode="auto">
            <a:xfrm>
              <a:off x="4693" y="225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Line 37"/>
            <p:cNvSpPr>
              <a:spLocks noChangeShapeType="1"/>
            </p:cNvSpPr>
            <p:nvPr/>
          </p:nvSpPr>
          <p:spPr bwMode="auto">
            <a:xfrm>
              <a:off x="4749" y="225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Line 38"/>
            <p:cNvSpPr>
              <a:spLocks noChangeShapeType="1"/>
            </p:cNvSpPr>
            <p:nvPr/>
          </p:nvSpPr>
          <p:spPr bwMode="auto">
            <a:xfrm>
              <a:off x="4464" y="2254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Rectangle 39"/>
            <p:cNvSpPr>
              <a:spLocks noChangeArrowheads="1"/>
            </p:cNvSpPr>
            <p:nvPr/>
          </p:nvSpPr>
          <p:spPr bwMode="auto">
            <a:xfrm>
              <a:off x="4370" y="239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Rectangle 40"/>
            <p:cNvSpPr>
              <a:spLocks noChangeArrowheads="1"/>
            </p:cNvSpPr>
            <p:nvPr/>
          </p:nvSpPr>
          <p:spPr bwMode="auto">
            <a:xfrm>
              <a:off x="4456" y="239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Rectangle 41"/>
            <p:cNvSpPr>
              <a:spLocks noChangeArrowheads="1"/>
            </p:cNvSpPr>
            <p:nvPr/>
          </p:nvSpPr>
          <p:spPr bwMode="auto">
            <a:xfrm>
              <a:off x="4542" y="239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Rectangle 42"/>
            <p:cNvSpPr>
              <a:spLocks noChangeArrowheads="1"/>
            </p:cNvSpPr>
            <p:nvPr/>
          </p:nvSpPr>
          <p:spPr bwMode="auto">
            <a:xfrm>
              <a:off x="4639" y="239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Rectangle 43"/>
            <p:cNvSpPr>
              <a:spLocks noChangeArrowheads="1"/>
            </p:cNvSpPr>
            <p:nvPr/>
          </p:nvSpPr>
          <p:spPr bwMode="auto">
            <a:xfrm>
              <a:off x="4735" y="239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33" name="Group 44"/>
            <p:cNvGrpSpPr>
              <a:grpSpLocks/>
            </p:cNvGrpSpPr>
            <p:nvPr/>
          </p:nvGrpSpPr>
          <p:grpSpPr bwMode="auto">
            <a:xfrm>
              <a:off x="4788" y="1304"/>
              <a:ext cx="500" cy="587"/>
              <a:chOff x="4338" y="290"/>
              <a:chExt cx="500" cy="587"/>
            </a:xfrm>
          </p:grpSpPr>
          <p:graphicFrame>
            <p:nvGraphicFramePr>
              <p:cNvPr id="78" name="Object 45"/>
              <p:cNvGraphicFramePr>
                <a:graphicFrameLocks noChangeAspect="1"/>
              </p:cNvGraphicFramePr>
              <p:nvPr/>
            </p:nvGraphicFramePr>
            <p:xfrm>
              <a:off x="4338" y="290"/>
              <a:ext cx="392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8150" name="Clip" r:id="rId3" imgW="18192750" imgH="15087600" progId="">
                      <p:embed/>
                    </p:oleObj>
                  </mc:Choice>
                  <mc:Fallback>
                    <p:oleObj name="Clip" r:id="rId3" imgW="18192750" imgH="15087600" progId="">
                      <p:embed/>
                      <p:pic>
                        <p:nvPicPr>
                          <p:cNvPr id="0" name="Picture 15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8" y="290"/>
                            <a:ext cx="392" cy="31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79" name="Group 46"/>
              <p:cNvGrpSpPr>
                <a:grpSpLocks/>
              </p:cNvGrpSpPr>
              <p:nvPr/>
            </p:nvGrpSpPr>
            <p:grpSpPr bwMode="auto">
              <a:xfrm>
                <a:off x="4354" y="357"/>
                <a:ext cx="484" cy="520"/>
                <a:chOff x="4200" y="807"/>
                <a:chExt cx="562" cy="520"/>
              </a:xfrm>
            </p:grpSpPr>
            <p:sp>
              <p:nvSpPr>
                <p:cNvPr id="80" name="Rectangle 47"/>
                <p:cNvSpPr>
                  <a:spLocks noChangeArrowheads="1"/>
                </p:cNvSpPr>
                <p:nvPr/>
              </p:nvSpPr>
              <p:spPr bwMode="auto">
                <a:xfrm>
                  <a:off x="4224" y="846"/>
                  <a:ext cx="444" cy="330"/>
                </a:xfrm>
                <a:prstGeom prst="rect">
                  <a:avLst/>
                </a:prstGeom>
                <a:solidFill>
                  <a:srgbClr val="CC00CC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1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4200" y="807"/>
                  <a:ext cx="562" cy="5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ea typeface="宋体" charset="-122"/>
                    </a:rPr>
                    <a:t>用户</a:t>
                  </a: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ea typeface="宋体" charset="-122"/>
                    </a:rPr>
                    <a:t>代理</a:t>
                  </a: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zh-CN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宋体" charset="-122"/>
                  </a:endParaRPr>
                </a:p>
              </p:txBody>
            </p:sp>
          </p:grpSp>
        </p:grpSp>
        <p:grpSp>
          <p:nvGrpSpPr>
            <p:cNvPr id="34" name="Group 49"/>
            <p:cNvGrpSpPr>
              <a:grpSpLocks/>
            </p:cNvGrpSpPr>
            <p:nvPr/>
          </p:nvGrpSpPr>
          <p:grpSpPr bwMode="auto">
            <a:xfrm>
              <a:off x="4932" y="1940"/>
              <a:ext cx="500" cy="587"/>
              <a:chOff x="4338" y="290"/>
              <a:chExt cx="500" cy="587"/>
            </a:xfrm>
          </p:grpSpPr>
          <p:graphicFrame>
            <p:nvGraphicFramePr>
              <p:cNvPr id="74" name="Object 50"/>
              <p:cNvGraphicFramePr>
                <a:graphicFrameLocks noChangeAspect="1"/>
              </p:cNvGraphicFramePr>
              <p:nvPr/>
            </p:nvGraphicFramePr>
            <p:xfrm>
              <a:off x="4338" y="290"/>
              <a:ext cx="392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8151" name="Clip" r:id="rId5" imgW="18192750" imgH="15087600" progId="">
                      <p:embed/>
                    </p:oleObj>
                  </mc:Choice>
                  <mc:Fallback>
                    <p:oleObj name="Clip" r:id="rId5" imgW="18192750" imgH="15087600" progId="">
                      <p:embed/>
                      <p:pic>
                        <p:nvPicPr>
                          <p:cNvPr id="0" name="Picture 1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8" y="290"/>
                            <a:ext cx="392" cy="31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75" name="Group 51"/>
              <p:cNvGrpSpPr>
                <a:grpSpLocks/>
              </p:cNvGrpSpPr>
              <p:nvPr/>
            </p:nvGrpSpPr>
            <p:grpSpPr bwMode="auto">
              <a:xfrm>
                <a:off x="4354" y="357"/>
                <a:ext cx="484" cy="520"/>
                <a:chOff x="4200" y="807"/>
                <a:chExt cx="562" cy="520"/>
              </a:xfrm>
            </p:grpSpPr>
            <p:sp>
              <p:nvSpPr>
                <p:cNvPr id="76" name="Rectangle 52"/>
                <p:cNvSpPr>
                  <a:spLocks noChangeArrowheads="1"/>
                </p:cNvSpPr>
                <p:nvPr/>
              </p:nvSpPr>
              <p:spPr bwMode="auto">
                <a:xfrm>
                  <a:off x="4224" y="846"/>
                  <a:ext cx="444" cy="330"/>
                </a:xfrm>
                <a:prstGeom prst="rect">
                  <a:avLst/>
                </a:prstGeom>
                <a:solidFill>
                  <a:srgbClr val="CC00CC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7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4200" y="807"/>
                  <a:ext cx="562" cy="5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ea typeface="宋体" charset="-122"/>
                    </a:rPr>
                    <a:t>用户</a:t>
                  </a: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ea typeface="宋体" charset="-122"/>
                    </a:rPr>
                    <a:t>代理</a:t>
                  </a: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zh-CN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宋体" charset="-122"/>
                  </a:endParaRPr>
                </a:p>
              </p:txBody>
            </p:sp>
          </p:grpSp>
        </p:grpSp>
        <p:grpSp>
          <p:nvGrpSpPr>
            <p:cNvPr id="35" name="Group 54"/>
            <p:cNvGrpSpPr>
              <a:grpSpLocks/>
            </p:cNvGrpSpPr>
            <p:nvPr/>
          </p:nvGrpSpPr>
          <p:grpSpPr bwMode="auto">
            <a:xfrm>
              <a:off x="4788" y="2600"/>
              <a:ext cx="500" cy="436"/>
              <a:chOff x="4338" y="290"/>
              <a:chExt cx="500" cy="436"/>
            </a:xfrm>
          </p:grpSpPr>
          <p:graphicFrame>
            <p:nvGraphicFramePr>
              <p:cNvPr id="70" name="Object 55"/>
              <p:cNvGraphicFramePr>
                <a:graphicFrameLocks noChangeAspect="1"/>
              </p:cNvGraphicFramePr>
              <p:nvPr/>
            </p:nvGraphicFramePr>
            <p:xfrm>
              <a:off x="4338" y="290"/>
              <a:ext cx="392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8152" name="Clip" r:id="rId6" imgW="18192750" imgH="15087600" progId="">
                      <p:embed/>
                    </p:oleObj>
                  </mc:Choice>
                  <mc:Fallback>
                    <p:oleObj name="Clip" r:id="rId6" imgW="18192750" imgH="15087600" progId="">
                      <p:embed/>
                      <p:pic>
                        <p:nvPicPr>
                          <p:cNvPr id="0" name="Picture 1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8" y="290"/>
                            <a:ext cx="392" cy="31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71" name="Group 56"/>
              <p:cNvGrpSpPr>
                <a:grpSpLocks/>
              </p:cNvGrpSpPr>
              <p:nvPr/>
            </p:nvGrpSpPr>
            <p:grpSpPr bwMode="auto">
              <a:xfrm>
                <a:off x="4354" y="357"/>
                <a:ext cx="484" cy="369"/>
                <a:chOff x="4200" y="807"/>
                <a:chExt cx="562" cy="369"/>
              </a:xfrm>
            </p:grpSpPr>
            <p:sp>
              <p:nvSpPr>
                <p:cNvPr id="72" name="Rectangle 57"/>
                <p:cNvSpPr>
                  <a:spLocks noChangeArrowheads="1"/>
                </p:cNvSpPr>
                <p:nvPr/>
              </p:nvSpPr>
              <p:spPr bwMode="auto">
                <a:xfrm>
                  <a:off x="4224" y="846"/>
                  <a:ext cx="444" cy="330"/>
                </a:xfrm>
                <a:prstGeom prst="rect">
                  <a:avLst/>
                </a:prstGeom>
                <a:solidFill>
                  <a:srgbClr val="CC00CC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3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4200" y="807"/>
                  <a:ext cx="562" cy="3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ea typeface="宋体" charset="-122"/>
                    </a:rPr>
                    <a:t>用户</a:t>
                  </a: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ea typeface="宋体" charset="-122"/>
                    </a:rPr>
                    <a:t>代理</a:t>
                  </a:r>
                </a:p>
              </p:txBody>
            </p:sp>
          </p:grpSp>
        </p:grpSp>
        <p:grpSp>
          <p:nvGrpSpPr>
            <p:cNvPr id="36" name="Group 59"/>
            <p:cNvGrpSpPr>
              <a:grpSpLocks/>
            </p:cNvGrpSpPr>
            <p:nvPr/>
          </p:nvGrpSpPr>
          <p:grpSpPr bwMode="auto">
            <a:xfrm>
              <a:off x="2999" y="1028"/>
              <a:ext cx="650" cy="946"/>
              <a:chOff x="3413" y="2522"/>
              <a:chExt cx="650" cy="946"/>
            </a:xfrm>
          </p:grpSpPr>
          <p:grpSp>
            <p:nvGrpSpPr>
              <p:cNvPr id="45" name="Group 60"/>
              <p:cNvGrpSpPr>
                <a:grpSpLocks/>
              </p:cNvGrpSpPr>
              <p:nvPr/>
            </p:nvGrpSpPr>
            <p:grpSpPr bwMode="auto">
              <a:xfrm>
                <a:off x="3631" y="2522"/>
                <a:ext cx="224" cy="588"/>
                <a:chOff x="4180" y="783"/>
                <a:chExt cx="150" cy="307"/>
              </a:xfrm>
            </p:grpSpPr>
            <p:sp>
              <p:nvSpPr>
                <p:cNvPr id="62" name="AutoShape 61"/>
                <p:cNvSpPr>
                  <a:spLocks noChangeArrowheads="1"/>
                </p:cNvSpPr>
                <p:nvPr/>
              </p:nvSpPr>
              <p:spPr bwMode="auto">
                <a:xfrm>
                  <a:off x="4180" y="1019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3" name="Rectangle 62"/>
                <p:cNvSpPr>
                  <a:spLocks noChangeArrowheads="1"/>
                </p:cNvSpPr>
                <p:nvPr/>
              </p:nvSpPr>
              <p:spPr bwMode="auto">
                <a:xfrm>
                  <a:off x="4256" y="785"/>
                  <a:ext cx="69" cy="236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4" name="Rectangle 63"/>
                <p:cNvSpPr>
                  <a:spLocks noChangeArrowheads="1"/>
                </p:cNvSpPr>
                <p:nvPr/>
              </p:nvSpPr>
              <p:spPr bwMode="auto">
                <a:xfrm>
                  <a:off x="4181" y="852"/>
                  <a:ext cx="95" cy="236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5" name="AutoShape 64"/>
                <p:cNvSpPr>
                  <a:spLocks noChangeArrowheads="1"/>
                </p:cNvSpPr>
                <p:nvPr/>
              </p:nvSpPr>
              <p:spPr bwMode="auto">
                <a:xfrm>
                  <a:off x="4180" y="783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6" name="Line 65"/>
                <p:cNvSpPr>
                  <a:spLocks noChangeShapeType="1"/>
                </p:cNvSpPr>
                <p:nvPr/>
              </p:nvSpPr>
              <p:spPr bwMode="auto">
                <a:xfrm>
                  <a:off x="4330" y="788"/>
                  <a:ext cx="0" cy="23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7" name="Line 66"/>
                <p:cNvSpPr>
                  <a:spLocks noChangeShapeType="1"/>
                </p:cNvSpPr>
                <p:nvPr/>
              </p:nvSpPr>
              <p:spPr bwMode="auto">
                <a:xfrm flipH="1">
                  <a:off x="4276" y="1019"/>
                  <a:ext cx="54" cy="6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8" name="Rectangle 67"/>
                <p:cNvSpPr>
                  <a:spLocks noChangeArrowheads="1"/>
                </p:cNvSpPr>
                <p:nvPr/>
              </p:nvSpPr>
              <p:spPr bwMode="auto">
                <a:xfrm>
                  <a:off x="4193" y="883"/>
                  <a:ext cx="63" cy="136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9" name="Rectangle 68"/>
                <p:cNvSpPr>
                  <a:spLocks noChangeArrowheads="1"/>
                </p:cNvSpPr>
                <p:nvPr/>
              </p:nvSpPr>
              <p:spPr bwMode="auto">
                <a:xfrm>
                  <a:off x="4202" y="924"/>
                  <a:ext cx="48" cy="4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46" name="Group 69"/>
              <p:cNvGrpSpPr>
                <a:grpSpLocks/>
              </p:cNvGrpSpPr>
              <p:nvPr/>
            </p:nvGrpSpPr>
            <p:grpSpPr bwMode="auto">
              <a:xfrm>
                <a:off x="3413" y="2797"/>
                <a:ext cx="650" cy="671"/>
                <a:chOff x="4217" y="2617"/>
                <a:chExt cx="650" cy="671"/>
              </a:xfrm>
            </p:grpSpPr>
            <p:sp>
              <p:nvSpPr>
                <p:cNvPr id="47" name="Rectangle 70"/>
                <p:cNvSpPr>
                  <a:spLocks noChangeArrowheads="1"/>
                </p:cNvSpPr>
                <p:nvPr/>
              </p:nvSpPr>
              <p:spPr bwMode="auto">
                <a:xfrm>
                  <a:off x="4296" y="2652"/>
                  <a:ext cx="510" cy="636"/>
                </a:xfrm>
                <a:prstGeom prst="rect">
                  <a:avLst/>
                </a:prstGeom>
                <a:solidFill>
                  <a:srgbClr val="CC00CC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8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4217" y="2617"/>
                  <a:ext cx="650" cy="3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ea typeface="宋体" charset="-122"/>
                    </a:rPr>
                    <a:t>邮件</a:t>
                  </a: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ea typeface="宋体" charset="-122"/>
                    </a:rPr>
                    <a:t>服务器</a:t>
                  </a:r>
                </a:p>
              </p:txBody>
            </p:sp>
            <p:sp>
              <p:nvSpPr>
                <p:cNvPr id="49" name="Rectangle 72"/>
                <p:cNvSpPr>
                  <a:spLocks noChangeArrowheads="1"/>
                </p:cNvSpPr>
                <p:nvPr/>
              </p:nvSpPr>
              <p:spPr bwMode="auto">
                <a:xfrm>
                  <a:off x="4320" y="3006"/>
                  <a:ext cx="450" cy="120"/>
                </a:xfrm>
                <a:prstGeom prst="rect">
                  <a:avLst/>
                </a:prstGeom>
                <a:solidFill>
                  <a:srgbClr val="00FF00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0" name="Line 73"/>
                <p:cNvSpPr>
                  <a:spLocks noChangeShapeType="1"/>
                </p:cNvSpPr>
                <p:nvPr/>
              </p:nvSpPr>
              <p:spPr bwMode="auto">
                <a:xfrm>
                  <a:off x="4369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1" name="Line 74"/>
                <p:cNvSpPr>
                  <a:spLocks noChangeShapeType="1"/>
                </p:cNvSpPr>
                <p:nvPr/>
              </p:nvSpPr>
              <p:spPr bwMode="auto">
                <a:xfrm>
                  <a:off x="4478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2" name="Line 75"/>
                <p:cNvSpPr>
                  <a:spLocks noChangeShapeType="1"/>
                </p:cNvSpPr>
                <p:nvPr/>
              </p:nvSpPr>
              <p:spPr bwMode="auto">
                <a:xfrm>
                  <a:off x="4533" y="3035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3" name="Line 76"/>
                <p:cNvSpPr>
                  <a:spLocks noChangeShapeType="1"/>
                </p:cNvSpPr>
                <p:nvPr/>
              </p:nvSpPr>
              <p:spPr bwMode="auto">
                <a:xfrm>
                  <a:off x="4590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4" name="Line 77"/>
                <p:cNvSpPr>
                  <a:spLocks noChangeShapeType="1"/>
                </p:cNvSpPr>
                <p:nvPr/>
              </p:nvSpPr>
              <p:spPr bwMode="auto">
                <a:xfrm>
                  <a:off x="4651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5" name="Line 78"/>
                <p:cNvSpPr>
                  <a:spLocks noChangeShapeType="1"/>
                </p:cNvSpPr>
                <p:nvPr/>
              </p:nvSpPr>
              <p:spPr bwMode="auto">
                <a:xfrm>
                  <a:off x="4707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6" name="Line 79"/>
                <p:cNvSpPr>
                  <a:spLocks noChangeShapeType="1"/>
                </p:cNvSpPr>
                <p:nvPr/>
              </p:nvSpPr>
              <p:spPr bwMode="auto">
                <a:xfrm>
                  <a:off x="4422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7" name="Rectangle 80"/>
                <p:cNvSpPr>
                  <a:spLocks noChangeArrowheads="1"/>
                </p:cNvSpPr>
                <p:nvPr/>
              </p:nvSpPr>
              <p:spPr bwMode="auto">
                <a:xfrm>
                  <a:off x="4328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8" name="Rectangle 81"/>
                <p:cNvSpPr>
                  <a:spLocks noChangeArrowheads="1"/>
                </p:cNvSpPr>
                <p:nvPr/>
              </p:nvSpPr>
              <p:spPr bwMode="auto">
                <a:xfrm>
                  <a:off x="4414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9" name="Rectangle 82"/>
                <p:cNvSpPr>
                  <a:spLocks noChangeArrowheads="1"/>
                </p:cNvSpPr>
                <p:nvPr/>
              </p:nvSpPr>
              <p:spPr bwMode="auto">
                <a:xfrm>
                  <a:off x="4500" y="3172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0" name="Rectangle 83"/>
                <p:cNvSpPr>
                  <a:spLocks noChangeArrowheads="1"/>
                </p:cNvSpPr>
                <p:nvPr/>
              </p:nvSpPr>
              <p:spPr bwMode="auto">
                <a:xfrm>
                  <a:off x="4597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1" name="Rectangle 84"/>
                <p:cNvSpPr>
                  <a:spLocks noChangeArrowheads="1"/>
                </p:cNvSpPr>
                <p:nvPr/>
              </p:nvSpPr>
              <p:spPr bwMode="auto">
                <a:xfrm>
                  <a:off x="4693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37" name="Group 85"/>
            <p:cNvGrpSpPr>
              <a:grpSpLocks/>
            </p:cNvGrpSpPr>
            <p:nvPr/>
          </p:nvGrpSpPr>
          <p:grpSpPr bwMode="auto">
            <a:xfrm>
              <a:off x="3540" y="866"/>
              <a:ext cx="500" cy="436"/>
              <a:chOff x="4338" y="290"/>
              <a:chExt cx="500" cy="436"/>
            </a:xfrm>
          </p:grpSpPr>
          <p:graphicFrame>
            <p:nvGraphicFramePr>
              <p:cNvPr id="41" name="Object 86"/>
              <p:cNvGraphicFramePr>
                <a:graphicFrameLocks noChangeAspect="1"/>
              </p:cNvGraphicFramePr>
              <p:nvPr/>
            </p:nvGraphicFramePr>
            <p:xfrm>
              <a:off x="4338" y="290"/>
              <a:ext cx="392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8153" name="Clip" r:id="rId7" imgW="18192750" imgH="15087600" progId="">
                      <p:embed/>
                    </p:oleObj>
                  </mc:Choice>
                  <mc:Fallback>
                    <p:oleObj name="Clip" r:id="rId7" imgW="18192750" imgH="15087600" progId="">
                      <p:embed/>
                      <p:pic>
                        <p:nvPicPr>
                          <p:cNvPr id="0" name="Picture 1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8" y="290"/>
                            <a:ext cx="392" cy="31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42" name="Group 87"/>
              <p:cNvGrpSpPr>
                <a:grpSpLocks/>
              </p:cNvGrpSpPr>
              <p:nvPr/>
            </p:nvGrpSpPr>
            <p:grpSpPr bwMode="auto">
              <a:xfrm>
                <a:off x="4354" y="357"/>
                <a:ext cx="484" cy="369"/>
                <a:chOff x="4200" y="807"/>
                <a:chExt cx="562" cy="369"/>
              </a:xfrm>
            </p:grpSpPr>
            <p:sp>
              <p:nvSpPr>
                <p:cNvPr id="43" name="Rectangle 88"/>
                <p:cNvSpPr>
                  <a:spLocks noChangeArrowheads="1"/>
                </p:cNvSpPr>
                <p:nvPr/>
              </p:nvSpPr>
              <p:spPr bwMode="auto">
                <a:xfrm>
                  <a:off x="4224" y="846"/>
                  <a:ext cx="444" cy="330"/>
                </a:xfrm>
                <a:prstGeom prst="rect">
                  <a:avLst/>
                </a:prstGeom>
                <a:solidFill>
                  <a:srgbClr val="CC00CC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4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4200" y="807"/>
                  <a:ext cx="562" cy="3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ea typeface="宋体" charset="-122"/>
                    </a:rPr>
                    <a:t>用户</a:t>
                  </a: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ea typeface="宋体" charset="-122"/>
                    </a:rPr>
                    <a:t>代理</a:t>
                  </a:r>
                </a:p>
              </p:txBody>
            </p:sp>
          </p:grpSp>
        </p:grpSp>
        <p:grpSp>
          <p:nvGrpSpPr>
            <p:cNvPr id="38" name="Group 90"/>
            <p:cNvGrpSpPr>
              <a:grpSpLocks/>
            </p:cNvGrpSpPr>
            <p:nvPr/>
          </p:nvGrpSpPr>
          <p:grpSpPr bwMode="auto">
            <a:xfrm>
              <a:off x="3546" y="1709"/>
              <a:ext cx="845" cy="288"/>
              <a:chOff x="3648" y="2537"/>
              <a:chExt cx="845" cy="288"/>
            </a:xfrm>
          </p:grpSpPr>
          <p:sp>
            <p:nvSpPr>
              <p:cNvPr id="39" name="Rectangle 91"/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Text Box 92"/>
              <p:cNvSpPr txBox="1">
                <a:spLocks noChangeArrowheads="1"/>
              </p:cNvSpPr>
              <p:nvPr/>
            </p:nvSpPr>
            <p:spPr bwMode="auto">
              <a:xfrm>
                <a:off x="3648" y="2537"/>
                <a:ext cx="84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ea typeface="宋体" charset="-122"/>
                  </a:rPr>
                  <a:t>SMTP</a:t>
                </a:r>
                <a:endPara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endParaRPr>
              </a:p>
            </p:txBody>
          </p:sp>
        </p:grp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7296D17-0BA5-434A-8B62-EA209E899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BFB7CB-1F26-493B-9CC0-7602D9E617DF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354" name="Object 3"/>
          <p:cNvGraphicFramePr>
            <a:graphicFrameLocks noChangeAspect="1"/>
          </p:cNvGraphicFramePr>
          <p:nvPr/>
        </p:nvGraphicFramePr>
        <p:xfrm>
          <a:off x="1331913" y="2060575"/>
          <a:ext cx="6769100" cy="448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63" name="Visio" r:id="rId3" imgW="4042997" imgH="2681159" progId="Visio.Drawing.11">
                  <p:embed/>
                </p:oleObj>
              </mc:Choice>
              <mc:Fallback>
                <p:oleObj name="Visio" r:id="rId3" imgW="4042997" imgH="2681159" progId="Visio.Drawing.11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060575"/>
                        <a:ext cx="6769100" cy="448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55" name="内容占位符 4"/>
          <p:cNvSpPr>
            <a:spLocks noGrp="1"/>
          </p:cNvSpPr>
          <p:nvPr>
            <p:ph idx="1"/>
          </p:nvPr>
        </p:nvSpPr>
        <p:spPr bwMode="auto">
          <a:xfrm>
            <a:off x="250825" y="1125538"/>
            <a:ext cx="8435975" cy="7905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2.4.4 </a:t>
            </a:r>
            <a:r>
              <a:rPr lang="zh-CN" altLang="en-US" sz="240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邮件报文交付的</a:t>
            </a:r>
            <a:r>
              <a:rPr lang="en-US" altLang="zh-CN" sz="240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个阶段</a:t>
            </a:r>
            <a:endParaRPr lang="en-US" altLang="zh-CN" sz="2400">
              <a:solidFill>
                <a:srgbClr val="215978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035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itchFamily="18" charset="0"/>
            </a:endParaRPr>
          </a:p>
        </p:txBody>
      </p:sp>
      <p:sp>
        <p:nvSpPr>
          <p:cNvPr id="10035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03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035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03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036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03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036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03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036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036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036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0368" name="矩形 2"/>
          <p:cNvSpPr>
            <a:spLocks noChangeArrowheads="1"/>
          </p:cNvSpPr>
          <p:nvPr/>
        </p:nvSpPr>
        <p:spPr bwMode="auto">
          <a:xfrm>
            <a:off x="1692275" y="3224213"/>
            <a:ext cx="5810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>
                <a:solidFill>
                  <a:srgbClr val="29698D"/>
                </a:solidFill>
                <a:latin typeface="Calibri" panose="020F0502020204030204" pitchFamily="34" charset="0"/>
              </a:rPr>
              <a:t>主机</a:t>
            </a:r>
            <a:r>
              <a:rPr lang="en-US" altLang="zh-CN" sz="1200">
                <a:solidFill>
                  <a:srgbClr val="29698D"/>
                </a:solidFill>
                <a:latin typeface="Calibri" panose="020F0502020204030204" pitchFamily="34" charset="0"/>
              </a:rPr>
              <a:t>A</a:t>
            </a:r>
            <a:endParaRPr lang="en-US" altLang="en-US"/>
          </a:p>
        </p:txBody>
      </p:sp>
      <p:sp>
        <p:nvSpPr>
          <p:cNvPr id="100369" name="矩形 17"/>
          <p:cNvSpPr>
            <a:spLocks noChangeArrowheads="1"/>
          </p:cNvSpPr>
          <p:nvPr/>
        </p:nvSpPr>
        <p:spPr bwMode="auto">
          <a:xfrm>
            <a:off x="2700338" y="3933825"/>
            <a:ext cx="7350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>
                <a:solidFill>
                  <a:srgbClr val="29698D"/>
                </a:solidFill>
                <a:latin typeface="Calibri" panose="020F0502020204030204" pitchFamily="34" charset="0"/>
              </a:rPr>
              <a:t>服务器</a:t>
            </a:r>
            <a:r>
              <a:rPr lang="en-US" altLang="zh-CN" sz="1200">
                <a:solidFill>
                  <a:srgbClr val="29698D"/>
                </a:solidFill>
                <a:latin typeface="Calibri" panose="020F0502020204030204" pitchFamily="34" charset="0"/>
              </a:rPr>
              <a:t>A</a:t>
            </a:r>
            <a:endParaRPr lang="en-US" altLang="en-US"/>
          </a:p>
        </p:txBody>
      </p:sp>
      <p:sp>
        <p:nvSpPr>
          <p:cNvPr id="100370" name="矩形 18"/>
          <p:cNvSpPr>
            <a:spLocks noChangeArrowheads="1"/>
          </p:cNvSpPr>
          <p:nvPr/>
        </p:nvSpPr>
        <p:spPr bwMode="auto">
          <a:xfrm>
            <a:off x="6902450" y="3192463"/>
            <a:ext cx="5762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>
                <a:solidFill>
                  <a:srgbClr val="29698D"/>
                </a:solidFill>
                <a:latin typeface="Calibri" panose="020F0502020204030204" pitchFamily="34" charset="0"/>
              </a:rPr>
              <a:t>主机</a:t>
            </a:r>
            <a:r>
              <a:rPr lang="en-US" altLang="zh-CN" sz="1200">
                <a:solidFill>
                  <a:srgbClr val="29698D"/>
                </a:solidFill>
                <a:latin typeface="Calibri" panose="020F0502020204030204" pitchFamily="34" charset="0"/>
              </a:rPr>
              <a:t>B</a:t>
            </a:r>
            <a:endParaRPr lang="en-US" altLang="en-US"/>
          </a:p>
        </p:txBody>
      </p:sp>
      <p:sp>
        <p:nvSpPr>
          <p:cNvPr id="100371" name="矩形 19"/>
          <p:cNvSpPr>
            <a:spLocks noChangeArrowheads="1"/>
          </p:cNvSpPr>
          <p:nvPr/>
        </p:nvSpPr>
        <p:spPr bwMode="auto">
          <a:xfrm>
            <a:off x="5867400" y="3933825"/>
            <a:ext cx="7302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>
                <a:solidFill>
                  <a:srgbClr val="29698D"/>
                </a:solidFill>
                <a:latin typeface="Calibri" panose="020F0502020204030204" pitchFamily="34" charset="0"/>
              </a:rPr>
              <a:t>服务器</a:t>
            </a:r>
            <a:r>
              <a:rPr lang="en-US" altLang="zh-CN" sz="1200">
                <a:solidFill>
                  <a:srgbClr val="29698D"/>
                </a:solidFill>
                <a:latin typeface="Calibri" panose="020F0502020204030204" pitchFamily="34" charset="0"/>
              </a:rPr>
              <a:t>B</a:t>
            </a:r>
            <a:endParaRPr lang="en-US" altLang="en-US"/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BFB7CB-1F26-493B-9CC0-7602D9E617DF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内容占位符 4"/>
          <p:cNvSpPr>
            <a:spLocks noGrp="1"/>
          </p:cNvSpPr>
          <p:nvPr>
            <p:ph idx="1"/>
          </p:nvPr>
        </p:nvSpPr>
        <p:spPr bwMode="auto">
          <a:xfrm>
            <a:off x="250825" y="1125538"/>
            <a:ext cx="4105275" cy="1870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2.4.5 SMTP</a:t>
            </a:r>
            <a:r>
              <a:rPr lang="zh-CN" altLang="en-US" sz="240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协议的基本内容</a:t>
            </a:r>
            <a:endParaRPr lang="en-US" altLang="zh-CN" sz="2400" dirty="0">
              <a:solidFill>
                <a:srgbClr val="215978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SMTP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命令和应答</a:t>
            </a:r>
          </a:p>
        </p:txBody>
      </p:sp>
      <p:sp>
        <p:nvSpPr>
          <p:cNvPr id="10240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itchFamily="18" charset="0"/>
            </a:endParaRPr>
          </a:p>
        </p:txBody>
      </p:sp>
      <p:sp>
        <p:nvSpPr>
          <p:cNvPr id="10240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0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0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0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2415" name="Object 3"/>
          <p:cNvGraphicFramePr>
            <a:graphicFrameLocks noChangeAspect="1"/>
          </p:cNvGraphicFramePr>
          <p:nvPr/>
        </p:nvGraphicFramePr>
        <p:xfrm>
          <a:off x="4427538" y="1412875"/>
          <a:ext cx="3295650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8" name="Visio" r:id="rId3" imgW="1731264" imgH="830958" progId="Visio.Drawing.11">
                  <p:embed/>
                </p:oleObj>
              </mc:Choice>
              <mc:Fallback>
                <p:oleObj name="Visio" r:id="rId3" imgW="1731264" imgH="830958" progId="Visio.Drawing.11">
                  <p:embed/>
                  <p:pic>
                    <p:nvPicPr>
                      <p:cNvPr id="0" name="Picture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1412875"/>
                        <a:ext cx="3295650" cy="1584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468313" y="2854325"/>
          <a:ext cx="7848600" cy="3883030"/>
        </p:xfrm>
        <a:graphic>
          <a:graphicData uri="http://schemas.openxmlformats.org/drawingml/2006/table">
            <a:tbl>
              <a:tblPr/>
              <a:tblGrid>
                <a:gridCol w="1111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290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3062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SMTP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命令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SMTP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应答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关键词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变</a:t>
                      </a:r>
                      <a:r>
                        <a:rPr kumimoji="0" lang="en-US" altLang="ja-JP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量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代码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说</a:t>
                      </a:r>
                      <a:r>
                        <a:rPr kumimoji="0" lang="en-US" altLang="ja-JP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明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HELO</a:t>
                      </a: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发送端的主机名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220</a:t>
                      </a: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服务就绪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MAIL FROM</a:t>
                      </a: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发信人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221</a:t>
                      </a: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服务关闭传输通道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RCPT TO</a:t>
                      </a: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预期的收信人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250</a:t>
                      </a: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请求命令完成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DATA</a:t>
                      </a: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邮件主体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251</a:t>
                      </a: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用户不是本地的，报文将被转发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QUIT</a:t>
                      </a: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354</a:t>
                      </a: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开始邮件输入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RSET</a:t>
                      </a: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450</a:t>
                      </a: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邮箱不可使用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VRFY</a:t>
                      </a: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需要验证的收信人名字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500</a:t>
                      </a: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语法错，不能识别命令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EXPN</a:t>
                      </a: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需要扩展的邮件发送清单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502</a:t>
                      </a: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命令未实现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HELP</a:t>
                      </a: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命令名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552</a:t>
                      </a: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所请求的动作异常终止，存储位置超过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553</a:t>
                      </a: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所请求的动作未发生，邮箱名不允许使用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C768127-772B-4611-91AD-46CD8E09E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BFB7CB-1F26-493B-9CC0-7602D9E617DF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内容占位符 4"/>
          <p:cNvSpPr>
            <a:spLocks noGrp="1"/>
          </p:cNvSpPr>
          <p:nvPr>
            <p:ph idx="1"/>
          </p:nvPr>
        </p:nvSpPr>
        <p:spPr bwMode="auto">
          <a:xfrm>
            <a:off x="250825" y="1196975"/>
            <a:ext cx="8435975" cy="2447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zh-CN" sz="240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2.4.5. SMTP</a:t>
            </a:r>
            <a:r>
              <a:rPr lang="zh-CN" altLang="en-US" sz="240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协议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邮件报文格式</a:t>
            </a: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60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itchFamily="18" charset="0"/>
            </a:endParaRP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0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02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02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02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37218" name="Object 2"/>
          <p:cNvGraphicFramePr>
            <a:graphicFrameLocks noChangeAspect="1"/>
          </p:cNvGraphicFramePr>
          <p:nvPr/>
        </p:nvGraphicFramePr>
        <p:xfrm>
          <a:off x="1928813" y="2357438"/>
          <a:ext cx="4248150" cy="404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54" name="Visio" r:id="rId3" imgW="2706192" imgH="2571129" progId="Visio.Drawing.11">
                  <p:embed/>
                </p:oleObj>
              </mc:Choice>
              <mc:Fallback>
                <p:oleObj name="Visio" r:id="rId3" imgW="2706192" imgH="2571129" progId="Visio.Drawing.11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2357438"/>
                        <a:ext cx="4248150" cy="4043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2073F80-08BD-45E9-9E12-C8D91ADE8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BFB7CB-1F26-493B-9CC0-7602D9E617DF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内容占位符 4"/>
          <p:cNvSpPr>
            <a:spLocks noGrp="1"/>
          </p:cNvSpPr>
          <p:nvPr>
            <p:ph idx="1"/>
          </p:nvPr>
        </p:nvSpPr>
        <p:spPr bwMode="auto">
          <a:xfrm>
            <a:off x="179388" y="1125538"/>
            <a:ext cx="8569325" cy="4967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2.4.5 SMTP</a:t>
            </a:r>
            <a:r>
              <a:rPr lang="zh-CN" altLang="en-US" sz="2400" dirty="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协议的基本内容</a:t>
            </a:r>
            <a:endParaRPr lang="en-US" altLang="zh-CN" sz="2400" dirty="0">
              <a:solidFill>
                <a:srgbClr val="215978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．报文格式</a:t>
            </a: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zh-CN" altLang="en-US" sz="2000" b="0" dirty="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0" dirty="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b="0" dirty="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）所有报文都是由</a:t>
            </a:r>
            <a:r>
              <a:rPr lang="en-US" altLang="zh-CN" sz="2000" b="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ASCII</a:t>
            </a:r>
            <a:r>
              <a:rPr lang="zh-CN" altLang="en-US" sz="2000" b="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码</a:t>
            </a:r>
            <a:r>
              <a:rPr lang="zh-CN" altLang="en-US" sz="2000" b="0" dirty="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组成。</a:t>
            </a:r>
            <a:endParaRPr lang="zh-CN" altLang="ja-JP" sz="2000" b="0" dirty="0">
              <a:solidFill>
                <a:schemeClr val="tx2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zh-CN" altLang="en-US" sz="2000" b="0" dirty="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0" dirty="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b="0" dirty="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）报文由报文行组成，各行之间用回车、换行符分隔。</a:t>
            </a:r>
            <a:endParaRPr lang="zh-CN" altLang="ja-JP" sz="2000" b="0" dirty="0">
              <a:solidFill>
                <a:schemeClr val="tx2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zh-CN" altLang="en-US" sz="2000" b="0" dirty="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0" dirty="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000" b="0" dirty="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）报文的长度不能超过</a:t>
            </a:r>
            <a:r>
              <a:rPr lang="en-US" altLang="zh-CN" sz="2000" b="0" dirty="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998</a:t>
            </a:r>
            <a:r>
              <a:rPr lang="zh-CN" altLang="en-US" sz="2000" b="0" dirty="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个字符。</a:t>
            </a:r>
            <a:endParaRPr lang="zh-CN" altLang="ja-JP" sz="2000" b="0" dirty="0">
              <a:solidFill>
                <a:schemeClr val="tx2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zh-CN" altLang="en-US" sz="2000" b="0" dirty="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0" dirty="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000" b="0" dirty="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）报文行的长度</a:t>
            </a:r>
            <a:r>
              <a:rPr lang="en-US" altLang="zh-CN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≤</a:t>
            </a:r>
            <a:r>
              <a:rPr lang="en-US" altLang="zh-CN" sz="2000" b="0" dirty="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78</a:t>
            </a:r>
            <a:r>
              <a:rPr lang="zh-CN" altLang="en-US" sz="2000" b="0" dirty="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个字符之内（不包括回车换行符）。</a:t>
            </a:r>
            <a:endParaRPr lang="zh-CN" altLang="ja-JP" sz="2000" b="0" dirty="0">
              <a:solidFill>
                <a:schemeClr val="tx2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zh-CN" altLang="en-US" sz="2000" b="0" dirty="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0" dirty="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000" b="0" dirty="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）报文中可包括多个首部字段和首部内容。</a:t>
            </a:r>
            <a:endParaRPr lang="zh-CN" altLang="ja-JP" sz="2000" b="0" dirty="0">
              <a:solidFill>
                <a:schemeClr val="tx2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zh-CN" altLang="en-US" sz="2000" b="0" dirty="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0" dirty="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000" b="0" dirty="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）报文可包括一个主体，主体必须用一个空行与其首部分隔。</a:t>
            </a:r>
            <a:endParaRPr lang="zh-CN" altLang="ja-JP" sz="2000" b="0" dirty="0">
              <a:solidFill>
                <a:schemeClr val="tx2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zh-CN" altLang="en-US" sz="2000" b="0" dirty="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0" dirty="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000" b="0" dirty="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）除非需要使用回车与换行符，否则报文中不使用回车与换行符。</a:t>
            </a:r>
          </a:p>
        </p:txBody>
      </p:sp>
      <p:sp>
        <p:nvSpPr>
          <p:cNvPr id="10547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itchFamily="18" charset="0"/>
            </a:endParaRPr>
          </a:p>
        </p:txBody>
      </p:sp>
      <p:sp>
        <p:nvSpPr>
          <p:cNvPr id="10547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547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54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547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54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548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548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548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548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548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548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53E6076-6C83-43DE-92DC-DA8EAD918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BFB7CB-1F26-493B-9CC0-7602D9E617DF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Default Design">
  <a:themeElements>
    <a:clrScheme name="Default Design 3">
      <a:dk1>
        <a:srgbClr val="29698D"/>
      </a:dk1>
      <a:lt1>
        <a:srgbClr val="FFFFFF"/>
      </a:lt1>
      <a:dk2>
        <a:srgbClr val="000000"/>
      </a:dk2>
      <a:lt2>
        <a:srgbClr val="D6E1E2"/>
      </a:lt2>
      <a:accent1>
        <a:srgbClr val="0099CC"/>
      </a:accent1>
      <a:accent2>
        <a:srgbClr val="FF9900"/>
      </a:accent2>
      <a:accent3>
        <a:srgbClr val="FFFFFF"/>
      </a:accent3>
      <a:accent4>
        <a:srgbClr val="215978"/>
      </a:accent4>
      <a:accent5>
        <a:srgbClr val="AACAE2"/>
      </a:accent5>
      <a:accent6>
        <a:srgbClr val="E78A00"/>
      </a:accent6>
      <a:hlink>
        <a:srgbClr val="669900"/>
      </a:hlink>
      <a:folHlink>
        <a:srgbClr val="83A6A7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29698D"/>
        </a:dk1>
        <a:lt1>
          <a:srgbClr val="FFFFFF"/>
        </a:lt1>
        <a:dk2>
          <a:srgbClr val="000000"/>
        </a:dk2>
        <a:lt2>
          <a:srgbClr val="D6E1E2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666699"/>
        </a:dk1>
        <a:lt1>
          <a:srgbClr val="FFFFFF"/>
        </a:lt1>
        <a:dk2>
          <a:srgbClr val="000000"/>
        </a:dk2>
        <a:lt2>
          <a:srgbClr val="F7F4D5"/>
        </a:lt2>
        <a:accent1>
          <a:srgbClr val="72B88E"/>
        </a:accent1>
        <a:accent2>
          <a:srgbClr val="917FC9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8372B6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29698D"/>
        </a:dk1>
        <a:lt1>
          <a:srgbClr val="FFFFFF"/>
        </a:lt1>
        <a:dk2>
          <a:srgbClr val="000000"/>
        </a:dk2>
        <a:lt2>
          <a:srgbClr val="D6E1E2"/>
        </a:lt2>
        <a:accent1>
          <a:srgbClr val="0099CC"/>
        </a:accent1>
        <a:accent2>
          <a:srgbClr val="FF9900"/>
        </a:accent2>
        <a:accent3>
          <a:srgbClr val="FFFFFF"/>
        </a:accent3>
        <a:accent4>
          <a:srgbClr val="215978"/>
        </a:accent4>
        <a:accent5>
          <a:srgbClr val="AACAE2"/>
        </a:accent5>
        <a:accent6>
          <a:srgbClr val="E78A00"/>
        </a:accent6>
        <a:hlink>
          <a:srgbClr val="669900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8219</TotalTime>
  <Words>1886</Words>
  <Application>Microsoft Office PowerPoint</Application>
  <PresentationFormat>全屏显示(4:3)</PresentationFormat>
  <Paragraphs>296</Paragraphs>
  <Slides>20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4" baseType="lpstr">
      <vt:lpstr>ZapfDingbats</vt:lpstr>
      <vt:lpstr>仿宋</vt:lpstr>
      <vt:lpstr>黑体</vt:lpstr>
      <vt:lpstr>华文中宋</vt:lpstr>
      <vt:lpstr>Arial</vt:lpstr>
      <vt:lpstr>Calibri</vt:lpstr>
      <vt:lpstr>Goudy Old Style</vt:lpstr>
      <vt:lpstr>Times New Roman</vt:lpstr>
      <vt:lpstr>Verdana</vt:lpstr>
      <vt:lpstr>Wingdings</vt:lpstr>
      <vt:lpstr>Wingdings 2</vt:lpstr>
      <vt:lpstr>Default Design</vt:lpstr>
      <vt:lpstr>Clip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计算机网络概论</dc:title>
  <dc:creator>Lunan</dc:creator>
  <cp:lastModifiedBy>yj yao</cp:lastModifiedBy>
  <cp:revision>239</cp:revision>
  <dcterms:created xsi:type="dcterms:W3CDTF">2010-10-28T01:18:57Z</dcterms:created>
  <dcterms:modified xsi:type="dcterms:W3CDTF">2021-10-08T03:20:47Z</dcterms:modified>
</cp:coreProperties>
</file>