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371" r:id="rId2"/>
    <p:sldId id="372" r:id="rId3"/>
    <p:sldId id="373" r:id="rId4"/>
    <p:sldId id="374" r:id="rId5"/>
    <p:sldId id="375" r:id="rId6"/>
    <p:sldId id="407" r:id="rId7"/>
    <p:sldId id="377" r:id="rId8"/>
    <p:sldId id="378" r:id="rId9"/>
    <p:sldId id="379" r:id="rId10"/>
    <p:sldId id="380" r:id="rId11"/>
    <p:sldId id="381" r:id="rId12"/>
    <p:sldId id="408" r:id="rId13"/>
    <p:sldId id="409" r:id="rId14"/>
    <p:sldId id="410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CC"/>
    <a:srgbClr val="E8EE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63" autoAdjust="0"/>
  </p:normalViewPr>
  <p:slideViewPr>
    <p:cSldViewPr>
      <p:cViewPr varScale="1">
        <p:scale>
          <a:sx n="86" d="100"/>
          <a:sy n="86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EC49527-F68D-4036-8599-EAC0DFB6ADCE}" type="datetimeFigureOut">
              <a:rPr lang="en-US"/>
              <a:pPr>
                <a:defRPr/>
              </a:pPr>
              <a:t>10/9/2020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DDB42FC-7DC2-4658-BA4C-2E52E7FEE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8671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b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FTP</a:t>
            </a:r>
            <a:r>
              <a:rPr lang="zh-CN" altLang="en-US" sz="1200" b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会话之前，</a:t>
            </a:r>
            <a:r>
              <a:rPr lang="en-US" altLang="zh-CN" sz="1200" b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FTP</a:t>
            </a:r>
            <a:r>
              <a:rPr lang="zh-CN" altLang="en-US" sz="1200" b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客户端使用临时端口号（如</a:t>
            </a:r>
            <a:r>
              <a:rPr lang="en-US" altLang="zh-CN" sz="1200" b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5100</a:t>
            </a:r>
            <a:r>
              <a:rPr lang="zh-CN" altLang="en-US" sz="1200" b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）与服务器端熟知端口号（</a:t>
            </a:r>
            <a:r>
              <a:rPr lang="en-US" altLang="zh-CN" sz="1200" b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</a:t>
            </a:r>
            <a:r>
              <a:rPr lang="zh-CN" altLang="en-US" sz="1200" b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）之间连接一个控制连接。</a:t>
            </a:r>
            <a:endParaRPr lang="en-US" altLang="zh-CN" sz="1200" b="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控制连接建立之后，服务器端要求客户端发送用户名和口令。</a:t>
            </a:r>
            <a:endParaRPr lang="en-US" altLang="zh-CN" sz="1200" b="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服务器端接收到客户端文件传输命令后，开始发起与客户端的数据连接。客户端使用临时端口号（如</a:t>
            </a:r>
            <a:r>
              <a:rPr lang="en-US" altLang="zh-CN" sz="1200" b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5000</a:t>
            </a:r>
            <a:r>
              <a:rPr lang="zh-CN" altLang="en-US" sz="1200" b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）与服务器端熟知端口号</a:t>
            </a:r>
            <a:r>
              <a:rPr lang="en-US" altLang="zh-CN" sz="1200" b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</a:t>
            </a:r>
            <a:r>
              <a:rPr lang="zh-CN" altLang="en-US" sz="1200" b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之间建立数据连接。</a:t>
            </a:r>
            <a:endParaRPr lang="en-US" altLang="zh-CN" sz="1200" b="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文件下载（或上传）。</a:t>
            </a:r>
            <a:endParaRPr lang="en-US" altLang="zh-CN" sz="1200" b="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数据连接上文件传输结束，关闭数据连接。</a:t>
            </a:r>
            <a:endParaRPr lang="en-US" altLang="zh-CN" sz="1200" b="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DB42FC-7DC2-4658-BA4C-2E52E7FEE11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00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5055EA-2247-44CA-A048-A0FE6411899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06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5055EA-2247-44CA-A048-A0FE6411899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06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5055EA-2247-44CA-A048-A0FE6411899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06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49EBB-F0C8-4CA4-B0FD-4F3848FB55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236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7A03605-EA49-4B2D-AA74-6EE900E9F487}" type="datetime1">
              <a:rPr lang="zh-CN" altLang="en-US" smtClean="0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114BE-ED49-4690-A640-DE7E0CDDB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710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B1D6B82-14CB-4FF1-B45A-F0B6AFE710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ltGray">
          <a:xfrm>
            <a:off x="25400" y="895350"/>
            <a:ext cx="9144000" cy="203200"/>
          </a:xfrm>
          <a:prstGeom prst="rect">
            <a:avLst/>
          </a:prstGeom>
          <a:gradFill rotWithShape="1">
            <a:gsLst>
              <a:gs pos="0">
                <a:srgbClr val="2F4700"/>
              </a:gs>
              <a:gs pos="50000">
                <a:schemeClr val="hlink"/>
              </a:gs>
              <a:gs pos="100000">
                <a:srgbClr val="2F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pic>
        <p:nvPicPr>
          <p:cNvPr id="1028" name="Picture 10" descr="logo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12713"/>
            <a:ext cx="2278062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13" y="0"/>
            <a:ext cx="66706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charset="0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339701"/>
            <a:ext cx="8435975" cy="36734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 </a:t>
            </a:r>
            <a:r>
              <a:rPr lang="zh-CN" altLang="en-US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文件传输服务与</a:t>
            </a:r>
            <a:r>
              <a:rPr lang="en-US" altLang="zh-CN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TFTP</a:t>
            </a:r>
            <a:r>
              <a:rPr lang="zh-CN" altLang="en-US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</a:t>
            </a:r>
            <a:endParaRPr lang="en-US" altLang="zh-CN" sz="240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2.5.1 </a:t>
            </a:r>
            <a:r>
              <a:rPr lang="zh-CN" altLang="en-US" sz="20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文件传输的基本概念</a:t>
            </a:r>
            <a:endParaRPr lang="en-US" altLang="zh-CN" sz="200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FTP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文件服务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允许用户将文件从一台计算机保证可靠传输到另一台计算机。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服务，用户可以方便地访问网络文件资源。不需要对文件进行转换，服务效率高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1971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月，公布第一个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协议标准（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RFC114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93EAB3E-9457-4108-8E37-B37B6A34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114BE-ED49-4690-A640-DE7E0CDDB1B3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内容占位符 4"/>
          <p:cNvSpPr>
            <a:spLocks noGrp="1"/>
          </p:cNvSpPr>
          <p:nvPr>
            <p:ph idx="1"/>
          </p:nvPr>
        </p:nvSpPr>
        <p:spPr bwMode="auto">
          <a:xfrm>
            <a:off x="179388" y="1052513"/>
            <a:ext cx="8569325" cy="52562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2.5.4</a:t>
            </a:r>
            <a:r>
              <a:rPr lang="en-US" altLang="zh-CN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FTP</a:t>
            </a:r>
            <a:r>
              <a:rPr lang="zh-CN" altLang="en-US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交互命令、协议执行</a:t>
            </a:r>
            <a:r>
              <a:rPr lang="zh-CN" altLang="en-US" sz="2400">
                <a:solidFill>
                  <a:srgbClr val="F5F7F8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过程</a:t>
            </a:r>
            <a:endParaRPr lang="en-US" altLang="zh-CN" sz="2400">
              <a:solidFill>
                <a:srgbClr val="F5F7F8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 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响应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命令，服务器至少有一个应答。主要有：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125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：数据连接正确，准备传输文件。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150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：数据连接即将打开。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220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：服务就绪。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221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：服务关闭。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226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：数据连接关闭。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230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：用户注册完成。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⑦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331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：用户名正确，需要传输用户口令</a:t>
            </a:r>
          </a:p>
        </p:txBody>
      </p:sp>
      <p:sp>
        <p:nvSpPr>
          <p:cNvPr id="1259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2595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59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59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59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59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59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59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596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59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59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59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596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59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内容占位符 4"/>
          <p:cNvSpPr>
            <a:spLocks noGrp="1"/>
          </p:cNvSpPr>
          <p:nvPr>
            <p:ph idx="1"/>
          </p:nvPr>
        </p:nvSpPr>
        <p:spPr bwMode="auto">
          <a:xfrm>
            <a:off x="179388" y="981075"/>
            <a:ext cx="8569325" cy="1223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2.5.4</a:t>
            </a:r>
            <a:r>
              <a:rPr lang="en-US" altLang="zh-CN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FTP</a:t>
            </a:r>
            <a:r>
              <a:rPr lang="zh-CN" altLang="en-US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交互命令、协议执行</a:t>
            </a:r>
            <a:endParaRPr lang="en-US" altLang="zh-CN" sz="240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FTP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协议执行过程</a:t>
            </a:r>
          </a:p>
        </p:txBody>
      </p:sp>
      <p:sp>
        <p:nvSpPr>
          <p:cNvPr id="1269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2698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8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8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9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6994" name="Object 1"/>
          <p:cNvGraphicFramePr>
            <a:graphicFrameLocks noChangeAspect="1"/>
          </p:cNvGraphicFramePr>
          <p:nvPr/>
        </p:nvGraphicFramePr>
        <p:xfrm>
          <a:off x="3459163" y="1412875"/>
          <a:ext cx="5505450" cy="5256213"/>
        </p:xfrm>
        <a:graphic>
          <a:graphicData uri="http://schemas.openxmlformats.org/presentationml/2006/ole">
            <p:oleObj spid="_x0000_s170009" name="Visio" r:id="rId3" imgW="5704777" imgH="5446841" progId="Visio.Drawing.11">
              <p:embed/>
            </p:oleObj>
          </a:graphicData>
        </a:graphic>
      </p:graphicFrame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57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A3F9DB3-B31A-461A-B736-A575A8DF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22" name="内容占位符 4">
            <a:extLst>
              <a:ext uri="{FF2B5EF4-FFF2-40B4-BE49-F238E27FC236}">
                <a16:creationId xmlns:a16="http://schemas.microsoft.com/office/drawing/2014/main" xmlns="" id="{56E0AA00-BD07-4761-9716-3669BC3A014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7338" y="1412875"/>
            <a:ext cx="8569325" cy="41767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课后练习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2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1: ftp</a:t>
            </a:r>
            <a:r>
              <a:rPr lang="zh-CN" altLang="en-US" sz="22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客户端和服务器之间传递</a:t>
            </a:r>
            <a:r>
              <a:rPr lang="en-US" altLang="zh-CN" sz="22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2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命令时，采用的连接是：</a:t>
            </a:r>
            <a:endParaRPr lang="en-US" altLang="zh-CN" sz="22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A.</a:t>
            </a:r>
            <a:r>
              <a:rPr lang="zh-CN" altLang="en-US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基于</a:t>
            </a: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的控制连接</a:t>
            </a:r>
            <a:endParaRPr lang="en-US" altLang="zh-CN" sz="2200" b="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B.</a:t>
            </a:r>
            <a:r>
              <a:rPr lang="zh-CN" altLang="en-US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基于</a:t>
            </a: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的数据连接</a:t>
            </a:r>
            <a:endParaRPr lang="en-US" altLang="zh-CN" sz="2200" b="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C.</a:t>
            </a:r>
            <a:r>
              <a:rPr lang="zh-CN" altLang="en-US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基于</a:t>
            </a: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的控制连接</a:t>
            </a:r>
            <a:endParaRPr lang="en-US" altLang="zh-CN" sz="2200" b="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D.</a:t>
            </a:r>
            <a:r>
              <a:rPr lang="zh-CN" altLang="en-US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基于</a:t>
            </a: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的数据连接</a:t>
            </a:r>
            <a:endParaRPr lang="en-US" altLang="zh-CN" sz="22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5932198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57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A3F9DB3-B31A-461A-B736-A575A8DF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22" name="内容占位符 4">
            <a:extLst>
              <a:ext uri="{FF2B5EF4-FFF2-40B4-BE49-F238E27FC236}">
                <a16:creationId xmlns:a16="http://schemas.microsoft.com/office/drawing/2014/main" xmlns="" id="{56E0AA00-BD07-4761-9716-3669BC3A014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7338" y="1412875"/>
            <a:ext cx="8569325" cy="41767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课后练习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200" dirty="0" smtClean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2: ftp</a:t>
            </a:r>
            <a:r>
              <a:rPr lang="zh-CN" altLang="en-US" sz="2200" dirty="0" smtClean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协议工作在：</a:t>
            </a:r>
            <a:endParaRPr lang="en-US" altLang="zh-CN" sz="22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A.</a:t>
            </a:r>
            <a:r>
              <a:rPr lang="zh-CN" altLang="en-US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0" dirty="0" smtClean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链路层</a:t>
            </a:r>
            <a:endParaRPr lang="en-US" altLang="zh-CN" sz="2200" b="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B.</a:t>
            </a:r>
            <a:r>
              <a:rPr lang="zh-CN" altLang="en-US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0" dirty="0" smtClean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网络层</a:t>
            </a:r>
            <a:endParaRPr lang="en-US" altLang="zh-CN" sz="2200" b="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C.</a:t>
            </a:r>
            <a:r>
              <a:rPr lang="zh-CN" altLang="en-US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0" dirty="0" smtClean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传输层</a:t>
            </a:r>
            <a:endParaRPr lang="en-US" altLang="zh-CN" sz="2200" b="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D.</a:t>
            </a:r>
            <a:r>
              <a:rPr lang="zh-CN" altLang="en-US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0" dirty="0" smtClean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应用层</a:t>
            </a:r>
            <a:endParaRPr lang="en-US" altLang="zh-CN" sz="22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5932198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57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A3F9DB3-B31A-461A-B736-A575A8DF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22" name="内容占位符 4">
            <a:extLst>
              <a:ext uri="{FF2B5EF4-FFF2-40B4-BE49-F238E27FC236}">
                <a16:creationId xmlns:a16="http://schemas.microsoft.com/office/drawing/2014/main" xmlns="" id="{56E0AA00-BD07-4761-9716-3669BC3A014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7338" y="1412875"/>
            <a:ext cx="8569325" cy="41767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课后练习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200" dirty="0" smtClean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3: ftp</a:t>
            </a:r>
            <a:r>
              <a:rPr lang="zh-CN" altLang="en-US" sz="2200" dirty="0" smtClean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是因特网中：</a:t>
            </a:r>
            <a:endParaRPr lang="en-US" altLang="zh-CN" sz="22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A.</a:t>
            </a:r>
            <a:r>
              <a:rPr lang="zh-CN" altLang="en-US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0" dirty="0" smtClean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发送电子邮件的软件</a:t>
            </a:r>
            <a:endParaRPr lang="en-US" altLang="zh-CN" sz="2200" b="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B.</a:t>
            </a:r>
            <a:r>
              <a:rPr lang="zh-CN" altLang="en-US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0" dirty="0" smtClean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浏览网页的工具</a:t>
            </a:r>
            <a:endParaRPr lang="en-US" altLang="zh-CN" sz="2200" b="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C.</a:t>
            </a:r>
            <a:r>
              <a:rPr lang="zh-CN" altLang="en-US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0" dirty="0" smtClean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用来传送文件的一种服务</a:t>
            </a:r>
            <a:endParaRPr lang="en-US" altLang="zh-CN" sz="2200" b="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D.</a:t>
            </a:r>
            <a:r>
              <a:rPr lang="zh-CN" altLang="en-US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0" dirty="0" smtClean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一款聊天工具</a:t>
            </a:r>
            <a:endParaRPr lang="en-US" altLang="zh-CN" sz="22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5932198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内容占位符 4"/>
          <p:cNvSpPr>
            <a:spLocks noGrp="1"/>
          </p:cNvSpPr>
          <p:nvPr>
            <p:ph idx="1"/>
          </p:nvPr>
        </p:nvSpPr>
        <p:spPr bwMode="auto">
          <a:xfrm>
            <a:off x="322263" y="1268413"/>
            <a:ext cx="8713787" cy="31686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2.5.1 </a:t>
            </a:r>
            <a:r>
              <a:rPr lang="zh-CN" altLang="en-US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文件传输的基本概念</a:t>
            </a:r>
            <a:endParaRPr lang="en-US" altLang="zh-CN" sz="240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FTP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服务的工作过程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采用典型的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C/S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模式，传输层选择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服务器：提供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服务的计算机。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下载：本地计算机用户（客户）将文件从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服务器传输到客户的过程。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上传：客户端将文件从本地计算机传输到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服务器的过程。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7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76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7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7770" name="Object 4"/>
          <p:cNvGraphicFramePr>
            <a:graphicFrameLocks noChangeAspect="1"/>
          </p:cNvGraphicFramePr>
          <p:nvPr/>
        </p:nvGraphicFramePr>
        <p:xfrm>
          <a:off x="1908175" y="4762500"/>
          <a:ext cx="4967288" cy="1762125"/>
        </p:xfrm>
        <a:graphic>
          <a:graphicData uri="http://schemas.openxmlformats.org/presentationml/2006/ole">
            <p:oleObj spid="_x0000_s117823" name="Visio" r:id="rId3" imgW="2966001" imgH="1053614" progId="Visio.Drawing.11">
              <p:embed/>
            </p:oleObj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8FC3218-91FD-4B7C-9D99-F01F1959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114BE-ED49-4690-A640-DE7E0CDDB1B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196975"/>
            <a:ext cx="8435975" cy="41036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2.5.1 </a:t>
            </a:r>
            <a:r>
              <a:rPr lang="zh-CN" altLang="en-US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文件传输的基本概念</a:t>
            </a:r>
            <a:endParaRPr lang="en-US" altLang="zh-CN" sz="240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匿名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服务器上建立一个公开账户（通常为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Anonymous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），并赋予该账户访问公共目录的权限，以便提供免费的服务。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要访问匿名服务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，不需要输入用户名与用户密码（也可以用“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Anonymous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”作为用户名，用“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Guest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”作为密码；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匿名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服务只允许用户下载文件，不允许用户上传文件</a:t>
            </a:r>
          </a:p>
        </p:txBody>
      </p:sp>
      <p:sp>
        <p:nvSpPr>
          <p:cNvPr id="1187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7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7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79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7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A68385CD-8BA1-4CCF-82CF-7EA0A2EF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114BE-ED49-4690-A640-DE7E0CDDB1B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内容占位符 4"/>
          <p:cNvSpPr>
            <a:spLocks noGrp="1"/>
          </p:cNvSpPr>
          <p:nvPr>
            <p:ph idx="1"/>
          </p:nvPr>
        </p:nvSpPr>
        <p:spPr bwMode="auto">
          <a:xfrm>
            <a:off x="457200" y="1339850"/>
            <a:ext cx="8435975" cy="49688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2.5.1 </a:t>
            </a:r>
            <a:r>
              <a:rPr lang="zh-CN" altLang="en-US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文件传输的基本概念</a:t>
            </a:r>
            <a:endParaRPr lang="en-US" altLang="zh-CN" sz="240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TFTP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协议：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简化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版本。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1981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年公布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协议标准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TFTP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协议比较</a:t>
            </a:r>
            <a:endParaRPr lang="zh-CN" altLang="ja-JP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对传输可靠性的要求。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面向连接、可靠；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简洁、采用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ja-JP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协议的命令集。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制定发送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接收文件、列出目录与删除文件等复杂命令；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协议只定义文件发送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接收基本命令。</a:t>
            </a:r>
            <a:endParaRPr lang="zh-CN" altLang="ja-JP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 数据表示方式。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指定数据类型，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协议只允许传输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码或二进制文本文件。</a:t>
            </a:r>
            <a:endParaRPr lang="zh-CN" altLang="ja-JP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 用户鉴别。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有登录用户鉴别功能，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不提供用户鉴别功能。</a:t>
            </a:r>
          </a:p>
        </p:txBody>
      </p:sp>
      <p:sp>
        <p:nvSpPr>
          <p:cNvPr id="1198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323B43B-2E8C-4493-8613-6BC4899F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114BE-ED49-4690-A640-DE7E0CDDB1B3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内容占位符 4"/>
          <p:cNvSpPr>
            <a:spLocks noGrp="1"/>
          </p:cNvSpPr>
          <p:nvPr>
            <p:ph idx="1"/>
          </p:nvPr>
        </p:nvSpPr>
        <p:spPr bwMode="auto">
          <a:xfrm>
            <a:off x="179388" y="1268413"/>
            <a:ext cx="8569325" cy="4464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2.5.2</a:t>
            </a:r>
            <a:r>
              <a:rPr lang="en-US" altLang="zh-CN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FTP</a:t>
            </a:r>
            <a:r>
              <a:rPr lang="zh-CN" altLang="en-US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协议特点</a:t>
            </a:r>
            <a:endParaRPr lang="en-US" altLang="zh-CN" sz="240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）交互式用户界面</a:t>
            </a:r>
            <a:endParaRPr lang="zh-CN" altLang="ja-JP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命令方便与服务器对话。</a:t>
            </a:r>
            <a:endParaRPr lang="zh-CN" altLang="ja-JP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）对文件格式说明</a:t>
            </a:r>
            <a:endParaRPr lang="zh-CN" altLang="ja-JP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允许指定数据类型和格式（文本方式、二进制方式）。</a:t>
            </a:r>
            <a:endParaRPr lang="zh-CN" altLang="ja-JP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）权限控制</a:t>
            </a:r>
            <a:endParaRPr lang="zh-CN" altLang="ja-JP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文件传输之前，向服务器提供登录用户名和口令。</a:t>
            </a:r>
          </a:p>
        </p:txBody>
      </p:sp>
      <p:sp>
        <p:nvSpPr>
          <p:cNvPr id="1208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208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内容占位符 4"/>
          <p:cNvSpPr>
            <a:spLocks noGrp="1"/>
          </p:cNvSpPr>
          <p:nvPr>
            <p:ph idx="1"/>
          </p:nvPr>
        </p:nvSpPr>
        <p:spPr bwMode="auto">
          <a:xfrm>
            <a:off x="287338" y="1125538"/>
            <a:ext cx="8569325" cy="12239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2.5.3 FTP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协议工作原理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控制连接、数据连接</a:t>
            </a:r>
          </a:p>
        </p:txBody>
      </p:sp>
      <p:sp>
        <p:nvSpPr>
          <p:cNvPr id="1218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1873" name="Object 1"/>
          <p:cNvGraphicFramePr>
            <a:graphicFrameLocks noChangeAspect="1"/>
          </p:cNvGraphicFramePr>
          <p:nvPr/>
        </p:nvGraphicFramePr>
        <p:xfrm>
          <a:off x="611188" y="2565400"/>
          <a:ext cx="7939087" cy="3384550"/>
        </p:xfrm>
        <a:graphic>
          <a:graphicData uri="http://schemas.openxmlformats.org/presentationml/2006/ole">
            <p:oleObj spid="_x0000_s164912" name="Visio" r:id="rId4" imgW="5627525" imgH="2399057" progId="Visio.Drawing.11">
              <p:embed/>
            </p:oleObj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DA21DC2-FF0E-46A4-A6B9-F0368B61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114BE-ED49-4690-A640-DE7E0CDDB1B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内容占位符 4"/>
          <p:cNvSpPr>
            <a:spLocks noGrp="1"/>
          </p:cNvSpPr>
          <p:nvPr>
            <p:ph idx="1"/>
          </p:nvPr>
        </p:nvSpPr>
        <p:spPr bwMode="auto">
          <a:xfrm>
            <a:off x="179388" y="1125538"/>
            <a:ext cx="8640762" cy="51117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2.5.3</a:t>
            </a:r>
            <a:r>
              <a:rPr lang="en-US" altLang="zh-CN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FTP</a:t>
            </a:r>
            <a:r>
              <a:rPr lang="zh-CN" altLang="en-US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协议工作原理</a:t>
            </a:r>
            <a:endParaRPr lang="en-US" altLang="zh-CN" sz="2400" dirty="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FTP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会话过程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会话之前，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客户端使用临时端口号（如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5100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）与服务器端熟知端口号（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）之间连接一个控制连接。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控制连接建立之后，服务器端要求客户端发送用户名和口令。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服务器端接收到客户端文件传输命令后，开始发起与客户端的数据连接。客户端使用临时端口号（如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5000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）与服务器端熟知端口号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之间建立数据连接。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文件下载（或上传）。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数据连接上文件传输结束，关闭数据连接。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228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9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内容占位符 4"/>
          <p:cNvSpPr>
            <a:spLocks noGrp="1"/>
          </p:cNvSpPr>
          <p:nvPr>
            <p:ph idx="1"/>
          </p:nvPr>
        </p:nvSpPr>
        <p:spPr bwMode="auto">
          <a:xfrm>
            <a:off x="287338" y="1196975"/>
            <a:ext cx="8569325" cy="4752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2.5.3</a:t>
            </a:r>
            <a:r>
              <a:rPr lang="en-US" altLang="zh-CN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FTP</a:t>
            </a:r>
            <a:r>
              <a:rPr lang="zh-CN" altLang="en-US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协议工作原理</a:t>
            </a:r>
            <a:endParaRPr lang="en-US" altLang="zh-CN" sz="2400" dirty="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客户程序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客户程序类型：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传统命令行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MS-DOS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控制台命令行状态下，执行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命令行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浏览器（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ftp://192.168.153.150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浏览器用于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访问外，还支持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方式登录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服务器，下载文件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下载工具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FlashFXP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LeechFTP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CuteFTP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1239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2390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23921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598613"/>
            <a:ext cx="29892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22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084763"/>
            <a:ext cx="2989262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C87339A7-0D60-4DEE-A528-0878DDAD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114BE-ED49-4690-A640-DE7E0CDDB1B3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内容占位符 4"/>
          <p:cNvSpPr>
            <a:spLocks noGrp="1"/>
          </p:cNvSpPr>
          <p:nvPr>
            <p:ph idx="1"/>
          </p:nvPr>
        </p:nvSpPr>
        <p:spPr bwMode="auto">
          <a:xfrm>
            <a:off x="179388" y="1123950"/>
            <a:ext cx="8569325" cy="49688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2.5.4</a:t>
            </a:r>
            <a:r>
              <a:rPr lang="en-US" altLang="zh-CN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FTP</a:t>
            </a:r>
            <a:r>
              <a:rPr lang="zh-CN" altLang="en-US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交互命令、协议执行</a:t>
            </a:r>
            <a:r>
              <a:rPr lang="zh-CN" altLang="en-US" sz="2400">
                <a:solidFill>
                  <a:srgbClr val="F5F7F8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执行过程</a:t>
            </a:r>
            <a:endParaRPr lang="en-US" altLang="zh-CN" sz="2400">
              <a:solidFill>
                <a:srgbClr val="F5F7F8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．命令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控制命令：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USER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：向服务器发送用户名。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PASS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：向服务器发送用户口令。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LIST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：向服务器请求发送当前目录的文件列表。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RETR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filename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）：从服务器端检索当前目录指定的文件。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STOR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filename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）：将客户主机的一个文件存储到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服务器中</a:t>
            </a:r>
          </a:p>
        </p:txBody>
      </p:sp>
      <p:sp>
        <p:nvSpPr>
          <p:cNvPr id="1249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249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3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8355</TotalTime>
  <Words>993</Words>
  <Application>Microsoft Office PowerPoint</Application>
  <PresentationFormat>全屏显示(4:3)</PresentationFormat>
  <Paragraphs>106</Paragraphs>
  <Slides>14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Default Design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计算机网络概论</dc:title>
  <dc:creator>Lunan</dc:creator>
  <cp:lastModifiedBy>yjm</cp:lastModifiedBy>
  <cp:revision>213</cp:revision>
  <dcterms:created xsi:type="dcterms:W3CDTF">2010-10-28T01:18:57Z</dcterms:created>
  <dcterms:modified xsi:type="dcterms:W3CDTF">2020-10-09T03:16:26Z</dcterms:modified>
</cp:coreProperties>
</file>