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emf" ContentType="image/x-emf"/>
  <Override PartName="/ppt/theme/themeOverride4.xml" ContentType="application/vnd.openxmlformats-officedocument.themeOverr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sldIdLst>
    <p:sldId id="411" r:id="rId2"/>
    <p:sldId id="412" r:id="rId3"/>
    <p:sldId id="414" r:id="rId4"/>
    <p:sldId id="413" r:id="rId5"/>
    <p:sldId id="383" r:id="rId6"/>
    <p:sldId id="384" r:id="rId7"/>
    <p:sldId id="457" r:id="rId8"/>
    <p:sldId id="387" r:id="rId9"/>
    <p:sldId id="389" r:id="rId10"/>
    <p:sldId id="388" r:id="rId11"/>
    <p:sldId id="260" r:id="rId12"/>
    <p:sldId id="287" r:id="rId13"/>
    <p:sldId id="288"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58" r:id="rId29"/>
    <p:sldId id="455" r:id="rId30"/>
    <p:sldId id="456" r:id="rId31"/>
    <p:sldId id="453" r:id="rId32"/>
    <p:sldId id="454"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E8EE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93" autoAdjust="0"/>
  </p:normalViewPr>
  <p:slideViewPr>
    <p:cSldViewPr>
      <p:cViewPr varScale="1">
        <p:scale>
          <a:sx n="94" d="100"/>
          <a:sy n="94" d="100"/>
        </p:scale>
        <p:origin x="-1488" y="-96"/>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EC49527-F68D-4036-8599-EAC0DFB6ADCE}" type="datetimeFigureOut">
              <a:rPr lang="en-US"/>
              <a:pPr>
                <a:defRPr/>
              </a:pPr>
              <a:t>10/16/2020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9DDB42FC-7DC2-4658-BA4C-2E52E7FEE115}" type="slidenum">
              <a:rPr lang="en-US"/>
              <a:pPr>
                <a:defRPr/>
              </a:pPr>
              <a:t>‹#›</a:t>
            </a:fld>
            <a:endParaRPr lang="en-US"/>
          </a:p>
        </p:txBody>
      </p:sp>
    </p:spTree>
    <p:extLst>
      <p:ext uri="{BB962C8B-B14F-4D97-AF65-F5344CB8AC3E}">
        <p14:creationId xmlns:p14="http://schemas.microsoft.com/office/powerpoint/2010/main" xmlns="" val="2538671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s?wd=%E5%9F%9F%E5%90%8D%E8%A7%A3%E6%9E%90&amp;tn=SE_PcZhidaonwhc_ngpagmjz&amp;rsv_dl=gh_pc_zhidao"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DDB42FC-7DC2-4658-BA4C-2E52E7FEE115}" type="slidenum">
              <a:rPr lang="en-US" smtClean="0"/>
              <a:pPr>
                <a:defRPr/>
              </a:pPr>
              <a:t>3</a:t>
            </a:fld>
            <a:endParaRPr lang="en-US"/>
          </a:p>
        </p:txBody>
      </p:sp>
    </p:spTree>
    <p:extLst>
      <p:ext uri="{BB962C8B-B14F-4D97-AF65-F5344CB8AC3E}">
        <p14:creationId xmlns:p14="http://schemas.microsoft.com/office/powerpoint/2010/main" xmlns="" val="288973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9DDB42FC-7DC2-4658-BA4C-2E52E7FEE115}" type="slidenum">
              <a:rPr lang="en-US" smtClean="0"/>
              <a:pPr>
                <a:defRPr/>
              </a:pPr>
              <a:t>5</a:t>
            </a:fld>
            <a:endParaRPr lang="en-US"/>
          </a:p>
        </p:txBody>
      </p:sp>
    </p:spTree>
    <p:extLst>
      <p:ext uri="{BB962C8B-B14F-4D97-AF65-F5344CB8AC3E}">
        <p14:creationId xmlns:p14="http://schemas.microsoft.com/office/powerpoint/2010/main" xmlns="" val="47281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effectLst/>
              </a:rPr>
              <a:t>所谓递归解析</a:t>
            </a:r>
            <a:r>
              <a:rPr lang="en-US" altLang="zh-CN" dirty="0">
                <a:effectLst/>
              </a:rPr>
              <a:t>,</a:t>
            </a:r>
            <a:r>
              <a:rPr lang="zh-CN" altLang="en-US" dirty="0">
                <a:effectLst/>
              </a:rPr>
              <a:t>简单来说就是你向一个域服务器提出递归解析请求，域服务器就全权帮你解析域名，就是在他的授权域内有这个解析的返回信息给你，没有的话也会交给它自动帮你找域外的服务器分析，直到把结果返回给你</a:t>
            </a:r>
            <a:endParaRPr lang="en-US" dirty="0"/>
          </a:p>
          <a:p>
            <a:endParaRPr lang="en-US" dirty="0"/>
          </a:p>
        </p:txBody>
      </p:sp>
      <p:sp>
        <p:nvSpPr>
          <p:cNvPr id="4" name="灯片编号占位符 3"/>
          <p:cNvSpPr>
            <a:spLocks noGrp="1"/>
          </p:cNvSpPr>
          <p:nvPr>
            <p:ph type="sldNum" sz="quarter" idx="10"/>
          </p:nvPr>
        </p:nvSpPr>
        <p:spPr/>
        <p:txBody>
          <a:bodyPr/>
          <a:lstStyle/>
          <a:p>
            <a:pPr>
              <a:defRPr/>
            </a:pPr>
            <a:fld id="{9DDB42FC-7DC2-4658-BA4C-2E52E7FEE115}" type="slidenum">
              <a:rPr lang="en-US" smtClean="0"/>
              <a:pPr>
                <a:defRPr/>
              </a:pPr>
              <a:t>9</a:t>
            </a:fld>
            <a:endParaRPr lang="en-US"/>
          </a:p>
        </p:txBody>
      </p:sp>
    </p:spTree>
    <p:extLst>
      <p:ext uri="{BB962C8B-B14F-4D97-AF65-F5344CB8AC3E}">
        <p14:creationId xmlns:p14="http://schemas.microsoft.com/office/powerpoint/2010/main" xmlns="" val="88137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非递归解析就是当在它域内找不到解析的时候就只会把其他有可能的服务器地址告诉你，要你的电脑自己再发请求到另外的服务器进行分析</a:t>
            </a:r>
            <a:r>
              <a:rPr lang="en-US" altLang="zh-CN" dirty="0">
                <a:effectLst/>
              </a:rPr>
              <a:t>.</a:t>
            </a:r>
            <a:endParaRPr lang="en-US" dirty="0"/>
          </a:p>
        </p:txBody>
      </p:sp>
      <p:sp>
        <p:nvSpPr>
          <p:cNvPr id="4" name="灯片编号占位符 3"/>
          <p:cNvSpPr>
            <a:spLocks noGrp="1"/>
          </p:cNvSpPr>
          <p:nvPr>
            <p:ph type="sldNum" sz="quarter" idx="10"/>
          </p:nvPr>
        </p:nvSpPr>
        <p:spPr/>
        <p:txBody>
          <a:bodyPr/>
          <a:lstStyle/>
          <a:p>
            <a:pPr>
              <a:defRPr/>
            </a:pPr>
            <a:fld id="{9DDB42FC-7DC2-4658-BA4C-2E52E7FEE115}" type="slidenum">
              <a:rPr lang="en-US" smtClean="0"/>
              <a:pPr>
                <a:defRPr/>
              </a:pPr>
              <a:t>10</a:t>
            </a:fld>
            <a:endParaRPr lang="en-US"/>
          </a:p>
        </p:txBody>
      </p:sp>
    </p:spTree>
    <p:extLst>
      <p:ext uri="{BB962C8B-B14F-4D97-AF65-F5344CB8AC3E}">
        <p14:creationId xmlns:p14="http://schemas.microsoft.com/office/powerpoint/2010/main" xmlns="" val="15121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5055EA-2247-44CA-A048-A0FE6411899B}" type="slidenum">
              <a:rPr lang="en-US" smtClean="0"/>
              <a:pPr>
                <a:defRPr/>
              </a:pPr>
              <a:t>28</a:t>
            </a:fld>
            <a:endParaRPr lang="en-US"/>
          </a:p>
        </p:txBody>
      </p:sp>
    </p:spTree>
    <p:extLst>
      <p:ext uri="{BB962C8B-B14F-4D97-AF65-F5344CB8AC3E}">
        <p14:creationId xmlns:p14="http://schemas.microsoft.com/office/powerpoint/2010/main" xmlns="" val="179255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5055EA-2247-44CA-A048-A0FE6411899B}" type="slidenum">
              <a:rPr lang="en-US" smtClean="0"/>
              <a:pPr>
                <a:defRPr/>
              </a:pPr>
              <a:t>29</a:t>
            </a:fld>
            <a:endParaRPr lang="en-US"/>
          </a:p>
        </p:txBody>
      </p:sp>
    </p:spTree>
    <p:extLst>
      <p:ext uri="{BB962C8B-B14F-4D97-AF65-F5344CB8AC3E}">
        <p14:creationId xmlns:p14="http://schemas.microsoft.com/office/powerpoint/2010/main" xmlns="" val="179255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5055EA-2247-44CA-A048-A0FE6411899B}" type="slidenum">
              <a:rPr lang="en-US" smtClean="0"/>
              <a:pPr>
                <a:defRPr/>
              </a:pPr>
              <a:t>30</a:t>
            </a:fld>
            <a:endParaRPr lang="en-US"/>
          </a:p>
        </p:txBody>
      </p:sp>
    </p:spTree>
    <p:extLst>
      <p:ext uri="{BB962C8B-B14F-4D97-AF65-F5344CB8AC3E}">
        <p14:creationId xmlns:p14="http://schemas.microsoft.com/office/powerpoint/2010/main" xmlns="" val="387767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5055EA-2247-44CA-A048-A0FE6411899B}" type="slidenum">
              <a:rPr lang="en-US" smtClean="0"/>
              <a:pPr>
                <a:defRPr/>
              </a:pPr>
              <a:t>31</a:t>
            </a:fld>
            <a:endParaRPr lang="en-US"/>
          </a:p>
        </p:txBody>
      </p:sp>
    </p:spTree>
    <p:extLst>
      <p:ext uri="{BB962C8B-B14F-4D97-AF65-F5344CB8AC3E}">
        <p14:creationId xmlns:p14="http://schemas.microsoft.com/office/powerpoint/2010/main" xmlns="" val="256901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邮件服务器的反向</a:t>
            </a:r>
            <a:r>
              <a:rPr lang="zh-CN" altLang="en-US" sz="1200" b="0" i="0" u="none" strike="noStrike" kern="1200" dirty="0">
                <a:solidFill>
                  <a:schemeClr val="tx1"/>
                </a:solidFill>
                <a:effectLst/>
                <a:latin typeface="+mn-lt"/>
                <a:ea typeface="+mn-ea"/>
                <a:cs typeface="+mn-cs"/>
                <a:hlinkClick r:id="rId3"/>
              </a:rPr>
              <a:t>域名解析</a:t>
            </a:r>
            <a:r>
              <a:rPr lang="zh-CN" altLang="en-US" sz="1200" b="0" i="0" u="none" strike="noStrike" kern="1200" dirty="0">
                <a:solidFill>
                  <a:schemeClr val="tx1"/>
                </a:solidFill>
                <a:effectLst/>
                <a:latin typeface="+mn-lt"/>
                <a:ea typeface="+mn-ea"/>
                <a:cs typeface="+mn-cs"/>
              </a:rPr>
              <a:t>功能。启动该功能，拒绝接收所有没有注册域名的地址发来的信息。目前，多数垃圾邮件发送者使用动态分配或者没有注册域名的</a:t>
            </a:r>
            <a:r>
              <a:rPr lang="en-US" altLang="zh-CN" sz="1200" b="0" i="0" u="none" strike="noStrike" kern="1200" dirty="0">
                <a:solidFill>
                  <a:schemeClr val="tx1"/>
                </a:solidFill>
                <a:effectLst/>
                <a:latin typeface="+mn-lt"/>
                <a:ea typeface="+mn-ea"/>
                <a:cs typeface="+mn-cs"/>
              </a:rPr>
              <a:t>IP</a:t>
            </a:r>
            <a:r>
              <a:rPr lang="zh-CN" altLang="en-US" sz="1200" b="0" i="0" u="none" strike="noStrike" kern="1200" dirty="0">
                <a:solidFill>
                  <a:schemeClr val="tx1"/>
                </a:solidFill>
                <a:effectLst/>
                <a:latin typeface="+mn-lt"/>
                <a:ea typeface="+mn-ea"/>
                <a:cs typeface="+mn-cs"/>
              </a:rPr>
              <a:t>地址来发送垃圾邮件，以逃避追踪。因此在邮件服务器上拒绝接收来自没有域名的站点发来的信息可以大大降低垃圾邮件的数量。 </a:t>
            </a:r>
            <a:endParaRPr lang="zh-CN" altLang="en-US" dirty="0"/>
          </a:p>
        </p:txBody>
      </p:sp>
      <p:sp>
        <p:nvSpPr>
          <p:cNvPr id="4" name="灯片编号占位符 3"/>
          <p:cNvSpPr>
            <a:spLocks noGrp="1"/>
          </p:cNvSpPr>
          <p:nvPr>
            <p:ph type="sldNum" sz="quarter" idx="10"/>
          </p:nvPr>
        </p:nvSpPr>
        <p:spPr/>
        <p:txBody>
          <a:bodyPr/>
          <a:lstStyle/>
          <a:p>
            <a:pPr>
              <a:defRPr/>
            </a:pPr>
            <a:fld id="{535055EA-2247-44CA-A048-A0FE6411899B}" type="slidenum">
              <a:rPr lang="en-US" smtClean="0"/>
              <a:pPr>
                <a:defRPr/>
              </a:pPr>
              <a:t>32</a:t>
            </a:fld>
            <a:endParaRPr lang="en-US"/>
          </a:p>
        </p:txBody>
      </p:sp>
    </p:spTree>
    <p:extLst>
      <p:ext uri="{BB962C8B-B14F-4D97-AF65-F5344CB8AC3E}">
        <p14:creationId xmlns:p14="http://schemas.microsoft.com/office/powerpoint/2010/main" xmlns="" val="244387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5B49EBB-F0C8-4CA4-B0FD-4F3848FB5577}" type="slidenum">
              <a:rPr lang="zh-CN" altLang="en-US"/>
              <a:pPr>
                <a:defRPr/>
              </a:pPr>
              <a:t>‹#›</a:t>
            </a:fld>
            <a:endParaRPr lang="zh-CN" altLang="en-US"/>
          </a:p>
        </p:txBody>
      </p:sp>
    </p:spTree>
    <p:extLst>
      <p:ext uri="{BB962C8B-B14F-4D97-AF65-F5344CB8AC3E}">
        <p14:creationId xmlns:p14="http://schemas.microsoft.com/office/powerpoint/2010/main" xmlns="" val="1552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5575" cy="1143000"/>
          </a:xfrm>
          <a:prstGeom prst="rect">
            <a:avLst/>
          </a:prstGeom>
        </p:spPr>
        <p:txBody>
          <a:bodyPr/>
          <a:lstStyle>
            <a:lvl1pPr algn="l">
              <a:defRPr/>
            </a:lvl1pPr>
          </a:lstStyle>
          <a:p>
            <a:r>
              <a:rPr lang="zh-CN" altLang="en-US"/>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7A03605-EA49-4B2D-AA74-6EE900E9F487}" type="datetime1">
              <a:rPr lang="zh-CN" altLang="en-US" smtClean="0"/>
              <a:pPr>
                <a:defRPr/>
              </a:pPr>
              <a:t>2020/10/16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F114BE-ED49-4690-A640-DE7E0CDDB1B3}" type="slidenum">
              <a:rPr lang="zh-CN" altLang="en-US"/>
              <a:pPr>
                <a:defRPr/>
              </a:pPr>
              <a:t>‹#›</a:t>
            </a:fld>
            <a:endParaRPr lang="zh-CN" altLang="en-US"/>
          </a:p>
        </p:txBody>
      </p:sp>
    </p:spTree>
    <p:extLst>
      <p:ext uri="{BB962C8B-B14F-4D97-AF65-F5344CB8AC3E}">
        <p14:creationId xmlns:p14="http://schemas.microsoft.com/office/powerpoint/2010/main" xmlns="" val="1157101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4F9"/>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3276600" y="6480175"/>
            <a:ext cx="2133600" cy="29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latin typeface="Verdana" panose="020B0604030504040204" pitchFamily="34" charset="0"/>
              </a:defRPr>
            </a:lvl1pPr>
          </a:lstStyle>
          <a:p>
            <a:pPr>
              <a:defRPr/>
            </a:pPr>
            <a:fld id="{2B1D6B82-14CB-4FF1-B45A-F0B6AFE71015}" type="slidenum">
              <a:rPr lang="zh-CN" altLang="en-US"/>
              <a:pPr>
                <a:defRPr/>
              </a:pPr>
              <a:t>‹#›</a:t>
            </a:fld>
            <a:endParaRPr lang="zh-CN" altLang="en-US"/>
          </a:p>
        </p:txBody>
      </p:sp>
      <p:sp>
        <p:nvSpPr>
          <p:cNvPr id="1072" name="Rectangle 48"/>
          <p:cNvSpPr>
            <a:spLocks noChangeArrowheads="1"/>
          </p:cNvSpPr>
          <p:nvPr/>
        </p:nvSpPr>
        <p:spPr bwMode="ltGray">
          <a:xfrm>
            <a:off x="25400" y="895350"/>
            <a:ext cx="9144000" cy="203200"/>
          </a:xfrm>
          <a:prstGeom prst="rect">
            <a:avLst/>
          </a:prstGeom>
          <a:gradFill rotWithShape="1">
            <a:gsLst>
              <a:gs pos="0">
                <a:srgbClr val="2F4700"/>
              </a:gs>
              <a:gs pos="50000">
                <a:schemeClr val="hlink"/>
              </a:gs>
              <a:gs pos="100000">
                <a:srgbClr val="2F4700"/>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p>
        </p:txBody>
      </p:sp>
      <p:pic>
        <p:nvPicPr>
          <p:cNvPr id="1028" name="Picture 10" descr="logoc"/>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89738" y="112713"/>
            <a:ext cx="2278062" cy="78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9" name="Picture 5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813" y="0"/>
            <a:ext cx="6670675" cy="895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7" r:id="rId1"/>
    <p:sldLayoutId id="2147483788" r:id="rId2"/>
  </p:sldLayoutIdLst>
  <p:hf hdr="0" ftr="0" dt="0"/>
  <p:txStyles>
    <p:titleStyle>
      <a:lvl1pPr algn="ctr" rtl="0" eaLnBrk="0" fontAlgn="base" hangingPunct="0">
        <a:spcBef>
          <a:spcPct val="0"/>
        </a:spcBef>
        <a:spcAft>
          <a:spcPct val="0"/>
        </a:spcAft>
        <a:defRPr sz="2800" b="1">
          <a:solidFill>
            <a:schemeClr val="bg1"/>
          </a:solidFill>
          <a:latin typeface="+mj-lt"/>
          <a:ea typeface="MS PGothic" panose="020B0600070205080204" pitchFamily="34" charset="-128"/>
          <a:cs typeface="+mj-cs"/>
        </a:defRPr>
      </a:lvl1pPr>
      <a:lvl2pPr algn="ctr" rtl="0" eaLnBrk="0" fontAlgn="base" hangingPunct="0">
        <a:spcBef>
          <a:spcPct val="0"/>
        </a:spcBef>
        <a:spcAft>
          <a:spcPct val="0"/>
        </a:spcAft>
        <a:defRPr sz="2800" b="1">
          <a:solidFill>
            <a:schemeClr val="bg1"/>
          </a:solidFill>
          <a:latin typeface="Verdana" pitchFamily="34" charset="0"/>
          <a:ea typeface="MS PGothic" panose="020B0600070205080204" pitchFamily="34" charset="-128"/>
        </a:defRPr>
      </a:lvl2pPr>
      <a:lvl3pPr algn="ctr" rtl="0" eaLnBrk="0" fontAlgn="base" hangingPunct="0">
        <a:spcBef>
          <a:spcPct val="0"/>
        </a:spcBef>
        <a:spcAft>
          <a:spcPct val="0"/>
        </a:spcAft>
        <a:defRPr sz="2800" b="1">
          <a:solidFill>
            <a:schemeClr val="bg1"/>
          </a:solidFill>
          <a:latin typeface="Verdana" pitchFamily="34" charset="0"/>
          <a:ea typeface="MS PGothic" panose="020B0600070205080204" pitchFamily="34" charset="-128"/>
        </a:defRPr>
      </a:lvl3pPr>
      <a:lvl4pPr algn="ctr" rtl="0" eaLnBrk="0" fontAlgn="base" hangingPunct="0">
        <a:spcBef>
          <a:spcPct val="0"/>
        </a:spcBef>
        <a:spcAft>
          <a:spcPct val="0"/>
        </a:spcAft>
        <a:defRPr sz="2800" b="1">
          <a:solidFill>
            <a:schemeClr val="bg1"/>
          </a:solidFill>
          <a:latin typeface="Verdana" pitchFamily="34" charset="0"/>
          <a:ea typeface="MS PGothic" panose="020B0600070205080204" pitchFamily="34" charset="-128"/>
        </a:defRPr>
      </a:lvl4pPr>
      <a:lvl5pPr algn="ctr" rtl="0" eaLnBrk="0" fontAlgn="base" hangingPunct="0">
        <a:spcBef>
          <a:spcPct val="0"/>
        </a:spcBef>
        <a:spcAft>
          <a:spcPct val="0"/>
        </a:spcAft>
        <a:defRPr sz="2800" b="1">
          <a:solidFill>
            <a:schemeClr val="bg1"/>
          </a:solidFill>
          <a:latin typeface="Verdana" pitchFamily="34" charset="0"/>
          <a:ea typeface="MS PGothic" panose="020B0600070205080204" pitchFamily="34" charset="-128"/>
        </a:defRPr>
      </a:lvl5pPr>
      <a:lvl6pPr marL="457200" algn="ctr" rtl="0" fontAlgn="base">
        <a:spcBef>
          <a:spcPct val="0"/>
        </a:spcBef>
        <a:spcAft>
          <a:spcPct val="0"/>
        </a:spcAft>
        <a:defRPr sz="2800" b="1">
          <a:solidFill>
            <a:srgbClr val="FFFFCC"/>
          </a:solidFill>
          <a:latin typeface="Verdana" pitchFamily="34" charset="0"/>
        </a:defRPr>
      </a:lvl6pPr>
      <a:lvl7pPr marL="914400" algn="ctr" rtl="0" fontAlgn="base">
        <a:spcBef>
          <a:spcPct val="0"/>
        </a:spcBef>
        <a:spcAft>
          <a:spcPct val="0"/>
        </a:spcAft>
        <a:defRPr sz="2800" b="1">
          <a:solidFill>
            <a:srgbClr val="FFFFCC"/>
          </a:solidFill>
          <a:latin typeface="Verdana" pitchFamily="34" charset="0"/>
        </a:defRPr>
      </a:lvl7pPr>
      <a:lvl8pPr marL="1371600" algn="ctr" rtl="0" fontAlgn="base">
        <a:spcBef>
          <a:spcPct val="0"/>
        </a:spcBef>
        <a:spcAft>
          <a:spcPct val="0"/>
        </a:spcAft>
        <a:defRPr sz="2800" b="1">
          <a:solidFill>
            <a:srgbClr val="FFFFCC"/>
          </a:solidFill>
          <a:latin typeface="Verdana" pitchFamily="34" charset="0"/>
        </a:defRPr>
      </a:lvl8pPr>
      <a:lvl9pPr marL="1828800" algn="ctr" rtl="0" fontAlgn="base">
        <a:spcBef>
          <a:spcPct val="0"/>
        </a:spcBef>
        <a:spcAft>
          <a:spcPct val="0"/>
        </a:spcAft>
        <a:defRPr sz="2800" b="1">
          <a:solidFill>
            <a:srgbClr val="FFFFCC"/>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MS PGothic" panose="020B0600070205080204" pitchFamily="34" charset="-128"/>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8.vml"/><Relationship Id="rId1" Type="http://schemas.openxmlformats.org/officeDocument/2006/relationships/themeOverride" Target="../theme/themeOverride2.x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hyperlink" Target="http://www.szu.edu.c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4"/>
          <p:cNvSpPr>
            <a:spLocks noGrp="1"/>
          </p:cNvSpPr>
          <p:nvPr>
            <p:ph idx="1"/>
          </p:nvPr>
        </p:nvSpPr>
        <p:spPr bwMode="auto">
          <a:xfrm>
            <a:off x="250825" y="1412875"/>
            <a:ext cx="3600450" cy="4103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域名系统与</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2.6.1 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服务的概念</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0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80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3"/>
          <p:cNvSpPr txBox="1">
            <a:spLocks noChangeArrowheads="1"/>
          </p:cNvSpPr>
          <p:nvPr/>
        </p:nvSpPr>
        <p:spPr bwMode="auto">
          <a:xfrm>
            <a:off x="728690" y="2709886"/>
            <a:ext cx="7772400" cy="337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0">
              <a:lnSpc>
                <a:spcPct val="110000"/>
              </a:lnSpc>
              <a:spcBef>
                <a:spcPct val="20000"/>
              </a:spcBef>
              <a:spcAft>
                <a:spcPct val="0"/>
              </a:spcAft>
              <a:buClr>
                <a:srgbClr val="0000FF"/>
              </a:buClr>
              <a:buSzPct val="85000"/>
              <a:buFont typeface="ZapfDingbats" pitchFamily="82" charset="2"/>
              <a:buChar char="r"/>
              <a:tabLst/>
              <a:defRPr/>
            </a:pPr>
            <a:r>
              <a:rPr kumimoji="0" lang="zh-CN" altLang="en-US" sz="24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rPr>
              <a:t>标识主机的两种方式：</a:t>
            </a: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Wingdings" pitchFamily="2" charset="2"/>
              <a:buChar char="ü"/>
              <a:tabLst/>
              <a:defRPr/>
            </a:pPr>
            <a:r>
              <a:rPr kumimoji="0" lang="zh-CN" altLang="en-US" sz="2400" b="1" i="1" u="none" strike="noStrike" kern="0" cap="none" spc="0" normalizeH="0" baseline="0" noProof="0" dirty="0">
                <a:ln>
                  <a:noFill/>
                </a:ln>
                <a:solidFill>
                  <a:srgbClr val="FF3300"/>
                </a:solidFill>
                <a:effectLst/>
                <a:uLnTx/>
                <a:uFillTx/>
                <a:latin typeface="Times New Roman"/>
                <a:ea typeface="华文中宋" pitchFamily="2" charset="-122"/>
                <a:cs typeface="+mn-cs"/>
              </a:rPr>
              <a:t>主机名：</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由不定长的字母和数字组成。便于记忆。</a:t>
            </a: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ZapfDingbats" pitchFamily="8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            如</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hlinkClick r:id="rId2"/>
              </a:rPr>
              <a:t>www.yahoo.com</a:t>
            </a:r>
            <a:endPar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endParaRP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ZapfDingbats" pitchFamily="8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         </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路由器处理困难。</a:t>
            </a: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Wingdings" pitchFamily="2" charset="2"/>
              <a:buChar char="ü"/>
              <a:tabLst/>
              <a:defRPr/>
            </a:pPr>
            <a:r>
              <a:rPr kumimoji="0" lang="en-US" altLang="zh-CN" sz="2400" b="1" i="1" u="none" strike="noStrike" kern="0" cap="none" spc="0" normalizeH="0" baseline="0" noProof="0" dirty="0">
                <a:ln>
                  <a:noFill/>
                </a:ln>
                <a:solidFill>
                  <a:srgbClr val="FF3300"/>
                </a:solidFill>
                <a:effectLst/>
                <a:uLnTx/>
                <a:uFillTx/>
                <a:latin typeface="Times New Roman"/>
                <a:ea typeface="华文中宋" pitchFamily="2" charset="-122"/>
                <a:cs typeface="+mn-cs"/>
              </a:rPr>
              <a:t>IP</a:t>
            </a:r>
            <a:r>
              <a:rPr kumimoji="0" lang="zh-CN" altLang="en-US" sz="2400" b="1" i="1" u="none" strike="noStrike" kern="0" cap="none" spc="0" normalizeH="0" baseline="0" noProof="0" dirty="0">
                <a:ln>
                  <a:noFill/>
                </a:ln>
                <a:solidFill>
                  <a:srgbClr val="FF3300"/>
                </a:solidFill>
                <a:effectLst/>
                <a:uLnTx/>
                <a:uFillTx/>
                <a:latin typeface="Times New Roman"/>
                <a:ea typeface="华文中宋" pitchFamily="2" charset="-122"/>
                <a:cs typeface="+mn-cs"/>
              </a:rPr>
              <a:t>地址：</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由</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4</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个字节组成，有着严格的层次结构。</a:t>
            </a: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         路由器容易处理。</a:t>
            </a:r>
          </a:p>
          <a:p>
            <a:pPr marL="342900" marR="0" lvl="0" indent="-342900" algn="l" defTabSz="914400" rtl="0" eaLnBrk="1" fontAlgn="base" latinLnBrk="0" hangingPunct="0">
              <a:lnSpc>
                <a:spcPct val="110000"/>
              </a:lnSpc>
              <a:spcBef>
                <a:spcPct val="20000"/>
              </a:spcBef>
              <a:spcAft>
                <a:spcPct val="0"/>
              </a:spcAft>
              <a:buClr>
                <a:srgbClr val="0000FF"/>
              </a:buClr>
              <a:buSzPct val="85000"/>
              <a:buFont typeface="ZapfDingbats" pitchFamily="8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    如</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IP</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地址（点分十进制）：</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121.7.106.83</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 </a:t>
            </a:r>
          </a:p>
        </p:txBody>
      </p:sp>
      <p:sp>
        <p:nvSpPr>
          <p:cNvPr id="14" name="AutoShape 4"/>
          <p:cNvSpPr>
            <a:spLocks/>
          </p:cNvSpPr>
          <p:nvPr/>
        </p:nvSpPr>
        <p:spPr bwMode="auto">
          <a:xfrm rot="16200000">
            <a:off x="5770590" y="5529286"/>
            <a:ext cx="203200" cy="1041400"/>
          </a:xfrm>
          <a:prstGeom prst="leftBrace">
            <a:avLst>
              <a:gd name="adj1" fmla="val 42708"/>
              <a:gd name="adj2" fmla="val 50000"/>
            </a:avLst>
          </a:prstGeom>
          <a:noFill/>
          <a:ln w="31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Text Box 5"/>
          <p:cNvSpPr txBox="1">
            <a:spLocks noChangeArrowheads="1"/>
          </p:cNvSpPr>
          <p:nvPr/>
        </p:nvSpPr>
        <p:spPr bwMode="auto">
          <a:xfrm>
            <a:off x="4119590" y="6329386"/>
            <a:ext cx="2921000" cy="457200"/>
          </a:xfrm>
          <a:prstGeom prst="rect">
            <a:avLst/>
          </a:prstGeom>
          <a:noFill/>
          <a:ln w="9525" algn="ctr">
            <a:noFill/>
            <a:miter lim="800000"/>
            <a:headEnd/>
            <a:tailEnd/>
          </a:ln>
          <a:effectLst/>
        </p:spPr>
        <p:txBody>
          <a:bodyPr>
            <a:spAutoFit/>
          </a:bodyPr>
          <a:lstStyle/>
          <a:p>
            <a:pPr marL="342900" indent="-342900" algn="l">
              <a:spcBef>
                <a:spcPct val="50000"/>
              </a:spcBef>
            </a:pPr>
            <a:endParaRPr lang="zh-CN" altLang="en-US" b="0">
              <a:ea typeface="宋体" charset="-122"/>
            </a:endParaRPr>
          </a:p>
        </p:txBody>
      </p:sp>
      <p:sp>
        <p:nvSpPr>
          <p:cNvPr id="16" name="Text Box 6"/>
          <p:cNvSpPr txBox="1">
            <a:spLocks noChangeArrowheads="1"/>
          </p:cNvSpPr>
          <p:nvPr/>
        </p:nvSpPr>
        <p:spPr bwMode="auto">
          <a:xfrm>
            <a:off x="4144990" y="6291286"/>
            <a:ext cx="2971800" cy="457200"/>
          </a:xfrm>
          <a:prstGeom prst="rect">
            <a:avLst/>
          </a:prstGeom>
          <a:noFill/>
          <a:ln w="9525" algn="ctr">
            <a:noFill/>
            <a:miter lim="800000"/>
            <a:headEnd/>
            <a:tailEnd/>
          </a:ln>
          <a:effectLst/>
        </p:spPr>
        <p:txBody>
          <a:bodyPr>
            <a:spAutoFit/>
          </a:bodyPr>
          <a:lstStyle/>
          <a:p>
            <a:pPr marL="342900" marR="0" lvl="0" indent="-34290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FF"/>
                </a:solidFill>
                <a:effectLst/>
                <a:uLnTx/>
                <a:uFillTx/>
                <a:ea typeface="宋体" charset="-122"/>
              </a:rPr>
              <a:t>  网络号   主机号</a:t>
            </a:r>
          </a:p>
        </p:txBody>
      </p:sp>
      <p:sp>
        <p:nvSpPr>
          <p:cNvPr id="17" name="AutoShape 7"/>
          <p:cNvSpPr>
            <a:spLocks/>
          </p:cNvSpPr>
          <p:nvPr/>
        </p:nvSpPr>
        <p:spPr bwMode="auto">
          <a:xfrm rot="16200000">
            <a:off x="4843490" y="5783286"/>
            <a:ext cx="177800" cy="457200"/>
          </a:xfrm>
          <a:prstGeom prst="leftBrace">
            <a:avLst>
              <a:gd name="adj1" fmla="val 21429"/>
              <a:gd name="adj2" fmla="val 50000"/>
            </a:avLst>
          </a:prstGeom>
          <a:noFill/>
          <a:ln w="31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灯片编号占位符 1">
            <a:extLst>
              <a:ext uri="{FF2B5EF4-FFF2-40B4-BE49-F238E27FC236}">
                <a16:creationId xmlns:a16="http://schemas.microsoft.com/office/drawing/2014/main" xmlns="" id="{81CCC968-8532-416D-9EBB-07615F181BE9}"/>
              </a:ext>
            </a:extLst>
          </p:cNvPr>
          <p:cNvSpPr>
            <a:spLocks noGrp="1"/>
          </p:cNvSpPr>
          <p:nvPr>
            <p:ph type="sldNum" sz="quarter" idx="12"/>
          </p:nvPr>
        </p:nvSpPr>
        <p:spPr/>
        <p:txBody>
          <a:bodyPr/>
          <a:lstStyle/>
          <a:p>
            <a:pPr>
              <a:defRPr/>
            </a:pPr>
            <a:fld id="{A4F114BE-ED49-4690-A640-DE7E0CDDB1B3}" type="slidenum">
              <a:rPr lang="zh-CN" altLang="en-US" smtClean="0"/>
              <a:pPr>
                <a:defRPr/>
              </a:pPr>
              <a:t>1</a:t>
            </a:fld>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blinds(horizontal)">
                                      <p:cBhvr>
                                        <p:cTn id="10" dur="500"/>
                                        <p:tgtEl>
                                          <p:spTgt spid="1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Effect transition="in" filter="blinds(horizontal)">
                                      <p:cBhvr>
                                        <p:cTn id="13" dur="500"/>
                                        <p:tgtEl>
                                          <p:spTgt spid="1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blinds(horizontal)">
                                      <p:cBhvr>
                                        <p:cTn id="18" dur="500"/>
                                        <p:tgtEl>
                                          <p:spTgt spid="1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blinds(horizontal)">
                                      <p:cBhvr>
                                        <p:cTn id="21" dur="500"/>
                                        <p:tgtEl>
                                          <p:spTgt spid="1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blinds(horizontal)">
                                      <p:cBhvr>
                                        <p:cTn id="24" dur="500"/>
                                        <p:tgtEl>
                                          <p:spTgt spid="1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4"/>
          <p:cNvSpPr>
            <a:spLocks noGrp="1"/>
          </p:cNvSpPr>
          <p:nvPr>
            <p:ph idx="1"/>
          </p:nvPr>
        </p:nvSpPr>
        <p:spPr bwMode="auto">
          <a:xfrm>
            <a:off x="354013" y="1196975"/>
            <a:ext cx="8435975" cy="1223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2.6.4</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域名解析的基本原理</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2" panose="05020102010507070707" pitchFamily="18" charset="2"/>
              <a:buNone/>
            </a:pPr>
            <a:r>
              <a:rPr lang="zh-CN" altLang="en-US" sz="2000" dirty="0">
                <a:solidFill>
                  <a:schemeClr val="tx2"/>
                </a:solidFill>
                <a:ea typeface="宋体" panose="02010600030101010101" pitchFamily="2" charset="-122"/>
                <a:cs typeface="Times New Roman" panose="02020603050405020304" pitchFamily="18" charset="0"/>
              </a:rPr>
              <a:t>迭代解析（反复解析）</a:t>
            </a:r>
            <a:endParaRPr lang="en-US" altLang="zh-CN" sz="2000" dirty="0">
              <a:solidFill>
                <a:schemeClr val="tx2"/>
              </a:solidFill>
              <a:ea typeface="宋体" panose="02010600030101010101" pitchFamily="2" charset="-122"/>
              <a:cs typeface="Times New Roman" panose="02020603050405020304" pitchFamily="18" charset="0"/>
            </a:endParaRPr>
          </a:p>
        </p:txBody>
      </p:sp>
      <p:sp>
        <p:nvSpPr>
          <p:cNvPr id="1341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414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4155" name="Object 3"/>
          <p:cNvGraphicFramePr>
            <a:graphicFrameLocks noChangeAspect="1"/>
          </p:cNvGraphicFramePr>
          <p:nvPr/>
        </p:nvGraphicFramePr>
        <p:xfrm>
          <a:off x="1116013" y="2492375"/>
          <a:ext cx="6624637" cy="3919538"/>
        </p:xfrm>
        <a:graphic>
          <a:graphicData uri="http://schemas.openxmlformats.org/presentationml/2006/ole">
            <p:oleObj spid="_x0000_s134209" name="Visio" r:id="rId4" imgW="3891945" imgH="2305888" progId="Visio.Drawing.11">
              <p:embed/>
            </p:oleObj>
          </a:graphicData>
        </a:graphic>
      </p:graphicFrame>
      <p:sp>
        <p:nvSpPr>
          <p:cNvPr id="2" name="灯片编号占位符 1">
            <a:extLst>
              <a:ext uri="{FF2B5EF4-FFF2-40B4-BE49-F238E27FC236}">
                <a16:creationId xmlns:a16="http://schemas.microsoft.com/office/drawing/2014/main" xmlns="" id="{E2154CCF-1DAF-4AA4-96C8-2975EAF10BEB}"/>
              </a:ext>
            </a:extLst>
          </p:cNvPr>
          <p:cNvSpPr>
            <a:spLocks noGrp="1"/>
          </p:cNvSpPr>
          <p:nvPr>
            <p:ph type="sldNum" sz="quarter" idx="12"/>
          </p:nvPr>
        </p:nvSpPr>
        <p:spPr/>
        <p:txBody>
          <a:bodyPr/>
          <a:lstStyle/>
          <a:p>
            <a:pPr>
              <a:defRPr/>
            </a:pPr>
            <a:fld id="{A4F114BE-ED49-4690-A640-DE7E0CDDB1B3}" type="slidenum">
              <a:rPr lang="zh-CN" altLang="en-US" smtClean="0"/>
              <a:pPr>
                <a:defRPr/>
              </a:pPr>
              <a:t>10</a:t>
            </a:fld>
            <a:endParaRPr lang="zh-CN" alt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F4F9"/>
        </a:solidFill>
        <a:effectLst/>
      </p:bgPr>
    </p:bg>
    <p:spTree>
      <p:nvGrpSpPr>
        <p:cNvPr id="1" name=""/>
        <p:cNvGrpSpPr/>
        <p:nvPr/>
      </p:nvGrpSpPr>
      <p:grpSpPr>
        <a:xfrm>
          <a:off x="0" y="0"/>
          <a:ext cx="0" cy="0"/>
          <a:chOff x="0" y="0"/>
          <a:chExt cx="0" cy="0"/>
        </a:xfrm>
      </p:grpSpPr>
      <p:sp>
        <p:nvSpPr>
          <p:cNvPr id="137218" name="内容占位符 4"/>
          <p:cNvSpPr>
            <a:spLocks noGrp="1"/>
          </p:cNvSpPr>
          <p:nvPr>
            <p:ph idx="1"/>
          </p:nvPr>
        </p:nvSpPr>
        <p:spPr bwMode="auto">
          <a:xfrm>
            <a:off x="250825" y="1196975"/>
            <a:ext cx="8435975" cy="49688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2.7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远程登录服务与</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TELNET</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协议</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2" panose="05020102010507070707" pitchFamily="18"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2.7.1 TELNET</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协议产生的背景</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始于</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世纪</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60</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年代后期，使用大型计算机时，必须首先直接连接到主机的一个终端，使用用户名和密码登录成为合法用户之后，才能将软件与数据输入到主机，完成科学计算的任务。</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引入网络虚拟终端（</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NVT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），提供一种专门的键盘定义，用来屏蔽不同计算机系统在键盘输入上的差异性。</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pP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1971</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年，公布</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TELNET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RFC97</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3721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72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E507B9ED-77B2-4DDD-8BDA-629A4B19822A}"/>
              </a:ext>
            </a:extLst>
          </p:cNvPr>
          <p:cNvSpPr>
            <a:spLocks noGrp="1"/>
          </p:cNvSpPr>
          <p:nvPr>
            <p:ph type="sldNum" sz="quarter" idx="12"/>
          </p:nvPr>
        </p:nvSpPr>
        <p:spPr/>
        <p:txBody>
          <a:bodyPr/>
          <a:lstStyle/>
          <a:p>
            <a:pPr>
              <a:defRPr/>
            </a:pPr>
            <a:fld id="{A4F114BE-ED49-4690-A640-DE7E0CDDB1B3}" type="slidenum">
              <a:rPr lang="zh-CN" altLang="en-US" smtClean="0"/>
              <a:pPr>
                <a:defRPr/>
              </a:pPr>
              <a:t>11</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F4F9"/>
        </a:solidFill>
        <a:effectLst/>
      </p:bgPr>
    </p:bg>
    <p:spTree>
      <p:nvGrpSpPr>
        <p:cNvPr id="1" name=""/>
        <p:cNvGrpSpPr/>
        <p:nvPr/>
      </p:nvGrpSpPr>
      <p:grpSpPr>
        <a:xfrm>
          <a:off x="0" y="0"/>
          <a:ext cx="0" cy="0"/>
          <a:chOff x="0" y="0"/>
          <a:chExt cx="0" cy="0"/>
        </a:xfrm>
      </p:grpSpPr>
      <p:sp>
        <p:nvSpPr>
          <p:cNvPr id="138242" name="内容占位符 4"/>
          <p:cNvSpPr>
            <a:spLocks noGrp="1"/>
          </p:cNvSpPr>
          <p:nvPr>
            <p:ph idx="1"/>
          </p:nvPr>
        </p:nvSpPr>
        <p:spPr bwMode="auto">
          <a:xfrm>
            <a:off x="354013" y="1196975"/>
            <a:ext cx="8435975" cy="29527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2.7.2 TELNET</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协议工作原理</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典型的客户</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服务器模式</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用户终端数据格式转换成标准的</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NVT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格式，传输到</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TELNET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服务器端。</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服务器将接收到的</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NVT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格式数据转换成主机内部数据格式，传输给主机。</a:t>
            </a:r>
          </a:p>
        </p:txBody>
      </p:sp>
      <p:sp>
        <p:nvSpPr>
          <p:cNvPr id="1382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82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2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8246" name="Object 3"/>
          <p:cNvGraphicFramePr>
            <a:graphicFrameLocks noChangeAspect="1"/>
          </p:cNvGraphicFramePr>
          <p:nvPr/>
        </p:nvGraphicFramePr>
        <p:xfrm>
          <a:off x="611188" y="4365625"/>
          <a:ext cx="7694612" cy="1944688"/>
        </p:xfrm>
        <a:graphic>
          <a:graphicData uri="http://schemas.openxmlformats.org/presentationml/2006/ole">
            <p:oleObj spid="_x0000_s138299" name="Visio" r:id="rId4" imgW="4560360" imgH="1155612" progId="Visio.Drawing.11">
              <p:embed/>
            </p:oleObj>
          </a:graphicData>
        </a:graphic>
      </p:graphicFrame>
      <p:sp>
        <p:nvSpPr>
          <p:cNvPr id="2" name="灯片编号占位符 1">
            <a:extLst>
              <a:ext uri="{FF2B5EF4-FFF2-40B4-BE49-F238E27FC236}">
                <a16:creationId xmlns:a16="http://schemas.microsoft.com/office/drawing/2014/main" xmlns="" id="{49792A8D-A8EE-4DCC-A546-43CB9116D72A}"/>
              </a:ext>
            </a:extLst>
          </p:cNvPr>
          <p:cNvSpPr>
            <a:spLocks noGrp="1"/>
          </p:cNvSpPr>
          <p:nvPr>
            <p:ph type="sldNum" sz="quarter" idx="12"/>
          </p:nvPr>
        </p:nvSpPr>
        <p:spPr/>
        <p:txBody>
          <a:bodyPr/>
          <a:lstStyle/>
          <a:p>
            <a:pPr>
              <a:defRPr/>
            </a:pPr>
            <a:fld id="{A4F114BE-ED49-4690-A640-DE7E0CDDB1B3}" type="slidenum">
              <a:rPr lang="zh-CN" altLang="en-US" smtClean="0"/>
              <a:pPr>
                <a:defRPr/>
              </a:pPr>
              <a:t>12</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F4F9"/>
        </a:solidFill>
        <a:effectLst/>
      </p:bgPr>
    </p:bg>
    <p:spTree>
      <p:nvGrpSpPr>
        <p:cNvPr id="1" name=""/>
        <p:cNvGrpSpPr/>
        <p:nvPr/>
      </p:nvGrpSpPr>
      <p:grpSpPr>
        <a:xfrm>
          <a:off x="0" y="0"/>
          <a:ext cx="0" cy="0"/>
          <a:chOff x="0" y="0"/>
          <a:chExt cx="0" cy="0"/>
        </a:xfrm>
      </p:grpSpPr>
      <p:sp>
        <p:nvSpPr>
          <p:cNvPr id="139266" name="内容占位符 4"/>
          <p:cNvSpPr>
            <a:spLocks noGrp="1"/>
          </p:cNvSpPr>
          <p:nvPr>
            <p:ph idx="1"/>
          </p:nvPr>
        </p:nvSpPr>
        <p:spPr bwMode="auto">
          <a:xfrm>
            <a:off x="250825" y="1196975"/>
            <a:ext cx="8435975" cy="38877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2.7.3 Windows</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下使用</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Telnet</a:t>
            </a:r>
          </a:p>
          <a:p>
            <a:pPr eaLnBrk="1" hangingPunct="1">
              <a:lnSpc>
                <a:spcPct val="150000"/>
              </a:lnSpc>
              <a:buFont typeface="Wingdings 2" panose="05020102010507070707" pitchFamily="18" charset="2"/>
              <a:buNone/>
            </a:pP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如何使用远程登录（两个条件）</a:t>
            </a:r>
            <a:endParaRPr lang="zh-CN" altLang="ja-JP"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用户的计算机要有</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TELNET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应用软件（如，</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Windows </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TELNET</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客户端程序）。</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用户在远程计算机上有自己的用户账户（包括用户名与密码），或者该远程计算机提供公开的用户账户（匿名账户）。</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2" panose="05020102010507070707" pitchFamily="18" charset="2"/>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92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92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2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06A7B188-8545-4ACC-BA61-64D600A497A5}"/>
              </a:ext>
            </a:extLst>
          </p:cNvPr>
          <p:cNvSpPr>
            <a:spLocks noGrp="1"/>
          </p:cNvSpPr>
          <p:nvPr>
            <p:ph type="sldNum" sz="quarter" idx="12"/>
          </p:nvPr>
        </p:nvSpPr>
        <p:spPr/>
        <p:txBody>
          <a:bodyPr/>
          <a:lstStyle/>
          <a:p>
            <a:pPr>
              <a:defRPr/>
            </a:pPr>
            <a:fld id="{A4F114BE-ED49-4690-A640-DE7E0CDDB1B3}" type="slidenum">
              <a:rPr lang="zh-CN" altLang="en-US" smtClean="0"/>
              <a:pPr>
                <a:defRPr/>
              </a:pPr>
              <a:t>13</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F4F9"/>
        </a:solidFill>
        <a:effectLst/>
      </p:bgPr>
    </p:bg>
    <p:spTree>
      <p:nvGrpSpPr>
        <p:cNvPr id="1" name=""/>
        <p:cNvGrpSpPr/>
        <p:nvPr/>
      </p:nvGrpSpPr>
      <p:grpSpPr>
        <a:xfrm>
          <a:off x="0" y="0"/>
          <a:ext cx="0" cy="0"/>
          <a:chOff x="0" y="0"/>
          <a:chExt cx="0" cy="0"/>
        </a:xfrm>
      </p:grpSpPr>
      <p:sp>
        <p:nvSpPr>
          <p:cNvPr id="140290" name="内容占位符 4"/>
          <p:cNvSpPr>
            <a:spLocks noGrp="1"/>
          </p:cNvSpPr>
          <p:nvPr>
            <p:ph idx="1"/>
          </p:nvPr>
        </p:nvSpPr>
        <p:spPr bwMode="auto">
          <a:xfrm>
            <a:off x="250825" y="1196975"/>
            <a:ext cx="8435975" cy="11525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2.7.3 Windows</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下使用</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Telnet</a:t>
            </a:r>
          </a:p>
          <a:p>
            <a:pPr eaLnBrk="1" hangingPunct="1">
              <a:lnSpc>
                <a:spcPct val="150000"/>
              </a:lnSpc>
              <a:buFont typeface="Wingdings" panose="05000000000000000000" pitchFamily="2"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 Windows</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命令行使用</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telnet</a:t>
            </a:r>
          </a:p>
          <a:p>
            <a:pPr eaLnBrk="1" hangingPunct="1">
              <a:lnSpc>
                <a:spcPct val="150000"/>
              </a:lnSpc>
              <a:buFont typeface="Wingdings" panose="05000000000000000000" pitchFamily="2"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 Windows</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窗口下使用远程桌面连接</a:t>
            </a:r>
            <a:endParaRPr lang="zh-CN" altLang="ja-JP"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endPar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2" panose="05020102010507070707" pitchFamily="18" charset="2"/>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02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02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2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40294" name="图片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91088" y="1341438"/>
            <a:ext cx="3887787"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295" name="图片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188" y="4057650"/>
            <a:ext cx="568960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xmlns="" id="{C83B663C-C6C0-4EDB-A434-11056C21D34C}"/>
              </a:ext>
            </a:extLst>
          </p:cNvPr>
          <p:cNvSpPr>
            <a:spLocks noGrp="1"/>
          </p:cNvSpPr>
          <p:nvPr>
            <p:ph type="sldNum" sz="quarter" idx="12"/>
          </p:nvPr>
        </p:nvSpPr>
        <p:spPr/>
        <p:txBody>
          <a:bodyPr/>
          <a:lstStyle/>
          <a:p>
            <a:pPr>
              <a:defRPr/>
            </a:pPr>
            <a:fld id="{A4F114BE-ED49-4690-A640-DE7E0CDDB1B3}" type="slidenum">
              <a:rPr lang="zh-CN" altLang="en-US" smtClean="0"/>
              <a:pPr>
                <a:defRPr/>
              </a:pPr>
              <a:t>14</a:t>
            </a:fld>
            <a:endParaRPr lang="zh-CN" altLang="en-US"/>
          </a:p>
        </p:txBody>
      </p:sp>
    </p:spTree>
  </p:cSld>
  <p:clrMapOvr>
    <a:overrideClrMapping bg1="lt1" tx1="dk1" bg2="lt2" tx2="dk2" accent1="accent1" accent2="accent2" accent3="accent3" accent4="accent4" accent5="accent5" accent6="accent6" hlink="hlink" folHlink="folHlink"/>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4"/>
          <p:cNvSpPr>
            <a:spLocks noGrp="1"/>
          </p:cNvSpPr>
          <p:nvPr>
            <p:ph idx="1"/>
          </p:nvPr>
        </p:nvSpPr>
        <p:spPr bwMode="auto">
          <a:xfrm>
            <a:off x="250825" y="1268413"/>
            <a:ext cx="8435975" cy="50403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 </a:t>
            </a:r>
            <a:r>
              <a:rPr lang="zh-CN" altLang="en-US" sz="2400" dirty="0">
                <a:solidFill>
                  <a:srgbClr val="215978"/>
                </a:solidFill>
                <a:ea typeface="宋体" panose="02010600030101010101" pitchFamily="2" charset="-122"/>
                <a:cs typeface="Times New Roman" panose="02020603050405020304" pitchFamily="18" charset="0"/>
              </a:rPr>
              <a:t>网络配置服务与网络管理协议</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50000"/>
              </a:lnSpc>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Dynamic Host Configuration Protocol</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协议重要性</a:t>
            </a:r>
            <a:endParaRPr lang="zh-CN" altLang="ja-JP"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主机接入互联网必须配置的参数有：</a:t>
            </a:r>
            <a:endPar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本地网络默认路由器地址。</a:t>
            </a: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本机使用的</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地址、地址掩码。</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为主机提供特定服务的服务器地址（</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E-mail</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等）。</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本地网络最大传输单元（</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MTU</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）长度值。</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分组的生存时间（</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）值。</a:t>
            </a:r>
          </a:p>
        </p:txBody>
      </p:sp>
      <p:sp>
        <p:nvSpPr>
          <p:cNvPr id="1413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13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6DEBF7AC-4ABD-4AFE-A105-5E182F00AE30}"/>
              </a:ext>
            </a:extLst>
          </p:cNvPr>
          <p:cNvSpPr>
            <a:spLocks noGrp="1"/>
          </p:cNvSpPr>
          <p:nvPr>
            <p:ph type="sldNum" sz="quarter" idx="12"/>
          </p:nvPr>
        </p:nvSpPr>
        <p:spPr/>
        <p:txBody>
          <a:bodyPr/>
          <a:lstStyle/>
          <a:p>
            <a:pPr>
              <a:defRPr/>
            </a:pPr>
            <a:fld id="{A4F114BE-ED49-4690-A640-DE7E0CDDB1B3}" type="slidenum">
              <a:rPr lang="zh-CN" altLang="en-US" smtClean="0"/>
              <a:pPr>
                <a:defRPr/>
              </a:pPr>
              <a:t>15</a:t>
            </a:fld>
            <a:endParaRPr lang="zh-CN" altLang="en-US"/>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4"/>
          <p:cNvSpPr>
            <a:spLocks noGrp="1"/>
          </p:cNvSpPr>
          <p:nvPr>
            <p:ph idx="1"/>
          </p:nvPr>
        </p:nvSpPr>
        <p:spPr bwMode="auto">
          <a:xfrm>
            <a:off x="250825" y="1484313"/>
            <a:ext cx="4321175" cy="46815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协议重要性</a:t>
            </a:r>
            <a:endParaRPr lang="zh-CN" altLang="ja-JP"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实现主机参数配置自动化</a:t>
            </a: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自动分配</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地址及其他一些重要的参数（高效率）</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支持远程主机、移动设备、无盘工作站、地址共享的配置任务</a:t>
            </a:r>
          </a:p>
        </p:txBody>
      </p:sp>
      <p:sp>
        <p:nvSpPr>
          <p:cNvPr id="142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234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4234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2852738"/>
            <a:ext cx="4321175" cy="2592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灯片编号占位符 1">
            <a:extLst>
              <a:ext uri="{FF2B5EF4-FFF2-40B4-BE49-F238E27FC236}">
                <a16:creationId xmlns:a16="http://schemas.microsoft.com/office/drawing/2014/main" xmlns="" id="{F6C65341-170A-4386-B5B3-EC3282BA2336}"/>
              </a:ext>
            </a:extLst>
          </p:cNvPr>
          <p:cNvSpPr>
            <a:spLocks noGrp="1"/>
          </p:cNvSpPr>
          <p:nvPr>
            <p:ph type="sldNum" sz="quarter" idx="12"/>
          </p:nvPr>
        </p:nvSpPr>
        <p:spPr/>
        <p:txBody>
          <a:bodyPr/>
          <a:lstStyle/>
          <a:p>
            <a:pPr>
              <a:defRPr/>
            </a:pPr>
            <a:fld id="{A4F114BE-ED49-4690-A640-DE7E0CDDB1B3}" type="slidenum">
              <a:rPr lang="zh-CN" altLang="en-US" smtClean="0"/>
              <a:pPr>
                <a:defRPr/>
              </a:pPr>
              <a:t>16</a:t>
            </a:fld>
            <a:endParaRPr lang="zh-CN" altLang="en-US"/>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4"/>
          <p:cNvSpPr>
            <a:spLocks noGrp="1"/>
          </p:cNvSpPr>
          <p:nvPr>
            <p:ph idx="1"/>
          </p:nvPr>
        </p:nvSpPr>
        <p:spPr bwMode="auto">
          <a:xfrm>
            <a:off x="250825" y="1412875"/>
            <a:ext cx="8435975" cy="43195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发展过程</a:t>
            </a:r>
            <a:endParaRPr lang="zh-CN" altLang="ja-JP"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BOOTP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早期仅用于</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TCP/IP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网络的主机配置，但缺少对动态</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地址分配的支持</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1996</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年，动态</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地址分配需求，产生</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协议（即插即用联网）</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新</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协议可以给各种服务器分配永久</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地址，服务器重启时</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地址不变。</a:t>
            </a:r>
            <a:r>
              <a:rPr lang="en-US" altLang="zh-CN" sz="2000">
                <a:solidFill>
                  <a:srgbClr val="F5F7F8"/>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solidFill>
                  <a:srgbClr val="F5F7F8"/>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5F7F8"/>
                </a:solidFill>
                <a:latin typeface="Times New Roman" panose="02020603050405020304" pitchFamily="18" charset="0"/>
                <a:ea typeface="宋体" panose="02010600030101010101" pitchFamily="2" charset="-122"/>
                <a:cs typeface="Times New Roman" panose="02020603050405020304" pitchFamily="18" charset="0"/>
              </a:rPr>
              <a:t> DHCP</a:t>
            </a:r>
            <a:r>
              <a:rPr lang="zh-CN" altLang="en-US" sz="2000">
                <a:solidFill>
                  <a:srgbClr val="F5F7F8"/>
                </a:solidFill>
                <a:latin typeface="Times New Roman" panose="02020603050405020304" pitchFamily="18" charset="0"/>
                <a:ea typeface="宋体" panose="02010600030101010101" pitchFamily="2" charset="-122"/>
                <a:cs typeface="Times New Roman" panose="02020603050405020304" pitchFamily="18" charset="0"/>
              </a:rPr>
              <a:t>的发展过程</a:t>
            </a:r>
          </a:p>
        </p:txBody>
      </p:sp>
      <p:sp>
        <p:nvSpPr>
          <p:cNvPr id="1433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3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7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B6C4EAB4-4B79-416D-89AF-3F0D86D51059}"/>
              </a:ext>
            </a:extLst>
          </p:cNvPr>
          <p:cNvSpPr>
            <a:spLocks noGrp="1"/>
          </p:cNvSpPr>
          <p:nvPr>
            <p:ph type="sldNum" sz="quarter" idx="12"/>
          </p:nvPr>
        </p:nvSpPr>
        <p:spPr/>
        <p:txBody>
          <a:bodyPr/>
          <a:lstStyle/>
          <a:p>
            <a:pPr>
              <a:defRPr/>
            </a:pPr>
            <a:fld id="{A4F114BE-ED49-4690-A640-DE7E0CDDB1B3}" type="slidenum">
              <a:rPr lang="zh-CN" altLang="en-US" smtClean="0"/>
              <a:pPr>
                <a:defRPr/>
              </a:pPr>
              <a:t>17</a:t>
            </a:fld>
            <a:endParaRPr lang="zh-CN" altLang="en-US"/>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4"/>
          <p:cNvSpPr>
            <a:spLocks noGrp="1"/>
          </p:cNvSpPr>
          <p:nvPr>
            <p:ph idx="1"/>
          </p:nvPr>
        </p:nvSpPr>
        <p:spPr bwMode="auto">
          <a:xfrm>
            <a:off x="239713" y="1341438"/>
            <a:ext cx="8435975" cy="4464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panose="05000000000000000000" pitchFamily="2"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服务功能</a:t>
            </a:r>
            <a:endParaRPr lang="zh-CN" altLang="ja-JP"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Font typeface="Wingdings 2" panose="05020102010507070707" pitchFamily="18" charset="2"/>
              <a:buNone/>
            </a:pP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服务器主要功能</a:t>
            </a:r>
            <a:endParaRPr lang="zh-CN" altLang="ja-JP"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地址储存与管理（哪些占用，哪些可用）</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配置参数储存和管理（储存和维护配置参数）</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租用管理（租用期长度。</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4bit</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，秒为单位）</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客户主机请求响应（响应客户机请求分配地址、传送配置参数）</a:t>
            </a:r>
            <a:endParaRPr lang="zh-CN" altLang="ja-JP"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服务管理（查看</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改变</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分析地址、租用等参数）</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3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43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AB189615-B285-4AF6-A1A8-33F3D4009DB1}"/>
              </a:ext>
            </a:extLst>
          </p:cNvPr>
          <p:cNvSpPr>
            <a:spLocks noGrp="1"/>
          </p:cNvSpPr>
          <p:nvPr>
            <p:ph type="sldNum" sz="quarter" idx="12"/>
          </p:nvPr>
        </p:nvSpPr>
        <p:spPr/>
        <p:txBody>
          <a:bodyPr/>
          <a:lstStyle/>
          <a:p>
            <a:pPr>
              <a:defRPr/>
            </a:pPr>
            <a:fld id="{A4F114BE-ED49-4690-A640-DE7E0CDDB1B3}" type="slidenum">
              <a:rPr lang="zh-CN" altLang="en-US" smtClean="0"/>
              <a:pPr>
                <a:defRPr/>
              </a:pPr>
              <a:t>18</a:t>
            </a:fld>
            <a:endParaRPr lang="zh-CN" altLang="en-US"/>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4"/>
          <p:cNvSpPr>
            <a:spLocks noGrp="1"/>
          </p:cNvSpPr>
          <p:nvPr>
            <p:ph idx="1"/>
          </p:nvPr>
        </p:nvSpPr>
        <p:spPr bwMode="auto">
          <a:xfrm>
            <a:off x="312738" y="1125538"/>
            <a:ext cx="8435975" cy="3167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panose="05000000000000000000" pitchFamily="2"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服务功能</a:t>
            </a:r>
            <a:endParaRPr lang="zh-CN" altLang="ja-JP"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Font typeface="Wingdings 2" panose="05020102010507070707" pitchFamily="18" charset="2"/>
              <a:buNone/>
            </a:pP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 DHCP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客户端主要功能</a:t>
            </a:r>
            <a:endParaRPr lang="zh-CN" altLang="ja-JP"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发起配置过程（随时向</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服务器发起获取</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地址请求）</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配置参数管理（从</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获取全部配置参数，维护）</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租用管理（了解租用状态，更新租用）</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报文重传（采用不可靠</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UDP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，负责检测</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UDP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报文丢失，重传）</a:t>
            </a:r>
          </a:p>
        </p:txBody>
      </p:sp>
      <p:sp>
        <p:nvSpPr>
          <p:cNvPr id="145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54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4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B8F23B45-BAA7-490F-9FC3-01C5F3167F53}"/>
              </a:ext>
            </a:extLst>
          </p:cNvPr>
          <p:cNvSpPr>
            <a:spLocks noGrp="1"/>
          </p:cNvSpPr>
          <p:nvPr>
            <p:ph type="sldNum" sz="quarter" idx="12"/>
          </p:nvPr>
        </p:nvSpPr>
        <p:spPr/>
        <p:txBody>
          <a:bodyPr/>
          <a:lstStyle/>
          <a:p>
            <a:pPr>
              <a:defRPr/>
            </a:pPr>
            <a:fld id="{A4F114BE-ED49-4690-A640-DE7E0CDDB1B3}" type="slidenum">
              <a:rPr lang="zh-CN" altLang="en-US" smtClean="0"/>
              <a:pPr>
                <a:defRPr/>
              </a:pPr>
              <a:t>19</a:t>
            </a:fld>
            <a:endParaRPr lang="zh-CN" altLang="en-US"/>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4"/>
          <p:cNvSpPr>
            <a:spLocks noGrp="1"/>
          </p:cNvSpPr>
          <p:nvPr>
            <p:ph idx="1"/>
          </p:nvPr>
        </p:nvSpPr>
        <p:spPr bwMode="auto">
          <a:xfrm>
            <a:off x="250825" y="1412875"/>
            <a:ext cx="3600450" cy="4103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域名系统与</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2.6.1 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服务的概念</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0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80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3"/>
          <p:cNvSpPr txBox="1">
            <a:spLocks noChangeArrowheads="1"/>
          </p:cNvSpPr>
          <p:nvPr/>
        </p:nvSpPr>
        <p:spPr bwMode="auto">
          <a:xfrm>
            <a:off x="533400" y="2852746"/>
            <a:ext cx="7772400" cy="3790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0">
              <a:lnSpc>
                <a:spcPct val="125000"/>
              </a:lnSpc>
              <a:spcBef>
                <a:spcPct val="20000"/>
              </a:spcBef>
              <a:spcAft>
                <a:spcPct val="0"/>
              </a:spcAft>
              <a:buClr>
                <a:srgbClr val="0000FF"/>
              </a:buClr>
              <a:buSzPct val="85000"/>
              <a:buFont typeface="ZapfDingbats" pitchFamily="82" charset="2"/>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华文中宋" pitchFamily="2" charset="-122"/>
                <a:cs typeface="+mn-cs"/>
              </a:rPr>
              <a:t>    报文在网络中传输，使用</a:t>
            </a:r>
            <a:r>
              <a:rPr kumimoji="0" lang="en-US" altLang="zh-CN" sz="2800" b="1" i="0" u="none" strike="noStrike" kern="0" cap="none" spc="0" normalizeH="0" baseline="0" noProof="0" dirty="0">
                <a:ln>
                  <a:noFill/>
                </a:ln>
                <a:solidFill>
                  <a:srgbClr val="000000"/>
                </a:solidFill>
                <a:effectLst/>
                <a:uLnTx/>
                <a:uFillTx/>
                <a:latin typeface="Times New Roman"/>
                <a:ea typeface="华文中宋" pitchFamily="2" charset="-122"/>
                <a:cs typeface="+mn-cs"/>
              </a:rPr>
              <a:t>IP</a:t>
            </a:r>
            <a:r>
              <a:rPr kumimoji="0" lang="zh-CN" altLang="en-US" sz="2800" b="1" i="0" u="none" strike="noStrike" kern="0" cap="none" spc="0" normalizeH="0" baseline="0" noProof="0" dirty="0">
                <a:ln>
                  <a:noFill/>
                </a:ln>
                <a:solidFill>
                  <a:srgbClr val="000000"/>
                </a:solidFill>
                <a:effectLst/>
                <a:uLnTx/>
                <a:uFillTx/>
                <a:latin typeface="Times New Roman"/>
                <a:ea typeface="华文中宋" pitchFamily="2" charset="-122"/>
                <a:cs typeface="+mn-cs"/>
              </a:rPr>
              <a:t>地址。</a:t>
            </a:r>
            <a:endParaRPr kumimoji="0" lang="zh-CN" altLang="en-US" sz="2800" b="1" i="1" u="none" strike="noStrike" kern="0" cap="none" spc="0" normalizeH="0" baseline="0" noProof="0" dirty="0">
              <a:ln>
                <a:noFill/>
              </a:ln>
              <a:solidFill>
                <a:srgbClr val="000000"/>
              </a:solidFill>
              <a:effectLst/>
              <a:uLnTx/>
              <a:uFillTx/>
              <a:latin typeface="Times New Roman"/>
              <a:ea typeface="华文中宋" pitchFamily="2" charset="-122"/>
              <a:cs typeface="+mn-cs"/>
            </a:endParaRPr>
          </a:p>
          <a:p>
            <a:pPr marL="342900" marR="0" lvl="0" indent="-342900" algn="l" defTabSz="914400" rtl="0" eaLnBrk="1" fontAlgn="base" latinLnBrk="0" hangingPunct="0">
              <a:lnSpc>
                <a:spcPct val="125000"/>
              </a:lnSpc>
              <a:spcBef>
                <a:spcPct val="20000"/>
              </a:spcBef>
              <a:spcAft>
                <a:spcPct val="0"/>
              </a:spcAft>
              <a:buClr>
                <a:srgbClr val="0000FF"/>
              </a:buClr>
              <a:buSzPct val="85000"/>
              <a:buFont typeface="ZapfDingbats" pitchFamily="82" charset="2"/>
              <a:buChar char="r"/>
              <a:tabLst/>
              <a:defRPr/>
            </a:pPr>
            <a:r>
              <a:rPr kumimoji="0" lang="zh-CN" altLang="en-US" sz="2800" b="1" i="1" u="none" strike="noStrike" kern="0" cap="none" spc="0" normalizeH="0" baseline="0" noProof="0" dirty="0">
                <a:ln>
                  <a:noFill/>
                </a:ln>
                <a:solidFill>
                  <a:srgbClr val="0000FF"/>
                </a:solidFill>
                <a:effectLst/>
                <a:uLnTx/>
                <a:uFillTx/>
                <a:latin typeface="Times New Roman"/>
                <a:ea typeface="华文中宋" pitchFamily="2" charset="-122"/>
                <a:cs typeface="+mn-cs"/>
              </a:rPr>
              <a:t>域名系统</a:t>
            </a:r>
            <a:r>
              <a:rPr kumimoji="0" lang="en-US" altLang="zh-CN" sz="2800" b="1" i="1" u="none" strike="noStrike" kern="0" cap="none" spc="0" normalizeH="0" baseline="0" noProof="0" dirty="0">
                <a:ln>
                  <a:noFill/>
                </a:ln>
                <a:solidFill>
                  <a:srgbClr val="0000FF"/>
                </a:solidFill>
                <a:effectLst/>
                <a:uLnTx/>
                <a:uFillTx/>
                <a:latin typeface="Times New Roman"/>
                <a:ea typeface="华文中宋" pitchFamily="2" charset="-122"/>
                <a:cs typeface="+mn-cs"/>
              </a:rPr>
              <a:t>DNS</a:t>
            </a:r>
            <a:r>
              <a:rPr kumimoji="0" lang="en-US" altLang="zh-CN" sz="2800" b="1" i="1" u="none" strike="noStrike" kern="0" cap="none" spc="0" normalizeH="0" baseline="0" noProof="0" dirty="0">
                <a:ln>
                  <a:noFill/>
                </a:ln>
                <a:solidFill>
                  <a:srgbClr val="000000"/>
                </a:solidFill>
                <a:effectLst/>
                <a:uLnTx/>
                <a:uFillTx/>
                <a:latin typeface="Times New Roman"/>
                <a:ea typeface="华文中宋" pitchFamily="2" charset="-122"/>
                <a:cs typeface="+mn-cs"/>
              </a:rPr>
              <a:t> (Domain Name System)</a:t>
            </a:r>
            <a:r>
              <a:rPr kumimoji="0" lang="zh-CN" altLang="en-US" sz="2800" b="1" i="0" u="none" strike="noStrike" kern="0" cap="none" spc="0" normalizeH="0" baseline="0" noProof="0" dirty="0">
                <a:ln>
                  <a:noFill/>
                </a:ln>
                <a:solidFill>
                  <a:srgbClr val="000000"/>
                </a:solidFill>
                <a:effectLst/>
                <a:uLnTx/>
                <a:uFillTx/>
                <a:latin typeface="Times New Roman"/>
                <a:ea typeface="华文中宋" pitchFamily="2" charset="-122"/>
                <a:cs typeface="+mn-cs"/>
              </a:rPr>
              <a:t>：</a:t>
            </a:r>
            <a:r>
              <a:rPr kumimoji="0" lang="zh-CN" altLang="en-US" sz="2800" b="1" i="0" u="none" strike="noStrike" kern="0" cap="none" spc="0" normalizeH="0" baseline="0" noProof="0" dirty="0">
                <a:ln>
                  <a:noFill/>
                </a:ln>
                <a:solidFill>
                  <a:srgbClr val="FF3300"/>
                </a:solidFill>
                <a:effectLst/>
                <a:uLnTx/>
                <a:uFillTx/>
                <a:latin typeface="Times New Roman"/>
                <a:ea typeface="华文中宋" pitchFamily="2" charset="-122"/>
                <a:cs typeface="+mn-cs"/>
              </a:rPr>
              <a:t>进行主机名到</a:t>
            </a:r>
            <a:r>
              <a:rPr kumimoji="0" lang="en-US" altLang="zh-CN" sz="2800" b="1" i="0" u="none" strike="noStrike" kern="0" cap="none" spc="0" normalizeH="0" baseline="0" noProof="0" dirty="0">
                <a:ln>
                  <a:noFill/>
                </a:ln>
                <a:solidFill>
                  <a:srgbClr val="FF3300"/>
                </a:solidFill>
                <a:effectLst/>
                <a:uLnTx/>
                <a:uFillTx/>
                <a:latin typeface="Times New Roman"/>
                <a:ea typeface="华文中宋" pitchFamily="2" charset="-122"/>
                <a:cs typeface="+mn-cs"/>
              </a:rPr>
              <a:t>IP</a:t>
            </a:r>
            <a:r>
              <a:rPr kumimoji="0" lang="zh-CN" altLang="en-US" sz="2800" b="1" i="0" u="none" strike="noStrike" kern="0" cap="none" spc="0" normalizeH="0" baseline="0" noProof="0" dirty="0">
                <a:ln>
                  <a:noFill/>
                </a:ln>
                <a:solidFill>
                  <a:srgbClr val="FF3300"/>
                </a:solidFill>
                <a:effectLst/>
                <a:uLnTx/>
                <a:uFillTx/>
                <a:latin typeface="Times New Roman"/>
                <a:ea typeface="华文中宋" pitchFamily="2" charset="-122"/>
                <a:cs typeface="+mn-cs"/>
              </a:rPr>
              <a:t>地址的转换。</a:t>
            </a:r>
          </a:p>
        </p:txBody>
      </p:sp>
      <p:sp>
        <p:nvSpPr>
          <p:cNvPr id="2" name="灯片编号占位符 1">
            <a:extLst>
              <a:ext uri="{FF2B5EF4-FFF2-40B4-BE49-F238E27FC236}">
                <a16:creationId xmlns:a16="http://schemas.microsoft.com/office/drawing/2014/main" xmlns="" id="{1F19D7DE-7680-42CB-B099-D2A4F3AD24BD}"/>
              </a:ext>
            </a:extLst>
          </p:cNvPr>
          <p:cNvSpPr>
            <a:spLocks noGrp="1"/>
          </p:cNvSpPr>
          <p:nvPr>
            <p:ph type="sldNum" sz="quarter" idx="12"/>
          </p:nvPr>
        </p:nvSpPr>
        <p:spPr/>
        <p:txBody>
          <a:bodyPr/>
          <a:lstStyle/>
          <a:p>
            <a:pPr>
              <a:defRPr/>
            </a:pPr>
            <a:fld id="{A4F114BE-ED49-4690-A640-DE7E0CDDB1B3}" type="slidenum">
              <a:rPr lang="zh-CN" altLang="en-US" smtClean="0"/>
              <a:pPr>
                <a:defRPr/>
              </a:pPr>
              <a:t>2</a:t>
            </a:fld>
            <a:endParaRPr lang="zh-CN" altLang="en-US"/>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4"/>
          <p:cNvSpPr>
            <a:spLocks noGrp="1"/>
          </p:cNvSpPr>
          <p:nvPr>
            <p:ph idx="1"/>
          </p:nvPr>
        </p:nvSpPr>
        <p:spPr bwMode="auto">
          <a:xfrm>
            <a:off x="179388" y="1196975"/>
            <a:ext cx="4537075" cy="1295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客户与服务器的交互过程</a:t>
            </a:r>
          </a:p>
        </p:txBody>
      </p:sp>
      <p:sp>
        <p:nvSpPr>
          <p:cNvPr id="1464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643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3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4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4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6444" name="Object 2"/>
          <p:cNvGraphicFramePr>
            <a:graphicFrameLocks noChangeAspect="1"/>
          </p:cNvGraphicFramePr>
          <p:nvPr/>
        </p:nvGraphicFramePr>
        <p:xfrm>
          <a:off x="4284663" y="1052513"/>
          <a:ext cx="4270375" cy="5761037"/>
        </p:xfrm>
        <a:graphic>
          <a:graphicData uri="http://schemas.openxmlformats.org/presentationml/2006/ole">
            <p:oleObj spid="_x0000_s146497" name="Visio" r:id="rId3" imgW="2449837" imgH="3635334" progId="Visio.Drawing.11">
              <p:embed/>
            </p:oleObj>
          </a:graphicData>
        </a:graphic>
      </p:graphicFrame>
      <p:sp>
        <p:nvSpPr>
          <p:cNvPr id="2" name="灯片编号占位符 1">
            <a:extLst>
              <a:ext uri="{FF2B5EF4-FFF2-40B4-BE49-F238E27FC236}">
                <a16:creationId xmlns:a16="http://schemas.microsoft.com/office/drawing/2014/main" xmlns="" id="{454EDCF8-269C-4A7B-BBE6-26B52E5D3C01}"/>
              </a:ext>
            </a:extLst>
          </p:cNvPr>
          <p:cNvSpPr>
            <a:spLocks noGrp="1"/>
          </p:cNvSpPr>
          <p:nvPr>
            <p:ph type="sldNum" sz="quarter" idx="12"/>
          </p:nvPr>
        </p:nvSpPr>
        <p:spPr/>
        <p:txBody>
          <a:bodyPr/>
          <a:lstStyle/>
          <a:p>
            <a:pPr>
              <a:defRPr/>
            </a:pPr>
            <a:fld id="{A4F114BE-ED49-4690-A640-DE7E0CDDB1B3}" type="slidenum">
              <a:rPr lang="zh-CN" altLang="en-US" smtClean="0"/>
              <a:pPr>
                <a:defRPr/>
              </a:pPr>
              <a:t>20</a:t>
            </a:fld>
            <a:endParaRPr lang="zh-CN" altLang="en-US"/>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3"/>
          <p:cNvSpPr>
            <a:spLocks noGrp="1"/>
          </p:cNvSpPr>
          <p:nvPr>
            <p:ph type="title"/>
          </p:nvPr>
        </p:nvSpPr>
        <p:spPr bwMode="auto">
          <a:xfrm>
            <a:off x="2124075" y="-12700"/>
            <a:ext cx="6624638" cy="704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zh-CN" altLang="en-US" sz="2900">
                <a:solidFill>
                  <a:srgbClr val="215978"/>
                </a:solidFill>
                <a:ea typeface="宋体" panose="02010600030101010101" pitchFamily="2" charset="-122"/>
              </a:rPr>
              <a:t>第</a:t>
            </a:r>
            <a:r>
              <a:rPr lang="en-US" altLang="zh-CN" sz="2900">
                <a:solidFill>
                  <a:srgbClr val="215978"/>
                </a:solidFill>
                <a:ea typeface="宋体" panose="02010600030101010101" pitchFamily="2" charset="-122"/>
              </a:rPr>
              <a:t>4</a:t>
            </a:r>
            <a:r>
              <a:rPr lang="zh-CN" altLang="en-US" sz="2900">
                <a:solidFill>
                  <a:srgbClr val="215978"/>
                </a:solidFill>
                <a:ea typeface="宋体" panose="02010600030101010101" pitchFamily="2" charset="-122"/>
              </a:rPr>
              <a:t>章</a:t>
            </a:r>
            <a:r>
              <a:rPr lang="zh-CN" altLang="ja-JP" sz="2900">
                <a:solidFill>
                  <a:srgbClr val="215978"/>
                </a:solidFill>
                <a:ea typeface="宋体" panose="02010600030101010101" pitchFamily="2" charset="-122"/>
              </a:rPr>
              <a:t> </a:t>
            </a:r>
            <a:r>
              <a:rPr lang="zh-CN" altLang="en-US" sz="2900">
                <a:solidFill>
                  <a:srgbClr val="215978"/>
                </a:solidFill>
                <a:ea typeface="宋体" panose="02010600030101010101" pitchFamily="2" charset="-122"/>
              </a:rPr>
              <a:t>应用层协议与应用系统设计方法</a:t>
            </a:r>
          </a:p>
        </p:txBody>
      </p:sp>
      <p:sp>
        <p:nvSpPr>
          <p:cNvPr id="147459" name="内容占位符 4"/>
          <p:cNvSpPr>
            <a:spLocks noGrp="1"/>
          </p:cNvSpPr>
          <p:nvPr>
            <p:ph idx="1"/>
          </p:nvPr>
        </p:nvSpPr>
        <p:spPr bwMode="auto">
          <a:xfrm>
            <a:off x="354013" y="1196975"/>
            <a:ext cx="8435975" cy="17287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2.8.1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动态主机配置协议</a:t>
            </a: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DHCP</a:t>
            </a:r>
          </a:p>
          <a:p>
            <a:pPr marL="0" indent="0">
              <a:lnSpc>
                <a:spcPct val="150000"/>
              </a:lnSpc>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DHCP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中继代理</a:t>
            </a:r>
          </a:p>
        </p:txBody>
      </p:sp>
      <p:sp>
        <p:nvSpPr>
          <p:cNvPr id="1474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74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4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7469" name="Object 3"/>
          <p:cNvGraphicFramePr>
            <a:graphicFrameLocks noChangeAspect="1"/>
          </p:cNvGraphicFramePr>
          <p:nvPr/>
        </p:nvGraphicFramePr>
        <p:xfrm>
          <a:off x="3419475" y="1885950"/>
          <a:ext cx="4654550" cy="4941888"/>
        </p:xfrm>
        <a:graphic>
          <a:graphicData uri="http://schemas.openxmlformats.org/presentationml/2006/ole">
            <p:oleObj spid="_x0000_s147522" name="Visio" r:id="rId3" imgW="3961861" imgH="4195431" progId="Visio.Drawing.11">
              <p:embed/>
            </p:oleObj>
          </a:graphicData>
        </a:graphic>
      </p:graphicFrame>
      <p:sp>
        <p:nvSpPr>
          <p:cNvPr id="2" name="灯片编号占位符 1">
            <a:extLst>
              <a:ext uri="{FF2B5EF4-FFF2-40B4-BE49-F238E27FC236}">
                <a16:creationId xmlns:a16="http://schemas.microsoft.com/office/drawing/2014/main" xmlns="" id="{10A2A4F2-9442-4D85-A9E9-273201C1552C}"/>
              </a:ext>
            </a:extLst>
          </p:cNvPr>
          <p:cNvSpPr>
            <a:spLocks noGrp="1"/>
          </p:cNvSpPr>
          <p:nvPr>
            <p:ph type="sldNum" sz="quarter" idx="12"/>
          </p:nvPr>
        </p:nvSpPr>
        <p:spPr/>
        <p:txBody>
          <a:bodyPr/>
          <a:lstStyle/>
          <a:p>
            <a:pPr>
              <a:defRPr/>
            </a:pPr>
            <a:fld id="{A4F114BE-ED49-4690-A640-DE7E0CDDB1B3}" type="slidenum">
              <a:rPr lang="zh-CN" altLang="en-US" smtClean="0"/>
              <a:pPr>
                <a:defRPr/>
              </a:pPr>
              <a:t>21</a:t>
            </a:fld>
            <a:endParaRPr lang="zh-CN" alt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4"/>
          <p:cNvSpPr>
            <a:spLocks noGrp="1"/>
          </p:cNvSpPr>
          <p:nvPr>
            <p:ph idx="1"/>
          </p:nvPr>
        </p:nvSpPr>
        <p:spPr bwMode="auto">
          <a:xfrm>
            <a:off x="287338" y="1196975"/>
            <a:ext cx="8569325" cy="1944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2.8.2 </a:t>
            </a:r>
            <a:r>
              <a:rPr lang="zh-CN" altLang="en-US"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网络管理</a:t>
            </a:r>
            <a:endPar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．网络管理的基本概念</a:t>
            </a:r>
            <a:endPar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2" panose="05020102010507070707" pitchFamily="18" charset="2"/>
              <a:buNone/>
            </a:pP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组成：</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管理进程、被管对象、代理进程、管理信息库、网络管理协议</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8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848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4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5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8507" name="Object 3"/>
          <p:cNvGraphicFramePr>
            <a:graphicFrameLocks noChangeAspect="1"/>
          </p:cNvGraphicFramePr>
          <p:nvPr/>
        </p:nvGraphicFramePr>
        <p:xfrm>
          <a:off x="2268538" y="3429000"/>
          <a:ext cx="5167312" cy="3168650"/>
        </p:xfrm>
        <a:graphic>
          <a:graphicData uri="http://schemas.openxmlformats.org/presentationml/2006/ole">
            <p:oleObj spid="_x0000_s148560" name="Visio" r:id="rId3" imgW="2818834" imgH="1726768" progId="Visio.Drawing.11">
              <p:embed/>
            </p:oleObj>
          </a:graphicData>
        </a:graphic>
      </p:graphicFrame>
      <p:sp>
        <p:nvSpPr>
          <p:cNvPr id="2" name="灯片编号占位符 1">
            <a:extLst>
              <a:ext uri="{FF2B5EF4-FFF2-40B4-BE49-F238E27FC236}">
                <a16:creationId xmlns:a16="http://schemas.microsoft.com/office/drawing/2014/main" xmlns="" id="{2E6107B6-E7FF-4D66-BF36-7C08EE2F8FE8}"/>
              </a:ext>
            </a:extLst>
          </p:cNvPr>
          <p:cNvSpPr>
            <a:spLocks noGrp="1"/>
          </p:cNvSpPr>
          <p:nvPr>
            <p:ph type="sldNum" sz="quarter" idx="12"/>
          </p:nvPr>
        </p:nvSpPr>
        <p:spPr/>
        <p:txBody>
          <a:bodyPr/>
          <a:lstStyle/>
          <a:p>
            <a:pPr>
              <a:defRPr/>
            </a:pPr>
            <a:fld id="{A4F114BE-ED49-4690-A640-DE7E0CDDB1B3}" type="slidenum">
              <a:rPr lang="zh-CN" altLang="en-US" smtClean="0"/>
              <a:pPr>
                <a:defRPr/>
              </a:pPr>
              <a:t>22</a:t>
            </a:fld>
            <a:endParaRPr lang="zh-CN" alt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4"/>
          <p:cNvSpPr>
            <a:spLocks noGrp="1"/>
          </p:cNvSpPr>
          <p:nvPr>
            <p:ph idx="1"/>
          </p:nvPr>
        </p:nvSpPr>
        <p:spPr bwMode="auto">
          <a:xfrm>
            <a:off x="684213" y="1196975"/>
            <a:ext cx="7559675" cy="4464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2.8.2 </a:t>
            </a:r>
            <a:r>
              <a:rPr lang="zh-CN" altLang="en-US"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网络管理</a:t>
            </a:r>
            <a:endPar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网络管理的功能</a:t>
            </a:r>
          </a:p>
          <a:p>
            <a:pPr>
              <a:lnSpc>
                <a:spcPct val="150000"/>
              </a:lnSpc>
              <a:buFont typeface="Wingdings 2" panose="05020102010507070707" pitchFamily="18" charset="2"/>
              <a:buNone/>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）配置管理（拓扑、设备、链路、资源）</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）性能管理（测量</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监控利用率、吞吐量）</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）记账管理（流量统计分析、计费）</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）故障管理（</a:t>
            </a:r>
            <a:r>
              <a:rPr lang="zh-CN" altLang="en-US" sz="2000" b="0" dirty="0">
                <a:solidFill>
                  <a:schemeClr val="tx2"/>
                </a:solidFill>
                <a:ea typeface="宋体" panose="02010600030101010101" pitchFamily="2" charset="-122"/>
                <a:cs typeface="Times New Roman" panose="02020603050405020304" pitchFamily="18" charset="0"/>
              </a:rPr>
              <a:t>故障检测、跟踪、故障日志</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）安全管理（</a:t>
            </a:r>
            <a:r>
              <a:rPr lang="zh-CN" altLang="en-US" sz="2000" b="0" dirty="0">
                <a:solidFill>
                  <a:schemeClr val="tx2"/>
                </a:solidFill>
                <a:ea typeface="宋体" panose="02010600030101010101" pitchFamily="2" charset="-122"/>
                <a:cs typeface="Times New Roman" panose="02020603050405020304" pitchFamily="18" charset="0"/>
              </a:rPr>
              <a:t>访问权限、访问控制、安全审计</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95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950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5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xmlns="" id="{D9003D20-CFF1-4008-B7E9-9D0A8EE03DDC}"/>
              </a:ext>
            </a:extLst>
          </p:cNvPr>
          <p:cNvSpPr>
            <a:spLocks noGrp="1"/>
          </p:cNvSpPr>
          <p:nvPr>
            <p:ph type="sldNum" sz="quarter" idx="12"/>
          </p:nvPr>
        </p:nvSpPr>
        <p:spPr/>
        <p:txBody>
          <a:bodyPr/>
          <a:lstStyle/>
          <a:p>
            <a:pPr>
              <a:defRPr/>
            </a:pPr>
            <a:fld id="{A4F114BE-ED49-4690-A640-DE7E0CDDB1B3}" type="slidenum">
              <a:rPr lang="zh-CN" altLang="en-US" smtClean="0"/>
              <a:pPr>
                <a:defRPr/>
              </a:pPr>
              <a:t>23</a:t>
            </a:fld>
            <a:endParaRPr lang="zh-CN" altLang="en-US"/>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4"/>
          <p:cNvSpPr>
            <a:spLocks noGrp="1"/>
          </p:cNvSpPr>
          <p:nvPr>
            <p:ph idx="1"/>
          </p:nvPr>
        </p:nvSpPr>
        <p:spPr bwMode="auto">
          <a:xfrm>
            <a:off x="179388" y="1123950"/>
            <a:ext cx="8569325" cy="9366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2.8.3  SNMP</a:t>
            </a:r>
            <a:r>
              <a:rPr lang="zh-CN" altLang="en-US"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协议的基本内容</a:t>
            </a:r>
            <a:endPar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 SNMP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协议工作原理</a:t>
            </a:r>
            <a:endPar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05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05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3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4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5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0556" name="Object 3"/>
          <p:cNvGraphicFramePr>
            <a:graphicFrameLocks noChangeAspect="1"/>
          </p:cNvGraphicFramePr>
          <p:nvPr/>
        </p:nvGraphicFramePr>
        <p:xfrm>
          <a:off x="2478088" y="1989138"/>
          <a:ext cx="5694362" cy="4679950"/>
        </p:xfrm>
        <a:graphic>
          <a:graphicData uri="http://schemas.openxmlformats.org/presentationml/2006/ole">
            <p:oleObj spid="_x0000_s150609" name="Visio" r:id="rId3" imgW="4000055" imgH="3292489" progId="Visio.Drawing.11">
              <p:embed/>
            </p:oleObj>
          </a:graphicData>
        </a:graphic>
      </p:graphicFrame>
      <p:sp>
        <p:nvSpPr>
          <p:cNvPr id="2" name="灯片编号占位符 1">
            <a:extLst>
              <a:ext uri="{FF2B5EF4-FFF2-40B4-BE49-F238E27FC236}">
                <a16:creationId xmlns:a16="http://schemas.microsoft.com/office/drawing/2014/main" xmlns="" id="{7856256C-97E2-4F26-BE5A-69B7031AF1C4}"/>
              </a:ext>
            </a:extLst>
          </p:cNvPr>
          <p:cNvSpPr>
            <a:spLocks noGrp="1"/>
          </p:cNvSpPr>
          <p:nvPr>
            <p:ph type="sldNum" sz="quarter" idx="12"/>
          </p:nvPr>
        </p:nvSpPr>
        <p:spPr/>
        <p:txBody>
          <a:bodyPr/>
          <a:lstStyle/>
          <a:p>
            <a:pPr>
              <a:defRPr/>
            </a:pPr>
            <a:fld id="{A4F114BE-ED49-4690-A640-DE7E0CDDB1B3}" type="slidenum">
              <a:rPr lang="zh-CN" altLang="en-US" smtClean="0"/>
              <a:pPr>
                <a:defRPr/>
              </a:pPr>
              <a:t>24</a:t>
            </a:fld>
            <a:endParaRPr lang="zh-CN" altLang="en-US"/>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4"/>
          <p:cNvSpPr>
            <a:spLocks noGrp="1"/>
          </p:cNvSpPr>
          <p:nvPr>
            <p:ph idx="1"/>
          </p:nvPr>
        </p:nvSpPr>
        <p:spPr bwMode="auto">
          <a:xfrm>
            <a:off x="179388" y="1052513"/>
            <a:ext cx="8569325" cy="10810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2.8.3  SNMP</a:t>
            </a:r>
            <a:r>
              <a:rPr lang="zh-CN" altLang="en-US"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rPr>
              <a:t>协议的基本内容</a:t>
            </a:r>
            <a:endParaRPr lang="en-US" altLang="zh-CN" sz="2400" dirty="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管理信息结构</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SMI</a:t>
            </a:r>
          </a:p>
          <a:p>
            <a:pPr eaLnBrk="1" hangingPunct="1">
              <a:buFont typeface="Wingdings 2" panose="05020102010507070707" pitchFamily="18" charset="2"/>
              <a:buNone/>
            </a:pPr>
            <a:endPar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15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15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7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1581" name="Object 3"/>
          <p:cNvGraphicFramePr>
            <a:graphicFrameLocks noChangeAspect="1"/>
          </p:cNvGraphicFramePr>
          <p:nvPr/>
        </p:nvGraphicFramePr>
        <p:xfrm>
          <a:off x="2349500" y="2205038"/>
          <a:ext cx="5967413" cy="4508500"/>
        </p:xfrm>
        <a:graphic>
          <a:graphicData uri="http://schemas.openxmlformats.org/presentationml/2006/ole">
            <p:oleObj spid="_x0000_s151634" name="Visio" r:id="rId3" imgW="4426603" imgH="3292628" progId="Visio.Drawing.11">
              <p:embed/>
            </p:oleObj>
          </a:graphicData>
        </a:graphic>
      </p:graphicFrame>
      <p:sp>
        <p:nvSpPr>
          <p:cNvPr id="2" name="灯片编号占位符 1">
            <a:extLst>
              <a:ext uri="{FF2B5EF4-FFF2-40B4-BE49-F238E27FC236}">
                <a16:creationId xmlns:a16="http://schemas.microsoft.com/office/drawing/2014/main" xmlns="" id="{6016591D-B5C6-4094-97E4-8D674C5F77BE}"/>
              </a:ext>
            </a:extLst>
          </p:cNvPr>
          <p:cNvSpPr>
            <a:spLocks noGrp="1"/>
          </p:cNvSpPr>
          <p:nvPr>
            <p:ph type="sldNum" sz="quarter" idx="12"/>
          </p:nvPr>
        </p:nvSpPr>
        <p:spPr/>
        <p:txBody>
          <a:bodyPr/>
          <a:lstStyle/>
          <a:p>
            <a:pPr>
              <a:defRPr/>
            </a:pPr>
            <a:fld id="{A4F114BE-ED49-4690-A640-DE7E0CDDB1B3}" type="slidenum">
              <a:rPr lang="zh-CN" altLang="en-US" smtClean="0"/>
              <a:pPr>
                <a:defRPr/>
              </a:pPr>
              <a:t>25</a:t>
            </a:fld>
            <a:endParaRPr lang="zh-CN" altLang="en-US"/>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内容占位符 4"/>
          <p:cNvSpPr>
            <a:spLocks noGrp="1"/>
          </p:cNvSpPr>
          <p:nvPr>
            <p:ph idx="1"/>
          </p:nvPr>
        </p:nvSpPr>
        <p:spPr bwMode="auto">
          <a:xfrm>
            <a:off x="287338" y="1052513"/>
            <a:ext cx="8569325" cy="10810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2.8.3  SNMP</a:t>
            </a:r>
            <a:r>
              <a:rPr lang="zh-CN" altLang="en-US"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协议的基本内容</a:t>
            </a:r>
            <a:endPar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．管理信息库</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MIB</a:t>
            </a:r>
          </a:p>
        </p:txBody>
      </p:sp>
      <p:sp>
        <p:nvSpPr>
          <p:cNvPr id="152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258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6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6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6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6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60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 name="表格 30"/>
          <p:cNvGraphicFramePr>
            <a:graphicFrameLocks noGrp="1"/>
          </p:cNvGraphicFramePr>
          <p:nvPr/>
        </p:nvGraphicFramePr>
        <p:xfrm>
          <a:off x="971550" y="2133600"/>
          <a:ext cx="7488238" cy="4457704"/>
        </p:xfrm>
        <a:graphic>
          <a:graphicData uri="http://schemas.openxmlformats.org/drawingml/2006/table">
            <a:tbl>
              <a:tblPr/>
              <a:tblGrid>
                <a:gridCol w="1638300">
                  <a:extLst>
                    <a:ext uri="{9D8B030D-6E8A-4147-A177-3AD203B41FA5}">
                      <a16:colId xmlns:a16="http://schemas.microsoft.com/office/drawing/2014/main" xmlns="" val="20000"/>
                    </a:ext>
                  </a:extLst>
                </a:gridCol>
                <a:gridCol w="1811338">
                  <a:extLst>
                    <a:ext uri="{9D8B030D-6E8A-4147-A177-3AD203B41FA5}">
                      <a16:colId xmlns:a16="http://schemas.microsoft.com/office/drawing/2014/main" xmlns="" val="20001"/>
                    </a:ext>
                  </a:extLst>
                </a:gridCol>
                <a:gridCol w="4038600">
                  <a:extLst>
                    <a:ext uri="{9D8B030D-6E8A-4147-A177-3AD203B41FA5}">
                      <a16:colId xmlns:a16="http://schemas.microsoft.com/office/drawing/2014/main" xmlns="" val="20002"/>
                    </a:ext>
                  </a:extLst>
                </a:gridCol>
              </a:tblGrid>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组名</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完整的组标识符</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包含的主要内容</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System/sys</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.1.2.1.1</a:t>
                      </a: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与主机或路由器的操作系统相关的对象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Interface/int</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.1.2.1.2</a:t>
                      </a: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与网络接口相关的对象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Ip/ip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a:t>
                      </a: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协议运行相关的对象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Icmp/icmp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.1.2.1.5</a:t>
                      </a: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icmp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协议运行相关的对象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Tcp/tcp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.1.2.1.6</a:t>
                      </a: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tcp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协议运行相关的对象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Udp/udp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.1.2.1.7</a:t>
                      </a:r>
                    </a:p>
                  </a:txBody>
                  <a:tcPr marL="68576" marR="68576" marT="0" marB="0" anchor="ctr" horzOverflow="overflow">
                    <a:lnL>
                      <a:noFill/>
                    </a:lnL>
                    <a:lnR>
                      <a:noFill/>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udp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协议运行相关的对象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557213">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Egp/egp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.1.2.1.8</a:t>
                      </a:r>
                    </a:p>
                  </a:txBody>
                  <a:tcPr marL="68576" marR="68576"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与外部网关协议</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EGP</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运行相关的对象</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 name="灯片编号占位符 1">
            <a:extLst>
              <a:ext uri="{FF2B5EF4-FFF2-40B4-BE49-F238E27FC236}">
                <a16:creationId xmlns:a16="http://schemas.microsoft.com/office/drawing/2014/main" xmlns="" id="{1997AE66-E480-4803-A8D2-18E82F4FAF91}"/>
              </a:ext>
            </a:extLst>
          </p:cNvPr>
          <p:cNvSpPr>
            <a:spLocks noGrp="1"/>
          </p:cNvSpPr>
          <p:nvPr>
            <p:ph type="sldNum" sz="quarter" idx="12"/>
          </p:nvPr>
        </p:nvSpPr>
        <p:spPr/>
        <p:txBody>
          <a:bodyPr/>
          <a:lstStyle/>
          <a:p>
            <a:pPr>
              <a:defRPr/>
            </a:pPr>
            <a:fld id="{A4F114BE-ED49-4690-A640-DE7E0CDDB1B3}" type="slidenum">
              <a:rPr lang="zh-CN" altLang="en-US" smtClean="0"/>
              <a:pPr>
                <a:defRPr/>
              </a:pPr>
              <a:t>26</a:t>
            </a:fld>
            <a:endParaRPr lang="zh-CN" altLang="en-US"/>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4"/>
          <p:cNvSpPr>
            <a:spLocks noGrp="1"/>
          </p:cNvSpPr>
          <p:nvPr>
            <p:ph idx="1"/>
          </p:nvPr>
        </p:nvSpPr>
        <p:spPr bwMode="auto">
          <a:xfrm>
            <a:off x="179388" y="981075"/>
            <a:ext cx="8569325" cy="11525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2.8.3  SNMP</a:t>
            </a:r>
            <a:r>
              <a:rPr lang="zh-CN" altLang="en-US" sz="2400">
                <a:solidFill>
                  <a:srgbClr val="19435A"/>
                </a:solidFill>
                <a:latin typeface="Times New Roman" panose="02020603050405020304" pitchFamily="18" charset="0"/>
                <a:ea typeface="宋体" panose="02010600030101010101" pitchFamily="2" charset="-122"/>
                <a:cs typeface="Times New Roman" panose="02020603050405020304" pitchFamily="18" charset="0"/>
              </a:rPr>
              <a:t>协议的基本内容</a:t>
            </a:r>
            <a:endParaRPr lang="en-US" altLang="zh-CN" sz="2400">
              <a:solidFill>
                <a:srgbClr val="19435A"/>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2" panose="05020102010507070707" pitchFamily="18"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SNMP</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的基本操作</a:t>
            </a:r>
          </a:p>
        </p:txBody>
      </p:sp>
      <p:sp>
        <p:nvSpPr>
          <p:cNvPr id="1536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29"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30" name="Object 30"/>
          <p:cNvGraphicFramePr>
            <a:graphicFrameLocks noChangeAspect="1"/>
          </p:cNvGraphicFramePr>
          <p:nvPr/>
        </p:nvGraphicFramePr>
        <p:xfrm>
          <a:off x="323850" y="2205038"/>
          <a:ext cx="8496300" cy="3240087"/>
        </p:xfrm>
        <a:graphic>
          <a:graphicData uri="http://schemas.openxmlformats.org/presentationml/2006/ole">
            <p:oleObj spid="_x0000_s153683" name="Visio" r:id="rId3" imgW="7820359" imgH="2988121" progId="Visio.Drawing.11">
              <p:embed/>
            </p:oleObj>
          </a:graphicData>
        </a:graphic>
      </p:graphicFrame>
      <p:sp>
        <p:nvSpPr>
          <p:cNvPr id="2" name="灯片编号占位符 1">
            <a:extLst>
              <a:ext uri="{FF2B5EF4-FFF2-40B4-BE49-F238E27FC236}">
                <a16:creationId xmlns:a16="http://schemas.microsoft.com/office/drawing/2014/main" xmlns="" id="{87F402ED-599F-4107-8B4D-CE58F8C1201B}"/>
              </a:ext>
            </a:extLst>
          </p:cNvPr>
          <p:cNvSpPr>
            <a:spLocks noGrp="1"/>
          </p:cNvSpPr>
          <p:nvPr>
            <p:ph type="sldNum" sz="quarter" idx="12"/>
          </p:nvPr>
        </p:nvSpPr>
        <p:spPr/>
        <p:txBody>
          <a:bodyPr/>
          <a:lstStyle/>
          <a:p>
            <a:pPr>
              <a:defRPr/>
            </a:pPr>
            <a:fld id="{A4F114BE-ED49-4690-A640-DE7E0CDDB1B3}" type="slidenum">
              <a:rPr lang="zh-CN" altLang="en-US" smtClean="0"/>
              <a:pPr>
                <a:defRPr/>
              </a:pPr>
              <a:t>27</a:t>
            </a:fld>
            <a:endParaRPr lang="zh-CN" altLang="en-US"/>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57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灯片编号占位符 6">
            <a:extLst>
              <a:ext uri="{FF2B5EF4-FFF2-40B4-BE49-F238E27FC236}">
                <a16:creationId xmlns:a16="http://schemas.microsoft.com/office/drawing/2014/main" xmlns="" id="{6A3F9DB3-B31A-461A-B736-A575A8DFE79D}"/>
              </a:ext>
            </a:extLst>
          </p:cNvPr>
          <p:cNvSpPr>
            <a:spLocks noGrp="1"/>
          </p:cNvSpPr>
          <p:nvPr>
            <p:ph type="sldNum" sz="quarter" idx="12"/>
          </p:nvPr>
        </p:nvSpPr>
        <p:spPr/>
        <p:txBody>
          <a:bodyPr/>
          <a:lstStyle/>
          <a:p>
            <a:pPr>
              <a:defRPr/>
            </a:pPr>
            <a:fld id="{37BFB7CB-1F26-493B-9CC0-7602D9E617DF}" type="slidenum">
              <a:rPr lang="zh-CN" altLang="en-US" smtClean="0"/>
              <a:pPr>
                <a:defRPr/>
              </a:pPr>
              <a:t>28</a:t>
            </a:fld>
            <a:endParaRPr lang="zh-CN" altLang="en-US"/>
          </a:p>
        </p:txBody>
      </p:sp>
      <p:sp>
        <p:nvSpPr>
          <p:cNvPr id="22" name="内容占位符 4">
            <a:extLst>
              <a:ext uri="{FF2B5EF4-FFF2-40B4-BE49-F238E27FC236}">
                <a16:creationId xmlns:a16="http://schemas.microsoft.com/office/drawing/2014/main" xmlns="" id="{56E0AA00-BD07-4761-9716-3669BC3A0145}"/>
              </a:ext>
            </a:extLst>
          </p:cNvPr>
          <p:cNvSpPr>
            <a:spLocks noGrp="1"/>
          </p:cNvSpPr>
          <p:nvPr>
            <p:ph idx="1"/>
          </p:nvPr>
        </p:nvSpPr>
        <p:spPr bwMode="auto">
          <a:xfrm>
            <a:off x="287338" y="1412875"/>
            <a:ext cx="8569325" cy="41767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课后练习</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请描述</a:t>
            </a:r>
            <a:r>
              <a:rPr lang="en-US" altLang="zh-CN"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递归解析与迭代解析的具体过程。</a:t>
            </a:r>
            <a:endPar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716444489"/>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57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灯片编号占位符 6">
            <a:extLst>
              <a:ext uri="{FF2B5EF4-FFF2-40B4-BE49-F238E27FC236}">
                <a16:creationId xmlns:a16="http://schemas.microsoft.com/office/drawing/2014/main" xmlns="" id="{6A3F9DB3-B31A-461A-B736-A575A8DFE79D}"/>
              </a:ext>
            </a:extLst>
          </p:cNvPr>
          <p:cNvSpPr>
            <a:spLocks noGrp="1"/>
          </p:cNvSpPr>
          <p:nvPr>
            <p:ph type="sldNum" sz="quarter" idx="12"/>
          </p:nvPr>
        </p:nvSpPr>
        <p:spPr/>
        <p:txBody>
          <a:bodyPr/>
          <a:lstStyle/>
          <a:p>
            <a:pPr>
              <a:defRPr/>
            </a:pPr>
            <a:fld id="{37BFB7CB-1F26-493B-9CC0-7602D9E617DF}" type="slidenum">
              <a:rPr lang="zh-CN" altLang="en-US" smtClean="0"/>
              <a:pPr>
                <a:defRPr/>
              </a:pPr>
              <a:t>29</a:t>
            </a:fld>
            <a:endParaRPr lang="zh-CN" altLang="en-US"/>
          </a:p>
        </p:txBody>
      </p:sp>
      <p:sp>
        <p:nvSpPr>
          <p:cNvPr id="22" name="内容占位符 4">
            <a:extLst>
              <a:ext uri="{FF2B5EF4-FFF2-40B4-BE49-F238E27FC236}">
                <a16:creationId xmlns:a16="http://schemas.microsoft.com/office/drawing/2014/main" xmlns="" id="{56E0AA00-BD07-4761-9716-3669BC3A0145}"/>
              </a:ext>
            </a:extLst>
          </p:cNvPr>
          <p:cNvSpPr>
            <a:spLocks noGrp="1"/>
          </p:cNvSpPr>
          <p:nvPr>
            <p:ph idx="1"/>
          </p:nvPr>
        </p:nvSpPr>
        <p:spPr bwMode="auto">
          <a:xfrm>
            <a:off x="287338" y="1412875"/>
            <a:ext cx="8569325" cy="41767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课后练习</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域名服务</a:t>
            </a:r>
            <a:r>
              <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采用的传输层协议是：</a:t>
            </a:r>
            <a:endPar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TCP       B. UDP         C. </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两者都可以</a:t>
            </a:r>
            <a:endParaRPr lang="en-US" altLang="zh-CN" sz="22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716444489"/>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4"/>
          <p:cNvSpPr>
            <a:spLocks noGrp="1"/>
          </p:cNvSpPr>
          <p:nvPr>
            <p:ph idx="1"/>
          </p:nvPr>
        </p:nvSpPr>
        <p:spPr bwMode="auto">
          <a:xfrm>
            <a:off x="250825" y="1412875"/>
            <a:ext cx="3600450" cy="4103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域名系统与</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2.6.1 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服务的概念</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0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80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3"/>
          <p:cNvSpPr txBox="1">
            <a:spLocks noChangeArrowheads="1"/>
          </p:cNvSpPr>
          <p:nvPr/>
        </p:nvSpPr>
        <p:spPr bwMode="auto">
          <a:xfrm>
            <a:off x="251520" y="2754743"/>
            <a:ext cx="4038600" cy="4446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0">
              <a:lnSpc>
                <a:spcPct val="115000"/>
              </a:lnSpc>
              <a:spcBef>
                <a:spcPct val="20000"/>
              </a:spcBef>
              <a:spcAft>
                <a:spcPct val="0"/>
              </a:spcAft>
              <a:buClr>
                <a:srgbClr val="0000FF"/>
              </a:buClr>
              <a:buSzPct val="85000"/>
              <a:buFont typeface="ZapfDingbats" pitchFamily="82" charset="2"/>
              <a:buChar char="r"/>
              <a:tabLst/>
              <a:defRPr/>
            </a:pPr>
            <a:r>
              <a:rPr kumimoji="0" lang="zh-CN" altLang="en-US" sz="2200" b="1" i="0" u="none" strike="noStrike" kern="0" cap="none" spc="0" normalizeH="0" baseline="0" noProof="0" dirty="0">
                <a:ln>
                  <a:noFill/>
                </a:ln>
                <a:solidFill>
                  <a:srgbClr val="0000FF"/>
                </a:solidFill>
                <a:effectLst/>
                <a:uLnTx/>
                <a:uFillTx/>
                <a:latin typeface="Times New Roman"/>
                <a:ea typeface="华文中宋" pitchFamily="2" charset="-122"/>
                <a:cs typeface="+mn-cs"/>
              </a:rPr>
              <a:t>例，某个用户主机上的一个浏览器访问</a:t>
            </a:r>
            <a:r>
              <a:rPr kumimoji="0" lang="en-US" altLang="zh-CN" sz="2200" b="1" i="0" u="none" strike="noStrike" kern="0" cap="none" spc="0" normalizeH="0" baseline="0" noProof="0" dirty="0">
                <a:ln>
                  <a:noFill/>
                </a:ln>
                <a:solidFill>
                  <a:srgbClr val="0000FF"/>
                </a:solidFill>
                <a:effectLst/>
                <a:uLnTx/>
                <a:uFillTx/>
                <a:latin typeface="Times New Roman"/>
                <a:ea typeface="华文中宋" pitchFamily="2" charset="-122"/>
                <a:cs typeface="+mn-cs"/>
                <a:hlinkClick r:id="rId4"/>
              </a:rPr>
              <a:t>w</a:t>
            </a:r>
            <a:r>
              <a:rPr kumimoji="0" lang="en-US" altLang="zh-CN" sz="2200" b="1" i="0" u="none" strike="noStrike" kern="0" cap="none" spc="0" normalizeH="0" baseline="0" noProof="0" dirty="0">
                <a:ln>
                  <a:noFill/>
                </a:ln>
                <a:solidFill>
                  <a:srgbClr val="000000"/>
                </a:solidFill>
                <a:effectLst/>
                <a:uLnTx/>
                <a:uFillTx/>
                <a:latin typeface="Times New Roman"/>
                <a:ea typeface="华文中宋" pitchFamily="2" charset="-122"/>
                <a:cs typeface="+mn-cs"/>
                <a:hlinkClick r:id="rId4"/>
              </a:rPr>
              <a:t>ww.szu.edu.cn</a:t>
            </a:r>
            <a:endParaRPr kumimoji="0" lang="en-US" altLang="zh-CN" sz="2200" b="1" i="0" u="none" strike="noStrike" kern="0" cap="none" spc="0" normalizeH="0" baseline="0" noProof="0" dirty="0">
              <a:ln>
                <a:noFill/>
              </a:ln>
              <a:solidFill>
                <a:srgbClr val="000000"/>
              </a:solidFill>
              <a:effectLst/>
              <a:uLnTx/>
              <a:uFillTx/>
              <a:latin typeface="Times New Roman"/>
              <a:ea typeface="华文中宋" pitchFamily="2" charset="-122"/>
              <a:cs typeface="+mn-cs"/>
            </a:endParaRPr>
          </a:p>
          <a:p>
            <a:pPr marL="342900" marR="0" lvl="0" indent="-342900" algn="l" defTabSz="914400" rtl="0" eaLnBrk="1" fontAlgn="base" latinLnBrk="0" hangingPunct="0">
              <a:lnSpc>
                <a:spcPct val="115000"/>
              </a:lnSpc>
              <a:spcBef>
                <a:spcPct val="20000"/>
              </a:spcBef>
              <a:spcAft>
                <a:spcPct val="0"/>
              </a:spcAft>
              <a:buClr>
                <a:srgbClr val="0000FF"/>
              </a:buClr>
              <a:buSzPct val="85000"/>
              <a:buFont typeface="ZapfDingbats" pitchFamily="82" charset="2"/>
              <a:buChar char="r"/>
              <a:tabLst/>
              <a:defRPr/>
            </a:pPr>
            <a:r>
              <a:rPr kumimoji="0" lang="zh-CN" altLang="en-US" sz="2200" b="1" i="0" u="none" strike="noStrike" kern="0" cap="none" spc="0" normalizeH="0" baseline="0" noProof="0" dirty="0">
                <a:ln>
                  <a:noFill/>
                </a:ln>
                <a:solidFill>
                  <a:srgbClr val="000000"/>
                </a:solidFill>
                <a:effectLst/>
                <a:uLnTx/>
                <a:uFillTx/>
                <a:latin typeface="Times New Roman"/>
                <a:ea typeface="华文中宋" pitchFamily="2" charset="-122"/>
                <a:cs typeface="+mn-cs"/>
              </a:rPr>
              <a:t>用户主机要</a:t>
            </a:r>
            <a:r>
              <a:rPr kumimoji="0" lang="zh-CN" altLang="en-US" sz="2200" b="1" i="0" u="none" strike="noStrike" kern="0" cap="none" spc="0" normalizeH="0" baseline="0" noProof="0" dirty="0">
                <a:ln>
                  <a:noFill/>
                </a:ln>
                <a:solidFill>
                  <a:srgbClr val="FF3300"/>
                </a:solidFill>
                <a:effectLst/>
                <a:uLnTx/>
                <a:uFillTx/>
                <a:latin typeface="Times New Roman"/>
                <a:ea typeface="华文中宋" pitchFamily="2" charset="-122"/>
                <a:cs typeface="+mn-cs"/>
              </a:rPr>
              <a:t>将一个</a:t>
            </a:r>
            <a:r>
              <a:rPr kumimoji="0" lang="en-US" altLang="zh-CN" sz="2200" b="1" i="0" u="none" strike="noStrike" kern="0" cap="none" spc="0" normalizeH="0" baseline="0" noProof="0" dirty="0">
                <a:ln>
                  <a:noFill/>
                </a:ln>
                <a:solidFill>
                  <a:srgbClr val="FF3300"/>
                </a:solidFill>
                <a:effectLst/>
                <a:uLnTx/>
                <a:uFillTx/>
                <a:latin typeface="Times New Roman"/>
                <a:ea typeface="华文中宋" pitchFamily="2" charset="-122"/>
                <a:cs typeface="+mn-cs"/>
              </a:rPr>
              <a:t>HTTP</a:t>
            </a:r>
            <a:r>
              <a:rPr kumimoji="0" lang="zh-CN" altLang="en-US" sz="2200" b="1" i="0" u="none" strike="noStrike" kern="0" cap="none" spc="0" normalizeH="0" baseline="0" noProof="0" dirty="0">
                <a:ln>
                  <a:noFill/>
                </a:ln>
                <a:solidFill>
                  <a:srgbClr val="FF3300"/>
                </a:solidFill>
                <a:effectLst/>
                <a:uLnTx/>
                <a:uFillTx/>
                <a:latin typeface="Times New Roman"/>
                <a:ea typeface="华文中宋" pitchFamily="2" charset="-122"/>
                <a:cs typeface="+mn-cs"/>
              </a:rPr>
              <a:t>请求报文发送到</a:t>
            </a:r>
            <a:r>
              <a:rPr kumimoji="0" lang="en-US" altLang="zh-CN" sz="2200" b="1" i="0" u="none" strike="noStrike" kern="0" cap="none" spc="0" normalizeH="0" baseline="0" noProof="0" dirty="0">
                <a:ln>
                  <a:noFill/>
                </a:ln>
                <a:solidFill>
                  <a:srgbClr val="FF3300"/>
                </a:solidFill>
                <a:effectLst/>
                <a:uLnTx/>
                <a:uFillTx/>
                <a:latin typeface="Times New Roman"/>
                <a:ea typeface="华文中宋" pitchFamily="2" charset="-122"/>
                <a:cs typeface="+mn-cs"/>
              </a:rPr>
              <a:t>Web</a:t>
            </a:r>
            <a:r>
              <a:rPr kumimoji="0" lang="zh-CN" altLang="en-US" sz="2200" b="1" i="0" u="none" strike="noStrike" kern="0" cap="none" spc="0" normalizeH="0" baseline="0" noProof="0" dirty="0">
                <a:ln>
                  <a:noFill/>
                </a:ln>
                <a:solidFill>
                  <a:srgbClr val="FF3300"/>
                </a:solidFill>
                <a:effectLst/>
                <a:uLnTx/>
                <a:uFillTx/>
                <a:latin typeface="Times New Roman"/>
                <a:ea typeface="华文中宋" pitchFamily="2" charset="-122"/>
                <a:cs typeface="+mn-cs"/>
              </a:rPr>
              <a:t>服务器</a:t>
            </a:r>
            <a:r>
              <a:rPr lang="en-US" altLang="zh-CN" sz="2200" b="1" kern="0" dirty="0">
                <a:solidFill>
                  <a:schemeClr val="tx2"/>
                </a:solidFill>
                <a:latin typeface="Times New Roman"/>
                <a:ea typeface="华文中宋" pitchFamily="2" charset="-122"/>
              </a:rPr>
              <a:t>w</a:t>
            </a:r>
            <a:r>
              <a:rPr lang="en-US" altLang="zh-CN" sz="2200" b="1" kern="0" dirty="0">
                <a:solidFill>
                  <a:srgbClr val="000000"/>
                </a:solidFill>
                <a:latin typeface="Times New Roman"/>
                <a:ea typeface="华文中宋" pitchFamily="2" charset="-122"/>
              </a:rPr>
              <a:t>ww.szu.edu.cn </a:t>
            </a:r>
            <a:r>
              <a:rPr kumimoji="0" lang="zh-CN" altLang="en-US" sz="2200" b="1" i="0" u="none" strike="noStrike" kern="0" cap="none" spc="0" normalizeH="0" baseline="0" noProof="0" dirty="0">
                <a:ln>
                  <a:noFill/>
                </a:ln>
                <a:solidFill>
                  <a:srgbClr val="000000"/>
                </a:solidFill>
                <a:effectLst/>
                <a:uLnTx/>
                <a:uFillTx/>
                <a:latin typeface="Times New Roman"/>
                <a:ea typeface="华文中宋" pitchFamily="2" charset="-122"/>
                <a:cs typeface="+mn-cs"/>
              </a:rPr>
              <a:t>，需先得到相应的</a:t>
            </a:r>
            <a:r>
              <a:rPr kumimoji="0" lang="en-US" altLang="zh-CN" sz="2200" b="1" i="0" u="none" strike="noStrike" kern="0" cap="none" spc="0" normalizeH="0" baseline="0" noProof="0" dirty="0">
                <a:ln>
                  <a:noFill/>
                </a:ln>
                <a:solidFill>
                  <a:srgbClr val="000000"/>
                </a:solidFill>
                <a:effectLst/>
                <a:uLnTx/>
                <a:uFillTx/>
                <a:latin typeface="Times New Roman"/>
                <a:ea typeface="华文中宋" pitchFamily="2" charset="-122"/>
                <a:cs typeface="+mn-cs"/>
              </a:rPr>
              <a:t>IP</a:t>
            </a:r>
            <a:r>
              <a:rPr kumimoji="0" lang="zh-CN" altLang="en-US" sz="2200" b="1" i="0" u="none" strike="noStrike" kern="0" cap="none" spc="0" normalizeH="0" baseline="0" noProof="0" dirty="0">
                <a:ln>
                  <a:noFill/>
                </a:ln>
                <a:solidFill>
                  <a:srgbClr val="000000"/>
                </a:solidFill>
                <a:effectLst/>
                <a:uLnTx/>
                <a:uFillTx/>
                <a:latin typeface="Times New Roman"/>
                <a:ea typeface="华文中宋" pitchFamily="2" charset="-122"/>
                <a:cs typeface="+mn-cs"/>
              </a:rPr>
              <a:t>地址。</a:t>
            </a:r>
          </a:p>
        </p:txBody>
      </p:sp>
      <p:sp>
        <p:nvSpPr>
          <p:cNvPr id="12" name="Text Box 4"/>
          <p:cNvSpPr txBox="1">
            <a:spLocks noChangeArrowheads="1"/>
          </p:cNvSpPr>
          <p:nvPr/>
        </p:nvSpPr>
        <p:spPr bwMode="auto">
          <a:xfrm>
            <a:off x="2943908" y="6130994"/>
            <a:ext cx="2489200" cy="369332"/>
          </a:xfrm>
          <a:prstGeom prst="rect">
            <a:avLst/>
          </a:prstGeom>
          <a:noFill/>
          <a:ln w="9525" algn="ctr">
            <a:solidFill>
              <a:srgbClr val="FF3300"/>
            </a:solidFill>
            <a:miter lim="800000"/>
            <a:headEnd/>
            <a:tailEnd/>
          </a:ln>
          <a:effectLst/>
        </p:spPr>
        <p:txBody>
          <a:bodyPr>
            <a:spAutoFit/>
          </a:bodyPr>
          <a:lstStyle/>
          <a:p>
            <a:pPr marL="342900" indent="-342900" algn="ctr">
              <a:spcBef>
                <a:spcPct val="50000"/>
              </a:spcBef>
            </a:pPr>
            <a:r>
              <a:rPr lang="zh-CN" altLang="en-US" b="1" dirty="0">
                <a:solidFill>
                  <a:schemeClr val="tx2"/>
                </a:solidFill>
                <a:ea typeface="华文中宋" pitchFamily="2" charset="-122"/>
              </a:rPr>
              <a:t>增加一定时延。</a:t>
            </a:r>
            <a:endParaRPr lang="en-US" altLang="zh-CN" b="1" dirty="0">
              <a:solidFill>
                <a:schemeClr val="tx2"/>
              </a:solidFill>
              <a:ea typeface="华文中宋" pitchFamily="2" charset="-122"/>
            </a:endParaRPr>
          </a:p>
        </p:txBody>
      </p:sp>
      <p:graphicFrame>
        <p:nvGraphicFramePr>
          <p:cNvPr id="9" name="Object 1">
            <a:extLst>
              <a:ext uri="{FF2B5EF4-FFF2-40B4-BE49-F238E27FC236}">
                <a16:creationId xmlns:a16="http://schemas.microsoft.com/office/drawing/2014/main" xmlns="" id="{EE545415-B27A-428B-AE8D-FF6B0E48D87C}"/>
              </a:ext>
            </a:extLst>
          </p:cNvPr>
          <p:cNvGraphicFramePr>
            <a:graphicFrameLocks noChangeAspect="1"/>
          </p:cNvGraphicFramePr>
          <p:nvPr>
            <p:extLst>
              <p:ext uri="{D42A27DB-BD31-4B8C-83A1-F6EECF244321}">
                <p14:modId xmlns:p14="http://schemas.microsoft.com/office/powerpoint/2010/main" xmlns="" val="1426240171"/>
              </p:ext>
            </p:extLst>
          </p:nvPr>
        </p:nvGraphicFramePr>
        <p:xfrm>
          <a:off x="3996308" y="2636912"/>
          <a:ext cx="5256212" cy="3744913"/>
        </p:xfrm>
        <a:graphic>
          <a:graphicData uri="http://schemas.openxmlformats.org/presentationml/2006/ole">
            <p:oleObj spid="_x0000_s167984" name="Visio" r:id="rId5" imgW="3711978" imgH="2252710" progId="">
              <p:embed/>
            </p:oleObj>
          </a:graphicData>
        </a:graphic>
      </p:graphicFrame>
      <p:sp>
        <p:nvSpPr>
          <p:cNvPr id="2" name="灯片编号占位符 1">
            <a:extLst>
              <a:ext uri="{FF2B5EF4-FFF2-40B4-BE49-F238E27FC236}">
                <a16:creationId xmlns:a16="http://schemas.microsoft.com/office/drawing/2014/main" xmlns="" id="{F238A563-39A3-4ECC-8FF6-A666ED2079CB}"/>
              </a:ext>
            </a:extLst>
          </p:cNvPr>
          <p:cNvSpPr>
            <a:spLocks noGrp="1"/>
          </p:cNvSpPr>
          <p:nvPr>
            <p:ph type="sldNum" sz="quarter" idx="12"/>
          </p:nvPr>
        </p:nvSpPr>
        <p:spPr/>
        <p:txBody>
          <a:bodyPr/>
          <a:lstStyle/>
          <a:p>
            <a:pPr>
              <a:defRPr/>
            </a:pPr>
            <a:fld id="{A4F114BE-ED49-4690-A640-DE7E0CDDB1B3}" type="slidenum">
              <a:rPr lang="zh-CN" altLang="en-US" smtClean="0"/>
              <a:pPr>
                <a:defRPr/>
              </a:pPr>
              <a:t>3</a:t>
            </a:fld>
            <a:endParaRPr lang="zh-CN" altLang="en-US"/>
          </a:p>
        </p:txBody>
      </p:sp>
    </p:spTree>
    <p:extLst>
      <p:ext uri="{BB962C8B-B14F-4D97-AF65-F5344CB8AC3E}">
        <p14:creationId xmlns:p14="http://schemas.microsoft.com/office/powerpoint/2010/main" xmlns="" val="17571312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57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灯片编号占位符 6">
            <a:extLst>
              <a:ext uri="{FF2B5EF4-FFF2-40B4-BE49-F238E27FC236}">
                <a16:creationId xmlns:a16="http://schemas.microsoft.com/office/drawing/2014/main" xmlns="" id="{6A3F9DB3-B31A-461A-B736-A575A8DFE79D}"/>
              </a:ext>
            </a:extLst>
          </p:cNvPr>
          <p:cNvSpPr>
            <a:spLocks noGrp="1"/>
          </p:cNvSpPr>
          <p:nvPr>
            <p:ph type="sldNum" sz="quarter" idx="12"/>
          </p:nvPr>
        </p:nvSpPr>
        <p:spPr/>
        <p:txBody>
          <a:bodyPr/>
          <a:lstStyle/>
          <a:p>
            <a:pPr>
              <a:defRPr/>
            </a:pPr>
            <a:fld id="{37BFB7CB-1F26-493B-9CC0-7602D9E617DF}" type="slidenum">
              <a:rPr lang="zh-CN" altLang="en-US" smtClean="0"/>
              <a:pPr>
                <a:defRPr/>
              </a:pPr>
              <a:t>30</a:t>
            </a:fld>
            <a:endParaRPr lang="zh-CN" altLang="en-US"/>
          </a:p>
        </p:txBody>
      </p:sp>
      <p:sp>
        <p:nvSpPr>
          <p:cNvPr id="22" name="内容占位符 4">
            <a:extLst>
              <a:ext uri="{FF2B5EF4-FFF2-40B4-BE49-F238E27FC236}">
                <a16:creationId xmlns:a16="http://schemas.microsoft.com/office/drawing/2014/main" xmlns="" id="{56E0AA00-BD07-4761-9716-3669BC3A0145}"/>
              </a:ext>
            </a:extLst>
          </p:cNvPr>
          <p:cNvSpPr>
            <a:spLocks noGrp="1"/>
          </p:cNvSpPr>
          <p:nvPr>
            <p:ph idx="1"/>
          </p:nvPr>
        </p:nvSpPr>
        <p:spPr bwMode="auto">
          <a:xfrm>
            <a:off x="287338" y="1412875"/>
            <a:ext cx="8569325" cy="41767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课后练习</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采用的工作模式是：</a:t>
            </a:r>
            <a:endPar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C/S       B. P2P         C. C/S</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P2P</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的混合模式</a:t>
            </a:r>
            <a:endParaRPr lang="en-US" altLang="zh-CN" sz="22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218753063"/>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57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灯片编号占位符 6">
            <a:extLst>
              <a:ext uri="{FF2B5EF4-FFF2-40B4-BE49-F238E27FC236}">
                <a16:creationId xmlns:a16="http://schemas.microsoft.com/office/drawing/2014/main" xmlns="" id="{6A3F9DB3-B31A-461A-B736-A575A8DFE79D}"/>
              </a:ext>
            </a:extLst>
          </p:cNvPr>
          <p:cNvSpPr>
            <a:spLocks noGrp="1"/>
          </p:cNvSpPr>
          <p:nvPr>
            <p:ph type="sldNum" sz="quarter" idx="12"/>
          </p:nvPr>
        </p:nvSpPr>
        <p:spPr/>
        <p:txBody>
          <a:bodyPr/>
          <a:lstStyle/>
          <a:p>
            <a:pPr>
              <a:defRPr/>
            </a:pPr>
            <a:fld id="{37BFB7CB-1F26-493B-9CC0-7602D9E617DF}" type="slidenum">
              <a:rPr lang="zh-CN" altLang="en-US" smtClean="0"/>
              <a:pPr>
                <a:defRPr/>
              </a:pPr>
              <a:t>31</a:t>
            </a:fld>
            <a:endParaRPr lang="zh-CN" altLang="en-US"/>
          </a:p>
        </p:txBody>
      </p:sp>
      <p:sp>
        <p:nvSpPr>
          <p:cNvPr id="22" name="内容占位符 4">
            <a:extLst>
              <a:ext uri="{FF2B5EF4-FFF2-40B4-BE49-F238E27FC236}">
                <a16:creationId xmlns:a16="http://schemas.microsoft.com/office/drawing/2014/main" xmlns="" id="{56E0AA00-BD07-4761-9716-3669BC3A0145}"/>
              </a:ext>
            </a:extLst>
          </p:cNvPr>
          <p:cNvSpPr>
            <a:spLocks noGrp="1"/>
          </p:cNvSpPr>
          <p:nvPr>
            <p:ph idx="1"/>
          </p:nvPr>
        </p:nvSpPr>
        <p:spPr bwMode="auto">
          <a:xfrm>
            <a:off x="287338" y="1412875"/>
            <a:ext cx="8569325" cy="41767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课后练习</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以下哪个协议用于分配电脑的</a:t>
            </a:r>
            <a:r>
              <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地址：</a:t>
            </a:r>
            <a:endParaRPr lang="en-US" altLang="zh-CN" sz="22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Font typeface="Wingdings" panose="05000000000000000000" pitchFamily="2" charset="2"/>
              <a:buNone/>
            </a:pP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a:t>
            </a:r>
            <a:r>
              <a:rPr lang="zh-CN" altLang="en-US"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SNMP           B. FTP         C. DHCP        D. SMTP</a:t>
            </a:r>
            <a:endParaRPr lang="en-US" altLang="zh-CN" sz="22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2287900076"/>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57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灯片编号占位符 6">
            <a:extLst>
              <a:ext uri="{FF2B5EF4-FFF2-40B4-BE49-F238E27FC236}">
                <a16:creationId xmlns:a16="http://schemas.microsoft.com/office/drawing/2014/main" xmlns="" id="{6A3F9DB3-B31A-461A-B736-A575A8DFE79D}"/>
              </a:ext>
            </a:extLst>
          </p:cNvPr>
          <p:cNvSpPr>
            <a:spLocks noGrp="1"/>
          </p:cNvSpPr>
          <p:nvPr>
            <p:ph type="sldNum" sz="quarter" idx="12"/>
          </p:nvPr>
        </p:nvSpPr>
        <p:spPr/>
        <p:txBody>
          <a:bodyPr/>
          <a:lstStyle/>
          <a:p>
            <a:pPr>
              <a:defRPr/>
            </a:pPr>
            <a:fld id="{37BFB7CB-1F26-493B-9CC0-7602D9E617DF}" type="slidenum">
              <a:rPr lang="zh-CN" altLang="en-US" smtClean="0"/>
              <a:pPr>
                <a:defRPr/>
              </a:pPr>
              <a:t>32</a:t>
            </a:fld>
            <a:endParaRPr lang="zh-CN" altLang="en-US"/>
          </a:p>
        </p:txBody>
      </p:sp>
      <p:sp>
        <p:nvSpPr>
          <p:cNvPr id="23" name="内容占位符 4">
            <a:extLst>
              <a:ext uri="{FF2B5EF4-FFF2-40B4-BE49-F238E27FC236}">
                <a16:creationId xmlns:a16="http://schemas.microsoft.com/office/drawing/2014/main" xmlns="" id="{19A295F8-DFB9-49F8-9A88-64D8911A5840}"/>
              </a:ext>
            </a:extLst>
          </p:cNvPr>
          <p:cNvSpPr txBox="1">
            <a:spLocks/>
          </p:cNvSpPr>
          <p:nvPr/>
        </p:nvSpPr>
        <p:spPr bwMode="auto">
          <a:xfrm>
            <a:off x="287338" y="1412875"/>
            <a:ext cx="8569325" cy="41767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MS PGothic" panose="020B0600070205080204" pitchFamily="34" charset="-128"/>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eaLnBrk="1" hangingPunct="1">
              <a:lnSpc>
                <a:spcPct val="150000"/>
              </a:lnSpc>
              <a:buFont typeface="Wingdings" panose="05000000000000000000" pitchFamily="2" charset="2"/>
              <a:buNone/>
            </a:pPr>
            <a:r>
              <a:rPr lang="zh-CN" altLang="en-US" sz="240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课后练习</a:t>
            </a:r>
            <a:endParaRPr lang="en-US" altLang="zh-CN" sz="240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zh-CN" altLang="en-US" sz="2200" kern="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kern="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20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20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的正向解析是：</a:t>
            </a:r>
            <a:endParaRPr lang="en-US" altLang="zh-CN" sz="220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 </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将域名转换为物理地址</a:t>
            </a:r>
            <a:endPar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B. </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地址转化为域名</a:t>
            </a:r>
            <a:endPar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C.</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地址转化为物理地址</a:t>
            </a:r>
            <a:endPar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D.</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将域名转换为</a:t>
            </a:r>
            <a:r>
              <a:rPr lang="en-US" altLang="zh-CN"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地址</a:t>
            </a:r>
          </a:p>
          <a:p>
            <a:pPr eaLnBrk="1" hangingPunct="1">
              <a:lnSpc>
                <a:spcPct val="150000"/>
              </a:lnSpc>
              <a:buNone/>
            </a:pPr>
            <a:endParaRPr lang="zh-CN" altLang="en-US" sz="2200" b="0" kern="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812033363"/>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4"/>
          <p:cNvSpPr>
            <a:spLocks noGrp="1"/>
          </p:cNvSpPr>
          <p:nvPr>
            <p:ph idx="1"/>
          </p:nvPr>
        </p:nvSpPr>
        <p:spPr bwMode="auto">
          <a:xfrm>
            <a:off x="250825" y="1412875"/>
            <a:ext cx="3600450" cy="41036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  </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域名系统与</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a:t>
            </a: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2.6.1 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服务的概念</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80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80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0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3"/>
          <p:cNvSpPr txBox="1">
            <a:spLocks noChangeArrowheads="1"/>
          </p:cNvSpPr>
          <p:nvPr/>
        </p:nvSpPr>
        <p:spPr bwMode="auto">
          <a:xfrm>
            <a:off x="657252" y="2857496"/>
            <a:ext cx="7772400" cy="31480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0">
              <a:lnSpc>
                <a:spcPct val="120000"/>
              </a:lnSpc>
              <a:spcBef>
                <a:spcPct val="20000"/>
              </a:spcBef>
              <a:spcAft>
                <a:spcPct val="0"/>
              </a:spcAft>
              <a:buClr>
                <a:srgbClr val="0000FF"/>
              </a:buClr>
              <a:buSzPct val="85000"/>
              <a:tabLst/>
              <a:defRPr/>
            </a:pPr>
            <a:r>
              <a:rPr kumimoji="0" lang="zh-CN" altLang="en-US" sz="2400" b="1" i="0" u="none" strike="noStrike" kern="0" cap="none" spc="0" normalizeH="0" baseline="0" noProof="0" dirty="0">
                <a:ln>
                  <a:noFill/>
                </a:ln>
                <a:solidFill>
                  <a:srgbClr val="0033CC"/>
                </a:solidFill>
                <a:effectLst/>
                <a:uLnTx/>
                <a:uFillTx/>
                <a:latin typeface="Times New Roman"/>
                <a:ea typeface="华文中宋" pitchFamily="2" charset="-122"/>
                <a:cs typeface="+mn-cs"/>
              </a:rPr>
              <a:t>说明：</a:t>
            </a:r>
            <a:endParaRPr kumimoji="0" lang="en-US" altLang="zh-CN" sz="2400" b="1" i="0" u="none" strike="noStrike" kern="0" cap="none" spc="0" normalizeH="0" baseline="0" noProof="0" dirty="0">
              <a:ln>
                <a:noFill/>
              </a:ln>
              <a:solidFill>
                <a:srgbClr val="0033CC"/>
              </a:solidFill>
              <a:effectLst/>
              <a:uLnTx/>
              <a:uFillTx/>
              <a:latin typeface="Times New Roman"/>
              <a:ea typeface="华文中宋" pitchFamily="2" charset="-122"/>
              <a:cs typeface="+mn-cs"/>
            </a:endParaRPr>
          </a:p>
          <a:p>
            <a:pPr marL="342900" marR="0" lvl="0" indent="-342900" algn="l" defTabSz="914400" rtl="0" eaLnBrk="1" fontAlgn="base" latinLnBrk="0" hangingPunct="0">
              <a:lnSpc>
                <a:spcPct val="120000"/>
              </a:lnSpc>
              <a:spcBef>
                <a:spcPct val="20000"/>
              </a:spcBef>
              <a:spcAft>
                <a:spcPct val="0"/>
              </a:spcAft>
              <a:buClr>
                <a:srgbClr val="0000FF"/>
              </a:buClr>
              <a:buSzPct val="85000"/>
              <a:buFont typeface="Wingdings" pitchFamily="2" charset="2"/>
              <a:buChar char="ü"/>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DNS</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协议运行在</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UDP</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之上，使用</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53</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号端口。</a:t>
            </a:r>
          </a:p>
          <a:p>
            <a:pPr marL="342900" marR="0" lvl="0" indent="-342900" algn="l" defTabSz="914400" rtl="0" eaLnBrk="1" fontAlgn="base" latinLnBrk="0" hangingPunct="0">
              <a:lnSpc>
                <a:spcPct val="120000"/>
              </a:lnSpc>
              <a:spcBef>
                <a:spcPct val="20000"/>
              </a:spcBef>
              <a:spcAft>
                <a:spcPct val="0"/>
              </a:spcAft>
              <a:buClr>
                <a:srgbClr val="0000FF"/>
              </a:buClr>
              <a:buSzPct val="85000"/>
              <a:buFont typeface="Wingdings" pitchFamily="2" charset="2"/>
              <a:buChar char="ü"/>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DNS</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通常</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直接由其他的应用层协议 </a:t>
            </a:r>
            <a:r>
              <a:rPr kumimoji="0" lang="en-US" altLang="zh-CN"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包括</a:t>
            </a:r>
            <a:r>
              <a:rPr kumimoji="0" lang="en-US" altLang="zh-CN"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HTTP</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a:t>
            </a:r>
            <a:r>
              <a:rPr kumimoji="0" lang="en-US" altLang="zh-CN"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SMTP </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和</a:t>
            </a:r>
            <a:r>
              <a:rPr kumimoji="0" lang="en-US" altLang="zh-CN"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FTP)</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使用，</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以将用户提供的主机名解析为</a:t>
            </a:r>
            <a:r>
              <a:rPr kumimoji="0" lang="en-US" altLang="zh-CN"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IP</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地址。</a:t>
            </a:r>
            <a:r>
              <a:rPr kumimoji="0" lang="zh-CN" altLang="en-US" sz="2400" b="1" i="0" u="none" strike="noStrike" kern="0" cap="none" spc="0" normalizeH="0" baseline="0" noProof="0" dirty="0">
                <a:ln>
                  <a:noFill/>
                </a:ln>
                <a:solidFill>
                  <a:srgbClr val="FF3300"/>
                </a:solidFill>
                <a:effectLst/>
                <a:uLnTx/>
                <a:uFillTx/>
                <a:latin typeface="Times New Roman"/>
                <a:ea typeface="华文中宋" pitchFamily="2" charset="-122"/>
                <a:cs typeface="+mn-cs"/>
              </a:rPr>
              <a:t>用户只是间接使用</a:t>
            </a:r>
            <a:r>
              <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rPr>
              <a:t>。</a:t>
            </a:r>
          </a:p>
          <a:p>
            <a:pPr marL="342900" marR="0" lvl="0" indent="-342900" algn="l" defTabSz="914400" rtl="0" eaLnBrk="1" fontAlgn="base" latinLnBrk="0" hangingPunct="0">
              <a:lnSpc>
                <a:spcPct val="120000"/>
              </a:lnSpc>
              <a:spcBef>
                <a:spcPct val="20000"/>
              </a:spcBef>
              <a:spcAft>
                <a:spcPct val="0"/>
              </a:spcAft>
              <a:buClr>
                <a:srgbClr val="0000FF"/>
              </a:buClr>
              <a:buSzPct val="85000"/>
              <a:buFont typeface="ZapfDingbats" pitchFamily="82" charset="2"/>
              <a:buChar char="r"/>
              <a:tabLst/>
              <a:defRPr/>
            </a:pPr>
            <a:endParaRPr kumimoji="0" lang="zh-CN" altLang="en-US" sz="2400" b="1" i="0" u="none" strike="noStrike" kern="0" cap="none" spc="0" normalizeH="0" baseline="0" noProof="0" dirty="0">
              <a:ln>
                <a:noFill/>
              </a:ln>
              <a:solidFill>
                <a:srgbClr val="000000"/>
              </a:solidFill>
              <a:effectLst/>
              <a:uLnTx/>
              <a:uFillTx/>
              <a:latin typeface="Times New Roman"/>
              <a:ea typeface="华文中宋" pitchFamily="2" charset="-122"/>
              <a:cs typeface="+mn-cs"/>
            </a:endParaRPr>
          </a:p>
        </p:txBody>
      </p:sp>
      <p:sp>
        <p:nvSpPr>
          <p:cNvPr id="2" name="灯片编号占位符 1">
            <a:extLst>
              <a:ext uri="{FF2B5EF4-FFF2-40B4-BE49-F238E27FC236}">
                <a16:creationId xmlns:a16="http://schemas.microsoft.com/office/drawing/2014/main" xmlns="" id="{78F95619-8DCB-4A57-8FD2-AA3291F2B2E1}"/>
              </a:ext>
            </a:extLst>
          </p:cNvPr>
          <p:cNvSpPr>
            <a:spLocks noGrp="1"/>
          </p:cNvSpPr>
          <p:nvPr>
            <p:ph type="sldNum" sz="quarter" idx="12"/>
          </p:nvPr>
        </p:nvSpPr>
        <p:spPr/>
        <p:txBody>
          <a:bodyPr/>
          <a:lstStyle/>
          <a:p>
            <a:pPr>
              <a:defRPr/>
            </a:pPr>
            <a:fld id="{A4F114BE-ED49-4690-A640-DE7E0CDDB1B3}" type="slidenum">
              <a:rPr lang="zh-CN" altLang="en-US" smtClean="0"/>
              <a:pPr>
                <a:defRPr/>
              </a:pPr>
              <a:t>4</a:t>
            </a:fld>
            <a:endParaRPr lang="zh-CN" alt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4"/>
          <p:cNvSpPr>
            <a:spLocks noGrp="1"/>
          </p:cNvSpPr>
          <p:nvPr>
            <p:ph idx="1"/>
          </p:nvPr>
        </p:nvSpPr>
        <p:spPr bwMode="auto">
          <a:xfrm>
            <a:off x="250825" y="1052513"/>
            <a:ext cx="4321175" cy="46799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2.6.1 DNS</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服务的概念</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DNS</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系统的功能</a:t>
            </a:r>
            <a:endPar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0" dirty="0">
                <a:solidFill>
                  <a:schemeClr val="tx2"/>
                </a:solidFill>
                <a:ea typeface="宋体" panose="02010600030101010101" pitchFamily="2" charset="-122"/>
                <a:cs typeface="Times New Roman" panose="02020603050405020304" pitchFamily="18" charset="0"/>
              </a:rPr>
              <a:t>名字空间定义：系统提供所有可能出现的结点命名的名字空间。</a:t>
            </a:r>
          </a:p>
          <a:p>
            <a:pPr>
              <a:lnSpc>
                <a:spcPct val="150000"/>
              </a:lnSpc>
            </a:pPr>
            <a:r>
              <a:rPr lang="zh-CN" altLang="en-US" sz="2000" b="0" dirty="0">
                <a:solidFill>
                  <a:schemeClr val="tx2"/>
                </a:solidFill>
                <a:ea typeface="宋体" panose="02010600030101010101" pitchFamily="2" charset="-122"/>
                <a:cs typeface="Times New Roman" panose="02020603050405020304" pitchFamily="18" charset="0"/>
              </a:rPr>
              <a:t>名字注册：为主机分配在全网具有唯一性的名字。</a:t>
            </a:r>
          </a:p>
          <a:p>
            <a:pPr>
              <a:lnSpc>
                <a:spcPct val="150000"/>
              </a:lnSpc>
            </a:pPr>
            <a:r>
              <a:rPr lang="zh-CN" altLang="en-US" sz="2000" b="0" dirty="0">
                <a:solidFill>
                  <a:schemeClr val="tx2"/>
                </a:solidFill>
                <a:ea typeface="宋体" panose="02010600030101010101" pitchFamily="2" charset="-122"/>
                <a:cs typeface="Times New Roman" panose="02020603050405020304" pitchFamily="18" charset="0"/>
              </a:rPr>
              <a:t>名字解析：提供有效的主机名与网络</a:t>
            </a:r>
            <a:r>
              <a:rPr lang="en-US" altLang="zh-CN" sz="2000" b="0" dirty="0">
                <a:solidFill>
                  <a:schemeClr val="tx2"/>
                </a:solidFill>
                <a:ea typeface="宋体" panose="02010600030101010101" pitchFamily="2" charset="-122"/>
                <a:cs typeface="Times New Roman" panose="02020603050405020304" pitchFamily="18" charset="0"/>
              </a:rPr>
              <a:t>IP</a:t>
            </a:r>
            <a:r>
              <a:rPr lang="zh-CN" altLang="en-US" sz="2000" b="0" dirty="0">
                <a:solidFill>
                  <a:schemeClr val="tx2"/>
                </a:solidFill>
                <a:ea typeface="宋体" panose="02010600030101010101" pitchFamily="2" charset="-122"/>
                <a:cs typeface="Times New Roman" panose="02020603050405020304" pitchFamily="18" charset="0"/>
              </a:rPr>
              <a:t>地址转换机制。</a:t>
            </a:r>
            <a:endParaRPr lang="zh-CN" altLang="ja-JP"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90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90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组合 2"/>
          <p:cNvGrpSpPr/>
          <p:nvPr/>
        </p:nvGrpSpPr>
        <p:grpSpPr>
          <a:xfrm>
            <a:off x="4572000" y="2492375"/>
            <a:ext cx="4519613" cy="3097213"/>
            <a:chOff x="4356100" y="2492375"/>
            <a:chExt cx="4519613" cy="3097213"/>
          </a:xfrm>
        </p:grpSpPr>
        <p:graphicFrame>
          <p:nvGraphicFramePr>
            <p:cNvPr id="129032" name="Object 3"/>
            <p:cNvGraphicFramePr>
              <a:graphicFrameLocks noChangeAspect="1"/>
            </p:cNvGraphicFramePr>
            <p:nvPr>
              <p:extLst>
                <p:ext uri="{D42A27DB-BD31-4B8C-83A1-F6EECF244321}">
                  <p14:modId xmlns:p14="http://schemas.microsoft.com/office/powerpoint/2010/main" xmlns="" val="2356503244"/>
                </p:ext>
              </p:extLst>
            </p:nvPr>
          </p:nvGraphicFramePr>
          <p:xfrm>
            <a:off x="4356100" y="2492375"/>
            <a:ext cx="4519613" cy="3097213"/>
          </p:xfrm>
          <a:graphic>
            <a:graphicData uri="http://schemas.openxmlformats.org/presentationml/2006/ole">
              <p:oleObj spid="_x0000_s129086" name="Visio" r:id="rId4" imgW="3994660" imgH="2734769" progId="Visio.Drawing.11">
                <p:embed/>
              </p:oleObj>
            </a:graphicData>
          </a:graphic>
        </p:graphicFrame>
        <p:sp>
          <p:nvSpPr>
            <p:cNvPr id="2" name="矩形 1"/>
            <p:cNvSpPr/>
            <p:nvPr/>
          </p:nvSpPr>
          <p:spPr>
            <a:xfrm>
              <a:off x="4579114" y="2787105"/>
              <a:ext cx="1145014" cy="209847"/>
            </a:xfrm>
            <a:prstGeom prst="rect">
              <a:avLst/>
            </a:prstGeom>
            <a:solidFill>
              <a:schemeClr val="bg1"/>
            </a:solidFill>
          </p:spPr>
          <p:txBody>
            <a:bodyPr wrap="none">
              <a:spAutoFit/>
            </a:bodyPr>
            <a:lstStyle/>
            <a:p>
              <a:pPr algn="ctr"/>
              <a:r>
                <a:rPr lang="zh-CN" altLang="en-US" sz="900" dirty="0">
                  <a:solidFill>
                    <a:schemeClr val="tx2">
                      <a:lumMod val="75000"/>
                      <a:lumOff val="25000"/>
                    </a:schemeClr>
                  </a:solidFill>
                  <a:cs typeface="Times New Roman" panose="02020603050405020304" pitchFamily="18" charset="0"/>
                </a:rPr>
                <a:t>名字空间</a:t>
              </a:r>
              <a:endParaRPr lang="en-US" sz="900" dirty="0">
                <a:solidFill>
                  <a:schemeClr val="tx2">
                    <a:lumMod val="75000"/>
                    <a:lumOff val="25000"/>
                  </a:schemeClr>
                </a:solidFill>
              </a:endParaRPr>
            </a:p>
          </p:txBody>
        </p:sp>
        <p:sp>
          <p:nvSpPr>
            <p:cNvPr id="10" name="矩形 9"/>
            <p:cNvSpPr/>
            <p:nvPr/>
          </p:nvSpPr>
          <p:spPr>
            <a:xfrm>
              <a:off x="6043398" y="2787105"/>
              <a:ext cx="1145014" cy="209847"/>
            </a:xfrm>
            <a:prstGeom prst="rect">
              <a:avLst/>
            </a:prstGeom>
            <a:solidFill>
              <a:schemeClr val="bg1"/>
            </a:solidFill>
          </p:spPr>
          <p:txBody>
            <a:bodyPr wrap="none">
              <a:spAutoFit/>
            </a:bodyPr>
            <a:lstStyle/>
            <a:p>
              <a:pPr algn="ctr"/>
              <a:r>
                <a:rPr lang="zh-CN" altLang="en-US" sz="900" dirty="0">
                  <a:solidFill>
                    <a:schemeClr val="tx2">
                      <a:lumMod val="75000"/>
                      <a:lumOff val="25000"/>
                    </a:schemeClr>
                  </a:solidFill>
                  <a:cs typeface="Times New Roman" panose="02020603050405020304" pitchFamily="18" charset="0"/>
                </a:rPr>
                <a:t>名字注册</a:t>
              </a:r>
              <a:endParaRPr lang="en-US" sz="900" dirty="0">
                <a:solidFill>
                  <a:schemeClr val="tx2">
                    <a:lumMod val="75000"/>
                    <a:lumOff val="25000"/>
                  </a:schemeClr>
                </a:solidFill>
              </a:endParaRPr>
            </a:p>
          </p:txBody>
        </p:sp>
      </p:grpSp>
      <p:sp>
        <p:nvSpPr>
          <p:cNvPr id="4" name="灯片编号占位符 3">
            <a:extLst>
              <a:ext uri="{FF2B5EF4-FFF2-40B4-BE49-F238E27FC236}">
                <a16:creationId xmlns:a16="http://schemas.microsoft.com/office/drawing/2014/main" xmlns="" id="{D72B0CC0-A14A-4341-ABA4-1EF8F83B280F}"/>
              </a:ext>
            </a:extLst>
          </p:cNvPr>
          <p:cNvSpPr>
            <a:spLocks noGrp="1"/>
          </p:cNvSpPr>
          <p:nvPr>
            <p:ph type="sldNum" sz="quarter" idx="12"/>
          </p:nvPr>
        </p:nvSpPr>
        <p:spPr/>
        <p:txBody>
          <a:bodyPr/>
          <a:lstStyle/>
          <a:p>
            <a:pPr>
              <a:defRPr/>
            </a:pPr>
            <a:fld id="{A4F114BE-ED49-4690-A640-DE7E0CDDB1B3}" type="slidenum">
              <a:rPr lang="zh-CN" altLang="en-US" smtClean="0"/>
              <a:pPr>
                <a:defRPr/>
              </a:pPr>
              <a:t>5</a:t>
            </a:fld>
            <a:endParaRPr lang="zh-CN" altLang="en-US"/>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4"/>
          <p:cNvSpPr>
            <a:spLocks noGrp="1"/>
          </p:cNvSpPr>
          <p:nvPr>
            <p:ph idx="1"/>
          </p:nvPr>
        </p:nvSpPr>
        <p:spPr bwMode="auto">
          <a:xfrm>
            <a:off x="250825" y="1052513"/>
            <a:ext cx="8435975" cy="2160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2.6.2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域名结构</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主机名字要求全局唯一，能在整个互联网通用。</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便于管理（名字分配、确认、回收）。</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便于映射，域名与</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地址之间映射（关键问题映射效率）。</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0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00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7" name="Object 3"/>
          <p:cNvGraphicFramePr>
            <a:graphicFrameLocks noChangeAspect="1"/>
          </p:cNvGraphicFramePr>
          <p:nvPr/>
        </p:nvGraphicFramePr>
        <p:xfrm>
          <a:off x="536575" y="3357563"/>
          <a:ext cx="8069263" cy="2592387"/>
        </p:xfrm>
        <a:graphic>
          <a:graphicData uri="http://schemas.openxmlformats.org/presentationml/2006/ole">
            <p:oleObj spid="_x0000_s130110" name="Visio" r:id="rId3" imgW="4246700" imgH="1366628" progId="Visio.Drawing.11">
              <p:embed/>
            </p:oleObj>
          </a:graphicData>
        </a:graphic>
      </p:graphicFrame>
      <p:sp>
        <p:nvSpPr>
          <p:cNvPr id="2" name="灯片编号占位符 1">
            <a:extLst>
              <a:ext uri="{FF2B5EF4-FFF2-40B4-BE49-F238E27FC236}">
                <a16:creationId xmlns:a16="http://schemas.microsoft.com/office/drawing/2014/main" xmlns="" id="{98D7DD3B-8F70-4F8B-9CE7-A49CDDDAABCA}"/>
              </a:ext>
            </a:extLst>
          </p:cNvPr>
          <p:cNvSpPr>
            <a:spLocks noGrp="1"/>
          </p:cNvSpPr>
          <p:nvPr>
            <p:ph type="sldNum" sz="quarter" idx="12"/>
          </p:nvPr>
        </p:nvSpPr>
        <p:spPr/>
        <p:txBody>
          <a:bodyPr/>
          <a:lstStyle/>
          <a:p>
            <a:pPr>
              <a:defRPr/>
            </a:pPr>
            <a:fld id="{A4F114BE-ED49-4690-A640-DE7E0CDDB1B3}" type="slidenum">
              <a:rPr lang="zh-CN" altLang="en-US" smtClean="0"/>
              <a:pPr>
                <a:defRPr/>
              </a:pPr>
              <a:t>6</a:t>
            </a:fld>
            <a:endParaRPr lang="zh-CN" altLang="en-US"/>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4"/>
          <p:cNvSpPr>
            <a:spLocks noGrp="1"/>
          </p:cNvSpPr>
          <p:nvPr>
            <p:ph idx="1"/>
          </p:nvPr>
        </p:nvSpPr>
        <p:spPr bwMode="auto">
          <a:xfrm>
            <a:off x="250825" y="1052513"/>
            <a:ext cx="8435975" cy="2160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2.6.2 </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域名结构</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主机名字要求全局唯一，能在整个互联网通用。</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便于管理（名字分配、确认、回收）。</a:t>
            </a:r>
            <a:endPar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便于映射，域名与</a:t>
            </a:r>
            <a:r>
              <a:rPr lang="en-US" altLang="zh-CN"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地址之间映射（关键问题映射效率）。</a:t>
            </a:r>
            <a:endParaRPr lang="zh-CN" altLang="ja-JP" sz="2000" b="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0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00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7" name="Object 3"/>
          <p:cNvGraphicFramePr>
            <a:graphicFrameLocks noChangeAspect="1"/>
          </p:cNvGraphicFramePr>
          <p:nvPr/>
        </p:nvGraphicFramePr>
        <p:xfrm>
          <a:off x="536575" y="3357563"/>
          <a:ext cx="8069263" cy="2592387"/>
        </p:xfrm>
        <a:graphic>
          <a:graphicData uri="http://schemas.openxmlformats.org/presentationml/2006/ole">
            <p:oleObj spid="_x0000_s171012" name="Visio" r:id="rId3" imgW="4246700" imgH="1366628" progId="Visio.Drawing.11">
              <p:embed/>
            </p:oleObj>
          </a:graphicData>
        </a:graphic>
      </p:graphicFrame>
      <p:sp>
        <p:nvSpPr>
          <p:cNvPr id="2" name="灯片编号占位符 1">
            <a:extLst>
              <a:ext uri="{FF2B5EF4-FFF2-40B4-BE49-F238E27FC236}">
                <a16:creationId xmlns:a16="http://schemas.microsoft.com/office/drawing/2014/main" xmlns="" id="{98D7DD3B-8F70-4F8B-9CE7-A49CDDDAABCA}"/>
              </a:ext>
            </a:extLst>
          </p:cNvPr>
          <p:cNvSpPr>
            <a:spLocks noGrp="1"/>
          </p:cNvSpPr>
          <p:nvPr>
            <p:ph type="sldNum" sz="quarter" idx="12"/>
          </p:nvPr>
        </p:nvSpPr>
        <p:spPr/>
        <p:txBody>
          <a:bodyPr/>
          <a:lstStyle/>
          <a:p>
            <a:pPr>
              <a:defRPr/>
            </a:pPr>
            <a:fld id="{A4F114BE-ED49-4690-A640-DE7E0CDDB1B3}" type="slidenum">
              <a:rPr lang="zh-CN" altLang="en-US" smtClean="0"/>
              <a:pPr>
                <a:defRPr/>
              </a:pPr>
              <a:t>7</a:t>
            </a:fld>
            <a:endParaRPr lang="zh-CN" altLang="en-US"/>
          </a:p>
        </p:txBody>
      </p:sp>
      <p:sp>
        <p:nvSpPr>
          <p:cNvPr id="11" name="对话气泡: 矩形 10">
            <a:extLst>
              <a:ext uri="{FF2B5EF4-FFF2-40B4-BE49-F238E27FC236}">
                <a16:creationId xmlns:a16="http://schemas.microsoft.com/office/drawing/2014/main" xmlns="" id="{5D788761-DB9D-4B5F-B353-3AA54925D43E}"/>
              </a:ext>
            </a:extLst>
          </p:cNvPr>
          <p:cNvSpPr/>
          <p:nvPr/>
        </p:nvSpPr>
        <p:spPr bwMode="auto">
          <a:xfrm>
            <a:off x="6372200" y="3226183"/>
            <a:ext cx="1873100" cy="504058"/>
          </a:xfrm>
          <a:prstGeom prst="wedgeRectCallout">
            <a:avLst>
              <a:gd name="adj1" fmla="val -178023"/>
              <a:gd name="adj2" fmla="val -4699"/>
            </a:avLst>
          </a:prstGeom>
          <a:solidFill>
            <a:schemeClr val="accent2">
              <a:lumMod val="60000"/>
              <a:lumOff val="4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2"/>
                </a:solidFill>
                <a:effectLst/>
                <a:latin typeface="Arial" charset="0"/>
              </a:rPr>
              <a:t>根</a:t>
            </a:r>
            <a:r>
              <a:rPr kumimoji="0" lang="en-US" altLang="zh-CN" sz="2000" b="1" i="0" u="none" strike="noStrike" cap="none" normalizeH="0" baseline="0" dirty="0">
                <a:ln>
                  <a:noFill/>
                </a:ln>
                <a:solidFill>
                  <a:schemeClr val="tx2"/>
                </a:solidFill>
                <a:effectLst/>
                <a:latin typeface="Arial" charset="0"/>
              </a:rPr>
              <a:t>DNS</a:t>
            </a:r>
            <a:r>
              <a:rPr kumimoji="0" lang="zh-CN" altLang="en-US" sz="2000" b="1" i="0" u="none" strike="noStrike" cap="none" normalizeH="0" baseline="0" dirty="0">
                <a:ln>
                  <a:noFill/>
                </a:ln>
                <a:solidFill>
                  <a:schemeClr val="tx2"/>
                </a:solidFill>
                <a:effectLst/>
                <a:latin typeface="Arial" charset="0"/>
              </a:rPr>
              <a:t>服务器</a:t>
            </a:r>
          </a:p>
        </p:txBody>
      </p:sp>
      <p:sp>
        <p:nvSpPr>
          <p:cNvPr id="12" name="对话气泡: 矩形 11">
            <a:extLst>
              <a:ext uri="{FF2B5EF4-FFF2-40B4-BE49-F238E27FC236}">
                <a16:creationId xmlns:a16="http://schemas.microsoft.com/office/drawing/2014/main" xmlns="" id="{06D515AA-0C96-4BF1-8AEC-51C6D50A8280}"/>
              </a:ext>
            </a:extLst>
          </p:cNvPr>
          <p:cNvSpPr/>
          <p:nvPr/>
        </p:nvSpPr>
        <p:spPr bwMode="auto">
          <a:xfrm>
            <a:off x="6732240" y="3907895"/>
            <a:ext cx="2016224" cy="432147"/>
          </a:xfrm>
          <a:prstGeom prst="wedgeRectCallout">
            <a:avLst>
              <a:gd name="adj1" fmla="val -109100"/>
              <a:gd name="adj2" fmla="val -24083"/>
            </a:avLst>
          </a:prstGeom>
          <a:solidFill>
            <a:schemeClr val="accent2">
              <a:lumMod val="60000"/>
              <a:lumOff val="4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2"/>
                </a:solidFill>
                <a:effectLst/>
                <a:latin typeface="Arial" charset="0"/>
              </a:rPr>
              <a:t>一级</a:t>
            </a:r>
            <a:r>
              <a:rPr kumimoji="0" lang="en-US" altLang="zh-CN" sz="2000" b="1" i="0" u="none" strike="noStrike" cap="none" normalizeH="0" baseline="0" dirty="0">
                <a:ln>
                  <a:noFill/>
                </a:ln>
                <a:solidFill>
                  <a:schemeClr val="tx2"/>
                </a:solidFill>
                <a:effectLst/>
                <a:latin typeface="Arial" charset="0"/>
              </a:rPr>
              <a:t>DNS</a:t>
            </a:r>
            <a:r>
              <a:rPr kumimoji="0" lang="zh-CN" altLang="en-US" sz="2000" b="1" i="0" u="none" strike="noStrike" cap="none" normalizeH="0" baseline="0" dirty="0">
                <a:ln>
                  <a:noFill/>
                </a:ln>
                <a:solidFill>
                  <a:schemeClr val="tx2"/>
                </a:solidFill>
                <a:effectLst/>
                <a:latin typeface="Arial" charset="0"/>
              </a:rPr>
              <a:t>服务器</a:t>
            </a:r>
          </a:p>
        </p:txBody>
      </p:sp>
      <p:sp>
        <p:nvSpPr>
          <p:cNvPr id="13" name="对话气泡: 矩形 12">
            <a:extLst>
              <a:ext uri="{FF2B5EF4-FFF2-40B4-BE49-F238E27FC236}">
                <a16:creationId xmlns:a16="http://schemas.microsoft.com/office/drawing/2014/main" xmlns="" id="{4923F657-E32F-46D7-B9A0-438EE01C966C}"/>
              </a:ext>
            </a:extLst>
          </p:cNvPr>
          <p:cNvSpPr/>
          <p:nvPr/>
        </p:nvSpPr>
        <p:spPr bwMode="auto">
          <a:xfrm>
            <a:off x="6948264" y="4517696"/>
            <a:ext cx="2016224" cy="432147"/>
          </a:xfrm>
          <a:prstGeom prst="wedgeRectCallout">
            <a:avLst>
              <a:gd name="adj1" fmla="val -76166"/>
              <a:gd name="adj2" fmla="val -14007"/>
            </a:avLst>
          </a:prstGeom>
          <a:solidFill>
            <a:schemeClr val="accent2">
              <a:lumMod val="60000"/>
              <a:lumOff val="4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2"/>
                </a:solidFill>
                <a:effectLst/>
                <a:latin typeface="Arial" charset="0"/>
              </a:rPr>
              <a:t>二级</a:t>
            </a:r>
            <a:r>
              <a:rPr kumimoji="0" lang="en-US" altLang="zh-CN" sz="2000" b="1" i="0" u="none" strike="noStrike" cap="none" normalizeH="0" baseline="0" dirty="0">
                <a:ln>
                  <a:noFill/>
                </a:ln>
                <a:solidFill>
                  <a:schemeClr val="tx2"/>
                </a:solidFill>
                <a:effectLst/>
                <a:latin typeface="Arial" charset="0"/>
              </a:rPr>
              <a:t>DNS</a:t>
            </a:r>
            <a:r>
              <a:rPr kumimoji="0" lang="zh-CN" altLang="en-US" sz="2000" b="1" i="0" u="none" strike="noStrike" cap="none" normalizeH="0" baseline="0" dirty="0">
                <a:ln>
                  <a:noFill/>
                </a:ln>
                <a:solidFill>
                  <a:schemeClr val="tx2"/>
                </a:solidFill>
                <a:effectLst/>
                <a:latin typeface="Arial" charset="0"/>
              </a:rPr>
              <a:t>服务器</a:t>
            </a:r>
          </a:p>
        </p:txBody>
      </p:sp>
    </p:spTree>
    <p:extLst>
      <p:ext uri="{BB962C8B-B14F-4D97-AF65-F5344CB8AC3E}">
        <p14:creationId xmlns:p14="http://schemas.microsoft.com/office/powerpoint/2010/main" xmlns="" val="215483497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4"/>
          <p:cNvSpPr>
            <a:spLocks noGrp="1"/>
          </p:cNvSpPr>
          <p:nvPr>
            <p:ph idx="1"/>
          </p:nvPr>
        </p:nvSpPr>
        <p:spPr bwMode="auto">
          <a:xfrm>
            <a:off x="250825" y="981075"/>
            <a:ext cx="8435975" cy="23764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anose="05000000000000000000" pitchFamily="2" charset="2"/>
              <a:buNone/>
            </a:pPr>
            <a:r>
              <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2.6.4</a:t>
            </a:r>
            <a:r>
              <a:rPr lang="zh-CN" altLang="en-US"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域名解析的基本原理</a:t>
            </a:r>
            <a:endParaRPr lang="en-US" altLang="zh-CN" sz="24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2" panose="05020102010507070707" pitchFamily="18" charset="2"/>
              <a:buNone/>
            </a:pPr>
            <a:r>
              <a:rPr lang="en-US" altLang="zh-CN" sz="2000" dirty="0">
                <a:solidFill>
                  <a:schemeClr val="tx2"/>
                </a:solidFill>
                <a:ea typeface="宋体" panose="02010600030101010101" pitchFamily="2" charset="-122"/>
                <a:cs typeface="Times New Roman" panose="02020603050405020304" pitchFamily="18" charset="0"/>
              </a:rPr>
              <a:t>1</a:t>
            </a:r>
            <a:r>
              <a:rPr lang="zh-CN" altLang="en-US" sz="2000" dirty="0">
                <a:solidFill>
                  <a:schemeClr val="tx2"/>
                </a:solidFill>
                <a:ea typeface="宋体" panose="02010600030101010101" pitchFamily="2" charset="-122"/>
                <a:cs typeface="Times New Roman" panose="02020603050405020304" pitchFamily="18" charset="0"/>
              </a:rPr>
              <a:t>．域名解析的基本概念</a:t>
            </a:r>
            <a:endParaRPr lang="en-US" altLang="zh-CN" sz="2000" dirty="0">
              <a:solidFill>
                <a:schemeClr val="tx2"/>
              </a:solidFill>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dirty="0">
                <a:solidFill>
                  <a:schemeClr val="tx2"/>
                </a:solidFill>
                <a:ea typeface="宋体" panose="02010600030101010101" pitchFamily="2" charset="-122"/>
                <a:cs typeface="Times New Roman" panose="02020603050405020304" pitchFamily="18" charset="0"/>
              </a:rPr>
              <a:t>域名解析器：将域名转换为对应的</a:t>
            </a:r>
            <a:r>
              <a:rPr lang="en-US" altLang="zh-CN" sz="2000" b="0" dirty="0">
                <a:solidFill>
                  <a:schemeClr val="tx2"/>
                </a:solidFill>
                <a:ea typeface="宋体" panose="02010600030101010101" pitchFamily="2" charset="-122"/>
                <a:cs typeface="Times New Roman" panose="02020603050405020304" pitchFamily="18" charset="0"/>
              </a:rPr>
              <a:t>IP</a:t>
            </a:r>
            <a:r>
              <a:rPr lang="zh-CN" altLang="en-US" sz="2000" b="0" dirty="0">
                <a:solidFill>
                  <a:schemeClr val="tx2"/>
                </a:solidFill>
                <a:ea typeface="宋体" panose="02010600030101010101" pitchFamily="2" charset="-122"/>
                <a:cs typeface="Times New Roman" panose="02020603050405020304" pitchFamily="18" charset="0"/>
              </a:rPr>
              <a:t>地址的过程。</a:t>
            </a:r>
            <a:endParaRPr lang="en-US" altLang="zh-CN" sz="2000" b="0" dirty="0">
              <a:solidFill>
                <a:schemeClr val="tx2"/>
              </a:solidFill>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dirty="0">
                <a:solidFill>
                  <a:schemeClr val="tx2"/>
                </a:solidFill>
                <a:ea typeface="宋体" panose="02010600030101010101" pitchFamily="2" charset="-122"/>
                <a:cs typeface="Times New Roman" panose="02020603050405020304" pitchFamily="18" charset="0"/>
              </a:rPr>
              <a:t>控制面板</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TCP/IP</a:t>
            </a:r>
            <a:r>
              <a:rPr lang="zh-CN" altLang="en-US" sz="2000" b="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→属性</a:t>
            </a:r>
            <a:endParaRPr lang="en-US" altLang="zh-CN" sz="2000" b="0" dirty="0">
              <a:solidFill>
                <a:schemeClr val="tx2"/>
              </a:solidFill>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None/>
            </a:pPr>
            <a:r>
              <a:rPr lang="en-US" altLang="zh-CN" sz="2000" dirty="0">
                <a:solidFill>
                  <a:schemeClr val="tx2"/>
                </a:solidFill>
                <a:ea typeface="宋体" panose="02010600030101010101" pitchFamily="2" charset="-122"/>
                <a:cs typeface="Times New Roman" panose="02020603050405020304" pitchFamily="18" charset="0"/>
              </a:rPr>
              <a:t>2</a:t>
            </a:r>
            <a:r>
              <a:rPr lang="zh-CN" altLang="en-US" sz="2000" dirty="0">
                <a:solidFill>
                  <a:schemeClr val="tx2"/>
                </a:solidFill>
                <a:ea typeface="宋体" panose="02010600030101010101" pitchFamily="2" charset="-122"/>
                <a:cs typeface="Times New Roman" panose="02020603050405020304" pitchFamily="18" charset="0"/>
              </a:rPr>
              <a:t>．域名解析算法</a:t>
            </a:r>
            <a:endParaRPr lang="en-US" altLang="zh-CN" sz="2000" dirty="0">
              <a:solidFill>
                <a:schemeClr val="tx2"/>
              </a:solidFill>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000" b="0" dirty="0">
                <a:solidFill>
                  <a:schemeClr val="tx2"/>
                </a:solidFill>
                <a:ea typeface="宋体" panose="02010600030101010101" pitchFamily="2" charset="-122"/>
                <a:cs typeface="Times New Roman" panose="02020603050405020304" pitchFamily="18" charset="0"/>
              </a:rPr>
              <a:t>递归解析</a:t>
            </a:r>
            <a:endParaRPr lang="en-US" altLang="zh-CN" sz="2000" b="0" dirty="0">
              <a:solidFill>
                <a:schemeClr val="tx2"/>
              </a:solidFill>
              <a:ea typeface="宋体" panose="02010600030101010101" pitchFamily="2" charset="-122"/>
              <a:cs typeface="Times New Roman" panose="02020603050405020304" pitchFamily="18" charset="0"/>
            </a:endParaRPr>
          </a:p>
          <a:p>
            <a:pPr marL="0" indent="0">
              <a:lnSpc>
                <a:spcPct val="150000"/>
              </a:lnSpc>
              <a:buNone/>
            </a:pPr>
            <a:r>
              <a:rPr lang="en-US" altLang="zh-CN" sz="1600" b="0" dirty="0">
                <a:solidFill>
                  <a:schemeClr val="tx2"/>
                </a:solidFill>
                <a:ea typeface="宋体" panose="02010600030101010101" pitchFamily="2" charset="-122"/>
                <a:cs typeface="Times New Roman" panose="02020603050405020304" pitchFamily="18" charset="0"/>
              </a:rPr>
              <a:t>Recursive name servers</a:t>
            </a:r>
          </a:p>
          <a:p>
            <a:pPr>
              <a:lnSpc>
                <a:spcPct val="150000"/>
              </a:lnSpc>
              <a:buFont typeface="Wingdings" panose="05000000000000000000" pitchFamily="2" charset="2"/>
              <a:buChar char="u"/>
            </a:pPr>
            <a:r>
              <a:rPr lang="zh-CN" altLang="en-US" sz="2000" b="0" dirty="0">
                <a:solidFill>
                  <a:schemeClr val="tx2"/>
                </a:solidFill>
                <a:ea typeface="宋体" panose="02010600030101010101" pitchFamily="2" charset="-122"/>
                <a:cs typeface="Times New Roman" panose="02020603050405020304" pitchFamily="18" charset="0"/>
              </a:rPr>
              <a:t>反复解析</a:t>
            </a:r>
            <a:endParaRPr lang="en-US" altLang="zh-CN" sz="2000" b="0" dirty="0">
              <a:solidFill>
                <a:schemeClr val="tx2"/>
              </a:solidFill>
              <a:ea typeface="宋体" panose="02010600030101010101" pitchFamily="2" charset="-122"/>
              <a:cs typeface="Times New Roman" panose="02020603050405020304" pitchFamily="18" charset="0"/>
            </a:endParaRPr>
          </a:p>
          <a:p>
            <a:pPr marL="0" indent="0">
              <a:lnSpc>
                <a:spcPct val="150000"/>
              </a:lnSpc>
              <a:buNone/>
            </a:pPr>
            <a:r>
              <a:rPr lang="en-US" altLang="zh-CN" sz="1600" b="0" dirty="0">
                <a:solidFill>
                  <a:schemeClr val="tx2"/>
                </a:solidFill>
                <a:ea typeface="宋体" panose="02010600030101010101" pitchFamily="2" charset="-122"/>
                <a:cs typeface="Times New Roman" panose="02020603050405020304" pitchFamily="18" charset="0"/>
              </a:rPr>
              <a:t>Authoritative name servers</a:t>
            </a:r>
          </a:p>
        </p:txBody>
      </p:sp>
      <p:sp>
        <p:nvSpPr>
          <p:cNvPr id="1331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30" name="Object 1"/>
          <p:cNvGraphicFramePr>
            <a:graphicFrameLocks noChangeAspect="1"/>
          </p:cNvGraphicFramePr>
          <p:nvPr/>
        </p:nvGraphicFramePr>
        <p:xfrm>
          <a:off x="3065463" y="2924175"/>
          <a:ext cx="5683250" cy="3744913"/>
        </p:xfrm>
        <a:graphic>
          <a:graphicData uri="http://schemas.openxmlformats.org/presentationml/2006/ole">
            <p:oleObj spid="_x0000_s133183" name="Visio" r:id="rId3" imgW="4912621" imgH="3238662" progId="Visio.Drawing.11">
              <p:embed/>
            </p:oleObj>
          </a:graphicData>
        </a:graphic>
      </p:graphicFrame>
      <p:sp>
        <p:nvSpPr>
          <p:cNvPr id="2" name="灯片编号占位符 1">
            <a:extLst>
              <a:ext uri="{FF2B5EF4-FFF2-40B4-BE49-F238E27FC236}">
                <a16:creationId xmlns:a16="http://schemas.microsoft.com/office/drawing/2014/main" xmlns="" id="{F3B99A42-1522-4E3B-9F00-14DF8768CFCF}"/>
              </a:ext>
            </a:extLst>
          </p:cNvPr>
          <p:cNvSpPr>
            <a:spLocks noGrp="1"/>
          </p:cNvSpPr>
          <p:nvPr>
            <p:ph type="sldNum" sz="quarter" idx="12"/>
          </p:nvPr>
        </p:nvSpPr>
        <p:spPr/>
        <p:txBody>
          <a:bodyPr/>
          <a:lstStyle/>
          <a:p>
            <a:pPr>
              <a:defRPr/>
            </a:pPr>
            <a:fld id="{A4F114BE-ED49-4690-A640-DE7E0CDDB1B3}" type="slidenum">
              <a:rPr lang="zh-CN" altLang="en-US" smtClean="0"/>
              <a:pPr>
                <a:defRPr/>
              </a:pPr>
              <a:t>8</a:t>
            </a:fld>
            <a:endParaRPr lang="zh-CN" alt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4"/>
          <p:cNvSpPr>
            <a:spLocks noGrp="1"/>
          </p:cNvSpPr>
          <p:nvPr>
            <p:ph idx="1"/>
          </p:nvPr>
        </p:nvSpPr>
        <p:spPr bwMode="auto">
          <a:xfrm>
            <a:off x="312738" y="1052513"/>
            <a:ext cx="8435975" cy="12969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50000"/>
              </a:lnSpc>
              <a:buFont typeface="Wingdings" panose="05000000000000000000" pitchFamily="2" charset="2"/>
              <a:buNone/>
            </a:pPr>
            <a:r>
              <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2.6.4</a:t>
            </a:r>
            <a:r>
              <a:rPr lang="zh-CN" altLang="en-US" sz="240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域名解析的基本原理</a:t>
            </a:r>
            <a:endParaRPr lang="en-US" altLang="zh-CN" sz="240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递归解析</a:t>
            </a:r>
            <a:endParaRPr lang="en-US" altLang="zh-CN" sz="20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51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517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5180" name="Object 3"/>
          <p:cNvGraphicFramePr>
            <a:graphicFrameLocks noChangeAspect="1"/>
          </p:cNvGraphicFramePr>
          <p:nvPr/>
        </p:nvGraphicFramePr>
        <p:xfrm>
          <a:off x="755650" y="2276475"/>
          <a:ext cx="7350125" cy="4032250"/>
        </p:xfrm>
        <a:graphic>
          <a:graphicData uri="http://schemas.openxmlformats.org/presentationml/2006/ole">
            <p:oleObj spid="_x0000_s135234" name="Visio" r:id="rId4" imgW="4514708" imgH="2474500" progId="Visio.Drawing.11">
              <p:embed/>
            </p:oleObj>
          </a:graphicData>
        </a:graphic>
      </p:graphicFrame>
      <p:sp>
        <p:nvSpPr>
          <p:cNvPr id="2" name="灯片编号占位符 1">
            <a:extLst>
              <a:ext uri="{FF2B5EF4-FFF2-40B4-BE49-F238E27FC236}">
                <a16:creationId xmlns:a16="http://schemas.microsoft.com/office/drawing/2014/main" xmlns="" id="{8216AF11-F2BF-4E93-9694-4460EAFB0E53}"/>
              </a:ext>
            </a:extLst>
          </p:cNvPr>
          <p:cNvSpPr>
            <a:spLocks noGrp="1"/>
          </p:cNvSpPr>
          <p:nvPr>
            <p:ph type="sldNum" sz="quarter" idx="12"/>
          </p:nvPr>
        </p:nvSpPr>
        <p:spPr/>
        <p:txBody>
          <a:bodyPr/>
          <a:lstStyle/>
          <a:p>
            <a:pPr>
              <a:defRPr/>
            </a:pPr>
            <a:fld id="{A4F114BE-ED49-4690-A640-DE7E0CDDB1B3}" type="slidenum">
              <a:rPr lang="zh-CN" altLang="en-US" smtClean="0"/>
              <a:pPr>
                <a:defRPr/>
              </a:pPr>
              <a:t>9</a:t>
            </a:fld>
            <a:endParaRPr lang="zh-CN" altLang="en-US"/>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ppt/theme/themeOverride2.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ppt/theme/themeOverride3.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ppt/theme/themeOverride4.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docProps/app.xml><?xml version="1.0" encoding="utf-8"?>
<Properties xmlns="http://schemas.openxmlformats.org/officeDocument/2006/extended-properties" xmlns:vt="http://schemas.openxmlformats.org/officeDocument/2006/docPropsVTypes">
  <Template/>
  <TotalTime>8410</TotalTime>
  <Words>1646</Words>
  <Application>Microsoft Office PowerPoint</Application>
  <PresentationFormat>全屏显示(4:3)</PresentationFormat>
  <Paragraphs>213</Paragraphs>
  <Slides>32</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Default Design</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第4章 应用层协议与应用系统设计方法</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计算机网络概论</dc:title>
  <dc:creator>Lunan</dc:creator>
  <cp:lastModifiedBy>yjm</cp:lastModifiedBy>
  <cp:revision>214</cp:revision>
  <dcterms:created xsi:type="dcterms:W3CDTF">2010-10-28T01:18:57Z</dcterms:created>
  <dcterms:modified xsi:type="dcterms:W3CDTF">2020-10-16T02:40:17Z</dcterms:modified>
</cp:coreProperties>
</file>