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58" r:id="rId1"/>
  </p:sldMasterIdLst>
  <p:notesMasterIdLst>
    <p:notesMasterId r:id="rId14"/>
  </p:notesMasterIdLst>
  <p:handoutMasterIdLst>
    <p:handoutMasterId r:id="rId15"/>
  </p:handoutMasterIdLst>
  <p:sldIdLst>
    <p:sldId id="335" r:id="rId2"/>
    <p:sldId id="332" r:id="rId3"/>
    <p:sldId id="343" r:id="rId4"/>
    <p:sldId id="342" r:id="rId5"/>
    <p:sldId id="334" r:id="rId6"/>
    <p:sldId id="333" r:id="rId7"/>
    <p:sldId id="345" r:id="rId8"/>
    <p:sldId id="338" r:id="rId9"/>
    <p:sldId id="339" r:id="rId10"/>
    <p:sldId id="340" r:id="rId11"/>
    <p:sldId id="341" r:id="rId12"/>
    <p:sldId id="344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" lastIdx="2" clrIdx="0"/>
  <p:cmAuthor id="2" name="Wisdom Tsou" initials="" lastIdx="3" clrIdx="1"/>
  <p:cmAuthor id="3" name="Lu WANG" initials="LW" lastIdx="12" clrIdx="2">
    <p:extLst>
      <p:ext uri="{19B8F6BF-5375-455C-9EA6-DF929625EA0E}">
        <p15:presenceInfo xmlns:p15="http://schemas.microsoft.com/office/powerpoint/2012/main" userId="25ea39ace75ee5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97"/>
    <a:srgbClr val="AF0634"/>
    <a:srgbClr val="CCFFFF"/>
    <a:srgbClr val="FF5050"/>
    <a:srgbClr val="FF3399"/>
    <a:srgbClr val="EAEAEA"/>
    <a:srgbClr val="000000"/>
    <a:srgbClr val="1B9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9" autoAdjust="0"/>
    <p:restoredTop sz="91812" autoAdjust="0"/>
  </p:normalViewPr>
  <p:slideViewPr>
    <p:cSldViewPr>
      <p:cViewPr varScale="1">
        <p:scale>
          <a:sx n="97" d="100"/>
          <a:sy n="97" d="100"/>
        </p:scale>
        <p:origin x="753" y="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CDEC757-ED0C-448B-97BB-225F961822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46E28B-0DC5-426C-8AFD-6D20658FDC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B176DE-E2A0-445A-A07B-98CED7153BCE}" type="datetimeFigureOut">
              <a:rPr lang="zh-CN" altLang="en-US"/>
              <a:pPr>
                <a:defRPr/>
              </a:pPr>
              <a:t>2022/5/25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E6E70-5C75-4110-B8F4-FB3A70AEC5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571C67-7EF7-42EC-BD27-1CEE1B20C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A311DE8-E6E0-419C-84B5-D6B316F040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51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06C574A-3F7F-496E-BD5A-487D809809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BB9507-D2C3-4649-9085-8B65913A59A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80750DBC-F318-42B9-8CB5-074ADE19A8A6}" type="datetimeFigureOut">
              <a:rPr lang="zh-CN" altLang="en-US"/>
              <a:pPr>
                <a:defRPr/>
              </a:pPr>
              <a:t>2022/5/25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D961FCE-E9EB-4E71-9294-4824C58119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FEBAFF4F-718A-4200-BC72-97FEC4DED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2CBE88-50F0-41B8-AF9F-63202783FA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6881C2-C5AA-4B4D-B2C1-92A9D8ECF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A3E8C68-2FB9-4473-B76B-BC3B9587EF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360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176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2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612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3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099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4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0576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5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1570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6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950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7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9483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3E8C68-2FB9-4473-B76B-BC3B9587EF61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430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0">
            <a:extLst>
              <a:ext uri="{FF2B5EF4-FFF2-40B4-BE49-F238E27FC236}">
                <a16:creationId xmlns:a16="http://schemas.microsoft.com/office/drawing/2014/main" id="{4B85EFCC-FB72-482D-9011-7F8007254B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3175"/>
            <a:ext cx="6034088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0">
            <a:extLst>
              <a:ext uri="{FF2B5EF4-FFF2-40B4-BE49-F238E27FC236}">
                <a16:creationId xmlns:a16="http://schemas.microsoft.com/office/drawing/2014/main" id="{9130BC23-3B3E-4822-A526-5B5F3784A4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3" y="125413"/>
            <a:ext cx="17335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EE1B22D-5788-4C0D-B8AD-D4D04D7C92EB}"/>
              </a:ext>
            </a:extLst>
          </p:cNvPr>
          <p:cNvSpPr/>
          <p:nvPr userDrawn="1"/>
        </p:nvSpPr>
        <p:spPr>
          <a:xfrm>
            <a:off x="2568923" y="-98116"/>
            <a:ext cx="301396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计算机网络</a:t>
            </a:r>
          </a:p>
        </p:txBody>
      </p:sp>
      <p:pic>
        <p:nvPicPr>
          <p:cNvPr id="5" name="图片 13">
            <a:extLst>
              <a:ext uri="{FF2B5EF4-FFF2-40B4-BE49-F238E27FC236}">
                <a16:creationId xmlns:a16="http://schemas.microsoft.com/office/drawing/2014/main" id="{19C6D927-6302-4BA4-95AC-EAF79218E5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0"/>
            <a:ext cx="657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BB31C3E0-BD10-47C8-A5FD-089A010D4ABA}"/>
              </a:ext>
            </a:extLst>
          </p:cNvPr>
          <p:cNvCxnSpPr>
            <a:cxnSpLocks/>
          </p:cNvCxnSpPr>
          <p:nvPr userDrawn="1"/>
        </p:nvCxnSpPr>
        <p:spPr>
          <a:xfrm>
            <a:off x="250825" y="1268413"/>
            <a:ext cx="849788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18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EEAF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66B172-84C2-4BB6-8249-403C24F1CB2A}"/>
              </a:ext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5C4CC7-E85A-45CC-BCBE-FA62743B4B8D}"/>
              </a:ext>
            </a:extLst>
          </p:cNvPr>
          <p:cNvCxnSpPr>
            <a:cxnSpLocks/>
          </p:cNvCxnSpPr>
          <p:nvPr/>
        </p:nvCxnSpPr>
        <p:spPr>
          <a:xfrm>
            <a:off x="250825" y="692150"/>
            <a:ext cx="8497888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663B67E8-4D96-4BF0-9300-B1420A51FAE3}"/>
              </a:ext>
            </a:extLst>
          </p:cNvPr>
          <p:cNvSpPr txBox="1">
            <a:spLocks/>
          </p:cNvSpPr>
          <p:nvPr/>
        </p:nvSpPr>
        <p:spPr bwMode="auto">
          <a:xfrm>
            <a:off x="1116013" y="908050"/>
            <a:ext cx="7416427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solidFill>
                  <a:srgbClr val="215978"/>
                </a:solidFill>
              </a:rPr>
              <a:t>             </a:t>
            </a:r>
            <a:r>
              <a:rPr lang="zh-CN" altLang="zh-CN" sz="2400" dirty="0">
                <a:solidFill>
                  <a:srgbClr val="215978"/>
                </a:solidFill>
              </a:rPr>
              <a:t>第</a:t>
            </a:r>
            <a:r>
              <a:rPr lang="en-US" altLang="zh-CN" sz="2400" dirty="0">
                <a:solidFill>
                  <a:srgbClr val="215978"/>
                </a:solidFill>
              </a:rPr>
              <a:t>5</a:t>
            </a:r>
            <a:r>
              <a:rPr lang="zh-CN" altLang="zh-CN" sz="2400" dirty="0">
                <a:solidFill>
                  <a:srgbClr val="215978"/>
                </a:solidFill>
              </a:rPr>
              <a:t>章 </a:t>
            </a:r>
            <a:r>
              <a:rPr lang="zh-CN" altLang="en-US" sz="2400" dirty="0">
                <a:solidFill>
                  <a:srgbClr val="215978"/>
                </a:solidFill>
              </a:rPr>
              <a:t>局域网技术与数据链路层协议</a:t>
            </a:r>
            <a:endParaRPr lang="zh-CN" altLang="zh-CN" sz="2400" dirty="0">
              <a:solidFill>
                <a:srgbClr val="215978"/>
              </a:solidFill>
            </a:endParaRPr>
          </a:p>
        </p:txBody>
      </p:sp>
      <p:pic>
        <p:nvPicPr>
          <p:cNvPr id="9" name="Picture 37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5" r="60657"/>
          <a:stretch/>
        </p:blipFill>
        <p:spPr bwMode="auto">
          <a:xfrm>
            <a:off x="3851919" y="836712"/>
            <a:ext cx="2340731" cy="535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3419872" y="4149080"/>
            <a:ext cx="3168352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7531100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云形标注 3">
            <a:extLst>
              <a:ext uri="{FF2B5EF4-FFF2-40B4-BE49-F238E27FC236}">
                <a16:creationId xmlns:a16="http://schemas.microsoft.com/office/drawing/2014/main" id="{8B699121-8361-4AA1-B997-0B679349F64B}"/>
              </a:ext>
            </a:extLst>
          </p:cNvPr>
          <p:cNvSpPr/>
          <p:nvPr/>
        </p:nvSpPr>
        <p:spPr bwMode="auto">
          <a:xfrm>
            <a:off x="3924300" y="5589588"/>
            <a:ext cx="2352675" cy="1001712"/>
          </a:xfrm>
          <a:prstGeom prst="cloudCallout">
            <a:avLst>
              <a:gd name="adj1" fmla="val -58791"/>
              <a:gd name="adj2" fmla="val -59473"/>
            </a:avLst>
          </a:prstGeom>
          <a:ln/>
          <a:extLst>
            <a:ext uri="{909E8E84-426E-40dd-AFC4-6F175D3DCCD1}"/>
            <a:ext uri="{91240B29-F687-4f45-9708-019B960494DF}"/>
            <a:ext uri="{AF507438-7753-43e0-B8FC-AC1667EBCBE1}"/>
          </a:ex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400" dirty="0">
                <a:solidFill>
                  <a:schemeClr val="bg1"/>
                </a:solidFill>
                <a:latin typeface="Arial" charset="0"/>
              </a:rPr>
              <a:t>信道分配？</a:t>
            </a:r>
            <a:endParaRPr lang="en-US" sz="2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" name="内容占位符 4"/>
          <p:cNvSpPr txBox="1">
            <a:spLocks/>
          </p:cNvSpPr>
          <p:nvPr/>
        </p:nvSpPr>
        <p:spPr bwMode="auto">
          <a:xfrm>
            <a:off x="215106" y="634207"/>
            <a:ext cx="8713788" cy="288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媒体访问控制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(Media Access Control /MAC)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zh-CN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59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 bwMode="auto">
          <a:xfrm>
            <a:off x="215106" y="634207"/>
            <a:ext cx="8713788" cy="288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小结：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9091A43-A09C-48DD-A36F-00F9F372B2F6}"/>
              </a:ext>
            </a:extLst>
          </p:cNvPr>
          <p:cNvSpPr/>
          <p:nvPr/>
        </p:nvSpPr>
        <p:spPr>
          <a:xfrm>
            <a:off x="240898" y="1700808"/>
            <a:ext cx="8579573" cy="4275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数据链路层位于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TCP/IP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参考模型倒数第二层，对网络层和物理层起到承上启下的作用。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数据链路层保证数据传输的有效、可靠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数据链路层的主要功能：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封装成帧并保持同步</a:t>
            </a:r>
            <a:endParaRPr lang="en-US" altLang="zh-CN" sz="22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媒体接入控制</a:t>
            </a:r>
            <a:endParaRPr lang="en-US" altLang="zh-CN" sz="22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差错控制</a:t>
            </a:r>
            <a:endParaRPr lang="en-US" altLang="zh-CN" sz="22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流量控制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10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 bwMode="auto">
          <a:xfrm>
            <a:off x="215106" y="634207"/>
            <a:ext cx="8713788" cy="288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9091A43-A09C-48DD-A36F-00F9F372B2F6}"/>
              </a:ext>
            </a:extLst>
          </p:cNvPr>
          <p:cNvSpPr/>
          <p:nvPr/>
        </p:nvSpPr>
        <p:spPr>
          <a:xfrm>
            <a:off x="240898" y="1700808"/>
            <a:ext cx="8579573" cy="2613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练习题：以下哪个不是数据链路层要解决的问题：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	A. </a:t>
            </a:r>
            <a:r>
              <a:rPr lang="zh-CN" altLang="en-US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介质访问控制</a:t>
            </a:r>
            <a:endParaRPr lang="en-US" altLang="zh-CN" sz="22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	B. </a:t>
            </a:r>
            <a:r>
              <a:rPr lang="zh-CN" altLang="en-US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安全性</a:t>
            </a:r>
            <a:endParaRPr lang="en-US" altLang="zh-CN" sz="22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	C. </a:t>
            </a:r>
            <a:r>
              <a:rPr lang="zh-CN" altLang="en-US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差错控制</a:t>
            </a:r>
            <a:endParaRPr lang="en-US" altLang="zh-CN" sz="22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	D. </a:t>
            </a:r>
            <a:r>
              <a:rPr lang="zh-CN" altLang="en-US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流量控制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4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663B67E8-4D96-4BF0-9300-B1420A51FAE3}"/>
              </a:ext>
            </a:extLst>
          </p:cNvPr>
          <p:cNvSpPr txBox="1">
            <a:spLocks/>
          </p:cNvSpPr>
          <p:nvPr/>
        </p:nvSpPr>
        <p:spPr bwMode="auto">
          <a:xfrm>
            <a:off x="1116013" y="908050"/>
            <a:ext cx="7416427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solidFill>
                  <a:srgbClr val="215978"/>
                </a:solidFill>
              </a:rPr>
              <a:t>             </a:t>
            </a:r>
            <a:r>
              <a:rPr lang="zh-CN" altLang="zh-CN" sz="2400" dirty="0">
                <a:solidFill>
                  <a:srgbClr val="215978"/>
                </a:solidFill>
              </a:rPr>
              <a:t>第</a:t>
            </a:r>
            <a:r>
              <a:rPr lang="en-US" altLang="zh-CN" sz="2400" dirty="0">
                <a:solidFill>
                  <a:srgbClr val="215978"/>
                </a:solidFill>
              </a:rPr>
              <a:t>5</a:t>
            </a:r>
            <a:r>
              <a:rPr lang="zh-CN" altLang="zh-CN" sz="2400" dirty="0">
                <a:solidFill>
                  <a:srgbClr val="215978"/>
                </a:solidFill>
              </a:rPr>
              <a:t>章 </a:t>
            </a:r>
            <a:r>
              <a:rPr lang="zh-CN" altLang="en-US" sz="2400" dirty="0">
                <a:solidFill>
                  <a:srgbClr val="215978"/>
                </a:solidFill>
              </a:rPr>
              <a:t>局域网技术与数据链路层协议</a:t>
            </a:r>
            <a:endParaRPr lang="zh-CN" altLang="zh-CN" sz="2400" dirty="0">
              <a:solidFill>
                <a:srgbClr val="215978"/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125C04C-7378-4181-8641-6C15C3083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31" y="1866105"/>
            <a:ext cx="2862263" cy="444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5000"/>
              <a:buFont typeface="ZapfDingbats" pitchFamily="82" charset="2"/>
              <a:buChar char="r"/>
              <a:tabLst/>
              <a:defRPr/>
            </a:pPr>
            <a:r>
              <a:rPr kumimoji="0" lang="zh-CN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Times New Roman"/>
                <a:ea typeface="华文中宋" panose="02010600040101010101" pitchFamily="2" charset="-122"/>
                <a:cs typeface="+mn-cs"/>
              </a:rPr>
              <a:t>网络层：</a:t>
            </a:r>
            <a:endParaRPr kumimoji="0" lang="zh-CN" altLang="zh-CN" sz="2200" b="1" i="0" u="sng" strike="noStrike" kern="1200" cap="none" spc="0" normalizeH="0" baseline="0" noProof="0" dirty="0">
              <a:ln>
                <a:noFill/>
              </a:ln>
              <a:solidFill>
                <a:srgbClr val="D60093"/>
              </a:solidFill>
              <a:effectLst/>
              <a:uLnTx/>
              <a:uFillTx/>
              <a:latin typeface="Times New Roman"/>
              <a:ea typeface="华文中宋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anose="02010600040101010101" pitchFamily="2" charset="-122"/>
                <a:cs typeface="+mn-cs"/>
              </a:rPr>
              <a:t>       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提供两台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主机之间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的通信服务。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    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通信路径由源主机和目的主机之间的一系列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通信链路和路由器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组成。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pic>
        <p:nvPicPr>
          <p:cNvPr id="13" name="Picture 4" descr="5-1">
            <a:extLst>
              <a:ext uri="{FF2B5EF4-FFF2-40B4-BE49-F238E27FC236}">
                <a16:creationId xmlns:a16="http://schemas.microsoft.com/office/drawing/2014/main" id="{11B9AE22-37DC-4536-9B56-F2E37E617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412875"/>
            <a:ext cx="5257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61BCB9D4-CD39-4CA7-9D85-7783DE8C5DD6}"/>
              </a:ext>
            </a:extLst>
          </p:cNvPr>
          <p:cNvSpPr>
            <a:spLocks/>
          </p:cNvSpPr>
          <p:nvPr/>
        </p:nvSpPr>
        <p:spPr bwMode="auto">
          <a:xfrm>
            <a:off x="4051300" y="2514600"/>
            <a:ext cx="3521075" cy="3146425"/>
          </a:xfrm>
          <a:custGeom>
            <a:avLst/>
            <a:gdLst>
              <a:gd name="T0" fmla="*/ 0 w 2218"/>
              <a:gd name="T1" fmla="*/ 0 h 1982"/>
              <a:gd name="T2" fmla="*/ 1698585313 w 2218"/>
              <a:gd name="T3" fmla="*/ 509071563 h 1982"/>
              <a:gd name="T4" fmla="*/ 2147483646 w 2218"/>
              <a:gd name="T5" fmla="*/ 556955325 h 1982"/>
              <a:gd name="T6" fmla="*/ 2147483646 w 2218"/>
              <a:gd name="T7" fmla="*/ 531753763 h 1982"/>
              <a:gd name="T8" fmla="*/ 2147483646 w 2218"/>
              <a:gd name="T9" fmla="*/ 677922825 h 1982"/>
              <a:gd name="T10" fmla="*/ 2147483646 w 2218"/>
              <a:gd name="T11" fmla="*/ 1113909063 h 1982"/>
              <a:gd name="T12" fmla="*/ 2147483646 w 2218"/>
              <a:gd name="T13" fmla="*/ 1524695325 h 1982"/>
              <a:gd name="T14" fmla="*/ 2147483646 w 2218"/>
              <a:gd name="T15" fmla="*/ 2147483646 h 1982"/>
              <a:gd name="T16" fmla="*/ 2147483646 w 2218"/>
              <a:gd name="T17" fmla="*/ 2147483646 h 1982"/>
              <a:gd name="T18" fmla="*/ 2147483646 w 2218"/>
              <a:gd name="T19" fmla="*/ 2147483646 h 198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18" h="1982">
                <a:moveTo>
                  <a:pt x="0" y="0"/>
                </a:moveTo>
                <a:cubicBezTo>
                  <a:pt x="114" y="34"/>
                  <a:pt x="519" y="165"/>
                  <a:pt x="674" y="202"/>
                </a:cubicBezTo>
                <a:cubicBezTo>
                  <a:pt x="829" y="239"/>
                  <a:pt x="740" y="220"/>
                  <a:pt x="933" y="221"/>
                </a:cubicBezTo>
                <a:cubicBezTo>
                  <a:pt x="1126" y="222"/>
                  <a:pt x="1643" y="203"/>
                  <a:pt x="1835" y="211"/>
                </a:cubicBezTo>
                <a:cubicBezTo>
                  <a:pt x="2027" y="219"/>
                  <a:pt x="2040" y="231"/>
                  <a:pt x="2085" y="269"/>
                </a:cubicBezTo>
                <a:cubicBezTo>
                  <a:pt x="2130" y="307"/>
                  <a:pt x="2218" y="386"/>
                  <a:pt x="2104" y="442"/>
                </a:cubicBezTo>
                <a:cubicBezTo>
                  <a:pt x="1990" y="498"/>
                  <a:pt x="1531" y="516"/>
                  <a:pt x="1403" y="605"/>
                </a:cubicBezTo>
                <a:cubicBezTo>
                  <a:pt x="1275" y="694"/>
                  <a:pt x="1341" y="776"/>
                  <a:pt x="1336" y="979"/>
                </a:cubicBezTo>
                <a:cubicBezTo>
                  <a:pt x="1331" y="1182"/>
                  <a:pt x="1304" y="1666"/>
                  <a:pt x="1374" y="1824"/>
                </a:cubicBezTo>
                <a:cubicBezTo>
                  <a:pt x="1444" y="1982"/>
                  <a:pt x="1694" y="1912"/>
                  <a:pt x="1758" y="193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B192E6AA-0A36-4DB7-85B7-B64361CED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900" y="1625600"/>
            <a:ext cx="812800" cy="469900"/>
          </a:xfrm>
          <a:prstGeom prst="wedgeRoundRectCallout">
            <a:avLst>
              <a:gd name="adj1" fmla="val -19338"/>
              <a:gd name="adj2" fmla="val 157431"/>
              <a:gd name="adj3" fmla="val 16667"/>
            </a:avLst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链路</a:t>
            </a:r>
          </a:p>
        </p:txBody>
      </p:sp>
    </p:spTree>
    <p:extLst>
      <p:ext uri="{BB962C8B-B14F-4D97-AF65-F5344CB8AC3E}">
        <p14:creationId xmlns:p14="http://schemas.microsoft.com/office/powerpoint/2010/main" val="318923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663B67E8-4D96-4BF0-9300-B1420A51FAE3}"/>
              </a:ext>
            </a:extLst>
          </p:cNvPr>
          <p:cNvSpPr txBox="1">
            <a:spLocks/>
          </p:cNvSpPr>
          <p:nvPr/>
        </p:nvSpPr>
        <p:spPr bwMode="auto">
          <a:xfrm>
            <a:off x="1116013" y="908050"/>
            <a:ext cx="7416427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solidFill>
                  <a:srgbClr val="215978"/>
                </a:solidFill>
              </a:rPr>
              <a:t>             </a:t>
            </a:r>
            <a:r>
              <a:rPr lang="zh-CN" altLang="zh-CN" sz="2400" dirty="0">
                <a:solidFill>
                  <a:srgbClr val="215978"/>
                </a:solidFill>
              </a:rPr>
              <a:t>第</a:t>
            </a:r>
            <a:r>
              <a:rPr lang="en-US" altLang="zh-CN" sz="2400" dirty="0">
                <a:solidFill>
                  <a:srgbClr val="215978"/>
                </a:solidFill>
              </a:rPr>
              <a:t>5</a:t>
            </a:r>
            <a:r>
              <a:rPr lang="zh-CN" altLang="zh-CN" sz="2400" dirty="0">
                <a:solidFill>
                  <a:srgbClr val="215978"/>
                </a:solidFill>
              </a:rPr>
              <a:t>章 </a:t>
            </a:r>
            <a:r>
              <a:rPr lang="zh-CN" altLang="en-US" sz="2400" dirty="0">
                <a:solidFill>
                  <a:srgbClr val="215978"/>
                </a:solidFill>
              </a:rPr>
              <a:t>局域网技术与数据链路层协议</a:t>
            </a:r>
            <a:endParaRPr lang="zh-CN" altLang="zh-CN" sz="2400" dirty="0">
              <a:solidFill>
                <a:srgbClr val="215978"/>
              </a:solidFill>
            </a:endParaRPr>
          </a:p>
        </p:txBody>
      </p:sp>
      <p:pic>
        <p:nvPicPr>
          <p:cNvPr id="13" name="Picture 4" descr="5-1">
            <a:extLst>
              <a:ext uri="{FF2B5EF4-FFF2-40B4-BE49-F238E27FC236}">
                <a16:creationId xmlns:a16="http://schemas.microsoft.com/office/drawing/2014/main" id="{11B9AE22-37DC-4536-9B56-F2E37E617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412875"/>
            <a:ext cx="5257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61BCB9D4-CD39-4CA7-9D85-7783DE8C5DD6}"/>
              </a:ext>
            </a:extLst>
          </p:cNvPr>
          <p:cNvSpPr>
            <a:spLocks/>
          </p:cNvSpPr>
          <p:nvPr/>
        </p:nvSpPr>
        <p:spPr bwMode="auto">
          <a:xfrm>
            <a:off x="4051300" y="2514600"/>
            <a:ext cx="3521075" cy="3146425"/>
          </a:xfrm>
          <a:custGeom>
            <a:avLst/>
            <a:gdLst>
              <a:gd name="T0" fmla="*/ 0 w 2218"/>
              <a:gd name="T1" fmla="*/ 0 h 1982"/>
              <a:gd name="T2" fmla="*/ 1698585313 w 2218"/>
              <a:gd name="T3" fmla="*/ 509071563 h 1982"/>
              <a:gd name="T4" fmla="*/ 2147483646 w 2218"/>
              <a:gd name="T5" fmla="*/ 556955325 h 1982"/>
              <a:gd name="T6" fmla="*/ 2147483646 w 2218"/>
              <a:gd name="T7" fmla="*/ 531753763 h 1982"/>
              <a:gd name="T8" fmla="*/ 2147483646 w 2218"/>
              <a:gd name="T9" fmla="*/ 677922825 h 1982"/>
              <a:gd name="T10" fmla="*/ 2147483646 w 2218"/>
              <a:gd name="T11" fmla="*/ 1113909063 h 1982"/>
              <a:gd name="T12" fmla="*/ 2147483646 w 2218"/>
              <a:gd name="T13" fmla="*/ 1524695325 h 1982"/>
              <a:gd name="T14" fmla="*/ 2147483646 w 2218"/>
              <a:gd name="T15" fmla="*/ 2147483646 h 1982"/>
              <a:gd name="T16" fmla="*/ 2147483646 w 2218"/>
              <a:gd name="T17" fmla="*/ 2147483646 h 1982"/>
              <a:gd name="T18" fmla="*/ 2147483646 w 2218"/>
              <a:gd name="T19" fmla="*/ 2147483646 h 198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18" h="1982">
                <a:moveTo>
                  <a:pt x="0" y="0"/>
                </a:moveTo>
                <a:cubicBezTo>
                  <a:pt x="114" y="34"/>
                  <a:pt x="519" y="165"/>
                  <a:pt x="674" y="202"/>
                </a:cubicBezTo>
                <a:cubicBezTo>
                  <a:pt x="829" y="239"/>
                  <a:pt x="740" y="220"/>
                  <a:pt x="933" y="221"/>
                </a:cubicBezTo>
                <a:cubicBezTo>
                  <a:pt x="1126" y="222"/>
                  <a:pt x="1643" y="203"/>
                  <a:pt x="1835" y="211"/>
                </a:cubicBezTo>
                <a:cubicBezTo>
                  <a:pt x="2027" y="219"/>
                  <a:pt x="2040" y="231"/>
                  <a:pt x="2085" y="269"/>
                </a:cubicBezTo>
                <a:cubicBezTo>
                  <a:pt x="2130" y="307"/>
                  <a:pt x="2218" y="386"/>
                  <a:pt x="2104" y="442"/>
                </a:cubicBezTo>
                <a:cubicBezTo>
                  <a:pt x="1990" y="498"/>
                  <a:pt x="1531" y="516"/>
                  <a:pt x="1403" y="605"/>
                </a:cubicBezTo>
                <a:cubicBezTo>
                  <a:pt x="1275" y="694"/>
                  <a:pt x="1341" y="776"/>
                  <a:pt x="1336" y="979"/>
                </a:cubicBezTo>
                <a:cubicBezTo>
                  <a:pt x="1331" y="1182"/>
                  <a:pt x="1304" y="1666"/>
                  <a:pt x="1374" y="1824"/>
                </a:cubicBezTo>
                <a:cubicBezTo>
                  <a:pt x="1444" y="1982"/>
                  <a:pt x="1694" y="1912"/>
                  <a:pt x="1758" y="193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B192E6AA-0A36-4DB7-85B7-B64361CED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900" y="1625600"/>
            <a:ext cx="812800" cy="469900"/>
          </a:xfrm>
          <a:prstGeom prst="wedgeRoundRectCallout">
            <a:avLst>
              <a:gd name="adj1" fmla="val -19338"/>
              <a:gd name="adj2" fmla="val 157431"/>
              <a:gd name="adj3" fmla="val 16667"/>
            </a:avLst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链路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1301C2D-1FEB-4408-8AA2-1CD939273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652811"/>
            <a:ext cx="3627438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链路层：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D60093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0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Clr>
                <a:srgbClr val="0000CC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分组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如何通过各段链路</a:t>
            </a:r>
          </a:p>
          <a:p>
            <a:pPr marL="342900" marR="0" lvl="0" indent="-342900" algn="l" defTabSz="914400" rtl="0" eaLnBrk="1" fontAlgn="base" latinLnBrk="0" hangingPunct="0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Clr>
                <a:srgbClr val="0000CC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网络层的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数据报如何被封装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成链路层的帧；</a:t>
            </a:r>
          </a:p>
          <a:p>
            <a:pPr marL="342900" marR="0" lvl="0" indent="-342900" algn="l" defTabSz="914400" rtl="0" eaLnBrk="1" fontAlgn="base" latinLnBrk="0" hangingPunct="0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Clr>
                <a:srgbClr val="0000CC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链路层协议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是否能够提供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路由器之间的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可靠数据传输；</a:t>
            </a:r>
          </a:p>
          <a:p>
            <a:pPr marL="342900" marR="0" lvl="0" indent="-342900" algn="l" defTabSz="914400" rtl="0" eaLnBrk="1" fontAlgn="base" latinLnBrk="0" hangingPunct="0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Clr>
                <a:srgbClr val="0000CC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通信路径上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不同的链路是否采用不同的链路层协议。</a:t>
            </a:r>
          </a:p>
        </p:txBody>
      </p:sp>
    </p:spTree>
    <p:extLst>
      <p:ext uri="{BB962C8B-B14F-4D97-AF65-F5344CB8AC3E}">
        <p14:creationId xmlns:p14="http://schemas.microsoft.com/office/powerpoint/2010/main" val="53786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663B67E8-4D96-4BF0-9300-B1420A51FAE3}"/>
              </a:ext>
            </a:extLst>
          </p:cNvPr>
          <p:cNvSpPr txBox="1">
            <a:spLocks/>
          </p:cNvSpPr>
          <p:nvPr/>
        </p:nvSpPr>
        <p:spPr bwMode="auto">
          <a:xfrm>
            <a:off x="1116013" y="908050"/>
            <a:ext cx="7416427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solidFill>
                  <a:srgbClr val="215978"/>
                </a:solidFill>
              </a:rPr>
              <a:t>             </a:t>
            </a:r>
            <a:r>
              <a:rPr lang="zh-CN" altLang="zh-CN" sz="2400" dirty="0">
                <a:solidFill>
                  <a:srgbClr val="215978"/>
                </a:solidFill>
              </a:rPr>
              <a:t>第</a:t>
            </a:r>
            <a:r>
              <a:rPr lang="en-US" altLang="zh-CN" sz="2400" dirty="0">
                <a:solidFill>
                  <a:srgbClr val="215978"/>
                </a:solidFill>
              </a:rPr>
              <a:t>5</a:t>
            </a:r>
            <a:r>
              <a:rPr lang="zh-CN" altLang="zh-CN" sz="2400" dirty="0">
                <a:solidFill>
                  <a:srgbClr val="215978"/>
                </a:solidFill>
              </a:rPr>
              <a:t>章 </a:t>
            </a:r>
            <a:r>
              <a:rPr lang="zh-CN" altLang="en-US" sz="2400" dirty="0">
                <a:solidFill>
                  <a:srgbClr val="215978"/>
                </a:solidFill>
              </a:rPr>
              <a:t>局域网技术与数据链路层协议</a:t>
            </a:r>
            <a:endParaRPr lang="zh-CN" altLang="zh-CN" sz="2400" dirty="0">
              <a:solidFill>
                <a:srgbClr val="215978"/>
              </a:solidFill>
            </a:endParaRPr>
          </a:p>
        </p:txBody>
      </p:sp>
      <p:sp>
        <p:nvSpPr>
          <p:cNvPr id="5123" name="内容占位符 4">
            <a:extLst>
              <a:ext uri="{FF2B5EF4-FFF2-40B4-BE49-F238E27FC236}">
                <a16:creationId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971600" y="1772816"/>
            <a:ext cx="7488832" cy="34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2000" b="0" dirty="0">
                <a:solidFill>
                  <a:srgbClr val="404040"/>
                </a:solidFill>
                <a:latin typeface="Calibri" panose="020F0502020204030204" pitchFamily="34" charset="0"/>
              </a:rPr>
              <a:t>保证数据传输的</a:t>
            </a:r>
            <a:r>
              <a:rPr lang="zh-CN" altLang="en-US" sz="2000" b="0" dirty="0">
                <a:solidFill>
                  <a:srgbClr val="FF0000"/>
                </a:solidFill>
                <a:latin typeface="Calibri" panose="020F0502020204030204" pitchFamily="34" charset="0"/>
              </a:rPr>
              <a:t>有效、可靠</a:t>
            </a:r>
            <a:endParaRPr lang="en-US" altLang="zh-CN" sz="2000" b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Calibri" panose="020F0502020204030204" pitchFamily="34" charset="0"/>
              </a:rPr>
              <a:t>差错检测与差错控制</a:t>
            </a:r>
            <a:endParaRPr lang="en-US" altLang="zh-CN" sz="2000" b="0" dirty="0">
              <a:latin typeface="Calibri" panose="020F050202020403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Calibri" panose="020F0502020204030204" pitchFamily="34" charset="0"/>
              </a:rPr>
              <a:t>流量控制与拥塞控制</a:t>
            </a:r>
            <a:endParaRPr lang="en-US" altLang="zh-CN" sz="2000" b="0" dirty="0">
              <a:latin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en-US" altLang="zh-CN" sz="2000" b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b="0" dirty="0">
                <a:solidFill>
                  <a:srgbClr val="404040"/>
                </a:solidFill>
                <a:latin typeface="Calibri" panose="020F0502020204030204" pitchFamily="34" charset="0"/>
              </a:rPr>
              <a:t>将有</a:t>
            </a:r>
            <a:r>
              <a:rPr lang="zh-CN" altLang="en-US" b="0" dirty="0">
                <a:solidFill>
                  <a:srgbClr val="FF0000"/>
                </a:solidFill>
                <a:latin typeface="Calibri" panose="020F0502020204030204" pitchFamily="34" charset="0"/>
              </a:rPr>
              <a:t>差错的物理线路</a:t>
            </a:r>
            <a:r>
              <a:rPr lang="zh-CN" altLang="en-US" b="0" dirty="0">
                <a:solidFill>
                  <a:srgbClr val="404040"/>
                </a:solidFill>
                <a:latin typeface="Calibri" panose="020F0502020204030204" pitchFamily="34" charset="0"/>
              </a:rPr>
              <a:t>改进成</a:t>
            </a:r>
            <a:r>
              <a:rPr lang="zh-CN" altLang="en-US" b="0" dirty="0">
                <a:solidFill>
                  <a:srgbClr val="FF0000"/>
                </a:solidFill>
                <a:latin typeface="Calibri" panose="020F0502020204030204" pitchFamily="34" charset="0"/>
              </a:rPr>
              <a:t>逻辑上无差错的数据链路</a:t>
            </a:r>
            <a:r>
              <a:rPr lang="zh-CN" altLang="en-US" b="0" dirty="0">
                <a:solidFill>
                  <a:srgbClr val="404040"/>
                </a:solidFill>
                <a:latin typeface="Calibri" panose="020F0502020204030204" pitchFamily="34" charset="0"/>
              </a:rPr>
              <a:t>，向网络层提供高质量的服务。</a:t>
            </a:r>
            <a:endParaRPr lang="en-US" altLang="zh-CN" b="0" dirty="0">
              <a:solidFill>
                <a:srgbClr val="404040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2293407-D0E5-4FE4-8E20-825D56064110}"/>
              </a:ext>
            </a:extLst>
          </p:cNvPr>
          <p:cNvGrpSpPr/>
          <p:nvPr/>
        </p:nvGrpSpPr>
        <p:grpSpPr>
          <a:xfrm>
            <a:off x="709393" y="1772816"/>
            <a:ext cx="8039072" cy="3888432"/>
            <a:chOff x="709393" y="1772816"/>
            <a:chExt cx="7725216" cy="148727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D598089-A100-4C6C-A369-22D2D5FDA0C5}"/>
                </a:ext>
              </a:extLst>
            </p:cNvPr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>
              <a:extLst>
                <a:ext uri="{FF2B5EF4-FFF2-40B4-BE49-F238E27FC236}">
                  <a16:creationId xmlns:a16="http://schemas.microsoft.com/office/drawing/2014/main" id="{9FBBD4F9-C724-4C0F-989C-04DDF8B0368C}"/>
                </a:ext>
              </a:extLst>
            </p:cNvPr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>
              <a:extLst>
                <a:ext uri="{FF2B5EF4-FFF2-40B4-BE49-F238E27FC236}">
                  <a16:creationId xmlns:a16="http://schemas.microsoft.com/office/drawing/2014/main" id="{7F589494-35AF-46CC-9C8F-5EE471BA5C8C}"/>
                </a:ext>
              </a:extLst>
            </p:cNvPr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921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7104782" cy="373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478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093099" cy="378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42038D8-E721-477A-A4FB-4646009C852A}"/>
              </a:ext>
            </a:extLst>
          </p:cNvPr>
          <p:cNvSpPr/>
          <p:nvPr/>
        </p:nvSpPr>
        <p:spPr bwMode="auto">
          <a:xfrm>
            <a:off x="2843808" y="5425626"/>
            <a:ext cx="3786187" cy="431800"/>
          </a:xfrm>
          <a:prstGeom prst="rect">
            <a:avLst/>
          </a:prstGeom>
          <a:ln/>
          <a:extLst>
            <a:ext uri="{909E8E84-426E-40dd-AFC4-6F175D3DCCD1}"/>
            <a:ext uri="{91240B29-F687-4f45-9708-019B960494DF}"/>
            <a:ext uri="{AF507438-7753-43e0-B8FC-AC1667EBCBE1}"/>
          </a:ex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/>
              <a:t>四段不同的链路层通信组成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64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093099" cy="378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42038D8-E721-477A-A4FB-4646009C852A}"/>
              </a:ext>
            </a:extLst>
          </p:cNvPr>
          <p:cNvSpPr/>
          <p:nvPr/>
        </p:nvSpPr>
        <p:spPr bwMode="auto">
          <a:xfrm>
            <a:off x="2843808" y="5425626"/>
            <a:ext cx="3786187" cy="431800"/>
          </a:xfrm>
          <a:prstGeom prst="rect">
            <a:avLst/>
          </a:prstGeom>
          <a:ln/>
          <a:extLst>
            <a:ext uri="{909E8E84-426E-40dd-AFC4-6F175D3DCCD1}"/>
            <a:ext uri="{91240B29-F687-4f45-9708-019B960494DF}"/>
            <a:ext uri="{AF507438-7753-43e0-B8FC-AC1667EBCBE1}"/>
          </a:ex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/>
              <a:t>四段不同的链路层通信组成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1E82FE-FCA4-1885-A68C-FAEAD0838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2996952"/>
            <a:ext cx="5521001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1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619672" y="2276872"/>
            <a:ext cx="6188419" cy="2396877"/>
            <a:chOff x="1619672" y="3634718"/>
            <a:chExt cx="6188419" cy="2396877"/>
          </a:xfrm>
        </p:grpSpPr>
        <p:pic>
          <p:nvPicPr>
            <p:cNvPr id="8" name="图片 3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996"/>
            <a:stretch/>
          </p:blipFill>
          <p:spPr bwMode="auto">
            <a:xfrm>
              <a:off x="1619672" y="3634718"/>
              <a:ext cx="6188419" cy="2396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3131840" y="4581128"/>
              <a:ext cx="3312368" cy="49375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AF0634"/>
                  </a:solidFill>
                </a:rPr>
                <a:t>载荷（帧的数据部分）</a:t>
              </a:r>
              <a:endParaRPr lang="en-US" dirty="0">
                <a:solidFill>
                  <a:srgbClr val="AF0634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204120" y="3223282"/>
            <a:ext cx="927720" cy="493750"/>
          </a:xfrm>
          <a:prstGeom prst="rect">
            <a:avLst/>
          </a:prstGeom>
          <a:solidFill>
            <a:srgbClr val="FDFD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AF0634"/>
                </a:solidFill>
              </a:rPr>
              <a:t>帧头</a:t>
            </a:r>
            <a:endParaRPr lang="en-US" dirty="0">
              <a:solidFill>
                <a:srgbClr val="AF0634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44208" y="3223282"/>
            <a:ext cx="927720" cy="493750"/>
          </a:xfrm>
          <a:prstGeom prst="rect">
            <a:avLst/>
          </a:prstGeom>
          <a:solidFill>
            <a:srgbClr val="FDFD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AF0634"/>
                </a:solidFill>
              </a:rPr>
              <a:t>帧尾</a:t>
            </a:r>
            <a:endParaRPr lang="en-US" dirty="0">
              <a:solidFill>
                <a:srgbClr val="AF0634"/>
              </a:solidFill>
            </a:endParaRPr>
          </a:p>
        </p:txBody>
      </p:sp>
      <p:sp>
        <p:nvSpPr>
          <p:cNvPr id="14" name="内容占位符 4"/>
          <p:cNvSpPr txBox="1">
            <a:spLocks/>
          </p:cNvSpPr>
          <p:nvPr/>
        </p:nvSpPr>
        <p:spPr bwMode="auto">
          <a:xfrm>
            <a:off x="215106" y="634207"/>
            <a:ext cx="8713788" cy="85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数据链路层协议数据单元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帧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(Frame)</a:t>
            </a:r>
            <a:endParaRPr lang="en-US" altLang="zh-CN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75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4"/>
          <p:cNvSpPr txBox="1">
            <a:spLocks/>
          </p:cNvSpPr>
          <p:nvPr/>
        </p:nvSpPr>
        <p:spPr bwMode="auto">
          <a:xfrm>
            <a:off x="215106" y="634207"/>
            <a:ext cx="8713788" cy="288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媒体访问控制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(Media Access Control /MAC)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zh-CN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3428392"/>
            <a:ext cx="2693488" cy="230425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63888" y="3429000"/>
            <a:ext cx="5505001" cy="45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逻辑链路控制：负责帧的差错控制和流量控制。</a:t>
            </a:r>
          </a:p>
        </p:txBody>
      </p:sp>
      <p:sp>
        <p:nvSpPr>
          <p:cNvPr id="6" name="矩形 5"/>
          <p:cNvSpPr/>
          <p:nvPr/>
        </p:nvSpPr>
        <p:spPr>
          <a:xfrm>
            <a:off x="3563888" y="4149080"/>
            <a:ext cx="5413147" cy="45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媒体访问控制：定义帧在链路上传输的规则。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D150D5B-ABAB-44E7-A2E7-094291575F32}"/>
              </a:ext>
            </a:extLst>
          </p:cNvPr>
          <p:cNvGrpSpPr/>
          <p:nvPr/>
        </p:nvGrpSpPr>
        <p:grpSpPr>
          <a:xfrm>
            <a:off x="395537" y="1484784"/>
            <a:ext cx="8533358" cy="936104"/>
            <a:chOff x="709393" y="1772816"/>
            <a:chExt cx="7725216" cy="148727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D2FFE3A-9180-43F6-887E-9ADA5311374C}"/>
                </a:ext>
              </a:extLst>
            </p:cNvPr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 形 8">
              <a:extLst>
                <a:ext uri="{FF2B5EF4-FFF2-40B4-BE49-F238E27FC236}">
                  <a16:creationId xmlns:a16="http://schemas.microsoft.com/office/drawing/2014/main" id="{9170E3DA-3984-4E2B-8CC2-A3AFEAB41C3E}"/>
                </a:ext>
              </a:extLst>
            </p:cNvPr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 形 9">
              <a:extLst>
                <a:ext uri="{FF2B5EF4-FFF2-40B4-BE49-F238E27FC236}">
                  <a16:creationId xmlns:a16="http://schemas.microsoft.com/office/drawing/2014/main" id="{DB1882F2-CFDB-405B-AA7D-600F34C2AB47}"/>
                </a:ext>
              </a:extLst>
            </p:cNvPr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F2BD24ED-B614-41C3-B08C-02F1EB7BD7DD}"/>
              </a:ext>
            </a:extLst>
          </p:cNvPr>
          <p:cNvSpPr/>
          <p:nvPr/>
        </p:nvSpPr>
        <p:spPr>
          <a:xfrm>
            <a:off x="541169" y="1626959"/>
            <a:ext cx="8207295" cy="45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数据链路层：将数据报通过一条通信链路从一个节点“移动”到相邻的节点</a:t>
            </a:r>
            <a:endParaRPr lang="en-US" altLang="zh-CN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97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回顾">
  <a:themeElements>
    <a:clrScheme name="自定义 1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C0D8F1"/>
      </a:accent1>
      <a:accent2>
        <a:srgbClr val="C0D8F1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2045</TotalTime>
  <Words>332</Words>
  <Application>Microsoft Office PowerPoint</Application>
  <PresentationFormat>全屏显示(4:3)</PresentationFormat>
  <Paragraphs>53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ZapfDingbats</vt:lpstr>
      <vt:lpstr>华文中宋</vt:lpstr>
      <vt:lpstr>隶书</vt:lpstr>
      <vt:lpstr>Arial</vt:lpstr>
      <vt:lpstr>Calibri</vt:lpstr>
      <vt:lpstr>Calibri Light</vt:lpstr>
      <vt:lpstr>Comic Sans MS</vt:lpstr>
      <vt:lpstr>Times New Roman</vt:lpstr>
      <vt:lpstr>Wingdings</vt:lpstr>
      <vt:lpstr>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Lenovo</dc:creator>
  <cp:lastModifiedBy>yao jm</cp:lastModifiedBy>
  <cp:revision>1061</cp:revision>
  <dcterms:created xsi:type="dcterms:W3CDTF">2014-05-03T04:50:23Z</dcterms:created>
  <dcterms:modified xsi:type="dcterms:W3CDTF">2022-05-25T08:58:42Z</dcterms:modified>
</cp:coreProperties>
</file>