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58" r:id="rId1"/>
  </p:sldMasterIdLst>
  <p:notesMasterIdLst>
    <p:notesMasterId r:id="rId37"/>
  </p:notesMasterIdLst>
  <p:handoutMasterIdLst>
    <p:handoutMasterId r:id="rId38"/>
  </p:handoutMasterIdLst>
  <p:sldIdLst>
    <p:sldId id="342" r:id="rId2"/>
    <p:sldId id="343" r:id="rId3"/>
    <p:sldId id="344" r:id="rId4"/>
    <p:sldId id="345" r:id="rId5"/>
    <p:sldId id="346" r:id="rId6"/>
    <p:sldId id="347" r:id="rId7"/>
    <p:sldId id="348" r:id="rId8"/>
    <p:sldId id="349" r:id="rId9"/>
    <p:sldId id="350" r:id="rId10"/>
    <p:sldId id="351" r:id="rId11"/>
    <p:sldId id="367" r:id="rId12"/>
    <p:sldId id="366"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8" r:id="rId28"/>
    <p:sldId id="371" r:id="rId29"/>
    <p:sldId id="376" r:id="rId30"/>
    <p:sldId id="372" r:id="rId31"/>
    <p:sldId id="374" r:id="rId32"/>
    <p:sldId id="375" r:id="rId33"/>
    <p:sldId id="373" r:id="rId34"/>
    <p:sldId id="369" r:id="rId35"/>
    <p:sldId id="370" r:id="rId3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 lastIdx="2" clrIdx="0"/>
  <p:cmAuthor id="2" name="Wisdom Tsou" initials="" lastIdx="3" clrIdx="1"/>
  <p:cmAuthor id="3" name="Lu WANG" initials="LW" lastIdx="12" clrIdx="2">
    <p:extLst>
      <p:ext uri="{19B8F6BF-5375-455C-9EA6-DF929625EA0E}">
        <p15:presenceInfo xmlns:p15="http://schemas.microsoft.com/office/powerpoint/2012/main" userId="25ea39ace75ee5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97"/>
    <a:srgbClr val="AF0634"/>
    <a:srgbClr val="CCFFFF"/>
    <a:srgbClr val="FF5050"/>
    <a:srgbClr val="FF3399"/>
    <a:srgbClr val="EAEAEA"/>
    <a:srgbClr val="000000"/>
    <a:srgbClr val="1B9A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9" autoAdjust="0"/>
    <p:restoredTop sz="85505" autoAdjust="0"/>
  </p:normalViewPr>
  <p:slideViewPr>
    <p:cSldViewPr>
      <p:cViewPr varScale="1">
        <p:scale>
          <a:sx n="90" d="100"/>
          <a:sy n="90" d="100"/>
        </p:scale>
        <p:origin x="963"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296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CDEC757-ED0C-448B-97BB-225F961822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7046E28B-0DC5-426C-8AFD-6D20658FDC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6B176DE-E2A0-445A-A07B-98CED7153BCE}" type="datetimeFigureOut">
              <a:rPr lang="zh-CN" altLang="en-US"/>
              <a:pPr>
                <a:defRPr/>
              </a:pPr>
              <a:t>2022/6/1</a:t>
            </a:fld>
            <a:endParaRPr lang="zh-CN" altLang="en-US"/>
          </a:p>
        </p:txBody>
      </p:sp>
      <p:sp>
        <p:nvSpPr>
          <p:cNvPr id="4" name="页脚占位符 3">
            <a:extLst>
              <a:ext uri="{FF2B5EF4-FFF2-40B4-BE49-F238E27FC236}">
                <a16:creationId xmlns:a16="http://schemas.microsoft.com/office/drawing/2014/main" id="{345E6E70-5C75-4110-B8F4-FB3A70AEC5B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12571C67-7EF7-42EC-BD27-1CEE1B20C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1A311DE8-E6E0-419C-84B5-D6B316F0400A}" type="slidenum">
              <a:rPr lang="zh-CN" altLang="en-US"/>
              <a:pPr>
                <a:defRPr/>
              </a:pPr>
              <a:t>‹#›</a:t>
            </a:fld>
            <a:endParaRPr lang="zh-CN" altLang="en-US"/>
          </a:p>
        </p:txBody>
      </p:sp>
    </p:spTree>
    <p:extLst>
      <p:ext uri="{BB962C8B-B14F-4D97-AF65-F5344CB8AC3E}">
        <p14:creationId xmlns:p14="http://schemas.microsoft.com/office/powerpoint/2010/main" val="120651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06C574A-3F7F-496E-BD5A-487D8098090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defRPr>
            </a:lvl1pPr>
          </a:lstStyle>
          <a:p>
            <a:pPr>
              <a:defRPr/>
            </a:pPr>
            <a:endParaRPr lang="zh-CN" altLang="en-US"/>
          </a:p>
        </p:txBody>
      </p:sp>
      <p:sp>
        <p:nvSpPr>
          <p:cNvPr id="3" name="日期占位符 2">
            <a:extLst>
              <a:ext uri="{FF2B5EF4-FFF2-40B4-BE49-F238E27FC236}">
                <a16:creationId xmlns:a16="http://schemas.microsoft.com/office/drawing/2014/main" id="{D2BB9507-D2C3-4649-9085-8B65913A59A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mn-ea"/>
              </a:defRPr>
            </a:lvl1pPr>
          </a:lstStyle>
          <a:p>
            <a:pPr>
              <a:defRPr/>
            </a:pPr>
            <a:fld id="{80750DBC-F318-42B9-8CB5-074ADE19A8A6}" type="datetimeFigureOut">
              <a:rPr lang="zh-CN" altLang="en-US"/>
              <a:pPr>
                <a:defRPr/>
              </a:pPr>
              <a:t>2022/6/1</a:t>
            </a:fld>
            <a:endParaRPr lang="zh-CN" altLang="en-US"/>
          </a:p>
        </p:txBody>
      </p:sp>
      <p:sp>
        <p:nvSpPr>
          <p:cNvPr id="4" name="幻灯片图像占位符 3">
            <a:extLst>
              <a:ext uri="{FF2B5EF4-FFF2-40B4-BE49-F238E27FC236}">
                <a16:creationId xmlns:a16="http://schemas.microsoft.com/office/drawing/2014/main" id="{7D961FCE-E9EB-4E71-9294-4824C58119A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EBAFF4F-718A-4200-BC72-97FEC4DED50F}"/>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B2CBE88-50F0-41B8-AF9F-63202783FA3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06881C2-C5AA-4B4D-B2C1-92A9D8ECFD8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A3E8C68-2FB9-4473-B76B-BC3B9587EF61}" type="slidenum">
              <a:rPr lang="zh-CN" altLang="en-US"/>
              <a:pPr>
                <a:defRPr/>
              </a:pPr>
              <a:t>‹#›</a:t>
            </a:fld>
            <a:endParaRPr lang="zh-CN" altLang="en-US"/>
          </a:p>
        </p:txBody>
      </p:sp>
    </p:spTree>
    <p:extLst>
      <p:ext uri="{BB962C8B-B14F-4D97-AF65-F5344CB8AC3E}">
        <p14:creationId xmlns:p14="http://schemas.microsoft.com/office/powerpoint/2010/main" val="39033605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1</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9617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21</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146196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22</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3841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23</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299536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24</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321053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25</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213952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ea typeface="宋体" pitchFamily="2" charset="-122"/>
              </a:rPr>
              <a:t>A</a:t>
            </a:r>
          </a:p>
        </p:txBody>
      </p:sp>
      <p:sp>
        <p:nvSpPr>
          <p:cNvPr id="78852" name="Slide Number Placeholder 3"/>
          <p:cNvSpPr>
            <a:spLocks noGrp="1"/>
          </p:cNvSpPr>
          <p:nvPr>
            <p:ph type="sldNum" sz="quarter" idx="5"/>
          </p:nvPr>
        </p:nvSpPr>
        <p:spPr bwMode="auto">
          <a:noFill/>
          <a:ln>
            <a:miter lim="800000"/>
            <a:headEnd/>
            <a:tailEnd/>
          </a:ln>
        </p:spPr>
        <p:txBody>
          <a:bodyPr/>
          <a:lstStyle/>
          <a:p>
            <a:fld id="{081B33F0-C555-4DF6-8641-852E2724CA49}" type="slidenum">
              <a:rPr lang="en-US" altLang="en-US"/>
              <a:pPr/>
              <a:t>27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ea typeface="宋体" pitchFamily="2" charset="-122"/>
              </a:rPr>
              <a:t>A</a:t>
            </a:r>
          </a:p>
        </p:txBody>
      </p:sp>
      <p:sp>
        <p:nvSpPr>
          <p:cNvPr id="78852" name="Slide Number Placeholder 3"/>
          <p:cNvSpPr>
            <a:spLocks noGrp="1"/>
          </p:cNvSpPr>
          <p:nvPr>
            <p:ph type="sldNum" sz="quarter" idx="5"/>
          </p:nvPr>
        </p:nvSpPr>
        <p:spPr bwMode="auto">
          <a:noFill/>
          <a:ln>
            <a:miter lim="800000"/>
            <a:headEnd/>
            <a:tailEnd/>
          </a:ln>
        </p:spPr>
        <p:txBody>
          <a:bodyPr/>
          <a:lstStyle/>
          <a:p>
            <a:fld id="{081B33F0-C555-4DF6-8641-852E2724CA49}" type="slidenum">
              <a:rPr lang="en-US" altLang="en-US"/>
              <a:pPr/>
              <a:t>28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ea typeface="宋体" pitchFamily="2" charset="-122"/>
              </a:rPr>
              <a:t>关于发送序号的描述。</a:t>
            </a:r>
            <a:endParaRPr lang="en-US" altLang="en-US" dirty="0">
              <a:ea typeface="宋体" pitchFamily="2" charset="-122"/>
            </a:endParaRPr>
          </a:p>
        </p:txBody>
      </p:sp>
      <p:sp>
        <p:nvSpPr>
          <p:cNvPr id="78852" name="Slide Number Placeholder 3"/>
          <p:cNvSpPr>
            <a:spLocks noGrp="1"/>
          </p:cNvSpPr>
          <p:nvPr>
            <p:ph type="sldNum" sz="quarter" idx="5"/>
          </p:nvPr>
        </p:nvSpPr>
        <p:spPr bwMode="auto">
          <a:noFill/>
          <a:ln>
            <a:miter lim="800000"/>
            <a:headEnd/>
            <a:tailEnd/>
          </a:ln>
        </p:spPr>
        <p:txBody>
          <a:bodyPr/>
          <a:lstStyle/>
          <a:p>
            <a:fld id="{081B33F0-C555-4DF6-8641-852E2724CA49}" type="slidenum">
              <a:rPr lang="en-US" altLang="en-US"/>
              <a:pPr/>
              <a:t>29</a:t>
            </a:fld>
            <a:endParaRPr lang="en-US" altLang="en-US"/>
          </a:p>
        </p:txBody>
      </p:sp>
    </p:spTree>
    <p:extLst>
      <p:ext uri="{BB962C8B-B14F-4D97-AF65-F5344CB8AC3E}">
        <p14:creationId xmlns:p14="http://schemas.microsoft.com/office/powerpoint/2010/main" val="1492045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ea typeface="宋体" pitchFamily="2" charset="-122"/>
              </a:rPr>
              <a:t>关于发送序号的描述。</a:t>
            </a:r>
            <a:endParaRPr lang="en-US" altLang="en-US" dirty="0">
              <a:ea typeface="宋体" pitchFamily="2" charset="-122"/>
            </a:endParaRPr>
          </a:p>
        </p:txBody>
      </p:sp>
      <p:sp>
        <p:nvSpPr>
          <p:cNvPr id="78852" name="Slide Number Placeholder 3"/>
          <p:cNvSpPr>
            <a:spLocks noGrp="1"/>
          </p:cNvSpPr>
          <p:nvPr>
            <p:ph type="sldNum" sz="quarter" idx="5"/>
          </p:nvPr>
        </p:nvSpPr>
        <p:spPr bwMode="auto">
          <a:noFill/>
          <a:ln>
            <a:miter lim="800000"/>
            <a:headEnd/>
            <a:tailEnd/>
          </a:ln>
        </p:spPr>
        <p:txBody>
          <a:bodyPr/>
          <a:lstStyle/>
          <a:p>
            <a:fld id="{081B33F0-C555-4DF6-8641-852E2724CA49}" type="slidenum">
              <a:rPr lang="en-US" altLang="en-US"/>
              <a:pPr/>
              <a:t>30</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ea typeface="宋体" pitchFamily="2" charset="-122"/>
              </a:rPr>
              <a:t>关于发送序号的描述。</a:t>
            </a:r>
            <a:endParaRPr lang="en-US" altLang="en-US" dirty="0">
              <a:ea typeface="宋体" pitchFamily="2" charset="-122"/>
            </a:endParaRPr>
          </a:p>
        </p:txBody>
      </p:sp>
      <p:sp>
        <p:nvSpPr>
          <p:cNvPr id="78852" name="Slide Number Placeholder 3"/>
          <p:cNvSpPr>
            <a:spLocks noGrp="1"/>
          </p:cNvSpPr>
          <p:nvPr>
            <p:ph type="sldNum" sz="quarter" idx="5"/>
          </p:nvPr>
        </p:nvSpPr>
        <p:spPr bwMode="auto">
          <a:noFill/>
          <a:ln>
            <a:miter lim="800000"/>
            <a:headEnd/>
            <a:tailEnd/>
          </a:ln>
        </p:spPr>
        <p:txBody>
          <a:bodyPr/>
          <a:lstStyle/>
          <a:p>
            <a:fld id="{081B33F0-C555-4DF6-8641-852E2724CA49}" type="slidenum">
              <a:rPr lang="en-US" altLang="en-US"/>
              <a:pPr/>
              <a:t>31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3</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339612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ea typeface="宋体" pitchFamily="2" charset="-122"/>
              </a:rPr>
              <a:t>关于发送序号的描述。</a:t>
            </a:r>
            <a:endParaRPr lang="en-US" altLang="en-US" dirty="0">
              <a:ea typeface="宋体" pitchFamily="2" charset="-122"/>
            </a:endParaRPr>
          </a:p>
        </p:txBody>
      </p:sp>
      <p:sp>
        <p:nvSpPr>
          <p:cNvPr id="78852" name="Slide Number Placeholder 3"/>
          <p:cNvSpPr>
            <a:spLocks noGrp="1"/>
          </p:cNvSpPr>
          <p:nvPr>
            <p:ph type="sldNum" sz="quarter" idx="5"/>
          </p:nvPr>
        </p:nvSpPr>
        <p:spPr bwMode="auto">
          <a:noFill/>
          <a:ln>
            <a:miter lim="800000"/>
            <a:headEnd/>
            <a:tailEnd/>
          </a:ln>
        </p:spPr>
        <p:txBody>
          <a:bodyPr/>
          <a:lstStyle/>
          <a:p>
            <a:fld id="{081B33F0-C555-4DF6-8641-852E2724CA49}" type="slidenum">
              <a:rPr lang="en-US" altLang="en-US"/>
              <a:pPr/>
              <a:t>32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a:ea typeface="宋体" pitchFamily="2" charset="-122"/>
              </a:rPr>
              <a:t>关于发送序号的描述。</a:t>
            </a:r>
            <a:endParaRPr lang="en-US" altLang="en-US" dirty="0">
              <a:ea typeface="宋体" pitchFamily="2" charset="-122"/>
            </a:endParaRPr>
          </a:p>
        </p:txBody>
      </p:sp>
      <p:sp>
        <p:nvSpPr>
          <p:cNvPr id="78852" name="Slide Number Placeholder 3"/>
          <p:cNvSpPr>
            <a:spLocks noGrp="1"/>
          </p:cNvSpPr>
          <p:nvPr>
            <p:ph type="sldNum" sz="quarter" idx="5"/>
          </p:nvPr>
        </p:nvSpPr>
        <p:spPr bwMode="auto">
          <a:noFill/>
          <a:ln>
            <a:miter lim="800000"/>
            <a:headEnd/>
            <a:tailEnd/>
          </a:ln>
        </p:spPr>
        <p:txBody>
          <a:bodyPr/>
          <a:lstStyle/>
          <a:p>
            <a:fld id="{081B33F0-C555-4DF6-8641-852E2724CA49}" type="slidenum">
              <a:rPr lang="en-US" altLang="en-US"/>
              <a:pPr/>
              <a:t>33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a:ea typeface="宋体" pitchFamily="2" charset="-122"/>
              </a:rPr>
              <a:t>C</a:t>
            </a:r>
          </a:p>
        </p:txBody>
      </p:sp>
      <p:sp>
        <p:nvSpPr>
          <p:cNvPr id="80900" name="Slide Number Placeholder 3"/>
          <p:cNvSpPr>
            <a:spLocks noGrp="1"/>
          </p:cNvSpPr>
          <p:nvPr>
            <p:ph type="sldNum" sz="quarter" idx="5"/>
          </p:nvPr>
        </p:nvSpPr>
        <p:spPr bwMode="auto">
          <a:noFill/>
          <a:ln>
            <a:miter lim="800000"/>
            <a:headEnd/>
            <a:tailEnd/>
          </a:ln>
        </p:spPr>
        <p:txBody>
          <a:bodyPr/>
          <a:lstStyle/>
          <a:p>
            <a:fld id="{4CF3465B-031E-4341-AEA9-29CA828111FC}" type="slidenum">
              <a:rPr lang="en-US" altLang="en-US" smtClean="0"/>
              <a:pPr/>
              <a:t>34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ea typeface="宋体" pitchFamily="2" charset="-122"/>
              </a:rPr>
              <a:t>D</a:t>
            </a:r>
          </a:p>
        </p:txBody>
      </p:sp>
      <p:sp>
        <p:nvSpPr>
          <p:cNvPr id="80900" name="Slide Number Placeholder 3"/>
          <p:cNvSpPr>
            <a:spLocks noGrp="1"/>
          </p:cNvSpPr>
          <p:nvPr>
            <p:ph type="sldNum" sz="quarter" idx="5"/>
          </p:nvPr>
        </p:nvSpPr>
        <p:spPr bwMode="auto">
          <a:noFill/>
          <a:ln>
            <a:miter lim="800000"/>
            <a:headEnd/>
            <a:tailEnd/>
          </a:ln>
        </p:spPr>
        <p:txBody>
          <a:bodyPr/>
          <a:lstStyle/>
          <a:p>
            <a:fld id="{4CF3465B-031E-4341-AEA9-29CA828111FC}" type="slidenum">
              <a:rPr lang="en-US" altLang="en-US" smtClean="0"/>
              <a:pPr/>
              <a:t>35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4</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dirty="0"/>
          </a:p>
          <a:p>
            <a:pPr eaLnBrk="1" hangingPunct="1">
              <a:spcBef>
                <a:spcPct val="0"/>
              </a:spcBef>
            </a:pPr>
            <a:endParaRPr lang="en-US" altLang="zh-CN" dirty="0"/>
          </a:p>
        </p:txBody>
      </p:sp>
    </p:spTree>
    <p:extLst>
      <p:ext uri="{BB962C8B-B14F-4D97-AF65-F5344CB8AC3E}">
        <p14:creationId xmlns:p14="http://schemas.microsoft.com/office/powerpoint/2010/main" val="304334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A3E8C68-2FB9-4473-B76B-BC3B9587EF61}" type="slidenum">
              <a:rPr lang="zh-CN" altLang="en-US" smtClean="0"/>
              <a:pPr>
                <a:defRPr/>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）余数</a:t>
            </a:r>
            <a:r>
              <a:rPr lang="en-US" altLang="zh-CN" dirty="0"/>
              <a:t>1110</a:t>
            </a:r>
          </a:p>
          <a:p>
            <a:r>
              <a:rPr lang="zh-CN" altLang="en-US" dirty="0"/>
              <a:t>（</a:t>
            </a:r>
            <a:r>
              <a:rPr lang="en-US" altLang="zh-CN" dirty="0"/>
              <a:t>2</a:t>
            </a:r>
            <a:r>
              <a:rPr lang="zh-CN" altLang="en-US" dirty="0"/>
              <a:t>）可以发现，重新计算出的余数为</a:t>
            </a:r>
            <a:r>
              <a:rPr lang="en-US" altLang="zh-CN" dirty="0"/>
              <a:t>1101</a:t>
            </a:r>
            <a:r>
              <a:rPr lang="zh-CN" altLang="en-US" dirty="0"/>
              <a:t>。</a:t>
            </a:r>
          </a:p>
        </p:txBody>
      </p:sp>
      <p:sp>
        <p:nvSpPr>
          <p:cNvPr id="4" name="灯片编号占位符 3"/>
          <p:cNvSpPr>
            <a:spLocks noGrp="1"/>
          </p:cNvSpPr>
          <p:nvPr>
            <p:ph type="sldNum" sz="quarter" idx="5"/>
          </p:nvPr>
        </p:nvSpPr>
        <p:spPr/>
        <p:txBody>
          <a:bodyPr/>
          <a:lstStyle/>
          <a:p>
            <a:pPr>
              <a:defRPr/>
            </a:pPr>
            <a:fld id="{BA3E8C68-2FB9-4473-B76B-BC3B9587EF61}" type="slidenum">
              <a:rPr lang="zh-CN" altLang="en-US" smtClean="0"/>
              <a:pPr>
                <a:defRPr/>
              </a:pPr>
              <a:t>12</a:t>
            </a:fld>
            <a:endParaRPr lang="zh-CN" altLang="en-US"/>
          </a:p>
        </p:txBody>
      </p:sp>
    </p:spTree>
    <p:extLst>
      <p:ext uri="{BB962C8B-B14F-4D97-AF65-F5344CB8AC3E}">
        <p14:creationId xmlns:p14="http://schemas.microsoft.com/office/powerpoint/2010/main" val="321587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16</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9617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18</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33961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19</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410569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A6FDA3-3088-4974-9896-EC0BF8A0CF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87657-A871-409E-8EFE-89BBA7D15147}" type="slidenum">
              <a:rPr lang="zh-TW" altLang="en-US" smtClean="0">
                <a:latin typeface="Arial" panose="020B0604020202020204" pitchFamily="34" charset="0"/>
                <a:ea typeface="PMingLiU" panose="02020500000000000000" pitchFamily="18" charset="-120"/>
              </a:rPr>
              <a:pPr>
                <a:spcBef>
                  <a:spcPct val="0"/>
                </a:spcBef>
              </a:pPr>
              <a:t>20</a:t>
            </a:fld>
            <a:endParaRPr lang="en-US" altLang="zh-TW">
              <a:latin typeface="Arial" panose="020B0604020202020204" pitchFamily="34" charset="0"/>
              <a:ea typeface="PMingLiU" panose="02020500000000000000" pitchFamily="18" charset="-120"/>
            </a:endParaRPr>
          </a:p>
        </p:txBody>
      </p:sp>
      <p:sp>
        <p:nvSpPr>
          <p:cNvPr id="6147" name="Rectangle 2">
            <a:extLst>
              <a:ext uri="{FF2B5EF4-FFF2-40B4-BE49-F238E27FC236}">
                <a16:creationId xmlns:a16="http://schemas.microsoft.com/office/drawing/2014/main" id="{A09F53C4-6CF3-4300-83C0-6853175B27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A5B32150-BABA-49DA-BDFD-6479226AA8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sz="1200" b="0" i="0" u="none" strike="noStrike" kern="1200">
                <a:solidFill>
                  <a:schemeClr val="tx1"/>
                </a:solidFill>
                <a:effectLst/>
                <a:latin typeface="+mn-lt"/>
                <a:ea typeface="+mn-ea"/>
                <a:cs typeface="+mn-cs"/>
              </a:rPr>
              <a:t>自动</a:t>
            </a:r>
            <a:r>
              <a:rPr lang="zh-CN" altLang="en-US" sz="1200" b="0" i="0" u="none" strike="noStrike" kern="1200" dirty="0">
                <a:solidFill>
                  <a:schemeClr val="tx1"/>
                </a:solidFill>
                <a:effectLst/>
                <a:latin typeface="+mn-lt"/>
                <a:ea typeface="+mn-ea"/>
                <a:cs typeface="+mn-cs"/>
              </a:rPr>
              <a:t>重传请求（</a:t>
            </a:r>
            <a:r>
              <a:rPr lang="en-US" altLang="zh-CN" sz="1200" b="0" i="0" u="none" strike="noStrike" kern="1200" dirty="0">
                <a:solidFill>
                  <a:schemeClr val="tx1"/>
                </a:solidFill>
                <a:effectLst/>
                <a:latin typeface="+mn-lt"/>
                <a:ea typeface="+mn-ea"/>
                <a:cs typeface="+mn-cs"/>
              </a:rPr>
              <a:t>Automatic Repeat-</a:t>
            </a:r>
            <a:r>
              <a:rPr lang="en-US" altLang="zh-CN" sz="1200" b="0" i="0" u="none" strike="noStrike" kern="1200" dirty="0" err="1">
                <a:solidFill>
                  <a:schemeClr val="tx1"/>
                </a:solidFill>
                <a:effectLst/>
                <a:latin typeface="+mn-lt"/>
                <a:ea typeface="+mn-ea"/>
                <a:cs typeface="+mn-cs"/>
              </a:rPr>
              <a:t>reQuest</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ARQ</a:t>
            </a:r>
            <a:r>
              <a:rPr lang="zh-CN" altLang="en-US" sz="1200" b="0" i="0" u="none" strike="noStrike" kern="1200" dirty="0">
                <a:solidFill>
                  <a:schemeClr val="tx1"/>
                </a:solidFill>
                <a:effectLst/>
                <a:latin typeface="+mn-lt"/>
                <a:ea typeface="+mn-ea"/>
                <a:cs typeface="+mn-cs"/>
              </a:rPr>
              <a:t>）</a:t>
            </a:r>
            <a:endParaRPr lang="en-US" altLang="zh-CN" dirty="0"/>
          </a:p>
        </p:txBody>
      </p:sp>
    </p:spTree>
    <p:extLst>
      <p:ext uri="{BB962C8B-B14F-4D97-AF65-F5344CB8AC3E}">
        <p14:creationId xmlns:p14="http://schemas.microsoft.com/office/powerpoint/2010/main" val="244070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10">
            <a:extLst>
              <a:ext uri="{FF2B5EF4-FFF2-40B4-BE49-F238E27FC236}">
                <a16:creationId xmlns:a16="http://schemas.microsoft.com/office/drawing/2014/main" id="{4B85EFCC-FB72-482D-9011-7F8007254B7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075" y="3175"/>
            <a:ext cx="603408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0">
            <a:extLst>
              <a:ext uri="{FF2B5EF4-FFF2-40B4-BE49-F238E27FC236}">
                <a16:creationId xmlns:a16="http://schemas.microsoft.com/office/drawing/2014/main" id="{9130BC23-3B3E-4822-A526-5B5F3784A46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15163" y="125413"/>
            <a:ext cx="17335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AEE1B22D-5788-4C0D-B8AD-D4D04D7C92EB}"/>
              </a:ext>
            </a:extLst>
          </p:cNvPr>
          <p:cNvSpPr/>
          <p:nvPr userDrawn="1"/>
        </p:nvSpPr>
        <p:spPr>
          <a:xfrm>
            <a:off x="2568923" y="-98116"/>
            <a:ext cx="3013967" cy="769441"/>
          </a:xfrm>
          <a:prstGeom prst="rect">
            <a:avLst/>
          </a:prstGeom>
          <a:noFill/>
        </p:spPr>
        <p:txBody>
          <a:bodyPr wrap="none">
            <a:spAutoFit/>
          </a:bodyPr>
          <a:lstStyle/>
          <a:p>
            <a:pPr algn="ctr">
              <a:defRPr/>
            </a:pPr>
            <a:r>
              <a:rPr lang="zh-CN" altLang="en-US" sz="4400" dirty="0">
                <a:ln w="9525">
                  <a:solidFill>
                    <a:schemeClr val="bg1"/>
                  </a:solidFill>
                  <a:prstDash val="solid"/>
                </a:ln>
                <a:effectLst>
                  <a:outerShdw blurRad="12700" dist="38100" dir="2700000" algn="tl" rotWithShape="0">
                    <a:schemeClr val="bg1">
                      <a:lumMod val="50000"/>
                    </a:schemeClr>
                  </a:outerShdw>
                </a:effectLst>
                <a:latin typeface="隶书" panose="02010509060101010101" pitchFamily="49" charset="-122"/>
                <a:ea typeface="隶书" panose="02010509060101010101" pitchFamily="49" charset="-122"/>
              </a:rPr>
              <a:t>计算机网络</a:t>
            </a:r>
          </a:p>
        </p:txBody>
      </p:sp>
      <p:pic>
        <p:nvPicPr>
          <p:cNvPr id="5" name="图片 13">
            <a:extLst>
              <a:ext uri="{FF2B5EF4-FFF2-40B4-BE49-F238E27FC236}">
                <a16:creationId xmlns:a16="http://schemas.microsoft.com/office/drawing/2014/main" id="{19C6D927-6302-4BA4-95AC-EAF79218E5C4}"/>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3850" y="0"/>
            <a:ext cx="6572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9">
            <a:extLst>
              <a:ext uri="{FF2B5EF4-FFF2-40B4-BE49-F238E27FC236}">
                <a16:creationId xmlns:a16="http://schemas.microsoft.com/office/drawing/2014/main" id="{BB31C3E0-BD10-47C8-A5FD-089A010D4ABA}"/>
              </a:ext>
            </a:extLst>
          </p:cNvPr>
          <p:cNvCxnSpPr>
            <a:cxnSpLocks/>
          </p:cNvCxnSpPr>
          <p:nvPr userDrawn="1"/>
        </p:nvCxnSpPr>
        <p:spPr>
          <a:xfrm>
            <a:off x="250825" y="1268413"/>
            <a:ext cx="8497888" cy="0"/>
          </a:xfrm>
          <a:prstGeom prst="line">
            <a:avLst/>
          </a:prstGeom>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0"/>
          </p:nvPr>
        </p:nvSpPr>
        <p:spPr/>
        <p:txBody>
          <a:bodyPr/>
          <a:lstStyle/>
          <a:p>
            <a:fld id="{C7BB1681-9CAB-4C95-8BD2-F9DE706E3230}"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024184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5575" cy="1143000"/>
          </a:xfrm>
          <a:prstGeom prst="rect">
            <a:avLst/>
          </a:prstGeom>
        </p:spPr>
        <p:txBody>
          <a:bodyPr/>
          <a:lstStyle>
            <a:lvl1pPr algn="l">
              <a:defRPr/>
            </a:lvl1pPr>
          </a:lstStyle>
          <a:p>
            <a:r>
              <a:rPr lang="zh-CN" altLang="en-US"/>
              <a:t>单击此处编辑母版标题样式</a:t>
            </a:r>
            <a:endParaRPr 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A3D9835-CC65-4B0A-99EE-D52A4503099C}" type="datetime1">
              <a:rPr lang="zh-CN" altLang="en-US" smtClean="0"/>
              <a:t>2022/6/1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4AB2F40-C51A-4A9A-8B51-8F6D9C0F13F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EEAF9"/>
            </a:gs>
          </a:gsLst>
          <a:lin ang="540000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66B172-84C2-4BB6-8249-403C24F1CB2A}"/>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5D5C4CC7-E85A-45CC-BCBE-FA62743B4B8D}"/>
              </a:ext>
            </a:extLst>
          </p:cNvPr>
          <p:cNvCxnSpPr>
            <a:cxnSpLocks/>
          </p:cNvCxnSpPr>
          <p:nvPr/>
        </p:nvCxnSpPr>
        <p:spPr>
          <a:xfrm>
            <a:off x="250825" y="692150"/>
            <a:ext cx="8497888"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5" name="灯片编号占位符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B1681-9CAB-4C95-8BD2-F9DE706E323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782" r:id="rId1"/>
    <p:sldLayoutId id="2147484783" r:id="rId2"/>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E8%AF%BE%E4%BB%B6%E8%A7%86%E9%A2%91/%E5%81%9C%E6%AD%A2%E7%AD%89%E5%BE%85%E5%8D%8F%E8%AE%AE.swf" TargetMode="Externa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663B67E8-4D96-4BF0-9300-B1420A51FAE3}"/>
              </a:ext>
            </a:extLst>
          </p:cNvPr>
          <p:cNvSpPr txBox="1">
            <a:spLocks/>
          </p:cNvSpPr>
          <p:nvPr/>
        </p:nvSpPr>
        <p:spPr bwMode="auto">
          <a:xfrm>
            <a:off x="1116013" y="908050"/>
            <a:ext cx="7416427" cy="504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eaLnBrk="1" hangingPunct="1">
              <a:defRPr/>
            </a:pPr>
            <a:r>
              <a:rPr lang="en-US" altLang="zh-CN" sz="2400" dirty="0">
                <a:solidFill>
                  <a:srgbClr val="215978"/>
                </a:solidFill>
              </a:rPr>
              <a:t>             </a:t>
            </a:r>
            <a:r>
              <a:rPr lang="zh-CN" altLang="zh-CN" sz="2400" dirty="0">
                <a:solidFill>
                  <a:srgbClr val="215978"/>
                </a:solidFill>
              </a:rPr>
              <a:t>第</a:t>
            </a:r>
            <a:r>
              <a:rPr lang="en-US" altLang="zh-CN" sz="2400" dirty="0">
                <a:solidFill>
                  <a:srgbClr val="215978"/>
                </a:solidFill>
              </a:rPr>
              <a:t>5</a:t>
            </a:r>
            <a:r>
              <a:rPr lang="zh-CN" altLang="zh-CN" sz="2400" dirty="0">
                <a:solidFill>
                  <a:srgbClr val="215978"/>
                </a:solidFill>
              </a:rPr>
              <a:t>章 </a:t>
            </a:r>
            <a:r>
              <a:rPr lang="zh-CN" altLang="en-US" sz="2400" dirty="0">
                <a:solidFill>
                  <a:srgbClr val="215978"/>
                </a:solidFill>
              </a:rPr>
              <a:t>局域网技术与数据链路层协议</a:t>
            </a:r>
            <a:endParaRPr lang="zh-CN" altLang="zh-CN" sz="2400" dirty="0">
              <a:solidFill>
                <a:srgbClr val="215978"/>
              </a:solidFill>
            </a:endParaRPr>
          </a:p>
        </p:txBody>
      </p:sp>
      <p:grpSp>
        <p:nvGrpSpPr>
          <p:cNvPr id="6" name="组合 5"/>
          <p:cNvGrpSpPr/>
          <p:nvPr/>
        </p:nvGrpSpPr>
        <p:grpSpPr>
          <a:xfrm>
            <a:off x="709393" y="1772816"/>
            <a:ext cx="7725216" cy="1728192"/>
            <a:chOff x="709393" y="1772816"/>
            <a:chExt cx="7725216" cy="1487272"/>
          </a:xfrm>
        </p:grpSpPr>
        <p:sp>
          <p:nvSpPr>
            <p:cNvPr id="4" name="矩形 3"/>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 形 7"/>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在物理通信线路上传输数据信号一定存在差错</a:t>
            </a:r>
            <a:endParaRPr lang="en-US" altLang="zh-CN"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在原始、有差错物理线路上层，采取差错检测、差错控制等方法，将物理线路改造成无差错的数据链路（向网络层提供高质量服务）</a:t>
            </a:r>
            <a:endParaRPr lang="en-US" altLang="zh-CN" sz="1600" b="0"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物理层以上各层都有改善数据传输质量责任，</a:t>
            </a:r>
            <a:r>
              <a:rPr lang="zh-CN" altLang="en-US" sz="1600" b="0" dirty="0">
                <a:solidFill>
                  <a:srgbClr val="FF0000"/>
                </a:solidFill>
                <a:latin typeface="Times New Roman" panose="02020603050405020304" pitchFamily="18" charset="0"/>
              </a:rPr>
              <a:t>数据链路层差错控制最重要</a:t>
            </a:r>
            <a:r>
              <a:rPr lang="zh-CN" altLang="en-US" sz="1600" b="0" dirty="0">
                <a:solidFill>
                  <a:schemeClr val="tx2"/>
                </a:solidFill>
                <a:latin typeface="Times New Roman" panose="02020603050405020304" pitchFamily="18" charset="0"/>
              </a:rPr>
              <a:t>。</a:t>
            </a:r>
            <a:endParaRPr lang="zh-CN" altLang="ja-JP"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10"/>
          </p:nvPr>
        </p:nvSpPr>
        <p:spPr/>
        <p:txBody>
          <a:bodyPr/>
          <a:lstStyle/>
          <a:p>
            <a:fld id="{C7BB1681-9CAB-4C95-8BD2-F9DE706E3230}" type="slidenum">
              <a:rPr lang="zh-CN" altLang="en-US" smtClean="0"/>
              <a:pPr/>
              <a:t>1</a:t>
            </a:fld>
            <a:endParaRPr lang="zh-CN" altLang="en-US"/>
          </a:p>
        </p:txBody>
      </p:sp>
      <p:sp>
        <p:nvSpPr>
          <p:cNvPr id="3" name="页脚占位符 2">
            <a:extLst>
              <a:ext uri="{FF2B5EF4-FFF2-40B4-BE49-F238E27FC236}">
                <a16:creationId xmlns:a16="http://schemas.microsoft.com/office/drawing/2014/main" id="{752973D2-C163-4C0B-99DA-038C23BA7000}"/>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863809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723823"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三种主要的差错检测技术</a:t>
            </a:r>
          </a:p>
        </p:txBody>
      </p:sp>
      <p:grpSp>
        <p:nvGrpSpPr>
          <p:cNvPr id="4" name="组合 3"/>
          <p:cNvGrpSpPr/>
          <p:nvPr/>
        </p:nvGrpSpPr>
        <p:grpSpPr>
          <a:xfrm>
            <a:off x="709393" y="1772816"/>
            <a:ext cx="7725216" cy="1296144"/>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循环冗余检测：常用于数据链路层</a:t>
            </a:r>
            <a:endParaRPr lang="en-US" altLang="zh-CN"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校验的过程：</a:t>
            </a:r>
            <a:endParaRPr lang="en-US" altLang="zh-CN" sz="1600" b="0" dirty="0">
              <a:solidFill>
                <a:schemeClr val="tx2"/>
              </a:solidFill>
              <a:latin typeface="Times New Roman" panose="02020603050405020304" pitchFamily="18" charset="0"/>
            </a:endParaRPr>
          </a:p>
          <a:p>
            <a:pPr marL="577850" lvl="1" indent="-285750">
              <a:lnSpc>
                <a:spcPct val="150000"/>
              </a:lnSpc>
              <a:buFont typeface="Wingdings" panose="05000000000000000000" pitchFamily="2" charset="2"/>
              <a:buChar char="Ø"/>
            </a:pPr>
            <a:endParaRPr lang="en-US" altLang="zh-CN" sz="1400" b="0" dirty="0">
              <a:solidFill>
                <a:schemeClr val="tx2"/>
              </a:solidFill>
              <a:latin typeface="Times New Roman" panose="02020603050405020304" pitchFamily="18" charset="0"/>
              <a:cs typeface="Times New Roman" panose="02020603050405020304" pitchFamily="18" charset="0"/>
            </a:endParaRPr>
          </a:p>
          <a:p>
            <a:pPr marL="577850" lvl="1" indent="-285750">
              <a:lnSpc>
                <a:spcPct val="150000"/>
              </a:lnSpc>
              <a:buFont typeface="Wingdings" panose="05000000000000000000" pitchFamily="2" charset="2"/>
              <a:buChar char="Ø"/>
            </a:pPr>
            <a:endParaRPr lang="en-US" altLang="zh-CN" sz="1400" b="0" i="1" dirty="0">
              <a:solidFill>
                <a:schemeClr val="tx2"/>
              </a:solidFill>
              <a:latin typeface="Times New Roman" panose="02020603050405020304" pitchFamily="18" charset="0"/>
            </a:endParaRPr>
          </a:p>
          <a:p>
            <a:pPr marL="577850" lvl="1" indent="-285750">
              <a:lnSpc>
                <a:spcPct val="150000"/>
              </a:lnSpc>
              <a:buFont typeface="Wingdings" panose="05000000000000000000" pitchFamily="2" charset="2"/>
              <a:buChar char="Ø"/>
            </a:pPr>
            <a:endParaRPr lang="en-US" altLang="zh-CN" sz="1400" b="0" i="1"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endParaRPr lang="zh-CN" altLang="en-US"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nvGraphicFramePr>
        <p:xfrm>
          <a:off x="1907704" y="2368900"/>
          <a:ext cx="5499100" cy="4244428"/>
        </p:xfrm>
        <a:graphic>
          <a:graphicData uri="http://schemas.openxmlformats.org/presentationml/2006/ole">
            <mc:AlternateContent xmlns:mc="http://schemas.openxmlformats.org/markup-compatibility/2006">
              <mc:Choice xmlns:v="urn:schemas-microsoft-com:vml" Requires="v">
                <p:oleObj name="Visio" r:id="rId2" imgW="4850258" imgH="4905334" progId="">
                  <p:embed/>
                </p:oleObj>
              </mc:Choice>
              <mc:Fallback>
                <p:oleObj name="Visio" r:id="rId2" imgW="4850258" imgH="4905334"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368900"/>
                        <a:ext cx="5499100" cy="42444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0"/>
          </p:nvPr>
        </p:nvSpPr>
        <p:spPr/>
        <p:txBody>
          <a:bodyPr/>
          <a:lstStyle/>
          <a:p>
            <a:fld id="{C7BB1681-9CAB-4C95-8BD2-F9DE706E3230}" type="slidenum">
              <a:rPr lang="zh-CN" altLang="en-US" smtClean="0"/>
              <a:pPr/>
              <a:t>10</a:t>
            </a:fld>
            <a:endParaRPr lang="zh-CN" altLang="en-US"/>
          </a:p>
        </p:txBody>
      </p:sp>
      <p:sp>
        <p:nvSpPr>
          <p:cNvPr id="2" name="页脚占位符 1">
            <a:extLst>
              <a:ext uri="{FF2B5EF4-FFF2-40B4-BE49-F238E27FC236}">
                <a16:creationId xmlns:a16="http://schemas.microsoft.com/office/drawing/2014/main" id="{EDB07847-DF04-4669-ADE6-B88FB051743A}"/>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054054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723823"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三种主要的差错检测技术</a:t>
            </a:r>
          </a:p>
        </p:txBody>
      </p:sp>
      <p:pic>
        <p:nvPicPr>
          <p:cNvPr id="2" name="图片 1">
            <a:extLst>
              <a:ext uri="{FF2B5EF4-FFF2-40B4-BE49-F238E27FC236}">
                <a16:creationId xmlns:a16="http://schemas.microsoft.com/office/drawing/2014/main" id="{1EA6C6DB-9D5B-4018-B5C0-71374B6F9F73}"/>
              </a:ext>
            </a:extLst>
          </p:cNvPr>
          <p:cNvPicPr>
            <a:picLocks noChangeAspect="1"/>
          </p:cNvPicPr>
          <p:nvPr/>
        </p:nvPicPr>
        <p:blipFill>
          <a:blip r:embed="rId2" cstate="print"/>
          <a:stretch>
            <a:fillRect/>
          </a:stretch>
        </p:blipFill>
        <p:spPr>
          <a:xfrm>
            <a:off x="518151" y="2047041"/>
            <a:ext cx="8230313" cy="4694327"/>
          </a:xfrm>
          <a:prstGeom prst="rect">
            <a:avLst/>
          </a:prstGeom>
        </p:spPr>
      </p:pic>
      <p:sp>
        <p:nvSpPr>
          <p:cNvPr id="12" name="矩形 11">
            <a:extLst>
              <a:ext uri="{FF2B5EF4-FFF2-40B4-BE49-F238E27FC236}">
                <a16:creationId xmlns:a16="http://schemas.microsoft.com/office/drawing/2014/main" id="{31925A58-EF64-49E3-BB90-7C59CFC53977}"/>
              </a:ext>
            </a:extLst>
          </p:cNvPr>
          <p:cNvSpPr/>
          <p:nvPr/>
        </p:nvSpPr>
        <p:spPr>
          <a:xfrm>
            <a:off x="482916" y="1405872"/>
            <a:ext cx="2262158" cy="455253"/>
          </a:xfrm>
          <a:prstGeom prst="rect">
            <a:avLst/>
          </a:prstGeom>
        </p:spPr>
        <p:txBody>
          <a:bodyPr wrap="none">
            <a:spAutoFit/>
          </a:bodyPr>
          <a:lstStyle/>
          <a:p>
            <a:pPr>
              <a:lnSpc>
                <a:spcPct val="150000"/>
              </a:lnSpc>
            </a:pPr>
            <a:r>
              <a:rPr lang="zh-CN" altLang="en-US" dirty="0">
                <a:solidFill>
                  <a:schemeClr val="tx2"/>
                </a:solidFill>
                <a:latin typeface="Times New Roman" panose="02020603050405020304" pitchFamily="18" charset="0"/>
              </a:rPr>
              <a:t>计算过程注意事项：</a:t>
            </a:r>
            <a:endParaRPr lang="en-US" altLang="zh-CN" dirty="0">
              <a:solidFill>
                <a:schemeClr val="tx2"/>
              </a:solidFill>
              <a:latin typeface="Times New Roman" panose="02020603050405020304" pitchFamily="18" charset="0"/>
            </a:endParaRPr>
          </a:p>
        </p:txBody>
      </p:sp>
      <p:sp>
        <p:nvSpPr>
          <p:cNvPr id="5" name="灯片编号占位符 4"/>
          <p:cNvSpPr>
            <a:spLocks noGrp="1"/>
          </p:cNvSpPr>
          <p:nvPr>
            <p:ph type="sldNum" sz="quarter" idx="10"/>
          </p:nvPr>
        </p:nvSpPr>
        <p:spPr/>
        <p:txBody>
          <a:bodyPr/>
          <a:lstStyle/>
          <a:p>
            <a:fld id="{C7BB1681-9CAB-4C95-8BD2-F9DE706E3230}" type="slidenum">
              <a:rPr lang="zh-CN" altLang="en-US" smtClean="0"/>
              <a:pPr/>
              <a:t>11</a:t>
            </a:fld>
            <a:endParaRPr lang="zh-CN" altLang="en-US"/>
          </a:p>
        </p:txBody>
      </p:sp>
      <p:sp>
        <p:nvSpPr>
          <p:cNvPr id="4" name="页脚占位符 3">
            <a:extLst>
              <a:ext uri="{FF2B5EF4-FFF2-40B4-BE49-F238E27FC236}">
                <a16:creationId xmlns:a16="http://schemas.microsoft.com/office/drawing/2014/main" id="{77715D02-5E20-4E08-9A6C-0DEFD3BEAC50}"/>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762457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CEE30016-942B-476C-95CD-7F2ACDF57934}"/>
              </a:ext>
            </a:extLst>
          </p:cNvPr>
          <p:cNvSpPr>
            <a:spLocks noChangeArrowheads="1"/>
          </p:cNvSpPr>
          <p:nvPr/>
        </p:nvSpPr>
        <p:spPr bwMode="auto">
          <a:xfrm>
            <a:off x="798637" y="1654200"/>
            <a:ext cx="71111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zh-CN" altLang="en-US" sz="20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练习题：</a:t>
            </a:r>
            <a:r>
              <a:rPr kumimoji="0" lang="zh-CN"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已知循环冗余码的生成多项式</a:t>
            </a:r>
            <a:r>
              <a:rPr lang="zh-CN" altLang="en-US" sz="2000" b="0" dirty="0">
                <a:solidFill>
                  <a:srgbClr val="000000"/>
                </a:solidFill>
                <a:latin typeface="Times New Roman" panose="02020603050405020304" pitchFamily="18" charset="0"/>
                <a:cs typeface="Times New Roman" panose="02020603050405020304" pitchFamily="18" charset="0"/>
              </a:rPr>
              <a:t>是                         ，要发送的数据为</a:t>
            </a:r>
            <a:r>
              <a:rPr lang="en-US" altLang="zh-CN" sz="2000" b="0" dirty="0">
                <a:solidFill>
                  <a:srgbClr val="000000"/>
                </a:solidFill>
                <a:latin typeface="Times New Roman" panose="02020603050405020304" pitchFamily="18" charset="0"/>
                <a:cs typeface="Times New Roman" panose="02020603050405020304" pitchFamily="18" charset="0"/>
              </a:rPr>
              <a:t>1101011011</a:t>
            </a:r>
            <a:r>
              <a:rPr lang="zh-CN" altLang="en-US" sz="2000" b="0" dirty="0">
                <a:solidFill>
                  <a:srgbClr val="000000"/>
                </a:solidFill>
                <a:latin typeface="Times New Roman" panose="02020603050405020304" pitchFamily="18" charset="0"/>
                <a:cs typeface="Times New Roman" panose="02020603050405020304" pitchFamily="18" charset="0"/>
              </a:rPr>
              <a:t>。请问：</a:t>
            </a:r>
            <a:endParaRPr kumimoji="0" lang="zh-CN" altLang="en-US" sz="2000" b="0" i="0" u="none" strike="noStrike" cap="none" normalizeH="0" baseline="0" dirty="0">
              <a:ln>
                <a:noFill/>
              </a:ln>
              <a:solidFill>
                <a:schemeClr val="tx1"/>
              </a:solidFill>
              <a:effectLst/>
            </a:endParaRPr>
          </a:p>
        </p:txBody>
      </p:sp>
      <p:graphicFrame>
        <p:nvGraphicFramePr>
          <p:cNvPr id="14" name="对象 13">
            <a:extLst>
              <a:ext uri="{FF2B5EF4-FFF2-40B4-BE49-F238E27FC236}">
                <a16:creationId xmlns:a16="http://schemas.microsoft.com/office/drawing/2014/main" id="{6FF24782-155C-4279-939C-05F319FE59CF}"/>
              </a:ext>
            </a:extLst>
          </p:cNvPr>
          <p:cNvGraphicFramePr>
            <a:graphicFrameLocks noChangeAspect="1"/>
          </p:cNvGraphicFramePr>
          <p:nvPr>
            <p:extLst>
              <p:ext uri="{D42A27DB-BD31-4B8C-83A1-F6EECF244321}">
                <p14:modId xmlns:p14="http://schemas.microsoft.com/office/powerpoint/2010/main" val="1630684454"/>
              </p:ext>
            </p:extLst>
          </p:nvPr>
        </p:nvGraphicFramePr>
        <p:xfrm>
          <a:off x="5513889" y="1694458"/>
          <a:ext cx="1506383" cy="330669"/>
        </p:xfrm>
        <a:graphic>
          <a:graphicData uri="http://schemas.openxmlformats.org/presentationml/2006/ole">
            <mc:AlternateContent xmlns:mc="http://schemas.openxmlformats.org/markup-compatibility/2006">
              <mc:Choice xmlns:v="urn:schemas-microsoft-com:vml" Requires="v">
                <p:oleObj name="Equation" r:id="rId3" imgW="1040948" imgH="228501" progId="">
                  <p:embed/>
                </p:oleObj>
              </mc:Choice>
              <mc:Fallback>
                <p:oleObj name="Equation" r:id="rId3" imgW="1040948" imgH="228501"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889" y="1694458"/>
                        <a:ext cx="1506383" cy="3306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5">
            <a:extLst>
              <a:ext uri="{FF2B5EF4-FFF2-40B4-BE49-F238E27FC236}">
                <a16:creationId xmlns:a16="http://schemas.microsoft.com/office/drawing/2014/main" id="{24C943CA-282E-41C3-A4CD-7E599FD51A8C}"/>
              </a:ext>
            </a:extLst>
          </p:cNvPr>
          <p:cNvSpPr>
            <a:spLocks noChangeArrowheads="1"/>
          </p:cNvSpPr>
          <p:nvPr/>
        </p:nvSpPr>
        <p:spPr bwMode="auto">
          <a:xfrm>
            <a:off x="798637" y="2457775"/>
            <a:ext cx="711113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b="0" dirty="0"/>
              <a:t>（</a:t>
            </a:r>
            <a:r>
              <a:rPr lang="en-US" altLang="zh-CN" b="0" dirty="0"/>
              <a:t>1</a:t>
            </a:r>
            <a:r>
              <a:rPr lang="zh-CN" altLang="zh-CN" b="0" dirty="0"/>
              <a:t>）应该添加在数据后面的余数是什么？</a:t>
            </a:r>
          </a:p>
          <a:p>
            <a:r>
              <a:rPr lang="zh-CN" altLang="zh-CN" b="0" dirty="0"/>
              <a:t>（</a:t>
            </a:r>
            <a:r>
              <a:rPr lang="en-US" altLang="zh-CN" b="0" dirty="0"/>
              <a:t>2</a:t>
            </a:r>
            <a:r>
              <a:rPr lang="zh-CN" altLang="zh-CN" b="0" dirty="0"/>
              <a:t>）若数据在传输过程中最后一个</a:t>
            </a:r>
            <a:r>
              <a:rPr lang="en-US" altLang="zh-CN" b="0" dirty="0"/>
              <a:t>1</a:t>
            </a:r>
            <a:r>
              <a:rPr lang="zh-CN" altLang="zh-CN" b="0" dirty="0"/>
              <a:t>变成了</a:t>
            </a:r>
            <a:r>
              <a:rPr lang="en-US" altLang="zh-CN" b="0" dirty="0"/>
              <a:t>0</a:t>
            </a:r>
            <a:r>
              <a:rPr lang="zh-CN" altLang="zh-CN" b="0" dirty="0"/>
              <a:t>，问接收端能否发现？</a:t>
            </a:r>
            <a:endParaRPr kumimoji="0" lang="zh-CN" altLang="en-US" sz="2000" b="0" i="0" u="none" strike="noStrike" cap="none" normalizeH="0" baseline="0" dirty="0">
              <a:ln>
                <a:noFill/>
              </a:ln>
              <a:solidFill>
                <a:schemeClr val="tx1"/>
              </a:solidFill>
              <a:effectLst/>
            </a:endParaRPr>
          </a:p>
        </p:txBody>
      </p:sp>
      <p:sp>
        <p:nvSpPr>
          <p:cNvPr id="5" name="灯片编号占位符 4"/>
          <p:cNvSpPr>
            <a:spLocks noGrp="1"/>
          </p:cNvSpPr>
          <p:nvPr>
            <p:ph type="sldNum" sz="quarter" idx="10"/>
          </p:nvPr>
        </p:nvSpPr>
        <p:spPr/>
        <p:txBody>
          <a:bodyPr/>
          <a:lstStyle/>
          <a:p>
            <a:fld id="{C7BB1681-9CAB-4C95-8BD2-F9DE706E3230}" type="slidenum">
              <a:rPr lang="zh-CN" altLang="en-US" smtClean="0"/>
              <a:pPr/>
              <a:t>12</a:t>
            </a:fld>
            <a:endParaRPr lang="zh-CN" altLang="en-US"/>
          </a:p>
        </p:txBody>
      </p:sp>
      <p:sp>
        <p:nvSpPr>
          <p:cNvPr id="2" name="页脚占位符 1">
            <a:extLst>
              <a:ext uri="{FF2B5EF4-FFF2-40B4-BE49-F238E27FC236}">
                <a16:creationId xmlns:a16="http://schemas.microsoft.com/office/drawing/2014/main" id="{4E8C1C84-612A-44D9-97B4-8730E1249F3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595632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262158" cy="507831"/>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主要的差错纠正技术</a:t>
            </a:r>
          </a:p>
        </p:txBody>
      </p:sp>
      <p:grpSp>
        <p:nvGrpSpPr>
          <p:cNvPr id="4" name="组合 3"/>
          <p:cNvGrpSpPr/>
          <p:nvPr/>
        </p:nvGrpSpPr>
        <p:grpSpPr>
          <a:xfrm>
            <a:off x="709393" y="1772816"/>
            <a:ext cx="7679031" cy="2592288"/>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海明码</a:t>
            </a:r>
          </a:p>
          <a:p>
            <a:pPr marL="485775" lvl="1" indent="-285750" eaLnBrk="1" hangingPunct="1">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又称汉明码，电信领域中的</a:t>
            </a:r>
            <a:r>
              <a:rPr lang="zh-CN" altLang="en-US" sz="1600" dirty="0">
                <a:solidFill>
                  <a:srgbClr val="FF0000"/>
                </a:solidFill>
                <a:latin typeface="Times New Roman" panose="02020603050405020304" pitchFamily="18" charset="0"/>
              </a:rPr>
              <a:t>线性调试码</a:t>
            </a:r>
            <a:endParaRPr lang="en-US" altLang="zh-CN" sz="1600" dirty="0">
              <a:solidFill>
                <a:srgbClr val="FF0000"/>
              </a:solidFill>
              <a:latin typeface="Times New Roman" panose="02020603050405020304" pitchFamily="18" charset="0"/>
              <a:cs typeface="Times New Roman" panose="02020603050405020304" pitchFamily="18" charset="0"/>
            </a:endParaRPr>
          </a:p>
          <a:p>
            <a:pPr marL="485775" lvl="1" indent="-285750" eaLnBrk="1" hangingPunct="1">
              <a:lnSpc>
                <a:spcPct val="150000"/>
              </a:lnSpc>
              <a:buFont typeface="Wingdings" panose="05000000000000000000" pitchFamily="2" charset="2"/>
              <a:buChar char="Ø"/>
            </a:pPr>
            <a:r>
              <a:rPr lang="zh-TW" altLang="en-US" sz="1600" b="0" dirty="0">
                <a:solidFill>
                  <a:schemeClr val="tx2"/>
                </a:solidFill>
                <a:latin typeface="Times New Roman" panose="02020603050405020304" pitchFamily="18" charset="0"/>
                <a:cs typeface="Times New Roman" panose="02020603050405020304" pitchFamily="18" charset="0"/>
              </a:rPr>
              <a:t>利用了</a:t>
            </a:r>
            <a:r>
              <a:rPr lang="zh-TW" altLang="en-US" sz="1600" b="0" dirty="0">
                <a:solidFill>
                  <a:srgbClr val="FF0000"/>
                </a:solidFill>
                <a:latin typeface="Times New Roman" panose="02020603050405020304" pitchFamily="18" charset="0"/>
                <a:cs typeface="Times New Roman" panose="02020603050405020304" pitchFamily="18" charset="0"/>
              </a:rPr>
              <a:t>奇偶校验位</a:t>
            </a:r>
            <a:r>
              <a:rPr lang="zh-TW" altLang="en-US" sz="1600" b="0" dirty="0">
                <a:solidFill>
                  <a:schemeClr val="tx2"/>
                </a:solidFill>
                <a:latin typeface="Times New Roman" panose="02020603050405020304" pitchFamily="18" charset="0"/>
                <a:cs typeface="Times New Roman" panose="02020603050405020304" pitchFamily="18" charset="0"/>
              </a:rPr>
              <a:t>的概念，通过在数据位后面增加一些比特，可以验证数据的有效性。</a:t>
            </a:r>
            <a:endParaRPr lang="en-US" altLang="zh-TW" sz="1600" b="0" dirty="0">
              <a:solidFill>
                <a:schemeClr val="tx2"/>
              </a:solidFill>
              <a:latin typeface="Times New Roman" panose="02020603050405020304" pitchFamily="18" charset="0"/>
              <a:cs typeface="Times New Roman" panose="02020603050405020304" pitchFamily="18" charset="0"/>
            </a:endParaRPr>
          </a:p>
          <a:p>
            <a:pPr marL="485775" lvl="1" indent="-285750" eaLnBrk="1" hangingPunct="1">
              <a:lnSpc>
                <a:spcPct val="150000"/>
              </a:lnSpc>
              <a:buFont typeface="Wingdings" panose="05000000000000000000" pitchFamily="2" charset="2"/>
              <a:buChar char="Ø"/>
            </a:pPr>
            <a:r>
              <a:rPr lang="zh-TW" altLang="en-US" sz="1600" b="0" dirty="0">
                <a:solidFill>
                  <a:schemeClr val="tx2"/>
                </a:solidFill>
                <a:latin typeface="Times New Roman" panose="02020603050405020304" pitchFamily="18" charset="0"/>
                <a:cs typeface="Times New Roman" panose="02020603050405020304" pitchFamily="18" charset="0"/>
              </a:rPr>
              <a:t>利用</a:t>
            </a:r>
            <a:r>
              <a:rPr lang="zh-CN" altLang="en-US" sz="1600" b="0" dirty="0">
                <a:solidFill>
                  <a:schemeClr val="tx2"/>
                </a:solidFill>
                <a:latin typeface="Times New Roman" panose="02020603050405020304" pitchFamily="18" charset="0"/>
                <a:cs typeface="Times New Roman" panose="02020603050405020304" pitchFamily="18" charset="0"/>
              </a:rPr>
              <a:t> </a:t>
            </a:r>
            <a:r>
              <a:rPr lang="zh-TW" altLang="en-US" sz="1600" b="0" dirty="0">
                <a:solidFill>
                  <a:srgbClr val="FF0000"/>
                </a:solidFill>
                <a:latin typeface="Times New Roman" panose="02020603050405020304" pitchFamily="18" charset="0"/>
                <a:cs typeface="Times New Roman" panose="02020603050405020304" pitchFamily="18" charset="0"/>
              </a:rPr>
              <a:t>一个以上</a:t>
            </a:r>
            <a:r>
              <a:rPr lang="zh-CN" altLang="en-US" sz="1600" b="0" dirty="0">
                <a:solidFill>
                  <a:srgbClr val="FF0000"/>
                </a:solidFill>
                <a:latin typeface="Times New Roman" panose="02020603050405020304" pitchFamily="18" charset="0"/>
                <a:cs typeface="Times New Roman" panose="02020603050405020304" pitchFamily="18" charset="0"/>
              </a:rPr>
              <a:t> </a:t>
            </a:r>
            <a:r>
              <a:rPr lang="zh-TW" altLang="en-US" sz="1600" b="0" dirty="0">
                <a:solidFill>
                  <a:schemeClr val="tx2"/>
                </a:solidFill>
                <a:latin typeface="Times New Roman" panose="02020603050405020304" pitchFamily="18" charset="0"/>
                <a:cs typeface="Times New Roman" panose="02020603050405020304" pitchFamily="18" charset="0"/>
              </a:rPr>
              <a:t>的校验位，不仅可以验证数据是否有效，还能在数据出错的情况下</a:t>
            </a:r>
            <a:r>
              <a:rPr lang="zh-TW" altLang="en-US" sz="1600" b="0" dirty="0">
                <a:solidFill>
                  <a:srgbClr val="FF0000"/>
                </a:solidFill>
                <a:latin typeface="Times New Roman" panose="02020603050405020304" pitchFamily="18" charset="0"/>
                <a:cs typeface="Times New Roman" panose="02020603050405020304" pitchFamily="18" charset="0"/>
              </a:rPr>
              <a:t>指明错误位置</a:t>
            </a: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pic>
        <p:nvPicPr>
          <p:cNvPr id="9" name="Picture 1">
            <a:extLst>
              <a:ext uri="{FF2B5EF4-FFF2-40B4-BE49-F238E27FC236}">
                <a16:creationId xmlns:a16="http://schemas.microsoft.com/office/drawing/2014/main" id="{3C777234-15F7-4B55-A5CD-9FAA732225EB}"/>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087" y="4612853"/>
            <a:ext cx="3743623" cy="134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61A34B21-B89B-46A4-A4BD-F53A4160E7C6}"/>
              </a:ext>
            </a:extLst>
          </p:cNvPr>
          <p:cNvSpPr/>
          <p:nvPr/>
        </p:nvSpPr>
        <p:spPr>
          <a:xfrm>
            <a:off x="5004048" y="4625320"/>
            <a:ext cx="4572000" cy="1153586"/>
          </a:xfrm>
          <a:prstGeom prst="rect">
            <a:avLst/>
          </a:prstGeom>
        </p:spPr>
        <p:txBody>
          <a:bodyPr>
            <a:spAutoFit/>
          </a:bodyPr>
          <a:lstStyle/>
          <a:p>
            <a:pPr marL="28575" indent="-285750" eaLnBrk="1" hangingPunct="1">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码字 </a:t>
            </a:r>
            <a:r>
              <a:rPr lang="en-US" altLang="zh-CN" sz="1600" b="0" dirty="0">
                <a:solidFill>
                  <a:schemeClr val="tx2"/>
                </a:solidFill>
                <a:latin typeface="Times New Roman" panose="02020603050405020304" pitchFamily="18" charset="0"/>
              </a:rPr>
              <a:t>n(bit) = </a:t>
            </a:r>
            <a:r>
              <a:rPr lang="en-US" altLang="zh-CN" sz="1600" b="0" dirty="0" err="1">
                <a:solidFill>
                  <a:schemeClr val="tx2"/>
                </a:solidFill>
                <a:latin typeface="Times New Roman" panose="02020603050405020304" pitchFamily="18" charset="0"/>
              </a:rPr>
              <a:t>k+r</a:t>
            </a:r>
            <a:r>
              <a:rPr lang="zh-CN" altLang="en-US" sz="1600" b="0" dirty="0">
                <a:solidFill>
                  <a:schemeClr val="tx2"/>
                </a:solidFill>
                <a:latin typeface="Times New Roman" panose="02020603050405020304" pitchFamily="18" charset="0"/>
              </a:rPr>
              <a:t>，</a:t>
            </a:r>
            <a:endParaRPr lang="en-US" altLang="zh-CN" sz="1600" b="0" dirty="0">
              <a:solidFill>
                <a:schemeClr val="tx2"/>
              </a:solidFill>
              <a:latin typeface="Times New Roman" panose="02020603050405020304" pitchFamily="18" charset="0"/>
            </a:endParaRPr>
          </a:p>
          <a:p>
            <a:pPr marL="212725" lvl="1" indent="-285750" eaLnBrk="1" hangingPunct="1">
              <a:lnSpc>
                <a:spcPct val="150000"/>
              </a:lnSpc>
              <a:buFont typeface="Wingdings" panose="05000000000000000000" pitchFamily="2" charset="2"/>
              <a:buChar char="Ø"/>
            </a:pPr>
            <a:r>
              <a:rPr lang="en-US" altLang="zh-CN" sz="1600" b="0" dirty="0">
                <a:solidFill>
                  <a:schemeClr val="tx2"/>
                </a:solidFill>
                <a:latin typeface="Times New Roman" panose="02020603050405020304" pitchFamily="18" charset="0"/>
              </a:rPr>
              <a:t>k: </a:t>
            </a:r>
            <a:r>
              <a:rPr lang="zh-CN" altLang="en-US" sz="1600" b="0" dirty="0">
                <a:solidFill>
                  <a:schemeClr val="tx2"/>
                </a:solidFill>
                <a:latin typeface="Times New Roman" panose="02020603050405020304" pitchFamily="18" charset="0"/>
              </a:rPr>
              <a:t>信息位</a:t>
            </a:r>
            <a:endParaRPr lang="en-US" altLang="zh-CN" sz="1600" b="0" dirty="0">
              <a:solidFill>
                <a:schemeClr val="tx2"/>
              </a:solidFill>
              <a:latin typeface="Times New Roman" panose="02020603050405020304" pitchFamily="18" charset="0"/>
            </a:endParaRPr>
          </a:p>
          <a:p>
            <a:pPr marL="212725" lvl="1" indent="-285750" eaLnBrk="1" hangingPunct="1">
              <a:lnSpc>
                <a:spcPct val="150000"/>
              </a:lnSpc>
              <a:buFont typeface="Wingdings" panose="05000000000000000000" pitchFamily="2" charset="2"/>
              <a:buChar char="Ø"/>
            </a:pPr>
            <a:r>
              <a:rPr lang="en-US" altLang="zh-CN" sz="1600" b="0" dirty="0">
                <a:solidFill>
                  <a:schemeClr val="tx2"/>
                </a:solidFill>
                <a:latin typeface="Times New Roman" panose="02020603050405020304" pitchFamily="18" charset="0"/>
              </a:rPr>
              <a:t>r: </a:t>
            </a:r>
            <a:r>
              <a:rPr lang="zh-CN" altLang="en-US" sz="1600" b="0" dirty="0">
                <a:solidFill>
                  <a:schemeClr val="tx2"/>
                </a:solidFill>
                <a:latin typeface="Times New Roman" panose="02020603050405020304" pitchFamily="18" charset="0"/>
              </a:rPr>
              <a:t>冗余位</a:t>
            </a:r>
          </a:p>
        </p:txBody>
      </p:sp>
      <p:sp>
        <p:nvSpPr>
          <p:cNvPr id="10" name="灯片编号占位符 9"/>
          <p:cNvSpPr>
            <a:spLocks noGrp="1"/>
          </p:cNvSpPr>
          <p:nvPr>
            <p:ph type="sldNum" sz="quarter" idx="10"/>
          </p:nvPr>
        </p:nvSpPr>
        <p:spPr/>
        <p:txBody>
          <a:bodyPr/>
          <a:lstStyle/>
          <a:p>
            <a:fld id="{C7BB1681-9CAB-4C95-8BD2-F9DE706E3230}" type="slidenum">
              <a:rPr lang="zh-CN" altLang="en-US" smtClean="0"/>
              <a:pPr/>
              <a:t>13</a:t>
            </a:fld>
            <a:endParaRPr lang="zh-CN" altLang="en-US"/>
          </a:p>
        </p:txBody>
      </p:sp>
      <p:sp>
        <p:nvSpPr>
          <p:cNvPr id="11" name="页脚占位符 10">
            <a:extLst>
              <a:ext uri="{FF2B5EF4-FFF2-40B4-BE49-F238E27FC236}">
                <a16:creationId xmlns:a16="http://schemas.microsoft.com/office/drawing/2014/main" id="{CF141275-5F65-4DFD-9095-14932E9FEA2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45845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262158" cy="507831"/>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主要的差错纠正技术</a:t>
            </a:r>
          </a:p>
        </p:txBody>
      </p:sp>
      <p:grpSp>
        <p:nvGrpSpPr>
          <p:cNvPr id="4" name="组合 3"/>
          <p:cNvGrpSpPr/>
          <p:nvPr/>
        </p:nvGrpSpPr>
        <p:grpSpPr>
          <a:xfrm>
            <a:off x="709393" y="1772816"/>
            <a:ext cx="7751039" cy="1368152"/>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58362" cy="118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海明码的工作原理</a:t>
            </a:r>
          </a:p>
          <a:p>
            <a:pPr marL="485775" lvl="1" indent="-285750" eaLnBrk="1" hangingPunct="1">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若用</a:t>
            </a:r>
            <a:r>
              <a:rPr lang="en-US" altLang="zh-CN" sz="1600" b="0" dirty="0">
                <a:solidFill>
                  <a:schemeClr val="tx2"/>
                </a:solidFill>
                <a:latin typeface="Times New Roman" panose="02020603050405020304" pitchFamily="18" charset="0"/>
              </a:rPr>
              <a:t>r</a:t>
            </a:r>
            <a:r>
              <a:rPr lang="zh-CN" altLang="en-US" sz="1600" b="0" dirty="0">
                <a:solidFill>
                  <a:schemeClr val="tx2"/>
                </a:solidFill>
                <a:latin typeface="Times New Roman" panose="02020603050405020304" pitchFamily="18" charset="0"/>
              </a:rPr>
              <a:t>个监督关系式产生</a:t>
            </a:r>
            <a:r>
              <a:rPr lang="en-US" altLang="zh-CN" sz="1600" b="0" dirty="0">
                <a:solidFill>
                  <a:schemeClr val="tx2"/>
                </a:solidFill>
                <a:latin typeface="Times New Roman" panose="02020603050405020304" pitchFamily="18" charset="0"/>
              </a:rPr>
              <a:t>r</a:t>
            </a:r>
            <a:r>
              <a:rPr lang="zh-CN" altLang="en-US" sz="1600" b="0" dirty="0">
                <a:solidFill>
                  <a:schemeClr val="tx2"/>
                </a:solidFill>
                <a:latin typeface="Times New Roman" panose="02020603050405020304" pitchFamily="18" charset="0"/>
              </a:rPr>
              <a:t>个校正因子，区分无错、码字中</a:t>
            </a:r>
            <a:r>
              <a:rPr lang="en-US" altLang="zh-CN" sz="1600" b="0" dirty="0">
                <a:solidFill>
                  <a:schemeClr val="tx2"/>
                </a:solidFill>
                <a:latin typeface="Times New Roman" panose="02020603050405020304" pitchFamily="18" charset="0"/>
              </a:rPr>
              <a:t>n</a:t>
            </a:r>
            <a:r>
              <a:rPr lang="zh-CN" altLang="en-US" sz="1600" b="0" dirty="0">
                <a:solidFill>
                  <a:schemeClr val="tx2"/>
                </a:solidFill>
                <a:latin typeface="Times New Roman" panose="02020603050405020304" pitchFamily="18" charset="0"/>
              </a:rPr>
              <a:t>个不同位置的位错，则要求                         </a:t>
            </a:r>
            <a:r>
              <a:rPr lang="zh-CN" altLang="en-US" sz="1600" b="0" dirty="0">
                <a:solidFill>
                  <a:schemeClr val="tx2"/>
                </a:solidFill>
              </a:rPr>
              <a:t>即：</a:t>
            </a:r>
            <a:endParaRPr lang="zh-CN" altLang="en-US" sz="1600" b="0" dirty="0">
              <a:solidFill>
                <a:schemeClr val="tx2"/>
              </a:solidFill>
              <a:latin typeface="Times New Roman" panose="02020603050405020304" pitchFamily="18" charset="0"/>
            </a:endParaRPr>
          </a:p>
          <a:p>
            <a:pPr marL="285750" indent="-285750" eaLnBrk="1" hangingPunct="1">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以</a:t>
            </a:r>
            <a:r>
              <a:rPr lang="en-US" altLang="zh-CN" sz="1600" b="0" i="1" dirty="0">
                <a:solidFill>
                  <a:schemeClr val="tx2"/>
                </a:solidFill>
                <a:latin typeface="Times New Roman" panose="02020603050405020304" pitchFamily="18" charset="0"/>
                <a:cs typeface="Times New Roman" panose="02020603050405020304" pitchFamily="18" charset="0"/>
              </a:rPr>
              <a:t>k=4</a:t>
            </a:r>
            <a:r>
              <a:rPr lang="zh-CN" altLang="en-US" sz="1600" b="0" dirty="0">
                <a:solidFill>
                  <a:schemeClr val="tx2"/>
                </a:solidFill>
                <a:latin typeface="Times New Roman" panose="02020603050405020304" pitchFamily="18" charset="0"/>
              </a:rPr>
              <a:t>为例，四位信息位</a:t>
            </a:r>
            <a:r>
              <a:rPr lang="en-US" altLang="zh-CN" sz="1600" b="0" dirty="0">
                <a:solidFill>
                  <a:schemeClr val="tx2"/>
                </a:solidFill>
                <a:latin typeface="Times New Roman" panose="02020603050405020304" pitchFamily="18" charset="0"/>
              </a:rPr>
              <a:t>1101</a:t>
            </a:r>
          </a:p>
          <a:p>
            <a:pPr marL="285750" indent="-285750" eaLnBrk="1" hangingPunct="1">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要满足上述不等式，则</a:t>
            </a:r>
            <a:r>
              <a:rPr lang="en-US" altLang="zh-CN" sz="1600" b="0" i="1" dirty="0">
                <a:solidFill>
                  <a:schemeClr val="tx2"/>
                </a:solidFill>
                <a:latin typeface="Times New Roman" panose="02020603050405020304" pitchFamily="18" charset="0"/>
                <a:cs typeface="Times New Roman" panose="02020603050405020304" pitchFamily="18" charset="0"/>
              </a:rPr>
              <a:t>r</a:t>
            </a:r>
            <a:r>
              <a:rPr lang="zh-CN" altLang="ja-JP" sz="1600" b="0" i="1" dirty="0">
                <a:solidFill>
                  <a:schemeClr val="tx2"/>
                </a:solidFill>
                <a:latin typeface="Times New Roman" panose="02020603050405020304" pitchFamily="18" charset="0"/>
              </a:rPr>
              <a:t>≥</a:t>
            </a:r>
            <a:r>
              <a:rPr lang="en-US" altLang="zh-CN" sz="1600" b="0" i="1" dirty="0">
                <a:solidFill>
                  <a:schemeClr val="tx2"/>
                </a:solidFill>
                <a:latin typeface="Times New Roman" panose="02020603050405020304" pitchFamily="18" charset="0"/>
                <a:cs typeface="Times New Roman" panose="02020603050405020304" pitchFamily="18" charset="0"/>
              </a:rPr>
              <a:t>3</a:t>
            </a:r>
            <a:r>
              <a:rPr lang="zh-CN" altLang="en-US" sz="1600" b="0" dirty="0">
                <a:solidFill>
                  <a:schemeClr val="tx2"/>
                </a:solidFill>
                <a:latin typeface="Times New Roman" panose="02020603050405020304" pitchFamily="18" charset="0"/>
              </a:rPr>
              <a:t>（取</a:t>
            </a:r>
            <a:r>
              <a:rPr lang="en-US" altLang="zh-CN" sz="1600" b="0" i="1" dirty="0">
                <a:solidFill>
                  <a:schemeClr val="tx2"/>
                </a:solidFill>
                <a:latin typeface="Times New Roman" panose="02020603050405020304" pitchFamily="18" charset="0"/>
                <a:cs typeface="Times New Roman" panose="02020603050405020304" pitchFamily="18" charset="0"/>
              </a:rPr>
              <a:t>r=3</a:t>
            </a:r>
            <a:r>
              <a:rPr lang="zh-CN" altLang="en-US" sz="1600" b="0" dirty="0">
                <a:solidFill>
                  <a:schemeClr val="tx2"/>
                </a:solidFill>
                <a:latin typeface="Times New Roman" panose="02020603050405020304" pitchFamily="18" charset="0"/>
              </a:rPr>
              <a:t>，则</a:t>
            </a:r>
            <a:r>
              <a:rPr lang="en-US" altLang="zh-CN" sz="1600" b="0" i="1" dirty="0">
                <a:solidFill>
                  <a:schemeClr val="tx2"/>
                </a:solidFill>
                <a:latin typeface="Times New Roman" panose="02020603050405020304" pitchFamily="18" charset="0"/>
                <a:cs typeface="Times New Roman" panose="02020603050405020304" pitchFamily="18" charset="0"/>
              </a:rPr>
              <a:t>n=</a:t>
            </a:r>
            <a:r>
              <a:rPr lang="en-US" altLang="zh-CN" sz="1600" b="0" i="1" dirty="0" err="1">
                <a:solidFill>
                  <a:schemeClr val="tx2"/>
                </a:solidFill>
                <a:latin typeface="Times New Roman" panose="02020603050405020304" pitchFamily="18" charset="0"/>
                <a:cs typeface="Times New Roman" panose="02020603050405020304" pitchFamily="18" charset="0"/>
              </a:rPr>
              <a:t>k+r</a:t>
            </a:r>
            <a:r>
              <a:rPr lang="en-US" altLang="zh-CN" sz="1600" b="0" i="1" dirty="0">
                <a:solidFill>
                  <a:schemeClr val="tx2"/>
                </a:solidFill>
                <a:latin typeface="Times New Roman" panose="02020603050405020304" pitchFamily="18" charset="0"/>
                <a:cs typeface="Times New Roman" panose="02020603050405020304" pitchFamily="18" charset="0"/>
              </a:rPr>
              <a:t>=7</a:t>
            </a:r>
            <a:r>
              <a:rPr lang="zh-CN" altLang="en-US" sz="1600" b="0" dirty="0">
                <a:solidFill>
                  <a:schemeClr val="tx2"/>
                </a:solidFill>
                <a:latin typeface="Times New Roman" panose="02020603050405020304" pitchFamily="18" charset="0"/>
              </a:rPr>
              <a:t>）</a:t>
            </a:r>
            <a:endParaRPr lang="en-US" altLang="zh-CN" sz="1600" b="0" dirty="0">
              <a:solidFill>
                <a:schemeClr val="tx2"/>
              </a:solidFill>
              <a:latin typeface="Times New Roman" panose="02020603050405020304" pitchFamily="18" charset="0"/>
            </a:endParaRPr>
          </a:p>
          <a:p>
            <a:pPr marL="285750" indent="-285750" eaLnBrk="1" hangingPunct="1">
              <a:lnSpc>
                <a:spcPct val="150000"/>
              </a:lnSpc>
              <a:buFont typeface="Wingdings" panose="05000000000000000000" pitchFamily="2" charset="2"/>
              <a:buChar char="Ø"/>
            </a:pPr>
            <a:r>
              <a:rPr lang="zh-CN" altLang="en-US" sz="1600" b="0" i="1" dirty="0">
                <a:solidFill>
                  <a:schemeClr val="tx2"/>
                </a:solidFill>
                <a:latin typeface="Times New Roman" panose="02020603050405020304" pitchFamily="18" charset="0"/>
                <a:cs typeface="Times New Roman" panose="02020603050405020304" pitchFamily="18" charset="0"/>
              </a:rPr>
              <a:t>信息位</a:t>
            </a:r>
            <a:r>
              <a:rPr lang="en-US" altLang="zh-CN" sz="1600" b="0" i="1" dirty="0">
                <a:solidFill>
                  <a:schemeClr val="tx2"/>
                </a:solidFill>
                <a:latin typeface="Times New Roman" panose="02020603050405020304" pitchFamily="18" charset="0"/>
                <a:cs typeface="Times New Roman" panose="02020603050405020304" pitchFamily="18" charset="0"/>
              </a:rPr>
              <a:t>a</a:t>
            </a:r>
            <a:r>
              <a:rPr lang="zh-CN" altLang="ja-JP" sz="1600" b="0" i="1" baseline="-25000" dirty="0">
                <a:solidFill>
                  <a:schemeClr val="tx2"/>
                </a:solidFill>
                <a:latin typeface="Times New Roman" panose="02020603050405020304" pitchFamily="18" charset="0"/>
                <a:cs typeface="Times New Roman" panose="02020603050405020304" pitchFamily="18" charset="0"/>
              </a:rPr>
              <a:t>6</a:t>
            </a:r>
            <a:r>
              <a:rPr lang="en-US" altLang="zh-CN" sz="1600" b="0" i="1" dirty="0">
                <a:solidFill>
                  <a:schemeClr val="tx2"/>
                </a:solidFill>
                <a:latin typeface="Times New Roman" panose="02020603050405020304" pitchFamily="18" charset="0"/>
                <a:cs typeface="Times New Roman" panose="02020603050405020304" pitchFamily="18" charset="0"/>
              </a:rPr>
              <a:t>a</a:t>
            </a:r>
            <a:r>
              <a:rPr lang="zh-CN" altLang="ja-JP" sz="1600" b="0" i="1" baseline="-25000" dirty="0">
                <a:solidFill>
                  <a:schemeClr val="tx2"/>
                </a:solidFill>
                <a:latin typeface="Times New Roman" panose="02020603050405020304" pitchFamily="18" charset="0"/>
                <a:cs typeface="Times New Roman" panose="02020603050405020304" pitchFamily="18" charset="0"/>
              </a:rPr>
              <a:t>5</a:t>
            </a:r>
            <a:r>
              <a:rPr lang="en-US" altLang="zh-CN" sz="1600" b="0" i="1" dirty="0">
                <a:solidFill>
                  <a:schemeClr val="tx2"/>
                </a:solidFill>
                <a:latin typeface="Times New Roman" panose="02020603050405020304" pitchFamily="18" charset="0"/>
                <a:cs typeface="Times New Roman" panose="02020603050405020304" pitchFamily="18" charset="0"/>
              </a:rPr>
              <a:t>a</a:t>
            </a:r>
            <a:r>
              <a:rPr lang="zh-CN" altLang="ja-JP" sz="1600" b="0" i="1" baseline="-25000" dirty="0">
                <a:solidFill>
                  <a:schemeClr val="tx2"/>
                </a:solidFill>
                <a:latin typeface="Times New Roman" panose="02020603050405020304" pitchFamily="18" charset="0"/>
                <a:cs typeface="Times New Roman" panose="02020603050405020304" pitchFamily="18" charset="0"/>
              </a:rPr>
              <a:t>4</a:t>
            </a:r>
            <a:r>
              <a:rPr lang="en-US" altLang="zh-CN" sz="1600" b="0" i="1" dirty="0">
                <a:solidFill>
                  <a:schemeClr val="tx2"/>
                </a:solidFill>
                <a:latin typeface="Times New Roman" panose="02020603050405020304" pitchFamily="18" charset="0"/>
                <a:cs typeface="Times New Roman" panose="02020603050405020304" pitchFamily="18" charset="0"/>
              </a:rPr>
              <a:t>a</a:t>
            </a:r>
            <a:r>
              <a:rPr lang="zh-CN" altLang="ja-JP" sz="1600" b="0" i="1" baseline="-25000" dirty="0">
                <a:solidFill>
                  <a:schemeClr val="tx2"/>
                </a:solidFill>
                <a:latin typeface="Times New Roman" panose="02020603050405020304" pitchFamily="18" charset="0"/>
                <a:cs typeface="Times New Roman" panose="02020603050405020304" pitchFamily="18" charset="0"/>
              </a:rPr>
              <a:t>3</a:t>
            </a:r>
            <a:r>
              <a:rPr lang="zh-CN" altLang="en-US" sz="1600" b="0" i="1" dirty="0">
                <a:solidFill>
                  <a:schemeClr val="tx2"/>
                </a:solidFill>
                <a:latin typeface="Times New Roman" panose="02020603050405020304" pitchFamily="18" charset="0"/>
                <a:cs typeface="Times New Roman" panose="02020603050405020304" pitchFamily="18" charset="0"/>
              </a:rPr>
              <a:t> 冗余位</a:t>
            </a:r>
            <a:r>
              <a:rPr lang="en-US" altLang="zh-CN" sz="1600" b="0" i="1" dirty="0">
                <a:solidFill>
                  <a:srgbClr val="FF0000"/>
                </a:solidFill>
                <a:latin typeface="Times New Roman" panose="02020603050405020304" pitchFamily="18" charset="0"/>
                <a:cs typeface="Times New Roman" panose="02020603050405020304" pitchFamily="18" charset="0"/>
              </a:rPr>
              <a:t>a</a:t>
            </a:r>
            <a:r>
              <a:rPr lang="zh-CN" altLang="ja-JP" sz="1600" b="0" i="1" baseline="-25000" dirty="0">
                <a:solidFill>
                  <a:srgbClr val="FF0000"/>
                </a:solidFill>
                <a:latin typeface="Times New Roman" panose="02020603050405020304" pitchFamily="18" charset="0"/>
                <a:cs typeface="Times New Roman" panose="02020603050405020304" pitchFamily="18" charset="0"/>
              </a:rPr>
              <a:t>2</a:t>
            </a:r>
            <a:r>
              <a:rPr lang="en-US" altLang="zh-CN" sz="1600" b="0" i="1" dirty="0">
                <a:solidFill>
                  <a:srgbClr val="FF0000"/>
                </a:solidFill>
                <a:latin typeface="Times New Roman" panose="02020603050405020304" pitchFamily="18" charset="0"/>
                <a:cs typeface="Times New Roman" panose="02020603050405020304" pitchFamily="18" charset="0"/>
              </a:rPr>
              <a:t>a</a:t>
            </a:r>
            <a:r>
              <a:rPr lang="en-US" altLang="zh-CN" sz="1600" b="0" i="1" baseline="-25000" dirty="0">
                <a:solidFill>
                  <a:srgbClr val="FF0000"/>
                </a:solidFill>
                <a:latin typeface="Times New Roman" panose="02020603050405020304" pitchFamily="18" charset="0"/>
                <a:cs typeface="Times New Roman" panose="02020603050405020304" pitchFamily="18" charset="0"/>
              </a:rPr>
              <a:t>1</a:t>
            </a:r>
            <a:r>
              <a:rPr lang="en-US" altLang="zh-CN" sz="1600" b="0" i="1" dirty="0">
                <a:solidFill>
                  <a:srgbClr val="FF0000"/>
                </a:solidFill>
                <a:latin typeface="Times New Roman" panose="02020603050405020304" pitchFamily="18" charset="0"/>
                <a:cs typeface="Times New Roman" panose="02020603050405020304" pitchFamily="18" charset="0"/>
              </a:rPr>
              <a:t>a</a:t>
            </a:r>
            <a:r>
              <a:rPr lang="en-US" altLang="zh-CN" sz="1600" b="0" i="1" baseline="-25000" dirty="0">
                <a:solidFill>
                  <a:srgbClr val="FF0000"/>
                </a:solidFill>
                <a:latin typeface="Times New Roman" panose="02020603050405020304" pitchFamily="18" charset="0"/>
                <a:cs typeface="Times New Roman" panose="02020603050405020304" pitchFamily="18" charset="0"/>
              </a:rPr>
              <a:t>0</a:t>
            </a:r>
            <a:endParaRPr lang="en-US" altLang="zh-CN" sz="1600" b="0" dirty="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0FF0A600-A984-4458-A04F-F2779D3CDA4B}"/>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1610" y="2587358"/>
            <a:ext cx="1224136" cy="327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a:extLst>
              <a:ext uri="{FF2B5EF4-FFF2-40B4-BE49-F238E27FC236}">
                <a16:creationId xmlns:a16="http://schemas.microsoft.com/office/drawing/2014/main" id="{9DAFB54F-CD3C-40A7-AA4B-7A357CC81254}"/>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8224" y="2593403"/>
            <a:ext cx="1526660" cy="36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0">
            <a:extLst>
              <a:ext uri="{FF2B5EF4-FFF2-40B4-BE49-F238E27FC236}">
                <a16:creationId xmlns:a16="http://schemas.microsoft.com/office/drawing/2014/main" id="{67D543AB-7FFD-4DF2-B700-B95583FE810A}"/>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08104" y="3739376"/>
            <a:ext cx="23241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7">
            <a:extLst>
              <a:ext uri="{FF2B5EF4-FFF2-40B4-BE49-F238E27FC236}">
                <a16:creationId xmlns:a16="http://schemas.microsoft.com/office/drawing/2014/main" id="{9C308827-A7EC-4338-9199-8A96A31E68B8}"/>
              </a:ext>
            </a:extLst>
          </p:cNvPr>
          <p:cNvSpPr>
            <a:spLocks noChangeArrowheads="1"/>
          </p:cNvSpPr>
          <p:nvPr/>
        </p:nvSpPr>
        <p:spPr bwMode="auto">
          <a:xfrm>
            <a:off x="5940152" y="3597910"/>
            <a:ext cx="360363" cy="1136650"/>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sz="2400"/>
          </a:p>
        </p:txBody>
      </p:sp>
      <p:graphicFrame>
        <p:nvGraphicFramePr>
          <p:cNvPr id="14" name="表格 13">
            <a:extLst>
              <a:ext uri="{FF2B5EF4-FFF2-40B4-BE49-F238E27FC236}">
                <a16:creationId xmlns:a16="http://schemas.microsoft.com/office/drawing/2014/main" id="{6FF5739C-9A04-4F11-BFEB-704DAB8BEC3E}"/>
              </a:ext>
            </a:extLst>
          </p:cNvPr>
          <p:cNvGraphicFramePr>
            <a:graphicFrameLocks noGrp="1"/>
          </p:cNvGraphicFramePr>
          <p:nvPr/>
        </p:nvGraphicFramePr>
        <p:xfrm>
          <a:off x="828675" y="5005388"/>
          <a:ext cx="7272338" cy="1519237"/>
        </p:xfrm>
        <a:graphic>
          <a:graphicData uri="http://schemas.openxmlformats.org/drawingml/2006/table">
            <a:tbl>
              <a:tblPr/>
              <a:tblGrid>
                <a:gridCol w="1025525">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779463">
                  <a:extLst>
                    <a:ext uri="{9D8B030D-6E8A-4147-A177-3AD203B41FA5}">
                      <a16:colId xmlns:a16="http://schemas.microsoft.com/office/drawing/2014/main" val="20002"/>
                    </a:ext>
                  </a:extLst>
                </a:gridCol>
                <a:gridCol w="781050">
                  <a:extLst>
                    <a:ext uri="{9D8B030D-6E8A-4147-A177-3AD203B41FA5}">
                      <a16:colId xmlns:a16="http://schemas.microsoft.com/office/drawing/2014/main" val="20003"/>
                    </a:ext>
                  </a:extLst>
                </a:gridCol>
                <a:gridCol w="781050">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gridCol w="781050">
                  <a:extLst>
                    <a:ext uri="{9D8B030D-6E8A-4147-A177-3AD203B41FA5}">
                      <a16:colId xmlns:a16="http://schemas.microsoft.com/office/drawing/2014/main" val="20006"/>
                    </a:ext>
                  </a:extLst>
                </a:gridCol>
                <a:gridCol w="781050">
                  <a:extLst>
                    <a:ext uri="{9D8B030D-6E8A-4147-A177-3AD203B41FA5}">
                      <a16:colId xmlns:a16="http://schemas.microsoft.com/office/drawing/2014/main" val="20007"/>
                    </a:ext>
                  </a:extLst>
                </a:gridCol>
                <a:gridCol w="781050">
                  <a:extLst>
                    <a:ext uri="{9D8B030D-6E8A-4147-A177-3AD203B41FA5}">
                      <a16:colId xmlns:a16="http://schemas.microsoft.com/office/drawing/2014/main" val="20008"/>
                    </a:ext>
                  </a:extLst>
                </a:gridCol>
              </a:tblGrid>
              <a:tr h="360363">
                <a:tc gridSpan="9">
                  <a:txBody>
                    <a:bodyPr/>
                    <a:lstStyle>
                      <a:lvl1pPr indent="279400">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2794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Calibri" panose="020F0502020204030204" pitchFamily="34" charset="0"/>
                          <a:ea typeface="黑体" panose="02010609060101010101" pitchFamily="49" charset="-122"/>
                        </a:rPr>
                        <a:t>表</a:t>
                      </a: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8-3   S</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r>
                        <a:rPr kumimoji="0" lang="zh-CN" altLang="en-US" sz="1600" b="0" i="0" u="none" strike="noStrike" cap="none" normalizeH="0" baseline="0">
                          <a:ln>
                            <a:noFill/>
                          </a:ln>
                          <a:solidFill>
                            <a:srgbClr val="000000"/>
                          </a:solidFill>
                          <a:effectLst/>
                          <a:latin typeface="Calibri" panose="020F0502020204030204" pitchFamily="34" charset="0"/>
                          <a:ea typeface="黑体" panose="02010609060101010101" pitchFamily="49" charset="-122"/>
                        </a:rPr>
                        <a:t>值与错码位置的对应</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99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000</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001</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010</a:t>
                      </a:r>
                      <a:endPar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100</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011</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101</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110</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111</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extLst>
                  <a:ext uri="{0D108BD9-81ED-4DB2-BD59-A6C34878D82A}">
                    <a16:rowId xmlns:a16="http://schemas.microsoft.com/office/drawing/2014/main" val="10001"/>
                  </a:ext>
                </a:extLst>
              </a:tr>
              <a:tr h="58896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错码位置</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无错</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en-US" altLang="zh-CN" sz="1600" b="0" i="0" u="none" strike="noStrike" cap="none" normalizeH="0" baseline="-2500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5</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en-US" altLang="zh-CN" sz="1600" b="0" i="0" u="none" strike="noStrike" cap="none" normalizeH="0" baseline="-2500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a:t>
                      </a:r>
                      <a:endPar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1FFFF"/>
                    </a:solidFill>
                  </a:tcPr>
                </a:tc>
                <a:extLst>
                  <a:ext uri="{0D108BD9-81ED-4DB2-BD59-A6C34878D82A}">
                    <a16:rowId xmlns:a16="http://schemas.microsoft.com/office/drawing/2014/main" val="10002"/>
                  </a:ext>
                </a:extLst>
              </a:tr>
            </a:tbl>
          </a:graphicData>
        </a:graphic>
      </p:graphicFrame>
      <p:sp>
        <p:nvSpPr>
          <p:cNvPr id="15" name="Rectangle 7">
            <a:extLst>
              <a:ext uri="{FF2B5EF4-FFF2-40B4-BE49-F238E27FC236}">
                <a16:creationId xmlns:a16="http://schemas.microsoft.com/office/drawing/2014/main" id="{70CEC50C-7939-4466-8C63-4EE73389C2BA}"/>
              </a:ext>
            </a:extLst>
          </p:cNvPr>
          <p:cNvSpPr>
            <a:spLocks noChangeArrowheads="1"/>
          </p:cNvSpPr>
          <p:nvPr/>
        </p:nvSpPr>
        <p:spPr bwMode="auto">
          <a:xfrm>
            <a:off x="5659980" y="5139349"/>
            <a:ext cx="992398" cy="1519236"/>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sz="2400"/>
          </a:p>
        </p:txBody>
      </p:sp>
      <p:sp>
        <p:nvSpPr>
          <p:cNvPr id="16" name="灯片编号占位符 15"/>
          <p:cNvSpPr>
            <a:spLocks noGrp="1"/>
          </p:cNvSpPr>
          <p:nvPr>
            <p:ph type="sldNum" sz="quarter" idx="10"/>
          </p:nvPr>
        </p:nvSpPr>
        <p:spPr/>
        <p:txBody>
          <a:bodyPr/>
          <a:lstStyle/>
          <a:p>
            <a:fld id="{C7BB1681-9CAB-4C95-8BD2-F9DE706E3230}" type="slidenum">
              <a:rPr lang="zh-CN" altLang="en-US" smtClean="0"/>
              <a:pPr/>
              <a:t>14</a:t>
            </a:fld>
            <a:endParaRPr lang="zh-CN" altLang="en-US"/>
          </a:p>
        </p:txBody>
      </p:sp>
      <p:sp>
        <p:nvSpPr>
          <p:cNvPr id="2" name="页脚占位符 1">
            <a:extLst>
              <a:ext uri="{FF2B5EF4-FFF2-40B4-BE49-F238E27FC236}">
                <a16:creationId xmlns:a16="http://schemas.microsoft.com/office/drawing/2014/main" id="{10991120-1471-41CE-AFA4-5A1B39739D3F}"/>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86941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a:spLocks/>
          </p:cNvSpPr>
          <p:nvPr/>
        </p:nvSpPr>
        <p:spPr bwMode="auto">
          <a:xfrm>
            <a:off x="215106" y="634207"/>
            <a:ext cx="8713788" cy="2881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lnSpc>
                <a:spcPct val="150000"/>
              </a:lnSpc>
              <a:buNone/>
            </a:pPr>
            <a:r>
              <a:rPr lang="zh-CN" altLang="en-US" sz="2400" b="0" dirty="0">
                <a:solidFill>
                  <a:schemeClr val="tx2"/>
                </a:solidFill>
                <a:latin typeface="Times New Roman" panose="02020603050405020304" pitchFamily="18" charset="0"/>
              </a:rPr>
              <a:t>小结：</a:t>
            </a:r>
            <a:endParaRPr lang="en-US" altLang="zh-CN" sz="2400" b="0" dirty="0">
              <a:solidFill>
                <a:schemeClr val="tx2"/>
              </a:solidFill>
              <a:latin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b="0" dirty="0">
                <a:solidFill>
                  <a:schemeClr val="tx2"/>
                </a:solidFill>
                <a:latin typeface="Times New Roman" panose="02020603050405020304" pitchFamily="18" charset="0"/>
              </a:rPr>
              <a:t>在物理通信线路上传输数据信号一定存在差错，数据链路层差错控制最重要。</a:t>
            </a:r>
            <a:endParaRPr lang="en-US" altLang="zh-CN" sz="2400" b="0" dirty="0">
              <a:solidFill>
                <a:schemeClr val="tx2"/>
              </a:solidFill>
              <a:latin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b="0" dirty="0">
                <a:solidFill>
                  <a:schemeClr val="tx2"/>
                </a:solidFill>
                <a:latin typeface="Times New Roman" panose="02020603050405020304" pitchFamily="18" charset="0"/>
              </a:rPr>
              <a:t>检错码：自动发现差错的编码 </a:t>
            </a:r>
            <a:endParaRPr lang="en-US" altLang="zh-CN" sz="2400" b="0" dirty="0">
              <a:solidFill>
                <a:schemeClr val="tx2"/>
              </a:solidFill>
              <a:latin typeface="Times New Roman" panose="02020603050405020304" pitchFamily="18" charset="0"/>
            </a:endParaRPr>
          </a:p>
          <a:p>
            <a:pPr lvl="1" eaLnBrk="1" hangingPunct="1">
              <a:lnSpc>
                <a:spcPct val="150000"/>
              </a:lnSpc>
              <a:buFont typeface="Wingdings" panose="05000000000000000000" pitchFamily="2" charset="2"/>
              <a:buChar char="Ø"/>
            </a:pPr>
            <a:r>
              <a:rPr lang="zh-CN" altLang="en-US" sz="2200" b="0" dirty="0">
                <a:solidFill>
                  <a:schemeClr val="tx2"/>
                </a:solidFill>
                <a:latin typeface="Times New Roman" panose="02020603050405020304" pitchFamily="18" charset="0"/>
              </a:rPr>
              <a:t>奇偶校验</a:t>
            </a:r>
          </a:p>
          <a:p>
            <a:pPr lvl="1" eaLnBrk="1" hangingPunct="1">
              <a:lnSpc>
                <a:spcPct val="150000"/>
              </a:lnSpc>
              <a:buFont typeface="Wingdings" panose="05000000000000000000" pitchFamily="2" charset="2"/>
              <a:buChar char="Ø"/>
            </a:pPr>
            <a:r>
              <a:rPr lang="zh-CN" altLang="en-US" sz="2200" b="0" dirty="0">
                <a:solidFill>
                  <a:schemeClr val="tx2"/>
                </a:solidFill>
                <a:latin typeface="Times New Roman" panose="02020603050405020304" pitchFamily="18" charset="0"/>
              </a:rPr>
              <a:t>校验和</a:t>
            </a:r>
            <a:endParaRPr lang="en-US" altLang="zh-CN" sz="2200" b="0" dirty="0">
              <a:solidFill>
                <a:schemeClr val="tx2"/>
              </a:solidFill>
              <a:latin typeface="Times New Roman" panose="02020603050405020304" pitchFamily="18" charset="0"/>
            </a:endParaRPr>
          </a:p>
          <a:p>
            <a:pPr lvl="1" eaLnBrk="1" hangingPunct="1">
              <a:lnSpc>
                <a:spcPct val="150000"/>
              </a:lnSpc>
              <a:buFont typeface="Wingdings" panose="05000000000000000000" pitchFamily="2" charset="2"/>
              <a:buChar char="Ø"/>
            </a:pPr>
            <a:r>
              <a:rPr lang="zh-CN" altLang="en-US" sz="2200" b="0" dirty="0">
                <a:solidFill>
                  <a:schemeClr val="tx2"/>
                </a:solidFill>
                <a:latin typeface="Times New Roman" panose="02020603050405020304" pitchFamily="18" charset="0"/>
              </a:rPr>
              <a:t>循环冗余检测</a:t>
            </a:r>
            <a:endParaRPr lang="en-US" altLang="zh-CN" sz="2200" b="0" dirty="0">
              <a:solidFill>
                <a:schemeClr val="tx2"/>
              </a:solidFill>
              <a:latin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600" b="0" dirty="0">
                <a:solidFill>
                  <a:schemeClr val="tx2"/>
                </a:solidFill>
                <a:latin typeface="Times New Roman" panose="02020603050405020304" pitchFamily="18" charset="0"/>
              </a:rPr>
              <a:t>纠错码：不仅能发现差错，且能自动纠正差错的编码</a:t>
            </a:r>
            <a:endParaRPr lang="en-US" altLang="zh-CN" sz="2600" b="0" dirty="0">
              <a:solidFill>
                <a:schemeClr val="tx2"/>
              </a:solidFill>
              <a:latin typeface="Times New Roman" panose="02020603050405020304" pitchFamily="18" charset="0"/>
            </a:endParaRPr>
          </a:p>
          <a:p>
            <a:pPr lvl="1" eaLnBrk="1" hangingPunct="1">
              <a:lnSpc>
                <a:spcPct val="150000"/>
              </a:lnSpc>
              <a:buFont typeface="Wingdings" panose="05000000000000000000" pitchFamily="2" charset="2"/>
              <a:buChar char="Ø"/>
            </a:pPr>
            <a:r>
              <a:rPr lang="zh-CN" altLang="en-US" sz="2200" b="0" dirty="0">
                <a:solidFill>
                  <a:schemeClr val="tx2"/>
                </a:solidFill>
                <a:latin typeface="Times New Roman" panose="02020603050405020304" pitchFamily="18" charset="0"/>
              </a:rPr>
              <a:t>海明码</a:t>
            </a:r>
          </a:p>
          <a:p>
            <a:pPr eaLnBrk="1" hangingPunct="1">
              <a:lnSpc>
                <a:spcPct val="150000"/>
              </a:lnSpc>
              <a:buFont typeface="Wingdings" panose="05000000000000000000" pitchFamily="2" charset="2"/>
              <a:buChar char="Ø"/>
            </a:pPr>
            <a:endParaRPr lang="en-US" altLang="zh-CN" sz="2400" b="0" dirty="0">
              <a:solidFill>
                <a:schemeClr val="tx2"/>
              </a:solidFill>
              <a:latin typeface="Times New Roman" panose="02020603050405020304" pitchFamily="18" charset="0"/>
            </a:endParaRPr>
          </a:p>
        </p:txBody>
      </p:sp>
      <p:sp>
        <p:nvSpPr>
          <p:cNvPr id="3" name="灯片编号占位符 2"/>
          <p:cNvSpPr>
            <a:spLocks noGrp="1"/>
          </p:cNvSpPr>
          <p:nvPr>
            <p:ph type="sldNum" sz="quarter" idx="10"/>
          </p:nvPr>
        </p:nvSpPr>
        <p:spPr/>
        <p:txBody>
          <a:bodyPr/>
          <a:lstStyle/>
          <a:p>
            <a:fld id="{C7BB1681-9CAB-4C95-8BD2-F9DE706E3230}" type="slidenum">
              <a:rPr lang="zh-CN" altLang="en-US" smtClean="0"/>
              <a:pPr/>
              <a:t>15</a:t>
            </a:fld>
            <a:endParaRPr lang="zh-CN" altLang="en-US"/>
          </a:p>
        </p:txBody>
      </p:sp>
      <p:sp>
        <p:nvSpPr>
          <p:cNvPr id="4" name="页脚占位符 3">
            <a:extLst>
              <a:ext uri="{FF2B5EF4-FFF2-40B4-BE49-F238E27FC236}">
                <a16:creationId xmlns:a16="http://schemas.microsoft.com/office/drawing/2014/main" id="{17FB42ED-EA38-431B-9E6A-F3AE9B2AC73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145504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663B67E8-4D96-4BF0-9300-B1420A51FAE3}"/>
              </a:ext>
            </a:extLst>
          </p:cNvPr>
          <p:cNvSpPr txBox="1">
            <a:spLocks/>
          </p:cNvSpPr>
          <p:nvPr/>
        </p:nvSpPr>
        <p:spPr bwMode="auto">
          <a:xfrm>
            <a:off x="1116013" y="908050"/>
            <a:ext cx="7416427" cy="504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eaLnBrk="1" hangingPunct="1">
              <a:defRPr/>
            </a:pPr>
            <a:r>
              <a:rPr lang="en-US" altLang="zh-CN" sz="2400" dirty="0">
                <a:solidFill>
                  <a:srgbClr val="215978"/>
                </a:solidFill>
              </a:rPr>
              <a:t>             </a:t>
            </a:r>
            <a:r>
              <a:rPr lang="zh-CN" altLang="zh-CN" sz="2400" dirty="0">
                <a:solidFill>
                  <a:srgbClr val="215978"/>
                </a:solidFill>
              </a:rPr>
              <a:t>第</a:t>
            </a:r>
            <a:r>
              <a:rPr lang="en-US" altLang="zh-CN" sz="2400" dirty="0">
                <a:solidFill>
                  <a:srgbClr val="215978"/>
                </a:solidFill>
              </a:rPr>
              <a:t>5</a:t>
            </a:r>
            <a:r>
              <a:rPr lang="zh-CN" altLang="zh-CN" sz="2400" dirty="0">
                <a:solidFill>
                  <a:srgbClr val="215978"/>
                </a:solidFill>
              </a:rPr>
              <a:t>章 </a:t>
            </a:r>
            <a:r>
              <a:rPr lang="zh-CN" altLang="en-US" sz="2400" dirty="0">
                <a:solidFill>
                  <a:srgbClr val="215978"/>
                </a:solidFill>
              </a:rPr>
              <a:t>局域网技术与数据链路层协议</a:t>
            </a:r>
            <a:endParaRPr lang="zh-CN" altLang="zh-CN" sz="2400" dirty="0">
              <a:solidFill>
                <a:srgbClr val="215978"/>
              </a:solidFill>
            </a:endParaRPr>
          </a:p>
        </p:txBody>
      </p:sp>
      <p:grpSp>
        <p:nvGrpSpPr>
          <p:cNvPr id="6" name="组合 5"/>
          <p:cNvGrpSpPr/>
          <p:nvPr/>
        </p:nvGrpSpPr>
        <p:grpSpPr>
          <a:xfrm>
            <a:off x="709393" y="1772816"/>
            <a:ext cx="7725216" cy="1728192"/>
            <a:chOff x="709393" y="1772816"/>
            <a:chExt cx="7725216" cy="1487272"/>
          </a:xfrm>
        </p:grpSpPr>
        <p:sp>
          <p:nvSpPr>
            <p:cNvPr id="4" name="矩形 3"/>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 形 7"/>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为什么要进行流量控制？</a:t>
            </a:r>
            <a:endParaRPr lang="en-US" altLang="zh-CN" sz="1600" b="0" dirty="0">
              <a:solidFill>
                <a:schemeClr val="tx2"/>
              </a:solidFill>
              <a:latin typeface="Times New Roman" panose="02020603050405020304" pitchFamily="18" charset="0"/>
            </a:endParaRP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发送能力</a:t>
            </a:r>
            <a:r>
              <a:rPr lang="zh-CN" altLang="en-US" sz="1600" b="0" dirty="0">
                <a:solidFill>
                  <a:srgbClr val="FF0000"/>
                </a:solidFill>
                <a:latin typeface="Times New Roman" panose="02020603050405020304" pitchFamily="18" charset="0"/>
              </a:rPr>
              <a:t>超过</a:t>
            </a:r>
            <a:r>
              <a:rPr lang="zh-CN" altLang="en-US" sz="1600" b="0" dirty="0">
                <a:solidFill>
                  <a:schemeClr val="tx2"/>
                </a:solidFill>
                <a:latin typeface="Times New Roman" panose="02020603050405020304" pitchFamily="18" charset="0"/>
              </a:rPr>
              <a:t>接收能力 </a:t>
            </a:r>
            <a:r>
              <a:rPr lang="en-US" altLang="zh-CN" sz="1600" b="0" dirty="0">
                <a:solidFill>
                  <a:schemeClr val="tx2"/>
                </a:solidFill>
                <a:latin typeface="Times New Roman" panose="02020603050405020304" pitchFamily="18" charset="0"/>
                <a:sym typeface="Wingdings" panose="05000000000000000000" pitchFamily="2" charset="2"/>
              </a:rPr>
              <a:t> </a:t>
            </a:r>
            <a:r>
              <a:rPr lang="zh-CN" altLang="en-US" sz="1600" b="0" dirty="0">
                <a:solidFill>
                  <a:srgbClr val="FF0000"/>
                </a:solidFill>
                <a:latin typeface="Times New Roman" panose="02020603050405020304" pitchFamily="18" charset="0"/>
              </a:rPr>
              <a:t>丢包</a:t>
            </a:r>
            <a:endParaRPr lang="en-US" altLang="zh-CN" sz="1600" b="0" dirty="0">
              <a:solidFill>
                <a:srgbClr val="FF0000"/>
              </a:solidFill>
              <a:latin typeface="Times New Roman" panose="02020603050405020304" pitchFamily="18" charset="0"/>
            </a:endParaRP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确保实体发送的数据不会覆盖接受实体已接收的数据</a:t>
            </a:r>
            <a:endParaRPr lang="zh-CN" altLang="ja-JP"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pic>
        <p:nvPicPr>
          <p:cNvPr id="13314" name="Picture 2" descr="https://img-blog.csdn.net/20180109135454964?watermark/2/text/aHR0cDovL2Jsb2cuY3Nkbi5uZXQvaGFuemhlbjc1NDE=/font/5a6L5L2T/fontsize/400/fill/I0JBQkFCMA==/dissolve/70/gravity/Cente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56" y="4078119"/>
            <a:ext cx="9129844" cy="1581151"/>
          </a:xfrm>
          <a:prstGeom prst="rect">
            <a:avLst/>
          </a:prstGeom>
          <a:noFill/>
          <a:extLst>
            <a:ext uri="{909E8E84-426E-40DD-AFC4-6F175D3DCCD1}">
              <a14:hiddenFill xmlns:a14="http://schemas.microsoft.com/office/drawing/2010/main">
                <a:solidFill>
                  <a:srgbClr val="FFFFFF"/>
                </a:solidFill>
              </a14:hiddenFill>
            </a:ext>
          </a:extLst>
        </p:spPr>
      </p:pic>
      <p:sp>
        <p:nvSpPr>
          <p:cNvPr id="9" name="灯片编号占位符 8"/>
          <p:cNvSpPr>
            <a:spLocks noGrp="1"/>
          </p:cNvSpPr>
          <p:nvPr>
            <p:ph type="sldNum" sz="quarter" idx="10"/>
          </p:nvPr>
        </p:nvSpPr>
        <p:spPr/>
        <p:txBody>
          <a:bodyPr/>
          <a:lstStyle/>
          <a:p>
            <a:fld id="{C7BB1681-9CAB-4C95-8BD2-F9DE706E3230}" type="slidenum">
              <a:rPr lang="zh-CN" altLang="en-US" smtClean="0"/>
              <a:pPr/>
              <a:t>16</a:t>
            </a:fld>
            <a:endParaRPr lang="zh-CN" altLang="en-US"/>
          </a:p>
        </p:txBody>
      </p:sp>
      <p:sp>
        <p:nvSpPr>
          <p:cNvPr id="3" name="页脚占位符 2">
            <a:extLst>
              <a:ext uri="{FF2B5EF4-FFF2-40B4-BE49-F238E27FC236}">
                <a16:creationId xmlns:a16="http://schemas.microsoft.com/office/drawing/2014/main" id="{1A9F7FE7-BC6C-48A5-AF88-739CEA92BB6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080360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2954655" cy="507831"/>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数据链路层流量控制的方法</a:t>
            </a:r>
            <a:endParaRPr lang="en-US" altLang="zh-CN" b="0" dirty="0">
              <a:solidFill>
                <a:schemeClr val="tx2"/>
              </a:solidFill>
              <a:latin typeface="Times New Roman" panose="02020603050405020304" pitchFamily="18" charset="0"/>
            </a:endParaRPr>
          </a:p>
        </p:txBody>
      </p:sp>
      <p:graphicFrame>
        <p:nvGraphicFramePr>
          <p:cNvPr id="8" name="Object 3"/>
          <p:cNvGraphicFramePr>
            <a:graphicFrameLocks noChangeAspect="1"/>
          </p:cNvGraphicFramePr>
          <p:nvPr/>
        </p:nvGraphicFramePr>
        <p:xfrm>
          <a:off x="1547664" y="1916832"/>
          <a:ext cx="4770438" cy="2663825"/>
        </p:xfrm>
        <a:graphic>
          <a:graphicData uri="http://schemas.openxmlformats.org/presentationml/2006/ole">
            <mc:AlternateContent xmlns:mc="http://schemas.openxmlformats.org/markup-compatibility/2006">
              <mc:Choice xmlns:v="urn:schemas-microsoft-com:vml" Requires="v">
                <p:oleObj name="Visio" r:id="rId2" imgW="3799157" imgH="2119333" progId="">
                  <p:embed/>
                </p:oleObj>
              </mc:Choice>
              <mc:Fallback>
                <p:oleObj name="Visio" r:id="rId2" imgW="3799157" imgH="2119333"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16832"/>
                        <a:ext cx="4770438" cy="266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fld id="{C7BB1681-9CAB-4C95-8BD2-F9DE706E3230}" type="slidenum">
              <a:rPr lang="zh-CN" altLang="en-US" smtClean="0"/>
              <a:pPr/>
              <a:t>17</a:t>
            </a:fld>
            <a:endParaRPr lang="zh-CN" altLang="en-US"/>
          </a:p>
        </p:txBody>
      </p:sp>
      <p:sp>
        <p:nvSpPr>
          <p:cNvPr id="2" name="页脚占位符 1">
            <a:extLst>
              <a:ext uri="{FF2B5EF4-FFF2-40B4-BE49-F238E27FC236}">
                <a16:creationId xmlns:a16="http://schemas.microsoft.com/office/drawing/2014/main" id="{E1907962-22C6-4774-97BE-8AA606DD1FAA}"/>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988024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2073003"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单帧停止等待协议</a:t>
            </a:r>
            <a:endParaRPr lang="en-US" altLang="zh-CN" b="0" dirty="0">
              <a:solidFill>
                <a:schemeClr val="tx2"/>
              </a:solidFill>
              <a:latin typeface="Times New Roman" panose="02020603050405020304" pitchFamily="18" charset="0"/>
            </a:endParaRPr>
          </a:p>
        </p:txBody>
      </p:sp>
      <p:grpSp>
        <p:nvGrpSpPr>
          <p:cNvPr id="8" name="组合 7">
            <a:extLst>
              <a:ext uri="{FF2B5EF4-FFF2-40B4-BE49-F238E27FC236}">
                <a16:creationId xmlns:a16="http://schemas.microsoft.com/office/drawing/2014/main" id="{01DA9C70-BA07-4721-924D-6C667D48B9CB}"/>
              </a:ext>
            </a:extLst>
          </p:cNvPr>
          <p:cNvGrpSpPr/>
          <p:nvPr/>
        </p:nvGrpSpPr>
        <p:grpSpPr>
          <a:xfrm>
            <a:off x="709393" y="1772816"/>
            <a:ext cx="7725216" cy="1728192"/>
            <a:chOff x="709393" y="1772816"/>
            <a:chExt cx="7725216" cy="1487272"/>
          </a:xfrm>
        </p:grpSpPr>
        <p:sp>
          <p:nvSpPr>
            <p:cNvPr id="9" name="矩形 8">
              <a:extLst>
                <a:ext uri="{FF2B5EF4-FFF2-40B4-BE49-F238E27FC236}">
                  <a16:creationId xmlns:a16="http://schemas.microsoft.com/office/drawing/2014/main" id="{36182DBB-3FDB-4FEC-9E17-ECFC8663A8C5}"/>
                </a:ext>
              </a:extLst>
            </p:cNvPr>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 形 9">
              <a:extLst>
                <a:ext uri="{FF2B5EF4-FFF2-40B4-BE49-F238E27FC236}">
                  <a16:creationId xmlns:a16="http://schemas.microsoft.com/office/drawing/2014/main" id="{863B540C-453A-4832-97BC-DAC4947D6721}"/>
                </a:ext>
              </a:extLst>
            </p:cNvPr>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 形 10">
              <a:extLst>
                <a:ext uri="{FF2B5EF4-FFF2-40B4-BE49-F238E27FC236}">
                  <a16:creationId xmlns:a16="http://schemas.microsoft.com/office/drawing/2014/main" id="{909CCCF3-2AFB-4661-B616-AE63F53CFD8A}"/>
                </a:ext>
              </a:extLst>
            </p:cNvPr>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内容占位符 4">
            <a:extLst>
              <a:ext uri="{FF2B5EF4-FFF2-40B4-BE49-F238E27FC236}">
                <a16:creationId xmlns:a16="http://schemas.microsoft.com/office/drawing/2014/main" id="{118BE7E4-924A-4954-A52B-0585D2E5C315}"/>
              </a:ext>
            </a:extLst>
          </p:cNvPr>
          <p:cNvSpPr txBox="1">
            <a:spLocks/>
          </p:cNvSpPr>
          <p:nvPr/>
        </p:nvSpPr>
        <p:spPr bwMode="auto">
          <a:xfrm>
            <a:off x="755576" y="1772816"/>
            <a:ext cx="7632848"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发送方每次发送一帧后，需要等待确认帧返回，再发送下一帧</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发送方收到否认帧（数据帧错），重新发送出错的数据帧</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优点：协议简单、容易实现</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缺点：帧传输效率低下</a:t>
            </a:r>
            <a:endParaRPr lang="en-US" altLang="zh-CN" sz="1600" b="0" dirty="0">
              <a:solidFill>
                <a:schemeClr val="tx2"/>
              </a:solidFill>
              <a:latin typeface="Times New Roman" panose="02020603050405020304" pitchFamily="18" charset="0"/>
              <a:cs typeface="Times New Roman" panose="02020603050405020304" pitchFamily="18" charset="0"/>
            </a:endParaRPr>
          </a:p>
        </p:txBody>
      </p:sp>
      <p:graphicFrame>
        <p:nvGraphicFramePr>
          <p:cNvPr id="13" name="Object 3">
            <a:extLst>
              <a:ext uri="{FF2B5EF4-FFF2-40B4-BE49-F238E27FC236}">
                <a16:creationId xmlns:a16="http://schemas.microsoft.com/office/drawing/2014/main" id="{790246C4-C54D-4E66-82FE-92C6B337BB47}"/>
              </a:ext>
            </a:extLst>
          </p:cNvPr>
          <p:cNvGraphicFramePr>
            <a:graphicFrameLocks noChangeAspect="1"/>
          </p:cNvGraphicFramePr>
          <p:nvPr/>
        </p:nvGraphicFramePr>
        <p:xfrm>
          <a:off x="1475581" y="3965459"/>
          <a:ext cx="6192838" cy="1539875"/>
        </p:xfrm>
        <a:graphic>
          <a:graphicData uri="http://schemas.openxmlformats.org/presentationml/2006/ole">
            <mc:AlternateContent xmlns:mc="http://schemas.openxmlformats.org/markup-compatibility/2006">
              <mc:Choice xmlns:v="urn:schemas-microsoft-com:vml" Requires="v">
                <p:oleObj name="Visio" r:id="rId3" imgW="4960957" imgH="1234764" progId="">
                  <p:embed/>
                </p:oleObj>
              </mc:Choice>
              <mc:Fallback>
                <p:oleObj name="Visio" r:id="rId3" imgW="4960957" imgH="1234764"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581" y="3965459"/>
                        <a:ext cx="6192838" cy="153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
            <a:hlinkClick r:id="rId5" action="ppaction://hlinkfile"/>
            <a:extLst>
              <a:ext uri="{FF2B5EF4-FFF2-40B4-BE49-F238E27FC236}">
                <a16:creationId xmlns:a16="http://schemas.microsoft.com/office/drawing/2014/main" id="{7EC6B23A-27FC-4824-B0B9-69FFD229A6B6}"/>
              </a:ext>
            </a:extLst>
          </p:cNvPr>
          <p:cNvSpPr>
            <a:spLocks noChangeArrowheads="1"/>
          </p:cNvSpPr>
          <p:nvPr/>
        </p:nvSpPr>
        <p:spPr bwMode="auto">
          <a:xfrm>
            <a:off x="3852069" y="5692659"/>
            <a:ext cx="157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Times New Roman" panose="02020603050405020304" pitchFamily="18" charset="0"/>
                <a:cs typeface="Times New Roman" panose="02020603050405020304" pitchFamily="18" charset="0"/>
                <a:hlinkClick r:id="rId5" action="ppaction://hlinkfile"/>
              </a:rPr>
              <a:t>停止等待协议</a:t>
            </a:r>
            <a:endParaRPr lang="zh-CN" altLang="en-US"/>
          </a:p>
        </p:txBody>
      </p:sp>
      <p:sp>
        <p:nvSpPr>
          <p:cNvPr id="15" name="灯片编号占位符 14"/>
          <p:cNvSpPr>
            <a:spLocks noGrp="1"/>
          </p:cNvSpPr>
          <p:nvPr>
            <p:ph type="sldNum" sz="quarter" idx="10"/>
          </p:nvPr>
        </p:nvSpPr>
        <p:spPr/>
        <p:txBody>
          <a:bodyPr/>
          <a:lstStyle/>
          <a:p>
            <a:fld id="{C7BB1681-9CAB-4C95-8BD2-F9DE706E3230}" type="slidenum">
              <a:rPr lang="zh-CN" altLang="en-US" smtClean="0"/>
              <a:pPr/>
              <a:t>18</a:t>
            </a:fld>
            <a:endParaRPr lang="zh-CN" altLang="en-US"/>
          </a:p>
        </p:txBody>
      </p:sp>
      <p:sp>
        <p:nvSpPr>
          <p:cNvPr id="2" name="页脚占位符 1">
            <a:extLst>
              <a:ext uri="{FF2B5EF4-FFF2-40B4-BE49-F238E27FC236}">
                <a16:creationId xmlns:a16="http://schemas.microsoft.com/office/drawing/2014/main" id="{38535FC4-ABE4-4DE3-B914-F9394788CB5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03292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3009157"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单帧停止等待协议效率分析</a:t>
            </a:r>
            <a:endParaRPr lang="en-US" altLang="zh-CN" b="0" dirty="0">
              <a:solidFill>
                <a:schemeClr val="tx2"/>
              </a:solidFill>
              <a:latin typeface="Times New Roman" panose="02020603050405020304" pitchFamily="18" charset="0"/>
            </a:endParaRPr>
          </a:p>
        </p:txBody>
      </p:sp>
      <p:grpSp>
        <p:nvGrpSpPr>
          <p:cNvPr id="8" name="组合 7">
            <a:extLst>
              <a:ext uri="{FF2B5EF4-FFF2-40B4-BE49-F238E27FC236}">
                <a16:creationId xmlns:a16="http://schemas.microsoft.com/office/drawing/2014/main" id="{01DA9C70-BA07-4721-924D-6C667D48B9CB}"/>
              </a:ext>
            </a:extLst>
          </p:cNvPr>
          <p:cNvGrpSpPr/>
          <p:nvPr/>
        </p:nvGrpSpPr>
        <p:grpSpPr>
          <a:xfrm>
            <a:off x="263937" y="1916832"/>
            <a:ext cx="3987388" cy="4392488"/>
            <a:chOff x="709393" y="1772816"/>
            <a:chExt cx="7725216" cy="1487272"/>
          </a:xfrm>
        </p:grpSpPr>
        <p:sp>
          <p:nvSpPr>
            <p:cNvPr id="9" name="矩形 8">
              <a:extLst>
                <a:ext uri="{FF2B5EF4-FFF2-40B4-BE49-F238E27FC236}">
                  <a16:creationId xmlns:a16="http://schemas.microsoft.com/office/drawing/2014/main" id="{36182DBB-3FDB-4FEC-9E17-ECFC8663A8C5}"/>
                </a:ext>
              </a:extLst>
            </p:cNvPr>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 形 9">
              <a:extLst>
                <a:ext uri="{FF2B5EF4-FFF2-40B4-BE49-F238E27FC236}">
                  <a16:creationId xmlns:a16="http://schemas.microsoft.com/office/drawing/2014/main" id="{863B540C-453A-4832-97BC-DAC4947D6721}"/>
                </a:ext>
              </a:extLst>
            </p:cNvPr>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 形 10">
              <a:extLst>
                <a:ext uri="{FF2B5EF4-FFF2-40B4-BE49-F238E27FC236}">
                  <a16:creationId xmlns:a16="http://schemas.microsoft.com/office/drawing/2014/main" id="{909CCCF3-2AFB-4661-B616-AE63F53CFD8A}"/>
                </a:ext>
              </a:extLst>
            </p:cNvPr>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内容占位符 4">
            <a:extLst>
              <a:ext uri="{FF2B5EF4-FFF2-40B4-BE49-F238E27FC236}">
                <a16:creationId xmlns:a16="http://schemas.microsoft.com/office/drawing/2014/main" id="{118BE7E4-924A-4954-A52B-0585D2E5C315}"/>
              </a:ext>
            </a:extLst>
          </p:cNvPr>
          <p:cNvSpPr txBox="1">
            <a:spLocks/>
          </p:cNvSpPr>
          <p:nvPr/>
        </p:nvSpPr>
        <p:spPr bwMode="auto">
          <a:xfrm>
            <a:off x="392794" y="1916832"/>
            <a:ext cx="4323222"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lvl="0" indent="0" eaLnBrk="1" hangingPunct="1">
              <a:lnSpc>
                <a:spcPct val="150000"/>
              </a:lnSpc>
              <a:buFont typeface="Wingdings" panose="05000000000000000000" pitchFamily="2" charset="2"/>
              <a:buChar char="Ø"/>
            </a:pPr>
            <a:r>
              <a:rPr lang="zh-CN" altLang="en-US" sz="2000" b="0" dirty="0">
                <a:solidFill>
                  <a:srgbClr val="000000"/>
                </a:solidFill>
                <a:latin typeface="Times New Roman" panose="02020603050405020304" pitchFamily="18" charset="0"/>
                <a:cs typeface="Times New Roman" panose="02020603050405020304" pitchFamily="18" charset="0"/>
              </a:rPr>
              <a:t>帧传输总延时</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T</a:t>
            </a:r>
            <a:r>
              <a:rPr lang="en-US" altLang="zh-CN" sz="2000" b="0" i="1" dirty="0">
                <a:solidFill>
                  <a:srgbClr val="000000"/>
                </a:solidFill>
                <a:latin typeface="Times New Roman" panose="02020603050405020304" pitchFamily="18" charset="0"/>
                <a:cs typeface="Times New Roman" panose="02020603050405020304" pitchFamily="18" charset="0"/>
              </a:rPr>
              <a:t> </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zh-CN" altLang="ja-JP" sz="2000" b="0" dirty="0">
              <a:solidFill>
                <a:srgbClr val="000000"/>
              </a:solidFill>
              <a:latin typeface="Times New Roman" panose="02020603050405020304" pitchFamily="18" charset="0"/>
              <a:cs typeface="Times New Roman" panose="02020603050405020304" pitchFamily="18" charset="0"/>
            </a:endParaRPr>
          </a:p>
          <a:p>
            <a:pPr marL="0" lvl="0" indent="0" eaLnBrk="1" hangingPunct="1">
              <a:lnSpc>
                <a:spcPct val="150000"/>
              </a:lnSpc>
            </a:pPr>
            <a:r>
              <a:rPr lang="en-US" altLang="zh-CN" sz="2000" b="0" i="1" dirty="0">
                <a:solidFill>
                  <a:srgbClr val="000000"/>
                </a:solidFill>
                <a:latin typeface="Times New Roman" panose="02020603050405020304" pitchFamily="18" charset="0"/>
                <a:cs typeface="Times New Roman" panose="02020603050405020304" pitchFamily="18" charset="0"/>
              </a:rPr>
              <a:t>   </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T</a:t>
            </a:r>
            <a:r>
              <a:rPr lang="en-US" altLang="zh-CN" sz="2000" b="0" i="1" dirty="0">
                <a:solidFill>
                  <a:srgbClr val="000000"/>
                </a:solidFill>
                <a:latin typeface="Times New Roman" panose="02020603050405020304" pitchFamily="18" charset="0"/>
                <a:cs typeface="Times New Roman" panose="02020603050405020304" pitchFamily="18" charset="0"/>
              </a:rPr>
              <a:t> = </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p</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f</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pr</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a</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p</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pr</a:t>
            </a:r>
            <a:r>
              <a:rPr lang="en-US" altLang="zh-CN" sz="2000" b="0" i="1" dirty="0">
                <a:solidFill>
                  <a:srgbClr val="000000"/>
                </a:solidFill>
                <a:latin typeface="Times New Roman" panose="02020603050405020304" pitchFamily="18" charset="0"/>
                <a:cs typeface="Times New Roman" panose="02020603050405020304" pitchFamily="18" charset="0"/>
              </a:rPr>
              <a:t> = 2t</a:t>
            </a:r>
            <a:r>
              <a:rPr lang="en-US" altLang="zh-CN" sz="2000" b="0" i="1" baseline="-25000" dirty="0">
                <a:solidFill>
                  <a:srgbClr val="000000"/>
                </a:solidFill>
                <a:latin typeface="Times New Roman" panose="02020603050405020304" pitchFamily="18" charset="0"/>
                <a:cs typeface="Times New Roman" panose="02020603050405020304" pitchFamily="18" charset="0"/>
              </a:rPr>
              <a:t>p</a:t>
            </a:r>
            <a:r>
              <a:rPr lang="en-US" altLang="zh-CN" sz="2000" b="0" i="1" dirty="0">
                <a:solidFill>
                  <a:srgbClr val="000000"/>
                </a:solidFill>
                <a:latin typeface="Times New Roman" panose="02020603050405020304" pitchFamily="18" charset="0"/>
                <a:cs typeface="Times New Roman" panose="02020603050405020304" pitchFamily="18" charset="0"/>
              </a:rPr>
              <a:t>+2t</a:t>
            </a:r>
            <a:r>
              <a:rPr lang="en-US" altLang="zh-CN" sz="2000" b="0" i="1" baseline="-25000" dirty="0">
                <a:solidFill>
                  <a:srgbClr val="000000"/>
                </a:solidFill>
                <a:latin typeface="Times New Roman" panose="02020603050405020304" pitchFamily="18" charset="0"/>
                <a:cs typeface="Times New Roman" panose="02020603050405020304" pitchFamily="18" charset="0"/>
              </a:rPr>
              <a:t>pr</a:t>
            </a:r>
            <a:r>
              <a:rPr lang="en-US" altLang="zh-CN" sz="2000" b="0" i="1" dirty="0">
                <a:solidFill>
                  <a:srgbClr val="000000"/>
                </a:solidFill>
                <a:latin typeface="Times New Roman" panose="02020603050405020304" pitchFamily="18" charset="0"/>
                <a:cs typeface="Times New Roman" panose="02020603050405020304" pitchFamily="18" charset="0"/>
              </a:rPr>
              <a:t>+t</a:t>
            </a:r>
            <a:r>
              <a:rPr lang="en-US" altLang="zh-CN" sz="2000" b="0" i="1" baseline="-25000" dirty="0">
                <a:solidFill>
                  <a:srgbClr val="000000"/>
                </a:solidFill>
                <a:latin typeface="Times New Roman" panose="02020603050405020304" pitchFamily="18" charset="0"/>
                <a:cs typeface="Times New Roman" panose="02020603050405020304" pitchFamily="18" charset="0"/>
              </a:rPr>
              <a:t>f</a:t>
            </a:r>
            <a:r>
              <a:rPr lang="en-US" altLang="zh-CN" sz="2000" b="0" i="1" dirty="0">
                <a:solidFill>
                  <a:srgbClr val="000000"/>
                </a:solidFill>
                <a:latin typeface="Times New Roman" panose="02020603050405020304" pitchFamily="18" charset="0"/>
                <a:cs typeface="Times New Roman" panose="02020603050405020304" pitchFamily="18" charset="0"/>
              </a:rPr>
              <a:t> +t</a:t>
            </a:r>
            <a:r>
              <a:rPr lang="en-US" altLang="zh-CN" sz="2000" b="0" i="1" baseline="-25000" dirty="0">
                <a:solidFill>
                  <a:srgbClr val="000000"/>
                </a:solidFill>
                <a:latin typeface="Times New Roman" panose="02020603050405020304" pitchFamily="18" charset="0"/>
                <a:cs typeface="Times New Roman" panose="02020603050405020304" pitchFamily="18" charset="0"/>
              </a:rPr>
              <a:t>a</a:t>
            </a:r>
            <a:r>
              <a:rPr lang="zh-CN" altLang="en-US" sz="2000" b="0" dirty="0">
                <a:solidFill>
                  <a:srgbClr val="000000"/>
                </a:solidFill>
                <a:latin typeface="Times New Roman" panose="02020603050405020304" pitchFamily="18" charset="0"/>
                <a:cs typeface="Times New Roman" panose="02020603050405020304" pitchFamily="18" charset="0"/>
              </a:rPr>
              <a:t>（</a:t>
            </a:r>
            <a:r>
              <a:rPr lang="en-US" altLang="zh-CN" sz="2000" b="0" dirty="0">
                <a:solidFill>
                  <a:srgbClr val="000000"/>
                </a:solidFill>
                <a:latin typeface="Times New Roman" panose="02020603050405020304" pitchFamily="18" charset="0"/>
                <a:cs typeface="Times New Roman" panose="02020603050405020304" pitchFamily="18" charset="0"/>
              </a:rPr>
              <a:t>1</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en-US" altLang="zh-CN" sz="2000" b="0" baseline="-25000" dirty="0">
              <a:solidFill>
                <a:srgbClr val="000000"/>
              </a:solidFill>
              <a:latin typeface="Times New Roman" panose="02020603050405020304" pitchFamily="18" charset="0"/>
              <a:cs typeface="Times New Roman" panose="02020603050405020304" pitchFamily="18" charset="0"/>
            </a:endParaRPr>
          </a:p>
          <a:p>
            <a:pPr marL="0" indent="0" eaLnBrk="1" hangingPunct="1">
              <a:lnSpc>
                <a:spcPct val="150000"/>
              </a:lnSpc>
            </a:pPr>
            <a:r>
              <a:rPr lang="en-US" altLang="zh-CN" sz="2000" b="0" i="1" dirty="0">
                <a:solidFill>
                  <a:srgbClr val="000000"/>
                </a:solidFill>
                <a:latin typeface="Times New Roman" panose="02020603050405020304" pitchFamily="18" charset="0"/>
                <a:cs typeface="Times New Roman" panose="02020603050405020304" pitchFamily="18" charset="0"/>
              </a:rPr>
              <a:t>   </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a:solidFill>
                  <a:srgbClr val="000000"/>
                </a:solidFill>
                <a:latin typeface="Times New Roman" panose="02020603050405020304" pitchFamily="18" charset="0"/>
                <a:cs typeface="Times New Roman" panose="02020603050405020304" pitchFamily="18" charset="0"/>
              </a:rPr>
              <a:t> </a:t>
            </a:r>
            <a:r>
              <a:rPr lang="en-US" altLang="zh-CN" sz="2000" b="0" dirty="0">
                <a:solidFill>
                  <a:srgbClr val="000000"/>
                </a:solidFill>
                <a:latin typeface="Times New Roman" panose="02020603050405020304" pitchFamily="18" charset="0"/>
                <a:cs typeface="Times New Roman" panose="02020603050405020304" pitchFamily="18" charset="0"/>
              </a:rPr>
              <a:t>≈</a:t>
            </a:r>
            <a:r>
              <a:rPr lang="en-US" altLang="zh-CN" sz="2000" b="0" i="1" dirty="0">
                <a:solidFill>
                  <a:srgbClr val="000000"/>
                </a:solidFill>
                <a:latin typeface="Times New Roman" panose="02020603050405020304" pitchFamily="18" charset="0"/>
                <a:cs typeface="Times New Roman" panose="02020603050405020304" pitchFamily="18" charset="0"/>
              </a:rPr>
              <a:t>t</a:t>
            </a:r>
            <a:r>
              <a:rPr lang="en-US" altLang="zh-CN" sz="2000" b="0" i="1" baseline="-25000" dirty="0">
                <a:solidFill>
                  <a:srgbClr val="000000"/>
                </a:solidFill>
                <a:latin typeface="Times New Roman" panose="02020603050405020304" pitchFamily="18" charset="0"/>
                <a:cs typeface="Times New Roman" panose="02020603050405020304" pitchFamily="18" charset="0"/>
              </a:rPr>
              <a:t>f</a:t>
            </a:r>
            <a:r>
              <a:rPr lang="en-US" altLang="zh-CN" sz="2000" b="0" dirty="0">
                <a:solidFill>
                  <a:srgbClr val="000000"/>
                </a:solidFill>
                <a:latin typeface="Times New Roman" panose="02020603050405020304" pitchFamily="18" charset="0"/>
                <a:cs typeface="Times New Roman" panose="02020603050405020304" pitchFamily="18" charset="0"/>
              </a:rPr>
              <a:t>+</a:t>
            </a:r>
            <a:r>
              <a:rPr lang="en-US" altLang="zh-CN" sz="2000" b="0" i="1" dirty="0">
                <a:solidFill>
                  <a:srgbClr val="000000"/>
                </a:solidFill>
                <a:latin typeface="Times New Roman" panose="02020603050405020304" pitchFamily="18" charset="0"/>
                <a:cs typeface="Times New Roman" panose="02020603050405020304" pitchFamily="18" charset="0"/>
              </a:rPr>
              <a:t>2t</a:t>
            </a:r>
            <a:r>
              <a:rPr lang="en-US" altLang="zh-CN" sz="2000" b="0" i="1" baseline="-25000" dirty="0">
                <a:solidFill>
                  <a:srgbClr val="000000"/>
                </a:solidFill>
                <a:latin typeface="Times New Roman" panose="02020603050405020304" pitchFamily="18" charset="0"/>
                <a:cs typeface="Times New Roman" panose="02020603050405020304" pitchFamily="18" charset="0"/>
              </a:rPr>
              <a:t>p</a:t>
            </a:r>
            <a:r>
              <a:rPr lang="zh-CN" altLang="en-US" sz="2000" b="0" dirty="0">
                <a:solidFill>
                  <a:srgbClr val="000000"/>
                </a:solidFill>
                <a:latin typeface="Times New Roman" panose="02020603050405020304" pitchFamily="18" charset="0"/>
                <a:cs typeface="Times New Roman" panose="02020603050405020304" pitchFamily="18" charset="0"/>
              </a:rPr>
              <a:t>（</a:t>
            </a:r>
            <a:r>
              <a:rPr lang="en-US" altLang="zh-CN" sz="2000" b="0" dirty="0">
                <a:solidFill>
                  <a:srgbClr val="000000"/>
                </a:solidFill>
                <a:latin typeface="Times New Roman" panose="02020603050405020304" pitchFamily="18" charset="0"/>
                <a:cs typeface="Times New Roman" panose="02020603050405020304" pitchFamily="18" charset="0"/>
              </a:rPr>
              <a:t>2</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en-US" altLang="zh-CN" sz="2000" b="0" i="1" baseline="-25000" dirty="0">
              <a:solidFill>
                <a:srgbClr val="000000"/>
              </a:solidFill>
              <a:latin typeface="Times New Roman" panose="02020603050405020304" pitchFamily="18" charset="0"/>
              <a:cs typeface="Times New Roman" panose="02020603050405020304" pitchFamily="18" charset="0"/>
            </a:endParaRPr>
          </a:p>
          <a:p>
            <a:pPr marL="0" lvl="0" indent="0">
              <a:lnSpc>
                <a:spcPct val="150000"/>
              </a:lnSpc>
              <a:buFont typeface="Wingdings" panose="05000000000000000000" pitchFamily="2" charset="2"/>
              <a:buChar char="Ø"/>
            </a:pPr>
            <a:r>
              <a:rPr lang="zh-CN" altLang="en-US" sz="2000" b="0" dirty="0">
                <a:solidFill>
                  <a:srgbClr val="000000"/>
                </a:solidFill>
                <a:latin typeface="Times New Roman" panose="02020603050405020304" pitchFamily="18" charset="0"/>
                <a:cs typeface="Times New Roman" panose="02020603050405020304" pitchFamily="18" charset="0"/>
              </a:rPr>
              <a:t>帧传输效率</a:t>
            </a:r>
            <a:r>
              <a:rPr lang="en-US" altLang="zh-CN" sz="2000" b="0" i="1" dirty="0">
                <a:solidFill>
                  <a:srgbClr val="000000"/>
                </a:solidFill>
                <a:latin typeface="Times New Roman" panose="02020603050405020304" pitchFamily="18" charset="0"/>
                <a:cs typeface="Times New Roman" panose="02020603050405020304" pitchFamily="18" charset="0"/>
              </a:rPr>
              <a:t>U</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zh-CN" altLang="ja-JP" sz="2000" b="0" dirty="0">
              <a:solidFill>
                <a:srgbClr val="000000"/>
              </a:solidFill>
              <a:latin typeface="Times New Roman" panose="02020603050405020304" pitchFamily="18" charset="0"/>
              <a:cs typeface="Times New Roman" panose="02020603050405020304" pitchFamily="18" charset="0"/>
            </a:endParaRPr>
          </a:p>
          <a:p>
            <a:pPr marL="0" indent="0">
              <a:lnSpc>
                <a:spcPct val="150000"/>
              </a:lnSpc>
            </a:pPr>
            <a:r>
              <a:rPr lang="en-US" altLang="zh-CN" sz="2000" b="0" i="1" dirty="0">
                <a:solidFill>
                  <a:srgbClr val="000000"/>
                </a:solidFill>
                <a:latin typeface="Times New Roman" panose="02020603050405020304" pitchFamily="18" charset="0"/>
                <a:cs typeface="Times New Roman" panose="02020603050405020304" pitchFamily="18" charset="0"/>
              </a:rPr>
              <a:t>   U=</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f</a:t>
            </a:r>
            <a:r>
              <a:rPr lang="en-US" altLang="zh-CN" sz="2000" b="0" i="1" baseline="-25000" dirty="0">
                <a:solidFill>
                  <a:srgbClr val="000000"/>
                </a:solidFill>
                <a:latin typeface="Times New Roman" panose="02020603050405020304" pitchFamily="18" charset="0"/>
                <a:cs typeface="Times New Roman" panose="02020603050405020304" pitchFamily="18" charset="0"/>
              </a:rPr>
              <a:t> </a:t>
            </a:r>
            <a:r>
              <a:rPr lang="en-US" altLang="zh-CN" sz="2000" b="0" i="1" dirty="0">
                <a:solidFill>
                  <a:srgbClr val="000000"/>
                </a:solidFill>
                <a:latin typeface="Times New Roman" panose="02020603050405020304" pitchFamily="18" charset="0"/>
                <a:cs typeface="Times New Roman" panose="02020603050405020304" pitchFamily="18" charset="0"/>
              </a:rPr>
              <a:t>/</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T</a:t>
            </a:r>
            <a:r>
              <a:rPr lang="zh-CN" altLang="en-US" sz="2000" b="0" dirty="0">
                <a:solidFill>
                  <a:srgbClr val="000000"/>
                </a:solidFill>
                <a:latin typeface="Times New Roman" panose="02020603050405020304" pitchFamily="18" charset="0"/>
                <a:cs typeface="Times New Roman" panose="02020603050405020304" pitchFamily="18" charset="0"/>
              </a:rPr>
              <a:t>（</a:t>
            </a:r>
            <a:r>
              <a:rPr lang="en-US" altLang="zh-CN" sz="2000" b="0" dirty="0">
                <a:solidFill>
                  <a:srgbClr val="000000"/>
                </a:solidFill>
                <a:latin typeface="Times New Roman" panose="02020603050405020304" pitchFamily="18" charset="0"/>
                <a:cs typeface="Times New Roman" panose="02020603050405020304" pitchFamily="18" charset="0"/>
              </a:rPr>
              <a:t>3</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en-US" altLang="zh-CN" sz="2000" b="0" i="1" dirty="0">
              <a:solidFill>
                <a:srgbClr val="000000"/>
              </a:solidFill>
              <a:latin typeface="Times New Roman" panose="02020603050405020304" pitchFamily="18" charset="0"/>
              <a:cs typeface="Times New Roman" panose="02020603050405020304" pitchFamily="18" charset="0"/>
            </a:endParaRPr>
          </a:p>
          <a:p>
            <a:pPr marL="0" indent="0">
              <a:lnSpc>
                <a:spcPct val="150000"/>
              </a:lnSpc>
            </a:pPr>
            <a:r>
              <a:rPr lang="en-US" altLang="zh-CN" sz="2000" b="0" i="1" dirty="0">
                <a:solidFill>
                  <a:srgbClr val="000000"/>
                </a:solidFill>
                <a:latin typeface="Times New Roman" panose="02020603050405020304" pitchFamily="18" charset="0"/>
                <a:cs typeface="Times New Roman" panose="02020603050405020304" pitchFamily="18" charset="0"/>
              </a:rPr>
              <a:t>      =</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f</a:t>
            </a:r>
            <a:r>
              <a:rPr lang="en-US" altLang="zh-CN" sz="2000" b="0" i="1" baseline="-25000" dirty="0">
                <a:solidFill>
                  <a:srgbClr val="000000"/>
                </a:solidFill>
                <a:latin typeface="Times New Roman" panose="02020603050405020304" pitchFamily="18" charset="0"/>
                <a:cs typeface="Times New Roman" panose="02020603050405020304" pitchFamily="18" charset="0"/>
              </a:rPr>
              <a:t> </a:t>
            </a:r>
            <a:r>
              <a:rPr lang="en-US" altLang="zh-CN" sz="2000" b="0" i="1" dirty="0">
                <a:solidFill>
                  <a:srgbClr val="000000"/>
                </a:solidFill>
                <a:latin typeface="Times New Roman" panose="02020603050405020304" pitchFamily="18" charset="0"/>
                <a:cs typeface="Times New Roman" panose="02020603050405020304" pitchFamily="18" charset="0"/>
              </a:rPr>
              <a:t>/( t</a:t>
            </a:r>
            <a:r>
              <a:rPr lang="en-US" altLang="zh-CN" sz="2000" b="0" i="1" baseline="-25000" dirty="0">
                <a:solidFill>
                  <a:srgbClr val="000000"/>
                </a:solidFill>
                <a:latin typeface="Times New Roman" panose="02020603050405020304" pitchFamily="18" charset="0"/>
                <a:cs typeface="Times New Roman" panose="02020603050405020304" pitchFamily="18" charset="0"/>
              </a:rPr>
              <a:t>f</a:t>
            </a:r>
            <a:r>
              <a:rPr lang="en-US" altLang="zh-CN" sz="2000" b="0" i="1" dirty="0">
                <a:solidFill>
                  <a:srgbClr val="000000"/>
                </a:solidFill>
                <a:latin typeface="Times New Roman" panose="02020603050405020304" pitchFamily="18" charset="0"/>
                <a:cs typeface="Times New Roman" panose="02020603050405020304" pitchFamily="18" charset="0"/>
              </a:rPr>
              <a:t>+2t</a:t>
            </a:r>
            <a:r>
              <a:rPr lang="en-US" altLang="zh-CN" sz="2000" b="0" i="1" baseline="-25000" dirty="0">
                <a:solidFill>
                  <a:srgbClr val="000000"/>
                </a:solidFill>
                <a:latin typeface="Times New Roman" panose="02020603050405020304" pitchFamily="18" charset="0"/>
                <a:cs typeface="Times New Roman" panose="02020603050405020304" pitchFamily="18" charset="0"/>
              </a:rPr>
              <a:t>p</a:t>
            </a:r>
            <a:r>
              <a:rPr lang="en-US" altLang="zh-CN" sz="2000" b="0" i="1" dirty="0">
                <a:solidFill>
                  <a:srgbClr val="000000"/>
                </a:solidFill>
                <a:latin typeface="Times New Roman" panose="02020603050405020304" pitchFamily="18" charset="0"/>
                <a:cs typeface="Times New Roman" panose="02020603050405020304" pitchFamily="18" charset="0"/>
              </a:rPr>
              <a:t>) </a:t>
            </a:r>
            <a:r>
              <a:rPr lang="zh-CN" altLang="en-US" sz="2000" b="0" dirty="0">
                <a:solidFill>
                  <a:srgbClr val="000000"/>
                </a:solidFill>
                <a:latin typeface="Times New Roman" panose="02020603050405020304" pitchFamily="18" charset="0"/>
                <a:cs typeface="Times New Roman" panose="02020603050405020304" pitchFamily="18" charset="0"/>
              </a:rPr>
              <a:t>（</a:t>
            </a:r>
            <a:r>
              <a:rPr lang="en-US" altLang="zh-CN" sz="2000" b="0" dirty="0">
                <a:solidFill>
                  <a:srgbClr val="000000"/>
                </a:solidFill>
                <a:latin typeface="Times New Roman" panose="02020603050405020304" pitchFamily="18" charset="0"/>
                <a:cs typeface="Times New Roman" panose="02020603050405020304" pitchFamily="18" charset="0"/>
              </a:rPr>
              <a:t>4</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en-US" altLang="zh-CN" sz="2000" b="0" i="1" dirty="0">
              <a:solidFill>
                <a:srgbClr val="000000"/>
              </a:solidFill>
              <a:latin typeface="Times New Roman" panose="02020603050405020304" pitchFamily="18" charset="0"/>
              <a:cs typeface="Times New Roman" panose="02020603050405020304" pitchFamily="18" charset="0"/>
            </a:endParaRPr>
          </a:p>
          <a:p>
            <a:pPr marL="0" lvl="0" indent="0">
              <a:lnSpc>
                <a:spcPct val="150000"/>
              </a:lnSpc>
            </a:pPr>
            <a:r>
              <a:rPr lang="zh-CN" altLang="en-US" sz="2000" b="0" dirty="0">
                <a:solidFill>
                  <a:srgbClr val="000000"/>
                </a:solidFill>
                <a:latin typeface="Times New Roman" panose="02020603050405020304" pitchFamily="18" charset="0"/>
                <a:cs typeface="Times New Roman" panose="02020603050405020304" pitchFamily="18" charset="0"/>
              </a:rPr>
              <a:t>假设</a:t>
            </a:r>
            <a:r>
              <a:rPr lang="zh-CN" altLang="ja-JP" sz="2000" b="0" i="1" dirty="0">
                <a:solidFill>
                  <a:srgbClr val="000000"/>
                </a:solidFill>
                <a:latin typeface="Times New Roman" panose="02020603050405020304" pitchFamily="18" charset="0"/>
                <a:cs typeface="Times New Roman" panose="02020603050405020304" pitchFamily="18" charset="0"/>
              </a:rPr>
              <a:t>α</a:t>
            </a:r>
            <a:r>
              <a:rPr lang="en-US" altLang="zh-CN" sz="2000" b="0" i="1" dirty="0">
                <a:solidFill>
                  <a:srgbClr val="000000"/>
                </a:solidFill>
                <a:latin typeface="Times New Roman" panose="02020603050405020304" pitchFamily="18" charset="0"/>
                <a:cs typeface="Times New Roman" panose="02020603050405020304" pitchFamily="18" charset="0"/>
              </a:rPr>
              <a:t> </a:t>
            </a:r>
            <a:r>
              <a:rPr lang="en-US" altLang="zh-CN" sz="2000" b="0" dirty="0">
                <a:solidFill>
                  <a:srgbClr val="000000"/>
                </a:solidFill>
                <a:latin typeface="Times New Roman" panose="02020603050405020304" pitchFamily="18" charset="0"/>
                <a:cs typeface="Times New Roman" panose="02020603050405020304" pitchFamily="18" charset="0"/>
              </a:rPr>
              <a:t>= </a:t>
            </a:r>
            <a:r>
              <a:rPr lang="zh-CN" altLang="en-US" sz="2000" b="0" dirty="0">
                <a:solidFill>
                  <a:srgbClr val="000000"/>
                </a:solidFill>
                <a:latin typeface="Times New Roman" panose="02020603050405020304" pitchFamily="18" charset="0"/>
                <a:cs typeface="Times New Roman" panose="02020603050405020304" pitchFamily="18" charset="0"/>
              </a:rPr>
              <a:t>传播延时</a:t>
            </a:r>
            <a:r>
              <a:rPr lang="en-US" altLang="zh-CN" sz="2000" b="0" dirty="0">
                <a:solidFill>
                  <a:srgbClr val="000000"/>
                </a:solidFill>
                <a:latin typeface="Times New Roman" panose="02020603050405020304" pitchFamily="18" charset="0"/>
                <a:cs typeface="Times New Roman" panose="02020603050405020304" pitchFamily="18" charset="0"/>
              </a:rPr>
              <a:t>/</a:t>
            </a:r>
            <a:r>
              <a:rPr lang="zh-CN" altLang="en-US" sz="2000" b="0" dirty="0">
                <a:solidFill>
                  <a:srgbClr val="000000"/>
                </a:solidFill>
                <a:latin typeface="Times New Roman" panose="02020603050405020304" pitchFamily="18" charset="0"/>
                <a:cs typeface="Times New Roman" panose="02020603050405020304" pitchFamily="18" charset="0"/>
              </a:rPr>
              <a:t>发送延时（</a:t>
            </a:r>
            <a:r>
              <a:rPr lang="en-US" altLang="zh-CN" sz="2000" b="0" dirty="0">
                <a:solidFill>
                  <a:srgbClr val="000000"/>
                </a:solidFill>
                <a:latin typeface="Times New Roman" panose="02020603050405020304" pitchFamily="18" charset="0"/>
                <a:cs typeface="Times New Roman" panose="02020603050405020304" pitchFamily="18" charset="0"/>
              </a:rPr>
              <a:t> </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p</a:t>
            </a:r>
            <a:r>
              <a:rPr lang="en-US" altLang="zh-CN" sz="2000" b="0" i="1" baseline="-25000" dirty="0">
                <a:solidFill>
                  <a:srgbClr val="000000"/>
                </a:solidFill>
                <a:latin typeface="Times New Roman" panose="02020603050405020304" pitchFamily="18" charset="0"/>
                <a:cs typeface="Times New Roman" panose="02020603050405020304" pitchFamily="18" charset="0"/>
              </a:rPr>
              <a:t> </a:t>
            </a:r>
            <a:r>
              <a:rPr lang="en-US" altLang="zh-CN" sz="2000" b="0" i="1" dirty="0">
                <a:solidFill>
                  <a:srgbClr val="000000"/>
                </a:solidFill>
                <a:latin typeface="Times New Roman" panose="02020603050405020304" pitchFamily="18" charset="0"/>
                <a:cs typeface="Times New Roman" panose="02020603050405020304" pitchFamily="18" charset="0"/>
              </a:rPr>
              <a:t>/ </a:t>
            </a:r>
            <a:r>
              <a:rPr lang="en-US" altLang="zh-CN" sz="2000" b="0" i="1" dirty="0" err="1">
                <a:solidFill>
                  <a:srgbClr val="000000"/>
                </a:solidFill>
                <a:latin typeface="Times New Roman" panose="02020603050405020304" pitchFamily="18" charset="0"/>
                <a:cs typeface="Times New Roman" panose="02020603050405020304" pitchFamily="18" charset="0"/>
              </a:rPr>
              <a:t>t</a:t>
            </a:r>
            <a:r>
              <a:rPr lang="en-US" altLang="zh-CN" sz="2000" b="0" i="1" baseline="-25000" dirty="0" err="1">
                <a:solidFill>
                  <a:srgbClr val="000000"/>
                </a:solidFill>
                <a:latin typeface="Times New Roman" panose="02020603050405020304" pitchFamily="18" charset="0"/>
                <a:cs typeface="Times New Roman" panose="02020603050405020304" pitchFamily="18" charset="0"/>
              </a:rPr>
              <a:t>f</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en-US" altLang="zh-CN" sz="2000" b="0" dirty="0">
              <a:solidFill>
                <a:srgbClr val="000000"/>
              </a:solidFill>
              <a:latin typeface="Times New Roman" panose="02020603050405020304" pitchFamily="18" charset="0"/>
              <a:cs typeface="Times New Roman" panose="02020603050405020304" pitchFamily="18" charset="0"/>
            </a:endParaRPr>
          </a:p>
          <a:p>
            <a:pPr marL="0" indent="0">
              <a:lnSpc>
                <a:spcPct val="150000"/>
              </a:lnSpc>
            </a:pPr>
            <a:r>
              <a:rPr lang="en-US" altLang="zh-CN" sz="2000" b="0" i="1" dirty="0">
                <a:solidFill>
                  <a:srgbClr val="FF0000"/>
                </a:solidFill>
                <a:latin typeface="Times New Roman" panose="02020603050405020304" pitchFamily="18" charset="0"/>
                <a:cs typeface="Times New Roman" panose="02020603050405020304" pitchFamily="18" charset="0"/>
              </a:rPr>
              <a:t>      U=</a:t>
            </a:r>
            <a:r>
              <a:rPr lang="en-US" altLang="zh-CN" sz="2000" b="0" dirty="0">
                <a:solidFill>
                  <a:srgbClr val="FF0000"/>
                </a:solidFill>
                <a:latin typeface="Times New Roman" panose="02020603050405020304" pitchFamily="18" charset="0"/>
                <a:cs typeface="Times New Roman" panose="02020603050405020304" pitchFamily="18" charset="0"/>
              </a:rPr>
              <a:t>1</a:t>
            </a:r>
            <a:r>
              <a:rPr lang="en-US" altLang="zh-CN" sz="2000" b="0" i="1" dirty="0">
                <a:solidFill>
                  <a:srgbClr val="FF0000"/>
                </a:solidFill>
                <a:latin typeface="Times New Roman" panose="02020603050405020304" pitchFamily="18" charset="0"/>
                <a:cs typeface="Times New Roman" panose="02020603050405020304" pitchFamily="18" charset="0"/>
              </a:rPr>
              <a:t>/(1+2α) </a:t>
            </a:r>
            <a:r>
              <a:rPr lang="zh-CN" altLang="en-US" sz="2000" b="0" dirty="0">
                <a:solidFill>
                  <a:srgbClr val="000000"/>
                </a:solidFill>
                <a:latin typeface="Times New Roman" panose="02020603050405020304" pitchFamily="18" charset="0"/>
                <a:cs typeface="Times New Roman" panose="02020603050405020304" pitchFamily="18" charset="0"/>
              </a:rPr>
              <a:t>（</a:t>
            </a:r>
            <a:r>
              <a:rPr lang="en-US" altLang="zh-CN" sz="2000" b="0" dirty="0">
                <a:solidFill>
                  <a:srgbClr val="000000"/>
                </a:solidFill>
                <a:latin typeface="Times New Roman" panose="02020603050405020304" pitchFamily="18" charset="0"/>
                <a:cs typeface="Times New Roman" panose="02020603050405020304" pitchFamily="18" charset="0"/>
              </a:rPr>
              <a:t>5</a:t>
            </a:r>
            <a:r>
              <a:rPr lang="zh-CN" altLang="en-US" sz="2000" b="0" dirty="0">
                <a:solidFill>
                  <a:srgbClr val="000000"/>
                </a:solidFill>
                <a:latin typeface="Times New Roman" panose="02020603050405020304" pitchFamily="18" charset="0"/>
                <a:cs typeface="Times New Roman" panose="02020603050405020304" pitchFamily="18" charset="0"/>
              </a:rPr>
              <a:t>）</a:t>
            </a:r>
            <a:endParaRPr lang="en-US" altLang="zh-CN" sz="2000" b="0" baseline="-25000" dirty="0">
              <a:solidFill>
                <a:srgbClr val="000000"/>
              </a:solidFill>
              <a:latin typeface="Times New Roman" panose="02020603050405020304" pitchFamily="18" charset="0"/>
              <a:cs typeface="Times New Roman" panose="02020603050405020304" pitchFamily="18" charset="0"/>
            </a:endParaRPr>
          </a:p>
          <a:p>
            <a:pPr marL="0" lvl="0" indent="0">
              <a:lnSpc>
                <a:spcPct val="150000"/>
              </a:lnSpc>
            </a:pPr>
            <a:endParaRPr lang="zh-CN" altLang="en-US" sz="2000" b="0" i="1" dirty="0">
              <a:solidFill>
                <a:srgbClr val="FF0000"/>
              </a:solidFill>
              <a:latin typeface="Times New Roman" panose="02020603050405020304" pitchFamily="18" charset="0"/>
              <a:cs typeface="Times New Roman" panose="02020603050405020304" pitchFamily="18" charset="0"/>
            </a:endParaRPr>
          </a:p>
        </p:txBody>
      </p:sp>
      <p:graphicFrame>
        <p:nvGraphicFramePr>
          <p:cNvPr id="16" name="Object 3">
            <a:extLst>
              <a:ext uri="{FF2B5EF4-FFF2-40B4-BE49-F238E27FC236}">
                <a16:creationId xmlns:a16="http://schemas.microsoft.com/office/drawing/2014/main" id="{B118623B-E374-4E1C-879A-31255573B2D8}"/>
              </a:ext>
            </a:extLst>
          </p:cNvPr>
          <p:cNvGraphicFramePr>
            <a:graphicFrameLocks noChangeAspect="1"/>
          </p:cNvGraphicFramePr>
          <p:nvPr/>
        </p:nvGraphicFramePr>
        <p:xfrm>
          <a:off x="4507052" y="1408652"/>
          <a:ext cx="4636948" cy="5040436"/>
        </p:xfrm>
        <a:graphic>
          <a:graphicData uri="http://schemas.openxmlformats.org/presentationml/2006/ole">
            <mc:AlternateContent xmlns:mc="http://schemas.openxmlformats.org/markup-compatibility/2006">
              <mc:Choice xmlns:v="urn:schemas-microsoft-com:vml" Requires="v">
                <p:oleObj name="Visio" r:id="rId3" imgW="4010076" imgH="3962532" progId="">
                  <p:embed/>
                </p:oleObj>
              </mc:Choice>
              <mc:Fallback>
                <p:oleObj name="Visio" r:id="rId3" imgW="4010076" imgH="3962532"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052" y="1408652"/>
                        <a:ext cx="4636948" cy="5040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灯片编号占位符 12"/>
          <p:cNvSpPr>
            <a:spLocks noGrp="1"/>
          </p:cNvSpPr>
          <p:nvPr>
            <p:ph type="sldNum" sz="quarter" idx="10"/>
          </p:nvPr>
        </p:nvSpPr>
        <p:spPr/>
        <p:txBody>
          <a:bodyPr/>
          <a:lstStyle/>
          <a:p>
            <a:fld id="{C7BB1681-9CAB-4C95-8BD2-F9DE706E3230}" type="slidenum">
              <a:rPr lang="zh-CN" altLang="en-US" smtClean="0"/>
              <a:pPr/>
              <a:t>19</a:t>
            </a:fld>
            <a:endParaRPr lang="zh-CN" altLang="en-US"/>
          </a:p>
        </p:txBody>
      </p:sp>
      <p:sp>
        <p:nvSpPr>
          <p:cNvPr id="2" name="页脚占位符 1">
            <a:extLst>
              <a:ext uri="{FF2B5EF4-FFF2-40B4-BE49-F238E27FC236}">
                <a16:creationId xmlns:a16="http://schemas.microsoft.com/office/drawing/2014/main" id="{940DAFDC-5E49-43A7-9340-E4C709E4BA3E}"/>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791642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1772816"/>
            <a:ext cx="7632848" cy="352839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 形 3"/>
          <p:cNvSpPr/>
          <p:nvPr/>
        </p:nvSpPr>
        <p:spPr>
          <a:xfrm rot="5400000">
            <a:off x="673152" y="1809059"/>
            <a:ext cx="334687"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16200000">
            <a:off x="8150625" y="5061535"/>
            <a:ext cx="305762"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传输差错：数据经过通信信道，接收数据与发送数据不一致</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原因：噪声</a:t>
            </a:r>
            <a:endParaRPr lang="en-US" altLang="zh-CN"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类型：</a:t>
            </a:r>
            <a:endParaRPr lang="en-US" altLang="zh-CN" sz="1600" b="0" dirty="0">
              <a:solidFill>
                <a:schemeClr val="tx2"/>
              </a:solidFill>
              <a:latin typeface="Times New Roman" panose="02020603050405020304" pitchFamily="18" charset="0"/>
            </a:endParaRP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热噪声：由热噪声引起的差错是随机差错，或随机错；</a:t>
            </a:r>
          </a:p>
          <a:p>
            <a:pPr marL="762000" lvl="2"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也称白噪声，是由导体中电子的热震动引起的</a:t>
            </a:r>
          </a:p>
          <a:p>
            <a:pPr marL="762000" lvl="2"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幅度小，不能够消除，对通信系统性能构成了上限</a:t>
            </a: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冲击噪声引起的差错是突发差错，或突发错；</a:t>
            </a:r>
          </a:p>
          <a:p>
            <a:pPr marL="762000" lvl="2"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呈突发状，常由外界因素引起</a:t>
            </a:r>
          </a:p>
          <a:p>
            <a:pPr marL="762000" lvl="2"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幅度可能相当大，无法靠提高信噪比来避免，是传输中的主要差错来源</a:t>
            </a: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sp>
        <p:nvSpPr>
          <p:cNvPr id="7" name="矩形 6"/>
          <p:cNvSpPr/>
          <p:nvPr/>
        </p:nvSpPr>
        <p:spPr>
          <a:xfrm>
            <a:off x="251520" y="764704"/>
            <a:ext cx="1800493" cy="507831"/>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传输差错的产生</a:t>
            </a:r>
            <a:endParaRPr lang="en-US" altLang="zh-CN" b="0" dirty="0">
              <a:solidFill>
                <a:schemeClr val="tx2"/>
              </a:solidFill>
              <a:latin typeface="Times New Roman" panose="02020603050405020304" pitchFamily="18" charset="0"/>
            </a:endParaRPr>
          </a:p>
        </p:txBody>
      </p:sp>
      <p:sp>
        <p:nvSpPr>
          <p:cNvPr id="8" name="灯片编号占位符 7"/>
          <p:cNvSpPr>
            <a:spLocks noGrp="1"/>
          </p:cNvSpPr>
          <p:nvPr>
            <p:ph type="sldNum" sz="quarter" idx="10"/>
          </p:nvPr>
        </p:nvSpPr>
        <p:spPr/>
        <p:txBody>
          <a:bodyPr/>
          <a:lstStyle/>
          <a:p>
            <a:fld id="{C7BB1681-9CAB-4C95-8BD2-F9DE706E3230}" type="slidenum">
              <a:rPr lang="zh-CN" altLang="en-US" smtClean="0"/>
              <a:pPr/>
              <a:t>2</a:t>
            </a:fld>
            <a:endParaRPr lang="zh-CN" altLang="en-US"/>
          </a:p>
        </p:txBody>
      </p:sp>
      <p:sp>
        <p:nvSpPr>
          <p:cNvPr id="2" name="页脚占位符 1">
            <a:extLst>
              <a:ext uri="{FF2B5EF4-FFF2-40B4-BE49-F238E27FC236}">
                <a16:creationId xmlns:a16="http://schemas.microsoft.com/office/drawing/2014/main" id="{03D6B640-5C11-4F53-BBE6-1F7575E2326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519669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2098651"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连续发送</a:t>
            </a:r>
            <a:r>
              <a:rPr lang="en-US" altLang="zh-CN" b="0" dirty="0">
                <a:solidFill>
                  <a:schemeClr val="tx2"/>
                </a:solidFill>
                <a:latin typeface="Times New Roman" panose="02020603050405020304" pitchFamily="18" charset="0"/>
              </a:rPr>
              <a:t>ARQ</a:t>
            </a:r>
            <a:r>
              <a:rPr lang="zh-CN" altLang="en-US" b="0" dirty="0">
                <a:solidFill>
                  <a:schemeClr val="tx2"/>
                </a:solidFill>
                <a:latin typeface="Times New Roman" panose="02020603050405020304" pitchFamily="18" charset="0"/>
              </a:rPr>
              <a:t>协议</a:t>
            </a:r>
            <a:endParaRPr lang="en-US" altLang="zh-CN" b="0" dirty="0">
              <a:solidFill>
                <a:schemeClr val="tx2"/>
              </a:solidFill>
              <a:latin typeface="Times New Roman" panose="02020603050405020304" pitchFamily="18" charset="0"/>
            </a:endParaRPr>
          </a:p>
        </p:txBody>
      </p:sp>
      <p:grpSp>
        <p:nvGrpSpPr>
          <p:cNvPr id="8" name="组合 7">
            <a:extLst>
              <a:ext uri="{FF2B5EF4-FFF2-40B4-BE49-F238E27FC236}">
                <a16:creationId xmlns:a16="http://schemas.microsoft.com/office/drawing/2014/main" id="{01DA9C70-BA07-4721-924D-6C667D48B9CB}"/>
              </a:ext>
            </a:extLst>
          </p:cNvPr>
          <p:cNvGrpSpPr/>
          <p:nvPr/>
        </p:nvGrpSpPr>
        <p:grpSpPr>
          <a:xfrm>
            <a:off x="709393" y="1772816"/>
            <a:ext cx="7725216" cy="1728192"/>
            <a:chOff x="709393" y="1772816"/>
            <a:chExt cx="7725216" cy="1487272"/>
          </a:xfrm>
        </p:grpSpPr>
        <p:sp>
          <p:nvSpPr>
            <p:cNvPr id="9" name="矩形 8">
              <a:extLst>
                <a:ext uri="{FF2B5EF4-FFF2-40B4-BE49-F238E27FC236}">
                  <a16:creationId xmlns:a16="http://schemas.microsoft.com/office/drawing/2014/main" id="{36182DBB-3FDB-4FEC-9E17-ECFC8663A8C5}"/>
                </a:ext>
              </a:extLst>
            </p:cNvPr>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 形 9">
              <a:extLst>
                <a:ext uri="{FF2B5EF4-FFF2-40B4-BE49-F238E27FC236}">
                  <a16:creationId xmlns:a16="http://schemas.microsoft.com/office/drawing/2014/main" id="{863B540C-453A-4832-97BC-DAC4947D6721}"/>
                </a:ext>
              </a:extLst>
            </p:cNvPr>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 形 10">
              <a:extLst>
                <a:ext uri="{FF2B5EF4-FFF2-40B4-BE49-F238E27FC236}">
                  <a16:creationId xmlns:a16="http://schemas.microsoft.com/office/drawing/2014/main" id="{909CCCF3-2AFB-4661-B616-AE63F53CFD8A}"/>
                </a:ext>
              </a:extLst>
            </p:cNvPr>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内容占位符 4">
            <a:extLst>
              <a:ext uri="{FF2B5EF4-FFF2-40B4-BE49-F238E27FC236}">
                <a16:creationId xmlns:a16="http://schemas.microsoft.com/office/drawing/2014/main" id="{118BE7E4-924A-4954-A52B-0585D2E5C315}"/>
              </a:ext>
            </a:extLst>
          </p:cNvPr>
          <p:cNvSpPr txBox="1">
            <a:spLocks/>
          </p:cNvSpPr>
          <p:nvPr/>
        </p:nvSpPr>
        <p:spPr bwMode="auto">
          <a:xfrm>
            <a:off x="755576" y="1772816"/>
            <a:ext cx="7632848"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发送方连续向接收方发送数据帧，接收方对收到的数据帧进行校验后，向发送方返回相应的应答帧。</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发送方维持着一个一定大小的发送窗口，位于发送窗口内的所有分组都可连续发送出去，而中途不需要等待对方的确认。</a:t>
            </a:r>
          </a:p>
        </p:txBody>
      </p:sp>
      <p:pic>
        <p:nvPicPr>
          <p:cNvPr id="15" name="Picture 1">
            <a:extLst>
              <a:ext uri="{FF2B5EF4-FFF2-40B4-BE49-F238E27FC236}">
                <a16:creationId xmlns:a16="http://schemas.microsoft.com/office/drawing/2014/main" id="{3EB36545-521C-4537-A2A3-B55EDEE3C0D6}"/>
              </a:ext>
            </a:extLst>
          </p:cNvPr>
          <p:cNvPicPr>
            <a:picLocks noChangeAspect="1"/>
          </p:cNvPicPr>
          <p:nvPr/>
        </p:nvPicPr>
        <p:blipFill>
          <a:blip r:embed="rId3" cstate="print">
            <a:clrChange>
              <a:clrFrom>
                <a:srgbClr val="F1F6FB"/>
              </a:clrFrom>
              <a:clrTo>
                <a:srgbClr val="F1F6FB">
                  <a:alpha val="0"/>
                </a:srgbClr>
              </a:clrTo>
            </a:clrChange>
            <a:extLst>
              <a:ext uri="{28A0092B-C50C-407E-A947-70E740481C1C}">
                <a14:useLocalDpi xmlns:a14="http://schemas.microsoft.com/office/drawing/2010/main" val="0"/>
              </a:ext>
            </a:extLst>
          </a:blip>
          <a:srcRect/>
          <a:stretch>
            <a:fillRect/>
          </a:stretch>
        </p:blipFill>
        <p:spPr bwMode="auto">
          <a:xfrm>
            <a:off x="1273198" y="3516534"/>
            <a:ext cx="68834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灯片编号占位符 12"/>
          <p:cNvSpPr>
            <a:spLocks noGrp="1"/>
          </p:cNvSpPr>
          <p:nvPr>
            <p:ph type="sldNum" sz="quarter" idx="10"/>
          </p:nvPr>
        </p:nvSpPr>
        <p:spPr/>
        <p:txBody>
          <a:bodyPr/>
          <a:lstStyle/>
          <a:p>
            <a:fld id="{C7BB1681-9CAB-4C95-8BD2-F9DE706E3230}" type="slidenum">
              <a:rPr lang="zh-CN" altLang="en-US" smtClean="0"/>
              <a:pPr/>
              <a:t>20</a:t>
            </a:fld>
            <a:endParaRPr lang="zh-CN" altLang="en-US"/>
          </a:p>
        </p:txBody>
      </p:sp>
      <p:sp>
        <p:nvSpPr>
          <p:cNvPr id="2" name="页脚占位符 1">
            <a:extLst>
              <a:ext uri="{FF2B5EF4-FFF2-40B4-BE49-F238E27FC236}">
                <a16:creationId xmlns:a16="http://schemas.microsoft.com/office/drawing/2014/main" id="{C87DC2E0-920B-448E-82D8-5287276EF5AE}"/>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79873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2098651"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连续发送</a:t>
            </a:r>
            <a:r>
              <a:rPr lang="en-US" altLang="zh-CN" b="0" dirty="0">
                <a:solidFill>
                  <a:schemeClr val="tx2"/>
                </a:solidFill>
                <a:latin typeface="Times New Roman" panose="02020603050405020304" pitchFamily="18" charset="0"/>
              </a:rPr>
              <a:t>ARQ</a:t>
            </a:r>
            <a:r>
              <a:rPr lang="zh-CN" altLang="en-US" b="0" dirty="0">
                <a:solidFill>
                  <a:schemeClr val="tx2"/>
                </a:solidFill>
                <a:latin typeface="Times New Roman" panose="02020603050405020304" pitchFamily="18" charset="0"/>
              </a:rPr>
              <a:t>协议</a:t>
            </a:r>
            <a:endParaRPr lang="en-US" altLang="zh-CN" b="0" dirty="0">
              <a:solidFill>
                <a:schemeClr val="tx2"/>
              </a:solidFill>
              <a:latin typeface="Times New Roman" panose="02020603050405020304" pitchFamily="18" charset="0"/>
            </a:endParaRPr>
          </a:p>
        </p:txBody>
      </p:sp>
      <p:grpSp>
        <p:nvGrpSpPr>
          <p:cNvPr id="8" name="组合 7">
            <a:extLst>
              <a:ext uri="{FF2B5EF4-FFF2-40B4-BE49-F238E27FC236}">
                <a16:creationId xmlns:a16="http://schemas.microsoft.com/office/drawing/2014/main" id="{01DA9C70-BA07-4721-924D-6C667D48B9CB}"/>
              </a:ext>
            </a:extLst>
          </p:cNvPr>
          <p:cNvGrpSpPr/>
          <p:nvPr/>
        </p:nvGrpSpPr>
        <p:grpSpPr>
          <a:xfrm>
            <a:off x="709393" y="1772816"/>
            <a:ext cx="7725216" cy="1728192"/>
            <a:chOff x="709393" y="1772816"/>
            <a:chExt cx="7725216" cy="1487272"/>
          </a:xfrm>
        </p:grpSpPr>
        <p:sp>
          <p:nvSpPr>
            <p:cNvPr id="9" name="矩形 8">
              <a:extLst>
                <a:ext uri="{FF2B5EF4-FFF2-40B4-BE49-F238E27FC236}">
                  <a16:creationId xmlns:a16="http://schemas.microsoft.com/office/drawing/2014/main" id="{36182DBB-3FDB-4FEC-9E17-ECFC8663A8C5}"/>
                </a:ext>
              </a:extLst>
            </p:cNvPr>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 形 9">
              <a:extLst>
                <a:ext uri="{FF2B5EF4-FFF2-40B4-BE49-F238E27FC236}">
                  <a16:creationId xmlns:a16="http://schemas.microsoft.com/office/drawing/2014/main" id="{863B540C-453A-4832-97BC-DAC4947D6721}"/>
                </a:ext>
              </a:extLst>
            </p:cNvPr>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 形 10">
              <a:extLst>
                <a:ext uri="{FF2B5EF4-FFF2-40B4-BE49-F238E27FC236}">
                  <a16:creationId xmlns:a16="http://schemas.microsoft.com/office/drawing/2014/main" id="{909CCCF3-2AFB-4661-B616-AE63F53CFD8A}"/>
                </a:ext>
              </a:extLst>
            </p:cNvPr>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内容占位符 4">
            <a:extLst>
              <a:ext uri="{FF2B5EF4-FFF2-40B4-BE49-F238E27FC236}">
                <a16:creationId xmlns:a16="http://schemas.microsoft.com/office/drawing/2014/main" id="{118BE7E4-924A-4954-A52B-0585D2E5C315}"/>
              </a:ext>
            </a:extLst>
          </p:cNvPr>
          <p:cNvSpPr txBox="1">
            <a:spLocks/>
          </p:cNvSpPr>
          <p:nvPr/>
        </p:nvSpPr>
        <p:spPr bwMode="auto">
          <a:xfrm>
            <a:off x="755576" y="1772816"/>
            <a:ext cx="7632848"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发送方连续向接收方发送数据帧，接收方对收到的数据帧进行校验后，向发送方返回相应的应答帧。</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发送方维持着一个一定大小的发送窗口，位于发送窗口内的所有分组都可连续发送出去，而中途不需要等待对方的确认。</a:t>
            </a:r>
          </a:p>
        </p:txBody>
      </p:sp>
      <p:pic>
        <p:nvPicPr>
          <p:cNvPr id="13" name="Picture 1">
            <a:extLst>
              <a:ext uri="{FF2B5EF4-FFF2-40B4-BE49-F238E27FC236}">
                <a16:creationId xmlns:a16="http://schemas.microsoft.com/office/drawing/2014/main" id="{674B7B0F-56DE-4695-9EB7-24A2ED2A71DF}"/>
              </a:ext>
            </a:extLst>
          </p:cNvPr>
          <p:cNvPicPr>
            <a:picLocks noChangeAspect="1"/>
          </p:cNvPicPr>
          <p:nvPr/>
        </p:nvPicPr>
        <p:blipFill>
          <a:blip r:embed="rId3" cstate="print">
            <a:clrChange>
              <a:clrFrom>
                <a:srgbClr val="F1F6FB"/>
              </a:clrFrom>
              <a:clrTo>
                <a:srgbClr val="F1F6FB">
                  <a:alpha val="0"/>
                </a:srgbClr>
              </a:clrTo>
            </a:clrChange>
            <a:extLst>
              <a:ext uri="{28A0092B-C50C-407E-A947-70E740481C1C}">
                <a14:useLocalDpi xmlns:a14="http://schemas.microsoft.com/office/drawing/2010/main" val="0"/>
              </a:ext>
            </a:extLst>
          </a:blip>
          <a:srcRect/>
          <a:stretch>
            <a:fillRect/>
          </a:stretch>
        </p:blipFill>
        <p:spPr bwMode="auto">
          <a:xfrm>
            <a:off x="1033383" y="3573016"/>
            <a:ext cx="69723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13"/>
          <p:cNvSpPr>
            <a:spLocks noGrp="1"/>
          </p:cNvSpPr>
          <p:nvPr>
            <p:ph type="sldNum" sz="quarter" idx="10"/>
          </p:nvPr>
        </p:nvSpPr>
        <p:spPr/>
        <p:txBody>
          <a:bodyPr/>
          <a:lstStyle/>
          <a:p>
            <a:fld id="{C7BB1681-9CAB-4C95-8BD2-F9DE706E3230}" type="slidenum">
              <a:rPr lang="zh-CN" altLang="en-US" smtClean="0"/>
              <a:pPr/>
              <a:t>21</a:t>
            </a:fld>
            <a:endParaRPr lang="zh-CN" altLang="en-US"/>
          </a:p>
        </p:txBody>
      </p:sp>
      <p:sp>
        <p:nvSpPr>
          <p:cNvPr id="2" name="页脚占位符 1">
            <a:extLst>
              <a:ext uri="{FF2B5EF4-FFF2-40B4-BE49-F238E27FC236}">
                <a16:creationId xmlns:a16="http://schemas.microsoft.com/office/drawing/2014/main" id="{D334F163-2A1C-42D3-92E6-48A29086570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05738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1569660"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滑动窗口协议</a:t>
            </a:r>
            <a:endParaRPr lang="en-US" altLang="zh-CN" b="0" dirty="0">
              <a:solidFill>
                <a:schemeClr val="tx2"/>
              </a:solidFill>
              <a:latin typeface="Times New Roman" panose="02020603050405020304" pitchFamily="18" charset="0"/>
            </a:endParaRPr>
          </a:p>
        </p:txBody>
      </p:sp>
      <p:grpSp>
        <p:nvGrpSpPr>
          <p:cNvPr id="8" name="组合 7">
            <a:extLst>
              <a:ext uri="{FF2B5EF4-FFF2-40B4-BE49-F238E27FC236}">
                <a16:creationId xmlns:a16="http://schemas.microsoft.com/office/drawing/2014/main" id="{01DA9C70-BA07-4721-924D-6C667D48B9CB}"/>
              </a:ext>
            </a:extLst>
          </p:cNvPr>
          <p:cNvGrpSpPr/>
          <p:nvPr/>
        </p:nvGrpSpPr>
        <p:grpSpPr>
          <a:xfrm>
            <a:off x="709393" y="1772816"/>
            <a:ext cx="7725216" cy="3384376"/>
            <a:chOff x="709393" y="1772816"/>
            <a:chExt cx="7725216" cy="1487272"/>
          </a:xfrm>
        </p:grpSpPr>
        <p:sp>
          <p:nvSpPr>
            <p:cNvPr id="9" name="矩形 8">
              <a:extLst>
                <a:ext uri="{FF2B5EF4-FFF2-40B4-BE49-F238E27FC236}">
                  <a16:creationId xmlns:a16="http://schemas.microsoft.com/office/drawing/2014/main" id="{36182DBB-3FDB-4FEC-9E17-ECFC8663A8C5}"/>
                </a:ext>
              </a:extLst>
            </p:cNvPr>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 形 9">
              <a:extLst>
                <a:ext uri="{FF2B5EF4-FFF2-40B4-BE49-F238E27FC236}">
                  <a16:creationId xmlns:a16="http://schemas.microsoft.com/office/drawing/2014/main" id="{863B540C-453A-4832-97BC-DAC4947D6721}"/>
                </a:ext>
              </a:extLst>
            </p:cNvPr>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 形 10">
              <a:extLst>
                <a:ext uri="{FF2B5EF4-FFF2-40B4-BE49-F238E27FC236}">
                  <a16:creationId xmlns:a16="http://schemas.microsoft.com/office/drawing/2014/main" id="{909CCCF3-2AFB-4661-B616-AE63F53CFD8A}"/>
                </a:ext>
              </a:extLst>
            </p:cNvPr>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内容占位符 4">
            <a:extLst>
              <a:ext uri="{FF2B5EF4-FFF2-40B4-BE49-F238E27FC236}">
                <a16:creationId xmlns:a16="http://schemas.microsoft.com/office/drawing/2014/main" id="{118BE7E4-924A-4954-A52B-0585D2E5C315}"/>
              </a:ext>
            </a:extLst>
          </p:cNvPr>
          <p:cNvSpPr txBox="1">
            <a:spLocks/>
          </p:cNvSpPr>
          <p:nvPr/>
        </p:nvSpPr>
        <p:spPr bwMode="auto">
          <a:xfrm>
            <a:off x="755576" y="1772816"/>
            <a:ext cx="684076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配合连续发送</a:t>
            </a:r>
            <a:r>
              <a:rPr lang="en-US" altLang="zh-CN" sz="1600" b="0" dirty="0">
                <a:solidFill>
                  <a:schemeClr val="tx2"/>
                </a:solidFill>
                <a:latin typeface="Times New Roman" panose="02020603050405020304" pitchFamily="18" charset="0"/>
              </a:rPr>
              <a:t>ARQ</a:t>
            </a:r>
            <a:r>
              <a:rPr lang="zh-CN" altLang="en-US" sz="1600" b="0" dirty="0">
                <a:solidFill>
                  <a:schemeClr val="tx2"/>
                </a:solidFill>
                <a:latin typeface="Times New Roman" panose="02020603050405020304" pitchFamily="18" charset="0"/>
              </a:rPr>
              <a:t>使用</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发送方连续发送帧数量受接收方控制</a:t>
            </a: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发送帧帧需要编号。</a:t>
            </a: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由于接收方缓冲区空间有限，编号循环使用。</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链路层滑动窗口与传输层</a:t>
            </a:r>
            <a:r>
              <a:rPr lang="en-US" altLang="zh-CN" sz="1600" b="0" dirty="0">
                <a:solidFill>
                  <a:schemeClr val="tx2"/>
                </a:solidFill>
                <a:latin typeface="Times New Roman" panose="02020603050405020304" pitchFamily="18" charset="0"/>
              </a:rPr>
              <a:t>TCP</a:t>
            </a:r>
            <a:r>
              <a:rPr lang="zh-CN" altLang="en-US" sz="1600" b="0" dirty="0">
                <a:solidFill>
                  <a:schemeClr val="tx2"/>
                </a:solidFill>
                <a:latin typeface="Times New Roman" panose="02020603050405020304" pitchFamily="18" charset="0"/>
              </a:rPr>
              <a:t>滑动窗口原理相同</a:t>
            </a: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一个是针对于帧的传送</a:t>
            </a:r>
          </a:p>
          <a:p>
            <a:pPr marL="577850" lvl="1"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另一个是针对字节数据的传送</a:t>
            </a:r>
          </a:p>
        </p:txBody>
      </p:sp>
      <p:sp>
        <p:nvSpPr>
          <p:cNvPr id="13" name="灯片编号占位符 12"/>
          <p:cNvSpPr>
            <a:spLocks noGrp="1"/>
          </p:cNvSpPr>
          <p:nvPr>
            <p:ph type="sldNum" sz="quarter" idx="10"/>
          </p:nvPr>
        </p:nvSpPr>
        <p:spPr/>
        <p:txBody>
          <a:bodyPr/>
          <a:lstStyle/>
          <a:p>
            <a:fld id="{C7BB1681-9CAB-4C95-8BD2-F9DE706E3230}" type="slidenum">
              <a:rPr lang="zh-CN" altLang="en-US" smtClean="0"/>
              <a:pPr/>
              <a:t>22</a:t>
            </a:fld>
            <a:endParaRPr lang="zh-CN" altLang="en-US"/>
          </a:p>
        </p:txBody>
      </p:sp>
      <p:sp>
        <p:nvSpPr>
          <p:cNvPr id="2" name="页脚占位符 1">
            <a:extLst>
              <a:ext uri="{FF2B5EF4-FFF2-40B4-BE49-F238E27FC236}">
                <a16:creationId xmlns:a16="http://schemas.microsoft.com/office/drawing/2014/main" id="{4FA98528-C17D-4FD9-BB67-AF01BFB1003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180333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1569660"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滑动窗口协议</a:t>
            </a:r>
            <a:endParaRPr lang="en-US" altLang="zh-CN" b="0" dirty="0">
              <a:solidFill>
                <a:schemeClr val="tx2"/>
              </a:solidFill>
              <a:latin typeface="Times New Roman" panose="02020603050405020304" pitchFamily="18" charset="0"/>
            </a:endParaRPr>
          </a:p>
        </p:txBody>
      </p:sp>
      <p:grpSp>
        <p:nvGrpSpPr>
          <p:cNvPr id="8" name="组合 7">
            <a:extLst>
              <a:ext uri="{FF2B5EF4-FFF2-40B4-BE49-F238E27FC236}">
                <a16:creationId xmlns:a16="http://schemas.microsoft.com/office/drawing/2014/main" id="{01DA9C70-BA07-4721-924D-6C667D48B9CB}"/>
              </a:ext>
            </a:extLst>
          </p:cNvPr>
          <p:cNvGrpSpPr/>
          <p:nvPr/>
        </p:nvGrpSpPr>
        <p:grpSpPr>
          <a:xfrm>
            <a:off x="709393" y="1772816"/>
            <a:ext cx="7725216" cy="3384376"/>
            <a:chOff x="709393" y="1772816"/>
            <a:chExt cx="7725216" cy="1487272"/>
          </a:xfrm>
        </p:grpSpPr>
        <p:sp>
          <p:nvSpPr>
            <p:cNvPr id="9" name="矩形 8">
              <a:extLst>
                <a:ext uri="{FF2B5EF4-FFF2-40B4-BE49-F238E27FC236}">
                  <a16:creationId xmlns:a16="http://schemas.microsoft.com/office/drawing/2014/main" id="{36182DBB-3FDB-4FEC-9E17-ECFC8663A8C5}"/>
                </a:ext>
              </a:extLst>
            </p:cNvPr>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 形 9">
              <a:extLst>
                <a:ext uri="{FF2B5EF4-FFF2-40B4-BE49-F238E27FC236}">
                  <a16:creationId xmlns:a16="http://schemas.microsoft.com/office/drawing/2014/main" id="{863B540C-453A-4832-97BC-DAC4947D6721}"/>
                </a:ext>
              </a:extLst>
            </p:cNvPr>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 形 10">
              <a:extLst>
                <a:ext uri="{FF2B5EF4-FFF2-40B4-BE49-F238E27FC236}">
                  <a16:creationId xmlns:a16="http://schemas.microsoft.com/office/drawing/2014/main" id="{909CCCF3-2AFB-4661-B616-AE63F53CFD8A}"/>
                </a:ext>
              </a:extLst>
            </p:cNvPr>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内容占位符 4">
            <a:extLst>
              <a:ext uri="{FF2B5EF4-FFF2-40B4-BE49-F238E27FC236}">
                <a16:creationId xmlns:a16="http://schemas.microsoft.com/office/drawing/2014/main" id="{118BE7E4-924A-4954-A52B-0585D2E5C315}"/>
              </a:ext>
            </a:extLst>
          </p:cNvPr>
          <p:cNvSpPr txBox="1">
            <a:spLocks/>
          </p:cNvSpPr>
          <p:nvPr/>
        </p:nvSpPr>
        <p:spPr bwMode="auto">
          <a:xfrm>
            <a:off x="755576" y="1772816"/>
            <a:ext cx="684076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发送方连续发送帧数量受接收方控制（根据接收缓冲区剩余空间来限制发送帧节奏），避免传输过程出现拥塞。</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滑动窗口：将已发送（但未被确认）的数据帧数目加以限制，达到流量控制目的。</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设置发送窗口</a:t>
            </a:r>
            <a:r>
              <a:rPr lang="en-US" altLang="zh-CN" sz="1600" b="0" dirty="0" err="1">
                <a:solidFill>
                  <a:schemeClr val="tx2"/>
                </a:solidFill>
                <a:latin typeface="Times New Roman" panose="02020603050405020304" pitchFamily="18" charset="0"/>
              </a:rPr>
              <a:t>Ws</a:t>
            </a:r>
            <a:r>
              <a:rPr lang="en-US" altLang="zh-CN" sz="1600" b="0" dirty="0">
                <a:solidFill>
                  <a:schemeClr val="tx2"/>
                </a:solidFill>
                <a:latin typeface="Times New Roman" panose="02020603050405020304" pitchFamily="18" charset="0"/>
              </a:rPr>
              <a:t> </a:t>
            </a:r>
            <a:r>
              <a:rPr lang="zh-CN" altLang="en-US" sz="1600" b="0" dirty="0">
                <a:solidFill>
                  <a:schemeClr val="tx2"/>
                </a:solidFill>
                <a:latin typeface="Times New Roman" panose="02020603050405020304" pitchFamily="18" charset="0"/>
              </a:rPr>
              <a:t>：对发送方进行流量控制（</a:t>
            </a:r>
            <a:r>
              <a:rPr lang="en-US" altLang="zh-CN" sz="1600" b="0" dirty="0" err="1">
                <a:solidFill>
                  <a:schemeClr val="tx2"/>
                </a:solidFill>
                <a:latin typeface="Times New Roman" panose="02020603050405020304" pitchFamily="18" charset="0"/>
              </a:rPr>
              <a:t>Ws</a:t>
            </a:r>
            <a:r>
              <a:rPr lang="zh-CN" altLang="en-US" sz="1600" b="0" dirty="0">
                <a:solidFill>
                  <a:schemeClr val="tx2"/>
                </a:solidFill>
                <a:latin typeface="Times New Roman" panose="02020603050405020304" pitchFamily="18" charset="0"/>
              </a:rPr>
              <a:t>代表在还没有收到接收方确认信息的情况下发送方最多可以发送的数据帧数。）</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特例： 当</a:t>
            </a:r>
            <a:r>
              <a:rPr lang="en-US" altLang="zh-CN" sz="1600" b="0" dirty="0" err="1">
                <a:solidFill>
                  <a:schemeClr val="tx2"/>
                </a:solidFill>
                <a:latin typeface="Times New Roman" panose="02020603050405020304" pitchFamily="18" charset="0"/>
              </a:rPr>
              <a:t>Ws</a:t>
            </a:r>
            <a:r>
              <a:rPr lang="en-US" altLang="zh-CN" sz="1600" b="0" dirty="0">
                <a:solidFill>
                  <a:schemeClr val="tx2"/>
                </a:solidFill>
                <a:latin typeface="Times New Roman" panose="02020603050405020304" pitchFamily="18" charset="0"/>
              </a:rPr>
              <a:t>=1</a:t>
            </a:r>
            <a:r>
              <a:rPr lang="zh-CN" altLang="en-US" sz="1600" b="0" dirty="0">
                <a:solidFill>
                  <a:schemeClr val="tx2"/>
                </a:solidFill>
                <a:latin typeface="Times New Roman" panose="02020603050405020304" pitchFamily="18" charset="0"/>
              </a:rPr>
              <a:t>，为单帧停止等待协议</a:t>
            </a:r>
          </a:p>
        </p:txBody>
      </p:sp>
      <p:sp>
        <p:nvSpPr>
          <p:cNvPr id="13" name="灯片编号占位符 12"/>
          <p:cNvSpPr>
            <a:spLocks noGrp="1"/>
          </p:cNvSpPr>
          <p:nvPr>
            <p:ph type="sldNum" sz="quarter" idx="10"/>
          </p:nvPr>
        </p:nvSpPr>
        <p:spPr/>
        <p:txBody>
          <a:bodyPr/>
          <a:lstStyle/>
          <a:p>
            <a:fld id="{C7BB1681-9CAB-4C95-8BD2-F9DE706E3230}" type="slidenum">
              <a:rPr lang="zh-CN" altLang="en-US" smtClean="0"/>
              <a:pPr/>
              <a:t>23</a:t>
            </a:fld>
            <a:endParaRPr lang="zh-CN" altLang="en-US"/>
          </a:p>
        </p:txBody>
      </p:sp>
      <p:sp>
        <p:nvSpPr>
          <p:cNvPr id="2" name="页脚占位符 1">
            <a:extLst>
              <a:ext uri="{FF2B5EF4-FFF2-40B4-BE49-F238E27FC236}">
                <a16:creationId xmlns:a16="http://schemas.microsoft.com/office/drawing/2014/main" id="{EE21736F-8EFB-4742-9BFC-0685100BD424}"/>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30241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2339102"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滑动窗口协议</a:t>
            </a:r>
            <a:r>
              <a:rPr lang="en-US" altLang="zh-CN" b="0" dirty="0">
                <a:solidFill>
                  <a:schemeClr val="tx2"/>
                </a:solidFill>
                <a:latin typeface="Times New Roman" panose="02020603050405020304" pitchFamily="18" charset="0"/>
              </a:rPr>
              <a:t>-</a:t>
            </a:r>
            <a:r>
              <a:rPr lang="zh-CN" altLang="en-US" b="0" dirty="0">
                <a:solidFill>
                  <a:schemeClr val="tx2"/>
                </a:solidFill>
                <a:latin typeface="Times New Roman" panose="02020603050405020304" pitchFamily="18" charset="0"/>
              </a:rPr>
              <a:t>发送方</a:t>
            </a:r>
            <a:endParaRPr lang="en-US" altLang="zh-CN" b="0" dirty="0">
              <a:solidFill>
                <a:schemeClr val="tx2"/>
              </a:solidFill>
              <a:latin typeface="Times New Roman" panose="02020603050405020304" pitchFamily="18" charset="0"/>
            </a:endParaRPr>
          </a:p>
        </p:txBody>
      </p:sp>
      <p:graphicFrame>
        <p:nvGraphicFramePr>
          <p:cNvPr id="13" name="Object 1">
            <a:extLst>
              <a:ext uri="{FF2B5EF4-FFF2-40B4-BE49-F238E27FC236}">
                <a16:creationId xmlns:a16="http://schemas.microsoft.com/office/drawing/2014/main" id="{746195C0-FDD9-427F-9218-7706C116E2CA}"/>
              </a:ext>
            </a:extLst>
          </p:cNvPr>
          <p:cNvGraphicFramePr>
            <a:graphicFrameLocks noChangeAspect="1"/>
          </p:cNvGraphicFramePr>
          <p:nvPr/>
        </p:nvGraphicFramePr>
        <p:xfrm>
          <a:off x="1331640" y="1588150"/>
          <a:ext cx="6480720" cy="4505146"/>
        </p:xfrm>
        <a:graphic>
          <a:graphicData uri="http://schemas.openxmlformats.org/presentationml/2006/ole">
            <mc:AlternateContent xmlns:mc="http://schemas.openxmlformats.org/markup-compatibility/2006">
              <mc:Choice xmlns:v="urn:schemas-microsoft-com:vml" Requires="v">
                <p:oleObj name="Visio" r:id="rId3" imgW="4775596" imgH="3320158" progId="">
                  <p:embed/>
                </p:oleObj>
              </mc:Choice>
              <mc:Fallback>
                <p:oleObj name="Visio" r:id="rId3" imgW="4775596" imgH="3320158"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588150"/>
                        <a:ext cx="6480720" cy="4505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0"/>
          </p:nvPr>
        </p:nvSpPr>
        <p:spPr/>
        <p:txBody>
          <a:bodyPr/>
          <a:lstStyle/>
          <a:p>
            <a:fld id="{C7BB1681-9CAB-4C95-8BD2-F9DE706E3230}" type="slidenum">
              <a:rPr lang="zh-CN" altLang="en-US" smtClean="0"/>
              <a:pPr/>
              <a:t>24</a:t>
            </a:fld>
            <a:endParaRPr lang="zh-CN" altLang="en-US"/>
          </a:p>
        </p:txBody>
      </p:sp>
      <p:sp>
        <p:nvSpPr>
          <p:cNvPr id="2" name="页脚占位符 1">
            <a:extLst>
              <a:ext uri="{FF2B5EF4-FFF2-40B4-BE49-F238E27FC236}">
                <a16:creationId xmlns:a16="http://schemas.microsoft.com/office/drawing/2014/main" id="{223CDCEC-EFF6-40F0-A153-569938E032B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072628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764704"/>
            <a:ext cx="2339102"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滑动窗口协议</a:t>
            </a:r>
            <a:r>
              <a:rPr lang="en-US" altLang="zh-CN" b="0" dirty="0">
                <a:solidFill>
                  <a:schemeClr val="tx2"/>
                </a:solidFill>
                <a:latin typeface="Times New Roman" panose="02020603050405020304" pitchFamily="18" charset="0"/>
              </a:rPr>
              <a:t>-</a:t>
            </a:r>
            <a:r>
              <a:rPr lang="zh-CN" altLang="en-US" b="0" dirty="0">
                <a:solidFill>
                  <a:schemeClr val="tx2"/>
                </a:solidFill>
                <a:latin typeface="Times New Roman" panose="02020603050405020304" pitchFamily="18" charset="0"/>
              </a:rPr>
              <a:t>接收方</a:t>
            </a:r>
            <a:endParaRPr lang="en-US" altLang="zh-CN" b="0" dirty="0">
              <a:solidFill>
                <a:schemeClr val="tx2"/>
              </a:solidFill>
              <a:latin typeface="Times New Roman" panose="02020603050405020304" pitchFamily="18" charset="0"/>
            </a:endParaRPr>
          </a:p>
        </p:txBody>
      </p:sp>
      <p:graphicFrame>
        <p:nvGraphicFramePr>
          <p:cNvPr id="4" name="Object 3">
            <a:extLst>
              <a:ext uri="{FF2B5EF4-FFF2-40B4-BE49-F238E27FC236}">
                <a16:creationId xmlns:a16="http://schemas.microsoft.com/office/drawing/2014/main" id="{F011CDBE-B4FC-4361-8CAE-C0D11857B8C5}"/>
              </a:ext>
            </a:extLst>
          </p:cNvPr>
          <p:cNvGraphicFramePr>
            <a:graphicFrameLocks noChangeAspect="1"/>
          </p:cNvGraphicFramePr>
          <p:nvPr/>
        </p:nvGraphicFramePr>
        <p:xfrm>
          <a:off x="1547813" y="2133600"/>
          <a:ext cx="5976937" cy="4103688"/>
        </p:xfrm>
        <a:graphic>
          <a:graphicData uri="http://schemas.openxmlformats.org/presentationml/2006/ole">
            <mc:AlternateContent xmlns:mc="http://schemas.openxmlformats.org/markup-compatibility/2006">
              <mc:Choice xmlns:v="urn:schemas-microsoft-com:vml" Requires="v">
                <p:oleObj name="Visio" r:id="rId3" imgW="4877232" imgH="3354529" progId="">
                  <p:embed/>
                </p:oleObj>
              </mc:Choice>
              <mc:Fallback>
                <p:oleObj name="Visio" r:id="rId3" imgW="4877232" imgH="3354529"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133600"/>
                        <a:ext cx="5976937" cy="410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0"/>
          </p:nvPr>
        </p:nvSpPr>
        <p:spPr/>
        <p:txBody>
          <a:bodyPr/>
          <a:lstStyle/>
          <a:p>
            <a:fld id="{C7BB1681-9CAB-4C95-8BD2-F9DE706E3230}" type="slidenum">
              <a:rPr lang="zh-CN" altLang="en-US" smtClean="0"/>
              <a:pPr/>
              <a:t>25</a:t>
            </a:fld>
            <a:endParaRPr lang="zh-CN" altLang="en-US"/>
          </a:p>
        </p:txBody>
      </p:sp>
      <p:sp>
        <p:nvSpPr>
          <p:cNvPr id="2" name="页脚占位符 1">
            <a:extLst>
              <a:ext uri="{FF2B5EF4-FFF2-40B4-BE49-F238E27FC236}">
                <a16:creationId xmlns:a16="http://schemas.microsoft.com/office/drawing/2014/main" id="{05640692-2B3F-4DAE-9345-452298A4A30E}"/>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81177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a:spLocks/>
          </p:cNvSpPr>
          <p:nvPr/>
        </p:nvSpPr>
        <p:spPr bwMode="auto">
          <a:xfrm>
            <a:off x="215106" y="634207"/>
            <a:ext cx="8713788" cy="2881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lnSpc>
                <a:spcPct val="150000"/>
              </a:lnSpc>
              <a:buNone/>
            </a:pPr>
            <a:r>
              <a:rPr lang="zh-CN" altLang="en-US" sz="2400" b="0" dirty="0">
                <a:solidFill>
                  <a:schemeClr val="tx2"/>
                </a:solidFill>
                <a:latin typeface="Times New Roman" panose="02020603050405020304" pitchFamily="18" charset="0"/>
              </a:rPr>
              <a:t>小结：</a:t>
            </a:r>
            <a:endParaRPr lang="en-US" altLang="zh-CN" sz="2400" b="0" dirty="0">
              <a:solidFill>
                <a:schemeClr val="tx2"/>
              </a:solidFill>
              <a:latin typeface="Times New Roman" panose="02020603050405020304" pitchFamily="18" charset="0"/>
            </a:endParaRPr>
          </a:p>
          <a:p>
            <a:pPr eaLnBrk="1" hangingPunct="1">
              <a:lnSpc>
                <a:spcPct val="150000"/>
              </a:lnSpc>
              <a:buFont typeface="Wingdings" panose="05000000000000000000" pitchFamily="2" charset="2"/>
              <a:buChar char="Ø"/>
            </a:pPr>
            <a:endParaRPr lang="en-US" altLang="zh-CN" sz="2400" b="0" dirty="0">
              <a:solidFill>
                <a:schemeClr val="tx2"/>
              </a:solidFill>
              <a:latin typeface="Times New Roman" panose="02020603050405020304" pitchFamily="18" charset="0"/>
            </a:endParaRPr>
          </a:p>
        </p:txBody>
      </p:sp>
      <p:sp>
        <p:nvSpPr>
          <p:cNvPr id="3" name="矩形 2">
            <a:extLst>
              <a:ext uri="{FF2B5EF4-FFF2-40B4-BE49-F238E27FC236}">
                <a16:creationId xmlns:a16="http://schemas.microsoft.com/office/drawing/2014/main" id="{09C69542-CE57-4C84-83A5-8F8A59548DE6}"/>
              </a:ext>
            </a:extLst>
          </p:cNvPr>
          <p:cNvSpPr/>
          <p:nvPr/>
        </p:nvSpPr>
        <p:spPr>
          <a:xfrm>
            <a:off x="251520" y="1493234"/>
            <a:ext cx="8496944" cy="4044569"/>
          </a:xfrm>
          <a:prstGeom prst="rect">
            <a:avLst/>
          </a:prstGeom>
        </p:spPr>
        <p:txBody>
          <a:bodyPr wrap="square">
            <a:spAutoFit/>
          </a:bodyPr>
          <a:lstStyle/>
          <a:p>
            <a:pPr eaLnBrk="1" hangingPunct="1">
              <a:lnSpc>
                <a:spcPct val="150000"/>
              </a:lnSpc>
              <a:buFont typeface="Wingdings" panose="05000000000000000000" pitchFamily="2" charset="2"/>
              <a:buChar char="Ø"/>
            </a:pPr>
            <a:r>
              <a:rPr lang="zh-CN" altLang="en-US" sz="2400" b="0" dirty="0">
                <a:solidFill>
                  <a:schemeClr val="tx2"/>
                </a:solidFill>
                <a:latin typeface="Times New Roman" panose="02020603050405020304" pitchFamily="18" charset="0"/>
              </a:rPr>
              <a:t>数据链路层也需要流量控制，以使接收方有足够的缓存空间来接收每一个帧。</a:t>
            </a:r>
            <a:endParaRPr lang="en-US" altLang="zh-CN" sz="2400" b="0" dirty="0">
              <a:solidFill>
                <a:schemeClr val="tx2"/>
              </a:solidFill>
              <a:latin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b="0" dirty="0">
                <a:solidFill>
                  <a:schemeClr val="tx2"/>
                </a:solidFill>
                <a:latin typeface="Times New Roman" panose="02020603050405020304" pitchFamily="18" charset="0"/>
              </a:rPr>
              <a:t>流量控制的基本方法</a:t>
            </a:r>
            <a:endParaRPr lang="en-US" altLang="zh-CN" sz="2400" b="0" dirty="0">
              <a:solidFill>
                <a:schemeClr val="tx2"/>
              </a:solidFill>
              <a:latin typeface="Times New Roman" panose="02020603050405020304" pitchFamily="18" charset="0"/>
            </a:endParaRPr>
          </a:p>
          <a:p>
            <a:pPr lvl="1" eaLnBrk="1" hangingPunct="1">
              <a:lnSpc>
                <a:spcPct val="150000"/>
              </a:lnSpc>
              <a:buFont typeface="Wingdings" panose="05000000000000000000" pitchFamily="2" charset="2"/>
              <a:buChar char="Ø"/>
            </a:pPr>
            <a:r>
              <a:rPr lang="zh-CN" altLang="en-US" sz="2200" b="0" dirty="0">
                <a:solidFill>
                  <a:schemeClr val="tx2"/>
                </a:solidFill>
                <a:latin typeface="Times New Roman" panose="02020603050405020304" pitchFamily="18" charset="0"/>
              </a:rPr>
              <a:t>单帧停止等待协议</a:t>
            </a:r>
            <a:endParaRPr lang="en-US" altLang="zh-CN" sz="2200" b="0" dirty="0">
              <a:solidFill>
                <a:schemeClr val="tx2"/>
              </a:solidFill>
              <a:latin typeface="Times New Roman" panose="02020603050405020304" pitchFamily="18" charset="0"/>
            </a:endParaRPr>
          </a:p>
          <a:p>
            <a:pPr lvl="1" eaLnBrk="1" hangingPunct="1">
              <a:lnSpc>
                <a:spcPct val="150000"/>
              </a:lnSpc>
              <a:buFont typeface="Wingdings" panose="05000000000000000000" pitchFamily="2" charset="2"/>
              <a:buChar char="Ø"/>
            </a:pPr>
            <a:r>
              <a:rPr lang="zh-CN" altLang="en-US" sz="2200" b="0" dirty="0">
                <a:solidFill>
                  <a:schemeClr val="tx2"/>
                </a:solidFill>
                <a:latin typeface="Times New Roman" panose="02020603050405020304" pitchFamily="18" charset="0"/>
              </a:rPr>
              <a:t>连续发送</a:t>
            </a:r>
            <a:r>
              <a:rPr lang="en-US" altLang="zh-CN" sz="2200" b="0" dirty="0">
                <a:solidFill>
                  <a:schemeClr val="tx2"/>
                </a:solidFill>
                <a:latin typeface="Times New Roman" panose="02020603050405020304" pitchFamily="18" charset="0"/>
              </a:rPr>
              <a:t>ARQ</a:t>
            </a:r>
            <a:r>
              <a:rPr lang="zh-CN" altLang="en-US" sz="2200" b="0" dirty="0">
                <a:solidFill>
                  <a:schemeClr val="tx2"/>
                </a:solidFill>
                <a:latin typeface="Times New Roman" panose="02020603050405020304" pitchFamily="18" charset="0"/>
              </a:rPr>
              <a:t>协议</a:t>
            </a:r>
            <a:endParaRPr lang="en-US" altLang="zh-CN" sz="2200" b="0" dirty="0">
              <a:solidFill>
                <a:schemeClr val="tx2"/>
              </a:solidFill>
              <a:latin typeface="Times New Roman" panose="02020603050405020304" pitchFamily="18" charset="0"/>
            </a:endParaRPr>
          </a:p>
          <a:p>
            <a:pPr lvl="2" eaLnBrk="1" hangingPunct="1">
              <a:lnSpc>
                <a:spcPct val="150000"/>
              </a:lnSpc>
              <a:buFont typeface="Wingdings" panose="05000000000000000000" pitchFamily="2" charset="2"/>
              <a:buChar char="Ø"/>
            </a:pPr>
            <a:r>
              <a:rPr lang="zh-CN" altLang="en-US" b="0" dirty="0">
                <a:solidFill>
                  <a:schemeClr val="tx2"/>
                </a:solidFill>
                <a:latin typeface="Times New Roman" panose="02020603050405020304" pitchFamily="18" charset="0"/>
              </a:rPr>
              <a:t>拉回重发机制</a:t>
            </a:r>
            <a:endParaRPr lang="en-US" altLang="zh-CN" b="0" dirty="0">
              <a:solidFill>
                <a:schemeClr val="tx2"/>
              </a:solidFill>
              <a:latin typeface="Times New Roman" panose="02020603050405020304" pitchFamily="18" charset="0"/>
            </a:endParaRPr>
          </a:p>
          <a:p>
            <a:pPr lvl="2" eaLnBrk="1" hangingPunct="1">
              <a:lnSpc>
                <a:spcPct val="150000"/>
              </a:lnSpc>
              <a:buFont typeface="Wingdings" panose="05000000000000000000" pitchFamily="2" charset="2"/>
              <a:buChar char="Ø"/>
            </a:pPr>
            <a:r>
              <a:rPr lang="zh-CN" altLang="en-US" b="0" dirty="0">
                <a:solidFill>
                  <a:schemeClr val="tx2"/>
                </a:solidFill>
                <a:latin typeface="Times New Roman" panose="02020603050405020304" pitchFamily="18" charset="0"/>
              </a:rPr>
              <a:t>选择重发机制</a:t>
            </a:r>
            <a:endParaRPr lang="en-US" altLang="zh-CN" b="0" dirty="0">
              <a:solidFill>
                <a:schemeClr val="tx2"/>
              </a:solidFill>
              <a:latin typeface="Times New Roman" panose="02020603050405020304" pitchFamily="18" charset="0"/>
            </a:endParaRPr>
          </a:p>
          <a:p>
            <a:pPr lvl="1" eaLnBrk="1" hangingPunct="1">
              <a:lnSpc>
                <a:spcPct val="150000"/>
              </a:lnSpc>
              <a:buFont typeface="Wingdings" panose="05000000000000000000" pitchFamily="2" charset="2"/>
              <a:buChar char="Ø"/>
            </a:pPr>
            <a:r>
              <a:rPr lang="zh-CN" altLang="en-US" sz="2200" b="0" dirty="0">
                <a:solidFill>
                  <a:schemeClr val="tx2"/>
                </a:solidFill>
                <a:latin typeface="Times New Roman" panose="02020603050405020304" pitchFamily="18" charset="0"/>
              </a:rPr>
              <a:t>滑动窗口协议</a:t>
            </a:r>
            <a:endParaRPr lang="en-US" altLang="zh-CN" sz="2200" b="0" dirty="0">
              <a:solidFill>
                <a:schemeClr val="tx2"/>
              </a:solidFill>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C7BB1681-9CAB-4C95-8BD2-F9DE706E3230}" type="slidenum">
              <a:rPr lang="zh-CN" altLang="en-US" smtClean="0"/>
              <a:pPr/>
              <a:t>26</a:t>
            </a:fld>
            <a:endParaRPr lang="zh-CN" altLang="en-US"/>
          </a:p>
        </p:txBody>
      </p:sp>
      <p:sp>
        <p:nvSpPr>
          <p:cNvPr id="5" name="页脚占位符 4">
            <a:extLst>
              <a:ext uri="{FF2B5EF4-FFF2-40B4-BE49-F238E27FC236}">
                <a16:creationId xmlns:a16="http://schemas.microsoft.com/office/drawing/2014/main" id="{ABE67B3E-F620-41A1-A227-11BE9EE9BAA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905912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1" name="内容占位符 4"/>
          <p:cNvSpPr>
            <a:spLocks noGrp="1"/>
          </p:cNvSpPr>
          <p:nvPr>
            <p:ph idx="1"/>
          </p:nvPr>
        </p:nvSpPr>
        <p:spPr bwMode="auto">
          <a:xfrm>
            <a:off x="214313" y="1714500"/>
            <a:ext cx="8501062" cy="1079500"/>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Font typeface="Wingdings" pitchFamily="2" charset="2"/>
              <a:buNone/>
            </a:pPr>
            <a:r>
              <a:rPr lang="zh-CN" altLang="en-US" sz="2400" dirty="0">
                <a:solidFill>
                  <a:srgbClr val="19435A"/>
                </a:solidFill>
                <a:latin typeface="Times New Roman" pitchFamily="18" charset="0"/>
                <a:cs typeface="Times New Roman" pitchFamily="18" charset="0"/>
              </a:rPr>
              <a:t>练习题</a:t>
            </a:r>
            <a:r>
              <a:rPr lang="en-US" altLang="zh-CN" sz="2400" dirty="0">
                <a:solidFill>
                  <a:srgbClr val="19435A"/>
                </a:solidFill>
                <a:latin typeface="Times New Roman" pitchFamily="18" charset="0"/>
                <a:cs typeface="Times New Roman" pitchFamily="18" charset="0"/>
              </a:rPr>
              <a:t>1</a:t>
            </a:r>
            <a:r>
              <a:rPr lang="zh-CN" altLang="en-US" sz="2400" dirty="0">
                <a:solidFill>
                  <a:srgbClr val="19435A"/>
                </a:solidFill>
                <a:latin typeface="宋体" pitchFamily="2" charset="-122"/>
                <a:ea typeface="宋体" pitchFamily="2" charset="-122"/>
                <a:cs typeface="Times New Roman" pitchFamily="18" charset="0"/>
              </a:rPr>
              <a:t>： </a:t>
            </a:r>
            <a:r>
              <a:rPr lang="zh-CN" altLang="en-US" sz="2000" dirty="0">
                <a:solidFill>
                  <a:srgbClr val="19435A"/>
                </a:solidFill>
                <a:latin typeface="宋体" pitchFamily="2" charset="-122"/>
                <a:ea typeface="宋体" pitchFamily="2" charset="-122"/>
                <a:cs typeface="Times New Roman" pitchFamily="18" charset="0"/>
              </a:rPr>
              <a:t>两个主机之间的距离是</a:t>
            </a:r>
            <a:r>
              <a:rPr lang="en-US" altLang="zh-CN" sz="2000" dirty="0">
                <a:solidFill>
                  <a:srgbClr val="19435A"/>
                </a:solidFill>
                <a:latin typeface="宋体" pitchFamily="2" charset="-122"/>
                <a:ea typeface="宋体" pitchFamily="2" charset="-122"/>
                <a:cs typeface="Times New Roman" pitchFamily="18" charset="0"/>
              </a:rPr>
              <a:t>L</a:t>
            </a:r>
            <a:r>
              <a:rPr lang="zh-CN" altLang="en-US" sz="2000" dirty="0">
                <a:solidFill>
                  <a:srgbClr val="19435A"/>
                </a:solidFill>
                <a:latin typeface="宋体" pitchFamily="2" charset="-122"/>
                <a:ea typeface="宋体" pitchFamily="2" charset="-122"/>
                <a:cs typeface="Times New Roman" pitchFamily="18" charset="0"/>
              </a:rPr>
              <a:t>千米，帧长为</a:t>
            </a:r>
            <a:r>
              <a:rPr lang="en-US" altLang="zh-CN" sz="2000" dirty="0">
                <a:solidFill>
                  <a:srgbClr val="19435A"/>
                </a:solidFill>
                <a:latin typeface="宋体" pitchFamily="2" charset="-122"/>
                <a:ea typeface="宋体" pitchFamily="2" charset="-122"/>
                <a:cs typeface="Times New Roman" pitchFamily="18" charset="0"/>
              </a:rPr>
              <a:t>K</a:t>
            </a:r>
            <a:r>
              <a:rPr lang="zh-CN" altLang="en-US" sz="2000" dirty="0">
                <a:solidFill>
                  <a:srgbClr val="19435A"/>
                </a:solidFill>
                <a:latin typeface="宋体" pitchFamily="2" charset="-122"/>
                <a:ea typeface="宋体" pitchFamily="2" charset="-122"/>
                <a:cs typeface="Times New Roman" pitchFamily="18" charset="0"/>
              </a:rPr>
              <a:t>比特，传播时延为</a:t>
            </a:r>
            <a:r>
              <a:rPr lang="en-US" altLang="zh-CN" sz="2000" dirty="0">
                <a:solidFill>
                  <a:srgbClr val="19435A"/>
                </a:solidFill>
                <a:latin typeface="宋体" pitchFamily="2" charset="-122"/>
                <a:ea typeface="宋体" pitchFamily="2" charset="-122"/>
                <a:cs typeface="Times New Roman" pitchFamily="18" charset="0"/>
              </a:rPr>
              <a:t>t</a:t>
            </a:r>
            <a:r>
              <a:rPr lang="zh-CN" altLang="en-US" sz="2000" dirty="0">
                <a:solidFill>
                  <a:srgbClr val="19435A"/>
                </a:solidFill>
                <a:latin typeface="宋体" pitchFamily="2" charset="-122"/>
                <a:ea typeface="宋体" pitchFamily="2" charset="-122"/>
                <a:cs typeface="Times New Roman" pitchFamily="18" charset="0"/>
              </a:rPr>
              <a:t>秒</a:t>
            </a:r>
            <a:r>
              <a:rPr lang="en-US" altLang="zh-CN" sz="2000" dirty="0">
                <a:solidFill>
                  <a:srgbClr val="19435A"/>
                </a:solidFill>
                <a:latin typeface="宋体" pitchFamily="2" charset="-122"/>
                <a:ea typeface="宋体" pitchFamily="2" charset="-122"/>
                <a:cs typeface="Times New Roman" pitchFamily="18" charset="0"/>
              </a:rPr>
              <a:t>/</a:t>
            </a:r>
            <a:r>
              <a:rPr lang="zh-CN" altLang="en-US" sz="2000" dirty="0">
                <a:solidFill>
                  <a:srgbClr val="19435A"/>
                </a:solidFill>
                <a:latin typeface="宋体" pitchFamily="2" charset="-122"/>
                <a:ea typeface="宋体" pitchFamily="2" charset="-122"/>
                <a:cs typeface="Times New Roman" pitchFamily="18" charset="0"/>
              </a:rPr>
              <a:t>千米，它们之间的信道容量为</a:t>
            </a:r>
            <a:r>
              <a:rPr lang="en-US" altLang="zh-CN" sz="2000" dirty="0">
                <a:solidFill>
                  <a:srgbClr val="19435A"/>
                </a:solidFill>
                <a:latin typeface="宋体" pitchFamily="2" charset="-122"/>
                <a:ea typeface="宋体" pitchFamily="2" charset="-122"/>
                <a:cs typeface="Times New Roman" pitchFamily="18" charset="0"/>
              </a:rPr>
              <a:t>R</a:t>
            </a:r>
            <a:r>
              <a:rPr lang="zh-CN" altLang="en-US" sz="2000" dirty="0">
                <a:solidFill>
                  <a:srgbClr val="19435A"/>
                </a:solidFill>
                <a:latin typeface="宋体" pitchFamily="2" charset="-122"/>
                <a:ea typeface="宋体" pitchFamily="2" charset="-122"/>
                <a:cs typeface="Times New Roman" pitchFamily="18" charset="0"/>
              </a:rPr>
              <a:t>比特</a:t>
            </a:r>
            <a:r>
              <a:rPr lang="en-US" altLang="zh-CN" sz="2000" dirty="0">
                <a:solidFill>
                  <a:srgbClr val="19435A"/>
                </a:solidFill>
                <a:latin typeface="宋体" pitchFamily="2" charset="-122"/>
                <a:ea typeface="宋体" pitchFamily="2" charset="-122"/>
                <a:cs typeface="Times New Roman" pitchFamily="18" charset="0"/>
              </a:rPr>
              <a:t>/</a:t>
            </a:r>
            <a:r>
              <a:rPr lang="zh-CN" altLang="en-US" sz="2000" dirty="0">
                <a:solidFill>
                  <a:srgbClr val="19435A"/>
                </a:solidFill>
                <a:latin typeface="宋体" pitchFamily="2" charset="-122"/>
                <a:ea typeface="宋体" pitchFamily="2" charset="-122"/>
                <a:cs typeface="Times New Roman" pitchFamily="18" charset="0"/>
              </a:rPr>
              <a:t>秒，假设处理时延可以忽略，那么当使用滑动窗口协议时，使得传输效率最大化的窗口是（   ）</a:t>
            </a: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pic>
        <p:nvPicPr>
          <p:cNvPr id="43022" name="Picture 2"/>
          <p:cNvPicPr>
            <a:picLocks noChangeAspect="1" noChangeArrowheads="1"/>
          </p:cNvPicPr>
          <p:nvPr/>
        </p:nvPicPr>
        <p:blipFill>
          <a:blip r:embed="rId3" cstate="print"/>
          <a:srcRect/>
          <a:stretch>
            <a:fillRect/>
          </a:stretch>
        </p:blipFill>
        <p:spPr bwMode="auto">
          <a:xfrm>
            <a:off x="785813" y="3286125"/>
            <a:ext cx="2311400" cy="2214563"/>
          </a:xfrm>
          <a:prstGeom prst="rect">
            <a:avLst/>
          </a:prstGeom>
          <a:noFill/>
          <a:ln w="9525">
            <a:noFill/>
            <a:miter lim="800000"/>
            <a:headEnd/>
            <a:tailEnd/>
          </a:ln>
        </p:spPr>
      </p:pic>
      <p:sp>
        <p:nvSpPr>
          <p:cNvPr id="2" name="页脚占位符 1">
            <a:extLst>
              <a:ext uri="{FF2B5EF4-FFF2-40B4-BE49-F238E27FC236}">
                <a16:creationId xmlns:a16="http://schemas.microsoft.com/office/drawing/2014/main" id="{23EDC61F-B3F5-41AC-9F94-439F981035C1}"/>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106B7357-10E5-4C4B-8DED-17A074D0C9FD}"/>
              </a:ext>
            </a:extLst>
          </p:cNvPr>
          <p:cNvSpPr>
            <a:spLocks noGrp="1"/>
          </p:cNvSpPr>
          <p:nvPr>
            <p:ph type="sldNum" sz="quarter" idx="12"/>
          </p:nvPr>
        </p:nvSpPr>
        <p:spPr/>
        <p:txBody>
          <a:bodyPr/>
          <a:lstStyle/>
          <a:p>
            <a:pPr>
              <a:defRPr/>
            </a:pPr>
            <a:fld id="{B4AB2F40-C51A-4A9A-8B51-8F6D9C0F13F7}" type="slidenum">
              <a:rPr lang="zh-CN" altLang="en-US" smtClean="0"/>
              <a:pPr>
                <a:defRPr/>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1" name="内容占位符 4"/>
          <p:cNvSpPr>
            <a:spLocks noGrp="1"/>
          </p:cNvSpPr>
          <p:nvPr>
            <p:ph idx="1"/>
          </p:nvPr>
        </p:nvSpPr>
        <p:spPr bwMode="auto">
          <a:xfrm>
            <a:off x="214282" y="571480"/>
            <a:ext cx="8501062" cy="1079500"/>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Font typeface="Wingdings" pitchFamily="2" charset="2"/>
              <a:buNone/>
            </a:pPr>
            <a:r>
              <a:rPr lang="zh-CN" altLang="en-US" sz="2400" dirty="0">
                <a:solidFill>
                  <a:srgbClr val="19435A"/>
                </a:solidFill>
                <a:latin typeface="Times New Roman" pitchFamily="18" charset="0"/>
                <a:cs typeface="Times New Roman" pitchFamily="18" charset="0"/>
              </a:rPr>
              <a:t>练习题</a:t>
            </a:r>
            <a:r>
              <a:rPr lang="en-US" altLang="zh-CN" sz="2400" dirty="0">
                <a:solidFill>
                  <a:srgbClr val="19435A"/>
                </a:solidFill>
                <a:latin typeface="Times New Roman" pitchFamily="18" charset="0"/>
                <a:cs typeface="Times New Roman" pitchFamily="18" charset="0"/>
              </a:rPr>
              <a:t>1</a:t>
            </a:r>
            <a:r>
              <a:rPr lang="zh-CN" altLang="en-US" sz="2400" dirty="0">
                <a:solidFill>
                  <a:srgbClr val="19435A"/>
                </a:solidFill>
                <a:latin typeface="宋体" pitchFamily="2" charset="-122"/>
                <a:ea typeface="宋体" pitchFamily="2" charset="-122"/>
                <a:cs typeface="Times New Roman" pitchFamily="18" charset="0"/>
              </a:rPr>
              <a:t>： </a:t>
            </a:r>
            <a:r>
              <a:rPr lang="zh-CN" altLang="en-US" sz="2000" dirty="0">
                <a:solidFill>
                  <a:srgbClr val="19435A"/>
                </a:solidFill>
                <a:latin typeface="宋体" pitchFamily="2" charset="-122"/>
                <a:ea typeface="宋体" pitchFamily="2" charset="-122"/>
                <a:cs typeface="Times New Roman" pitchFamily="18" charset="0"/>
              </a:rPr>
              <a:t>两个主机之间的距离是</a:t>
            </a:r>
            <a:r>
              <a:rPr lang="en-US" altLang="zh-CN" sz="2000" dirty="0">
                <a:solidFill>
                  <a:srgbClr val="19435A"/>
                </a:solidFill>
                <a:latin typeface="宋体" pitchFamily="2" charset="-122"/>
                <a:ea typeface="宋体" pitchFamily="2" charset="-122"/>
                <a:cs typeface="Times New Roman" pitchFamily="18" charset="0"/>
              </a:rPr>
              <a:t>L</a:t>
            </a:r>
            <a:r>
              <a:rPr lang="zh-CN" altLang="en-US" sz="2000" dirty="0">
                <a:solidFill>
                  <a:srgbClr val="19435A"/>
                </a:solidFill>
                <a:latin typeface="宋体" pitchFamily="2" charset="-122"/>
                <a:ea typeface="宋体" pitchFamily="2" charset="-122"/>
                <a:cs typeface="Times New Roman" pitchFamily="18" charset="0"/>
              </a:rPr>
              <a:t>千米，帧长为</a:t>
            </a:r>
            <a:r>
              <a:rPr lang="en-US" altLang="zh-CN" sz="2000" dirty="0">
                <a:solidFill>
                  <a:srgbClr val="19435A"/>
                </a:solidFill>
                <a:latin typeface="宋体" pitchFamily="2" charset="-122"/>
                <a:ea typeface="宋体" pitchFamily="2" charset="-122"/>
                <a:cs typeface="Times New Roman" pitchFamily="18" charset="0"/>
              </a:rPr>
              <a:t>K</a:t>
            </a:r>
            <a:r>
              <a:rPr lang="zh-CN" altLang="en-US" sz="2000" dirty="0">
                <a:solidFill>
                  <a:srgbClr val="19435A"/>
                </a:solidFill>
                <a:latin typeface="宋体" pitchFamily="2" charset="-122"/>
                <a:ea typeface="宋体" pitchFamily="2" charset="-122"/>
                <a:cs typeface="Times New Roman" pitchFamily="18" charset="0"/>
              </a:rPr>
              <a:t>比特，传播时延为</a:t>
            </a:r>
            <a:r>
              <a:rPr lang="en-US" altLang="zh-CN" sz="2000" dirty="0">
                <a:solidFill>
                  <a:srgbClr val="19435A"/>
                </a:solidFill>
                <a:latin typeface="宋体" pitchFamily="2" charset="-122"/>
                <a:ea typeface="宋体" pitchFamily="2" charset="-122"/>
                <a:cs typeface="Times New Roman" pitchFamily="18" charset="0"/>
              </a:rPr>
              <a:t>t</a:t>
            </a:r>
            <a:r>
              <a:rPr lang="zh-CN" altLang="en-US" sz="2000" dirty="0">
                <a:solidFill>
                  <a:srgbClr val="19435A"/>
                </a:solidFill>
                <a:latin typeface="宋体" pitchFamily="2" charset="-122"/>
                <a:ea typeface="宋体" pitchFamily="2" charset="-122"/>
                <a:cs typeface="Times New Roman" pitchFamily="18" charset="0"/>
              </a:rPr>
              <a:t>秒</a:t>
            </a:r>
            <a:r>
              <a:rPr lang="en-US" altLang="zh-CN" sz="2000" dirty="0">
                <a:solidFill>
                  <a:srgbClr val="19435A"/>
                </a:solidFill>
                <a:latin typeface="宋体" pitchFamily="2" charset="-122"/>
                <a:ea typeface="宋体" pitchFamily="2" charset="-122"/>
                <a:cs typeface="Times New Roman" pitchFamily="18" charset="0"/>
              </a:rPr>
              <a:t>/</a:t>
            </a:r>
            <a:r>
              <a:rPr lang="zh-CN" altLang="en-US" sz="2000" dirty="0">
                <a:solidFill>
                  <a:srgbClr val="19435A"/>
                </a:solidFill>
                <a:latin typeface="宋体" pitchFamily="2" charset="-122"/>
                <a:ea typeface="宋体" pitchFamily="2" charset="-122"/>
                <a:cs typeface="Times New Roman" pitchFamily="18" charset="0"/>
              </a:rPr>
              <a:t>千米，它们之间的信道容量为</a:t>
            </a:r>
            <a:r>
              <a:rPr lang="en-US" altLang="zh-CN" sz="2000" dirty="0">
                <a:solidFill>
                  <a:srgbClr val="19435A"/>
                </a:solidFill>
                <a:latin typeface="宋体" pitchFamily="2" charset="-122"/>
                <a:ea typeface="宋体" pitchFamily="2" charset="-122"/>
                <a:cs typeface="Times New Roman" pitchFamily="18" charset="0"/>
              </a:rPr>
              <a:t>R</a:t>
            </a:r>
            <a:r>
              <a:rPr lang="zh-CN" altLang="en-US" sz="2000" dirty="0">
                <a:solidFill>
                  <a:srgbClr val="19435A"/>
                </a:solidFill>
                <a:latin typeface="宋体" pitchFamily="2" charset="-122"/>
                <a:ea typeface="宋体" pitchFamily="2" charset="-122"/>
                <a:cs typeface="Times New Roman" pitchFamily="18" charset="0"/>
              </a:rPr>
              <a:t>比特</a:t>
            </a:r>
            <a:r>
              <a:rPr lang="en-US" altLang="zh-CN" sz="2000" dirty="0">
                <a:solidFill>
                  <a:srgbClr val="19435A"/>
                </a:solidFill>
                <a:latin typeface="宋体" pitchFamily="2" charset="-122"/>
                <a:ea typeface="宋体" pitchFamily="2" charset="-122"/>
                <a:cs typeface="Times New Roman" pitchFamily="18" charset="0"/>
              </a:rPr>
              <a:t>/</a:t>
            </a:r>
            <a:r>
              <a:rPr lang="zh-CN" altLang="en-US" sz="2000" dirty="0">
                <a:solidFill>
                  <a:srgbClr val="19435A"/>
                </a:solidFill>
                <a:latin typeface="宋体" pitchFamily="2" charset="-122"/>
                <a:ea typeface="宋体" pitchFamily="2" charset="-122"/>
                <a:cs typeface="Times New Roman" pitchFamily="18" charset="0"/>
              </a:rPr>
              <a:t>秒，假设处理时延可以忽略，那么当使用滑动窗口协议时，使得传输效率最大化的窗口是（   ）</a:t>
            </a: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cxnSp>
        <p:nvCxnSpPr>
          <p:cNvPr id="17" name="直接连接符 16"/>
          <p:cNvCxnSpPr/>
          <p:nvPr/>
        </p:nvCxnSpPr>
        <p:spPr>
          <a:xfrm rot="5400000">
            <a:off x="214282" y="4286256"/>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094662" y="4214818"/>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右大括号 18"/>
          <p:cNvSpPr/>
          <p:nvPr/>
        </p:nvSpPr>
        <p:spPr>
          <a:xfrm>
            <a:off x="4929190" y="3809046"/>
            <a:ext cx="71438" cy="214314"/>
          </a:xfrm>
          <a:prstGeom prst="rightBrace">
            <a:avLst>
              <a:gd name="adj1" fmla="val 1500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6643702" y="2500306"/>
            <a:ext cx="864339"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i="1" dirty="0">
                <a:solidFill>
                  <a:srgbClr val="000000"/>
                </a:solidFill>
                <a:latin typeface="Times New Roman" panose="02020603050405020304" pitchFamily="18" charset="0"/>
                <a:cs typeface="Times New Roman" panose="02020603050405020304" pitchFamily="18" charset="0"/>
              </a:rPr>
              <a:t> =K/R</a:t>
            </a:r>
            <a:endParaRPr lang="zh-CN" altLang="en-US" dirty="0"/>
          </a:p>
        </p:txBody>
      </p:sp>
      <p:sp>
        <p:nvSpPr>
          <p:cNvPr id="21" name="矩形 20"/>
          <p:cNvSpPr/>
          <p:nvPr/>
        </p:nvSpPr>
        <p:spPr>
          <a:xfrm>
            <a:off x="4977768" y="3714752"/>
            <a:ext cx="292068"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endParaRPr lang="zh-CN" altLang="en-US" dirty="0"/>
          </a:p>
        </p:txBody>
      </p:sp>
      <p:cxnSp>
        <p:nvCxnSpPr>
          <p:cNvPr id="23" name="直接连接符 22"/>
          <p:cNvCxnSpPr/>
          <p:nvPr/>
        </p:nvCxnSpPr>
        <p:spPr>
          <a:xfrm>
            <a:off x="2000232" y="2643182"/>
            <a:ext cx="28575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右大括号 25"/>
          <p:cNvSpPr/>
          <p:nvPr/>
        </p:nvSpPr>
        <p:spPr>
          <a:xfrm>
            <a:off x="4929190" y="2643182"/>
            <a:ext cx="71438" cy="1143008"/>
          </a:xfrm>
          <a:prstGeom prst="rightBrace">
            <a:avLst>
              <a:gd name="adj1" fmla="val 1500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4970148" y="3059668"/>
            <a:ext cx="325730"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p</a:t>
            </a:r>
            <a:endParaRPr lang="zh-CN" altLang="en-US" dirty="0"/>
          </a:p>
        </p:txBody>
      </p:sp>
      <p:cxnSp>
        <p:nvCxnSpPr>
          <p:cNvPr id="29" name="直接箭头连接符 28"/>
          <p:cNvCxnSpPr/>
          <p:nvPr/>
        </p:nvCxnSpPr>
        <p:spPr>
          <a:xfrm rot="10800000" flipV="1">
            <a:off x="2000233" y="4038608"/>
            <a:ext cx="2871809" cy="11763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右大括号 29"/>
          <p:cNvSpPr/>
          <p:nvPr/>
        </p:nvSpPr>
        <p:spPr>
          <a:xfrm>
            <a:off x="4929190" y="4071942"/>
            <a:ext cx="71438" cy="1143008"/>
          </a:xfrm>
          <a:prstGeom prst="rightBrace">
            <a:avLst>
              <a:gd name="adj1" fmla="val 1500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4970148" y="4416990"/>
            <a:ext cx="325730"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p</a:t>
            </a:r>
            <a:endParaRPr lang="zh-CN" altLang="en-US" dirty="0"/>
          </a:p>
        </p:txBody>
      </p:sp>
      <p:cxnSp>
        <p:nvCxnSpPr>
          <p:cNvPr id="32" name="直接连接符 31"/>
          <p:cNvCxnSpPr/>
          <p:nvPr/>
        </p:nvCxnSpPr>
        <p:spPr>
          <a:xfrm>
            <a:off x="2000232" y="5214950"/>
            <a:ext cx="28575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左大括号 41"/>
          <p:cNvSpPr/>
          <p:nvPr/>
        </p:nvSpPr>
        <p:spPr>
          <a:xfrm>
            <a:off x="1714480" y="2643182"/>
            <a:ext cx="188595" cy="257176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1428728" y="3714752"/>
            <a:ext cx="333746"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T</a:t>
            </a:r>
            <a:endParaRPr lang="zh-CN" altLang="en-US" dirty="0"/>
          </a:p>
        </p:txBody>
      </p:sp>
      <p:sp>
        <p:nvSpPr>
          <p:cNvPr id="44" name="矩形 43"/>
          <p:cNvSpPr/>
          <p:nvPr/>
        </p:nvSpPr>
        <p:spPr>
          <a:xfrm>
            <a:off x="6715140" y="3000372"/>
            <a:ext cx="763351"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p</a:t>
            </a:r>
            <a:r>
              <a:rPr lang="en-US" altLang="zh-CN" b="0" dirty="0">
                <a:solidFill>
                  <a:srgbClr val="000000"/>
                </a:solidFill>
                <a:latin typeface="Times New Roman" panose="02020603050405020304" pitchFamily="18" charset="0"/>
                <a:cs typeface="Times New Roman" panose="02020603050405020304" pitchFamily="18" charset="0"/>
              </a:rPr>
              <a:t> = </a:t>
            </a:r>
            <a:r>
              <a:rPr lang="en-US" altLang="zh-CN" b="0" i="1" dirty="0">
                <a:solidFill>
                  <a:srgbClr val="000000"/>
                </a:solidFill>
                <a:latin typeface="Times New Roman" panose="02020603050405020304" pitchFamily="18" charset="0"/>
                <a:cs typeface="Times New Roman" panose="02020603050405020304" pitchFamily="18" charset="0"/>
              </a:rPr>
              <a:t>Lt</a:t>
            </a:r>
            <a:endParaRPr lang="zh-CN" altLang="en-US" i="1" dirty="0"/>
          </a:p>
        </p:txBody>
      </p:sp>
      <p:sp>
        <p:nvSpPr>
          <p:cNvPr id="45" name="矩形 44"/>
          <p:cNvSpPr/>
          <p:nvPr/>
        </p:nvSpPr>
        <p:spPr>
          <a:xfrm>
            <a:off x="6643702" y="3500438"/>
            <a:ext cx="1948995"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a:solidFill>
                  <a:srgbClr val="000000"/>
                </a:solidFill>
                <a:latin typeface="Times New Roman" panose="02020603050405020304" pitchFamily="18" charset="0"/>
                <a:cs typeface="Times New Roman" panose="02020603050405020304" pitchFamily="18" charset="0"/>
              </a:rPr>
              <a:t> </a:t>
            </a:r>
            <a:r>
              <a:rPr lang="en-US" altLang="zh-CN" b="0" i="1" dirty="0">
                <a:solidFill>
                  <a:srgbClr val="000000"/>
                </a:solidFill>
                <a:latin typeface="Times New Roman" panose="02020603050405020304" pitchFamily="18" charset="0"/>
                <a:cs typeface="Times New Roman" panose="02020603050405020304" pitchFamily="18" charset="0"/>
              </a:rPr>
              <a:t>= t</a:t>
            </a:r>
            <a:r>
              <a:rPr lang="en-US" altLang="zh-CN" b="0" i="1" baseline="-25000" dirty="0">
                <a:solidFill>
                  <a:srgbClr val="000000"/>
                </a:solidFill>
                <a:latin typeface="Times New Roman" panose="02020603050405020304" pitchFamily="18" charset="0"/>
                <a:cs typeface="Times New Roman" panose="02020603050405020304" pitchFamily="18" charset="0"/>
              </a:rPr>
              <a:t>f</a:t>
            </a:r>
            <a:r>
              <a:rPr lang="en-US" altLang="zh-CN" b="0" dirty="0">
                <a:solidFill>
                  <a:srgbClr val="000000"/>
                </a:solidFill>
                <a:latin typeface="Times New Roman" panose="02020603050405020304" pitchFamily="18" charset="0"/>
                <a:cs typeface="Times New Roman" panose="02020603050405020304" pitchFamily="18" charset="0"/>
              </a:rPr>
              <a:t>+</a:t>
            </a:r>
            <a:r>
              <a:rPr lang="en-US" altLang="zh-CN" b="0" i="1" dirty="0">
                <a:solidFill>
                  <a:srgbClr val="000000"/>
                </a:solidFill>
                <a:latin typeface="Times New Roman" panose="02020603050405020304" pitchFamily="18" charset="0"/>
                <a:cs typeface="Times New Roman" panose="02020603050405020304" pitchFamily="18" charset="0"/>
              </a:rPr>
              <a:t>2t</a:t>
            </a:r>
            <a:r>
              <a:rPr lang="en-US" altLang="zh-CN" b="0" i="1" baseline="-25000" dirty="0">
                <a:solidFill>
                  <a:srgbClr val="000000"/>
                </a:solidFill>
                <a:latin typeface="Times New Roman" panose="02020603050405020304" pitchFamily="18" charset="0"/>
                <a:cs typeface="Times New Roman" panose="02020603050405020304" pitchFamily="18" charset="0"/>
              </a:rPr>
              <a:t>p</a:t>
            </a:r>
            <a:r>
              <a:rPr lang="en-US" altLang="zh-CN" b="0" i="1" dirty="0">
                <a:solidFill>
                  <a:srgbClr val="000000"/>
                </a:solidFill>
                <a:latin typeface="Times New Roman" panose="02020603050405020304" pitchFamily="18" charset="0"/>
                <a:cs typeface="Times New Roman" panose="02020603050405020304" pitchFamily="18" charset="0"/>
              </a:rPr>
              <a:t>= </a:t>
            </a:r>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dirty="0" err="1">
                <a:solidFill>
                  <a:srgbClr val="000000"/>
                </a:solidFill>
                <a:latin typeface="Times New Roman" panose="02020603050405020304" pitchFamily="18" charset="0"/>
                <a:cs typeface="Times New Roman" panose="02020603050405020304" pitchFamily="18" charset="0"/>
              </a:rPr>
              <a:t>+RTT</a:t>
            </a:r>
            <a:endParaRPr lang="zh-CN" altLang="en-US" i="1" dirty="0"/>
          </a:p>
        </p:txBody>
      </p:sp>
      <p:cxnSp>
        <p:nvCxnSpPr>
          <p:cNvPr id="47" name="直接箭头连接符 46"/>
          <p:cNvCxnSpPr/>
          <p:nvPr/>
        </p:nvCxnSpPr>
        <p:spPr>
          <a:xfrm>
            <a:off x="857224" y="5214950"/>
            <a:ext cx="107157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2844" y="5286388"/>
            <a:ext cx="1857388" cy="830997"/>
          </a:xfrm>
          <a:prstGeom prst="rect">
            <a:avLst/>
          </a:prstGeom>
        </p:spPr>
        <p:txBody>
          <a:bodyPr wrap="square">
            <a:spAutoFit/>
          </a:bodyPr>
          <a:lstStyle/>
          <a:p>
            <a:r>
              <a:rPr lang="zh-CN" altLang="en-US" sz="1200" b="0" dirty="0">
                <a:solidFill>
                  <a:srgbClr val="000000"/>
                </a:solidFill>
                <a:latin typeface="Times New Roman" panose="02020603050405020304" pitchFamily="18" charset="0"/>
                <a:cs typeface="Times New Roman" panose="02020603050405020304" pitchFamily="18" charset="0"/>
              </a:rPr>
              <a:t>收到第一个</a:t>
            </a:r>
            <a:r>
              <a:rPr lang="en-US" altLang="zh-CN" sz="1200" b="0" dirty="0">
                <a:solidFill>
                  <a:srgbClr val="000000"/>
                </a:solidFill>
                <a:latin typeface="Times New Roman" panose="02020603050405020304" pitchFamily="18" charset="0"/>
                <a:cs typeface="Times New Roman" panose="02020603050405020304" pitchFamily="18" charset="0"/>
              </a:rPr>
              <a:t>ACK,</a:t>
            </a:r>
          </a:p>
          <a:p>
            <a:r>
              <a:rPr lang="zh-CN" altLang="en-US" sz="1200" b="0" dirty="0">
                <a:solidFill>
                  <a:srgbClr val="000000"/>
                </a:solidFill>
                <a:latin typeface="Times New Roman" panose="02020603050405020304" pitchFamily="18" charset="0"/>
                <a:cs typeface="Times New Roman" panose="02020603050405020304" pitchFamily="18" charset="0"/>
              </a:rPr>
              <a:t>此时滑动窗口向右移动一格，发送端可以发送下一帧</a:t>
            </a:r>
            <a:endParaRPr lang="zh-CN" altLang="en-US" sz="1200" dirty="0"/>
          </a:p>
        </p:txBody>
      </p:sp>
      <p:sp>
        <p:nvSpPr>
          <p:cNvPr id="51" name="矩形 50"/>
          <p:cNvSpPr/>
          <p:nvPr/>
        </p:nvSpPr>
        <p:spPr>
          <a:xfrm>
            <a:off x="1428728" y="2214554"/>
            <a:ext cx="857256" cy="276999"/>
          </a:xfrm>
          <a:prstGeom prst="rect">
            <a:avLst/>
          </a:prstGeom>
        </p:spPr>
        <p:txBody>
          <a:bodyPr wrap="square">
            <a:spAutoFit/>
          </a:bodyPr>
          <a:lstStyle/>
          <a:p>
            <a:r>
              <a:rPr lang="zh-CN" altLang="en-US" sz="1200" dirty="0"/>
              <a:t>发送主机</a:t>
            </a:r>
          </a:p>
        </p:txBody>
      </p:sp>
      <p:sp>
        <p:nvSpPr>
          <p:cNvPr id="52" name="矩形 51"/>
          <p:cNvSpPr/>
          <p:nvPr/>
        </p:nvSpPr>
        <p:spPr>
          <a:xfrm>
            <a:off x="4429124" y="2143116"/>
            <a:ext cx="857256" cy="276999"/>
          </a:xfrm>
          <a:prstGeom prst="rect">
            <a:avLst/>
          </a:prstGeom>
        </p:spPr>
        <p:txBody>
          <a:bodyPr wrap="square">
            <a:spAutoFit/>
          </a:bodyPr>
          <a:lstStyle/>
          <a:p>
            <a:r>
              <a:rPr lang="zh-CN" altLang="en-US" sz="1200" dirty="0"/>
              <a:t>接收主机</a:t>
            </a:r>
          </a:p>
        </p:txBody>
      </p:sp>
      <p:sp>
        <p:nvSpPr>
          <p:cNvPr id="53" name="TextBox 52"/>
          <p:cNvSpPr txBox="1"/>
          <p:nvPr/>
        </p:nvSpPr>
        <p:spPr>
          <a:xfrm rot="5400000">
            <a:off x="2373717" y="4143380"/>
            <a:ext cx="479618" cy="369332"/>
          </a:xfrm>
          <a:prstGeom prst="rect">
            <a:avLst/>
          </a:prstGeom>
          <a:noFill/>
        </p:spPr>
        <p:txBody>
          <a:bodyPr wrap="none" rtlCol="0">
            <a:spAutoFit/>
          </a:bodyPr>
          <a:lstStyle/>
          <a:p>
            <a:r>
              <a:rPr lang="en-US" altLang="zh-CN" dirty="0"/>
              <a:t>….</a:t>
            </a:r>
            <a:endParaRPr lang="zh-CN" altLang="en-US" dirty="0"/>
          </a:p>
        </p:txBody>
      </p:sp>
      <p:grpSp>
        <p:nvGrpSpPr>
          <p:cNvPr id="60" name="组合 59"/>
          <p:cNvGrpSpPr/>
          <p:nvPr/>
        </p:nvGrpSpPr>
        <p:grpSpPr>
          <a:xfrm>
            <a:off x="1856516" y="2857496"/>
            <a:ext cx="3184752" cy="605168"/>
            <a:chOff x="1856516" y="2857496"/>
            <a:chExt cx="3184752" cy="605168"/>
          </a:xfrm>
        </p:grpSpPr>
        <p:sp>
          <p:nvSpPr>
            <p:cNvPr id="15" name="平行四边形 14"/>
            <p:cNvSpPr/>
            <p:nvPr/>
          </p:nvSpPr>
          <p:spPr>
            <a:xfrm rot="1289811" flipV="1">
              <a:off x="1856516" y="3221769"/>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357422" y="2857496"/>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#1</a:t>
              </a:r>
              <a:endParaRPr lang="zh-CN" altLang="en-US" sz="1200" dirty="0"/>
            </a:p>
          </p:txBody>
        </p:sp>
      </p:grpSp>
      <p:grpSp>
        <p:nvGrpSpPr>
          <p:cNvPr id="61" name="组合 60"/>
          <p:cNvGrpSpPr/>
          <p:nvPr/>
        </p:nvGrpSpPr>
        <p:grpSpPr>
          <a:xfrm>
            <a:off x="1862163" y="3143248"/>
            <a:ext cx="3184752" cy="601730"/>
            <a:chOff x="1862163" y="3143248"/>
            <a:chExt cx="3184752" cy="601730"/>
          </a:xfrm>
        </p:grpSpPr>
        <p:sp>
          <p:nvSpPr>
            <p:cNvPr id="38" name="平行四边形 37"/>
            <p:cNvSpPr/>
            <p:nvPr/>
          </p:nvSpPr>
          <p:spPr>
            <a:xfrm rot="1289811" flipV="1">
              <a:off x="1862163" y="3504083"/>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357422" y="3143248"/>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#2</a:t>
              </a:r>
              <a:endParaRPr lang="zh-CN" altLang="en-US" sz="1200" dirty="0"/>
            </a:p>
          </p:txBody>
        </p:sp>
      </p:grpSp>
      <p:grpSp>
        <p:nvGrpSpPr>
          <p:cNvPr id="62" name="组合 61"/>
          <p:cNvGrpSpPr/>
          <p:nvPr/>
        </p:nvGrpSpPr>
        <p:grpSpPr>
          <a:xfrm>
            <a:off x="1862162" y="3429000"/>
            <a:ext cx="3184752" cy="594109"/>
            <a:chOff x="1862162" y="3429000"/>
            <a:chExt cx="3184752" cy="594109"/>
          </a:xfrm>
        </p:grpSpPr>
        <p:sp>
          <p:nvSpPr>
            <p:cNvPr id="39" name="平行四边形 38"/>
            <p:cNvSpPr/>
            <p:nvPr/>
          </p:nvSpPr>
          <p:spPr>
            <a:xfrm rot="1289811" flipV="1">
              <a:off x="1862162" y="3782214"/>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57422" y="3429000"/>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#3</a:t>
              </a:r>
              <a:endParaRPr lang="zh-CN" altLang="en-US" sz="1200" dirty="0"/>
            </a:p>
          </p:txBody>
        </p:sp>
      </p:grpSp>
      <p:grpSp>
        <p:nvGrpSpPr>
          <p:cNvPr id="63" name="组合 62"/>
          <p:cNvGrpSpPr/>
          <p:nvPr/>
        </p:nvGrpSpPr>
        <p:grpSpPr>
          <a:xfrm>
            <a:off x="1862163" y="3714752"/>
            <a:ext cx="3184752" cy="591455"/>
            <a:chOff x="1862163" y="3714752"/>
            <a:chExt cx="3184752" cy="591455"/>
          </a:xfrm>
        </p:grpSpPr>
        <p:sp>
          <p:nvSpPr>
            <p:cNvPr id="54" name="平行四边形 53"/>
            <p:cNvSpPr/>
            <p:nvPr/>
          </p:nvSpPr>
          <p:spPr>
            <a:xfrm rot="1289811" flipV="1">
              <a:off x="1862163" y="4065312"/>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357422" y="3714752"/>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#4</a:t>
              </a:r>
              <a:endParaRPr lang="zh-CN" altLang="en-US" sz="1200" dirty="0"/>
            </a:p>
          </p:txBody>
        </p:sp>
      </p:grpSp>
      <p:grpSp>
        <p:nvGrpSpPr>
          <p:cNvPr id="64" name="组合 63"/>
          <p:cNvGrpSpPr/>
          <p:nvPr/>
        </p:nvGrpSpPr>
        <p:grpSpPr>
          <a:xfrm>
            <a:off x="1862162" y="5082348"/>
            <a:ext cx="3184752" cy="652415"/>
            <a:chOff x="1862162" y="5082348"/>
            <a:chExt cx="3184752" cy="652415"/>
          </a:xfrm>
        </p:grpSpPr>
        <p:sp>
          <p:nvSpPr>
            <p:cNvPr id="41" name="平行四边形 40"/>
            <p:cNvSpPr/>
            <p:nvPr/>
          </p:nvSpPr>
          <p:spPr>
            <a:xfrm rot="1289811" flipV="1">
              <a:off x="1862162" y="5493868"/>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57422" y="5082348"/>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a:t>
              </a:r>
              <a:r>
                <a:rPr lang="en-US" altLang="zh-CN" sz="1200" b="0" i="1" dirty="0">
                  <a:solidFill>
                    <a:srgbClr val="000000"/>
                  </a:solidFill>
                  <a:latin typeface="Times New Roman" panose="02020603050405020304" pitchFamily="18" charset="0"/>
                  <a:cs typeface="Times New Roman" panose="02020603050405020304" pitchFamily="18" charset="0"/>
                </a:rPr>
                <a:t>n</a:t>
              </a:r>
              <a:endParaRPr lang="zh-CN" altLang="en-US" sz="1200" i="1" dirty="0"/>
            </a:p>
          </p:txBody>
        </p:sp>
      </p:grpSp>
      <p:grpSp>
        <p:nvGrpSpPr>
          <p:cNvPr id="66" name="组合 65"/>
          <p:cNvGrpSpPr/>
          <p:nvPr/>
        </p:nvGrpSpPr>
        <p:grpSpPr>
          <a:xfrm>
            <a:off x="1862163" y="5429264"/>
            <a:ext cx="3184752" cy="601729"/>
            <a:chOff x="1862163" y="5429264"/>
            <a:chExt cx="3184752" cy="601729"/>
          </a:xfrm>
        </p:grpSpPr>
        <p:sp>
          <p:nvSpPr>
            <p:cNvPr id="50" name="平行四边形 49"/>
            <p:cNvSpPr/>
            <p:nvPr/>
          </p:nvSpPr>
          <p:spPr>
            <a:xfrm rot="1289811" flipV="1">
              <a:off x="1862163" y="5790098"/>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357422" y="5429264"/>
              <a:ext cx="571504"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a:t>
              </a:r>
              <a:r>
                <a:rPr lang="en-US" altLang="zh-CN" sz="1200" b="0" i="1" dirty="0">
                  <a:solidFill>
                    <a:srgbClr val="000000"/>
                  </a:solidFill>
                  <a:latin typeface="Times New Roman" panose="02020603050405020304" pitchFamily="18" charset="0"/>
                  <a:cs typeface="Times New Roman" panose="02020603050405020304" pitchFamily="18" charset="0"/>
                </a:rPr>
                <a:t>n+1</a:t>
              </a:r>
              <a:endParaRPr lang="zh-CN" altLang="en-US" sz="1200" i="1" dirty="0"/>
            </a:p>
          </p:txBody>
        </p:sp>
      </p:grpSp>
      <p:sp>
        <p:nvSpPr>
          <p:cNvPr id="67" name="矩形 66"/>
          <p:cNvSpPr/>
          <p:nvPr/>
        </p:nvSpPr>
        <p:spPr>
          <a:xfrm>
            <a:off x="6429388" y="4714884"/>
            <a:ext cx="2839239" cy="923330"/>
          </a:xfrm>
          <a:prstGeom prst="rect">
            <a:avLst/>
          </a:prstGeom>
        </p:spPr>
        <p:txBody>
          <a:bodyPr wrap="none">
            <a:spAutoFit/>
          </a:bodyPr>
          <a:lstStyle/>
          <a:p>
            <a:r>
              <a:rPr lang="zh-CN" altLang="en-US" b="0" i="1" dirty="0">
                <a:solidFill>
                  <a:srgbClr val="000000"/>
                </a:solidFill>
                <a:latin typeface="Times New Roman" panose="02020603050405020304" pitchFamily="18" charset="0"/>
                <a:cs typeface="Times New Roman" panose="02020603050405020304" pitchFamily="18" charset="0"/>
              </a:rPr>
              <a:t>使得传输效率最大为</a:t>
            </a:r>
            <a:r>
              <a:rPr lang="en-US" altLang="zh-CN" b="0" i="1" dirty="0">
                <a:solidFill>
                  <a:srgbClr val="000000"/>
                </a:solidFill>
                <a:latin typeface="Times New Roman" panose="02020603050405020304" pitchFamily="18" charset="0"/>
                <a:cs typeface="Times New Roman" panose="02020603050405020304" pitchFamily="18" charset="0"/>
              </a:rPr>
              <a:t>1</a:t>
            </a:r>
            <a:r>
              <a:rPr lang="zh-CN" altLang="en-US" b="0" i="1" dirty="0">
                <a:solidFill>
                  <a:srgbClr val="000000"/>
                </a:solidFill>
                <a:latin typeface="Times New Roman" panose="02020603050405020304" pitchFamily="18" charset="0"/>
                <a:cs typeface="Times New Roman" panose="02020603050405020304" pitchFamily="18" charset="0"/>
              </a:rPr>
              <a:t>时，</a:t>
            </a:r>
            <a:endParaRPr lang="en-US" altLang="zh-CN" b="0" i="1" dirty="0">
              <a:solidFill>
                <a:srgbClr val="000000"/>
              </a:solidFill>
              <a:latin typeface="Times New Roman" panose="02020603050405020304" pitchFamily="18" charset="0"/>
              <a:cs typeface="Times New Roman" panose="02020603050405020304" pitchFamily="18" charset="0"/>
            </a:endParaRPr>
          </a:p>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T</a:t>
            </a:r>
            <a:r>
              <a:rPr lang="en-US" altLang="zh-CN" b="0" dirty="0">
                <a:solidFill>
                  <a:srgbClr val="000000"/>
                </a:solidFill>
                <a:latin typeface="Times New Roman" panose="02020603050405020304" pitchFamily="18" charset="0"/>
                <a:cs typeface="Times New Roman" panose="02020603050405020304" pitchFamily="18" charset="0"/>
              </a:rPr>
              <a:t>= </a:t>
            </a:r>
            <a:r>
              <a:rPr lang="en-US" altLang="zh-CN" b="0" i="1" dirty="0">
                <a:solidFill>
                  <a:srgbClr val="000000"/>
                </a:solidFill>
                <a:latin typeface="Times New Roman" panose="02020603050405020304" pitchFamily="18" charset="0"/>
                <a:cs typeface="Times New Roman" panose="02020603050405020304" pitchFamily="18" charset="0"/>
              </a:rPr>
              <a:t>n*</a:t>
            </a:r>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i="1" dirty="0">
                <a:solidFill>
                  <a:srgbClr val="000000"/>
                </a:solidFill>
                <a:latin typeface="Times New Roman" panose="02020603050405020304" pitchFamily="18" charset="0"/>
                <a:cs typeface="Times New Roman" panose="02020603050405020304" pitchFamily="18" charset="0"/>
              </a:rPr>
              <a:t>= t</a:t>
            </a:r>
            <a:r>
              <a:rPr lang="en-US" altLang="zh-CN" b="0" i="1" baseline="-25000" dirty="0">
                <a:solidFill>
                  <a:srgbClr val="000000"/>
                </a:solidFill>
                <a:latin typeface="Times New Roman" panose="02020603050405020304" pitchFamily="18" charset="0"/>
                <a:cs typeface="Times New Roman" panose="02020603050405020304" pitchFamily="18" charset="0"/>
              </a:rPr>
              <a:t>f</a:t>
            </a:r>
            <a:r>
              <a:rPr lang="en-US" altLang="zh-CN" b="0" dirty="0">
                <a:solidFill>
                  <a:srgbClr val="000000"/>
                </a:solidFill>
                <a:latin typeface="Times New Roman" panose="02020603050405020304" pitchFamily="18" charset="0"/>
                <a:cs typeface="Times New Roman" panose="02020603050405020304" pitchFamily="18" charset="0"/>
              </a:rPr>
              <a:t>+</a:t>
            </a:r>
            <a:r>
              <a:rPr lang="en-US" altLang="zh-CN" b="0" i="1" dirty="0">
                <a:solidFill>
                  <a:srgbClr val="000000"/>
                </a:solidFill>
                <a:latin typeface="Times New Roman" panose="02020603050405020304" pitchFamily="18" charset="0"/>
                <a:cs typeface="Times New Roman" panose="02020603050405020304" pitchFamily="18" charset="0"/>
              </a:rPr>
              <a:t>2t</a:t>
            </a:r>
            <a:r>
              <a:rPr lang="en-US" altLang="zh-CN" b="0" i="1" baseline="-25000" dirty="0">
                <a:solidFill>
                  <a:srgbClr val="000000"/>
                </a:solidFill>
                <a:latin typeface="Times New Roman" panose="02020603050405020304" pitchFamily="18" charset="0"/>
                <a:cs typeface="Times New Roman" panose="02020603050405020304" pitchFamily="18" charset="0"/>
              </a:rPr>
              <a:t>p</a:t>
            </a:r>
            <a:endParaRPr lang="zh-CN" altLang="en-US" dirty="0"/>
          </a:p>
          <a:p>
            <a:r>
              <a:rPr lang="en-US" altLang="zh-CN" b="0" i="1" dirty="0">
                <a:solidFill>
                  <a:srgbClr val="000000"/>
                </a:solidFill>
                <a:latin typeface="Times New Roman" panose="02020603050405020304" pitchFamily="18" charset="0"/>
                <a:cs typeface="Times New Roman" panose="02020603050405020304" pitchFamily="18" charset="0"/>
              </a:rPr>
              <a:t>n= </a:t>
            </a:r>
            <a:r>
              <a:rPr lang="en-US" altLang="zh-CN" b="0" dirty="0">
                <a:solidFill>
                  <a:srgbClr val="000000"/>
                </a:solidFill>
                <a:latin typeface="Times New Roman" panose="02020603050405020304" pitchFamily="18" charset="0"/>
                <a:cs typeface="Times New Roman" panose="02020603050405020304" pitchFamily="18" charset="0"/>
              </a:rPr>
              <a:t>(</a:t>
            </a:r>
            <a:r>
              <a:rPr lang="en-US" altLang="zh-CN" b="0" i="1" dirty="0">
                <a:solidFill>
                  <a:srgbClr val="000000"/>
                </a:solidFill>
                <a:latin typeface="Times New Roman" panose="02020603050405020304" pitchFamily="18" charset="0"/>
                <a:cs typeface="Times New Roman" panose="02020603050405020304" pitchFamily="18" charset="0"/>
              </a:rPr>
              <a:t>t</a:t>
            </a:r>
            <a:r>
              <a:rPr lang="en-US" altLang="zh-CN" b="0" i="1" baseline="-25000" dirty="0">
                <a:solidFill>
                  <a:srgbClr val="000000"/>
                </a:solidFill>
                <a:latin typeface="Times New Roman" panose="02020603050405020304" pitchFamily="18" charset="0"/>
                <a:cs typeface="Times New Roman" panose="02020603050405020304" pitchFamily="18" charset="0"/>
              </a:rPr>
              <a:t>f</a:t>
            </a:r>
            <a:r>
              <a:rPr lang="en-US" altLang="zh-CN" b="0" dirty="0">
                <a:solidFill>
                  <a:srgbClr val="000000"/>
                </a:solidFill>
                <a:latin typeface="Times New Roman" panose="02020603050405020304" pitchFamily="18" charset="0"/>
                <a:cs typeface="Times New Roman" panose="02020603050405020304" pitchFamily="18" charset="0"/>
              </a:rPr>
              <a:t>+</a:t>
            </a:r>
            <a:r>
              <a:rPr lang="en-US" altLang="zh-CN" b="0" i="1" dirty="0">
                <a:solidFill>
                  <a:srgbClr val="000000"/>
                </a:solidFill>
                <a:latin typeface="Times New Roman" panose="02020603050405020304" pitchFamily="18" charset="0"/>
                <a:cs typeface="Times New Roman" panose="02020603050405020304" pitchFamily="18" charset="0"/>
              </a:rPr>
              <a:t>2t</a:t>
            </a:r>
            <a:r>
              <a:rPr lang="en-US" altLang="zh-CN" b="0" i="1" baseline="-25000" dirty="0">
                <a:solidFill>
                  <a:srgbClr val="000000"/>
                </a:solidFill>
                <a:latin typeface="Times New Roman" panose="02020603050405020304" pitchFamily="18" charset="0"/>
                <a:cs typeface="Times New Roman" panose="02020603050405020304" pitchFamily="18" charset="0"/>
              </a:rPr>
              <a:t>p</a:t>
            </a:r>
            <a:r>
              <a:rPr lang="en-US" altLang="zh-CN" b="0" i="1" dirty="0">
                <a:solidFill>
                  <a:srgbClr val="000000"/>
                </a:solidFill>
                <a:latin typeface="Times New Roman" panose="02020603050405020304" pitchFamily="18" charset="0"/>
                <a:cs typeface="Times New Roman" panose="02020603050405020304" pitchFamily="18" charset="0"/>
              </a:rPr>
              <a:t> </a:t>
            </a:r>
            <a:r>
              <a:rPr lang="en-US" altLang="zh-CN" b="0" dirty="0">
                <a:solidFill>
                  <a:srgbClr val="000000"/>
                </a:solidFill>
                <a:latin typeface="Times New Roman" panose="02020603050405020304" pitchFamily="18" charset="0"/>
                <a:cs typeface="Times New Roman" panose="02020603050405020304" pitchFamily="18" charset="0"/>
              </a:rPr>
              <a:t>)</a:t>
            </a:r>
            <a:r>
              <a:rPr lang="en-US" altLang="zh-CN" b="0" i="1" dirty="0">
                <a:solidFill>
                  <a:srgbClr val="000000"/>
                </a:solidFill>
                <a:latin typeface="Times New Roman" panose="02020603050405020304" pitchFamily="18" charset="0"/>
                <a:cs typeface="Times New Roman" panose="02020603050405020304" pitchFamily="18" charset="0"/>
              </a:rPr>
              <a:t>/ </a:t>
            </a:r>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i="1" dirty="0">
                <a:solidFill>
                  <a:srgbClr val="000000"/>
                </a:solidFill>
                <a:latin typeface="Times New Roman" panose="02020603050405020304" pitchFamily="18" charset="0"/>
                <a:cs typeface="Times New Roman" panose="02020603050405020304" pitchFamily="18" charset="0"/>
              </a:rPr>
              <a:t> </a:t>
            </a:r>
            <a:endParaRPr lang="zh-CN" altLang="en-US" i="1" dirty="0"/>
          </a:p>
        </p:txBody>
      </p:sp>
      <p:sp>
        <p:nvSpPr>
          <p:cNvPr id="2" name="页脚占位符 1">
            <a:extLst>
              <a:ext uri="{FF2B5EF4-FFF2-40B4-BE49-F238E27FC236}">
                <a16:creationId xmlns:a16="http://schemas.microsoft.com/office/drawing/2014/main" id="{1BC2A583-6FEA-4FAD-805E-42C17A9F2B43}"/>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0F30062F-A663-4282-8105-1D054EBED6A2}"/>
              </a:ext>
            </a:extLst>
          </p:cNvPr>
          <p:cNvSpPr>
            <a:spLocks noGrp="1"/>
          </p:cNvSpPr>
          <p:nvPr>
            <p:ph type="sldNum" sz="quarter" idx="12"/>
          </p:nvPr>
        </p:nvSpPr>
        <p:spPr/>
        <p:txBody>
          <a:bodyPr/>
          <a:lstStyle/>
          <a:p>
            <a:pPr>
              <a:defRPr/>
            </a:pPr>
            <a:fld id="{B4AB2F40-C51A-4A9A-8B51-8F6D9C0F13F7}" type="slidenum">
              <a:rPr lang="zh-CN" altLang="en-US" smtClean="0"/>
              <a:pPr>
                <a:defRPr/>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blinds(horizontal)">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linds(horizont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linds(horizontal)">
                                      <p:cBhvr>
                                        <p:cTn id="22" dur="500"/>
                                        <p:tgtEl>
                                          <p:spTgt spid="53"/>
                                        </p:tgtEl>
                                      </p:cBhvr>
                                    </p:animEffect>
                                  </p:childTnLst>
                                </p:cTn>
                              </p:par>
                              <p:par>
                                <p:cTn id="23" presetID="3" presetClass="entr" presetSubtype="1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blinds(horizontal)">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blinds(horizontal)">
                                      <p:cBhvr>
                                        <p:cTn id="30" dur="500"/>
                                        <p:tgtEl>
                                          <p:spTgt spid="4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blinds(horizontal)">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blinds(horizontal)">
                                      <p:cBhvr>
                                        <p:cTn id="3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1" name="内容占位符 4"/>
          <p:cNvSpPr>
            <a:spLocks noGrp="1"/>
          </p:cNvSpPr>
          <p:nvPr>
            <p:ph idx="1"/>
          </p:nvPr>
        </p:nvSpPr>
        <p:spPr bwMode="auto">
          <a:xfrm>
            <a:off x="214282" y="634988"/>
            <a:ext cx="8501062" cy="1079500"/>
          </a:xfrm>
          <a:noFill/>
          <a:ln>
            <a:miter lim="800000"/>
            <a:headEnd/>
            <a:tailEnd/>
          </a:ln>
        </p:spPr>
        <p:txBody>
          <a:bodyPr vert="horz" wrap="square" lIns="91440" tIns="45720" rIns="91440" bIns="45720" numCol="1" anchor="t" anchorCtr="0" compatLnSpc="1">
            <a:prstTxWarp prst="textNoShape">
              <a:avLst/>
            </a:prstTxWarp>
          </a:bodyPr>
          <a:lstStyle/>
          <a:p>
            <a:pPr marL="0">
              <a:lnSpc>
                <a:spcPct val="100000"/>
              </a:lnSpc>
              <a:buFont typeface="Wingdings" pitchFamily="2" charset="2"/>
              <a:buNone/>
            </a:pPr>
            <a:r>
              <a:rPr lang="zh-CN" altLang="en-US" sz="2400" dirty="0">
                <a:solidFill>
                  <a:srgbClr val="19435A"/>
                </a:solidFill>
                <a:latin typeface="Times New Roman" pitchFamily="18" charset="0"/>
                <a:cs typeface="Times New Roman" pitchFamily="18" charset="0"/>
              </a:rPr>
              <a:t>练习题</a:t>
            </a:r>
            <a:r>
              <a:rPr lang="en-US" altLang="zh-CN" sz="2400" dirty="0">
                <a:solidFill>
                  <a:srgbClr val="19435A"/>
                </a:solidFill>
                <a:latin typeface="Times New Roman" pitchFamily="18" charset="0"/>
                <a:cs typeface="Times New Roman" pitchFamily="18" charset="0"/>
              </a:rPr>
              <a:t>2</a:t>
            </a:r>
            <a:r>
              <a:rPr lang="zh-CN" altLang="en-US" sz="2400" dirty="0">
                <a:solidFill>
                  <a:srgbClr val="19435A"/>
                </a:solidFill>
                <a:latin typeface="宋体" pitchFamily="2" charset="-122"/>
                <a:ea typeface="宋体" pitchFamily="2" charset="-122"/>
                <a:cs typeface="Times New Roman" pitchFamily="18" charset="0"/>
              </a:rPr>
              <a:t>：上题中，</a:t>
            </a:r>
            <a:r>
              <a:rPr lang="en-US" altLang="zh-CN" sz="2400" dirty="0">
                <a:solidFill>
                  <a:srgbClr val="19435A"/>
                </a:solidFill>
                <a:latin typeface="宋体" pitchFamily="2" charset="-122"/>
                <a:ea typeface="宋体" pitchFamily="2" charset="-122"/>
                <a:cs typeface="Times New Roman" pitchFamily="18" charset="0"/>
              </a:rPr>
              <a:t>L=1</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t=0.5ms/</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K=1000B</a:t>
            </a:r>
            <a:r>
              <a:rPr lang="zh-CN" altLang="en-US" sz="2400" dirty="0">
                <a:solidFill>
                  <a:srgbClr val="19435A"/>
                </a:solidFill>
                <a:latin typeface="宋体" pitchFamily="2" charset="-122"/>
                <a:ea typeface="宋体" pitchFamily="2" charset="-122"/>
                <a:cs typeface="Times New Roman" pitchFamily="18" charset="0"/>
              </a:rPr>
              <a:t>，</a:t>
            </a:r>
            <a:r>
              <a:rPr lang="en-US" altLang="zh-CN" sz="2400" dirty="0">
                <a:solidFill>
                  <a:srgbClr val="19435A"/>
                </a:solidFill>
                <a:latin typeface="宋体" pitchFamily="2" charset="-122"/>
                <a:ea typeface="宋体" pitchFamily="2" charset="-122"/>
                <a:cs typeface="Times New Roman" pitchFamily="18" charset="0"/>
              </a:rPr>
              <a:t>R=100Mbps</a:t>
            </a:r>
            <a:r>
              <a:rPr lang="zh-CN" altLang="en-US" sz="2400" dirty="0">
                <a:solidFill>
                  <a:srgbClr val="19435A"/>
                </a:solidFill>
                <a:latin typeface="宋体" pitchFamily="2" charset="-122"/>
                <a:ea typeface="宋体" pitchFamily="2" charset="-122"/>
                <a:cs typeface="Times New Roman" pitchFamily="18" charset="0"/>
              </a:rPr>
              <a:t>。假设发送主机采用的发送序号字段为</a:t>
            </a:r>
            <a:r>
              <a:rPr lang="en-US" altLang="zh-CN" sz="2400" dirty="0">
                <a:solidFill>
                  <a:srgbClr val="19435A"/>
                </a:solidFill>
                <a:latin typeface="宋体" pitchFamily="2" charset="-122"/>
                <a:ea typeface="宋体" pitchFamily="2" charset="-122"/>
                <a:cs typeface="Times New Roman" pitchFamily="18" charset="0"/>
              </a:rPr>
              <a:t>3</a:t>
            </a:r>
            <a:r>
              <a:rPr lang="zh-CN" altLang="en-US" sz="2400" dirty="0">
                <a:solidFill>
                  <a:srgbClr val="19435A"/>
                </a:solidFill>
                <a:latin typeface="宋体" pitchFamily="2" charset="-122"/>
                <a:ea typeface="宋体" pitchFamily="2" charset="-122"/>
                <a:cs typeface="Times New Roman" pitchFamily="18" charset="0"/>
              </a:rPr>
              <a:t>比特。</a:t>
            </a:r>
            <a:endParaRPr lang="en-US" altLang="zh-CN" sz="2400" dirty="0">
              <a:solidFill>
                <a:srgbClr val="19435A"/>
              </a:solidFill>
              <a:latin typeface="宋体" pitchFamily="2" charset="-122"/>
              <a:ea typeface="宋体" pitchFamily="2" charset="-122"/>
              <a:cs typeface="Times New Roman" pitchFamily="18" charset="0"/>
            </a:endParaRPr>
          </a:p>
          <a:p>
            <a:pPr marL="0">
              <a:lnSpc>
                <a:spcPct val="100000"/>
              </a:lnSpc>
              <a:buFont typeface="Wingdings" pitchFamily="2" charset="2"/>
              <a:buNone/>
            </a:pPr>
            <a:r>
              <a:rPr lang="zh-CN" altLang="en-US" sz="2400" dirty="0">
                <a:solidFill>
                  <a:srgbClr val="19435A"/>
                </a:solidFill>
                <a:latin typeface="宋体" pitchFamily="2" charset="-122"/>
                <a:ea typeface="宋体" pitchFamily="2" charset="-122"/>
                <a:cs typeface="Times New Roman" pitchFamily="18" charset="0"/>
              </a:rPr>
              <a:t>此时最大信道利用率能达到多少？</a:t>
            </a:r>
            <a:endParaRPr lang="zh-CN" altLang="en-US" sz="2000" dirty="0">
              <a:solidFill>
                <a:srgbClr val="19435A"/>
              </a:solidFill>
              <a:latin typeface="宋体" pitchFamily="2" charset="-122"/>
              <a:ea typeface="宋体" pitchFamily="2" charset="-122"/>
              <a:cs typeface="Times New Roman" pitchFamily="18" charset="0"/>
            </a:endParaRP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sp>
        <p:nvSpPr>
          <p:cNvPr id="84" name="矩形 83"/>
          <p:cNvSpPr/>
          <p:nvPr/>
        </p:nvSpPr>
        <p:spPr>
          <a:xfrm>
            <a:off x="2339752" y="2924944"/>
            <a:ext cx="3214710" cy="400110"/>
          </a:xfrm>
          <a:prstGeom prst="rect">
            <a:avLst/>
          </a:prstGeom>
        </p:spPr>
        <p:txBody>
          <a:bodyPr wrap="square">
            <a:spAutoFit/>
          </a:bodyPr>
          <a:lstStyle/>
          <a:p>
            <a:r>
              <a:rPr lang="zh-CN" altLang="en-US" sz="2000" dirty="0"/>
              <a:t>重点：最大窗口为多少？</a:t>
            </a:r>
          </a:p>
        </p:txBody>
      </p:sp>
      <p:sp>
        <p:nvSpPr>
          <p:cNvPr id="2" name="页脚占位符 1">
            <a:extLst>
              <a:ext uri="{FF2B5EF4-FFF2-40B4-BE49-F238E27FC236}">
                <a16:creationId xmlns:a16="http://schemas.microsoft.com/office/drawing/2014/main" id="{9E2347F6-5360-48B3-858E-09BD3B1BFBB5}"/>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C0BA98AA-66E7-4E8B-AA62-118B4160E147}"/>
              </a:ext>
            </a:extLst>
          </p:cNvPr>
          <p:cNvSpPr>
            <a:spLocks noGrp="1"/>
          </p:cNvSpPr>
          <p:nvPr>
            <p:ph type="sldNum" sz="quarter" idx="12"/>
          </p:nvPr>
        </p:nvSpPr>
        <p:spPr/>
        <p:txBody>
          <a:bodyPr/>
          <a:lstStyle/>
          <a:p>
            <a:pPr>
              <a:defRPr/>
            </a:pPr>
            <a:fld id="{B4AB2F40-C51A-4A9A-8B51-8F6D9C0F13F7}" type="slidenum">
              <a:rPr lang="zh-CN" altLang="en-US" smtClean="0"/>
              <a:pPr>
                <a:defRPr/>
              </a:pPr>
              <a:t>29</a:t>
            </a:fld>
            <a:endParaRPr lang="zh-CN" altLang="en-US"/>
          </a:p>
        </p:txBody>
      </p:sp>
    </p:spTree>
    <p:extLst>
      <p:ext uri="{BB962C8B-B14F-4D97-AF65-F5344CB8AC3E}">
        <p14:creationId xmlns:p14="http://schemas.microsoft.com/office/powerpoint/2010/main" val="426496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nvGraphicFramePr>
        <p:xfrm>
          <a:off x="899592" y="1295797"/>
          <a:ext cx="5435600" cy="5445571"/>
        </p:xfrm>
        <a:graphic>
          <a:graphicData uri="http://schemas.openxmlformats.org/presentationml/2006/ole">
            <mc:AlternateContent xmlns:mc="http://schemas.openxmlformats.org/markup-compatibility/2006">
              <mc:Choice xmlns:v="urn:schemas-microsoft-com:vml" Requires="v">
                <p:oleObj name="Visio" r:id="rId3" imgW="3598690" imgH="3693700" progId="">
                  <p:embed/>
                </p:oleObj>
              </mc:Choice>
              <mc:Fallback>
                <p:oleObj name="Visio" r:id="rId3" imgW="3598690" imgH="369370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295797"/>
                        <a:ext cx="5435600" cy="5445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7"/>
          <p:cNvSpPr>
            <a:spLocks noChangeArrowheads="1"/>
          </p:cNvSpPr>
          <p:nvPr/>
        </p:nvSpPr>
        <p:spPr bwMode="auto">
          <a:xfrm>
            <a:off x="5580112" y="2636912"/>
            <a:ext cx="288032" cy="3529013"/>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sz="2400"/>
          </a:p>
        </p:txBody>
      </p:sp>
      <p:sp>
        <p:nvSpPr>
          <p:cNvPr id="6" name="Rectangle 7"/>
          <p:cNvSpPr>
            <a:spLocks noChangeArrowheads="1"/>
          </p:cNvSpPr>
          <p:nvPr/>
        </p:nvSpPr>
        <p:spPr bwMode="auto">
          <a:xfrm>
            <a:off x="3635896" y="2708920"/>
            <a:ext cx="360040" cy="3529013"/>
          </a:xfrm>
          <a:prstGeom prst="rect">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en-US" sz="2400"/>
          </a:p>
        </p:txBody>
      </p:sp>
      <p:sp>
        <p:nvSpPr>
          <p:cNvPr id="7" name="矩形 6"/>
          <p:cNvSpPr/>
          <p:nvPr/>
        </p:nvSpPr>
        <p:spPr>
          <a:xfrm>
            <a:off x="251520" y="764704"/>
            <a:ext cx="1800493" cy="507831"/>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传输差错的产生</a:t>
            </a:r>
            <a:endParaRPr lang="en-US" altLang="zh-CN" b="0" dirty="0">
              <a:solidFill>
                <a:schemeClr val="tx2"/>
              </a:solidFill>
              <a:latin typeface="Times New Roman" panose="02020603050405020304" pitchFamily="18" charset="0"/>
            </a:endParaRPr>
          </a:p>
        </p:txBody>
      </p:sp>
      <p:sp>
        <p:nvSpPr>
          <p:cNvPr id="8" name="灯片编号占位符 7"/>
          <p:cNvSpPr>
            <a:spLocks noGrp="1"/>
          </p:cNvSpPr>
          <p:nvPr>
            <p:ph type="sldNum" sz="quarter" idx="10"/>
          </p:nvPr>
        </p:nvSpPr>
        <p:spPr/>
        <p:txBody>
          <a:bodyPr/>
          <a:lstStyle/>
          <a:p>
            <a:fld id="{C7BB1681-9CAB-4C95-8BD2-F9DE706E3230}" type="slidenum">
              <a:rPr lang="zh-CN" altLang="en-US" smtClean="0"/>
              <a:pPr/>
              <a:t>3</a:t>
            </a:fld>
            <a:endParaRPr lang="zh-CN" altLang="en-US"/>
          </a:p>
        </p:txBody>
      </p:sp>
      <p:sp>
        <p:nvSpPr>
          <p:cNvPr id="2" name="页脚占位符 1">
            <a:extLst>
              <a:ext uri="{FF2B5EF4-FFF2-40B4-BE49-F238E27FC236}">
                <a16:creationId xmlns:a16="http://schemas.microsoft.com/office/drawing/2014/main" id="{CBF8D32B-A256-496B-864E-29FB7BDFE3E6}"/>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011030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1" name="内容占位符 4"/>
          <p:cNvSpPr>
            <a:spLocks noGrp="1"/>
          </p:cNvSpPr>
          <p:nvPr>
            <p:ph idx="1"/>
          </p:nvPr>
        </p:nvSpPr>
        <p:spPr bwMode="auto">
          <a:xfrm>
            <a:off x="214282" y="634988"/>
            <a:ext cx="8501062" cy="1079500"/>
          </a:xfrm>
          <a:noFill/>
          <a:ln>
            <a:miter lim="800000"/>
            <a:headEnd/>
            <a:tailEnd/>
          </a:ln>
        </p:spPr>
        <p:txBody>
          <a:bodyPr vert="horz" wrap="square" lIns="91440" tIns="45720" rIns="91440" bIns="45720" numCol="1" anchor="t" anchorCtr="0" compatLnSpc="1">
            <a:prstTxWarp prst="textNoShape">
              <a:avLst/>
            </a:prstTxWarp>
          </a:bodyPr>
          <a:lstStyle/>
          <a:p>
            <a:pPr marL="0">
              <a:lnSpc>
                <a:spcPct val="100000"/>
              </a:lnSpc>
              <a:buFont typeface="Wingdings" pitchFamily="2" charset="2"/>
              <a:buNone/>
            </a:pPr>
            <a:r>
              <a:rPr lang="zh-CN" altLang="en-US" sz="2400" dirty="0">
                <a:solidFill>
                  <a:srgbClr val="19435A"/>
                </a:solidFill>
                <a:latin typeface="Times New Roman" pitchFamily="18" charset="0"/>
                <a:cs typeface="Times New Roman" pitchFamily="18" charset="0"/>
              </a:rPr>
              <a:t>练习题</a:t>
            </a:r>
            <a:r>
              <a:rPr lang="en-US" altLang="zh-CN" sz="2400" dirty="0">
                <a:solidFill>
                  <a:srgbClr val="19435A"/>
                </a:solidFill>
                <a:latin typeface="Times New Roman" pitchFamily="18" charset="0"/>
                <a:cs typeface="Times New Roman" pitchFamily="18" charset="0"/>
              </a:rPr>
              <a:t>2</a:t>
            </a:r>
            <a:r>
              <a:rPr lang="zh-CN" altLang="en-US" sz="2400" dirty="0">
                <a:solidFill>
                  <a:srgbClr val="19435A"/>
                </a:solidFill>
                <a:latin typeface="宋体" pitchFamily="2" charset="-122"/>
                <a:ea typeface="宋体" pitchFamily="2" charset="-122"/>
                <a:cs typeface="Times New Roman" pitchFamily="18" charset="0"/>
              </a:rPr>
              <a:t>：上题中，</a:t>
            </a:r>
            <a:r>
              <a:rPr lang="en-US" altLang="zh-CN" sz="2400" dirty="0">
                <a:solidFill>
                  <a:srgbClr val="19435A"/>
                </a:solidFill>
                <a:latin typeface="宋体" pitchFamily="2" charset="-122"/>
                <a:ea typeface="宋体" pitchFamily="2" charset="-122"/>
                <a:cs typeface="Times New Roman" pitchFamily="18" charset="0"/>
              </a:rPr>
              <a:t>L=1</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t=0.5ms/</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K=1000B</a:t>
            </a:r>
            <a:r>
              <a:rPr lang="zh-CN" altLang="en-US" sz="2400" dirty="0">
                <a:solidFill>
                  <a:srgbClr val="19435A"/>
                </a:solidFill>
                <a:latin typeface="宋体" pitchFamily="2" charset="-122"/>
                <a:ea typeface="宋体" pitchFamily="2" charset="-122"/>
                <a:cs typeface="Times New Roman" pitchFamily="18" charset="0"/>
              </a:rPr>
              <a:t>，</a:t>
            </a:r>
            <a:r>
              <a:rPr lang="en-US" altLang="zh-CN" sz="2400" dirty="0">
                <a:solidFill>
                  <a:srgbClr val="19435A"/>
                </a:solidFill>
                <a:latin typeface="宋体" pitchFamily="2" charset="-122"/>
                <a:ea typeface="宋体" pitchFamily="2" charset="-122"/>
                <a:cs typeface="Times New Roman" pitchFamily="18" charset="0"/>
              </a:rPr>
              <a:t>R=100Mbps</a:t>
            </a:r>
            <a:r>
              <a:rPr lang="zh-CN" altLang="en-US" sz="2400" dirty="0">
                <a:solidFill>
                  <a:srgbClr val="19435A"/>
                </a:solidFill>
                <a:latin typeface="宋体" pitchFamily="2" charset="-122"/>
                <a:ea typeface="宋体" pitchFamily="2" charset="-122"/>
                <a:cs typeface="Times New Roman" pitchFamily="18" charset="0"/>
              </a:rPr>
              <a:t>。假设发送主机采用的发送序号字段为</a:t>
            </a:r>
            <a:r>
              <a:rPr lang="en-US" altLang="zh-CN" sz="2400" dirty="0">
                <a:solidFill>
                  <a:srgbClr val="19435A"/>
                </a:solidFill>
                <a:latin typeface="宋体" pitchFamily="2" charset="-122"/>
                <a:ea typeface="宋体" pitchFamily="2" charset="-122"/>
                <a:cs typeface="Times New Roman" pitchFamily="18" charset="0"/>
              </a:rPr>
              <a:t>3</a:t>
            </a:r>
            <a:r>
              <a:rPr lang="zh-CN" altLang="en-US" sz="2400" dirty="0">
                <a:solidFill>
                  <a:srgbClr val="19435A"/>
                </a:solidFill>
                <a:latin typeface="宋体" pitchFamily="2" charset="-122"/>
                <a:ea typeface="宋体" pitchFamily="2" charset="-122"/>
                <a:cs typeface="Times New Roman" pitchFamily="18" charset="0"/>
              </a:rPr>
              <a:t>比特。</a:t>
            </a:r>
            <a:endParaRPr lang="en-US" altLang="zh-CN" sz="2400" dirty="0">
              <a:solidFill>
                <a:srgbClr val="19435A"/>
              </a:solidFill>
              <a:latin typeface="宋体" pitchFamily="2" charset="-122"/>
              <a:ea typeface="宋体" pitchFamily="2" charset="-122"/>
              <a:cs typeface="Times New Roman" pitchFamily="18" charset="0"/>
            </a:endParaRPr>
          </a:p>
          <a:p>
            <a:pPr marL="0">
              <a:lnSpc>
                <a:spcPct val="100000"/>
              </a:lnSpc>
              <a:buFont typeface="Wingdings" pitchFamily="2" charset="2"/>
              <a:buNone/>
            </a:pPr>
            <a:r>
              <a:rPr lang="zh-CN" altLang="en-US" sz="2400" dirty="0">
                <a:solidFill>
                  <a:srgbClr val="19435A"/>
                </a:solidFill>
                <a:latin typeface="宋体" pitchFamily="2" charset="-122"/>
                <a:ea typeface="宋体" pitchFamily="2" charset="-122"/>
                <a:cs typeface="Times New Roman" pitchFamily="18" charset="0"/>
              </a:rPr>
              <a:t>此时最大信道利用率能达到多少？</a:t>
            </a:r>
            <a:endParaRPr lang="zh-CN" altLang="en-US" sz="2000" dirty="0">
              <a:solidFill>
                <a:srgbClr val="19435A"/>
              </a:solidFill>
              <a:latin typeface="宋体" pitchFamily="2" charset="-122"/>
              <a:ea typeface="宋体" pitchFamily="2" charset="-122"/>
              <a:cs typeface="Times New Roman" pitchFamily="18" charset="0"/>
            </a:endParaRP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cxnSp>
        <p:nvCxnSpPr>
          <p:cNvPr id="17" name="直接连接符 16"/>
          <p:cNvCxnSpPr/>
          <p:nvPr/>
        </p:nvCxnSpPr>
        <p:spPr>
          <a:xfrm rot="5400000">
            <a:off x="1486907" y="4572008"/>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4367287" y="4500570"/>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2701353" y="2500306"/>
            <a:ext cx="857256" cy="276999"/>
          </a:xfrm>
          <a:prstGeom prst="rect">
            <a:avLst/>
          </a:prstGeom>
        </p:spPr>
        <p:txBody>
          <a:bodyPr wrap="square">
            <a:spAutoFit/>
          </a:bodyPr>
          <a:lstStyle/>
          <a:p>
            <a:r>
              <a:rPr lang="zh-CN" altLang="en-US" sz="1200" dirty="0"/>
              <a:t>发送主机</a:t>
            </a:r>
          </a:p>
        </p:txBody>
      </p:sp>
      <p:sp>
        <p:nvSpPr>
          <p:cNvPr id="52" name="矩形 51"/>
          <p:cNvSpPr/>
          <p:nvPr/>
        </p:nvSpPr>
        <p:spPr>
          <a:xfrm>
            <a:off x="5701749" y="2428868"/>
            <a:ext cx="857256" cy="276999"/>
          </a:xfrm>
          <a:prstGeom prst="rect">
            <a:avLst/>
          </a:prstGeom>
        </p:spPr>
        <p:txBody>
          <a:bodyPr wrap="square">
            <a:spAutoFit/>
          </a:bodyPr>
          <a:lstStyle/>
          <a:p>
            <a:r>
              <a:rPr lang="zh-CN" altLang="en-US" sz="1200" dirty="0"/>
              <a:t>接收主机</a:t>
            </a:r>
          </a:p>
        </p:txBody>
      </p:sp>
      <p:sp>
        <p:nvSpPr>
          <p:cNvPr id="50" name="矩形 49"/>
          <p:cNvSpPr/>
          <p:nvPr/>
        </p:nvSpPr>
        <p:spPr>
          <a:xfrm>
            <a:off x="1486907" y="2857496"/>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sp>
        <p:nvSpPr>
          <p:cNvPr id="59" name="矩形 58"/>
          <p:cNvSpPr/>
          <p:nvPr/>
        </p:nvSpPr>
        <p:spPr>
          <a:xfrm>
            <a:off x="6130377" y="3143248"/>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cxnSp>
        <p:nvCxnSpPr>
          <p:cNvPr id="61" name="直接箭头连接符 60"/>
          <p:cNvCxnSpPr>
            <a:stCxn id="50" idx="3"/>
          </p:cNvCxnSpPr>
          <p:nvPr/>
        </p:nvCxnSpPr>
        <p:spPr>
          <a:xfrm>
            <a:off x="3345108" y="3042162"/>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3344295" y="3256476"/>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3344295" y="3500438"/>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0800000" flipV="1">
            <a:off x="3344295" y="3357562"/>
            <a:ext cx="2643206" cy="928694"/>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344295" y="3929066"/>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3765705" y="2790662"/>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a:t>
            </a:r>
          </a:p>
        </p:txBody>
      </p:sp>
      <p:sp>
        <p:nvSpPr>
          <p:cNvPr id="69" name="矩形 68"/>
          <p:cNvSpPr/>
          <p:nvPr/>
        </p:nvSpPr>
        <p:spPr>
          <a:xfrm>
            <a:off x="3753989" y="2997758"/>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1</a:t>
            </a:r>
          </a:p>
        </p:txBody>
      </p:sp>
      <p:sp>
        <p:nvSpPr>
          <p:cNvPr id="70" name="矩形 69"/>
          <p:cNvSpPr/>
          <p:nvPr/>
        </p:nvSpPr>
        <p:spPr>
          <a:xfrm>
            <a:off x="3778151" y="3273678"/>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2</a:t>
            </a:r>
          </a:p>
        </p:txBody>
      </p:sp>
      <p:sp>
        <p:nvSpPr>
          <p:cNvPr id="71" name="矩形 70"/>
          <p:cNvSpPr/>
          <p:nvPr/>
        </p:nvSpPr>
        <p:spPr>
          <a:xfrm>
            <a:off x="3772923" y="3714752"/>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7</a:t>
            </a:r>
          </a:p>
        </p:txBody>
      </p:sp>
      <p:sp>
        <p:nvSpPr>
          <p:cNvPr id="72" name="矩形 71"/>
          <p:cNvSpPr/>
          <p:nvPr/>
        </p:nvSpPr>
        <p:spPr>
          <a:xfrm rot="5400000">
            <a:off x="3789168" y="3500438"/>
            <a:ext cx="415498"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a:t>
            </a:r>
          </a:p>
        </p:txBody>
      </p:sp>
      <p:cxnSp>
        <p:nvCxnSpPr>
          <p:cNvPr id="73" name="直接箭头连接符 72"/>
          <p:cNvCxnSpPr/>
          <p:nvPr/>
        </p:nvCxnSpPr>
        <p:spPr>
          <a:xfrm rot="10800000" flipV="1">
            <a:off x="3344295" y="3571876"/>
            <a:ext cx="2643206" cy="928694"/>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flipV="1">
            <a:off x="3344295" y="4214818"/>
            <a:ext cx="2643206" cy="928694"/>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494125" y="4071942"/>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cxnSp>
        <p:nvCxnSpPr>
          <p:cNvPr id="77" name="直接箭头连接符 76"/>
          <p:cNvCxnSpPr/>
          <p:nvPr/>
        </p:nvCxnSpPr>
        <p:spPr>
          <a:xfrm>
            <a:off x="3344295" y="4357694"/>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4415865" y="4175490"/>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a:t>
            </a:r>
          </a:p>
        </p:txBody>
      </p:sp>
      <p:sp>
        <p:nvSpPr>
          <p:cNvPr id="79" name="矩形 78"/>
          <p:cNvSpPr/>
          <p:nvPr/>
        </p:nvSpPr>
        <p:spPr>
          <a:xfrm>
            <a:off x="6142823" y="4397022"/>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sp>
        <p:nvSpPr>
          <p:cNvPr id="80" name="矩形 79"/>
          <p:cNvSpPr/>
          <p:nvPr/>
        </p:nvSpPr>
        <p:spPr>
          <a:xfrm>
            <a:off x="1486907" y="2879774"/>
            <a:ext cx="1428760"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1701221" y="4071942"/>
            <a:ext cx="1428760"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172319" y="3143248"/>
            <a:ext cx="21431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559137" y="4409468"/>
            <a:ext cx="21431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57158" y="2071678"/>
            <a:ext cx="3214710" cy="338554"/>
          </a:xfrm>
          <a:prstGeom prst="rect">
            <a:avLst/>
          </a:prstGeom>
        </p:spPr>
        <p:txBody>
          <a:bodyPr wrap="square">
            <a:spAutoFit/>
          </a:bodyPr>
          <a:lstStyle/>
          <a:p>
            <a:r>
              <a:rPr lang="zh-CN" altLang="en-US" sz="1600" dirty="0"/>
              <a:t>最大窗口与发送序号的关系：</a:t>
            </a:r>
          </a:p>
        </p:txBody>
      </p:sp>
      <p:sp>
        <p:nvSpPr>
          <p:cNvPr id="85" name="矩形 84"/>
          <p:cNvSpPr/>
          <p:nvPr/>
        </p:nvSpPr>
        <p:spPr>
          <a:xfrm>
            <a:off x="3357554" y="5857892"/>
            <a:ext cx="4310790" cy="584775"/>
          </a:xfrm>
          <a:prstGeom prst="rect">
            <a:avLst/>
          </a:prstGeom>
        </p:spPr>
        <p:txBody>
          <a:bodyPr wrap="square">
            <a:spAutoFit/>
          </a:bodyPr>
          <a:lstStyle/>
          <a:p>
            <a:r>
              <a:rPr lang="zh-CN" altLang="en-US" sz="1600" b="0" dirty="0"/>
              <a:t>场景</a:t>
            </a:r>
            <a:r>
              <a:rPr lang="en-US" altLang="zh-CN" sz="1600" b="0" dirty="0"/>
              <a:t>1</a:t>
            </a:r>
            <a:r>
              <a:rPr lang="zh-CN" altLang="en-US" sz="1600" b="0" dirty="0"/>
              <a:t>：若发送窗口为</a:t>
            </a:r>
            <a:r>
              <a:rPr lang="en-US" altLang="zh-CN" sz="1600" b="0" dirty="0"/>
              <a:t>8</a:t>
            </a:r>
            <a:r>
              <a:rPr lang="zh-CN" altLang="en-US" sz="1600" b="0" dirty="0"/>
              <a:t>，接收窗口为</a:t>
            </a:r>
            <a:r>
              <a:rPr lang="en-US" altLang="zh-CN" sz="1600" b="0" dirty="0"/>
              <a:t>1</a:t>
            </a:r>
            <a:r>
              <a:rPr lang="zh-CN" altLang="en-US" sz="1600" b="0" dirty="0"/>
              <a:t>，</a:t>
            </a:r>
            <a:endParaRPr lang="en-US" altLang="zh-CN" sz="1600" b="0" dirty="0"/>
          </a:p>
          <a:p>
            <a:r>
              <a:rPr lang="en-US" altLang="zh-CN" sz="1600" b="0" dirty="0"/>
              <a:t>ACK0-ACK7</a:t>
            </a:r>
            <a:r>
              <a:rPr lang="zh-CN" altLang="en-US" sz="1600" b="0" dirty="0"/>
              <a:t>全部正确接收</a:t>
            </a:r>
          </a:p>
        </p:txBody>
      </p:sp>
      <p:sp>
        <p:nvSpPr>
          <p:cNvPr id="2" name="页脚占位符 1">
            <a:extLst>
              <a:ext uri="{FF2B5EF4-FFF2-40B4-BE49-F238E27FC236}">
                <a16:creationId xmlns:a16="http://schemas.microsoft.com/office/drawing/2014/main" id="{32592B0E-04AE-47CA-8BB6-87364C268CDE}"/>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64EA2C0A-9852-4139-A038-3E96637434C7}"/>
              </a:ext>
            </a:extLst>
          </p:cNvPr>
          <p:cNvSpPr>
            <a:spLocks noGrp="1"/>
          </p:cNvSpPr>
          <p:nvPr>
            <p:ph type="sldNum" sz="quarter" idx="12"/>
          </p:nvPr>
        </p:nvSpPr>
        <p:spPr/>
        <p:txBody>
          <a:bodyPr/>
          <a:lstStyle/>
          <a:p>
            <a:pPr>
              <a:defRPr/>
            </a:pPr>
            <a:fld id="{B4AB2F40-C51A-4A9A-8B51-8F6D9C0F13F7}" type="slidenum">
              <a:rPr lang="zh-CN" altLang="en-US" smtClean="0"/>
              <a:pPr>
                <a:defRPr/>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1" name="内容占位符 4"/>
          <p:cNvSpPr>
            <a:spLocks noGrp="1"/>
          </p:cNvSpPr>
          <p:nvPr>
            <p:ph idx="1"/>
          </p:nvPr>
        </p:nvSpPr>
        <p:spPr bwMode="auto">
          <a:xfrm>
            <a:off x="214282" y="634988"/>
            <a:ext cx="8501062" cy="1079500"/>
          </a:xfrm>
          <a:noFill/>
          <a:ln>
            <a:miter lim="800000"/>
            <a:headEnd/>
            <a:tailEnd/>
          </a:ln>
        </p:spPr>
        <p:txBody>
          <a:bodyPr vert="horz" wrap="square" lIns="91440" tIns="45720" rIns="91440" bIns="45720" numCol="1" anchor="t" anchorCtr="0" compatLnSpc="1">
            <a:prstTxWarp prst="textNoShape">
              <a:avLst/>
            </a:prstTxWarp>
          </a:bodyPr>
          <a:lstStyle/>
          <a:p>
            <a:pPr marL="0">
              <a:lnSpc>
                <a:spcPct val="100000"/>
              </a:lnSpc>
              <a:buFont typeface="Wingdings" pitchFamily="2" charset="2"/>
              <a:buNone/>
            </a:pPr>
            <a:r>
              <a:rPr lang="zh-CN" altLang="en-US" sz="2400" dirty="0">
                <a:solidFill>
                  <a:srgbClr val="19435A"/>
                </a:solidFill>
                <a:latin typeface="Times New Roman" pitchFamily="18" charset="0"/>
                <a:cs typeface="Times New Roman" pitchFamily="18" charset="0"/>
              </a:rPr>
              <a:t>练习题</a:t>
            </a:r>
            <a:r>
              <a:rPr lang="en-US" altLang="zh-CN" sz="2400" dirty="0">
                <a:solidFill>
                  <a:srgbClr val="19435A"/>
                </a:solidFill>
                <a:latin typeface="Times New Roman" pitchFamily="18" charset="0"/>
                <a:cs typeface="Times New Roman" pitchFamily="18" charset="0"/>
              </a:rPr>
              <a:t>2</a:t>
            </a:r>
            <a:r>
              <a:rPr lang="zh-CN" altLang="en-US" sz="2400" dirty="0">
                <a:solidFill>
                  <a:srgbClr val="19435A"/>
                </a:solidFill>
                <a:latin typeface="宋体" pitchFamily="2" charset="-122"/>
                <a:ea typeface="宋体" pitchFamily="2" charset="-122"/>
                <a:cs typeface="Times New Roman" pitchFamily="18" charset="0"/>
              </a:rPr>
              <a:t>：上题中，</a:t>
            </a:r>
            <a:r>
              <a:rPr lang="en-US" altLang="zh-CN" sz="2400" dirty="0">
                <a:solidFill>
                  <a:srgbClr val="19435A"/>
                </a:solidFill>
                <a:latin typeface="宋体" pitchFamily="2" charset="-122"/>
                <a:ea typeface="宋体" pitchFamily="2" charset="-122"/>
                <a:cs typeface="Times New Roman" pitchFamily="18" charset="0"/>
              </a:rPr>
              <a:t>L=1</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t=0.5ms/</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K=1000B</a:t>
            </a:r>
            <a:r>
              <a:rPr lang="zh-CN" altLang="en-US" sz="2400" dirty="0">
                <a:solidFill>
                  <a:srgbClr val="19435A"/>
                </a:solidFill>
                <a:latin typeface="宋体" pitchFamily="2" charset="-122"/>
                <a:ea typeface="宋体" pitchFamily="2" charset="-122"/>
                <a:cs typeface="Times New Roman" pitchFamily="18" charset="0"/>
              </a:rPr>
              <a:t>，</a:t>
            </a:r>
            <a:r>
              <a:rPr lang="en-US" altLang="zh-CN" sz="2400" dirty="0">
                <a:solidFill>
                  <a:srgbClr val="19435A"/>
                </a:solidFill>
                <a:latin typeface="宋体" pitchFamily="2" charset="-122"/>
                <a:ea typeface="宋体" pitchFamily="2" charset="-122"/>
                <a:cs typeface="Times New Roman" pitchFamily="18" charset="0"/>
              </a:rPr>
              <a:t>R=100Mbps</a:t>
            </a:r>
            <a:r>
              <a:rPr lang="zh-CN" altLang="en-US" sz="2400" dirty="0">
                <a:solidFill>
                  <a:srgbClr val="19435A"/>
                </a:solidFill>
                <a:latin typeface="宋体" pitchFamily="2" charset="-122"/>
                <a:ea typeface="宋体" pitchFamily="2" charset="-122"/>
                <a:cs typeface="Times New Roman" pitchFamily="18" charset="0"/>
              </a:rPr>
              <a:t>。假设发送主机采用的发送序号字段为</a:t>
            </a:r>
            <a:r>
              <a:rPr lang="en-US" altLang="zh-CN" sz="2400" dirty="0">
                <a:solidFill>
                  <a:srgbClr val="19435A"/>
                </a:solidFill>
                <a:latin typeface="宋体" pitchFamily="2" charset="-122"/>
                <a:ea typeface="宋体" pitchFamily="2" charset="-122"/>
                <a:cs typeface="Times New Roman" pitchFamily="18" charset="0"/>
              </a:rPr>
              <a:t>3</a:t>
            </a:r>
            <a:r>
              <a:rPr lang="zh-CN" altLang="en-US" sz="2400" dirty="0">
                <a:solidFill>
                  <a:srgbClr val="19435A"/>
                </a:solidFill>
                <a:latin typeface="宋体" pitchFamily="2" charset="-122"/>
                <a:ea typeface="宋体" pitchFamily="2" charset="-122"/>
                <a:cs typeface="Times New Roman" pitchFamily="18" charset="0"/>
              </a:rPr>
              <a:t>比特。</a:t>
            </a:r>
            <a:endParaRPr lang="en-US" altLang="zh-CN" sz="2400" dirty="0">
              <a:solidFill>
                <a:srgbClr val="19435A"/>
              </a:solidFill>
              <a:latin typeface="宋体" pitchFamily="2" charset="-122"/>
              <a:ea typeface="宋体" pitchFamily="2" charset="-122"/>
              <a:cs typeface="Times New Roman" pitchFamily="18" charset="0"/>
            </a:endParaRPr>
          </a:p>
          <a:p>
            <a:pPr marL="0">
              <a:lnSpc>
                <a:spcPct val="100000"/>
              </a:lnSpc>
              <a:buFont typeface="Wingdings" pitchFamily="2" charset="2"/>
              <a:buNone/>
            </a:pPr>
            <a:r>
              <a:rPr lang="zh-CN" altLang="en-US" sz="2400" dirty="0">
                <a:solidFill>
                  <a:srgbClr val="19435A"/>
                </a:solidFill>
                <a:latin typeface="宋体" pitchFamily="2" charset="-122"/>
                <a:ea typeface="宋体" pitchFamily="2" charset="-122"/>
                <a:cs typeface="Times New Roman" pitchFamily="18" charset="0"/>
              </a:rPr>
              <a:t>此时最大信道利用率能达到多少？</a:t>
            </a:r>
            <a:endParaRPr lang="zh-CN" altLang="en-US" sz="2000" dirty="0">
              <a:solidFill>
                <a:srgbClr val="19435A"/>
              </a:solidFill>
              <a:latin typeface="宋体" pitchFamily="2" charset="-122"/>
              <a:ea typeface="宋体" pitchFamily="2" charset="-122"/>
              <a:cs typeface="Times New Roman" pitchFamily="18" charset="0"/>
            </a:endParaRP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cxnSp>
        <p:nvCxnSpPr>
          <p:cNvPr id="17" name="直接连接符 16"/>
          <p:cNvCxnSpPr/>
          <p:nvPr/>
        </p:nvCxnSpPr>
        <p:spPr>
          <a:xfrm rot="5400000">
            <a:off x="1486907" y="4572008"/>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4367287" y="4500570"/>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2701353" y="2500306"/>
            <a:ext cx="857256" cy="276999"/>
          </a:xfrm>
          <a:prstGeom prst="rect">
            <a:avLst/>
          </a:prstGeom>
        </p:spPr>
        <p:txBody>
          <a:bodyPr wrap="square">
            <a:spAutoFit/>
          </a:bodyPr>
          <a:lstStyle/>
          <a:p>
            <a:r>
              <a:rPr lang="zh-CN" altLang="en-US" sz="1200" dirty="0"/>
              <a:t>发送主机</a:t>
            </a:r>
          </a:p>
        </p:txBody>
      </p:sp>
      <p:sp>
        <p:nvSpPr>
          <p:cNvPr id="52" name="矩形 51"/>
          <p:cNvSpPr/>
          <p:nvPr/>
        </p:nvSpPr>
        <p:spPr>
          <a:xfrm>
            <a:off x="5701749" y="2428868"/>
            <a:ext cx="857256" cy="276999"/>
          </a:xfrm>
          <a:prstGeom prst="rect">
            <a:avLst/>
          </a:prstGeom>
        </p:spPr>
        <p:txBody>
          <a:bodyPr wrap="square">
            <a:spAutoFit/>
          </a:bodyPr>
          <a:lstStyle/>
          <a:p>
            <a:r>
              <a:rPr lang="zh-CN" altLang="en-US" sz="1200" dirty="0"/>
              <a:t>接收主机</a:t>
            </a:r>
          </a:p>
        </p:txBody>
      </p:sp>
      <p:sp>
        <p:nvSpPr>
          <p:cNvPr id="50" name="矩形 49"/>
          <p:cNvSpPr/>
          <p:nvPr/>
        </p:nvSpPr>
        <p:spPr>
          <a:xfrm>
            <a:off x="1486907" y="2857496"/>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sp>
        <p:nvSpPr>
          <p:cNvPr id="59" name="矩形 58"/>
          <p:cNvSpPr/>
          <p:nvPr/>
        </p:nvSpPr>
        <p:spPr>
          <a:xfrm>
            <a:off x="6130377" y="3143248"/>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cxnSp>
        <p:nvCxnSpPr>
          <p:cNvPr id="61" name="直接箭头连接符 60"/>
          <p:cNvCxnSpPr>
            <a:stCxn id="50" idx="3"/>
          </p:cNvCxnSpPr>
          <p:nvPr/>
        </p:nvCxnSpPr>
        <p:spPr>
          <a:xfrm>
            <a:off x="3345108" y="3042162"/>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3344295" y="3256476"/>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3344295" y="3500438"/>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0800000" flipV="1">
            <a:off x="4786315" y="3357562"/>
            <a:ext cx="1201187" cy="428628"/>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3344295" y="3929066"/>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3765705" y="2790662"/>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a:t>
            </a:r>
          </a:p>
        </p:txBody>
      </p:sp>
      <p:sp>
        <p:nvSpPr>
          <p:cNvPr id="69" name="矩形 68"/>
          <p:cNvSpPr/>
          <p:nvPr/>
        </p:nvSpPr>
        <p:spPr>
          <a:xfrm>
            <a:off x="3753989" y="2997758"/>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1</a:t>
            </a:r>
          </a:p>
        </p:txBody>
      </p:sp>
      <p:sp>
        <p:nvSpPr>
          <p:cNvPr id="70" name="矩形 69"/>
          <p:cNvSpPr/>
          <p:nvPr/>
        </p:nvSpPr>
        <p:spPr>
          <a:xfrm>
            <a:off x="3778151" y="3273678"/>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2</a:t>
            </a:r>
          </a:p>
        </p:txBody>
      </p:sp>
      <p:sp>
        <p:nvSpPr>
          <p:cNvPr id="71" name="矩形 70"/>
          <p:cNvSpPr/>
          <p:nvPr/>
        </p:nvSpPr>
        <p:spPr>
          <a:xfrm>
            <a:off x="3772923" y="3714752"/>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7</a:t>
            </a:r>
          </a:p>
        </p:txBody>
      </p:sp>
      <p:sp>
        <p:nvSpPr>
          <p:cNvPr id="72" name="矩形 71"/>
          <p:cNvSpPr/>
          <p:nvPr/>
        </p:nvSpPr>
        <p:spPr>
          <a:xfrm rot="5400000">
            <a:off x="3789168" y="3500438"/>
            <a:ext cx="415498"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a:t>
            </a:r>
          </a:p>
        </p:txBody>
      </p:sp>
      <p:cxnSp>
        <p:nvCxnSpPr>
          <p:cNvPr id="73" name="直接箭头连接符 72"/>
          <p:cNvCxnSpPr/>
          <p:nvPr/>
        </p:nvCxnSpPr>
        <p:spPr>
          <a:xfrm rot="10800000" flipV="1">
            <a:off x="3344295" y="3571876"/>
            <a:ext cx="2643206" cy="928694"/>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flipV="1">
            <a:off x="3344295" y="4214818"/>
            <a:ext cx="2643206" cy="928694"/>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494125" y="4071942"/>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cxnSp>
        <p:nvCxnSpPr>
          <p:cNvPr id="77" name="直接箭头连接符 76"/>
          <p:cNvCxnSpPr/>
          <p:nvPr/>
        </p:nvCxnSpPr>
        <p:spPr>
          <a:xfrm>
            <a:off x="3344295" y="4357694"/>
            <a:ext cx="2713831" cy="24396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4415865" y="4175490"/>
            <a:ext cx="300082"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a:t>
            </a:r>
          </a:p>
        </p:txBody>
      </p:sp>
      <p:sp>
        <p:nvSpPr>
          <p:cNvPr id="79" name="矩形 78"/>
          <p:cNvSpPr/>
          <p:nvPr/>
        </p:nvSpPr>
        <p:spPr>
          <a:xfrm>
            <a:off x="6142823" y="4397022"/>
            <a:ext cx="1858201" cy="369332"/>
          </a:xfrm>
          <a:prstGeom prst="rect">
            <a:avLst/>
          </a:prstGeom>
        </p:spPr>
        <p:txBody>
          <a:bodyPr wrap="non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0 1 2 3 4 5 6 7 0 1</a:t>
            </a:r>
          </a:p>
        </p:txBody>
      </p:sp>
      <p:sp>
        <p:nvSpPr>
          <p:cNvPr id="80" name="矩形 79"/>
          <p:cNvSpPr/>
          <p:nvPr/>
        </p:nvSpPr>
        <p:spPr>
          <a:xfrm>
            <a:off x="1486907" y="2879774"/>
            <a:ext cx="1428760"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1500166" y="4071942"/>
            <a:ext cx="1428760"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172319" y="3143248"/>
            <a:ext cx="21431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559137" y="4409468"/>
            <a:ext cx="21431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57158" y="2071678"/>
            <a:ext cx="3214710" cy="338554"/>
          </a:xfrm>
          <a:prstGeom prst="rect">
            <a:avLst/>
          </a:prstGeom>
        </p:spPr>
        <p:txBody>
          <a:bodyPr wrap="square">
            <a:spAutoFit/>
          </a:bodyPr>
          <a:lstStyle/>
          <a:p>
            <a:r>
              <a:rPr lang="zh-CN" altLang="en-US" sz="1600" dirty="0"/>
              <a:t>最大窗口与发送序号的关系：</a:t>
            </a:r>
          </a:p>
        </p:txBody>
      </p:sp>
      <p:sp>
        <p:nvSpPr>
          <p:cNvPr id="85" name="矩形 84"/>
          <p:cNvSpPr/>
          <p:nvPr/>
        </p:nvSpPr>
        <p:spPr>
          <a:xfrm>
            <a:off x="3357553" y="5857892"/>
            <a:ext cx="4094766" cy="584775"/>
          </a:xfrm>
          <a:prstGeom prst="rect">
            <a:avLst/>
          </a:prstGeom>
        </p:spPr>
        <p:txBody>
          <a:bodyPr wrap="square">
            <a:spAutoFit/>
          </a:bodyPr>
          <a:lstStyle/>
          <a:p>
            <a:r>
              <a:rPr lang="zh-CN" altLang="en-US" sz="1600" b="0" dirty="0"/>
              <a:t>场景</a:t>
            </a:r>
            <a:r>
              <a:rPr lang="en-US" altLang="zh-CN" sz="1600" b="0" dirty="0"/>
              <a:t>1</a:t>
            </a:r>
            <a:r>
              <a:rPr lang="zh-CN" altLang="en-US" sz="1600" b="0" dirty="0"/>
              <a:t>：若发送窗口为</a:t>
            </a:r>
            <a:r>
              <a:rPr lang="en-US" altLang="zh-CN" sz="1600" b="0" dirty="0"/>
              <a:t>8</a:t>
            </a:r>
            <a:r>
              <a:rPr lang="zh-CN" altLang="en-US" sz="1600" b="0" dirty="0"/>
              <a:t>，接收窗口为</a:t>
            </a:r>
            <a:r>
              <a:rPr lang="en-US" altLang="zh-CN" sz="1600" b="0" dirty="0"/>
              <a:t>1</a:t>
            </a:r>
            <a:r>
              <a:rPr lang="zh-CN" altLang="en-US" sz="1600" b="0" dirty="0"/>
              <a:t>，</a:t>
            </a:r>
            <a:endParaRPr lang="en-US" altLang="zh-CN" sz="1600" b="0" dirty="0"/>
          </a:p>
          <a:p>
            <a:r>
              <a:rPr lang="en-US" altLang="zh-CN" sz="1600" b="0" dirty="0"/>
              <a:t>ACK0</a:t>
            </a:r>
            <a:r>
              <a:rPr lang="zh-CN" altLang="en-US" sz="1600" b="0" dirty="0"/>
              <a:t>丢失</a:t>
            </a:r>
          </a:p>
        </p:txBody>
      </p:sp>
      <p:sp>
        <p:nvSpPr>
          <p:cNvPr id="47" name="乘号 46"/>
          <p:cNvSpPr/>
          <p:nvPr/>
        </p:nvSpPr>
        <p:spPr>
          <a:xfrm>
            <a:off x="4572000" y="3571876"/>
            <a:ext cx="357190" cy="428628"/>
          </a:xfrm>
          <a:prstGeom prst="mathMultiply">
            <a:avLst>
              <a:gd name="adj1" fmla="val 14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85720" y="4500570"/>
            <a:ext cx="1928826" cy="338554"/>
          </a:xfrm>
          <a:prstGeom prst="rect">
            <a:avLst/>
          </a:prstGeom>
        </p:spPr>
        <p:txBody>
          <a:bodyPr wrap="square">
            <a:spAutoFit/>
          </a:bodyPr>
          <a:lstStyle/>
          <a:p>
            <a:r>
              <a:rPr lang="zh-CN" altLang="en-US" sz="1600" b="0" dirty="0"/>
              <a:t>发送端重传第</a:t>
            </a:r>
            <a:r>
              <a:rPr lang="en-US" altLang="zh-CN" sz="1600" b="0" dirty="0"/>
              <a:t>0</a:t>
            </a:r>
            <a:r>
              <a:rPr lang="zh-CN" altLang="en-US" sz="1600" b="0" dirty="0"/>
              <a:t>帧</a:t>
            </a:r>
          </a:p>
        </p:txBody>
      </p:sp>
      <p:sp>
        <p:nvSpPr>
          <p:cNvPr id="2" name="页脚占位符 1">
            <a:extLst>
              <a:ext uri="{FF2B5EF4-FFF2-40B4-BE49-F238E27FC236}">
                <a16:creationId xmlns:a16="http://schemas.microsoft.com/office/drawing/2014/main" id="{DDF90DAC-4EAB-44C6-8190-686459D00970}"/>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EFBD5F19-75F6-461B-A6F2-192DE9B2D1C4}"/>
              </a:ext>
            </a:extLst>
          </p:cNvPr>
          <p:cNvSpPr>
            <a:spLocks noGrp="1"/>
          </p:cNvSpPr>
          <p:nvPr>
            <p:ph type="sldNum" sz="quarter" idx="12"/>
          </p:nvPr>
        </p:nvSpPr>
        <p:spPr/>
        <p:txBody>
          <a:bodyPr/>
          <a:lstStyle/>
          <a:p>
            <a:pPr>
              <a:defRPr/>
            </a:pPr>
            <a:fld id="{B4AB2F40-C51A-4A9A-8B51-8F6D9C0F13F7}" type="slidenum">
              <a:rPr lang="zh-CN" altLang="en-US" smtClean="0"/>
              <a:pPr>
                <a:defRPr/>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1" name="内容占位符 4"/>
          <p:cNvSpPr>
            <a:spLocks noGrp="1"/>
          </p:cNvSpPr>
          <p:nvPr>
            <p:ph idx="1"/>
          </p:nvPr>
        </p:nvSpPr>
        <p:spPr bwMode="auto">
          <a:xfrm>
            <a:off x="214282" y="634988"/>
            <a:ext cx="8501062" cy="1079500"/>
          </a:xfrm>
          <a:noFill/>
          <a:ln>
            <a:miter lim="800000"/>
            <a:headEnd/>
            <a:tailEnd/>
          </a:ln>
        </p:spPr>
        <p:txBody>
          <a:bodyPr vert="horz" wrap="square" lIns="91440" tIns="45720" rIns="91440" bIns="45720" numCol="1" anchor="t" anchorCtr="0" compatLnSpc="1">
            <a:prstTxWarp prst="textNoShape">
              <a:avLst/>
            </a:prstTxWarp>
          </a:bodyPr>
          <a:lstStyle/>
          <a:p>
            <a:pPr marL="0">
              <a:lnSpc>
                <a:spcPct val="100000"/>
              </a:lnSpc>
              <a:buFont typeface="Wingdings" pitchFamily="2" charset="2"/>
              <a:buNone/>
            </a:pPr>
            <a:r>
              <a:rPr lang="zh-CN" altLang="en-US" sz="2400" dirty="0">
                <a:solidFill>
                  <a:srgbClr val="19435A"/>
                </a:solidFill>
                <a:latin typeface="Times New Roman" pitchFamily="18" charset="0"/>
                <a:cs typeface="Times New Roman" pitchFamily="18" charset="0"/>
              </a:rPr>
              <a:t>练习题</a:t>
            </a:r>
            <a:r>
              <a:rPr lang="en-US" altLang="zh-CN" sz="2400" dirty="0">
                <a:solidFill>
                  <a:srgbClr val="19435A"/>
                </a:solidFill>
                <a:latin typeface="Times New Roman" pitchFamily="18" charset="0"/>
                <a:cs typeface="Times New Roman" pitchFamily="18" charset="0"/>
              </a:rPr>
              <a:t>2</a:t>
            </a:r>
            <a:r>
              <a:rPr lang="zh-CN" altLang="en-US" sz="2400" dirty="0">
                <a:solidFill>
                  <a:srgbClr val="19435A"/>
                </a:solidFill>
                <a:latin typeface="宋体" pitchFamily="2" charset="-122"/>
                <a:ea typeface="宋体" pitchFamily="2" charset="-122"/>
                <a:cs typeface="Times New Roman" pitchFamily="18" charset="0"/>
              </a:rPr>
              <a:t>：上题中，</a:t>
            </a:r>
            <a:r>
              <a:rPr lang="en-US" altLang="zh-CN" sz="2400" dirty="0">
                <a:solidFill>
                  <a:srgbClr val="19435A"/>
                </a:solidFill>
                <a:latin typeface="宋体" pitchFamily="2" charset="-122"/>
                <a:ea typeface="宋体" pitchFamily="2" charset="-122"/>
                <a:cs typeface="Times New Roman" pitchFamily="18" charset="0"/>
              </a:rPr>
              <a:t>L=1</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t=0.5ms/</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K=1000B</a:t>
            </a:r>
            <a:r>
              <a:rPr lang="zh-CN" altLang="en-US" sz="2400" dirty="0">
                <a:solidFill>
                  <a:srgbClr val="19435A"/>
                </a:solidFill>
                <a:latin typeface="宋体" pitchFamily="2" charset="-122"/>
                <a:ea typeface="宋体" pitchFamily="2" charset="-122"/>
                <a:cs typeface="Times New Roman" pitchFamily="18" charset="0"/>
              </a:rPr>
              <a:t>，</a:t>
            </a:r>
            <a:r>
              <a:rPr lang="en-US" altLang="zh-CN" sz="2400" dirty="0">
                <a:solidFill>
                  <a:srgbClr val="19435A"/>
                </a:solidFill>
                <a:latin typeface="宋体" pitchFamily="2" charset="-122"/>
                <a:ea typeface="宋体" pitchFamily="2" charset="-122"/>
                <a:cs typeface="Times New Roman" pitchFamily="18" charset="0"/>
              </a:rPr>
              <a:t>R=100Mbps</a:t>
            </a:r>
            <a:r>
              <a:rPr lang="zh-CN" altLang="en-US" sz="2400" dirty="0">
                <a:solidFill>
                  <a:srgbClr val="19435A"/>
                </a:solidFill>
                <a:latin typeface="宋体" pitchFamily="2" charset="-122"/>
                <a:ea typeface="宋体" pitchFamily="2" charset="-122"/>
                <a:cs typeface="Times New Roman" pitchFamily="18" charset="0"/>
              </a:rPr>
              <a:t>。假设发送主机采用的发送序号字段为</a:t>
            </a:r>
            <a:r>
              <a:rPr lang="en-US" altLang="zh-CN" sz="2400" dirty="0">
                <a:solidFill>
                  <a:srgbClr val="19435A"/>
                </a:solidFill>
                <a:latin typeface="宋体" pitchFamily="2" charset="-122"/>
                <a:ea typeface="宋体" pitchFamily="2" charset="-122"/>
                <a:cs typeface="Times New Roman" pitchFamily="18" charset="0"/>
              </a:rPr>
              <a:t>3</a:t>
            </a:r>
            <a:r>
              <a:rPr lang="zh-CN" altLang="en-US" sz="2400" dirty="0">
                <a:solidFill>
                  <a:srgbClr val="19435A"/>
                </a:solidFill>
                <a:latin typeface="宋体" pitchFamily="2" charset="-122"/>
                <a:ea typeface="宋体" pitchFamily="2" charset="-122"/>
                <a:cs typeface="Times New Roman" pitchFamily="18" charset="0"/>
              </a:rPr>
              <a:t>比特。</a:t>
            </a:r>
            <a:endParaRPr lang="en-US" altLang="zh-CN" sz="2400" dirty="0">
              <a:solidFill>
                <a:srgbClr val="19435A"/>
              </a:solidFill>
              <a:latin typeface="宋体" pitchFamily="2" charset="-122"/>
              <a:ea typeface="宋体" pitchFamily="2" charset="-122"/>
              <a:cs typeface="Times New Roman" pitchFamily="18" charset="0"/>
            </a:endParaRPr>
          </a:p>
          <a:p>
            <a:pPr marL="0">
              <a:lnSpc>
                <a:spcPct val="100000"/>
              </a:lnSpc>
              <a:buFont typeface="Wingdings" pitchFamily="2" charset="2"/>
              <a:buNone/>
            </a:pPr>
            <a:r>
              <a:rPr lang="zh-CN" altLang="en-US" sz="2400" dirty="0">
                <a:solidFill>
                  <a:srgbClr val="19435A"/>
                </a:solidFill>
                <a:latin typeface="宋体" pitchFamily="2" charset="-122"/>
                <a:ea typeface="宋体" pitchFamily="2" charset="-122"/>
                <a:cs typeface="Times New Roman" pitchFamily="18" charset="0"/>
              </a:rPr>
              <a:t>此时最大信道利用率能达到多少？</a:t>
            </a:r>
            <a:endParaRPr lang="zh-CN" altLang="en-US" sz="2000" dirty="0">
              <a:solidFill>
                <a:srgbClr val="19435A"/>
              </a:solidFill>
              <a:latin typeface="宋体" pitchFamily="2" charset="-122"/>
              <a:ea typeface="宋体" pitchFamily="2" charset="-122"/>
              <a:cs typeface="Times New Roman" pitchFamily="18" charset="0"/>
            </a:endParaRP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sp>
        <p:nvSpPr>
          <p:cNvPr id="84" name="矩形 83"/>
          <p:cNvSpPr/>
          <p:nvPr/>
        </p:nvSpPr>
        <p:spPr>
          <a:xfrm>
            <a:off x="357158" y="2071678"/>
            <a:ext cx="4214842" cy="400110"/>
          </a:xfrm>
          <a:prstGeom prst="rect">
            <a:avLst/>
          </a:prstGeom>
        </p:spPr>
        <p:txBody>
          <a:bodyPr wrap="square">
            <a:spAutoFit/>
          </a:bodyPr>
          <a:lstStyle/>
          <a:p>
            <a:r>
              <a:rPr lang="zh-CN" altLang="en-US" sz="2000" dirty="0"/>
              <a:t>最大窗口与发送序号的关系：</a:t>
            </a:r>
          </a:p>
        </p:txBody>
      </p:sp>
      <p:sp>
        <p:nvSpPr>
          <p:cNvPr id="85" name="矩形 84"/>
          <p:cNvSpPr/>
          <p:nvPr/>
        </p:nvSpPr>
        <p:spPr>
          <a:xfrm>
            <a:off x="1403648" y="3129906"/>
            <a:ext cx="7200800" cy="1938992"/>
          </a:xfrm>
          <a:prstGeom prst="rect">
            <a:avLst/>
          </a:prstGeom>
        </p:spPr>
        <p:txBody>
          <a:bodyPr wrap="square">
            <a:spAutoFit/>
          </a:bodyPr>
          <a:lstStyle/>
          <a:p>
            <a:endParaRPr lang="en-US" altLang="zh-CN" sz="2000" b="0" dirty="0"/>
          </a:p>
          <a:p>
            <a:pPr>
              <a:buFont typeface="Wingdings" pitchFamily="2" charset="2"/>
              <a:buChar char="Ø"/>
            </a:pPr>
            <a:r>
              <a:rPr lang="zh-CN" altLang="en-US" sz="2000" b="0" dirty="0"/>
              <a:t>当接收窗口为</a:t>
            </a:r>
            <a:r>
              <a:rPr lang="en-US" altLang="zh-CN" sz="2000" b="0" dirty="0"/>
              <a:t>1</a:t>
            </a:r>
            <a:r>
              <a:rPr lang="zh-CN" altLang="en-US" sz="2000" b="0" dirty="0"/>
              <a:t>，发送序号采用</a:t>
            </a:r>
            <a:r>
              <a:rPr lang="en-US" altLang="zh-CN" sz="2000" b="0" dirty="0"/>
              <a:t>n</a:t>
            </a:r>
            <a:r>
              <a:rPr lang="zh-CN" altLang="en-US" sz="2000" b="0" dirty="0"/>
              <a:t>个比特传输，则最大窗口可设为</a:t>
            </a:r>
            <a:r>
              <a:rPr lang="en-US" altLang="zh-CN" sz="2000" b="0" dirty="0"/>
              <a:t>2^n-1</a:t>
            </a:r>
            <a:r>
              <a:rPr lang="zh-CN" altLang="en-US" sz="2000" b="0" dirty="0"/>
              <a:t>。</a:t>
            </a:r>
            <a:endParaRPr lang="en-US" altLang="zh-CN" sz="2000" b="0" dirty="0"/>
          </a:p>
          <a:p>
            <a:pPr>
              <a:buFont typeface="Wingdings" pitchFamily="2" charset="2"/>
              <a:buChar char="Ø"/>
            </a:pPr>
            <a:endParaRPr lang="en-US" altLang="zh-CN" sz="2000" b="0" dirty="0"/>
          </a:p>
          <a:p>
            <a:pPr>
              <a:buFont typeface="Wingdings" pitchFamily="2" charset="2"/>
              <a:buChar char="Ø"/>
            </a:pPr>
            <a:r>
              <a:rPr lang="zh-CN" altLang="en-US" sz="2000" b="0" dirty="0"/>
              <a:t>本题中，</a:t>
            </a:r>
            <a:r>
              <a:rPr lang="en-US" altLang="zh-CN" sz="2000" b="0" dirty="0"/>
              <a:t>n=3</a:t>
            </a:r>
            <a:r>
              <a:rPr lang="zh-CN" altLang="en-US" sz="2000" b="0" dirty="0"/>
              <a:t>，则最大窗口为</a:t>
            </a:r>
            <a:r>
              <a:rPr lang="en-US" altLang="zh-CN" sz="2000" b="0" dirty="0"/>
              <a:t>7</a:t>
            </a:r>
            <a:r>
              <a:rPr lang="zh-CN" altLang="en-US" sz="2000" b="0" dirty="0"/>
              <a:t>。</a:t>
            </a:r>
            <a:endParaRPr lang="en-US" altLang="zh-CN" sz="2000" b="0" dirty="0"/>
          </a:p>
          <a:p>
            <a:pPr>
              <a:buFont typeface="Wingdings" pitchFamily="2" charset="2"/>
              <a:buChar char="Ø"/>
            </a:pPr>
            <a:endParaRPr lang="zh-CN" altLang="en-US" sz="2000" b="0" dirty="0"/>
          </a:p>
        </p:txBody>
      </p:sp>
      <p:sp>
        <p:nvSpPr>
          <p:cNvPr id="2" name="页脚占位符 1">
            <a:extLst>
              <a:ext uri="{FF2B5EF4-FFF2-40B4-BE49-F238E27FC236}">
                <a16:creationId xmlns:a16="http://schemas.microsoft.com/office/drawing/2014/main" id="{4B978829-F9E4-4B27-A7BA-862B0D958BE8}"/>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7CD0105F-4B1E-49CF-9F2C-C514DEE7B1C7}"/>
              </a:ext>
            </a:extLst>
          </p:cNvPr>
          <p:cNvSpPr>
            <a:spLocks noGrp="1"/>
          </p:cNvSpPr>
          <p:nvPr>
            <p:ph type="sldNum" sz="quarter" idx="12"/>
          </p:nvPr>
        </p:nvSpPr>
        <p:spPr/>
        <p:txBody>
          <a:bodyPr/>
          <a:lstStyle/>
          <a:p>
            <a:pPr>
              <a:defRPr/>
            </a:pPr>
            <a:fld id="{B4AB2F40-C51A-4A9A-8B51-8F6D9C0F13F7}" type="slidenum">
              <a:rPr lang="zh-CN" altLang="en-US" smtClean="0"/>
              <a:pPr>
                <a:defRPr/>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3021" name="内容占位符 4"/>
          <p:cNvSpPr>
            <a:spLocks noGrp="1"/>
          </p:cNvSpPr>
          <p:nvPr>
            <p:ph idx="1"/>
          </p:nvPr>
        </p:nvSpPr>
        <p:spPr bwMode="auto">
          <a:xfrm>
            <a:off x="214282" y="634988"/>
            <a:ext cx="8501062" cy="1079500"/>
          </a:xfrm>
          <a:noFill/>
          <a:ln>
            <a:miter lim="800000"/>
            <a:headEnd/>
            <a:tailEnd/>
          </a:ln>
        </p:spPr>
        <p:txBody>
          <a:bodyPr vert="horz" wrap="square" lIns="91440" tIns="45720" rIns="91440" bIns="45720" numCol="1" anchor="t" anchorCtr="0" compatLnSpc="1">
            <a:prstTxWarp prst="textNoShape">
              <a:avLst/>
            </a:prstTxWarp>
          </a:bodyPr>
          <a:lstStyle/>
          <a:p>
            <a:pPr marL="0">
              <a:lnSpc>
                <a:spcPct val="100000"/>
              </a:lnSpc>
              <a:buFont typeface="Wingdings" pitchFamily="2" charset="2"/>
              <a:buNone/>
            </a:pPr>
            <a:r>
              <a:rPr lang="zh-CN" altLang="en-US" sz="2400" dirty="0">
                <a:solidFill>
                  <a:srgbClr val="19435A"/>
                </a:solidFill>
                <a:latin typeface="Times New Roman" pitchFamily="18" charset="0"/>
                <a:cs typeface="Times New Roman" pitchFamily="18" charset="0"/>
              </a:rPr>
              <a:t>练习题</a:t>
            </a:r>
            <a:r>
              <a:rPr lang="en-US" altLang="zh-CN" sz="2400" dirty="0">
                <a:solidFill>
                  <a:srgbClr val="19435A"/>
                </a:solidFill>
                <a:latin typeface="Times New Roman" pitchFamily="18" charset="0"/>
                <a:cs typeface="Times New Roman" pitchFamily="18" charset="0"/>
              </a:rPr>
              <a:t>2</a:t>
            </a:r>
            <a:r>
              <a:rPr lang="zh-CN" altLang="en-US" sz="2400" dirty="0">
                <a:solidFill>
                  <a:srgbClr val="19435A"/>
                </a:solidFill>
                <a:latin typeface="宋体" pitchFamily="2" charset="-122"/>
                <a:ea typeface="宋体" pitchFamily="2" charset="-122"/>
                <a:cs typeface="Times New Roman" pitchFamily="18" charset="0"/>
              </a:rPr>
              <a:t>：上题中，</a:t>
            </a:r>
            <a:r>
              <a:rPr lang="en-US" altLang="zh-CN" sz="2400" dirty="0">
                <a:solidFill>
                  <a:srgbClr val="19435A"/>
                </a:solidFill>
                <a:latin typeface="宋体" pitchFamily="2" charset="-122"/>
                <a:ea typeface="宋体" pitchFamily="2" charset="-122"/>
                <a:cs typeface="Times New Roman" pitchFamily="18" charset="0"/>
              </a:rPr>
              <a:t>L=1</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t=0.5ms/</a:t>
            </a:r>
            <a:r>
              <a:rPr lang="zh-CN" altLang="en-US" sz="2400" dirty="0">
                <a:solidFill>
                  <a:srgbClr val="19435A"/>
                </a:solidFill>
                <a:latin typeface="宋体" pitchFamily="2" charset="-122"/>
                <a:ea typeface="宋体" pitchFamily="2" charset="-122"/>
                <a:cs typeface="Times New Roman" pitchFamily="18" charset="0"/>
              </a:rPr>
              <a:t>千米。</a:t>
            </a:r>
            <a:r>
              <a:rPr lang="en-US" altLang="zh-CN" sz="2400" dirty="0">
                <a:solidFill>
                  <a:srgbClr val="19435A"/>
                </a:solidFill>
                <a:latin typeface="宋体" pitchFamily="2" charset="-122"/>
                <a:ea typeface="宋体" pitchFamily="2" charset="-122"/>
                <a:cs typeface="Times New Roman" pitchFamily="18" charset="0"/>
              </a:rPr>
              <a:t>K=1000B</a:t>
            </a:r>
            <a:r>
              <a:rPr lang="zh-CN" altLang="en-US" sz="2400" dirty="0">
                <a:solidFill>
                  <a:srgbClr val="19435A"/>
                </a:solidFill>
                <a:latin typeface="宋体" pitchFamily="2" charset="-122"/>
                <a:ea typeface="宋体" pitchFamily="2" charset="-122"/>
                <a:cs typeface="Times New Roman" pitchFamily="18" charset="0"/>
              </a:rPr>
              <a:t>，</a:t>
            </a:r>
            <a:r>
              <a:rPr lang="en-US" altLang="zh-CN" sz="2400" dirty="0">
                <a:solidFill>
                  <a:srgbClr val="19435A"/>
                </a:solidFill>
                <a:latin typeface="宋体" pitchFamily="2" charset="-122"/>
                <a:ea typeface="宋体" pitchFamily="2" charset="-122"/>
                <a:cs typeface="Times New Roman" pitchFamily="18" charset="0"/>
              </a:rPr>
              <a:t>R=100Mbps</a:t>
            </a:r>
            <a:r>
              <a:rPr lang="zh-CN" altLang="en-US" sz="2400" dirty="0">
                <a:solidFill>
                  <a:srgbClr val="19435A"/>
                </a:solidFill>
                <a:latin typeface="宋体" pitchFamily="2" charset="-122"/>
                <a:ea typeface="宋体" pitchFamily="2" charset="-122"/>
                <a:cs typeface="Times New Roman" pitchFamily="18" charset="0"/>
              </a:rPr>
              <a:t>。假设发送主机采用的发送序号字段为</a:t>
            </a:r>
            <a:r>
              <a:rPr lang="en-US" altLang="zh-CN" sz="2400" dirty="0">
                <a:solidFill>
                  <a:srgbClr val="19435A"/>
                </a:solidFill>
                <a:latin typeface="宋体" pitchFamily="2" charset="-122"/>
                <a:ea typeface="宋体" pitchFamily="2" charset="-122"/>
                <a:cs typeface="Times New Roman" pitchFamily="18" charset="0"/>
              </a:rPr>
              <a:t>3</a:t>
            </a:r>
            <a:r>
              <a:rPr lang="zh-CN" altLang="en-US" sz="2400" dirty="0">
                <a:solidFill>
                  <a:srgbClr val="19435A"/>
                </a:solidFill>
                <a:latin typeface="宋体" pitchFamily="2" charset="-122"/>
                <a:ea typeface="宋体" pitchFamily="2" charset="-122"/>
                <a:cs typeface="Times New Roman" pitchFamily="18" charset="0"/>
              </a:rPr>
              <a:t>比特。</a:t>
            </a:r>
            <a:endParaRPr lang="en-US" altLang="zh-CN" sz="2400" dirty="0">
              <a:solidFill>
                <a:srgbClr val="19435A"/>
              </a:solidFill>
              <a:latin typeface="宋体" pitchFamily="2" charset="-122"/>
              <a:ea typeface="宋体" pitchFamily="2" charset="-122"/>
              <a:cs typeface="Times New Roman" pitchFamily="18" charset="0"/>
            </a:endParaRPr>
          </a:p>
          <a:p>
            <a:pPr marL="0">
              <a:lnSpc>
                <a:spcPct val="100000"/>
              </a:lnSpc>
              <a:buFont typeface="Wingdings" pitchFamily="2" charset="2"/>
              <a:buNone/>
            </a:pPr>
            <a:r>
              <a:rPr lang="zh-CN" altLang="en-US" sz="2400" dirty="0">
                <a:solidFill>
                  <a:srgbClr val="19435A"/>
                </a:solidFill>
                <a:latin typeface="宋体" pitchFamily="2" charset="-122"/>
                <a:ea typeface="宋体" pitchFamily="2" charset="-122"/>
                <a:cs typeface="Times New Roman" pitchFamily="18" charset="0"/>
              </a:rPr>
              <a:t>此时最大信道利用率能达到多少？</a:t>
            </a:r>
            <a:endParaRPr lang="zh-CN" altLang="en-US" sz="2000" dirty="0">
              <a:solidFill>
                <a:srgbClr val="19435A"/>
              </a:solidFill>
              <a:latin typeface="宋体" pitchFamily="2" charset="-122"/>
              <a:ea typeface="宋体" pitchFamily="2" charset="-122"/>
              <a:cs typeface="Times New Roman" pitchFamily="18" charset="0"/>
            </a:endParaRP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sp>
        <p:nvSpPr>
          <p:cNvPr id="15" name="平行四边形 14"/>
          <p:cNvSpPr/>
          <p:nvPr/>
        </p:nvSpPr>
        <p:spPr>
          <a:xfrm rot="1289811" flipV="1">
            <a:off x="1856516" y="3221769"/>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rot="5400000">
            <a:off x="214282" y="4286256"/>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094662" y="4214818"/>
            <a:ext cx="3571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右大括号 18"/>
          <p:cNvSpPr/>
          <p:nvPr/>
        </p:nvSpPr>
        <p:spPr>
          <a:xfrm>
            <a:off x="4929190" y="3809046"/>
            <a:ext cx="71438" cy="214314"/>
          </a:xfrm>
          <a:prstGeom prst="rightBrace">
            <a:avLst>
              <a:gd name="adj1" fmla="val 1500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6643702" y="2500306"/>
            <a:ext cx="2462534" cy="923330"/>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i="1" dirty="0">
                <a:solidFill>
                  <a:srgbClr val="000000"/>
                </a:solidFill>
                <a:latin typeface="Times New Roman" panose="02020603050405020304" pitchFamily="18" charset="0"/>
                <a:cs typeface="Times New Roman" panose="02020603050405020304" pitchFamily="18" charset="0"/>
              </a:rPr>
              <a:t> =K/R</a:t>
            </a:r>
          </a:p>
          <a:p>
            <a:r>
              <a:rPr lang="en-US" altLang="zh-CN" b="0" i="1" dirty="0">
                <a:solidFill>
                  <a:srgbClr val="000000"/>
                </a:solidFill>
                <a:latin typeface="Times New Roman" panose="02020603050405020304" pitchFamily="18" charset="0"/>
                <a:cs typeface="Times New Roman" panose="02020603050405020304" pitchFamily="18" charset="0"/>
              </a:rPr>
              <a:t>   =1000*8bits/100Mbps</a:t>
            </a:r>
          </a:p>
          <a:p>
            <a:r>
              <a:rPr lang="en-US" altLang="zh-CN" b="0" i="1" dirty="0">
                <a:solidFill>
                  <a:srgbClr val="000000"/>
                </a:solidFill>
                <a:latin typeface="Times New Roman" panose="02020603050405020304" pitchFamily="18" charset="0"/>
                <a:cs typeface="Times New Roman" panose="02020603050405020304" pitchFamily="18" charset="0"/>
              </a:rPr>
              <a:t>   =80us</a:t>
            </a:r>
            <a:endParaRPr lang="zh-CN" altLang="en-US" dirty="0"/>
          </a:p>
        </p:txBody>
      </p:sp>
      <p:sp>
        <p:nvSpPr>
          <p:cNvPr id="21" name="矩形 20"/>
          <p:cNvSpPr/>
          <p:nvPr/>
        </p:nvSpPr>
        <p:spPr>
          <a:xfrm>
            <a:off x="4977768" y="3714752"/>
            <a:ext cx="292068"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endParaRPr lang="zh-CN" altLang="en-US" dirty="0"/>
          </a:p>
        </p:txBody>
      </p:sp>
      <p:cxnSp>
        <p:nvCxnSpPr>
          <p:cNvPr id="23" name="直接连接符 22"/>
          <p:cNvCxnSpPr/>
          <p:nvPr/>
        </p:nvCxnSpPr>
        <p:spPr>
          <a:xfrm>
            <a:off x="2000232" y="2643182"/>
            <a:ext cx="28575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右大括号 25"/>
          <p:cNvSpPr/>
          <p:nvPr/>
        </p:nvSpPr>
        <p:spPr>
          <a:xfrm>
            <a:off x="4929190" y="2643182"/>
            <a:ext cx="71438" cy="1143008"/>
          </a:xfrm>
          <a:prstGeom prst="rightBrace">
            <a:avLst>
              <a:gd name="adj1" fmla="val 1500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4970148" y="3059668"/>
            <a:ext cx="325730"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p</a:t>
            </a:r>
            <a:endParaRPr lang="zh-CN" altLang="en-US" dirty="0"/>
          </a:p>
        </p:txBody>
      </p:sp>
      <p:cxnSp>
        <p:nvCxnSpPr>
          <p:cNvPr id="29" name="直接箭头连接符 28"/>
          <p:cNvCxnSpPr/>
          <p:nvPr/>
        </p:nvCxnSpPr>
        <p:spPr>
          <a:xfrm rot="10800000" flipV="1">
            <a:off x="2000233" y="4038608"/>
            <a:ext cx="2871809" cy="11763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右大括号 29"/>
          <p:cNvSpPr/>
          <p:nvPr/>
        </p:nvSpPr>
        <p:spPr>
          <a:xfrm>
            <a:off x="4929190" y="4071942"/>
            <a:ext cx="71438" cy="1143008"/>
          </a:xfrm>
          <a:prstGeom prst="rightBrace">
            <a:avLst>
              <a:gd name="adj1" fmla="val 1500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4970148" y="4416990"/>
            <a:ext cx="325730"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p</a:t>
            </a:r>
            <a:endParaRPr lang="zh-CN" altLang="en-US" dirty="0"/>
          </a:p>
        </p:txBody>
      </p:sp>
      <p:cxnSp>
        <p:nvCxnSpPr>
          <p:cNvPr id="32" name="直接连接符 31"/>
          <p:cNvCxnSpPr/>
          <p:nvPr/>
        </p:nvCxnSpPr>
        <p:spPr>
          <a:xfrm>
            <a:off x="2000232" y="5214950"/>
            <a:ext cx="28575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平行四边形 37"/>
          <p:cNvSpPr/>
          <p:nvPr/>
        </p:nvSpPr>
        <p:spPr>
          <a:xfrm rot="1289811" flipV="1">
            <a:off x="1862163" y="3504083"/>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rot="1289811" flipV="1">
            <a:off x="1862162" y="3782214"/>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p:nvSpPr>
        <p:spPr>
          <a:xfrm rot="1289811" flipV="1">
            <a:off x="1862162" y="4789965"/>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左大括号 41"/>
          <p:cNvSpPr/>
          <p:nvPr/>
        </p:nvSpPr>
        <p:spPr>
          <a:xfrm>
            <a:off x="1714480" y="2643182"/>
            <a:ext cx="188595" cy="257176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1428728" y="3714752"/>
            <a:ext cx="333746"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T</a:t>
            </a:r>
            <a:endParaRPr lang="zh-CN" altLang="en-US" dirty="0"/>
          </a:p>
        </p:txBody>
      </p:sp>
      <p:sp>
        <p:nvSpPr>
          <p:cNvPr id="44" name="矩形 43"/>
          <p:cNvSpPr/>
          <p:nvPr/>
        </p:nvSpPr>
        <p:spPr>
          <a:xfrm>
            <a:off x="6643702" y="3429000"/>
            <a:ext cx="1552028" cy="369332"/>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p</a:t>
            </a:r>
            <a:r>
              <a:rPr lang="en-US" altLang="zh-CN" b="0" dirty="0">
                <a:solidFill>
                  <a:srgbClr val="000000"/>
                </a:solidFill>
                <a:latin typeface="Times New Roman" panose="02020603050405020304" pitchFamily="18" charset="0"/>
                <a:cs typeface="Times New Roman" panose="02020603050405020304" pitchFamily="18" charset="0"/>
              </a:rPr>
              <a:t> = </a:t>
            </a:r>
            <a:r>
              <a:rPr lang="en-US" altLang="zh-CN" b="0" i="1" dirty="0">
                <a:solidFill>
                  <a:srgbClr val="000000"/>
                </a:solidFill>
                <a:latin typeface="Times New Roman" panose="02020603050405020304" pitchFamily="18" charset="0"/>
                <a:cs typeface="Times New Roman" panose="02020603050405020304" pitchFamily="18" charset="0"/>
              </a:rPr>
              <a:t>Lt</a:t>
            </a:r>
            <a:r>
              <a:rPr lang="en-US" altLang="zh-CN" b="0" i="1" dirty="0"/>
              <a:t>=0.5ms</a:t>
            </a:r>
            <a:endParaRPr lang="en-US" altLang="zh-CN" b="0" i="1" dirty="0">
              <a:solidFill>
                <a:srgbClr val="000000"/>
              </a:solidFill>
              <a:latin typeface="Times New Roman" panose="02020603050405020304" pitchFamily="18" charset="0"/>
              <a:cs typeface="Times New Roman" panose="02020603050405020304" pitchFamily="18" charset="0"/>
            </a:endParaRPr>
          </a:p>
        </p:txBody>
      </p:sp>
      <p:sp>
        <p:nvSpPr>
          <p:cNvPr id="45" name="矩形 44"/>
          <p:cNvSpPr/>
          <p:nvPr/>
        </p:nvSpPr>
        <p:spPr>
          <a:xfrm>
            <a:off x="6715140" y="3929066"/>
            <a:ext cx="2102883" cy="646331"/>
          </a:xfrm>
          <a:prstGeom prst="rect">
            <a:avLst/>
          </a:prstGeom>
        </p:spPr>
        <p:txBody>
          <a:bodyPr wrap="none">
            <a:spAutoFit/>
          </a:bodyPr>
          <a:lstStyle/>
          <a:p>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a:solidFill>
                  <a:srgbClr val="000000"/>
                </a:solidFill>
                <a:latin typeface="Times New Roman" panose="02020603050405020304" pitchFamily="18" charset="0"/>
                <a:cs typeface="Times New Roman" panose="02020603050405020304" pitchFamily="18" charset="0"/>
              </a:rPr>
              <a:t>  </a:t>
            </a:r>
            <a:r>
              <a:rPr lang="en-US" altLang="zh-CN" b="0" dirty="0">
                <a:solidFill>
                  <a:srgbClr val="000000"/>
                </a:solidFill>
                <a:latin typeface="Times New Roman" panose="02020603050405020304" pitchFamily="18" charset="0"/>
                <a:cs typeface="Times New Roman" panose="02020603050405020304" pitchFamily="18" charset="0"/>
              </a:rPr>
              <a:t>= </a:t>
            </a:r>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i="1" dirty="0">
                <a:solidFill>
                  <a:srgbClr val="000000"/>
                </a:solidFill>
                <a:latin typeface="Times New Roman" panose="02020603050405020304" pitchFamily="18" charset="0"/>
                <a:cs typeface="Times New Roman" panose="02020603050405020304" pitchFamily="18" charset="0"/>
              </a:rPr>
              <a:t> + 2t</a:t>
            </a:r>
            <a:r>
              <a:rPr lang="en-US" altLang="zh-CN" b="0" i="1" baseline="-25000" dirty="0">
                <a:solidFill>
                  <a:srgbClr val="000000"/>
                </a:solidFill>
                <a:latin typeface="Times New Roman" panose="02020603050405020304" pitchFamily="18" charset="0"/>
                <a:cs typeface="Times New Roman" panose="02020603050405020304" pitchFamily="18" charset="0"/>
              </a:rPr>
              <a:t>p</a:t>
            </a:r>
            <a:r>
              <a:rPr lang="en-US" altLang="zh-CN" b="0" i="1" dirty="0">
                <a:solidFill>
                  <a:srgbClr val="000000"/>
                </a:solidFill>
                <a:latin typeface="Times New Roman" panose="02020603050405020304" pitchFamily="18" charset="0"/>
                <a:cs typeface="Times New Roman" panose="02020603050405020304" pitchFamily="18" charset="0"/>
              </a:rPr>
              <a:t>= </a:t>
            </a:r>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dirty="0" err="1">
                <a:solidFill>
                  <a:srgbClr val="000000"/>
                </a:solidFill>
                <a:latin typeface="Times New Roman" panose="02020603050405020304" pitchFamily="18" charset="0"/>
                <a:cs typeface="Times New Roman" panose="02020603050405020304" pitchFamily="18" charset="0"/>
              </a:rPr>
              <a:t>+RTT</a:t>
            </a:r>
            <a:endParaRPr lang="en-US" altLang="zh-CN" b="0" dirty="0">
              <a:solidFill>
                <a:srgbClr val="000000"/>
              </a:solidFill>
              <a:latin typeface="Times New Roman" panose="02020603050405020304" pitchFamily="18" charset="0"/>
              <a:cs typeface="Times New Roman" panose="02020603050405020304" pitchFamily="18" charset="0"/>
            </a:endParaRPr>
          </a:p>
          <a:p>
            <a:r>
              <a:rPr lang="en-US" altLang="zh-CN" b="0" dirty="0">
                <a:solidFill>
                  <a:srgbClr val="000000"/>
                </a:solidFill>
                <a:latin typeface="Times New Roman" panose="02020603050405020304" pitchFamily="18" charset="0"/>
                <a:cs typeface="Times New Roman" panose="02020603050405020304" pitchFamily="18" charset="0"/>
              </a:rPr>
              <a:t>    =</a:t>
            </a:r>
            <a:r>
              <a:rPr lang="en-US" altLang="zh-CN" b="0" i="1" dirty="0">
                <a:solidFill>
                  <a:srgbClr val="000000"/>
                </a:solidFill>
                <a:latin typeface="Times New Roman" panose="02020603050405020304" pitchFamily="18" charset="0"/>
                <a:cs typeface="Times New Roman" panose="02020603050405020304" pitchFamily="18" charset="0"/>
              </a:rPr>
              <a:t>1.08ms</a:t>
            </a:r>
            <a:endParaRPr lang="zh-CN" altLang="en-US" i="1" dirty="0"/>
          </a:p>
        </p:txBody>
      </p:sp>
      <p:cxnSp>
        <p:nvCxnSpPr>
          <p:cNvPr id="47" name="直接箭头连接符 46"/>
          <p:cNvCxnSpPr/>
          <p:nvPr/>
        </p:nvCxnSpPr>
        <p:spPr>
          <a:xfrm>
            <a:off x="857224" y="5214950"/>
            <a:ext cx="107157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42844" y="5169771"/>
            <a:ext cx="1857388" cy="830997"/>
          </a:xfrm>
          <a:prstGeom prst="rect">
            <a:avLst/>
          </a:prstGeom>
        </p:spPr>
        <p:txBody>
          <a:bodyPr wrap="square">
            <a:spAutoFit/>
          </a:bodyPr>
          <a:lstStyle/>
          <a:p>
            <a:r>
              <a:rPr lang="zh-CN" altLang="en-US" sz="1200" b="0" dirty="0">
                <a:solidFill>
                  <a:srgbClr val="000000"/>
                </a:solidFill>
                <a:latin typeface="Times New Roman" panose="02020603050405020304" pitchFamily="18" charset="0"/>
                <a:cs typeface="Times New Roman" panose="02020603050405020304" pitchFamily="18" charset="0"/>
              </a:rPr>
              <a:t>收到第一个</a:t>
            </a:r>
            <a:r>
              <a:rPr lang="en-US" altLang="zh-CN" sz="1200" b="0" dirty="0">
                <a:solidFill>
                  <a:srgbClr val="000000"/>
                </a:solidFill>
                <a:latin typeface="Times New Roman" panose="02020603050405020304" pitchFamily="18" charset="0"/>
                <a:cs typeface="Times New Roman" panose="02020603050405020304" pitchFamily="18" charset="0"/>
              </a:rPr>
              <a:t>ACK,</a:t>
            </a:r>
          </a:p>
          <a:p>
            <a:r>
              <a:rPr lang="zh-CN" altLang="en-US" sz="1200" b="0" dirty="0">
                <a:solidFill>
                  <a:srgbClr val="000000"/>
                </a:solidFill>
                <a:latin typeface="Times New Roman" panose="02020603050405020304" pitchFamily="18" charset="0"/>
                <a:cs typeface="Times New Roman" panose="02020603050405020304" pitchFamily="18" charset="0"/>
              </a:rPr>
              <a:t>此时滑动窗口向右移动一格，发送端可以发送下一帧</a:t>
            </a:r>
            <a:endParaRPr lang="zh-CN" altLang="en-US" sz="1200" dirty="0"/>
          </a:p>
        </p:txBody>
      </p:sp>
      <p:sp>
        <p:nvSpPr>
          <p:cNvPr id="51" name="矩形 50"/>
          <p:cNvSpPr/>
          <p:nvPr/>
        </p:nvSpPr>
        <p:spPr>
          <a:xfrm>
            <a:off x="1428728" y="2214554"/>
            <a:ext cx="857256" cy="276999"/>
          </a:xfrm>
          <a:prstGeom prst="rect">
            <a:avLst/>
          </a:prstGeom>
        </p:spPr>
        <p:txBody>
          <a:bodyPr wrap="square">
            <a:spAutoFit/>
          </a:bodyPr>
          <a:lstStyle/>
          <a:p>
            <a:r>
              <a:rPr lang="zh-CN" altLang="en-US" sz="1200" dirty="0"/>
              <a:t>发送主机</a:t>
            </a:r>
          </a:p>
        </p:txBody>
      </p:sp>
      <p:sp>
        <p:nvSpPr>
          <p:cNvPr id="52" name="矩形 51"/>
          <p:cNvSpPr/>
          <p:nvPr/>
        </p:nvSpPr>
        <p:spPr>
          <a:xfrm>
            <a:off x="4429124" y="2143116"/>
            <a:ext cx="857256" cy="276999"/>
          </a:xfrm>
          <a:prstGeom prst="rect">
            <a:avLst/>
          </a:prstGeom>
        </p:spPr>
        <p:txBody>
          <a:bodyPr wrap="square">
            <a:spAutoFit/>
          </a:bodyPr>
          <a:lstStyle/>
          <a:p>
            <a:r>
              <a:rPr lang="zh-CN" altLang="en-US" sz="1200" dirty="0"/>
              <a:t>接收主机</a:t>
            </a:r>
          </a:p>
        </p:txBody>
      </p:sp>
      <p:sp>
        <p:nvSpPr>
          <p:cNvPr id="53" name="TextBox 52"/>
          <p:cNvSpPr txBox="1"/>
          <p:nvPr/>
        </p:nvSpPr>
        <p:spPr>
          <a:xfrm rot="5400000">
            <a:off x="2373717" y="3984209"/>
            <a:ext cx="479618" cy="369332"/>
          </a:xfrm>
          <a:prstGeom prst="rect">
            <a:avLst/>
          </a:prstGeom>
          <a:noFill/>
        </p:spPr>
        <p:txBody>
          <a:bodyPr wrap="none" rtlCol="0">
            <a:spAutoFit/>
          </a:bodyPr>
          <a:lstStyle/>
          <a:p>
            <a:r>
              <a:rPr lang="en-US" altLang="zh-CN" dirty="0"/>
              <a:t>….</a:t>
            </a:r>
            <a:endParaRPr lang="zh-CN" altLang="en-US" dirty="0"/>
          </a:p>
        </p:txBody>
      </p:sp>
      <p:sp>
        <p:nvSpPr>
          <p:cNvPr id="54" name="平行四边形 53"/>
          <p:cNvSpPr/>
          <p:nvPr/>
        </p:nvSpPr>
        <p:spPr>
          <a:xfrm rot="1289811" flipV="1">
            <a:off x="1862163" y="4065312"/>
            <a:ext cx="3184752" cy="240895"/>
          </a:xfrm>
          <a:prstGeom prst="parallelogram">
            <a:avLst>
              <a:gd name="adj" fmla="val 3809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215074" y="4786322"/>
            <a:ext cx="2262158" cy="1477328"/>
          </a:xfrm>
          <a:prstGeom prst="rect">
            <a:avLst/>
          </a:prstGeom>
        </p:spPr>
        <p:txBody>
          <a:bodyPr wrap="none">
            <a:spAutoFit/>
          </a:bodyPr>
          <a:lstStyle/>
          <a:p>
            <a:r>
              <a:rPr lang="zh-CN" altLang="en-US" b="0" i="1" dirty="0">
                <a:solidFill>
                  <a:srgbClr val="000000"/>
                </a:solidFill>
                <a:latin typeface="Times New Roman" panose="02020603050405020304" pitchFamily="18" charset="0"/>
                <a:cs typeface="Times New Roman" panose="02020603050405020304" pitchFamily="18" charset="0"/>
              </a:rPr>
              <a:t>此时</a:t>
            </a:r>
            <a:r>
              <a:rPr lang="en-US" altLang="zh-CN" b="0" i="1" dirty="0">
                <a:solidFill>
                  <a:srgbClr val="000000"/>
                </a:solidFill>
                <a:latin typeface="Times New Roman" panose="02020603050405020304" pitchFamily="18" charset="0"/>
                <a:cs typeface="Times New Roman" panose="02020603050405020304" pitchFamily="18" charset="0"/>
              </a:rPr>
              <a:t>n</a:t>
            </a:r>
            <a:r>
              <a:rPr lang="zh-CN" altLang="en-US" b="0" i="1" dirty="0">
                <a:solidFill>
                  <a:srgbClr val="000000"/>
                </a:solidFill>
                <a:latin typeface="Times New Roman" panose="02020603050405020304" pitchFamily="18" charset="0"/>
                <a:cs typeface="Times New Roman" panose="02020603050405020304" pitchFamily="18" charset="0"/>
              </a:rPr>
              <a:t>最大为</a:t>
            </a:r>
            <a:r>
              <a:rPr lang="en-US" altLang="zh-CN" b="0" i="1" dirty="0">
                <a:solidFill>
                  <a:srgbClr val="000000"/>
                </a:solidFill>
                <a:latin typeface="Times New Roman" panose="02020603050405020304" pitchFamily="18" charset="0"/>
                <a:cs typeface="Times New Roman" panose="02020603050405020304" pitchFamily="18" charset="0"/>
              </a:rPr>
              <a:t>7</a:t>
            </a:r>
            <a:r>
              <a:rPr lang="zh-CN" altLang="en-US" b="0" i="1" dirty="0">
                <a:solidFill>
                  <a:srgbClr val="000000"/>
                </a:solidFill>
                <a:latin typeface="Times New Roman" panose="02020603050405020304" pitchFamily="18" charset="0"/>
                <a:cs typeface="Times New Roman" panose="02020603050405020304" pitchFamily="18" charset="0"/>
              </a:rPr>
              <a:t>，则：</a:t>
            </a:r>
            <a:endParaRPr lang="en-US" altLang="zh-CN" b="0" i="1" dirty="0">
              <a:solidFill>
                <a:srgbClr val="000000"/>
              </a:solidFill>
              <a:latin typeface="Times New Roman" panose="02020603050405020304" pitchFamily="18" charset="0"/>
              <a:cs typeface="Times New Roman" panose="02020603050405020304" pitchFamily="18" charset="0"/>
            </a:endParaRPr>
          </a:p>
          <a:p>
            <a:r>
              <a:rPr lang="zh-CN" altLang="en-US" b="0" i="1" dirty="0">
                <a:solidFill>
                  <a:srgbClr val="000000"/>
                </a:solidFill>
                <a:latin typeface="Times New Roman" panose="02020603050405020304" pitchFamily="18" charset="0"/>
                <a:cs typeface="Times New Roman" panose="02020603050405020304" pitchFamily="18" charset="0"/>
              </a:rPr>
              <a:t>信道利用率为</a:t>
            </a:r>
            <a:endParaRPr lang="en-US" altLang="zh-CN" b="0" i="1" dirty="0">
              <a:solidFill>
                <a:srgbClr val="000000"/>
              </a:solidFill>
              <a:latin typeface="Times New Roman" panose="02020603050405020304" pitchFamily="18" charset="0"/>
              <a:cs typeface="Times New Roman" panose="02020603050405020304" pitchFamily="18" charset="0"/>
            </a:endParaRPr>
          </a:p>
          <a:p>
            <a:r>
              <a:rPr lang="en-US" altLang="zh-CN" b="0" i="1" dirty="0">
                <a:solidFill>
                  <a:srgbClr val="000000"/>
                </a:solidFill>
                <a:latin typeface="Times New Roman" panose="02020603050405020304" pitchFamily="18" charset="0"/>
                <a:cs typeface="Times New Roman" panose="02020603050405020304" pitchFamily="18" charset="0"/>
              </a:rPr>
              <a:t>U=n* </a:t>
            </a:r>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f</a:t>
            </a:r>
            <a:r>
              <a:rPr lang="en-US" altLang="zh-CN" b="0" i="1" dirty="0">
                <a:solidFill>
                  <a:srgbClr val="000000"/>
                </a:solidFill>
                <a:latin typeface="Times New Roman" panose="02020603050405020304" pitchFamily="18" charset="0"/>
                <a:cs typeface="Times New Roman" panose="02020603050405020304" pitchFamily="18" charset="0"/>
              </a:rPr>
              <a:t> / </a:t>
            </a:r>
            <a:r>
              <a:rPr lang="en-US" altLang="zh-CN" b="0" i="1" dirty="0" err="1">
                <a:solidFill>
                  <a:srgbClr val="000000"/>
                </a:solidFill>
                <a:latin typeface="Times New Roman" panose="02020603050405020304" pitchFamily="18" charset="0"/>
                <a:cs typeface="Times New Roman" panose="02020603050405020304" pitchFamily="18" charset="0"/>
              </a:rPr>
              <a:t>t</a:t>
            </a:r>
            <a:r>
              <a:rPr lang="en-US" altLang="zh-CN" b="0" i="1" baseline="-25000" dirty="0" err="1">
                <a:solidFill>
                  <a:srgbClr val="000000"/>
                </a:solidFill>
                <a:latin typeface="Times New Roman" panose="02020603050405020304" pitchFamily="18" charset="0"/>
                <a:cs typeface="Times New Roman" panose="02020603050405020304" pitchFamily="18" charset="0"/>
              </a:rPr>
              <a:t>T</a:t>
            </a:r>
            <a:endParaRPr lang="en-US" altLang="zh-CN" b="0" i="1" baseline="-25000" dirty="0">
              <a:solidFill>
                <a:srgbClr val="000000"/>
              </a:solidFill>
              <a:latin typeface="Times New Roman" panose="02020603050405020304" pitchFamily="18" charset="0"/>
              <a:cs typeface="Times New Roman" panose="02020603050405020304" pitchFamily="18" charset="0"/>
            </a:endParaRPr>
          </a:p>
          <a:p>
            <a:r>
              <a:rPr lang="en-US" altLang="zh-CN" b="0" i="1" dirty="0">
                <a:solidFill>
                  <a:srgbClr val="000000"/>
                </a:solidFill>
                <a:latin typeface="Times New Roman" panose="02020603050405020304" pitchFamily="18" charset="0"/>
                <a:cs typeface="Times New Roman" panose="02020603050405020304" pitchFamily="18" charset="0"/>
              </a:rPr>
              <a:t>   =7*80us/1.08ms</a:t>
            </a:r>
          </a:p>
          <a:p>
            <a:r>
              <a:rPr lang="en-US" altLang="zh-CN" b="0" i="1" dirty="0">
                <a:solidFill>
                  <a:srgbClr val="000000"/>
                </a:solidFill>
                <a:latin typeface="Times New Roman" panose="02020603050405020304" pitchFamily="18" charset="0"/>
                <a:cs typeface="Times New Roman" panose="02020603050405020304" pitchFamily="18" charset="0"/>
              </a:rPr>
              <a:t>   =72.2%</a:t>
            </a:r>
          </a:p>
        </p:txBody>
      </p:sp>
      <p:sp>
        <p:nvSpPr>
          <p:cNvPr id="48" name="矩形 47"/>
          <p:cNvSpPr/>
          <p:nvPr/>
        </p:nvSpPr>
        <p:spPr>
          <a:xfrm>
            <a:off x="2357422" y="2857496"/>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#1</a:t>
            </a:r>
            <a:endParaRPr lang="zh-CN" altLang="en-US" sz="1200" dirty="0"/>
          </a:p>
        </p:txBody>
      </p:sp>
      <p:sp>
        <p:nvSpPr>
          <p:cNvPr id="55" name="矩形 54"/>
          <p:cNvSpPr/>
          <p:nvPr/>
        </p:nvSpPr>
        <p:spPr>
          <a:xfrm>
            <a:off x="2357422" y="3143248"/>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#2</a:t>
            </a:r>
            <a:endParaRPr lang="zh-CN" altLang="en-US" sz="1200" dirty="0"/>
          </a:p>
        </p:txBody>
      </p:sp>
      <p:sp>
        <p:nvSpPr>
          <p:cNvPr id="56" name="矩形 55"/>
          <p:cNvSpPr/>
          <p:nvPr/>
        </p:nvSpPr>
        <p:spPr>
          <a:xfrm>
            <a:off x="2357422" y="3429000"/>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#3</a:t>
            </a:r>
            <a:endParaRPr lang="zh-CN" altLang="en-US" sz="1200" dirty="0"/>
          </a:p>
        </p:txBody>
      </p:sp>
      <p:sp>
        <p:nvSpPr>
          <p:cNvPr id="57" name="矩形 56"/>
          <p:cNvSpPr/>
          <p:nvPr/>
        </p:nvSpPr>
        <p:spPr>
          <a:xfrm>
            <a:off x="2357422" y="3714752"/>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#4</a:t>
            </a:r>
            <a:endParaRPr lang="zh-CN" altLang="en-US" sz="1200" dirty="0"/>
          </a:p>
        </p:txBody>
      </p:sp>
      <p:sp>
        <p:nvSpPr>
          <p:cNvPr id="58" name="矩形 57"/>
          <p:cNvSpPr/>
          <p:nvPr/>
        </p:nvSpPr>
        <p:spPr>
          <a:xfrm>
            <a:off x="2357422" y="4417337"/>
            <a:ext cx="428628" cy="276999"/>
          </a:xfrm>
          <a:prstGeom prst="rect">
            <a:avLst/>
          </a:prstGeom>
        </p:spPr>
        <p:txBody>
          <a:bodyPr wrap="square">
            <a:spAutoFit/>
          </a:bodyPr>
          <a:lstStyle/>
          <a:p>
            <a:r>
              <a:rPr lang="en-US" altLang="zh-CN" sz="1200" b="0" dirty="0">
                <a:solidFill>
                  <a:srgbClr val="000000"/>
                </a:solidFill>
                <a:latin typeface="Times New Roman" panose="02020603050405020304" pitchFamily="18" charset="0"/>
                <a:cs typeface="Times New Roman" panose="02020603050405020304" pitchFamily="18" charset="0"/>
              </a:rPr>
              <a:t>#7</a:t>
            </a:r>
            <a:endParaRPr lang="zh-CN" altLang="en-US" sz="1200" dirty="0"/>
          </a:p>
        </p:txBody>
      </p:sp>
      <p:sp>
        <p:nvSpPr>
          <p:cNvPr id="2" name="页脚占位符 1">
            <a:extLst>
              <a:ext uri="{FF2B5EF4-FFF2-40B4-BE49-F238E27FC236}">
                <a16:creationId xmlns:a16="http://schemas.microsoft.com/office/drawing/2014/main" id="{0679E323-3BF9-422D-9DBC-02BBE46C082A}"/>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EB9B5D18-4F89-49F7-B6DC-68F425DA04DE}"/>
              </a:ext>
            </a:extLst>
          </p:cNvPr>
          <p:cNvSpPr>
            <a:spLocks noGrp="1"/>
          </p:cNvSpPr>
          <p:nvPr>
            <p:ph type="sldNum" sz="quarter" idx="12"/>
          </p:nvPr>
        </p:nvSpPr>
        <p:spPr/>
        <p:txBody>
          <a:bodyPr/>
          <a:lstStyle/>
          <a:p>
            <a:pPr>
              <a:defRPr/>
            </a:pPr>
            <a:fld id="{B4AB2F40-C51A-4A9A-8B51-8F6D9C0F13F7}" type="slidenum">
              <a:rPr lang="zh-CN" altLang="en-US" smtClean="0"/>
              <a:pPr>
                <a:defRPr/>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5" name="内容占位符 4"/>
          <p:cNvSpPr>
            <a:spLocks noGrp="1"/>
          </p:cNvSpPr>
          <p:nvPr>
            <p:ph idx="1"/>
          </p:nvPr>
        </p:nvSpPr>
        <p:spPr bwMode="auto">
          <a:xfrm>
            <a:off x="214313" y="1714500"/>
            <a:ext cx="8501062" cy="1079500"/>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Font typeface="Wingdings" pitchFamily="2" charset="2"/>
              <a:buNone/>
            </a:pPr>
            <a:r>
              <a:rPr lang="zh-CN" altLang="en-US" sz="2400">
                <a:solidFill>
                  <a:srgbClr val="19435A"/>
                </a:solidFill>
                <a:latin typeface="Times New Roman" pitchFamily="18" charset="0"/>
                <a:cs typeface="Times New Roman" pitchFamily="18" charset="0"/>
              </a:rPr>
              <a:t>练习题</a:t>
            </a:r>
            <a:r>
              <a:rPr lang="en-US" altLang="zh-CN" sz="2400">
                <a:solidFill>
                  <a:srgbClr val="19435A"/>
                </a:solidFill>
                <a:latin typeface="Times New Roman" pitchFamily="18" charset="0"/>
                <a:cs typeface="Times New Roman" pitchFamily="18" charset="0"/>
              </a:rPr>
              <a:t>2</a:t>
            </a:r>
            <a:r>
              <a:rPr lang="zh-CN" altLang="en-US" sz="2400">
                <a:solidFill>
                  <a:srgbClr val="19435A"/>
                </a:solidFill>
                <a:latin typeface="宋体" pitchFamily="2" charset="-122"/>
                <a:ea typeface="宋体" pitchFamily="2" charset="-122"/>
                <a:cs typeface="Times New Roman" pitchFamily="18" charset="0"/>
              </a:rPr>
              <a:t>： </a:t>
            </a:r>
            <a:r>
              <a:rPr lang="en-US" altLang="zh-CN" sz="2400">
                <a:solidFill>
                  <a:srgbClr val="19435A"/>
                </a:solidFill>
                <a:latin typeface="宋体" pitchFamily="2" charset="-122"/>
                <a:ea typeface="宋体" pitchFamily="2" charset="-122"/>
                <a:cs typeface="Times New Roman" pitchFamily="18" charset="0"/>
              </a:rPr>
              <a:t>【2018</a:t>
            </a:r>
            <a:r>
              <a:rPr lang="zh-CN" altLang="en-US" sz="2400">
                <a:solidFill>
                  <a:srgbClr val="19435A"/>
                </a:solidFill>
                <a:latin typeface="宋体" pitchFamily="2" charset="-122"/>
                <a:ea typeface="宋体" pitchFamily="2" charset="-122"/>
                <a:cs typeface="Times New Roman" pitchFamily="18" charset="0"/>
              </a:rPr>
              <a:t>年考研</a:t>
            </a:r>
            <a:r>
              <a:rPr lang="en-US" altLang="zh-CN" sz="2400">
                <a:solidFill>
                  <a:srgbClr val="19435A"/>
                </a:solidFill>
                <a:latin typeface="宋体" pitchFamily="2" charset="-122"/>
                <a:ea typeface="宋体" pitchFamily="2" charset="-122"/>
                <a:cs typeface="Times New Roman" pitchFamily="18" charset="0"/>
              </a:rPr>
              <a:t>34</a:t>
            </a:r>
            <a:r>
              <a:rPr lang="zh-CN" altLang="en-US" sz="2400">
                <a:solidFill>
                  <a:srgbClr val="19435A"/>
                </a:solidFill>
                <a:latin typeface="宋体" pitchFamily="2" charset="-122"/>
                <a:ea typeface="宋体" pitchFamily="2" charset="-122"/>
                <a:cs typeface="Times New Roman" pitchFamily="18" charset="0"/>
              </a:rPr>
              <a:t>题</a:t>
            </a:r>
            <a:r>
              <a:rPr lang="en-US" altLang="zh-CN" sz="2400">
                <a:solidFill>
                  <a:srgbClr val="19435A"/>
                </a:solidFill>
                <a:latin typeface="宋体" pitchFamily="2" charset="-122"/>
                <a:ea typeface="宋体" pitchFamily="2" charset="-122"/>
                <a:cs typeface="Times New Roman" pitchFamily="18" charset="0"/>
              </a:rPr>
              <a:t>】</a:t>
            </a:r>
            <a:r>
              <a:rPr lang="zh-CN" altLang="en-US" sz="2400">
                <a:solidFill>
                  <a:srgbClr val="19435A"/>
                </a:solidFill>
                <a:latin typeface="宋体" pitchFamily="2" charset="-122"/>
                <a:ea typeface="宋体" pitchFamily="2" charset="-122"/>
                <a:cs typeface="Times New Roman" pitchFamily="18" charset="0"/>
              </a:rPr>
              <a:t>下列选项中，不属于物理层接口规范定义范畴的是：</a:t>
            </a:r>
            <a:endParaRPr lang="en-US" altLang="zh-CN" sz="2400">
              <a:solidFill>
                <a:srgbClr val="19435A"/>
              </a:solidFill>
              <a:latin typeface="宋体" pitchFamily="2" charset="-122"/>
              <a:ea typeface="宋体" pitchFamily="2" charset="-122"/>
              <a:cs typeface="Times New Roman" pitchFamily="18" charset="0"/>
            </a:endParaRPr>
          </a:p>
          <a:p>
            <a:pPr>
              <a:lnSpc>
                <a:spcPct val="150000"/>
              </a:lnSpc>
              <a:buFont typeface="Wingdings" pitchFamily="2" charset="2"/>
              <a:buNone/>
            </a:pPr>
            <a:r>
              <a:rPr lang="en-US" altLang="zh-CN" sz="2000">
                <a:solidFill>
                  <a:srgbClr val="19435A"/>
                </a:solidFill>
                <a:latin typeface="宋体" pitchFamily="2" charset="-122"/>
                <a:ea typeface="宋体" pitchFamily="2" charset="-122"/>
                <a:cs typeface="Times New Roman" pitchFamily="18" charset="0"/>
              </a:rPr>
              <a:t>A</a:t>
            </a:r>
            <a:r>
              <a:rPr lang="zh-CN" altLang="en-US" sz="2000">
                <a:solidFill>
                  <a:srgbClr val="19435A"/>
                </a:solidFill>
                <a:latin typeface="宋体" pitchFamily="2" charset="-122"/>
                <a:ea typeface="宋体" pitchFamily="2" charset="-122"/>
                <a:cs typeface="Times New Roman" pitchFamily="18" charset="0"/>
              </a:rPr>
              <a:t>．接口形状 </a:t>
            </a:r>
          </a:p>
          <a:p>
            <a:pPr>
              <a:lnSpc>
                <a:spcPct val="150000"/>
              </a:lnSpc>
              <a:buFont typeface="Wingdings" pitchFamily="2" charset="2"/>
              <a:buNone/>
            </a:pPr>
            <a:r>
              <a:rPr lang="en-US" altLang="zh-CN" sz="2000">
                <a:solidFill>
                  <a:srgbClr val="19435A"/>
                </a:solidFill>
                <a:latin typeface="宋体" pitchFamily="2" charset="-122"/>
                <a:ea typeface="宋体" pitchFamily="2" charset="-122"/>
                <a:cs typeface="Times New Roman" pitchFamily="18" charset="0"/>
              </a:rPr>
              <a:t>B</a:t>
            </a:r>
            <a:r>
              <a:rPr lang="zh-CN" altLang="en-US" sz="2000">
                <a:solidFill>
                  <a:srgbClr val="19435A"/>
                </a:solidFill>
                <a:latin typeface="宋体" pitchFamily="2" charset="-122"/>
                <a:ea typeface="宋体" pitchFamily="2" charset="-122"/>
                <a:cs typeface="Times New Roman" pitchFamily="18" charset="0"/>
              </a:rPr>
              <a:t>．引脚功能 </a:t>
            </a:r>
          </a:p>
          <a:p>
            <a:pPr>
              <a:lnSpc>
                <a:spcPct val="150000"/>
              </a:lnSpc>
              <a:buFont typeface="Wingdings" pitchFamily="2" charset="2"/>
              <a:buNone/>
            </a:pPr>
            <a:r>
              <a:rPr lang="en-US" altLang="zh-CN" sz="2000">
                <a:solidFill>
                  <a:srgbClr val="19435A"/>
                </a:solidFill>
                <a:latin typeface="宋体" pitchFamily="2" charset="-122"/>
                <a:ea typeface="宋体" pitchFamily="2" charset="-122"/>
                <a:cs typeface="Times New Roman" pitchFamily="18" charset="0"/>
              </a:rPr>
              <a:t>C</a:t>
            </a:r>
            <a:r>
              <a:rPr lang="zh-CN" altLang="en-US" sz="2000">
                <a:solidFill>
                  <a:srgbClr val="19435A"/>
                </a:solidFill>
                <a:latin typeface="宋体" pitchFamily="2" charset="-122"/>
                <a:ea typeface="宋体" pitchFamily="2" charset="-122"/>
                <a:cs typeface="Times New Roman" pitchFamily="18" charset="0"/>
              </a:rPr>
              <a:t>．物理地址 </a:t>
            </a:r>
          </a:p>
          <a:p>
            <a:pPr>
              <a:lnSpc>
                <a:spcPct val="150000"/>
              </a:lnSpc>
              <a:buFont typeface="Wingdings" pitchFamily="2" charset="2"/>
              <a:buNone/>
            </a:pPr>
            <a:r>
              <a:rPr lang="en-US" altLang="zh-CN" sz="2000">
                <a:solidFill>
                  <a:srgbClr val="19435A"/>
                </a:solidFill>
                <a:latin typeface="宋体" pitchFamily="2" charset="-122"/>
                <a:ea typeface="宋体" pitchFamily="2" charset="-122"/>
                <a:cs typeface="Times New Roman" pitchFamily="18" charset="0"/>
              </a:rPr>
              <a:t>D</a:t>
            </a:r>
            <a:r>
              <a:rPr lang="zh-CN" altLang="en-US" sz="2000">
                <a:solidFill>
                  <a:srgbClr val="19435A"/>
                </a:solidFill>
                <a:latin typeface="宋体" pitchFamily="2" charset="-122"/>
                <a:ea typeface="宋体" pitchFamily="2" charset="-122"/>
                <a:cs typeface="Times New Roman" pitchFamily="18" charset="0"/>
              </a:rPr>
              <a:t>．信号电平</a:t>
            </a:r>
          </a:p>
          <a:p>
            <a:pPr>
              <a:lnSpc>
                <a:spcPct val="150000"/>
              </a:lnSpc>
              <a:buFont typeface="Wingdings" pitchFamily="2" charset="2"/>
              <a:buNone/>
            </a:pPr>
            <a:endParaRPr lang="en-US" altLang="zh-CN" sz="2400">
              <a:solidFill>
                <a:srgbClr val="19435A"/>
              </a:solidFill>
              <a:latin typeface="Times New Roman" pitchFamily="18" charset="0"/>
              <a:cs typeface="Times New Roman" pitchFamily="18" charset="0"/>
            </a:endParaRPr>
          </a:p>
        </p:txBody>
      </p:sp>
      <p:sp>
        <p:nvSpPr>
          <p:cNvPr id="2" name="页脚占位符 1">
            <a:extLst>
              <a:ext uri="{FF2B5EF4-FFF2-40B4-BE49-F238E27FC236}">
                <a16:creationId xmlns:a16="http://schemas.microsoft.com/office/drawing/2014/main" id="{AFE83E96-0F0B-4776-A2B2-75A6BC2231CC}"/>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57D2A7DD-6C86-4BED-8C2F-C99B55AA32A7}"/>
              </a:ext>
            </a:extLst>
          </p:cNvPr>
          <p:cNvSpPr>
            <a:spLocks noGrp="1"/>
          </p:cNvSpPr>
          <p:nvPr>
            <p:ph type="sldNum" sz="quarter" idx="12"/>
          </p:nvPr>
        </p:nvSpPr>
        <p:spPr/>
        <p:txBody>
          <a:bodyPr/>
          <a:lstStyle/>
          <a:p>
            <a:pPr>
              <a:defRPr/>
            </a:pPr>
            <a:fld id="{B4AB2F40-C51A-4A9A-8B51-8F6D9C0F13F7}" type="slidenum">
              <a:rPr lang="zh-CN" altLang="en-US" smtClean="0"/>
              <a:pPr>
                <a:defRPr/>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sp>
        <p:nvSpPr>
          <p:cNvPr id="44045" name="内容占位符 4"/>
          <p:cNvSpPr>
            <a:spLocks noGrp="1"/>
          </p:cNvSpPr>
          <p:nvPr>
            <p:ph idx="1"/>
          </p:nvPr>
        </p:nvSpPr>
        <p:spPr bwMode="auto">
          <a:xfrm>
            <a:off x="142844" y="785794"/>
            <a:ext cx="8501062" cy="1079500"/>
          </a:xfrm>
          <a:noFill/>
          <a:ln>
            <a:miter lim="800000"/>
            <a:headEnd/>
            <a:tailEnd/>
          </a:ln>
        </p:spPr>
        <p:txBody>
          <a:bodyPr vert="horz" wrap="square" lIns="91440" tIns="45720" rIns="91440" bIns="45720" numCol="1" anchor="t" anchorCtr="0" compatLnSpc="1">
            <a:prstTxWarp prst="textNoShape">
              <a:avLst/>
            </a:prstTxWarp>
          </a:bodyPr>
          <a:lstStyle/>
          <a:p>
            <a:pPr>
              <a:lnSpc>
                <a:spcPct val="150000"/>
              </a:lnSpc>
              <a:buNone/>
            </a:pPr>
            <a:r>
              <a:rPr lang="zh-CN" altLang="en-US" sz="2200" dirty="0">
                <a:solidFill>
                  <a:srgbClr val="19435A"/>
                </a:solidFill>
                <a:latin typeface="Times New Roman" pitchFamily="18" charset="0"/>
                <a:cs typeface="Times New Roman" pitchFamily="18" charset="0"/>
              </a:rPr>
              <a:t>练习题</a:t>
            </a:r>
            <a:r>
              <a:rPr lang="en-US" altLang="zh-CN" sz="2200" dirty="0">
                <a:solidFill>
                  <a:srgbClr val="19435A"/>
                </a:solidFill>
                <a:latin typeface="Times New Roman" pitchFamily="18" charset="0"/>
                <a:cs typeface="Times New Roman" pitchFamily="18" charset="0"/>
              </a:rPr>
              <a:t>3</a:t>
            </a:r>
            <a:r>
              <a:rPr lang="zh-CN" altLang="en-US" sz="2200" dirty="0">
                <a:solidFill>
                  <a:srgbClr val="19435A"/>
                </a:solidFill>
                <a:latin typeface="宋体" pitchFamily="2" charset="-122"/>
                <a:ea typeface="宋体" pitchFamily="2" charset="-122"/>
                <a:cs typeface="Times New Roman" pitchFamily="18" charset="0"/>
              </a:rPr>
              <a:t>： </a:t>
            </a:r>
            <a:r>
              <a:rPr lang="en-US" altLang="zh-CN" sz="2200" dirty="0">
                <a:solidFill>
                  <a:srgbClr val="19435A"/>
                </a:solidFill>
                <a:latin typeface="宋体" pitchFamily="2" charset="-122"/>
                <a:ea typeface="宋体" pitchFamily="2" charset="-122"/>
                <a:cs typeface="Times New Roman" pitchFamily="18" charset="0"/>
              </a:rPr>
              <a:t>【2018</a:t>
            </a:r>
            <a:r>
              <a:rPr lang="zh-CN" altLang="en-US" sz="2200" dirty="0">
                <a:solidFill>
                  <a:srgbClr val="19435A"/>
                </a:solidFill>
                <a:latin typeface="宋体" pitchFamily="2" charset="-122"/>
                <a:ea typeface="宋体" pitchFamily="2" charset="-122"/>
                <a:cs typeface="Times New Roman" pitchFamily="18" charset="0"/>
              </a:rPr>
              <a:t>年考研</a:t>
            </a:r>
            <a:r>
              <a:rPr lang="en-US" altLang="zh-CN" sz="2200" dirty="0">
                <a:solidFill>
                  <a:srgbClr val="19435A"/>
                </a:solidFill>
                <a:latin typeface="宋体" pitchFamily="2" charset="-122"/>
                <a:ea typeface="宋体" pitchFamily="2" charset="-122"/>
                <a:cs typeface="Times New Roman" pitchFamily="18" charset="0"/>
              </a:rPr>
              <a:t>37</a:t>
            </a:r>
            <a:r>
              <a:rPr lang="zh-CN" altLang="en-US" sz="2200" dirty="0">
                <a:solidFill>
                  <a:srgbClr val="19435A"/>
                </a:solidFill>
                <a:latin typeface="宋体" pitchFamily="2" charset="-122"/>
                <a:ea typeface="宋体" pitchFamily="2" charset="-122"/>
                <a:cs typeface="Times New Roman" pitchFamily="18" charset="0"/>
              </a:rPr>
              <a:t>题</a:t>
            </a:r>
            <a:r>
              <a:rPr lang="en-US" altLang="zh-CN" sz="2200" dirty="0">
                <a:solidFill>
                  <a:srgbClr val="19435A"/>
                </a:solidFill>
                <a:latin typeface="宋体" pitchFamily="2" charset="-122"/>
                <a:ea typeface="宋体" pitchFamily="2" charset="-122"/>
                <a:cs typeface="Times New Roman" pitchFamily="18" charset="0"/>
              </a:rPr>
              <a:t>】</a:t>
            </a:r>
            <a:r>
              <a:rPr lang="zh-CN" altLang="en-US" sz="2200" dirty="0">
                <a:solidFill>
                  <a:srgbClr val="19435A"/>
                </a:solidFill>
                <a:latin typeface="宋体" pitchFamily="2" charset="-122"/>
                <a:ea typeface="宋体" pitchFamily="2" charset="-122"/>
                <a:cs typeface="Times New Roman" pitchFamily="18" charset="0"/>
              </a:rPr>
              <a:t>路由器</a:t>
            </a:r>
            <a:r>
              <a:rPr lang="en-US" altLang="zh-CN" sz="2200" dirty="0">
                <a:solidFill>
                  <a:srgbClr val="19435A"/>
                </a:solidFill>
                <a:latin typeface="宋体" pitchFamily="2" charset="-122"/>
                <a:ea typeface="宋体" pitchFamily="2" charset="-122"/>
                <a:cs typeface="Times New Roman" pitchFamily="18" charset="0"/>
              </a:rPr>
              <a:t>R</a:t>
            </a:r>
            <a:r>
              <a:rPr lang="zh-CN" altLang="en-US" sz="2200" dirty="0">
                <a:solidFill>
                  <a:srgbClr val="19435A"/>
                </a:solidFill>
                <a:latin typeface="宋体" pitchFamily="2" charset="-122"/>
                <a:ea typeface="宋体" pitchFamily="2" charset="-122"/>
                <a:cs typeface="Times New Roman" pitchFamily="18" charset="0"/>
              </a:rPr>
              <a:t>通过以太网交换机</a:t>
            </a:r>
            <a:r>
              <a:rPr lang="en-US" altLang="zh-CN" sz="2200" dirty="0">
                <a:solidFill>
                  <a:srgbClr val="19435A"/>
                </a:solidFill>
                <a:latin typeface="宋体" pitchFamily="2" charset="-122"/>
                <a:ea typeface="宋体" pitchFamily="2" charset="-122"/>
                <a:cs typeface="Times New Roman" pitchFamily="18" charset="0"/>
              </a:rPr>
              <a:t>S1</a:t>
            </a:r>
            <a:r>
              <a:rPr lang="zh-CN" altLang="en-US" sz="2200" dirty="0">
                <a:solidFill>
                  <a:srgbClr val="19435A"/>
                </a:solidFill>
                <a:latin typeface="宋体" pitchFamily="2" charset="-122"/>
                <a:ea typeface="宋体" pitchFamily="2" charset="-122"/>
                <a:cs typeface="Times New Roman" pitchFamily="18" charset="0"/>
              </a:rPr>
              <a:t>和</a:t>
            </a:r>
            <a:r>
              <a:rPr lang="en-US" altLang="zh-CN" sz="2200" dirty="0">
                <a:solidFill>
                  <a:srgbClr val="19435A"/>
                </a:solidFill>
                <a:latin typeface="宋体" pitchFamily="2" charset="-122"/>
                <a:ea typeface="宋体" pitchFamily="2" charset="-122"/>
                <a:cs typeface="Times New Roman" pitchFamily="18" charset="0"/>
              </a:rPr>
              <a:t>S2</a:t>
            </a:r>
            <a:r>
              <a:rPr lang="zh-CN" altLang="en-US" sz="2200" dirty="0">
                <a:solidFill>
                  <a:srgbClr val="19435A"/>
                </a:solidFill>
                <a:latin typeface="宋体" pitchFamily="2" charset="-122"/>
                <a:ea typeface="宋体" pitchFamily="2" charset="-122"/>
                <a:cs typeface="Times New Roman" pitchFamily="18" charset="0"/>
              </a:rPr>
              <a:t>连接两个网络，</a:t>
            </a:r>
            <a:r>
              <a:rPr lang="en-US" altLang="zh-CN" sz="2200" dirty="0">
                <a:solidFill>
                  <a:srgbClr val="19435A"/>
                </a:solidFill>
                <a:latin typeface="宋体" pitchFamily="2" charset="-122"/>
                <a:ea typeface="宋体" pitchFamily="2" charset="-122"/>
                <a:cs typeface="Times New Roman" pitchFamily="18" charset="0"/>
              </a:rPr>
              <a:t>R</a:t>
            </a:r>
            <a:r>
              <a:rPr lang="zh-CN" altLang="en-US" sz="2200" dirty="0">
                <a:solidFill>
                  <a:srgbClr val="19435A"/>
                </a:solidFill>
                <a:latin typeface="宋体" pitchFamily="2" charset="-122"/>
                <a:ea typeface="宋体" pitchFamily="2" charset="-122"/>
                <a:cs typeface="Times New Roman" pitchFamily="18" charset="0"/>
              </a:rPr>
              <a:t>的接口、主机</a:t>
            </a:r>
            <a:r>
              <a:rPr lang="en-US" altLang="zh-CN" sz="2200" dirty="0">
                <a:solidFill>
                  <a:srgbClr val="19435A"/>
                </a:solidFill>
                <a:latin typeface="宋体" pitchFamily="2" charset="-122"/>
                <a:ea typeface="宋体" pitchFamily="2" charset="-122"/>
                <a:cs typeface="Times New Roman" pitchFamily="18" charset="0"/>
              </a:rPr>
              <a:t>H1</a:t>
            </a:r>
            <a:r>
              <a:rPr lang="zh-CN" altLang="en-US" sz="2200" dirty="0">
                <a:solidFill>
                  <a:srgbClr val="19435A"/>
                </a:solidFill>
                <a:latin typeface="宋体" pitchFamily="2" charset="-122"/>
                <a:ea typeface="宋体" pitchFamily="2" charset="-122"/>
                <a:cs typeface="Times New Roman" pitchFamily="18" charset="0"/>
              </a:rPr>
              <a:t>和</a:t>
            </a:r>
            <a:r>
              <a:rPr lang="en-US" altLang="zh-CN" sz="2200" dirty="0">
                <a:solidFill>
                  <a:srgbClr val="19435A"/>
                </a:solidFill>
                <a:latin typeface="宋体" pitchFamily="2" charset="-122"/>
                <a:ea typeface="宋体" pitchFamily="2" charset="-122"/>
                <a:cs typeface="Times New Roman" pitchFamily="18" charset="0"/>
              </a:rPr>
              <a:t>H2</a:t>
            </a:r>
            <a:r>
              <a:rPr lang="zh-CN" altLang="en-US" sz="2200" dirty="0">
                <a:solidFill>
                  <a:srgbClr val="19435A"/>
                </a:solidFill>
                <a:latin typeface="宋体" pitchFamily="2" charset="-122"/>
                <a:ea typeface="宋体" pitchFamily="2" charset="-122"/>
                <a:cs typeface="Times New Roman" pitchFamily="18" charset="0"/>
              </a:rPr>
              <a:t>的</a:t>
            </a:r>
            <a:r>
              <a:rPr lang="en-US" altLang="zh-CN" sz="2200" dirty="0">
                <a:solidFill>
                  <a:srgbClr val="19435A"/>
                </a:solidFill>
                <a:latin typeface="宋体" pitchFamily="2" charset="-122"/>
                <a:ea typeface="宋体" pitchFamily="2" charset="-122"/>
                <a:cs typeface="Times New Roman" pitchFamily="18" charset="0"/>
              </a:rPr>
              <a:t>IP</a:t>
            </a:r>
            <a:r>
              <a:rPr lang="zh-CN" altLang="en-US" sz="2200" dirty="0">
                <a:solidFill>
                  <a:srgbClr val="19435A"/>
                </a:solidFill>
                <a:latin typeface="宋体" pitchFamily="2" charset="-122"/>
                <a:ea typeface="宋体" pitchFamily="2" charset="-122"/>
                <a:cs typeface="Times New Roman" pitchFamily="18" charset="0"/>
              </a:rPr>
              <a:t>地址与</a:t>
            </a:r>
            <a:r>
              <a:rPr lang="en-US" altLang="zh-CN" sz="2200" dirty="0">
                <a:solidFill>
                  <a:srgbClr val="19435A"/>
                </a:solidFill>
                <a:latin typeface="宋体" pitchFamily="2" charset="-122"/>
                <a:ea typeface="宋体" pitchFamily="2" charset="-122"/>
                <a:cs typeface="Times New Roman" pitchFamily="18" charset="0"/>
              </a:rPr>
              <a:t>MAC</a:t>
            </a:r>
            <a:r>
              <a:rPr lang="zh-CN" altLang="en-US" sz="2200" dirty="0">
                <a:solidFill>
                  <a:srgbClr val="19435A"/>
                </a:solidFill>
                <a:latin typeface="宋体" pitchFamily="2" charset="-122"/>
                <a:ea typeface="宋体" pitchFamily="2" charset="-122"/>
                <a:cs typeface="Times New Roman" pitchFamily="18" charset="0"/>
              </a:rPr>
              <a:t>地址如下图所示。</a:t>
            </a:r>
            <a:r>
              <a:rPr lang="zh-CN" altLang="zh-CN" sz="2200" dirty="0">
                <a:solidFill>
                  <a:srgbClr val="19435A"/>
                </a:solidFill>
                <a:latin typeface="宋体" pitchFamily="2" charset="-122"/>
                <a:ea typeface="宋体" pitchFamily="2" charset="-122"/>
                <a:cs typeface="Times New Roman" pitchFamily="18" charset="0"/>
              </a:rPr>
              <a:t>若</a:t>
            </a:r>
            <a:r>
              <a:rPr lang="en-US" altLang="zh-CN" sz="2200" dirty="0">
                <a:solidFill>
                  <a:srgbClr val="19435A"/>
                </a:solidFill>
                <a:latin typeface="宋体" pitchFamily="2" charset="-122"/>
                <a:ea typeface="宋体" pitchFamily="2" charset="-122"/>
                <a:cs typeface="Times New Roman" pitchFamily="18" charset="0"/>
              </a:rPr>
              <a:t>H1</a:t>
            </a:r>
            <a:r>
              <a:rPr lang="zh-CN" altLang="zh-CN" sz="2200" dirty="0">
                <a:solidFill>
                  <a:srgbClr val="19435A"/>
                </a:solidFill>
                <a:latin typeface="宋体" pitchFamily="2" charset="-122"/>
                <a:ea typeface="宋体" pitchFamily="2" charset="-122"/>
                <a:cs typeface="Times New Roman" pitchFamily="18" charset="0"/>
              </a:rPr>
              <a:t>向</a:t>
            </a:r>
            <a:r>
              <a:rPr lang="en-US" altLang="zh-CN" sz="2200" dirty="0">
                <a:solidFill>
                  <a:srgbClr val="19435A"/>
                </a:solidFill>
                <a:latin typeface="宋体" pitchFamily="2" charset="-122"/>
                <a:ea typeface="宋体" pitchFamily="2" charset="-122"/>
                <a:cs typeface="Times New Roman" pitchFamily="18" charset="0"/>
              </a:rPr>
              <a:t>H2</a:t>
            </a:r>
            <a:r>
              <a:rPr lang="zh-CN" altLang="zh-CN" sz="2200" dirty="0">
                <a:solidFill>
                  <a:srgbClr val="19435A"/>
                </a:solidFill>
                <a:latin typeface="宋体" pitchFamily="2" charset="-122"/>
                <a:ea typeface="宋体" pitchFamily="2" charset="-122"/>
                <a:cs typeface="Times New Roman" pitchFamily="18" charset="0"/>
              </a:rPr>
              <a:t>发送一个</a:t>
            </a:r>
            <a:r>
              <a:rPr lang="en-US" altLang="zh-CN" sz="2200" dirty="0">
                <a:solidFill>
                  <a:srgbClr val="19435A"/>
                </a:solidFill>
                <a:latin typeface="宋体" pitchFamily="2" charset="-122"/>
                <a:ea typeface="宋体" pitchFamily="2" charset="-122"/>
                <a:cs typeface="Times New Roman" pitchFamily="18" charset="0"/>
              </a:rPr>
              <a:t>IP</a:t>
            </a:r>
            <a:r>
              <a:rPr lang="zh-CN" altLang="zh-CN" sz="2200" dirty="0">
                <a:solidFill>
                  <a:srgbClr val="19435A"/>
                </a:solidFill>
                <a:latin typeface="宋体" pitchFamily="2" charset="-122"/>
                <a:ea typeface="宋体" pitchFamily="2" charset="-122"/>
                <a:cs typeface="Times New Roman" pitchFamily="18" charset="0"/>
              </a:rPr>
              <a:t>分组</a:t>
            </a:r>
            <a:r>
              <a:rPr lang="en-US" altLang="zh-CN" sz="2200" dirty="0">
                <a:solidFill>
                  <a:srgbClr val="19435A"/>
                </a:solidFill>
                <a:latin typeface="宋体" pitchFamily="2" charset="-122"/>
                <a:ea typeface="宋体" pitchFamily="2" charset="-122"/>
                <a:cs typeface="Times New Roman" pitchFamily="18" charset="0"/>
              </a:rPr>
              <a:t>P</a:t>
            </a:r>
            <a:r>
              <a:rPr lang="zh-CN" altLang="zh-CN" sz="2200" dirty="0">
                <a:solidFill>
                  <a:srgbClr val="19435A"/>
                </a:solidFill>
                <a:latin typeface="宋体" pitchFamily="2" charset="-122"/>
                <a:ea typeface="宋体" pitchFamily="2" charset="-122"/>
                <a:cs typeface="Times New Roman" pitchFamily="18" charset="0"/>
              </a:rPr>
              <a:t>，则</a:t>
            </a:r>
            <a:r>
              <a:rPr lang="en-US" altLang="zh-CN" sz="2200" dirty="0">
                <a:solidFill>
                  <a:srgbClr val="19435A"/>
                </a:solidFill>
                <a:latin typeface="宋体" pitchFamily="2" charset="-122"/>
                <a:ea typeface="宋体" pitchFamily="2" charset="-122"/>
                <a:cs typeface="Times New Roman" pitchFamily="18" charset="0"/>
              </a:rPr>
              <a:t>H1</a:t>
            </a:r>
            <a:r>
              <a:rPr lang="zh-CN" altLang="zh-CN" sz="2200" dirty="0">
                <a:solidFill>
                  <a:srgbClr val="19435A"/>
                </a:solidFill>
                <a:latin typeface="宋体" pitchFamily="2" charset="-122"/>
                <a:ea typeface="宋体" pitchFamily="2" charset="-122"/>
                <a:cs typeface="Times New Roman" pitchFamily="18" charset="0"/>
              </a:rPr>
              <a:t>发出的封装</a:t>
            </a:r>
            <a:r>
              <a:rPr lang="en-US" altLang="zh-CN" sz="2200" dirty="0">
                <a:solidFill>
                  <a:srgbClr val="19435A"/>
                </a:solidFill>
                <a:latin typeface="宋体" pitchFamily="2" charset="-122"/>
                <a:ea typeface="宋体" pitchFamily="2" charset="-122"/>
                <a:cs typeface="Times New Roman" pitchFamily="18" charset="0"/>
              </a:rPr>
              <a:t>P</a:t>
            </a:r>
            <a:r>
              <a:rPr lang="zh-CN" altLang="zh-CN" sz="2200" dirty="0">
                <a:solidFill>
                  <a:srgbClr val="19435A"/>
                </a:solidFill>
                <a:latin typeface="宋体" pitchFamily="2" charset="-122"/>
                <a:ea typeface="宋体" pitchFamily="2" charset="-122"/>
                <a:cs typeface="Times New Roman" pitchFamily="18" charset="0"/>
              </a:rPr>
              <a:t>的以太网帧的目的</a:t>
            </a:r>
            <a:r>
              <a:rPr lang="en-US" altLang="zh-CN" sz="2200" dirty="0">
                <a:solidFill>
                  <a:srgbClr val="19435A"/>
                </a:solidFill>
                <a:latin typeface="宋体" pitchFamily="2" charset="-122"/>
                <a:ea typeface="宋体" pitchFamily="2" charset="-122"/>
                <a:cs typeface="Times New Roman" pitchFamily="18" charset="0"/>
              </a:rPr>
              <a:t>MAC</a:t>
            </a:r>
            <a:r>
              <a:rPr lang="zh-CN" altLang="zh-CN" sz="2200" dirty="0">
                <a:solidFill>
                  <a:srgbClr val="19435A"/>
                </a:solidFill>
                <a:latin typeface="宋体" pitchFamily="2" charset="-122"/>
                <a:ea typeface="宋体" pitchFamily="2" charset="-122"/>
                <a:cs typeface="Times New Roman" pitchFamily="18" charset="0"/>
              </a:rPr>
              <a:t>地址、</a:t>
            </a:r>
            <a:r>
              <a:rPr lang="en-US" altLang="zh-CN" sz="2200" dirty="0">
                <a:solidFill>
                  <a:srgbClr val="19435A"/>
                </a:solidFill>
                <a:latin typeface="宋体" pitchFamily="2" charset="-122"/>
                <a:ea typeface="宋体" pitchFamily="2" charset="-122"/>
                <a:cs typeface="Times New Roman" pitchFamily="18" charset="0"/>
              </a:rPr>
              <a:t>H2</a:t>
            </a:r>
            <a:r>
              <a:rPr lang="zh-CN" altLang="zh-CN" sz="2200" dirty="0">
                <a:solidFill>
                  <a:srgbClr val="19435A"/>
                </a:solidFill>
                <a:latin typeface="宋体" pitchFamily="2" charset="-122"/>
                <a:ea typeface="宋体" pitchFamily="2" charset="-122"/>
                <a:cs typeface="Times New Roman" pitchFamily="18" charset="0"/>
              </a:rPr>
              <a:t>收到的封装</a:t>
            </a:r>
            <a:r>
              <a:rPr lang="en-US" altLang="zh-CN" sz="2200" dirty="0">
                <a:solidFill>
                  <a:srgbClr val="19435A"/>
                </a:solidFill>
                <a:latin typeface="宋体" pitchFamily="2" charset="-122"/>
                <a:ea typeface="宋体" pitchFamily="2" charset="-122"/>
                <a:cs typeface="Times New Roman" pitchFamily="18" charset="0"/>
              </a:rPr>
              <a:t>P</a:t>
            </a:r>
            <a:r>
              <a:rPr lang="zh-CN" altLang="zh-CN" sz="2200" dirty="0">
                <a:solidFill>
                  <a:srgbClr val="19435A"/>
                </a:solidFill>
                <a:latin typeface="宋体" pitchFamily="2" charset="-122"/>
                <a:ea typeface="宋体" pitchFamily="2" charset="-122"/>
                <a:cs typeface="Times New Roman" pitchFamily="18" charset="0"/>
              </a:rPr>
              <a:t>的以太网帧的源</a:t>
            </a:r>
            <a:r>
              <a:rPr lang="en-US" altLang="zh-CN" sz="2200" dirty="0">
                <a:solidFill>
                  <a:srgbClr val="19435A"/>
                </a:solidFill>
                <a:latin typeface="宋体" pitchFamily="2" charset="-122"/>
                <a:ea typeface="宋体" pitchFamily="2" charset="-122"/>
                <a:cs typeface="Times New Roman" pitchFamily="18" charset="0"/>
              </a:rPr>
              <a:t>MAC</a:t>
            </a:r>
            <a:r>
              <a:rPr lang="zh-CN" altLang="zh-CN" sz="2200" dirty="0">
                <a:solidFill>
                  <a:srgbClr val="19435A"/>
                </a:solidFill>
                <a:latin typeface="宋体" pitchFamily="2" charset="-122"/>
                <a:ea typeface="宋体" pitchFamily="2" charset="-122"/>
                <a:cs typeface="Times New Roman" pitchFamily="18" charset="0"/>
              </a:rPr>
              <a:t>地址分别是</a:t>
            </a:r>
            <a:r>
              <a:rPr lang="en-US" altLang="zh-CN" sz="2200" dirty="0">
                <a:solidFill>
                  <a:srgbClr val="19435A"/>
                </a:solidFill>
                <a:latin typeface="宋体" pitchFamily="2" charset="-122"/>
                <a:ea typeface="宋体" pitchFamily="2" charset="-122"/>
                <a:cs typeface="Times New Roman" pitchFamily="18" charset="0"/>
              </a:rPr>
              <a:t>:</a:t>
            </a:r>
          </a:p>
          <a:p>
            <a:r>
              <a:rPr lang="en-US" altLang="zh-CN" dirty="0"/>
              <a:t>A</a:t>
            </a:r>
            <a:r>
              <a:rPr lang="zh-CN" altLang="zh-CN" dirty="0"/>
              <a:t>．</a:t>
            </a:r>
            <a:r>
              <a:rPr lang="en-US" altLang="zh-CN" dirty="0"/>
              <a:t>00-a1-b2-c3-d4-62</a:t>
            </a:r>
            <a:r>
              <a:rPr lang="zh-CN" altLang="zh-CN" dirty="0"/>
              <a:t>、</a:t>
            </a:r>
            <a:r>
              <a:rPr lang="en-US" altLang="zh-CN" dirty="0"/>
              <a:t>00-1a-2b-3c-4d-52 </a:t>
            </a:r>
            <a:endParaRPr lang="zh-CN" altLang="zh-CN" dirty="0"/>
          </a:p>
          <a:p>
            <a:r>
              <a:rPr lang="en-US" altLang="zh-CN" dirty="0"/>
              <a:t>B</a:t>
            </a:r>
            <a:r>
              <a:rPr lang="zh-CN" altLang="zh-CN" dirty="0"/>
              <a:t>．</a:t>
            </a:r>
            <a:r>
              <a:rPr lang="en-US" altLang="zh-CN" dirty="0"/>
              <a:t>00-a1-b2-c3-d4-62</a:t>
            </a:r>
            <a:r>
              <a:rPr lang="zh-CN" altLang="zh-CN" dirty="0"/>
              <a:t>、</a:t>
            </a:r>
            <a:r>
              <a:rPr lang="en-US" altLang="zh-CN" dirty="0"/>
              <a:t>00-1a-2b-3c-4d-61 </a:t>
            </a:r>
            <a:endParaRPr lang="zh-CN" altLang="zh-CN" dirty="0"/>
          </a:p>
          <a:p>
            <a:r>
              <a:rPr lang="en-US" altLang="zh-CN" dirty="0"/>
              <a:t>C</a:t>
            </a:r>
            <a:r>
              <a:rPr lang="zh-CN" altLang="zh-CN" dirty="0"/>
              <a:t>．</a:t>
            </a:r>
            <a:r>
              <a:rPr lang="en-US" altLang="zh-CN" dirty="0"/>
              <a:t>00-1a-2b-3c-4d-51</a:t>
            </a:r>
            <a:r>
              <a:rPr lang="zh-CN" altLang="zh-CN" dirty="0"/>
              <a:t>、</a:t>
            </a:r>
            <a:r>
              <a:rPr lang="en-US" altLang="zh-CN" dirty="0"/>
              <a:t>00-1a-2b-3c-4d-52 </a:t>
            </a:r>
            <a:endParaRPr lang="zh-CN" altLang="zh-CN" dirty="0"/>
          </a:p>
          <a:p>
            <a:r>
              <a:rPr lang="en-US" altLang="zh-CN" dirty="0"/>
              <a:t>D</a:t>
            </a:r>
            <a:r>
              <a:rPr lang="zh-CN" altLang="zh-CN" dirty="0"/>
              <a:t>．</a:t>
            </a:r>
            <a:r>
              <a:rPr lang="en-US" altLang="zh-CN" dirty="0"/>
              <a:t>00-1a-2b-3c-4d-51</a:t>
            </a:r>
            <a:r>
              <a:rPr lang="zh-CN" altLang="zh-CN" dirty="0"/>
              <a:t>、</a:t>
            </a:r>
            <a:r>
              <a:rPr lang="en-US" altLang="zh-CN" dirty="0"/>
              <a:t>00-a1-b2-c3-d4-61 </a:t>
            </a:r>
            <a:endParaRPr lang="zh-CN" altLang="zh-CN" dirty="0"/>
          </a:p>
          <a:p>
            <a:pPr>
              <a:lnSpc>
                <a:spcPct val="150000"/>
              </a:lnSpc>
              <a:buFont typeface="Wingdings" pitchFamily="2" charset="2"/>
              <a:buNone/>
            </a:pPr>
            <a:endParaRPr lang="zh-CN" altLang="en-US" sz="2000" dirty="0">
              <a:solidFill>
                <a:srgbClr val="19435A"/>
              </a:solidFill>
              <a:latin typeface="宋体" pitchFamily="2" charset="-122"/>
              <a:ea typeface="宋体" pitchFamily="2" charset="-122"/>
              <a:cs typeface="Times New Roman" pitchFamily="18" charset="0"/>
            </a:endParaRPr>
          </a:p>
          <a:p>
            <a:pPr>
              <a:lnSpc>
                <a:spcPct val="150000"/>
              </a:lnSpc>
              <a:buFont typeface="Wingdings" pitchFamily="2" charset="2"/>
              <a:buNone/>
            </a:pPr>
            <a:endParaRPr lang="en-US" altLang="zh-CN" sz="2400" dirty="0">
              <a:solidFill>
                <a:srgbClr val="19435A"/>
              </a:solidFill>
              <a:latin typeface="Times New Roman" pitchFamily="18" charset="0"/>
              <a:cs typeface="Times New Roman" pitchFamily="18" charset="0"/>
            </a:endParaRPr>
          </a:p>
        </p:txBody>
      </p:sp>
      <p:pic>
        <p:nvPicPr>
          <p:cNvPr id="55298" name="Picture 2"/>
          <p:cNvPicPr>
            <a:picLocks noChangeAspect="1" noChangeArrowheads="1"/>
          </p:cNvPicPr>
          <p:nvPr/>
        </p:nvPicPr>
        <p:blipFill>
          <a:blip r:embed="rId3" cstate="print"/>
          <a:srcRect/>
          <a:stretch>
            <a:fillRect/>
          </a:stretch>
        </p:blipFill>
        <p:spPr bwMode="auto">
          <a:xfrm>
            <a:off x="1285852" y="4714884"/>
            <a:ext cx="6477000" cy="2019300"/>
          </a:xfrm>
          <a:prstGeom prst="rect">
            <a:avLst/>
          </a:prstGeom>
          <a:noFill/>
          <a:ln w="9525">
            <a:noFill/>
            <a:miter lim="800000"/>
            <a:headEnd/>
            <a:tailEnd/>
          </a:ln>
          <a:effectLst/>
        </p:spPr>
      </p:pic>
      <p:sp>
        <p:nvSpPr>
          <p:cNvPr id="2" name="页脚占位符 1">
            <a:extLst>
              <a:ext uri="{FF2B5EF4-FFF2-40B4-BE49-F238E27FC236}">
                <a16:creationId xmlns:a16="http://schemas.microsoft.com/office/drawing/2014/main" id="{66C00586-C22B-45B9-A3C9-DBD6B7483B12}"/>
              </a:ext>
            </a:extLst>
          </p:cNvPr>
          <p:cNvSpPr>
            <a:spLocks noGrp="1"/>
          </p:cNvSpPr>
          <p:nvPr>
            <p:ph type="ftr" sz="quarter" idx="11"/>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E79259E4-C573-4F2E-870D-4F2709315287}"/>
              </a:ext>
            </a:extLst>
          </p:cNvPr>
          <p:cNvSpPr>
            <a:spLocks noGrp="1"/>
          </p:cNvSpPr>
          <p:nvPr>
            <p:ph type="sldNum" sz="quarter" idx="12"/>
          </p:nvPr>
        </p:nvSpPr>
        <p:spPr/>
        <p:txBody>
          <a:bodyPr/>
          <a:lstStyle/>
          <a:p>
            <a:pPr>
              <a:defRPr/>
            </a:pPr>
            <a:fld id="{B4AB2F40-C51A-4A9A-8B51-8F6D9C0F13F7}" type="slidenum">
              <a:rPr lang="zh-CN" altLang="en-US" smtClean="0"/>
              <a:pPr>
                <a:defRPr/>
              </a:pPr>
              <a:t>35</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4"/>
          <p:cNvSpPr txBox="1">
            <a:spLocks/>
          </p:cNvSpPr>
          <p:nvPr/>
        </p:nvSpPr>
        <p:spPr bwMode="auto">
          <a:xfrm>
            <a:off x="355235" y="1425293"/>
            <a:ext cx="7961182" cy="10292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MS PGothic" panose="020B0600070205080204" pitchFamily="34" charset="-128"/>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Arial" charset="0"/>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342900" marR="0" lvl="0" indent="-342900" algn="l" defTabSz="914400" rtl="0" eaLnBrk="1" fontAlgn="base" latinLnBrk="0" hangingPunct="1">
              <a:lnSpc>
                <a:spcPct val="150000"/>
              </a:lnSpc>
              <a:spcBef>
                <a:spcPct val="20000"/>
              </a:spcBef>
              <a:spcAft>
                <a:spcPct val="0"/>
              </a:spcAft>
              <a:buClr>
                <a:srgbClr val="669900"/>
              </a:buClr>
              <a:buSzTx/>
              <a:buFont typeface="Wingdings 2" panose="05020102010507070707" pitchFamily="18" charset="2"/>
              <a:buNone/>
              <a:tabLst/>
              <a:defRPr/>
            </a:pP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信道编码过程：</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50000"/>
              </a:lnSpc>
              <a:spcBef>
                <a:spcPct val="20000"/>
              </a:spcBef>
              <a:spcAft>
                <a:spcPct val="0"/>
              </a:spcAft>
              <a:buClr>
                <a:srgbClr val="669900"/>
              </a:buClr>
              <a:buSzTx/>
              <a:buFont typeface="Wingdings 2" panose="05020102010507070707" pitchFamily="18" charset="2"/>
              <a:buNone/>
              <a:tabLst/>
              <a:defRPr/>
            </a:pP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信息码元序列</a:t>
            </a:r>
            <a:r>
              <a:rPr kumimoji="0" lang="en-US" altLang="zh-CN" sz="1600" b="0"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(data</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bit)+</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监督码元</a:t>
            </a:r>
            <a:r>
              <a:rPr kumimoji="0" lang="en-US" altLang="zh-CN" sz="1600" b="0"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(redundancy</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bit)</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编码码组</a:t>
            </a:r>
            <a:r>
              <a:rPr kumimoji="0" lang="en-US" altLang="zh-CN" sz="1600" b="0"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(code</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word)</a:t>
            </a:r>
          </a:p>
          <a:p>
            <a:pPr marL="342900" marR="0" lvl="0" indent="-342900" algn="l" defTabSz="914400" rtl="0" eaLnBrk="1" fontAlgn="base" latinLnBrk="0" hangingPunct="1">
              <a:lnSpc>
                <a:spcPct val="150000"/>
              </a:lnSpc>
              <a:spcBef>
                <a:spcPct val="20000"/>
              </a:spcBef>
              <a:spcAft>
                <a:spcPct val="0"/>
              </a:spcAft>
              <a:buClr>
                <a:srgbClr val="669900"/>
              </a:buClr>
              <a:buSzTx/>
              <a:buFont typeface="Wingdings 2" panose="05020102010507070707" pitchFamily="18" charset="2"/>
              <a:buNone/>
              <a:tabLst/>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50000"/>
              </a:lnSpc>
              <a:spcBef>
                <a:spcPct val="20000"/>
              </a:spcBef>
              <a:spcAft>
                <a:spcPct val="0"/>
              </a:spcAft>
              <a:buClr>
                <a:srgbClr val="669900"/>
              </a:buClr>
              <a:buSzTx/>
              <a:buFont typeface="Wingdings 2" panose="05020102010507070707" pitchFamily="18" charset="2"/>
              <a:buNone/>
              <a:tabLst/>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50000"/>
              </a:lnSpc>
              <a:spcBef>
                <a:spcPct val="20000"/>
              </a:spcBef>
              <a:spcAft>
                <a:spcPct val="0"/>
              </a:spcAft>
              <a:buClr>
                <a:srgbClr val="669900"/>
              </a:buClr>
              <a:buSzTx/>
              <a:buFont typeface="Wingdings 2" panose="05020102010507070707" pitchFamily="18" charset="2"/>
              <a:buNone/>
              <a:tabLst/>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Wingdings" panose="05000000000000000000" pitchFamily="2" charset="2"/>
            </a:endParaRPr>
          </a:p>
          <a:p>
            <a:pPr marL="342900" marR="0" lvl="0" indent="-342900" algn="l" defTabSz="914400" rtl="0" eaLnBrk="1" fontAlgn="base" latinLnBrk="0" hangingPunct="1">
              <a:lnSpc>
                <a:spcPct val="150000"/>
              </a:lnSpc>
              <a:spcBef>
                <a:spcPct val="20000"/>
              </a:spcBef>
              <a:spcAft>
                <a:spcPct val="0"/>
              </a:spcAft>
              <a:buClr>
                <a:srgbClr val="669900"/>
              </a:buClr>
              <a:buSzTx/>
              <a:buFont typeface="Wingdings 2" panose="05020102010507070707" pitchFamily="18" charset="2"/>
              <a:buNone/>
              <a:tabLst/>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50000"/>
              </a:lnSpc>
              <a:spcBef>
                <a:spcPct val="20000"/>
              </a:spcBef>
              <a:spcAft>
                <a:spcPct val="0"/>
              </a:spcAft>
              <a:buClr>
                <a:srgbClr val="669900"/>
              </a:buClr>
              <a:buSzTx/>
              <a:buFont typeface="Wingdings 2" panose="05020102010507070707" pitchFamily="18" charset="2"/>
              <a:buNone/>
              <a:tabLst/>
              <a:defRPr/>
            </a:pPr>
            <a:endParaRPr kumimoji="0" lang="en-US" altLang="zh-CN" sz="1600" b="1" i="0" u="none" strike="noStrike" kern="0" cap="none" spc="0" normalizeH="0" baseline="0" noProof="0" dirty="0">
              <a:ln>
                <a:noFill/>
              </a:ln>
              <a:solidFill>
                <a:srgbClr val="F5F7F8"/>
              </a:solidFill>
              <a:effectLst/>
              <a:uLnTx/>
              <a:uFillTx/>
              <a:latin typeface="Times New Roman" panose="02020603050405020304" pitchFamily="18" charset="0"/>
              <a:cs typeface="Times New Roman" panose="02020603050405020304" pitchFamily="18" charset="0"/>
            </a:endParaRPr>
          </a:p>
        </p:txBody>
      </p:sp>
      <p:sp>
        <p:nvSpPr>
          <p:cNvPr id="2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9698D"/>
              </a:solidFill>
              <a:effectLst/>
              <a:uLnTx/>
              <a:uFillTx/>
              <a:latin typeface="Arial" panose="020B0604020202020204" pitchFamily="34" charset="0"/>
              <a:ea typeface="宋体" panose="02010600030101010101" pitchFamily="2" charset="-122"/>
            </a:endParaRPr>
          </a:p>
        </p:txBody>
      </p:sp>
      <p:sp>
        <p:nvSpPr>
          <p:cNvPr id="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9698D"/>
              </a:solidFill>
              <a:effectLst/>
              <a:uLnTx/>
              <a:uFillTx/>
              <a:latin typeface="Arial" panose="020B0604020202020204" pitchFamily="34" charset="0"/>
              <a:ea typeface="宋体" panose="02010600030101010101" pitchFamily="2" charset="-122"/>
            </a:endParaRPr>
          </a:p>
        </p:txBody>
      </p:sp>
      <p:sp>
        <p:nvSpPr>
          <p:cNvPr id="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29698D"/>
              </a:solidFill>
              <a:effectLst/>
              <a:uLnTx/>
              <a:uFillTx/>
              <a:latin typeface="Arial" panose="020B0604020202020204" pitchFamily="34" charset="0"/>
              <a:ea typeface="宋体" panose="02010600030101010101" pitchFamily="2" charset="-122"/>
            </a:endParaRPr>
          </a:p>
        </p:txBody>
      </p:sp>
      <p:grpSp>
        <p:nvGrpSpPr>
          <p:cNvPr id="33" name="组合 32"/>
          <p:cNvGrpSpPr/>
          <p:nvPr/>
        </p:nvGrpSpPr>
        <p:grpSpPr>
          <a:xfrm>
            <a:off x="257152" y="1340768"/>
            <a:ext cx="8203279" cy="1113730"/>
            <a:chOff x="709393" y="1772816"/>
            <a:chExt cx="7725216" cy="1487272"/>
          </a:xfrm>
        </p:grpSpPr>
        <p:sp>
          <p:nvSpPr>
            <p:cNvPr id="34" name="矩形 33"/>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 形 34"/>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 形 35"/>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组合 43"/>
          <p:cNvGrpSpPr/>
          <p:nvPr/>
        </p:nvGrpSpPr>
        <p:grpSpPr>
          <a:xfrm>
            <a:off x="257151" y="2725928"/>
            <a:ext cx="8203279" cy="1087466"/>
            <a:chOff x="709393" y="1772816"/>
            <a:chExt cx="7725216" cy="1487272"/>
          </a:xfrm>
        </p:grpSpPr>
        <p:sp>
          <p:nvSpPr>
            <p:cNvPr id="45" name="矩形 4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 形 4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L 形 4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矩形 2"/>
          <p:cNvSpPr/>
          <p:nvPr/>
        </p:nvSpPr>
        <p:spPr>
          <a:xfrm>
            <a:off x="424089" y="2789996"/>
            <a:ext cx="4572000" cy="830997"/>
          </a:xfrm>
          <a:prstGeom prst="rect">
            <a:avLst/>
          </a:prstGeom>
        </p:spPr>
        <p:txBody>
          <a:bodyPr>
            <a:spAutoFit/>
          </a:bodyPr>
          <a:lstStyle/>
          <a:p>
            <a:pPr lvl="0" eaLnBrk="1" hangingPunct="1">
              <a:lnSpc>
                <a:spcPct val="150000"/>
              </a:lnSpc>
              <a:buClr>
                <a:srgbClr val="669900"/>
              </a:buClr>
              <a:buNone/>
              <a:defRPr/>
            </a:pPr>
            <a:r>
              <a:rPr lang="zh-CN" altLang="en-US" sz="1600" b="0" kern="0" dirty="0">
                <a:solidFill>
                  <a:srgbClr val="000000"/>
                </a:solidFill>
                <a:latin typeface="Times New Roman" panose="02020603050405020304" pitchFamily="18" charset="0"/>
              </a:rPr>
              <a:t>信道译码过程：</a:t>
            </a:r>
            <a:endParaRPr lang="en-US" altLang="zh-CN" sz="1600" b="0" kern="0" dirty="0">
              <a:solidFill>
                <a:srgbClr val="000000"/>
              </a:solidFill>
              <a:latin typeface="Times New Roman" panose="02020603050405020304" pitchFamily="18" charset="0"/>
              <a:cs typeface="Times New Roman" panose="02020603050405020304" pitchFamily="18" charset="0"/>
            </a:endParaRPr>
          </a:p>
          <a:p>
            <a:pPr lvl="0" eaLnBrk="1" hangingPunct="1">
              <a:lnSpc>
                <a:spcPct val="150000"/>
              </a:lnSpc>
              <a:buClr>
                <a:srgbClr val="669900"/>
              </a:buClr>
              <a:buNone/>
              <a:defRPr/>
            </a:pPr>
            <a:r>
              <a:rPr lang="zh-CN" altLang="en-US" sz="1600" b="0" kern="0" dirty="0">
                <a:solidFill>
                  <a:srgbClr val="000000"/>
                </a:solidFill>
                <a:latin typeface="Times New Roman" panose="02020603050405020304" pitchFamily="18" charset="0"/>
              </a:rPr>
              <a:t>编码码组</a:t>
            </a:r>
            <a:r>
              <a:rPr lang="zh-CN" altLang="en-US" sz="1600" b="0" kern="0" dirty="0">
                <a:solidFill>
                  <a:srgbClr val="000000"/>
                </a:solidFill>
                <a:latin typeface="Times New Roman" panose="02020603050405020304" pitchFamily="18" charset="0"/>
                <a:sym typeface="Wingdings" panose="05000000000000000000" pitchFamily="2" charset="2"/>
              </a:rPr>
              <a:t>检错或纠错信息码元序列</a:t>
            </a:r>
            <a:endParaRPr lang="en-US" altLang="zh-CN" sz="1600" b="0"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8" name="矩形 47"/>
          <p:cNvSpPr/>
          <p:nvPr/>
        </p:nvSpPr>
        <p:spPr>
          <a:xfrm>
            <a:off x="251520" y="764704"/>
            <a:ext cx="2800767" cy="507831"/>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差错控制的方法</a:t>
            </a:r>
            <a:r>
              <a:rPr lang="en-US" altLang="zh-CN" b="0" dirty="0">
                <a:solidFill>
                  <a:schemeClr val="tx2"/>
                </a:solidFill>
                <a:latin typeface="Times New Roman" panose="02020603050405020304" pitchFamily="18" charset="0"/>
              </a:rPr>
              <a:t>-</a:t>
            </a:r>
            <a:r>
              <a:rPr lang="zh-CN" altLang="en-US" b="0" dirty="0">
                <a:solidFill>
                  <a:schemeClr val="tx2"/>
                </a:solidFill>
                <a:latin typeface="Times New Roman" panose="02020603050405020304" pitchFamily="18" charset="0"/>
              </a:rPr>
              <a:t>信道编码</a:t>
            </a:r>
            <a:endParaRPr lang="en-US" altLang="zh-CN" b="0" dirty="0">
              <a:solidFill>
                <a:schemeClr val="tx2"/>
              </a:solidFill>
              <a:latin typeface="Times New Roman" panose="02020603050405020304" pitchFamily="18" charset="0"/>
            </a:endParaRPr>
          </a:p>
        </p:txBody>
      </p:sp>
      <p:pic>
        <p:nvPicPr>
          <p:cNvPr id="53" name="Picture 5" descr="5"/>
          <p:cNvPicPr>
            <a:picLocks noChangeAspect="1" noChangeArrowheads="1"/>
          </p:cNvPicPr>
          <p:nvPr/>
        </p:nvPicPr>
        <p:blipFill>
          <a:blip r:embed="rId3" cstate="print">
            <a:clrChange>
              <a:clrFrom>
                <a:srgbClr val="DFDFDF"/>
              </a:clrFrom>
              <a:clrTo>
                <a:srgbClr val="DFDFDF">
                  <a:alpha val="0"/>
                </a:srgbClr>
              </a:clrTo>
            </a:clrChange>
            <a:extLst>
              <a:ext uri="{28A0092B-C50C-407E-A947-70E740481C1C}">
                <a14:useLocalDpi xmlns:a14="http://schemas.microsoft.com/office/drawing/2010/main" val="0"/>
              </a:ext>
            </a:extLst>
          </a:blip>
          <a:srcRect/>
          <a:stretch>
            <a:fillRect/>
          </a:stretch>
        </p:blipFill>
        <p:spPr bwMode="auto">
          <a:xfrm>
            <a:off x="4205412" y="2852936"/>
            <a:ext cx="4767262"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6">
            <a:extLst>
              <a:ext uri="{FF2B5EF4-FFF2-40B4-BE49-F238E27FC236}">
                <a16:creationId xmlns:a16="http://schemas.microsoft.com/office/drawing/2014/main" id="{A0F23F47-5AC5-4565-98CB-E5361F5AA6A6}"/>
              </a:ext>
            </a:extLst>
          </p:cNvPr>
          <p:cNvSpPr txBox="1">
            <a:spLocks noChangeArrowheads="1"/>
          </p:cNvSpPr>
          <p:nvPr/>
        </p:nvSpPr>
        <p:spPr bwMode="auto">
          <a:xfrm>
            <a:off x="5789737" y="3140273"/>
            <a:ext cx="788987" cy="387350"/>
          </a:xfrm>
          <a:prstGeom prst="rect">
            <a:avLst/>
          </a:prstGeom>
          <a:ln>
            <a:headEnd/>
            <a:tailEnd/>
          </a:ln>
          <a:extLst>
            <a:ext uri="{91240B29-F687-4f45-9708-019B960494DF}"/>
          </a:extLst>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defRPr/>
            </a:pPr>
            <a:r>
              <a:rPr lang="zh-CN" altLang="en-US" sz="1400" b="1">
                <a:solidFill>
                  <a:srgbClr val="FF0000"/>
                </a:solidFill>
                <a:latin typeface="Verdana" panose="020B0604030504040204" pitchFamily="34" charset="0"/>
              </a:rPr>
              <a:t>网络层</a:t>
            </a:r>
          </a:p>
        </p:txBody>
      </p:sp>
      <p:sp>
        <p:nvSpPr>
          <p:cNvPr id="55" name="AutoShape 10">
            <a:extLst>
              <a:ext uri="{FF2B5EF4-FFF2-40B4-BE49-F238E27FC236}">
                <a16:creationId xmlns:a16="http://schemas.microsoft.com/office/drawing/2014/main" id="{79B35255-C575-427B-93E4-94A6C4D1DED5}"/>
              </a:ext>
            </a:extLst>
          </p:cNvPr>
          <p:cNvSpPr>
            <a:spLocks noChangeArrowheads="1"/>
          </p:cNvSpPr>
          <p:nvPr/>
        </p:nvSpPr>
        <p:spPr bwMode="auto">
          <a:xfrm>
            <a:off x="5357937" y="3932436"/>
            <a:ext cx="1600200" cy="406400"/>
          </a:xfrm>
          <a:prstGeom prst="wedgeRoundRectCallout">
            <a:avLst>
              <a:gd name="adj1" fmla="val -34260"/>
              <a:gd name="adj2" fmla="val 169388"/>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defRPr/>
            </a:pPr>
            <a:r>
              <a:rPr lang="zh-CN" altLang="en-US" sz="1400" b="1" dirty="0">
                <a:solidFill>
                  <a:srgbClr val="FF0000"/>
                </a:solidFill>
                <a:latin typeface="Verdana" panose="020B0604030504040204" pitchFamily="34" charset="0"/>
              </a:rPr>
              <a:t>数据链路层，帧</a:t>
            </a:r>
            <a:endParaRPr lang="zh-CN" altLang="en-US" sz="1400" dirty="0">
              <a:solidFill>
                <a:srgbClr val="29698D"/>
              </a:solidFill>
              <a:latin typeface="Verdana" panose="020B0604030504040204" pitchFamily="34" charset="0"/>
            </a:endParaRPr>
          </a:p>
          <a:p>
            <a:pPr>
              <a:defRPr/>
            </a:pPr>
            <a:endParaRPr lang="zh-CN" altLang="en-US" sz="1400" dirty="0">
              <a:solidFill>
                <a:srgbClr val="29698D"/>
              </a:solidFill>
              <a:latin typeface="Verdana" panose="020B0604030504040204" pitchFamily="34" charset="0"/>
            </a:endParaRPr>
          </a:p>
        </p:txBody>
      </p:sp>
      <p:sp>
        <p:nvSpPr>
          <p:cNvPr id="19" name="灯片编号占位符 18"/>
          <p:cNvSpPr>
            <a:spLocks noGrp="1"/>
          </p:cNvSpPr>
          <p:nvPr>
            <p:ph type="sldNum" sz="quarter" idx="10"/>
          </p:nvPr>
        </p:nvSpPr>
        <p:spPr/>
        <p:txBody>
          <a:bodyPr/>
          <a:lstStyle/>
          <a:p>
            <a:fld id="{C7BB1681-9CAB-4C95-8BD2-F9DE706E3230}" type="slidenum">
              <a:rPr lang="zh-CN" altLang="en-US" smtClean="0"/>
              <a:pPr/>
              <a:t>4</a:t>
            </a:fld>
            <a:endParaRPr lang="zh-CN" altLang="en-US"/>
          </a:p>
        </p:txBody>
      </p:sp>
      <p:sp>
        <p:nvSpPr>
          <p:cNvPr id="2" name="页脚占位符 1">
            <a:extLst>
              <a:ext uri="{FF2B5EF4-FFF2-40B4-BE49-F238E27FC236}">
                <a16:creationId xmlns:a16="http://schemas.microsoft.com/office/drawing/2014/main" id="{02692DEE-96AE-4C77-B435-7C6033EA0F91}"/>
              </a:ext>
            </a:extLst>
          </p:cNvPr>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1569660" cy="507831"/>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差错检测技术</a:t>
            </a:r>
          </a:p>
        </p:txBody>
      </p:sp>
      <p:grpSp>
        <p:nvGrpSpPr>
          <p:cNvPr id="4" name="组合 3"/>
          <p:cNvGrpSpPr/>
          <p:nvPr/>
        </p:nvGrpSpPr>
        <p:grpSpPr>
          <a:xfrm>
            <a:off x="709393" y="1772816"/>
            <a:ext cx="7725216" cy="864096"/>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检错码：自动发现差错的编码 </a:t>
            </a:r>
            <a:r>
              <a:rPr lang="en-US" altLang="zh-CN" sz="1600" b="0" dirty="0">
                <a:solidFill>
                  <a:schemeClr val="tx2"/>
                </a:solidFill>
                <a:latin typeface="Times New Roman" panose="02020603050405020304" pitchFamily="18" charset="0"/>
              </a:rPr>
              <a:t>error detecting code</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纠错码：不仅能发现差错，且能自动纠正差错的编码 </a:t>
            </a:r>
            <a:r>
              <a:rPr lang="en-US" altLang="zh-CN" sz="1600" b="0" dirty="0">
                <a:solidFill>
                  <a:schemeClr val="tx2"/>
                </a:solidFill>
                <a:latin typeface="Times New Roman" panose="02020603050405020304" pitchFamily="18" charset="0"/>
              </a:rPr>
              <a:t>error correcting code</a:t>
            </a: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722838" y="2996952"/>
            <a:ext cx="7725216" cy="1412726"/>
            <a:chOff x="709393" y="1772816"/>
            <a:chExt cx="7725216" cy="1487272"/>
          </a:xfrm>
        </p:grpSpPr>
        <p:sp>
          <p:nvSpPr>
            <p:cNvPr id="12" name="矩形 11"/>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 形 12"/>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 形 13"/>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矩形 15"/>
          <p:cNvSpPr/>
          <p:nvPr/>
        </p:nvSpPr>
        <p:spPr>
          <a:xfrm>
            <a:off x="967604" y="3074954"/>
            <a:ext cx="7316074" cy="1200329"/>
          </a:xfrm>
          <a:prstGeom prst="rect">
            <a:avLst/>
          </a:prstGeom>
        </p:spPr>
        <p:txBody>
          <a:bodyPr wrap="square">
            <a:spAutoFit/>
          </a:bodyPr>
          <a:lstStyle/>
          <a:p>
            <a:pPr marL="285750" lvl="0" indent="-285750">
              <a:lnSpc>
                <a:spcPct val="150000"/>
              </a:lnSpc>
              <a:buFont typeface="Wingdings" panose="05000000000000000000" pitchFamily="2" charset="2"/>
              <a:buChar char="Ø"/>
            </a:pPr>
            <a:r>
              <a:rPr lang="zh-CN" altLang="en-US" sz="1600" b="0" dirty="0">
                <a:solidFill>
                  <a:srgbClr val="17406D"/>
                </a:solidFill>
                <a:latin typeface="Times New Roman" panose="02020603050405020304" pitchFamily="18" charset="0"/>
                <a:cs typeface="Times New Roman" panose="02020603050405020304" pitchFamily="18" charset="0"/>
              </a:rPr>
              <a:t>差错检测和纠正技术</a:t>
            </a:r>
            <a:r>
              <a:rPr lang="zh-CN" altLang="en-US" sz="1600" dirty="0">
                <a:solidFill>
                  <a:srgbClr val="FF0000"/>
                </a:solidFill>
                <a:latin typeface="Times New Roman" panose="02020603050405020304" pitchFamily="18" charset="0"/>
                <a:cs typeface="Times New Roman" panose="02020603050405020304" pitchFamily="18" charset="0"/>
              </a:rPr>
              <a:t>不能保证</a:t>
            </a:r>
            <a:r>
              <a:rPr lang="zh-CN" altLang="en-US" sz="1600" b="0" dirty="0">
                <a:solidFill>
                  <a:srgbClr val="17406D"/>
                </a:solidFill>
                <a:latin typeface="Times New Roman" panose="02020603050405020304" pitchFamily="18" charset="0"/>
                <a:cs typeface="Times New Roman" panose="02020603050405020304" pitchFamily="18" charset="0"/>
              </a:rPr>
              <a:t>接收方检测到所有的比特差错，即可能出现未检测到的比特差错，而接收方并未发现。</a:t>
            </a:r>
          </a:p>
          <a:p>
            <a:pPr marL="285750" lvl="0" indent="-285750">
              <a:lnSpc>
                <a:spcPct val="150000"/>
              </a:lnSpc>
              <a:buFont typeface="Wingdings" panose="05000000000000000000" pitchFamily="2" charset="2"/>
              <a:buChar char="Ø"/>
            </a:pPr>
            <a:r>
              <a:rPr lang="zh-CN" altLang="en-US" sz="1600" b="0" dirty="0">
                <a:solidFill>
                  <a:srgbClr val="17406D"/>
                </a:solidFill>
                <a:latin typeface="Times New Roman" panose="02020603050405020304" pitchFamily="18" charset="0"/>
                <a:cs typeface="Times New Roman" panose="02020603050405020304" pitchFamily="18" charset="0"/>
              </a:rPr>
              <a:t>选择一个</a:t>
            </a:r>
            <a:r>
              <a:rPr lang="zh-CN" altLang="en-US" sz="1600" dirty="0">
                <a:solidFill>
                  <a:srgbClr val="FF0000"/>
                </a:solidFill>
                <a:latin typeface="Times New Roman" panose="02020603050405020304" pitchFamily="18" charset="0"/>
                <a:cs typeface="Times New Roman" panose="02020603050405020304" pitchFamily="18" charset="0"/>
              </a:rPr>
              <a:t>合适的差错检测方案</a:t>
            </a:r>
            <a:r>
              <a:rPr lang="zh-CN" altLang="en-US" sz="1600" b="0" dirty="0">
                <a:solidFill>
                  <a:srgbClr val="17406D"/>
                </a:solidFill>
                <a:latin typeface="Times New Roman" panose="02020603050405020304" pitchFamily="18" charset="0"/>
                <a:cs typeface="Times New Roman" panose="02020603050405020304" pitchFamily="18" charset="0"/>
              </a:rPr>
              <a:t>使未检测到的情况发生的</a:t>
            </a:r>
            <a:r>
              <a:rPr lang="zh-CN" altLang="en-US" sz="1600" dirty="0">
                <a:solidFill>
                  <a:srgbClr val="FF0000"/>
                </a:solidFill>
                <a:latin typeface="Times New Roman" panose="02020603050405020304" pitchFamily="18" charset="0"/>
                <a:cs typeface="Times New Roman" panose="02020603050405020304" pitchFamily="18" charset="0"/>
              </a:rPr>
              <a:t>概率很小</a:t>
            </a:r>
            <a:r>
              <a:rPr lang="zh-CN" altLang="en-US" sz="1600" b="0" dirty="0">
                <a:solidFill>
                  <a:srgbClr val="17406D"/>
                </a:solidFill>
                <a:latin typeface="Times New Roman" panose="02020603050405020304" pitchFamily="18" charset="0"/>
                <a:cs typeface="Times New Roman" panose="02020603050405020304" pitchFamily="18" charset="0"/>
              </a:rPr>
              <a:t>。</a:t>
            </a:r>
          </a:p>
        </p:txBody>
      </p:sp>
      <p:sp>
        <p:nvSpPr>
          <p:cNvPr id="15" name="灯片编号占位符 14"/>
          <p:cNvSpPr>
            <a:spLocks noGrp="1"/>
          </p:cNvSpPr>
          <p:nvPr>
            <p:ph type="sldNum" sz="quarter" idx="10"/>
          </p:nvPr>
        </p:nvSpPr>
        <p:spPr/>
        <p:txBody>
          <a:bodyPr/>
          <a:lstStyle/>
          <a:p>
            <a:fld id="{C7BB1681-9CAB-4C95-8BD2-F9DE706E3230}" type="slidenum">
              <a:rPr lang="zh-CN" altLang="en-US" smtClean="0"/>
              <a:pPr/>
              <a:t>5</a:t>
            </a:fld>
            <a:endParaRPr lang="zh-CN" altLang="en-US"/>
          </a:p>
        </p:txBody>
      </p:sp>
      <p:sp>
        <p:nvSpPr>
          <p:cNvPr id="2" name="页脚占位符 1">
            <a:extLst>
              <a:ext uri="{FF2B5EF4-FFF2-40B4-BE49-F238E27FC236}">
                <a16:creationId xmlns:a16="http://schemas.microsoft.com/office/drawing/2014/main" id="{13BE3538-9908-4D12-876C-763E20F6052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278754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723823"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三种主要的差错检测技术</a:t>
            </a:r>
          </a:p>
        </p:txBody>
      </p:sp>
      <p:grpSp>
        <p:nvGrpSpPr>
          <p:cNvPr id="4" name="组合 3"/>
          <p:cNvGrpSpPr/>
          <p:nvPr/>
        </p:nvGrpSpPr>
        <p:grpSpPr>
          <a:xfrm>
            <a:off x="709393" y="1772816"/>
            <a:ext cx="7725216" cy="1296144"/>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奇偶校验：最基本的方法。</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校验和：常用于传输层。</a:t>
            </a: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循环冗余检测：常用于链路层。</a:t>
            </a: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10"/>
          </p:nvPr>
        </p:nvSpPr>
        <p:spPr/>
        <p:txBody>
          <a:bodyPr/>
          <a:lstStyle/>
          <a:p>
            <a:fld id="{C7BB1681-9CAB-4C95-8BD2-F9DE706E3230}" type="slidenum">
              <a:rPr lang="zh-CN" altLang="en-US" smtClean="0"/>
              <a:pPr/>
              <a:t>6</a:t>
            </a:fld>
            <a:endParaRPr lang="zh-CN" altLang="en-US"/>
          </a:p>
        </p:txBody>
      </p:sp>
      <p:sp>
        <p:nvSpPr>
          <p:cNvPr id="2" name="页脚占位符 1">
            <a:extLst>
              <a:ext uri="{FF2B5EF4-FFF2-40B4-BE49-F238E27FC236}">
                <a16:creationId xmlns:a16="http://schemas.microsoft.com/office/drawing/2014/main" id="{52149E7B-9A46-4F36-9AD6-FE4E6ECF50F7}"/>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545334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723823"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三种主要的差错检测技术</a:t>
            </a:r>
          </a:p>
        </p:txBody>
      </p:sp>
      <p:grpSp>
        <p:nvGrpSpPr>
          <p:cNvPr id="4" name="组合 3"/>
          <p:cNvGrpSpPr/>
          <p:nvPr/>
        </p:nvGrpSpPr>
        <p:grpSpPr>
          <a:xfrm>
            <a:off x="709393" y="1772816"/>
            <a:ext cx="7725216" cy="1152128"/>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奇偶校验：最基本的方法</a:t>
            </a:r>
            <a:endParaRPr lang="en-US" altLang="zh-CN"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校验位的计算：在数据后面加上一位校验位，使数据</a:t>
            </a:r>
            <a:r>
              <a:rPr lang="en-US" altLang="zh-CN" sz="1600" b="0" dirty="0">
                <a:solidFill>
                  <a:schemeClr val="tx2"/>
                </a:solidFill>
                <a:latin typeface="Times New Roman" panose="02020603050405020304" pitchFamily="18" charset="0"/>
              </a:rPr>
              <a:t>+</a:t>
            </a:r>
            <a:r>
              <a:rPr lang="zh-CN" altLang="en-US" sz="1600" b="0" dirty="0">
                <a:solidFill>
                  <a:schemeClr val="tx2"/>
                </a:solidFill>
                <a:latin typeface="Times New Roman" panose="02020603050405020304" pitchFamily="18" charset="0"/>
              </a:rPr>
              <a:t>校验位“</a:t>
            </a:r>
            <a:r>
              <a:rPr lang="en-US" altLang="zh-CN" sz="1600" b="0" dirty="0">
                <a:solidFill>
                  <a:schemeClr val="tx2"/>
                </a:solidFill>
                <a:latin typeface="Times New Roman" panose="02020603050405020304" pitchFamily="18" charset="0"/>
              </a:rPr>
              <a:t>1”</a:t>
            </a:r>
            <a:r>
              <a:rPr lang="zh-CN" altLang="en-US" sz="1600" b="0" dirty="0">
                <a:solidFill>
                  <a:schemeClr val="tx2"/>
                </a:solidFill>
                <a:latin typeface="Times New Roman" panose="02020603050405020304" pitchFamily="18" charset="0"/>
              </a:rPr>
              <a:t>的个数为奇数（奇校验，</a:t>
            </a:r>
            <a:r>
              <a:rPr lang="en-US" altLang="zh-CN" sz="1600" b="0" dirty="0">
                <a:solidFill>
                  <a:schemeClr val="tx2"/>
                </a:solidFill>
                <a:latin typeface="Times New Roman" panose="02020603050405020304" pitchFamily="18" charset="0"/>
              </a:rPr>
              <a:t>odd-parity</a:t>
            </a:r>
            <a:r>
              <a:rPr lang="zh-CN" altLang="en-US" sz="1600" b="0" dirty="0">
                <a:solidFill>
                  <a:schemeClr val="tx2"/>
                </a:solidFill>
                <a:latin typeface="Times New Roman" panose="02020603050405020304" pitchFamily="18" charset="0"/>
              </a:rPr>
              <a:t>）或偶数（偶校验，</a:t>
            </a:r>
            <a:r>
              <a:rPr lang="en-US" altLang="zh-CN" sz="1600" b="0" dirty="0">
                <a:solidFill>
                  <a:schemeClr val="tx2"/>
                </a:solidFill>
                <a:latin typeface="Times New Roman" panose="02020603050405020304" pitchFamily="18" charset="0"/>
              </a:rPr>
              <a:t>even-parity</a:t>
            </a:r>
            <a:r>
              <a:rPr lang="zh-CN" altLang="en-US" sz="1600" b="0" dirty="0">
                <a:solidFill>
                  <a:schemeClr val="tx2"/>
                </a:solidFill>
                <a:latin typeface="Times New Roman" panose="02020603050405020304" pitchFamily="18" charset="0"/>
              </a:rPr>
              <a:t>）</a:t>
            </a: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pic>
        <p:nvPicPr>
          <p:cNvPr id="10" name="图片 3"/>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3266" r="-301"/>
          <a:stretch/>
        </p:blipFill>
        <p:spPr bwMode="auto">
          <a:xfrm>
            <a:off x="709393" y="3140968"/>
            <a:ext cx="5485519" cy="237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491880" y="4509120"/>
            <a:ext cx="2664296" cy="4320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rPr>
              <a:t>只能检测奇数个错误</a:t>
            </a:r>
            <a:endParaRPr lang="en-US" sz="1600" dirty="0">
              <a:solidFill>
                <a:srgbClr val="FF0000"/>
              </a:solidFill>
            </a:endParaRPr>
          </a:p>
        </p:txBody>
      </p:sp>
      <p:sp>
        <p:nvSpPr>
          <p:cNvPr id="11" name="灯片编号占位符 10"/>
          <p:cNvSpPr>
            <a:spLocks noGrp="1"/>
          </p:cNvSpPr>
          <p:nvPr>
            <p:ph type="sldNum" sz="quarter" idx="10"/>
          </p:nvPr>
        </p:nvSpPr>
        <p:spPr/>
        <p:txBody>
          <a:bodyPr/>
          <a:lstStyle/>
          <a:p>
            <a:fld id="{C7BB1681-9CAB-4C95-8BD2-F9DE706E3230}" type="slidenum">
              <a:rPr lang="zh-CN" altLang="en-US" smtClean="0"/>
              <a:pPr/>
              <a:t>7</a:t>
            </a:fld>
            <a:endParaRPr lang="zh-CN" altLang="en-US"/>
          </a:p>
        </p:txBody>
      </p:sp>
      <p:sp>
        <p:nvSpPr>
          <p:cNvPr id="9" name="页脚占位符 8">
            <a:extLst>
              <a:ext uri="{FF2B5EF4-FFF2-40B4-BE49-F238E27FC236}">
                <a16:creationId xmlns:a16="http://schemas.microsoft.com/office/drawing/2014/main" id="{C9787860-1162-45BD-8FD8-C245F375E9D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01259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723823"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三种主要的差错检测技术</a:t>
            </a:r>
          </a:p>
        </p:txBody>
      </p:sp>
      <p:grpSp>
        <p:nvGrpSpPr>
          <p:cNvPr id="4" name="组合 3"/>
          <p:cNvGrpSpPr/>
          <p:nvPr/>
        </p:nvGrpSpPr>
        <p:grpSpPr>
          <a:xfrm>
            <a:off x="709393" y="1772816"/>
            <a:ext cx="7725216" cy="1296144"/>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校验和：常用于传输层，</a:t>
            </a:r>
            <a:r>
              <a:rPr lang="en-US" altLang="zh-CN" sz="1600" b="0" dirty="0">
                <a:solidFill>
                  <a:schemeClr val="tx2"/>
                </a:solidFill>
                <a:latin typeface="Times New Roman" panose="02020603050405020304" pitchFamily="18" charset="0"/>
              </a:rPr>
              <a:t>TCP/UCP</a:t>
            </a:r>
            <a:r>
              <a:rPr lang="zh-CN" altLang="en-US" sz="1600" b="0" dirty="0">
                <a:solidFill>
                  <a:schemeClr val="tx2"/>
                </a:solidFill>
                <a:latin typeface="Times New Roman" panose="02020603050405020304" pitchFamily="18" charset="0"/>
              </a:rPr>
              <a:t>报文的差错检测。</a:t>
            </a:r>
            <a:endParaRPr lang="en-US" altLang="zh-CN"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校验位的计算：将要发送的数据看成是一个</a:t>
            </a:r>
            <a:r>
              <a:rPr lang="en-US" altLang="zh-CN" sz="1600" b="0" dirty="0">
                <a:solidFill>
                  <a:schemeClr val="tx2"/>
                </a:solidFill>
                <a:latin typeface="Times New Roman" panose="02020603050405020304" pitchFamily="18" charset="0"/>
              </a:rPr>
              <a:t>16</a:t>
            </a:r>
            <a:r>
              <a:rPr lang="zh-CN" altLang="en-US" sz="1600" b="0" dirty="0">
                <a:solidFill>
                  <a:schemeClr val="tx2"/>
                </a:solidFill>
                <a:latin typeface="Times New Roman" panose="02020603050405020304" pitchFamily="18" charset="0"/>
              </a:rPr>
              <a:t>位整数的序列，将这些</a:t>
            </a:r>
            <a:r>
              <a:rPr lang="en-US" altLang="zh-CN" sz="1600" b="0" dirty="0">
                <a:solidFill>
                  <a:schemeClr val="tx2"/>
                </a:solidFill>
                <a:latin typeface="Times New Roman" panose="02020603050405020304" pitchFamily="18" charset="0"/>
              </a:rPr>
              <a:t>16 </a:t>
            </a:r>
            <a:r>
              <a:rPr lang="zh-CN" altLang="en-US" sz="1600" b="0" dirty="0">
                <a:solidFill>
                  <a:schemeClr val="tx2"/>
                </a:solidFill>
                <a:latin typeface="Times New Roman" panose="02020603050405020304" pitchFamily="18" charset="0"/>
              </a:rPr>
              <a:t>位整数加起来，得到的和作为检验位。</a:t>
            </a:r>
          </a:p>
          <a:p>
            <a:pPr marL="285750" indent="-285750">
              <a:lnSpc>
                <a:spcPct val="150000"/>
              </a:lnSpc>
              <a:buFont typeface="Wingdings" panose="05000000000000000000" pitchFamily="2" charset="2"/>
              <a:buChar char="Ø"/>
            </a:pPr>
            <a:endParaRPr lang="zh-CN" altLang="en-US"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65F8D02A-480F-402C-AD84-B908DFF0BBC1}"/>
              </a:ext>
            </a:extLst>
          </p:cNvPr>
          <p:cNvSpPr txBox="1">
            <a:spLocks noChangeArrowheads="1"/>
          </p:cNvSpPr>
          <p:nvPr/>
        </p:nvSpPr>
        <p:spPr bwMode="auto">
          <a:xfrm>
            <a:off x="755576" y="3501008"/>
            <a:ext cx="4038600" cy="1977464"/>
          </a:xfrm>
          <a:prstGeom prst="rect">
            <a:avLst/>
          </a:prstGeom>
          <a:ln>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defRPr/>
            </a:pPr>
            <a:r>
              <a:rPr lang="zh-CN" altLang="en-US" sz="1600" b="0" i="1" dirty="0">
                <a:solidFill>
                  <a:schemeClr val="hlink"/>
                </a:solidFill>
                <a:latin typeface="华文中宋" panose="02010600040101010101" pitchFamily="2" charset="-122"/>
                <a:ea typeface="华文中宋" panose="02010600040101010101" pitchFamily="2" charset="-122"/>
              </a:rPr>
              <a:t>发送端：</a:t>
            </a:r>
            <a:endParaRPr lang="zh-CN" altLang="en-US" sz="1600" b="0" dirty="0">
              <a:solidFill>
                <a:schemeClr val="hlink"/>
              </a:solidFill>
              <a:latin typeface="华文中宋" panose="02010600040101010101" pitchFamily="2" charset="-122"/>
              <a:ea typeface="华文中宋" panose="02010600040101010101" pitchFamily="2" charset="-122"/>
            </a:endParaRPr>
          </a:p>
          <a:p>
            <a:pPr marL="0" indent="0">
              <a:buFont typeface="Wingdings" panose="05000000000000000000" pitchFamily="2" charset="2"/>
              <a:buNone/>
              <a:defRPr/>
            </a:pPr>
            <a:r>
              <a:rPr lang="zh-CN" altLang="en-US" sz="1600" b="0" dirty="0">
                <a:ea typeface="华文中宋" panose="02010600040101010101" pitchFamily="2" charset="-122"/>
              </a:rPr>
              <a:t>    </a:t>
            </a:r>
            <a:r>
              <a:rPr lang="zh-CN" altLang="en-US" sz="1600" b="0" dirty="0">
                <a:solidFill>
                  <a:schemeClr val="tx1"/>
                </a:solidFill>
                <a:latin typeface="Times New Roman" panose="02020603050405020304" pitchFamily="18" charset="0"/>
                <a:ea typeface="华文中宋" panose="02010600040101010101" pitchFamily="2" charset="-122"/>
              </a:rPr>
              <a:t>将数据的每两个字节当作一个</a:t>
            </a:r>
            <a:r>
              <a:rPr lang="en-US" altLang="zh-CN" sz="1600" b="0" dirty="0">
                <a:solidFill>
                  <a:schemeClr val="tx1"/>
                </a:solidFill>
                <a:latin typeface="Times New Roman" panose="02020603050405020304" pitchFamily="18" charset="0"/>
                <a:ea typeface="华文中宋" panose="02010600040101010101" pitchFamily="2" charset="-122"/>
              </a:rPr>
              <a:t>16</a:t>
            </a:r>
            <a:r>
              <a:rPr lang="zh-CN" altLang="en-US" sz="1600" b="0" dirty="0">
                <a:solidFill>
                  <a:schemeClr val="tx1"/>
                </a:solidFill>
                <a:latin typeface="Times New Roman" panose="02020603050405020304" pitchFamily="18" charset="0"/>
                <a:ea typeface="华文中宋" panose="02010600040101010101" pitchFamily="2" charset="-122"/>
              </a:rPr>
              <a:t>位的整数，可分成若干整数</a:t>
            </a:r>
          </a:p>
          <a:p>
            <a:pPr>
              <a:buFont typeface="Wingdings" panose="05000000000000000000" pitchFamily="2" charset="2"/>
              <a:buChar char="ü"/>
              <a:defRPr/>
            </a:pPr>
            <a:r>
              <a:rPr lang="zh-CN" altLang="en-US" sz="1600" b="0" dirty="0">
                <a:solidFill>
                  <a:schemeClr val="tx1"/>
                </a:solidFill>
                <a:latin typeface="Times New Roman" panose="02020603050405020304" pitchFamily="18" charset="0"/>
                <a:ea typeface="华文中宋" panose="02010600040101010101" pitchFamily="2" charset="-122"/>
              </a:rPr>
              <a:t>将所有</a:t>
            </a:r>
            <a:r>
              <a:rPr lang="en-US" altLang="zh-CN" sz="1600" b="0" dirty="0">
                <a:solidFill>
                  <a:srgbClr val="FF0000"/>
                </a:solidFill>
                <a:ea typeface="华文中宋" panose="02010600040101010101" pitchFamily="2" charset="-122"/>
              </a:rPr>
              <a:t>16 </a:t>
            </a:r>
            <a:r>
              <a:rPr lang="zh-CN" altLang="en-US" sz="1600" b="0" dirty="0">
                <a:solidFill>
                  <a:srgbClr val="FF0000"/>
                </a:solidFill>
                <a:ea typeface="华文中宋" panose="02010600040101010101" pitchFamily="2" charset="-122"/>
              </a:rPr>
              <a:t>位的整数求和</a:t>
            </a:r>
            <a:r>
              <a:rPr lang="zh-CN" altLang="en-US" sz="1600" b="0" dirty="0">
                <a:ea typeface="华文中宋" panose="02010600040101010101" pitchFamily="2" charset="-122"/>
              </a:rPr>
              <a:t>；</a:t>
            </a:r>
          </a:p>
          <a:p>
            <a:pPr>
              <a:buFont typeface="Wingdings" panose="05000000000000000000" pitchFamily="2" charset="2"/>
              <a:buChar char="ü"/>
              <a:defRPr/>
            </a:pPr>
            <a:r>
              <a:rPr lang="zh-CN" altLang="en-US" sz="1600" b="0" dirty="0">
                <a:solidFill>
                  <a:srgbClr val="FF0000"/>
                </a:solidFill>
                <a:ea typeface="华文中宋" panose="02010600040101010101" pitchFamily="2" charset="-122"/>
              </a:rPr>
              <a:t>对得到的和逐位取反</a:t>
            </a:r>
            <a:r>
              <a:rPr lang="zh-CN" altLang="en-US" sz="1600" b="0" dirty="0">
                <a:solidFill>
                  <a:schemeClr val="tx1"/>
                </a:solidFill>
                <a:latin typeface="Times New Roman" panose="02020603050405020304" pitchFamily="18" charset="0"/>
                <a:ea typeface="华文中宋" panose="02010600040101010101" pitchFamily="2" charset="-122"/>
              </a:rPr>
              <a:t>，作为检查和，放在报文段首部，一起发送</a:t>
            </a:r>
            <a:r>
              <a:rPr lang="zh-CN" altLang="en-US" sz="1600" b="0" dirty="0">
                <a:ea typeface="华文中宋" panose="02010600040101010101" pitchFamily="2" charset="-122"/>
              </a:rPr>
              <a:t>。</a:t>
            </a:r>
          </a:p>
          <a:p>
            <a:pPr>
              <a:defRPr/>
            </a:pPr>
            <a:endParaRPr lang="zh-CN" altLang="en-US" sz="1600" b="0" dirty="0">
              <a:ea typeface="华文中宋" panose="02010600040101010101" pitchFamily="2" charset="-122"/>
            </a:endParaRPr>
          </a:p>
        </p:txBody>
      </p:sp>
      <p:sp>
        <p:nvSpPr>
          <p:cNvPr id="10" name="Text Box 6"/>
          <p:cNvSpPr txBox="1">
            <a:spLocks noChangeArrowheads="1"/>
          </p:cNvSpPr>
          <p:nvPr/>
        </p:nvSpPr>
        <p:spPr bwMode="auto">
          <a:xfrm>
            <a:off x="5035624" y="3501008"/>
            <a:ext cx="3352800" cy="197746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Bef>
                <a:spcPct val="15000"/>
              </a:spcBef>
              <a:buClr>
                <a:schemeClr val="accent2"/>
              </a:buClr>
              <a:buSzPct val="85000"/>
              <a:buFont typeface="Wingdings" panose="05000000000000000000" pitchFamily="2" charset="2"/>
              <a:buChar char="q"/>
            </a:pPr>
            <a:r>
              <a:rPr lang="zh-CN" altLang="en-US" sz="1600" b="1" i="1" dirty="0">
                <a:latin typeface="Times New Roman" panose="02020603050405020304" pitchFamily="18" charset="0"/>
                <a:ea typeface="华文中宋" panose="02010600040101010101" pitchFamily="2" charset="-122"/>
              </a:rPr>
              <a:t>  </a:t>
            </a:r>
            <a:r>
              <a:rPr lang="zh-CN" altLang="en-US" sz="1600" b="1" i="1" dirty="0">
                <a:solidFill>
                  <a:schemeClr val="hlink"/>
                </a:solidFill>
                <a:latin typeface="Times New Roman" panose="02020603050405020304" pitchFamily="18" charset="0"/>
                <a:ea typeface="华文中宋" panose="02010600040101010101" pitchFamily="2" charset="-122"/>
              </a:rPr>
              <a:t>接收端：</a:t>
            </a:r>
            <a:r>
              <a:rPr lang="zh-CN" altLang="en-US" sz="1600" b="1" i="1" dirty="0">
                <a:latin typeface="Times New Roman" panose="02020603050405020304" pitchFamily="18" charset="0"/>
                <a:ea typeface="华文中宋" panose="02010600040101010101" pitchFamily="2" charset="-122"/>
              </a:rPr>
              <a:t>	</a:t>
            </a:r>
            <a:endParaRPr lang="zh-CN" altLang="en-US" sz="1600" b="1" dirty="0">
              <a:latin typeface="Times New Roman" panose="02020603050405020304" pitchFamily="18" charset="0"/>
              <a:ea typeface="华文中宋" panose="02010600040101010101" pitchFamily="2" charset="-122"/>
            </a:endParaRPr>
          </a:p>
          <a:p>
            <a:pPr>
              <a:lnSpc>
                <a:spcPct val="115000"/>
              </a:lnSpc>
              <a:spcBef>
                <a:spcPct val="15000"/>
              </a:spcBef>
            </a:pPr>
            <a:r>
              <a:rPr lang="zh-CN" altLang="en-US" sz="1600" b="1" dirty="0">
                <a:latin typeface="Times New Roman" panose="02020603050405020304" pitchFamily="18" charset="0"/>
                <a:ea typeface="华文中宋" panose="02010600040101010101" pitchFamily="2" charset="-122"/>
              </a:rPr>
              <a:t>       对接收到的信息 </a:t>
            </a:r>
            <a:r>
              <a:rPr lang="en-US" altLang="zh-CN" sz="1600" b="1" dirty="0">
                <a:latin typeface="Times New Roman" panose="02020603050405020304" pitchFamily="18" charset="0"/>
                <a:ea typeface="华文中宋" panose="02010600040101010101" pitchFamily="2" charset="-122"/>
              </a:rPr>
              <a:t>(</a:t>
            </a:r>
            <a:r>
              <a:rPr lang="zh-CN" altLang="en-US" sz="1600" b="1" dirty="0">
                <a:latin typeface="Times New Roman" panose="02020603050405020304" pitchFamily="18" charset="0"/>
                <a:ea typeface="华文中宋" panose="02010600040101010101" pitchFamily="2" charset="-122"/>
              </a:rPr>
              <a:t>包括检查和</a:t>
            </a:r>
            <a:r>
              <a:rPr lang="en-US" altLang="zh-CN" sz="1600" b="1" dirty="0">
                <a:latin typeface="Times New Roman" panose="02020603050405020304" pitchFamily="18" charset="0"/>
                <a:ea typeface="华文中宋" panose="02010600040101010101" pitchFamily="2" charset="-122"/>
              </a:rPr>
              <a:t>)</a:t>
            </a:r>
            <a:r>
              <a:rPr lang="zh-CN" altLang="en-US" sz="1600" b="1" dirty="0">
                <a:latin typeface="Times New Roman" panose="02020603050405020304" pitchFamily="18" charset="0"/>
                <a:ea typeface="华文中宋" panose="02010600040101010101" pitchFamily="2" charset="-122"/>
              </a:rPr>
              <a:t>按与发送方相同的方法</a:t>
            </a:r>
            <a:r>
              <a:rPr lang="zh-CN" altLang="en-US" sz="1600" b="1" dirty="0">
                <a:solidFill>
                  <a:srgbClr val="FF0000"/>
                </a:solidFill>
                <a:latin typeface="Times New Roman" panose="02020603050405020304" pitchFamily="18" charset="0"/>
                <a:ea typeface="华文中宋" panose="02010600040101010101" pitchFamily="2" charset="-122"/>
              </a:rPr>
              <a:t>反码</a:t>
            </a:r>
            <a:r>
              <a:rPr lang="zh-CN" altLang="en-US" sz="1600" b="1" dirty="0">
                <a:latin typeface="Times New Roman" panose="02020603050405020304" pitchFamily="18" charset="0"/>
                <a:ea typeface="华文中宋" panose="02010600040101010101" pitchFamily="2" charset="-122"/>
              </a:rPr>
              <a:t>求和。</a:t>
            </a:r>
          </a:p>
          <a:p>
            <a:pPr>
              <a:lnSpc>
                <a:spcPct val="115000"/>
              </a:lnSpc>
              <a:spcBef>
                <a:spcPct val="15000"/>
              </a:spcBef>
              <a:buClr>
                <a:srgbClr val="0000FF"/>
              </a:buClr>
              <a:buSzPct val="85000"/>
              <a:buFont typeface="Wingdings" panose="05000000000000000000" pitchFamily="2" charset="2"/>
              <a:buChar char="ü"/>
            </a:pPr>
            <a:r>
              <a:rPr lang="zh-CN" altLang="en-US" sz="1600" b="1" dirty="0">
                <a:solidFill>
                  <a:srgbClr val="FF0000"/>
                </a:solidFill>
                <a:latin typeface="Times New Roman" panose="02020603050405020304" pitchFamily="18" charset="0"/>
                <a:ea typeface="华文中宋" panose="02010600040101010101" pitchFamily="2" charset="-122"/>
              </a:rPr>
              <a:t>等于</a:t>
            </a:r>
            <a:r>
              <a:rPr lang="zh-CN" altLang="en-US" sz="1600" b="1" dirty="0">
                <a:solidFill>
                  <a:srgbClr val="FF0000"/>
                </a:solidFill>
                <a:latin typeface="华文中宋" panose="02010600040101010101" pitchFamily="2" charset="-122"/>
                <a:ea typeface="华文中宋" panose="02010600040101010101" pitchFamily="2" charset="-122"/>
              </a:rPr>
              <a:t>“</a:t>
            </a:r>
            <a:r>
              <a:rPr lang="en-US" altLang="zh-CN" sz="1600" b="1" dirty="0">
                <a:solidFill>
                  <a:srgbClr val="FF0000"/>
                </a:solidFill>
                <a:latin typeface="Times New Roman" panose="02020603050405020304" pitchFamily="18" charset="0"/>
                <a:ea typeface="华文中宋" panose="02010600040101010101" pitchFamily="2" charset="-122"/>
              </a:rPr>
              <a:t>0</a:t>
            </a:r>
            <a:r>
              <a:rPr lang="en-US" altLang="zh-CN" sz="1600" b="1" dirty="0">
                <a:solidFill>
                  <a:srgbClr val="FF0000"/>
                </a:solidFill>
                <a:latin typeface="华文中宋" panose="02010600040101010101" pitchFamily="2" charset="-122"/>
                <a:ea typeface="华文中宋" panose="02010600040101010101" pitchFamily="2" charset="-122"/>
              </a:rPr>
              <a:t>”</a:t>
            </a:r>
            <a:r>
              <a:rPr lang="zh-CN" altLang="en-US" sz="1600" b="1" dirty="0">
                <a:latin typeface="Times New Roman" panose="02020603050405020304" pitchFamily="18" charset="0"/>
                <a:ea typeface="华文中宋" panose="02010600040101010101" pitchFamily="2" charset="-122"/>
              </a:rPr>
              <a:t>：收到的数据无差错；</a:t>
            </a:r>
          </a:p>
          <a:p>
            <a:pPr>
              <a:lnSpc>
                <a:spcPct val="115000"/>
              </a:lnSpc>
              <a:spcBef>
                <a:spcPct val="15000"/>
              </a:spcBef>
              <a:buClr>
                <a:srgbClr val="0000FF"/>
              </a:buClr>
              <a:buSzPct val="85000"/>
              <a:buFont typeface="Wingdings" panose="05000000000000000000" pitchFamily="2" charset="2"/>
              <a:buChar char="ü"/>
            </a:pPr>
            <a:r>
              <a:rPr lang="zh-CN" altLang="en-US" sz="1600" b="1" dirty="0">
                <a:solidFill>
                  <a:srgbClr val="FF0000"/>
                </a:solidFill>
                <a:latin typeface="Times New Roman" panose="02020603050405020304" pitchFamily="18" charset="0"/>
                <a:ea typeface="华文中宋" panose="02010600040101010101" pitchFamily="2" charset="-122"/>
              </a:rPr>
              <a:t>不等于</a:t>
            </a:r>
            <a:r>
              <a:rPr lang="zh-CN" altLang="en-US" sz="1600" b="1" dirty="0">
                <a:solidFill>
                  <a:srgbClr val="FF0000"/>
                </a:solidFill>
                <a:latin typeface="华文中宋" panose="02010600040101010101" pitchFamily="2" charset="-122"/>
                <a:ea typeface="华文中宋" panose="02010600040101010101" pitchFamily="2" charset="-122"/>
              </a:rPr>
              <a:t>“</a:t>
            </a:r>
            <a:r>
              <a:rPr lang="en-US" altLang="zh-CN" sz="1600" b="1" dirty="0">
                <a:solidFill>
                  <a:srgbClr val="FF0000"/>
                </a:solidFill>
                <a:latin typeface="Times New Roman" panose="02020603050405020304" pitchFamily="18" charset="0"/>
                <a:ea typeface="华文中宋" panose="02010600040101010101" pitchFamily="2" charset="-122"/>
              </a:rPr>
              <a:t>0</a:t>
            </a:r>
            <a:r>
              <a:rPr lang="en-US" altLang="zh-CN" sz="1600" b="1" dirty="0">
                <a:solidFill>
                  <a:srgbClr val="FF0000"/>
                </a:solidFill>
                <a:latin typeface="华文中宋" panose="02010600040101010101" pitchFamily="2" charset="-122"/>
                <a:ea typeface="华文中宋" panose="02010600040101010101" pitchFamily="2" charset="-122"/>
              </a:rPr>
              <a:t>”</a:t>
            </a:r>
            <a:r>
              <a:rPr lang="zh-CN" altLang="en-US" sz="1600" b="1" dirty="0">
                <a:latin typeface="Times New Roman" panose="02020603050405020304" pitchFamily="18" charset="0"/>
                <a:ea typeface="华文中宋" panose="02010600040101010101" pitchFamily="2" charset="-122"/>
              </a:rPr>
              <a:t>：收到的数据出现差错。</a:t>
            </a:r>
          </a:p>
        </p:txBody>
      </p:sp>
      <p:sp>
        <p:nvSpPr>
          <p:cNvPr id="11" name="灯片编号占位符 10"/>
          <p:cNvSpPr>
            <a:spLocks noGrp="1"/>
          </p:cNvSpPr>
          <p:nvPr>
            <p:ph type="sldNum" sz="quarter" idx="10"/>
          </p:nvPr>
        </p:nvSpPr>
        <p:spPr/>
        <p:txBody>
          <a:bodyPr/>
          <a:lstStyle/>
          <a:p>
            <a:fld id="{C7BB1681-9CAB-4C95-8BD2-F9DE706E3230}" type="slidenum">
              <a:rPr lang="zh-CN" altLang="en-US" smtClean="0"/>
              <a:pPr/>
              <a:t>8</a:t>
            </a:fld>
            <a:endParaRPr lang="zh-CN" altLang="en-US"/>
          </a:p>
        </p:txBody>
      </p:sp>
      <p:sp>
        <p:nvSpPr>
          <p:cNvPr id="2" name="页脚占位符 1">
            <a:extLst>
              <a:ext uri="{FF2B5EF4-FFF2-40B4-BE49-F238E27FC236}">
                <a16:creationId xmlns:a16="http://schemas.microsoft.com/office/drawing/2014/main" id="{A282D436-BEDE-4CC0-8690-84770E2DCC7A}"/>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642980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64704"/>
            <a:ext cx="2723823" cy="455253"/>
          </a:xfrm>
          <a:prstGeom prst="rect">
            <a:avLst/>
          </a:prstGeom>
        </p:spPr>
        <p:txBody>
          <a:bodyPr wrap="none">
            <a:spAutoFit/>
          </a:bodyPr>
          <a:lstStyle/>
          <a:p>
            <a:pPr eaLnBrk="1" hangingPunct="1">
              <a:lnSpc>
                <a:spcPct val="150000"/>
              </a:lnSpc>
              <a:buNone/>
            </a:pPr>
            <a:r>
              <a:rPr lang="zh-CN" altLang="en-US" b="0" dirty="0">
                <a:solidFill>
                  <a:schemeClr val="tx2"/>
                </a:solidFill>
                <a:latin typeface="Times New Roman" panose="02020603050405020304" pitchFamily="18" charset="0"/>
              </a:rPr>
              <a:t>三种主要的差错检测技术</a:t>
            </a:r>
          </a:p>
        </p:txBody>
      </p:sp>
      <p:grpSp>
        <p:nvGrpSpPr>
          <p:cNvPr id="4" name="组合 3"/>
          <p:cNvGrpSpPr/>
          <p:nvPr/>
        </p:nvGrpSpPr>
        <p:grpSpPr>
          <a:xfrm>
            <a:off x="709393" y="1772816"/>
            <a:ext cx="7725216" cy="2736304"/>
            <a:chOff x="709393" y="1772816"/>
            <a:chExt cx="7725216" cy="1487272"/>
          </a:xfrm>
        </p:grpSpPr>
        <p:sp>
          <p:nvSpPr>
            <p:cNvPr id="5" name="矩形 4"/>
            <p:cNvSpPr/>
            <p:nvPr/>
          </p:nvSpPr>
          <p:spPr>
            <a:xfrm>
              <a:off x="755576" y="1772816"/>
              <a:ext cx="7632848" cy="14401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 形 5"/>
            <p:cNvSpPr/>
            <p:nvPr/>
          </p:nvSpPr>
          <p:spPr>
            <a:xfrm rot="5400000">
              <a:off x="696481" y="1785730"/>
              <a:ext cx="288030" cy="262206"/>
            </a:xfrm>
            <a:prstGeom prst="corner">
              <a:avLst>
                <a:gd name="adj1" fmla="val 26554"/>
                <a:gd name="adj2" fmla="val 21879"/>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 形 6"/>
            <p:cNvSpPr/>
            <p:nvPr/>
          </p:nvSpPr>
          <p:spPr>
            <a:xfrm rot="16200000">
              <a:off x="8171937" y="2997417"/>
              <a:ext cx="263137" cy="262206"/>
            </a:xfrm>
            <a:prstGeom prst="corner">
              <a:avLst>
                <a:gd name="adj1" fmla="val 30609"/>
                <a:gd name="adj2" fmla="val 23906"/>
              </a:avLst>
            </a:prstGeom>
            <a:solidFill>
              <a:schemeClr val="accent2">
                <a:lumMod val="90000"/>
              </a:schemeClr>
            </a:solidFill>
            <a:ln>
              <a:solidFill>
                <a:schemeClr val="accent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内容占位符 4">
            <a:extLst>
              <a:ext uri="{FF2B5EF4-FFF2-40B4-BE49-F238E27FC236}">
                <a16:creationId xmlns:a16="http://schemas.microsoft.com/office/drawing/2014/main" id="{98A85325-C10F-4255-90E0-B1162312A650}"/>
              </a:ext>
            </a:extLst>
          </p:cNvPr>
          <p:cNvSpPr txBox="1">
            <a:spLocks/>
          </p:cNvSpPr>
          <p:nvPr/>
        </p:nvSpPr>
        <p:spPr bwMode="auto">
          <a:xfrm>
            <a:off x="755576" y="1772816"/>
            <a:ext cx="7632848"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defRPr b="1">
                <a:solidFill>
                  <a:schemeClr val="tx1"/>
                </a:solidFill>
                <a:latin typeface="Arial" panose="020B0604020202020204" pitchFamily="34" charset="0"/>
                <a:ea typeface="宋体" panose="02010600030101010101" pitchFamily="2" charset="-122"/>
              </a:defRPr>
            </a:lvl1pPr>
            <a:lvl2pPr marL="382588" indent="-182563">
              <a:defRPr b="1">
                <a:solidFill>
                  <a:schemeClr val="tx1"/>
                </a:solidFill>
                <a:latin typeface="Arial" panose="020B0604020202020204" pitchFamily="34" charset="0"/>
                <a:ea typeface="宋体" panose="02010600030101010101" pitchFamily="2" charset="-122"/>
              </a:defRPr>
            </a:lvl2pPr>
            <a:lvl3pPr marL="566738" indent="-182563">
              <a:defRPr b="1">
                <a:solidFill>
                  <a:schemeClr val="tx1"/>
                </a:solidFill>
                <a:latin typeface="Arial" panose="020B0604020202020204" pitchFamily="34" charset="0"/>
                <a:ea typeface="宋体" panose="02010600030101010101" pitchFamily="2" charset="-122"/>
              </a:defRPr>
            </a:lvl3pPr>
            <a:lvl4pPr marL="749300" indent="-182563">
              <a:defRPr b="1">
                <a:solidFill>
                  <a:schemeClr val="tx1"/>
                </a:solidFill>
                <a:latin typeface="Arial" panose="020B0604020202020204" pitchFamily="34" charset="0"/>
                <a:ea typeface="宋体" panose="02010600030101010101" pitchFamily="2" charset="-122"/>
              </a:defRPr>
            </a:lvl4pPr>
            <a:lvl5pPr marL="931863" indent="-182563">
              <a:defRPr b="1">
                <a:solidFill>
                  <a:schemeClr val="tx1"/>
                </a:solidFill>
                <a:latin typeface="Arial" panose="020B0604020202020204" pitchFamily="34" charset="0"/>
                <a:ea typeface="宋体" panose="02010600030101010101" pitchFamily="2" charset="-122"/>
              </a:defRPr>
            </a:lvl5pPr>
            <a:lvl6pPr marL="13890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18462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3034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760663" indent="-1825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循环冗余检测：常用于数据链路层</a:t>
            </a:r>
            <a:endParaRPr lang="en-US" altLang="zh-CN"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0" dirty="0">
                <a:solidFill>
                  <a:schemeClr val="tx2"/>
                </a:solidFill>
                <a:latin typeface="Times New Roman" panose="02020603050405020304" pitchFamily="18" charset="0"/>
              </a:rPr>
              <a:t>校验位的计算：</a:t>
            </a:r>
            <a:r>
              <a:rPr lang="zh-CN" altLang="en-US" sz="1400" b="0" dirty="0">
                <a:solidFill>
                  <a:schemeClr val="tx2"/>
                </a:solidFill>
                <a:latin typeface="Times New Roman" panose="02020603050405020304" pitchFamily="18" charset="0"/>
              </a:rPr>
              <a:t>利用多项式编码的思想，把要发送的比特串看作系数是</a:t>
            </a:r>
            <a:r>
              <a:rPr lang="en-US" altLang="zh-CN" sz="1400" b="0" dirty="0">
                <a:solidFill>
                  <a:schemeClr val="tx2"/>
                </a:solidFill>
                <a:latin typeface="Times New Roman" panose="02020603050405020304" pitchFamily="18" charset="0"/>
              </a:rPr>
              <a:t>0</a:t>
            </a:r>
            <a:r>
              <a:rPr lang="zh-CN" altLang="en-US" sz="1400" b="0" dirty="0">
                <a:solidFill>
                  <a:schemeClr val="tx2"/>
                </a:solidFill>
                <a:latin typeface="Times New Roman" panose="02020603050405020304" pitchFamily="18" charset="0"/>
              </a:rPr>
              <a:t>或</a:t>
            </a:r>
            <a:r>
              <a:rPr lang="en-US" altLang="zh-CN" sz="1400" b="0" dirty="0">
                <a:solidFill>
                  <a:schemeClr val="tx2"/>
                </a:solidFill>
                <a:latin typeface="Times New Roman" panose="02020603050405020304" pitchFamily="18" charset="0"/>
              </a:rPr>
              <a:t>1</a:t>
            </a:r>
            <a:r>
              <a:rPr lang="zh-CN" altLang="en-US" sz="1400" b="0" dirty="0">
                <a:solidFill>
                  <a:schemeClr val="tx2"/>
                </a:solidFill>
                <a:latin typeface="Times New Roman" panose="02020603050405020304" pitchFamily="18" charset="0"/>
              </a:rPr>
              <a:t>的一个多项式，如</a:t>
            </a:r>
            <a:r>
              <a:rPr lang="en-US" altLang="zh-CN" sz="1400" b="0" dirty="0">
                <a:solidFill>
                  <a:schemeClr val="tx2"/>
                </a:solidFill>
                <a:latin typeface="Times New Roman" panose="02020603050405020304" pitchFamily="18" charset="0"/>
              </a:rPr>
              <a:t>1010001 </a:t>
            </a:r>
            <a:r>
              <a:rPr lang="zh-CN" altLang="en-US" sz="1400" b="0" dirty="0">
                <a:solidFill>
                  <a:schemeClr val="tx2"/>
                </a:solidFill>
                <a:latin typeface="Times New Roman" panose="02020603050405020304" pitchFamily="18" charset="0"/>
              </a:rPr>
              <a:t>转化成</a:t>
            </a:r>
            <a:r>
              <a:rPr lang="en-US" altLang="zh-CN" sz="1400" b="0" i="1" dirty="0">
                <a:solidFill>
                  <a:schemeClr val="tx2"/>
                </a:solidFill>
                <a:latin typeface="Times New Roman" panose="02020603050405020304" pitchFamily="18" charset="0"/>
              </a:rPr>
              <a:t>f(x)= x</a:t>
            </a:r>
            <a:r>
              <a:rPr lang="en-US" altLang="zh-CN" sz="1400" b="0" i="1" baseline="30000" dirty="0">
                <a:solidFill>
                  <a:schemeClr val="tx2"/>
                </a:solidFill>
                <a:latin typeface="Times New Roman" panose="02020603050405020304" pitchFamily="18" charset="0"/>
              </a:rPr>
              <a:t>6</a:t>
            </a:r>
            <a:r>
              <a:rPr lang="en-US" altLang="zh-CN" sz="1400" b="0" i="1" dirty="0">
                <a:solidFill>
                  <a:schemeClr val="tx2"/>
                </a:solidFill>
                <a:latin typeface="Times New Roman" panose="02020603050405020304" pitchFamily="18" charset="0"/>
              </a:rPr>
              <a:t>+x</a:t>
            </a:r>
            <a:r>
              <a:rPr lang="en-US" altLang="zh-CN" sz="1400" b="0" i="1" baseline="30000" dirty="0">
                <a:solidFill>
                  <a:schemeClr val="tx2"/>
                </a:solidFill>
                <a:latin typeface="Times New Roman" panose="02020603050405020304" pitchFamily="18" charset="0"/>
              </a:rPr>
              <a:t>4</a:t>
            </a:r>
            <a:r>
              <a:rPr lang="en-US" altLang="zh-CN" sz="1400" b="0" i="1" dirty="0">
                <a:solidFill>
                  <a:schemeClr val="tx2"/>
                </a:solidFill>
                <a:latin typeface="Times New Roman" panose="02020603050405020304" pitchFamily="18" charset="0"/>
              </a:rPr>
              <a:t>+1</a:t>
            </a:r>
          </a:p>
          <a:p>
            <a:pPr marL="577850" lvl="1" indent="-285750">
              <a:lnSpc>
                <a:spcPct val="150000"/>
              </a:lnSpc>
              <a:buFont typeface="Wingdings" panose="05000000000000000000" pitchFamily="2" charset="2"/>
              <a:buChar char="Ø"/>
            </a:pPr>
            <a:r>
              <a:rPr lang="zh-CN" altLang="en-US" sz="1400" b="0" i="1" dirty="0">
                <a:solidFill>
                  <a:schemeClr val="tx2"/>
                </a:solidFill>
                <a:latin typeface="Times New Roman" panose="02020603050405020304" pitchFamily="18" charset="0"/>
              </a:rPr>
              <a:t>发送方和接收方共同选定一个生成多项式 </a:t>
            </a:r>
            <a:r>
              <a:rPr lang="en-US" altLang="zh-CN" sz="1400" b="0" i="1" dirty="0">
                <a:solidFill>
                  <a:schemeClr val="tx2"/>
                </a:solidFill>
                <a:latin typeface="Times New Roman" panose="02020603050405020304" pitchFamily="18" charset="0"/>
              </a:rPr>
              <a:t>G</a:t>
            </a:r>
            <a:r>
              <a:rPr lang="zh-CN" altLang="en-US" sz="1400" b="0" i="1" dirty="0">
                <a:solidFill>
                  <a:schemeClr val="tx2"/>
                </a:solidFill>
                <a:latin typeface="Times New Roman" panose="02020603050405020304" pitchFamily="18" charset="0"/>
              </a:rPr>
              <a:t>，如</a:t>
            </a:r>
            <a:r>
              <a:rPr lang="en-US" altLang="zh-CN" sz="1400" b="0" i="1" dirty="0">
                <a:solidFill>
                  <a:schemeClr val="tx2"/>
                </a:solidFill>
                <a:latin typeface="Times New Roman" panose="02020603050405020304" pitchFamily="18" charset="0"/>
              </a:rPr>
              <a:t>10111</a:t>
            </a:r>
            <a:r>
              <a:rPr lang="zh-CN" altLang="en-US" sz="1400" b="0" i="1" dirty="0">
                <a:solidFill>
                  <a:schemeClr val="tx2"/>
                </a:solidFill>
                <a:latin typeface="Times New Roman" panose="02020603050405020304" pitchFamily="18" charset="0"/>
              </a:rPr>
              <a:t>， </a:t>
            </a:r>
            <a:r>
              <a:rPr lang="en-US" altLang="zh-CN" sz="1400" b="0" i="1" dirty="0">
                <a:solidFill>
                  <a:schemeClr val="tx2"/>
                </a:solidFill>
                <a:latin typeface="Times New Roman" panose="02020603050405020304" pitchFamily="18" charset="0"/>
              </a:rPr>
              <a:t>G(x)=x</a:t>
            </a:r>
            <a:r>
              <a:rPr lang="en-US" altLang="zh-CN" sz="1400" b="0" i="1" baseline="30000" dirty="0">
                <a:solidFill>
                  <a:schemeClr val="tx2"/>
                </a:solidFill>
                <a:latin typeface="Times New Roman" panose="02020603050405020304" pitchFamily="18" charset="0"/>
              </a:rPr>
              <a:t>4</a:t>
            </a:r>
            <a:r>
              <a:rPr lang="en-US" altLang="zh-CN" sz="1400" b="0" i="1" dirty="0">
                <a:solidFill>
                  <a:schemeClr val="tx2"/>
                </a:solidFill>
                <a:latin typeface="Times New Roman" panose="02020603050405020304" pitchFamily="18" charset="0"/>
              </a:rPr>
              <a:t>+x</a:t>
            </a:r>
            <a:r>
              <a:rPr lang="en-US" altLang="zh-CN" sz="1400" b="0" i="1" baseline="30000" dirty="0">
                <a:solidFill>
                  <a:schemeClr val="tx2"/>
                </a:solidFill>
                <a:latin typeface="Times New Roman" panose="02020603050405020304" pitchFamily="18" charset="0"/>
              </a:rPr>
              <a:t>2</a:t>
            </a:r>
            <a:r>
              <a:rPr lang="en-US" altLang="zh-CN" sz="1400" b="0" i="1" dirty="0">
                <a:solidFill>
                  <a:schemeClr val="tx2"/>
                </a:solidFill>
                <a:latin typeface="Times New Roman" panose="02020603050405020304" pitchFamily="18" charset="0"/>
              </a:rPr>
              <a:t>+x+1</a:t>
            </a:r>
          </a:p>
          <a:p>
            <a:pPr marL="762000" lvl="2" indent="-285750">
              <a:lnSpc>
                <a:spcPct val="150000"/>
              </a:lnSpc>
              <a:buFont typeface="Wingdings" panose="05000000000000000000" pitchFamily="2" charset="2"/>
              <a:buChar char="Ø"/>
            </a:pPr>
            <a:r>
              <a:rPr lang="en-US" altLang="zh-CN" sz="1400" b="0" i="1" dirty="0">
                <a:solidFill>
                  <a:schemeClr val="tx2"/>
                </a:solidFill>
                <a:latin typeface="Times New Roman" panose="02020603050405020304" pitchFamily="18" charset="0"/>
              </a:rPr>
              <a:t>k</a:t>
            </a:r>
            <a:r>
              <a:rPr lang="zh-CN" altLang="en-US" sz="1400" b="0" i="1" dirty="0">
                <a:solidFill>
                  <a:schemeClr val="tx2"/>
                </a:solidFill>
                <a:latin typeface="Times New Roman" panose="02020603050405020304" pitchFamily="18" charset="0"/>
              </a:rPr>
              <a:t>：生成多项式</a:t>
            </a:r>
            <a:r>
              <a:rPr lang="en-US" altLang="zh-CN" sz="1400" b="0" i="1" dirty="0">
                <a:solidFill>
                  <a:schemeClr val="tx2"/>
                </a:solidFill>
                <a:latin typeface="Times New Roman" panose="02020603050405020304" pitchFamily="18" charset="0"/>
              </a:rPr>
              <a:t>G</a:t>
            </a:r>
            <a:r>
              <a:rPr lang="zh-CN" altLang="en-US" sz="1400" b="0" i="1" dirty="0">
                <a:solidFill>
                  <a:schemeClr val="tx2"/>
                </a:solidFill>
                <a:latin typeface="Times New Roman" panose="02020603050405020304" pitchFamily="18" charset="0"/>
              </a:rPr>
              <a:t>的最高幂值，如</a:t>
            </a:r>
            <a:r>
              <a:rPr lang="en-US" altLang="zh-CN" sz="1400" b="0" i="1" dirty="0">
                <a:solidFill>
                  <a:schemeClr val="tx2"/>
                </a:solidFill>
                <a:latin typeface="Times New Roman" panose="02020603050405020304" pitchFamily="18" charset="0"/>
              </a:rPr>
              <a:t>G=10111</a:t>
            </a:r>
            <a:r>
              <a:rPr lang="zh-CN" altLang="en-US" sz="1400" b="0" i="1" dirty="0">
                <a:solidFill>
                  <a:schemeClr val="tx2"/>
                </a:solidFill>
                <a:latin typeface="Times New Roman" panose="02020603050405020304" pitchFamily="18" charset="0"/>
              </a:rPr>
              <a:t>，则</a:t>
            </a:r>
            <a:r>
              <a:rPr lang="en-US" altLang="zh-CN" sz="1400" b="0" i="1" dirty="0">
                <a:solidFill>
                  <a:schemeClr val="tx2"/>
                </a:solidFill>
                <a:latin typeface="Times New Roman" panose="02020603050405020304" pitchFamily="18" charset="0"/>
              </a:rPr>
              <a:t>k=4</a:t>
            </a:r>
          </a:p>
          <a:p>
            <a:pPr marL="577850" lvl="1" indent="-285750">
              <a:lnSpc>
                <a:spcPct val="150000"/>
              </a:lnSpc>
              <a:buFont typeface="Wingdings" panose="05000000000000000000" pitchFamily="2" charset="2"/>
              <a:buChar char="Ø"/>
            </a:pPr>
            <a:r>
              <a:rPr lang="zh-CN" altLang="en-US" sz="1400" b="0" dirty="0">
                <a:solidFill>
                  <a:schemeClr val="tx2"/>
                </a:solidFill>
                <a:latin typeface="Times New Roman" panose="02020603050405020304" pitchFamily="18" charset="0"/>
              </a:rPr>
              <a:t>将</a:t>
            </a:r>
            <a:r>
              <a:rPr lang="en-US" altLang="zh-CN" sz="1400" b="0" i="1" dirty="0">
                <a:solidFill>
                  <a:schemeClr val="tx2"/>
                </a:solidFill>
                <a:latin typeface="Times New Roman" panose="02020603050405020304" pitchFamily="18" charset="0"/>
                <a:cs typeface="Times New Roman" panose="02020603050405020304" pitchFamily="18" charset="0"/>
              </a:rPr>
              <a:t>f(x)</a:t>
            </a:r>
            <a:r>
              <a:rPr lang="zh-CN" altLang="ja-JP" sz="1400" b="0" dirty="0">
                <a:solidFill>
                  <a:schemeClr val="tx2"/>
                </a:solidFill>
                <a:latin typeface="Times New Roman" panose="02020603050405020304" pitchFamily="18" charset="0"/>
              </a:rPr>
              <a:t>·</a:t>
            </a:r>
            <a:r>
              <a:rPr lang="en-US" altLang="zh-CN" sz="1400" b="0" i="1" dirty="0" err="1">
                <a:solidFill>
                  <a:schemeClr val="tx2"/>
                </a:solidFill>
                <a:latin typeface="Times New Roman" panose="02020603050405020304" pitchFamily="18" charset="0"/>
                <a:cs typeface="Times New Roman" panose="02020603050405020304" pitchFamily="18" charset="0"/>
              </a:rPr>
              <a:t>x</a:t>
            </a:r>
            <a:r>
              <a:rPr lang="en-US" altLang="zh-CN" sz="1400" b="0" i="1" baseline="30000" dirty="0" err="1">
                <a:solidFill>
                  <a:schemeClr val="tx2"/>
                </a:solidFill>
                <a:latin typeface="Times New Roman" panose="02020603050405020304" pitchFamily="18" charset="0"/>
                <a:cs typeface="Times New Roman" panose="02020603050405020304" pitchFamily="18" charset="0"/>
              </a:rPr>
              <a:t>k</a:t>
            </a:r>
            <a:r>
              <a:rPr lang="zh-CN" altLang="en-US" sz="1400" b="0" dirty="0">
                <a:solidFill>
                  <a:srgbClr val="FF0000"/>
                </a:solidFill>
                <a:latin typeface="Times New Roman" panose="02020603050405020304" pitchFamily="18" charset="0"/>
              </a:rPr>
              <a:t>模</a:t>
            </a:r>
            <a:r>
              <a:rPr lang="zh-CN" altLang="ja-JP" sz="1400" b="0" dirty="0">
                <a:solidFill>
                  <a:srgbClr val="FF0000"/>
                </a:solidFill>
                <a:latin typeface="Times New Roman" panose="02020603050405020304" pitchFamily="18" charset="0"/>
              </a:rPr>
              <a:t>2</a:t>
            </a:r>
            <a:r>
              <a:rPr lang="zh-CN" altLang="en-US" sz="1400" b="0" dirty="0">
                <a:solidFill>
                  <a:schemeClr val="tx2"/>
                </a:solidFill>
                <a:latin typeface="Times New Roman" panose="02020603050405020304" pitchFamily="18" charset="0"/>
                <a:cs typeface="Times New Roman" panose="02020603050405020304" pitchFamily="18" charset="0"/>
              </a:rPr>
              <a:t>除生成</a:t>
            </a:r>
            <a:r>
              <a:rPr lang="zh-CN" altLang="en-US" sz="1400" b="0" dirty="0">
                <a:solidFill>
                  <a:schemeClr val="tx2"/>
                </a:solidFill>
                <a:latin typeface="Times New Roman" panose="02020603050405020304" pitchFamily="18" charset="0"/>
              </a:rPr>
              <a:t>多项式</a:t>
            </a:r>
            <a:r>
              <a:rPr lang="en-US" altLang="zh-CN" sz="1400" b="0" i="1" dirty="0">
                <a:solidFill>
                  <a:schemeClr val="tx2"/>
                </a:solidFill>
                <a:latin typeface="Times New Roman" panose="02020603050405020304" pitchFamily="18" charset="0"/>
                <a:cs typeface="Times New Roman" panose="02020603050405020304" pitchFamily="18" charset="0"/>
              </a:rPr>
              <a:t>G(x)</a:t>
            </a:r>
            <a:r>
              <a:rPr lang="zh-CN" altLang="en-US" sz="1400" b="0" i="1" dirty="0">
                <a:solidFill>
                  <a:schemeClr val="tx2"/>
                </a:solidFill>
                <a:latin typeface="Times New Roman" panose="02020603050405020304" pitchFamily="18" charset="0"/>
                <a:cs typeface="Times New Roman" panose="02020603050405020304" pitchFamily="18" charset="0"/>
              </a:rPr>
              <a:t>，</a:t>
            </a:r>
            <a:r>
              <a:rPr lang="zh-CN" altLang="en-US" sz="1400" b="0" i="1" dirty="0">
                <a:solidFill>
                  <a:schemeClr val="tx2"/>
                </a:solidFill>
                <a:latin typeface="Times New Roman" panose="02020603050405020304" pitchFamily="18" charset="0"/>
              </a:rPr>
              <a:t>得到</a:t>
            </a:r>
            <a:r>
              <a:rPr lang="en-US" altLang="zh-CN" sz="1400" b="0" i="1" dirty="0">
                <a:solidFill>
                  <a:schemeClr val="tx2"/>
                </a:solidFill>
                <a:latin typeface="Times New Roman" panose="02020603050405020304" pitchFamily="18" charset="0"/>
              </a:rPr>
              <a:t>R(x)</a:t>
            </a:r>
            <a:r>
              <a:rPr lang="zh-CN" altLang="en-US" sz="1400" b="0" i="1" dirty="0">
                <a:solidFill>
                  <a:schemeClr val="tx2"/>
                </a:solidFill>
                <a:latin typeface="Times New Roman" panose="02020603050405020304" pitchFamily="18" charset="0"/>
              </a:rPr>
              <a:t>即为校验位</a:t>
            </a:r>
            <a:endParaRPr lang="en-US" altLang="zh-CN" sz="1400" b="0" i="1" dirty="0">
              <a:solidFill>
                <a:schemeClr val="tx2"/>
              </a:solidFill>
              <a:latin typeface="Times New Roman" panose="02020603050405020304" pitchFamily="18" charset="0"/>
            </a:endParaRPr>
          </a:p>
          <a:p>
            <a:pPr marL="577850" lvl="1" indent="-285750">
              <a:lnSpc>
                <a:spcPct val="150000"/>
              </a:lnSpc>
              <a:buFont typeface="Wingdings" panose="05000000000000000000" pitchFamily="2" charset="2"/>
              <a:buChar char="Ø"/>
            </a:pPr>
            <a:endParaRPr lang="en-US" altLang="zh-CN" sz="1400" b="0" dirty="0">
              <a:solidFill>
                <a:schemeClr val="tx2"/>
              </a:solidFill>
              <a:latin typeface="Times New Roman" panose="02020603050405020304" pitchFamily="18" charset="0"/>
              <a:cs typeface="Times New Roman" panose="02020603050405020304" pitchFamily="18" charset="0"/>
            </a:endParaRPr>
          </a:p>
          <a:p>
            <a:pPr marL="577850" lvl="1" indent="-285750">
              <a:lnSpc>
                <a:spcPct val="150000"/>
              </a:lnSpc>
              <a:buFont typeface="Wingdings" panose="05000000000000000000" pitchFamily="2" charset="2"/>
              <a:buChar char="Ø"/>
            </a:pPr>
            <a:endParaRPr lang="en-US" altLang="zh-CN" sz="1400" b="0" i="1" dirty="0">
              <a:solidFill>
                <a:schemeClr val="tx2"/>
              </a:solidFill>
              <a:latin typeface="Times New Roman" panose="02020603050405020304" pitchFamily="18" charset="0"/>
            </a:endParaRPr>
          </a:p>
          <a:p>
            <a:pPr marL="577850" lvl="1" indent="-285750">
              <a:lnSpc>
                <a:spcPct val="150000"/>
              </a:lnSpc>
              <a:buFont typeface="Wingdings" panose="05000000000000000000" pitchFamily="2" charset="2"/>
              <a:buChar char="Ø"/>
            </a:pPr>
            <a:endParaRPr lang="en-US" altLang="zh-CN" sz="1400" b="0" i="1"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endParaRPr lang="zh-CN" altLang="en-US" sz="1600" b="0" dirty="0">
              <a:solidFill>
                <a:schemeClr val="tx2"/>
              </a:solidFill>
              <a:latin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0" dirty="0">
              <a:solidFill>
                <a:schemeClr val="tx2"/>
              </a:solidFill>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10"/>
          </p:nvPr>
        </p:nvSpPr>
        <p:spPr/>
        <p:txBody>
          <a:bodyPr/>
          <a:lstStyle/>
          <a:p>
            <a:fld id="{C7BB1681-9CAB-4C95-8BD2-F9DE706E3230}" type="slidenum">
              <a:rPr lang="zh-CN" altLang="en-US" smtClean="0"/>
              <a:pPr/>
              <a:t>9</a:t>
            </a:fld>
            <a:endParaRPr lang="zh-CN" altLang="en-US"/>
          </a:p>
        </p:txBody>
      </p:sp>
      <p:sp>
        <p:nvSpPr>
          <p:cNvPr id="2" name="页脚占位符 1">
            <a:extLst>
              <a:ext uri="{FF2B5EF4-FFF2-40B4-BE49-F238E27FC236}">
                <a16:creationId xmlns:a16="http://schemas.microsoft.com/office/drawing/2014/main" id="{4F32026C-2C5A-4E3A-907E-FE1789CAC5A3}"/>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690347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回顾">
  <a:themeElements>
    <a:clrScheme name="自定义 12">
      <a:dk1>
        <a:sysClr val="windowText" lastClr="000000"/>
      </a:dk1>
      <a:lt1>
        <a:sysClr val="window" lastClr="FFFFFF"/>
      </a:lt1>
      <a:dk2>
        <a:srgbClr val="17406D"/>
      </a:dk2>
      <a:lt2>
        <a:srgbClr val="DBEFF9"/>
      </a:lt2>
      <a:accent1>
        <a:srgbClr val="C0D8F1"/>
      </a:accent1>
      <a:accent2>
        <a:srgbClr val="C0D8F1"/>
      </a:accent2>
      <a:accent3>
        <a:srgbClr val="0BD0D9"/>
      </a:accent3>
      <a:accent4>
        <a:srgbClr val="10CF9B"/>
      </a:accent4>
      <a:accent5>
        <a:srgbClr val="7CCA62"/>
      </a:accent5>
      <a:accent6>
        <a:srgbClr val="A5C249"/>
      </a:accent6>
      <a:hlink>
        <a:srgbClr val="F49100"/>
      </a:hlink>
      <a:folHlink>
        <a:srgbClr val="85DFD0"/>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2856</TotalTime>
  <Words>2521</Words>
  <Application>Microsoft Office PowerPoint</Application>
  <PresentationFormat>全屏显示(4:3)</PresentationFormat>
  <Paragraphs>334</Paragraphs>
  <Slides>35</Slides>
  <Notes>23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8" baseType="lpstr">
      <vt:lpstr>华文中宋</vt:lpstr>
      <vt:lpstr>隶书</vt:lpstr>
      <vt:lpstr>宋体</vt:lpstr>
      <vt:lpstr>Arial</vt:lpstr>
      <vt:lpstr>Calibri</vt:lpstr>
      <vt:lpstr>Calibri Light</vt:lpstr>
      <vt:lpstr>Times New Roman</vt:lpstr>
      <vt:lpstr>Verdana</vt:lpstr>
      <vt:lpstr>Wingdings</vt:lpstr>
      <vt:lpstr>Wingdings 2</vt:lpstr>
      <vt:lpstr>回顾</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Lenovo</dc:creator>
  <cp:lastModifiedBy>yao jm</cp:lastModifiedBy>
  <cp:revision>1142</cp:revision>
  <dcterms:created xsi:type="dcterms:W3CDTF">2014-05-03T04:50:23Z</dcterms:created>
  <dcterms:modified xsi:type="dcterms:W3CDTF">2022-06-01T02:33:53Z</dcterms:modified>
</cp:coreProperties>
</file>