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3" r:id="rId4"/>
    <p:sldId id="257" r:id="rId5"/>
    <p:sldId id="260" r:id="rId6"/>
    <p:sldId id="261" r:id="rId7"/>
    <p:sldId id="258" r:id="rId8"/>
    <p:sldId id="262" r:id="rId9"/>
    <p:sldId id="259" r:id="rId10"/>
    <p:sldId id="268" r:id="rId11"/>
    <p:sldId id="267" r:id="rId12"/>
    <p:sldId id="270" r:id="rId13"/>
    <p:sldId id="264" r:id="rId14"/>
    <p:sldId id="269" r:id="rId15"/>
    <p:sldId id="271" r:id="rId16"/>
    <p:sldId id="265" r:id="rId17"/>
    <p:sldId id="26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 algn="ctr">
              <a:defRPr sz="2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TC" panose="020B0600000000000000" charset="-120"/>
                <a:ea typeface="Noto Sans CJK TC" panose="020B0600000000000000" charset="-12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" panose="020B0600000000000000" charset="-120"/>
                <a:ea typeface="Noto Sans CJK TC" panose="020B0600000000000000" charset="-120"/>
              </a:defRPr>
            </a:lvl1pPr>
            <a:lvl2pPr>
              <a:lnSpc>
                <a:spcPct val="10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" panose="020B0600000000000000" charset="-120"/>
                <a:ea typeface="Noto Sans CJK TC" panose="020B0600000000000000" charset="-120"/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" panose="020B0600000000000000" charset="-120"/>
                <a:ea typeface="Noto Sans CJK TC" panose="020B0600000000000000" charset="-120"/>
              </a:defRPr>
            </a:lvl3pPr>
            <a:lvl4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" panose="020B0600000000000000" charset="-120"/>
                <a:ea typeface="Noto Sans CJK TC" panose="020B0600000000000000" charset="-120"/>
              </a:defRPr>
            </a:lvl4pPr>
            <a:lvl5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TC" panose="020B0600000000000000" charset="-120"/>
                <a:ea typeface="Noto Sans CJK TC" panose="020B0600000000000000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TC" panose="020B0600000000000000" charset="-120"/>
                <a:ea typeface="Noto Sans CJK TC" panose="020B0600000000000000" charset="-12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9345"/>
            <a:ext cx="9144000" cy="2400300"/>
          </a:xfrm>
        </p:spPr>
        <p:txBody>
          <a:bodyPr>
            <a:noAutofit/>
          </a:bodyPr>
          <a:p>
            <a:r>
              <a:rPr lang="zh-CN" altLang="en-US" b="1">
                <a:latin typeface="Noto Sans Mono CJK SC" panose="020B0500000000000000" charset="-122"/>
                <a:ea typeface="Noto Sans Mono CJK SC" panose="020B0500000000000000" charset="-122"/>
              </a:rPr>
              <a:t>病原微生物基因组测序的生物信息学分析</a:t>
            </a:r>
            <a:endParaRPr lang="zh-CN" altLang="en-US" b="1">
              <a:latin typeface="Noto Sans Mono CJK SC" panose="020B0500000000000000" charset="-122"/>
              <a:ea typeface="Noto Sans Mono CJK SC" panose="020B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r>
              <a:rPr lang="zh-CN" altLang="en-US" sz="2000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杭州市疾病预防控制中心  俞骅  </a:t>
            </a:r>
            <a:r>
              <a:rPr lang="en-US" altLang="zh-CN" sz="2000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2019.09.04</a:t>
            </a:r>
            <a:endParaRPr lang="en-US" altLang="zh-CN" sz="2000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如果可以，学习至少一门脚本语言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Shell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：主要用于命令行界面下的各种操作</a:t>
            </a:r>
            <a:endParaRPr lang="zh-CN" altLang="en-US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  <a:p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Python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：</a:t>
            </a:r>
            <a:endParaRPr lang="zh-CN" altLang="en-US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  <a:p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R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：数据统计、分析、可视化</a:t>
            </a:r>
            <a:endParaRPr lang="zh-CN" altLang="en-US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  <a:p>
            <a:endParaRPr lang="zh-CN" altLang="en-US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  <a:p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许多分析工具是用</a:t>
            </a:r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Python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、</a:t>
            </a:r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Perl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、</a:t>
            </a:r>
            <a:r>
              <a:rPr lang="en-US" altLang="zh-CN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R</a:t>
            </a:r>
            <a:r>
              <a:rPr lang="zh-CN" altLang="en-US">
                <a:latin typeface="Noto Sans CJK TC" panose="020B0600000000000000" charset="-120"/>
                <a:ea typeface="Noto Sans CJK TC" panose="020B0600000000000000" charset="-120"/>
                <a:cs typeface="Noto Sans CJK TC" panose="020B0600000000000000" charset="-120"/>
              </a:rPr>
              <a:t>等工具开发的。</a:t>
            </a:r>
            <a:endParaRPr lang="zh-CN" altLang="en-US">
              <a:latin typeface="Noto Sans CJK TC" panose="020B0600000000000000" charset="-120"/>
              <a:ea typeface="Noto Sans CJK TC" panose="020B0600000000000000" charset="-120"/>
              <a:cs typeface="Noto Sans CJK TC" panose="020B0600000000000000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问与答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问：我需要把各种生物学软件都学会吗？</a:t>
            </a:r>
            <a:endParaRPr lang="zh-CN" altLang="en-US"/>
          </a:p>
          <a:p>
            <a:r>
              <a:rPr lang="zh-CN" altLang="en-US"/>
              <a:t>答：不用，事实上你也做不到。你能做到的是基本掌握一些常用的软件和参数设置，然后知道各种工具是干什么用的就行。当你需要做一个分析，你可以知道用什么软件，或者通过搜索找到合适的软件，具体如何使用看文档和教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问：我需要学习一门语言吗？</a:t>
            </a:r>
            <a:endParaRPr lang="zh-CN" altLang="en-US"/>
          </a:p>
          <a:p>
            <a:r>
              <a:rPr lang="zh-CN" altLang="en-US"/>
              <a:t>答：会一门语言更好，但是一点语言也不会未必做不出好的分析。但是往往你看到的</a:t>
            </a:r>
            <a:r>
              <a:rPr lang="en-US" altLang="zh-CN"/>
              <a:t>Paper</a:t>
            </a:r>
            <a:r>
              <a:rPr lang="zh-CN" altLang="en-US"/>
              <a:t>里漂亮的分析图片，当你也想模仿做出来时才发现需要掌握大量你不会的工具，比如编程</a:t>
            </a:r>
            <a:r>
              <a:rPr lang="en-US" altLang="zh-CN"/>
              <a:t>……</a:t>
            </a:r>
            <a:r>
              <a:rPr lang="zh-CN" altLang="en-US"/>
              <a:t>，学的越多才知道自己不懂的越多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细菌基因组分析示例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分析环境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硬件环境：</a:t>
            </a:r>
            <a:r>
              <a:rPr lang="en-US" altLang="zh-CN"/>
              <a:t>Dell R720 - CPU 20</a:t>
            </a:r>
            <a:r>
              <a:rPr lang="zh-CN" altLang="en-US"/>
              <a:t>核心</a:t>
            </a:r>
            <a:r>
              <a:rPr lang="en-US" altLang="zh-CN"/>
              <a:t>40</a:t>
            </a:r>
            <a:r>
              <a:rPr lang="zh-CN" altLang="en-US"/>
              <a:t>线程，</a:t>
            </a:r>
            <a:r>
              <a:rPr lang="en-US" altLang="zh-CN"/>
              <a:t>128G</a:t>
            </a:r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软件环境：</a:t>
            </a:r>
            <a:r>
              <a:rPr lang="en-US" altLang="zh-CN"/>
              <a:t>Ubuntu 18.04 LTS</a:t>
            </a:r>
            <a:endParaRPr lang="en-US" altLang="zh-CN"/>
          </a:p>
          <a:p>
            <a:r>
              <a:rPr lang="zh-CN" altLang="en-US"/>
              <a:t>运行方式：</a:t>
            </a:r>
            <a:r>
              <a:rPr lang="en-US" altLang="zh-CN"/>
              <a:t>conda</a:t>
            </a:r>
            <a:r>
              <a:rPr lang="zh-CN" altLang="en-US"/>
              <a:t>构建虚拟环境 </a:t>
            </a:r>
            <a:r>
              <a:rPr lang="en-US" altLang="zh-CN"/>
              <a:t>+ CML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公共数据库数据下载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公共数据库：</a:t>
            </a:r>
            <a:endParaRPr lang="zh-CN" altLang="en-US"/>
          </a:p>
          <a:p>
            <a:pPr lvl="1"/>
            <a:r>
              <a:rPr lang="en-US" altLang="zh-CN"/>
              <a:t>NCBI: SRA, Assembly, Genbank</a:t>
            </a:r>
            <a:endParaRPr lang="en-US" altLang="zh-CN"/>
          </a:p>
          <a:p>
            <a:pPr lvl="1"/>
            <a:r>
              <a:rPr lang="en-US" altLang="zh-CN"/>
              <a:t>EBI:</a:t>
            </a:r>
            <a:endParaRPr lang="en-US" altLang="zh-CN"/>
          </a:p>
          <a:p>
            <a:pPr lvl="1"/>
            <a:r>
              <a:rPr lang="en-US" altLang="zh-CN"/>
              <a:t>DDBJ:</a:t>
            </a:r>
            <a:endParaRPr lang="en-US" altLang="zh-CN"/>
          </a:p>
          <a:p>
            <a:pPr lvl="1"/>
            <a:r>
              <a:rPr lang="en-US" altLang="zh-CN"/>
              <a:t>PubMLST: </a:t>
            </a:r>
            <a:endParaRPr lang="en-US" altLang="zh-CN"/>
          </a:p>
          <a:p>
            <a:pPr lvl="0"/>
            <a:r>
              <a:rPr lang="zh-CN" altLang="en-US"/>
              <a:t>基因组数据：</a:t>
            </a:r>
            <a:endParaRPr lang="zh-CN" altLang="en-US"/>
          </a:p>
          <a:p>
            <a:pPr lvl="1"/>
            <a:r>
              <a:rPr lang="en-US" altLang="zh-CN"/>
              <a:t>fasta</a:t>
            </a:r>
            <a:r>
              <a:rPr lang="zh-CN" altLang="en-US"/>
              <a:t>格式</a:t>
            </a:r>
            <a:endParaRPr lang="zh-CN" altLang="en-US"/>
          </a:p>
          <a:p>
            <a:pPr lvl="1"/>
            <a:r>
              <a:rPr lang="en-US" altLang="zh-CN"/>
              <a:t>fastq</a:t>
            </a:r>
            <a:r>
              <a:rPr lang="zh-CN" altLang="en-US"/>
              <a:t>格式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t" anchorCtr="0"/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#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创建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conda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虚拟环境，取名为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lmo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$ conda create -n lmo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>
              <a:solidFill>
                <a:schemeClr val="bg1">
                  <a:lumMod val="65000"/>
                </a:schemeClr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#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激活虚拟环境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lmo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$ conda activate lmo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>
              <a:solidFill>
                <a:schemeClr val="bg1">
                  <a:lumMod val="65000"/>
                </a:schemeClr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#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安装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entrez-direct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(lmo)$ conda install entrez-direct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#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查询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pkgs-name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Noto Sans Mono" panose="020B0609040504020204" charset="0"/>
                <a:ea typeface="Noto Sans Mono" panose="020B0609040504020204" charset="0"/>
                <a:cs typeface="Noto Sans Mono" panose="020B0609040504020204" charset="0"/>
              </a:rPr>
              <a:t>(lmo)$ conda search pkgs-name</a:t>
            </a:r>
            <a:endParaRPr lang="en-US" altLang="zh-CN">
              <a:solidFill>
                <a:schemeClr val="bg1"/>
              </a:solidFill>
              <a:latin typeface="Noto Sans Mono" panose="020B0609040504020204" charset="0"/>
              <a:ea typeface="Noto Sans Mono" panose="020B0609040504020204" charset="0"/>
              <a:cs typeface="Noto Sans Mono" panose="020B060904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工欲善其事，必先利其</a:t>
            </a:r>
            <a:r>
              <a:rPr lang="zh-CN" altLang="en-US">
                <a:solidFill>
                  <a:srgbClr val="FF0000"/>
                </a:solidFill>
              </a:rPr>
              <a:t>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生物信息分析平台硬件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个人电脑：适合少量微生物基因组分析</a:t>
            </a:r>
            <a:endParaRPr lang="zh-CN" altLang="en-US"/>
          </a:p>
          <a:p>
            <a:pPr lvl="1"/>
            <a:r>
              <a:rPr lang="zh-CN" altLang="en-US" sz="2000"/>
              <a:t>推荐配置：</a:t>
            </a:r>
            <a:r>
              <a:rPr lang="en-US" altLang="zh-CN" sz="2000"/>
              <a:t>CPU</a:t>
            </a:r>
            <a:r>
              <a:rPr lang="zh-CN" altLang="en-US" sz="2000"/>
              <a:t>采用新款的</a:t>
            </a:r>
            <a:r>
              <a:rPr lang="en-US" altLang="zh-CN" sz="2000"/>
              <a:t>4</a:t>
            </a:r>
            <a:r>
              <a:rPr lang="zh-CN" altLang="en-US" sz="2000"/>
              <a:t>核</a:t>
            </a:r>
            <a:r>
              <a:rPr lang="en-US" altLang="zh-CN" sz="2000"/>
              <a:t>8</a:t>
            </a:r>
            <a:r>
              <a:rPr lang="zh-CN" altLang="en-US" sz="2000"/>
              <a:t>线程以上（越多越好）；内存至少</a:t>
            </a:r>
            <a:r>
              <a:rPr lang="en-US" altLang="zh-CN" sz="2000"/>
              <a:t>16G</a:t>
            </a:r>
            <a:r>
              <a:rPr lang="zh-CN" altLang="en-US" sz="2000"/>
              <a:t>（</a:t>
            </a:r>
            <a:r>
              <a:rPr lang="en-US" altLang="zh-CN" sz="2000"/>
              <a:t>99%</a:t>
            </a:r>
            <a:r>
              <a:rPr lang="zh-CN" altLang="en-US" sz="2000"/>
              <a:t>够用了）；硬盘推荐</a:t>
            </a:r>
            <a:r>
              <a:rPr lang="en-US" altLang="zh-CN" sz="2000"/>
              <a:t>SSD+HD 2T</a:t>
            </a:r>
            <a:r>
              <a:rPr lang="zh-CN" altLang="en-US" sz="2000"/>
              <a:t>以上（空间越大越好）；</a:t>
            </a:r>
            <a:endParaRPr lang="zh-CN" altLang="en-US" sz="2000"/>
          </a:p>
          <a:p>
            <a:pPr lvl="1"/>
            <a:r>
              <a:rPr lang="zh-CN" altLang="en-US" sz="2000"/>
              <a:t>操作系统：</a:t>
            </a:r>
            <a:endParaRPr lang="zh-CN" altLang="en-US" sz="2000"/>
          </a:p>
          <a:p>
            <a:pPr lvl="2"/>
            <a:r>
              <a:rPr lang="en-US" altLang="zh-CN" sz="2000"/>
              <a:t>Linux + </a:t>
            </a:r>
            <a:r>
              <a:rPr lang="zh-CN" altLang="en-US" sz="2000"/>
              <a:t>虚拟机（</a:t>
            </a:r>
            <a:r>
              <a:rPr lang="en-US" altLang="zh-CN" sz="2000"/>
              <a:t>Windows</a:t>
            </a:r>
            <a:r>
              <a:rPr lang="zh-CN" altLang="en-US" sz="2000"/>
              <a:t>）</a:t>
            </a:r>
            <a:endParaRPr lang="zh-CN" altLang="en-US" sz="2000"/>
          </a:p>
          <a:p>
            <a:pPr lvl="2"/>
            <a:r>
              <a:rPr lang="en-US" altLang="zh-CN" sz="2000"/>
              <a:t>Mac OSX</a:t>
            </a:r>
            <a:endParaRPr lang="en-US" altLang="zh-CN" sz="2000"/>
          </a:p>
          <a:p>
            <a:pPr lvl="2"/>
            <a:r>
              <a:rPr lang="en-US" altLang="zh-CN" sz="2000"/>
              <a:t>Windows + Linux </a:t>
            </a:r>
            <a:r>
              <a:rPr lang="zh-CN" altLang="en-US" sz="2000"/>
              <a:t>双系统</a:t>
            </a:r>
            <a:endParaRPr lang="zh-CN" altLang="en-US" sz="2000"/>
          </a:p>
          <a:p>
            <a:pPr lvl="2"/>
            <a:r>
              <a:rPr lang="en-US" altLang="zh-CN" sz="2000"/>
              <a:t>Windows + </a:t>
            </a:r>
            <a:r>
              <a:rPr lang="zh-CN" altLang="en-US" sz="2000"/>
              <a:t>虚拟机（</a:t>
            </a:r>
            <a:r>
              <a:rPr lang="en-US" altLang="zh-CN" sz="2000"/>
              <a:t>Linux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2000"/>
              <a:t>笔记本：</a:t>
            </a:r>
            <a:r>
              <a:rPr lang="en-US" altLang="zh-CN" sz="2000"/>
              <a:t>Macbook Pro 15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生物信息分析平台硬件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服务器：适合运行大批量基因组测序数据分析</a:t>
            </a:r>
            <a:endParaRPr lang="zh-CN" altLang="en-US" sz="2800"/>
          </a:p>
          <a:p>
            <a:pPr lvl="1"/>
            <a:r>
              <a:rPr lang="zh-CN" altLang="en-US" sz="2520"/>
              <a:t>计算：除非专门做生物信息学分析的软件是以来</a:t>
            </a:r>
            <a:r>
              <a:rPr lang="en-US" altLang="zh-CN" sz="2520"/>
              <a:t>GPU</a:t>
            </a:r>
            <a:r>
              <a:rPr lang="zh-CN" altLang="en-US" sz="2520"/>
              <a:t>计算，否则服务器还是需要经可能多核心</a:t>
            </a:r>
            <a:r>
              <a:rPr lang="en-US" altLang="zh-CN" sz="2520"/>
              <a:t>/</a:t>
            </a:r>
            <a:r>
              <a:rPr lang="zh-CN" altLang="en-US" sz="2520"/>
              <a:t>线程的</a:t>
            </a:r>
            <a:r>
              <a:rPr lang="en-US" altLang="zh-CN" sz="2520"/>
              <a:t>CPU</a:t>
            </a:r>
            <a:endParaRPr lang="en-US" altLang="zh-CN" sz="2520"/>
          </a:p>
          <a:p>
            <a:pPr lvl="1"/>
            <a:r>
              <a:rPr lang="zh-CN" altLang="en-US" sz="2520">
                <a:sym typeface="+mn-ea"/>
              </a:rPr>
              <a:t>内存：</a:t>
            </a:r>
            <a:r>
              <a:rPr lang="zh-CN" altLang="en-US" sz="2520"/>
              <a:t>基因组分析</a:t>
            </a:r>
            <a:r>
              <a:rPr lang="en-US" altLang="zh-CN" sz="2520"/>
              <a:t>16G</a:t>
            </a:r>
            <a:r>
              <a:rPr lang="zh-CN" altLang="en-US" sz="2520"/>
              <a:t>以上，宏基因组建议</a:t>
            </a:r>
            <a:r>
              <a:rPr lang="en-US" altLang="zh-CN" sz="2520"/>
              <a:t>128G</a:t>
            </a:r>
            <a:r>
              <a:rPr lang="zh-CN" altLang="en-US" sz="2520"/>
              <a:t>以上（一些分析流程要把数据库载入内存以提高速度）</a:t>
            </a:r>
            <a:endParaRPr lang="zh-CN" altLang="en-US" sz="2520"/>
          </a:p>
          <a:p>
            <a:pPr lvl="1"/>
            <a:r>
              <a:rPr lang="zh-CN" altLang="en-US" sz="2520"/>
              <a:t>硬盘：越大越好。</a:t>
            </a:r>
            <a:endParaRPr lang="zh-CN" altLang="en-US" sz="2520"/>
          </a:p>
          <a:p>
            <a:pPr lvl="1"/>
            <a:r>
              <a:rPr lang="zh-CN" altLang="en-US" sz="2520"/>
              <a:t>客户端连接方式：</a:t>
            </a:r>
            <a:r>
              <a:rPr lang="en-US" altLang="zh-CN" sz="2520"/>
              <a:t>ssh</a:t>
            </a:r>
            <a:endParaRPr lang="en-US" altLang="zh-CN" sz="2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生物信息分析平台硬件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云计算：适合使用频率不高，数据集大小波动频繁</a:t>
            </a:r>
            <a:endParaRPr lang="zh-CN" altLang="en-US" sz="2800"/>
          </a:p>
          <a:p>
            <a:pPr lvl="1"/>
            <a:r>
              <a:rPr lang="zh-CN" altLang="en-US" sz="2000"/>
              <a:t>一般主要是</a:t>
            </a:r>
            <a:r>
              <a:rPr lang="en-US" altLang="zh-CN" sz="2000"/>
              <a:t>Amazon</a:t>
            </a:r>
            <a:r>
              <a:rPr lang="zh-CN" altLang="en-US" sz="2000"/>
              <a:t>、</a:t>
            </a:r>
            <a:r>
              <a:rPr lang="en-US" altLang="zh-CN" sz="2000"/>
              <a:t>aliyun</a:t>
            </a:r>
            <a:r>
              <a:rPr lang="zh-CN" altLang="en-US" sz="2000"/>
              <a:t>的云服务器（</a:t>
            </a:r>
            <a:r>
              <a:rPr lang="en-US" altLang="zh-CN" sz="2000"/>
              <a:t>ECS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2000"/>
              <a:t>优点：</a:t>
            </a:r>
            <a:endParaRPr lang="zh-CN" altLang="en-US" sz="2000"/>
          </a:p>
          <a:p>
            <a:pPr lvl="2"/>
            <a:r>
              <a:rPr lang="zh-CN" altLang="en-US" sz="2000"/>
              <a:t>解决硬件购置和管理的投入</a:t>
            </a:r>
            <a:endParaRPr lang="zh-CN" altLang="en-US" sz="2000"/>
          </a:p>
          <a:p>
            <a:pPr lvl="2"/>
            <a:r>
              <a:rPr lang="zh-CN" altLang="en-US" sz="2000"/>
              <a:t>弹性大，可以随时增减配置</a:t>
            </a:r>
            <a:endParaRPr lang="zh-CN" altLang="en-US" sz="2000"/>
          </a:p>
          <a:p>
            <a:pPr lvl="2"/>
            <a:r>
              <a:rPr lang="zh-CN" altLang="en-US" sz="2000"/>
              <a:t>有实例、镜像可以直接使用，免去安装配置</a:t>
            </a:r>
            <a:endParaRPr lang="zh-CN" altLang="en-US" sz="2000"/>
          </a:p>
          <a:p>
            <a:pPr lvl="1"/>
            <a:r>
              <a:rPr lang="zh-CN" altLang="en-US" sz="2000"/>
              <a:t>缺点：</a:t>
            </a:r>
            <a:endParaRPr lang="zh-CN" altLang="en-US" sz="2000"/>
          </a:p>
          <a:p>
            <a:pPr lvl="2"/>
            <a:r>
              <a:rPr lang="zh-CN" altLang="en-US" sz="2000"/>
              <a:t>支付方式一般的政府、事业单位在报销制度上比较难以实现</a:t>
            </a:r>
            <a:endParaRPr lang="zh-CN" altLang="en-US" sz="2000"/>
          </a:p>
          <a:p>
            <a:pPr lvl="2"/>
            <a:r>
              <a:rPr lang="zh-CN" altLang="en-US" sz="2000"/>
              <a:t>需要将数据上传</a:t>
            </a:r>
            <a:endParaRPr lang="zh-CN" altLang="en-US" sz="2000"/>
          </a:p>
          <a:p>
            <a:pPr lvl="2"/>
            <a:r>
              <a:rPr lang="zh-CN" altLang="en-US" sz="2000"/>
              <a:t>单位计算价格较高，特别是大量数据分析时磁盘费用会较高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Windows7</a:t>
            </a:r>
            <a:r>
              <a:rPr lang="zh-CN" altLang="en-US"/>
              <a:t>：常用的操作系统，可以安装相应的生物信息学软件：</a:t>
            </a:r>
            <a:endParaRPr lang="zh-CN" altLang="en-US"/>
          </a:p>
          <a:p>
            <a:pPr lvl="1"/>
            <a:r>
              <a:rPr lang="zh-CN" altLang="en-US"/>
              <a:t>综合类商业软件：</a:t>
            </a:r>
            <a:r>
              <a:rPr lang="en-US" altLang="zh-CN"/>
              <a:t>Bionumerics, CLC Workbench, Genious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综合类的免费软件：</a:t>
            </a:r>
            <a:r>
              <a:rPr lang="en-US" altLang="zh-CN"/>
              <a:t>NCBI Genbench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进化分析：</a:t>
            </a:r>
            <a:r>
              <a:rPr lang="en-US" altLang="zh-CN"/>
              <a:t>MEGA</a:t>
            </a:r>
            <a:endParaRPr lang="en-US" altLang="zh-CN"/>
          </a:p>
          <a:p>
            <a:pPr lvl="0"/>
            <a:r>
              <a:rPr lang="en-US" altLang="zh-CN"/>
              <a:t>Windows10</a:t>
            </a:r>
            <a:r>
              <a:rPr lang="zh-CN" altLang="en-US"/>
              <a:t>：主流的操作系统，同</a:t>
            </a:r>
            <a:r>
              <a:rPr lang="en-US" altLang="zh-CN"/>
              <a:t>Windows7</a:t>
            </a:r>
            <a:r>
              <a:rPr lang="zh-CN" altLang="en-US"/>
              <a:t>。其自带</a:t>
            </a:r>
            <a:r>
              <a:rPr lang="en-US" altLang="zh-CN"/>
              <a:t>bash</a:t>
            </a:r>
            <a:r>
              <a:rPr lang="zh-CN" altLang="en-US"/>
              <a:t>可以</a:t>
            </a:r>
            <a:r>
              <a:rPr lang="en-US" altLang="zh-CN"/>
              <a:t>“</a:t>
            </a:r>
            <a:r>
              <a:rPr lang="zh-CN" altLang="en-US"/>
              <a:t>尝鲜</a:t>
            </a:r>
            <a:r>
              <a:rPr lang="en-US" altLang="zh-CN"/>
              <a:t>”</a:t>
            </a:r>
            <a:r>
              <a:rPr lang="zh-CN" altLang="en-US"/>
              <a:t>命令行环境</a:t>
            </a:r>
            <a:endParaRPr lang="zh-CN" altLang="en-US"/>
          </a:p>
          <a:p>
            <a:pPr lvl="0"/>
            <a:r>
              <a:rPr lang="en-US" altLang="zh-CN"/>
              <a:t>Mac OSX</a:t>
            </a:r>
            <a:r>
              <a:rPr lang="zh-CN" altLang="en-US"/>
              <a:t>：一般直接与</a:t>
            </a:r>
            <a:r>
              <a:rPr lang="en-US" altLang="zh-CN"/>
              <a:t>Mac</a:t>
            </a:r>
            <a:r>
              <a:rPr lang="zh-CN" altLang="en-US"/>
              <a:t>电脑捆绑，可以获得较好的桌面使用环境和大部分生物信息学软件的兼容性</a:t>
            </a:r>
            <a:endParaRPr lang="zh-CN" altLang="en-US"/>
          </a:p>
          <a:p>
            <a:pPr lvl="0"/>
            <a:r>
              <a:rPr lang="en-US" altLang="zh-CN"/>
              <a:t>Linux</a:t>
            </a:r>
            <a:r>
              <a:rPr lang="zh-CN" altLang="en-US"/>
              <a:t>：主流的生物信息学分析平台，支持各类非</a:t>
            </a:r>
            <a:r>
              <a:rPr lang="en-US" altLang="zh-CN"/>
              <a:t>windows only</a:t>
            </a:r>
            <a:r>
              <a:rPr lang="zh-CN" altLang="en-US"/>
              <a:t>的生物信息软件，特别是与二代、三代测序相关的工具</a:t>
            </a:r>
            <a:endParaRPr lang="zh-CN" altLang="en-US"/>
          </a:p>
          <a:p>
            <a:pPr lvl="1"/>
            <a:r>
              <a:rPr lang="en-US" altLang="zh-CN"/>
              <a:t>Linux</a:t>
            </a:r>
            <a:r>
              <a:rPr lang="zh-CN" altLang="en-US"/>
              <a:t>发行版：各个发行版可以构建自己不同的包管理、桌面环境等。</a:t>
            </a:r>
            <a:endParaRPr lang="zh-CN" altLang="en-US"/>
          </a:p>
          <a:p>
            <a:pPr lvl="1"/>
            <a:r>
              <a:rPr lang="zh-CN" altLang="en-US"/>
              <a:t>推荐的发行版 </a:t>
            </a:r>
            <a:r>
              <a:rPr lang="en-US" altLang="zh-CN"/>
              <a:t>- Ubuntu</a:t>
            </a:r>
            <a:r>
              <a:rPr lang="zh-CN" altLang="en-US"/>
              <a:t>，原因是用户较多，遇到问题可以较好的检索到相关信息</a:t>
            </a:r>
            <a:endParaRPr lang="zh-CN" altLang="en-US"/>
          </a:p>
          <a:p>
            <a:pPr lvl="1"/>
            <a:r>
              <a:rPr lang="zh-CN" altLang="en-US"/>
              <a:t>个人使用 </a:t>
            </a:r>
            <a:r>
              <a:rPr lang="en-US" altLang="zh-CN"/>
              <a:t>- ArchLinux</a:t>
            </a:r>
            <a:r>
              <a:rPr lang="zh-CN" altLang="en-US"/>
              <a:t>，适合希望了解</a:t>
            </a:r>
            <a:r>
              <a:rPr lang="en-US" altLang="zh-CN"/>
              <a:t>Linux</a:t>
            </a:r>
            <a:r>
              <a:rPr lang="zh-CN" altLang="en-US"/>
              <a:t>本质但又不太喜欢过于折腾的用户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软件授权协议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闭源软件：</a:t>
            </a:r>
            <a:endParaRPr lang="zh-CN" altLang="en-US"/>
          </a:p>
          <a:p>
            <a:pPr lvl="1"/>
            <a:r>
              <a:rPr lang="zh-CN" altLang="en-US" sz="1800"/>
              <a:t>收费使用</a:t>
            </a:r>
            <a:endParaRPr lang="zh-CN" altLang="en-US" sz="1800"/>
          </a:p>
          <a:p>
            <a:pPr lvl="1"/>
            <a:r>
              <a:rPr lang="zh-CN" altLang="en-US" sz="1800"/>
              <a:t>免费使用</a:t>
            </a:r>
            <a:endParaRPr lang="zh-CN" altLang="en-US"/>
          </a:p>
          <a:p>
            <a:r>
              <a:rPr lang="zh-CN" altLang="en-US"/>
              <a:t>开源软件：</a:t>
            </a:r>
            <a:endParaRPr lang="zh-CN" altLang="en-US"/>
          </a:p>
          <a:p>
            <a:pPr lvl="1"/>
            <a:r>
              <a:rPr lang="zh-CN" altLang="en-US"/>
              <a:t>商业化</a:t>
            </a:r>
            <a:endParaRPr lang="zh-CN" altLang="en-US"/>
          </a:p>
          <a:p>
            <a:pPr lvl="1"/>
            <a:r>
              <a:rPr lang="zh-CN" altLang="en-US"/>
              <a:t>非商业化</a:t>
            </a:r>
            <a:endParaRPr lang="zh-CN" altLang="en-US"/>
          </a:p>
          <a:p>
            <a:pPr lvl="2"/>
            <a:r>
              <a:rPr lang="zh-CN" altLang="en-US"/>
              <a:t>版权协议：</a:t>
            </a:r>
            <a:r>
              <a:rPr lang="en-US" altLang="zh-CN"/>
              <a:t>GPL</a:t>
            </a:r>
            <a:r>
              <a:rPr lang="zh-CN" altLang="en-US"/>
              <a:t>，</a:t>
            </a:r>
            <a:r>
              <a:rPr lang="en-US" altLang="zh-CN"/>
              <a:t>BSD</a:t>
            </a:r>
            <a:r>
              <a:rPr lang="zh-CN" altLang="en-US"/>
              <a:t>，</a:t>
            </a:r>
            <a:r>
              <a:rPr lang="en-US" altLang="zh-CN"/>
              <a:t>MIT</a:t>
            </a:r>
            <a:r>
              <a:rPr lang="zh-CN" altLang="en-US"/>
              <a:t>，</a:t>
            </a:r>
            <a:r>
              <a:rPr lang="en-US" altLang="zh-CN"/>
              <a:t>Apache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下开源生物信息学软件</a:t>
            </a:r>
            <a:r>
              <a:rPr lang="zh-CN" altLang="en-US"/>
              <a:t>安装方式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0">
              <a:lnSpc>
                <a:spcPct val="100000"/>
              </a:lnSpc>
            </a:pPr>
            <a:r>
              <a:rPr lang="zh-CN" altLang="en-US"/>
              <a:t>通过源代码安装：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如果是编译性语言</a:t>
            </a: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C, C++, Java</a:t>
            </a:r>
            <a:r>
              <a:rPr lang="zh-CN" altLang="en-US">
                <a:sym typeface="+mn-ea"/>
              </a:rPr>
              <a:t>等</a:t>
            </a:r>
            <a:r>
              <a:rPr lang="zh-CN" altLang="en-US"/>
              <a:t>开发的软件，下载源代码后进行编译。便已获得二进制程序可直接运行。编译往往需要大量依赖包。按照过程比较复杂，容易遇到问题。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如果是脚本性语言</a:t>
            </a: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Python, Perl, R</a:t>
            </a:r>
            <a:r>
              <a:rPr lang="zh-CN" altLang="en-US">
                <a:sym typeface="+mn-ea"/>
              </a:rPr>
              <a:t>等</a:t>
            </a:r>
            <a:r>
              <a:rPr lang="zh-CN" altLang="en-US"/>
              <a:t>开发的软件，下载源代码后直接运行即可（一般</a:t>
            </a:r>
            <a:r>
              <a:rPr lang="en-US" altLang="zh-CN"/>
              <a:t>Linux</a:t>
            </a:r>
            <a:r>
              <a:rPr lang="zh-CN" altLang="en-US"/>
              <a:t>操作系统自带各类脚本语言解释器）。一般需要第三方开发包依赖支持，因此需要安装依赖包。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 sz="2000"/>
              <a:t>通过预编译包安装：</a:t>
            </a:r>
            <a:endParaRPr lang="zh-CN" altLang="en-US" sz="2000"/>
          </a:p>
          <a:p>
            <a:pPr lvl="1">
              <a:lnSpc>
                <a:spcPct val="100000"/>
              </a:lnSpc>
            </a:pPr>
            <a:r>
              <a:rPr lang="zh-CN" altLang="en-US" sz="1800"/>
              <a:t>对于</a:t>
            </a:r>
            <a:r>
              <a:rPr lang="en-US" altLang="zh-CN" sz="1800"/>
              <a:t>C</a:t>
            </a:r>
            <a:r>
              <a:rPr lang="zh-CN" altLang="en-US" sz="1800"/>
              <a:t>，</a:t>
            </a:r>
            <a:r>
              <a:rPr lang="en-US" altLang="zh-CN" sz="1800"/>
              <a:t>C++</a:t>
            </a:r>
            <a:r>
              <a:rPr lang="zh-CN" altLang="en-US" sz="1800"/>
              <a:t>，</a:t>
            </a:r>
            <a:r>
              <a:rPr lang="en-US" altLang="zh-CN" sz="1800"/>
              <a:t>Java</a:t>
            </a:r>
            <a:r>
              <a:rPr lang="zh-CN" altLang="en-US" sz="1800"/>
              <a:t>等开发的软件，如果提供了参数默认编译的与编译包，下载后直接运行即可（前提是安装了依赖库支持）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 sz="1800"/>
              <a:t>对于</a:t>
            </a:r>
            <a:r>
              <a:rPr lang="zh-CN" altLang="en-US"/>
              <a:t>各种脚本语言都有各自打包方式和依赖库自动安装解决方案，安装相对来说比较简单。同时由于不同软件依赖版本的冲突，一般都需要通过建立虚拟环境来安装隔离，避免版本冲突。</a:t>
            </a:r>
            <a:endParaRPr lang="zh-CN" altLang="en-US"/>
          </a:p>
          <a:p>
            <a:pPr lvl="0">
              <a:lnSpc>
                <a:spcPct val="100000"/>
              </a:lnSpc>
            </a:pPr>
            <a:r>
              <a:rPr lang="zh-CN" altLang="en-US" sz="2000"/>
              <a:t>通过</a:t>
            </a:r>
            <a:r>
              <a:rPr lang="en-US" altLang="zh-CN" sz="2000"/>
              <a:t>conda</a:t>
            </a:r>
            <a:r>
              <a:rPr lang="zh-CN" altLang="en-US" sz="2000"/>
              <a:t>：</a:t>
            </a:r>
            <a:endParaRPr lang="zh-CN" altLang="en-US" sz="2000"/>
          </a:p>
          <a:p>
            <a:pPr lvl="0">
              <a:lnSpc>
                <a:spcPct val="100000"/>
              </a:lnSpc>
            </a:pPr>
            <a:endParaRPr lang="zh-CN" altLang="en-US" sz="2000"/>
          </a:p>
          <a:p>
            <a:pPr lvl="0">
              <a:lnSpc>
                <a:spcPct val="100000"/>
              </a:lnSpc>
            </a:pPr>
            <a:r>
              <a:rPr lang="zh-CN" altLang="en-US" sz="2000"/>
              <a:t>通过</a:t>
            </a:r>
            <a:r>
              <a:rPr lang="en-US" altLang="zh-CN" sz="2000"/>
              <a:t>docker</a:t>
            </a:r>
            <a:r>
              <a:rPr lang="zh-CN" altLang="en-US" sz="2000"/>
              <a:t>：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下生物信息学软件使用方式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zh-CN" altLang="en-US"/>
              <a:t>图形界面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GUI</a:t>
            </a:r>
            <a:r>
              <a:rPr lang="zh-CN" altLang="en-US"/>
              <a:t>用户界面：比如</a:t>
            </a:r>
            <a:r>
              <a:rPr lang="en-US" altLang="zh-CN"/>
              <a:t>igv, mauve, figtree, beauti</a:t>
            </a:r>
            <a:r>
              <a:rPr lang="zh-CN" altLang="en-US"/>
              <a:t>等。一般是</a:t>
            </a:r>
            <a:r>
              <a:rPr lang="en-US" altLang="zh-CN"/>
              <a:t>Java</a:t>
            </a:r>
            <a:r>
              <a:rPr lang="zh-CN" altLang="en-US"/>
              <a:t>开发的具有图形化界面的软件。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基于</a:t>
            </a:r>
            <a:r>
              <a:rPr lang="en-US" altLang="zh-CN"/>
              <a:t>Web</a:t>
            </a:r>
            <a:r>
              <a:rPr lang="zh-CN" altLang="en-US"/>
              <a:t>界面：比如</a:t>
            </a:r>
            <a:r>
              <a:rPr lang="en-US" altLang="zh-CN"/>
              <a:t>galaxy, </a:t>
            </a:r>
            <a:r>
              <a:rPr lang="zh-CN" altLang="en-US"/>
              <a:t>各类在线分析工具等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命令行界面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终端中运行：各类基于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的分析工具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自动化流程：比如</a:t>
            </a:r>
            <a:r>
              <a:rPr lang="en-US" altLang="zh-CN"/>
              <a:t>snakemake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52" baseType="lpstr">
      <vt:lpstr>Arial</vt:lpstr>
      <vt:lpstr>宋体</vt:lpstr>
      <vt:lpstr>Wingdings</vt:lpstr>
      <vt:lpstr>宋体</vt:lpstr>
      <vt:lpstr>Arial Unicode MS</vt:lpstr>
      <vt:lpstr>Arial Black</vt:lpstr>
      <vt:lpstr>文泉驿微米黑</vt:lpstr>
      <vt:lpstr>Calibri</vt:lpstr>
      <vt:lpstr>Times New Roman</vt:lpstr>
      <vt:lpstr>微软雅黑</vt:lpstr>
      <vt:lpstr>思源黑体 CN</vt:lpstr>
      <vt:lpstr>Noto Sans CJK TC</vt:lpstr>
      <vt:lpstr>Anonymice Nerd Font</vt:lpstr>
      <vt:lpstr>B&amp;H Lucida</vt:lpstr>
      <vt:lpstr>East Syriac Adiabene</vt:lpstr>
      <vt:lpstr>BitstreamVeraSansMono Nerd Font Mono</vt:lpstr>
      <vt:lpstr>Bitstream Charter</vt:lpstr>
      <vt:lpstr>B&amp;H LucidaTypewriter</vt:lpstr>
      <vt:lpstr>Noto Sans Mono CJK HK</vt:lpstr>
      <vt:lpstr>Noto Sans Mono</vt:lpstr>
      <vt:lpstr>Noto Sans New Tai Lue</vt:lpstr>
      <vt:lpstr>Noto Sans Mono CJK KR</vt:lpstr>
      <vt:lpstr>Noto Sans Mono CJK JP</vt:lpstr>
      <vt:lpstr>Noto Sans Mono CJK SC</vt:lpstr>
      <vt:lpstr>Noto Sans Mono CJK TC</vt:lpstr>
      <vt:lpstr>文泉驿正黑</vt:lpstr>
      <vt:lpstr>3270Narrow Nerd Font</vt:lpstr>
      <vt:lpstr>Adobe Helvetica</vt:lpstr>
      <vt:lpstr>Arimo Nerd Font Mono</vt:lpstr>
      <vt:lpstr>Estrangelo Nisibin Outline</vt:lpstr>
      <vt:lpstr>Goha-Tibeb Zemen</vt:lpstr>
      <vt:lpstr>Inconsolata Nerd Font</vt:lpstr>
      <vt:lpstr>MesloLGL Nerd Font</vt:lpstr>
      <vt:lpstr>mononoki Nerd Font</vt:lpstr>
      <vt:lpstr>Noto Sans Adlam Unjoined</vt:lpstr>
      <vt:lpstr>Office 主题​​</vt:lpstr>
      <vt:lpstr>PowerPoint 演示文稿</vt:lpstr>
      <vt:lpstr>PowerPoint 演示文稿</vt:lpstr>
      <vt:lpstr>PowerPoint 演示文稿</vt:lpstr>
      <vt:lpstr>生物信息分析平台硬件</vt:lpstr>
      <vt:lpstr>生物信息分析平台硬件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164</cp:revision>
  <dcterms:created xsi:type="dcterms:W3CDTF">2019-07-28T14:40:04Z</dcterms:created>
  <dcterms:modified xsi:type="dcterms:W3CDTF">2019-07-28T14:40:04Z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