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54F75B-08B5-4D3E-9317-51018FF7B1D0}">
          <p14:sldIdLst>
            <p14:sldId id="256"/>
            <p14:sldId id="257"/>
            <p14:sldId id="258"/>
            <p14:sldId id="259"/>
          </p14:sldIdLst>
        </p14:section>
        <p14:section name="Untitled Section" id="{48268276-A37F-463C-8A6B-00B016C78685}">
          <p14:sldIdLst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55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2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22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24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8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36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3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361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422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70870B-10D0-4B61-8136-10567F8DA287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7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5160-D5EB-3607-D1F7-EF4EF8387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Match Winner Prediction Using Machine Learning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0AAA4-377E-0B73-E21B-BA5FD680F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Indharajith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</a:p>
        </p:txBody>
      </p:sp>
    </p:spTree>
    <p:extLst>
      <p:ext uri="{BB962C8B-B14F-4D97-AF65-F5344CB8AC3E}">
        <p14:creationId xmlns:p14="http://schemas.microsoft.com/office/powerpoint/2010/main" val="389039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2136-3931-8DE8-65CE-1C784B04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831" y="274321"/>
            <a:ext cx="3453449" cy="64008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B99F-1EF5-ECBE-BB1A-5FB96601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64" y="1232747"/>
            <a:ext cx="10672403" cy="4973319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apply machine learning methods to predict the outcomes of IPL cricket matches.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 creating a reliable predictive model that can estimate the winning team based on historical match data.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essential information such as the season, participating teams, toss decisions, match results, and venues.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processing are carried out using Python tools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both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attributes, making it ideal for supervised machine learning tasks.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exploratory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IPL dataset.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predictive models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algorithms such as Logistic Regression, SVM, KNN, Decision Tree, Random Forest,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model 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evaluation metrics like accuracy, precision, recall, and F1-score.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hyperparameters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and finalize the most accurate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168773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2666-F518-E5AC-7A9F-DB461097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236" y="130390"/>
            <a:ext cx="5510849" cy="72237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36C94F-23E4-ACA2-88A7-657CF51DD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421" y="852766"/>
            <a:ext cx="10359912" cy="359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IPL match information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includes several important attributes: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year of the IPL tournament.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Team1 &amp; Team2: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the two teams competing in a given match.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Winner: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which team won the toss.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whether the toss-winning team opted to bat or field first.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Denotes the stadium where the match was held.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Winner: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team that emerged victorious.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of the Match: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Highlights the standout performer of the game.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by Runs / Wickets: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the margin by which the winning team secured victory.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day on which the match was played.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364D0-F8E4-4F00-C126-6706E987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582" y="4446057"/>
            <a:ext cx="6437309" cy="21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7664-B8B8-E8DA-EEDC-A5A5806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685" y="299018"/>
            <a:ext cx="4924629" cy="81042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F3AC-5360-22D5-0EF5-8948AC413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16" y="876275"/>
            <a:ext cx="9479345" cy="26458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Performed: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column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consistent format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YYYY-MM-DD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team names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maintain uniformity across the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records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present, to ensure data accuracy.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values in the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‘Player of the Match’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with the respective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team’s player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and addressed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key fields such as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teams, season, venue, and winner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maintain dataset completeness.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41DA8-FAA9-8F05-FFEC-3EE9013E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5" y="3768964"/>
            <a:ext cx="5032249" cy="28604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5FA5CD-7E9B-BA65-268B-6D9F3C0F3BD2}"/>
              </a:ext>
            </a:extLst>
          </p:cNvPr>
          <p:cNvSpPr txBox="1">
            <a:spLocks/>
          </p:cNvSpPr>
          <p:nvPr/>
        </p:nvSpPr>
        <p:spPr>
          <a:xfrm>
            <a:off x="7281740" y="3694176"/>
            <a:ext cx="4470401" cy="2468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23101C1-14CE-5AF1-5739-B92FF3E7C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068" y="3869722"/>
            <a:ext cx="658706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deleting rows with missing entries,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 replacements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implemented.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understanding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(such as team–city relationships and winner associations) was utilized to fill in missing information.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data integrity and model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sacrificing valuable records.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and text-based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fully prepared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and machine learning tasks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5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F5CB-4564-974A-7242-7D36864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82" y="304500"/>
            <a:ext cx="6780848" cy="77403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DF6C4-8381-A61E-E6B4-8BD3B14D434E}"/>
              </a:ext>
            </a:extLst>
          </p:cNvPr>
          <p:cNvSpPr txBox="1"/>
          <p:nvPr/>
        </p:nvSpPr>
        <p:spPr>
          <a:xfrm>
            <a:off x="7783830" y="1198188"/>
            <a:ext cx="378333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successful teams: Mumbai Indians, Chennai Super Kings, and Kolkata Knight Riders stand out as the leading sides with the greatest number of wins.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decisions: Captains more often choose to bowl first (about 61.2%) than to start batting (around 38.8%), reflecting a preference for chasing targets.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 by wickets: Many victories come with large wicket margins—often finishing with all wickets in hand or by about 6–8 wickets—showing decisive performances.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 by runs: Run-defenses are typically tight, with the bulk of such matches decided by fewer than 20 runs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7B8D2-D5EF-632F-214D-F415E321B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8" y="1218240"/>
            <a:ext cx="3074096" cy="2210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1E1383-59DD-2EF9-095C-39A7A988A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7" y="3624094"/>
            <a:ext cx="3074097" cy="27767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A80150-C821-C313-6D5E-F20AFE090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334" y="1198188"/>
            <a:ext cx="4191696" cy="22308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D16B79-A7F7-DD3F-6AC2-7860B8533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6334" y="3624094"/>
            <a:ext cx="4277496" cy="27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4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EA1B-C65C-DDB8-5D84-F1C3A7DD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223" y="265177"/>
            <a:ext cx="4029522" cy="768096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2D5543-C5C5-96E3-B725-10E60DFB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39" y="3083051"/>
            <a:ext cx="2130552" cy="22296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A32387-74EE-D191-9829-5DB4ED86753F}"/>
              </a:ext>
            </a:extLst>
          </p:cNvPr>
          <p:cNvSpPr/>
          <p:nvPr/>
        </p:nvSpPr>
        <p:spPr>
          <a:xfrm>
            <a:off x="534990" y="1357121"/>
            <a:ext cx="1975104" cy="1036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 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3D1BBEB-5151-FCA3-5417-4622CEDDB468}"/>
              </a:ext>
            </a:extLst>
          </p:cNvPr>
          <p:cNvSpPr/>
          <p:nvPr/>
        </p:nvSpPr>
        <p:spPr>
          <a:xfrm>
            <a:off x="2692576" y="1697736"/>
            <a:ext cx="4023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6F51A-A729-A01D-60C0-2DB78D08ADB4}"/>
              </a:ext>
            </a:extLst>
          </p:cNvPr>
          <p:cNvSpPr/>
          <p:nvPr/>
        </p:nvSpPr>
        <p:spPr>
          <a:xfrm>
            <a:off x="3431319" y="1357121"/>
            <a:ext cx="1975104" cy="1030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A04AB4-ED11-FFE6-BF29-38C87B926130}"/>
              </a:ext>
            </a:extLst>
          </p:cNvPr>
          <p:cNvSpPr/>
          <p:nvPr/>
        </p:nvSpPr>
        <p:spPr>
          <a:xfrm>
            <a:off x="5769864" y="1697736"/>
            <a:ext cx="4023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086681-0B2A-D096-3814-F1222967425D}"/>
              </a:ext>
            </a:extLst>
          </p:cNvPr>
          <p:cNvSpPr/>
          <p:nvPr/>
        </p:nvSpPr>
        <p:spPr>
          <a:xfrm>
            <a:off x="6383241" y="1324356"/>
            <a:ext cx="1975104" cy="1030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Hyperparameter tuning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27AD74-AC2D-485C-B958-B336EFF91E0B}"/>
              </a:ext>
            </a:extLst>
          </p:cNvPr>
          <p:cNvSpPr/>
          <p:nvPr/>
        </p:nvSpPr>
        <p:spPr>
          <a:xfrm>
            <a:off x="9335163" y="1324356"/>
            <a:ext cx="1975104" cy="1030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Evaluation metrics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22BBD9-D456-9AA0-DE9F-E83476F3F598}"/>
              </a:ext>
            </a:extLst>
          </p:cNvPr>
          <p:cNvSpPr/>
          <p:nvPr/>
        </p:nvSpPr>
        <p:spPr>
          <a:xfrm>
            <a:off x="8744745" y="1661160"/>
            <a:ext cx="4023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CE937A9-BF44-BB6E-9A05-03A571E54279}"/>
              </a:ext>
            </a:extLst>
          </p:cNvPr>
          <p:cNvSpPr txBox="1">
            <a:spLocks/>
          </p:cNvSpPr>
          <p:nvPr/>
        </p:nvSpPr>
        <p:spPr>
          <a:xfrm>
            <a:off x="3431319" y="3323081"/>
            <a:ext cx="1975104" cy="874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849C64F4-55B1-309D-636C-3AB3DE79C483}"/>
              </a:ext>
            </a:extLst>
          </p:cNvPr>
          <p:cNvSpPr txBox="1">
            <a:spLocks/>
          </p:cNvSpPr>
          <p:nvPr/>
        </p:nvSpPr>
        <p:spPr>
          <a:xfrm>
            <a:off x="6509667" y="3083051"/>
            <a:ext cx="2825496" cy="2011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Score. </a:t>
            </a:r>
          </a:p>
        </p:txBody>
      </p:sp>
    </p:spTree>
    <p:extLst>
      <p:ext uri="{BB962C8B-B14F-4D97-AF65-F5344CB8AC3E}">
        <p14:creationId xmlns:p14="http://schemas.microsoft.com/office/powerpoint/2010/main" val="174016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8768-C5C9-7A1F-EF0C-A01E9E2C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44" y="346267"/>
            <a:ext cx="6312135" cy="65836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E7CC-E146-6AAF-2C8C-E623B5299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07" y="1243063"/>
            <a:ext cx="5558173" cy="6583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of Each Model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73E49-F0D7-ECC1-C14B-16D1A257EA1D}"/>
              </a:ext>
            </a:extLst>
          </p:cNvPr>
          <p:cNvGrpSpPr/>
          <p:nvPr/>
        </p:nvGrpSpPr>
        <p:grpSpPr>
          <a:xfrm>
            <a:off x="511347" y="5747616"/>
            <a:ext cx="2116520" cy="521846"/>
            <a:chOff x="1700877" y="5493616"/>
            <a:chExt cx="2116520" cy="521846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5141AAF5-5322-A878-FEC7-84E36CD0E777}"/>
                </a:ext>
              </a:extLst>
            </p:cNvPr>
            <p:cNvSpPr/>
            <p:nvPr/>
          </p:nvSpPr>
          <p:spPr>
            <a:xfrm>
              <a:off x="1700877" y="5493617"/>
              <a:ext cx="475395" cy="521845"/>
            </a:xfrm>
            <a:prstGeom prst="flowChartConnector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7214616-E53C-49EC-8600-A2293CF8F2EC}"/>
                </a:ext>
              </a:extLst>
            </p:cNvPr>
            <p:cNvSpPr/>
            <p:nvPr/>
          </p:nvSpPr>
          <p:spPr>
            <a:xfrm>
              <a:off x="2275441" y="5493616"/>
              <a:ext cx="1541956" cy="521845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XG Boost</a:t>
              </a:r>
              <a:endPara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Graphic 12" descr="Checkmark with solid fill">
              <a:extLst>
                <a:ext uri="{FF2B5EF4-FFF2-40B4-BE49-F238E27FC236}">
                  <a16:creationId xmlns:a16="http://schemas.microsoft.com/office/drawing/2014/main" id="{828813DB-9437-C5D9-B62E-4DB5B3CB8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0041" y="5599083"/>
              <a:ext cx="304800" cy="3048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87BB02-4DDC-2043-0898-7DD7E320F9CF}"/>
              </a:ext>
            </a:extLst>
          </p:cNvPr>
          <p:cNvSpPr txBox="1"/>
          <p:nvPr/>
        </p:nvSpPr>
        <p:spPr>
          <a:xfrm>
            <a:off x="7127780" y="1325791"/>
            <a:ext cx="459782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–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(XG):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 (~0.97–0.98)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all tested algorithms.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Excels at managing both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non-linear patterns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ideal for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structured/tabular data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consistent and robust predictive capability.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Performers – Random Forest &amp; Decision Tree: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accuracies of around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0.87–0.89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solid results but slightly below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a single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combining multiple trees (ensemble averaging), which helps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overfitting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improve stability.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Models – KNN &amp; SVC: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reaches about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0.47 accuracy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performing moderately better than Logistic Regression.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 (SVC)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roughly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0.41 accuracy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limited adaptability to this dataset’s complexity.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Performer – Logistic Regression (LR):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accuracy (~0.29)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nature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it less suitable for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non-linear and complex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characteristics of IPL match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1FDFA-6920-4983-1135-F62FCC570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07" y="1880508"/>
            <a:ext cx="6799973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883B-1881-CE2B-3DF2-A75DC112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404" y="283465"/>
            <a:ext cx="2679192" cy="67665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5141-0403-1EC2-00E2-D8B04731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949" y="1161288"/>
            <a:ext cx="5138317" cy="5163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Enhancement: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model parameters using techniques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Search, Randomized Search, or Bayesian 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 engineering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(handling missing data, scaling, and encoding features effectively).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strategies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minimize overfitting and ensure reliable model assessment.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class imbalance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SMOTE,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oversampling techniques when necessary.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 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stacking, bagging, and boosting variations to improve accuracy.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F98270-85DC-03EA-B4C4-652D5646E0BD}"/>
              </a:ext>
            </a:extLst>
          </p:cNvPr>
          <p:cNvSpPr txBox="1">
            <a:spLocks/>
          </p:cNvSpPr>
          <p:nvPr/>
        </p:nvSpPr>
        <p:spPr>
          <a:xfrm>
            <a:off x="6630011" y="1483021"/>
            <a:ext cx="4859256" cy="4224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diverse and high-quality data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model training and generalization.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best-performing model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a real-time application or production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and evaluate model performance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concept drift or degradation over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 tools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SHAP, LIME) for better explainability and trust.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approaches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dataset expands significantly to capture more complex patterns.</a:t>
            </a:r>
          </a:p>
        </p:txBody>
      </p:sp>
    </p:spTree>
    <p:extLst>
      <p:ext uri="{BB962C8B-B14F-4D97-AF65-F5344CB8AC3E}">
        <p14:creationId xmlns:p14="http://schemas.microsoft.com/office/powerpoint/2010/main" val="379864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DBF-40D3-CF23-6145-61AAB984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527" y="2176272"/>
            <a:ext cx="4669601" cy="1709927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20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324</TotalTime>
  <Words>947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Garamond</vt:lpstr>
      <vt:lpstr>Times New Roman</vt:lpstr>
      <vt:lpstr>Wingdings</vt:lpstr>
      <vt:lpstr>Savon</vt:lpstr>
      <vt:lpstr>IPL Match Winner Prediction Using Machine Learning</vt:lpstr>
      <vt:lpstr>INTRODUCTION</vt:lpstr>
      <vt:lpstr>DATA UNDERSTANDING</vt:lpstr>
      <vt:lpstr>Data Cleaning </vt:lpstr>
      <vt:lpstr>Exploratory Data Analysis (EDA)</vt:lpstr>
      <vt:lpstr>Modeling Process</vt:lpstr>
      <vt:lpstr>Model Comparison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k</dc:creator>
  <cp:lastModifiedBy>INDHARAJITH G</cp:lastModifiedBy>
  <cp:revision>3</cp:revision>
  <dcterms:created xsi:type="dcterms:W3CDTF">2025-10-01T17:40:29Z</dcterms:created>
  <dcterms:modified xsi:type="dcterms:W3CDTF">2025-10-06T05:56:37Z</dcterms:modified>
</cp:coreProperties>
</file>