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5530ED-3065-4C7D-BF40-8BA55213457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3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0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01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528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66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2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17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31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2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60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8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7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77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DD6A55-5ACB-42C0-8B15-AD6519BE54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A644CD2-AF6E-4890-899F-D59DF0A28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0C4B5-4BB3-1D5D-D4FC-2832018E0D0D}"/>
              </a:ext>
            </a:extLst>
          </p:cNvPr>
          <p:cNvSpPr txBox="1"/>
          <p:nvPr/>
        </p:nvSpPr>
        <p:spPr>
          <a:xfrm>
            <a:off x="2723849" y="1064754"/>
            <a:ext cx="8413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9D87E-CF67-1711-5247-333E9678E91D}"/>
              </a:ext>
            </a:extLst>
          </p:cNvPr>
          <p:cNvSpPr txBox="1"/>
          <p:nvPr/>
        </p:nvSpPr>
        <p:spPr>
          <a:xfrm>
            <a:off x="6096000" y="2888734"/>
            <a:ext cx="5473170" cy="2050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INDHARAJITH G 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DADS JUNE BATCH 2025  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18.08.2025</a:t>
            </a:r>
          </a:p>
        </p:txBody>
      </p:sp>
    </p:spTree>
    <p:extLst>
      <p:ext uri="{BB962C8B-B14F-4D97-AF65-F5344CB8AC3E}">
        <p14:creationId xmlns:p14="http://schemas.microsoft.com/office/powerpoint/2010/main" val="351933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A04786-AB8A-F974-49F0-B6BB72FD41D4}"/>
              </a:ext>
            </a:extLst>
          </p:cNvPr>
          <p:cNvSpPr txBox="1"/>
          <p:nvPr/>
        </p:nvSpPr>
        <p:spPr>
          <a:xfrm>
            <a:off x="4062337" y="14613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E0319-6945-8D1A-6CA8-2AEBE772BDEA}"/>
              </a:ext>
            </a:extLst>
          </p:cNvPr>
          <p:cNvSpPr txBox="1"/>
          <p:nvPr/>
        </p:nvSpPr>
        <p:spPr>
          <a:xfrm>
            <a:off x="1828799" y="515471"/>
            <a:ext cx="8856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how socio-economic and health factors influence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2FA9B-4E64-7878-C061-74E4B3185DE1}"/>
              </a:ext>
            </a:extLst>
          </p:cNvPr>
          <p:cNvSpPr txBox="1"/>
          <p:nvPr/>
        </p:nvSpPr>
        <p:spPr>
          <a:xfrm>
            <a:off x="2565400" y="1278210"/>
            <a:ext cx="10295466" cy="16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Relationships (Life Expectancy ↑ when factor ↑):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Richer countries show longer lifespans.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More years of education = better health outcomes.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Immunization Coverage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(Hepatitis B, Polio, Diphtheria) – Higher coverage improves survival rates.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Composition of Resources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Higher equality leads to longer life expectancy.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29758-1025-65FA-B6B6-C33AC7E1A520}"/>
              </a:ext>
            </a:extLst>
          </p:cNvPr>
          <p:cNvSpPr txBox="1"/>
          <p:nvPr/>
        </p:nvSpPr>
        <p:spPr>
          <a:xfrm>
            <a:off x="243870" y="3009142"/>
            <a:ext cx="7636933" cy="17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Relationships (Life Expectancy ↓ when factor ↑):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Mortality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Higher mortality sharply reduces life expectancy.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Infant &amp; Under-Five Deaths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Direct negative impact on lifespan averages.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HIV/AIDS deaths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Strong inverse effect, especially in developing nations.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Thinness (Children &amp; Adolescents)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Malnutrition contributes to lower life expectancy.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B53A8-A3F1-02F0-9B8E-FEA0B2CA44C2}"/>
              </a:ext>
            </a:extLst>
          </p:cNvPr>
          <p:cNvSpPr txBox="1"/>
          <p:nvPr/>
        </p:nvSpPr>
        <p:spPr>
          <a:xfrm>
            <a:off x="5782733" y="4903865"/>
            <a:ext cx="6096000" cy="14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Insights: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Expectancy ↔ Schooling, GDP.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Expectancy ↔ Adult Mortality, HIV/AIDS.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Weaker Links: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Alcohol consumption, Population size (less direct effect).</a:t>
            </a:r>
          </a:p>
        </p:txBody>
      </p:sp>
    </p:spTree>
    <p:extLst>
      <p:ext uri="{BB962C8B-B14F-4D97-AF65-F5344CB8AC3E}">
        <p14:creationId xmlns:p14="http://schemas.microsoft.com/office/powerpoint/2010/main" val="324931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8A61-E4AE-FB66-9238-C4F70AFB51DA}"/>
              </a:ext>
            </a:extLst>
          </p:cNvPr>
          <p:cNvSpPr txBox="1">
            <a:spLocks/>
          </p:cNvSpPr>
          <p:nvPr/>
        </p:nvSpPr>
        <p:spPr>
          <a:xfrm>
            <a:off x="1640114" y="-9586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D3848-22AA-9D0F-6908-2EB623BED411}"/>
              </a:ext>
            </a:extLst>
          </p:cNvPr>
          <p:cNvSpPr txBox="1"/>
          <p:nvPr/>
        </p:nvSpPr>
        <p:spPr>
          <a:xfrm>
            <a:off x="2760133" y="541472"/>
            <a:ext cx="768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graphs and charts to understand patterns in the data.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7CB58-7F57-EB98-4C4A-7B62ED89A7CE}"/>
              </a:ext>
            </a:extLst>
          </p:cNvPr>
          <p:cNvSpPr txBox="1"/>
          <p:nvPr/>
        </p:nvSpPr>
        <p:spPr>
          <a:xfrm>
            <a:off x="118533" y="1143807"/>
            <a:ext cx="10591800" cy="541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Used: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Histograms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Showed how values like Life Expectancy, GDP, Schooling, and BMI are spread.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Life Expectancy is mostly between 60–75 years, while GDP is very skewed (few rich countries, many poor).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Boxplots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Detected outliers (extreme values).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Very high Infant Deaths in some countries, extremely low BMI values in others.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Scatter Plots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Helped find relationships between two variables.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Countries with higher GDP and more schooling generally live longer.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Developed and developing countries formed separate clusters.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Heatmap (Correlation Matrix)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Showed relationships among all 22 variables at once.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Positive factors: Schooling, GDP, Immunization Coverage.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Negative factors: Adult Mortality, HIV/AIDS, Infant Deaths.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Pairplots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Allowed us to look at multiple relationships together.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Life Expectancy vs GDP vs Schooling showed that economic strength and education go hand-in-hand with longer lifespan.</a:t>
            </a:r>
          </a:p>
        </p:txBody>
      </p:sp>
    </p:spTree>
    <p:extLst>
      <p:ext uri="{BB962C8B-B14F-4D97-AF65-F5344CB8AC3E}">
        <p14:creationId xmlns:p14="http://schemas.microsoft.com/office/powerpoint/2010/main" val="174712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E6BD12-A29E-DAB8-C755-599C73D3670E}"/>
              </a:ext>
            </a:extLst>
          </p:cNvPr>
          <p:cNvSpPr txBox="1"/>
          <p:nvPr/>
        </p:nvSpPr>
        <p:spPr>
          <a:xfrm>
            <a:off x="4388304" y="239877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8C056-07B1-57D7-50CA-D71A0BA3C72B}"/>
              </a:ext>
            </a:extLst>
          </p:cNvPr>
          <p:cNvSpPr txBox="1"/>
          <p:nvPr/>
        </p:nvSpPr>
        <p:spPr>
          <a:xfrm>
            <a:off x="1718732" y="737569"/>
            <a:ext cx="9228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distribution and characteristics of each variable individually.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detect skewness, central tendency, and outliers.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2B135-304A-5074-4685-3F0E3FF51756}"/>
              </a:ext>
            </a:extLst>
          </p:cNvPr>
          <p:cNvSpPr txBox="1"/>
          <p:nvPr/>
        </p:nvSpPr>
        <p:spPr>
          <a:xfrm>
            <a:off x="118533" y="1789259"/>
            <a:ext cx="6096000" cy="39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 Expectancy: Most countries are between 60–75 years. Rich countries higher, poor countries lower.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Adult Mortality: Mostly low, but some countries show very high values.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Infant &amp; Child Deaths: Very high in developing countries, almost zero in developed ones.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GDP: Few very rich countries, but most are low or middle income.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Schooling: Average is ~11 years. Higher in developed nations.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BMI: Normal overall, but a few extreme values (too low).</a:t>
            </a:r>
          </a:p>
          <a:p>
            <a:pPr marL="171450" indent="-1714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Immunization (Polio, Hepatitis B, Diphtheria): High (~100%) in developed countries, lower in developing ones.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EB631B-F483-1A0B-2064-9DE202F4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814" y="1660899"/>
            <a:ext cx="4854792" cy="4283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7FA776-7992-B4B1-ED2C-0C732D46E14B}"/>
              </a:ext>
            </a:extLst>
          </p:cNvPr>
          <p:cNvSpPr txBox="1"/>
          <p:nvPr/>
        </p:nvSpPr>
        <p:spPr>
          <a:xfrm>
            <a:off x="3285065" y="59717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each variable one by one to see its pattern (range, average, outliers).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9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5FBBB-0AF1-A627-AE2E-7535FD73DD24}"/>
              </a:ext>
            </a:extLst>
          </p:cNvPr>
          <p:cNvSpPr txBox="1"/>
          <p:nvPr/>
        </p:nvSpPr>
        <p:spPr>
          <a:xfrm>
            <a:off x="4094995" y="8263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47F03-C962-803D-312B-A3C20ADD23EB}"/>
              </a:ext>
            </a:extLst>
          </p:cNvPr>
          <p:cNvSpPr txBox="1"/>
          <p:nvPr/>
        </p:nvSpPr>
        <p:spPr>
          <a:xfrm>
            <a:off x="2590800" y="536414"/>
            <a:ext cx="8890000" cy="71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Studying the relationship between two variables at a time.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Helps us see how one factor affects or relates to Life Expectancy.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FA54F-1D8C-5319-8085-240AC8BD4B36}"/>
              </a:ext>
            </a:extLst>
          </p:cNvPr>
          <p:cNvSpPr txBox="1"/>
          <p:nvPr/>
        </p:nvSpPr>
        <p:spPr>
          <a:xfrm>
            <a:off x="194733" y="1583044"/>
            <a:ext cx="6096000" cy="43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Relationships Observed: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GDP vs Life Expectancy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Strong positive correlation.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Countries with higher GDP per capita generally have longer life expectancy.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Developed countries form a cluster with both high GDP and long lifespan.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Schooling vs Life Expectancy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Strongest positive relationship.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More years of education → better awareness, health practices, and higher life expectancy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165A1C-2F51-39EB-8E1E-15C297D8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038" y="1247955"/>
            <a:ext cx="6035563" cy="2799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F63951-7842-2E30-3ECF-4706A576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38" y="4087384"/>
            <a:ext cx="6035562" cy="26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61BDDD-665D-EECB-9A52-5FCA911326BC}"/>
              </a:ext>
            </a:extLst>
          </p:cNvPr>
          <p:cNvSpPr txBox="1"/>
          <p:nvPr/>
        </p:nvSpPr>
        <p:spPr>
          <a:xfrm>
            <a:off x="3946828" y="13948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Multivariate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08B6E-8AC0-C9E8-CB22-7F4A47443ACF}"/>
              </a:ext>
            </a:extLst>
          </p:cNvPr>
          <p:cNvSpPr txBox="1"/>
          <p:nvPr/>
        </p:nvSpPr>
        <p:spPr>
          <a:xfrm>
            <a:off x="1574799" y="805152"/>
            <a:ext cx="10507133" cy="67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Studying the effect of multiple variables together on Life Expectancy.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Unlike univariate (one variable) or bivariate (two variables), multivariate gives a holistic picture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27B35-88D5-211B-3618-1E64E5F167C7}"/>
              </a:ext>
            </a:extLst>
          </p:cNvPr>
          <p:cNvSpPr txBox="1"/>
          <p:nvPr/>
        </p:nvSpPr>
        <p:spPr>
          <a:xfrm>
            <a:off x="135466" y="1846006"/>
            <a:ext cx="6096000" cy="353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Used: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Correlation Heatmap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Showed relationships among all 22 variables at once.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Identified clusters of related factors (e.g., GDP ↔ Schooling ↔ Life Expectancy).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Pairplots (Scatter Matrix)</a:t>
            </a:r>
            <a:endParaRPr lang="en-IN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Allowed comparison of multiple variables (Life Expectancy vs GDP vs Schooling vs Mortality).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Clear separation between developed and developing countries.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4E67B-C75F-2C4C-006A-98DC88CD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3" y="1475785"/>
            <a:ext cx="532553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7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5057C-1474-10B3-862D-91A6EE41E466}"/>
              </a:ext>
            </a:extLst>
          </p:cNvPr>
          <p:cNvSpPr txBox="1"/>
          <p:nvPr/>
        </p:nvSpPr>
        <p:spPr>
          <a:xfrm>
            <a:off x="4336294" y="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A45A-27F1-1AB7-4F16-EDF1C15D9895}"/>
              </a:ext>
            </a:extLst>
          </p:cNvPr>
          <p:cNvSpPr txBox="1"/>
          <p:nvPr/>
        </p:nvSpPr>
        <p:spPr>
          <a:xfrm>
            <a:off x="211667" y="945502"/>
            <a:ext cx="4926239" cy="3470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Conclusion: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analysis showed that life expectancy varies widely between countries (30–90 years).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Developed countries consistently enjoy higher life expectancy due to: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Stronger economies (high GDP).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Better education (higher average years of schooling).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Wider healthcare access (high immunization coverage, higher health spending).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5C652-56CF-9B45-8703-2140E9D123A3}"/>
              </a:ext>
            </a:extLst>
          </p:cNvPr>
          <p:cNvSpPr txBox="1"/>
          <p:nvPr/>
        </p:nvSpPr>
        <p:spPr>
          <a:xfrm>
            <a:off x="5452533" y="613239"/>
            <a:ext cx="6739467" cy="4562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Education: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 years of schooling, especially for girls, as education strongly improves health outcomes.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Healthcare Investment: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Allocate more funds to healthcare infrastructure, hospitals, and preventive care.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Ensure equitable distribution of resources in rural and poor regions.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Immunization Programs: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Strengthen vaccination campaigns to cover diseases like Polio, Diphtheria, Hepatitis B.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Mortality Reduction: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Target maternal, infant, and adult mortality through improved healthcare access.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Expand maternal care, neonatal services, and awareness campaigns.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Disease Control: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Focus on reducing HIV/AIDS deaths through prevention, awareness, and treatment availability.</a:t>
            </a:r>
          </a:p>
        </p:txBody>
      </p:sp>
    </p:spTree>
    <p:extLst>
      <p:ext uri="{BB962C8B-B14F-4D97-AF65-F5344CB8AC3E}">
        <p14:creationId xmlns:p14="http://schemas.microsoft.com/office/powerpoint/2010/main" val="402185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B80F0A-E97E-0118-3190-1F1F2BFBC0C3}"/>
              </a:ext>
            </a:extLst>
          </p:cNvPr>
          <p:cNvSpPr txBox="1"/>
          <p:nvPr/>
        </p:nvSpPr>
        <p:spPr>
          <a:xfrm>
            <a:off x="1533828" y="596753"/>
            <a:ext cx="609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28" name="Picture 4" descr="This may contain: two people standing on top of a bar chart with an arrow pointing to each other">
            <a:extLst>
              <a:ext uri="{FF2B5EF4-FFF2-40B4-BE49-F238E27FC236}">
                <a16:creationId xmlns:a16="http://schemas.microsoft.com/office/drawing/2014/main" id="{1F6F659B-FEA3-E9C9-4559-2C9825F3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588"/>
            <a:ext cx="5945806" cy="3632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2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132F3-5E16-2551-A11E-88BE13306EAA}"/>
              </a:ext>
            </a:extLst>
          </p:cNvPr>
          <p:cNvSpPr txBox="1"/>
          <p:nvPr/>
        </p:nvSpPr>
        <p:spPr>
          <a:xfrm>
            <a:off x="484806" y="1538501"/>
            <a:ext cx="5611194" cy="2660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 expectancy is one of the most important indicators of a country’s overall health and development.</a:t>
            </a:r>
          </a:p>
          <a:p>
            <a:pPr lvl="0">
              <a:lnSpc>
                <a:spcPct val="115000"/>
              </a:lnSpc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reflects the average number of years a newborn is expected to live if current health, education, and economic conditions remain constant.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Various socio-economic, environmental, and healthcare-related factors influence life expectancy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9F523-9CC8-F9E3-07E6-99C5C567DB25}"/>
              </a:ext>
            </a:extLst>
          </p:cNvPr>
          <p:cNvSpPr txBox="1"/>
          <p:nvPr/>
        </p:nvSpPr>
        <p:spPr>
          <a:xfrm>
            <a:off x="5918200" y="4125870"/>
            <a:ext cx="6096000" cy="225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Objectives: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Understand the dataset structure and its attributes.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Handle missing values, outliers, and invalid data.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 descriptive, univariate, bivariate, and multivariate analysis.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Identify the strongest predictors of life expectancy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91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196B44-879B-21CA-5EC8-D1A2B28F2D5F}"/>
              </a:ext>
            </a:extLst>
          </p:cNvPr>
          <p:cNvSpPr txBox="1"/>
          <p:nvPr/>
        </p:nvSpPr>
        <p:spPr>
          <a:xfrm>
            <a:off x="4500184" y="8445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Understanding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707D4-7727-3913-4FA2-54D265AF8893}"/>
              </a:ext>
            </a:extLst>
          </p:cNvPr>
          <p:cNvSpPr txBox="1"/>
          <p:nvPr/>
        </p:nvSpPr>
        <p:spPr>
          <a:xfrm>
            <a:off x="1278466" y="191866"/>
            <a:ext cx="10532533" cy="157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Dataset Overview: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Source: WHO, UN, World Bank.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Size: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2938 rows × 22 columns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(2000–2015, 190+ countries).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Includes both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numerical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(GDP, Mortality, BMI) and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categorical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(Country, Status) variables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51CB2-3E23-D8C5-AB73-9BF4CD6C9154}"/>
              </a:ext>
            </a:extLst>
          </p:cNvPr>
          <p:cNvSpPr txBox="1"/>
          <p:nvPr/>
        </p:nvSpPr>
        <p:spPr>
          <a:xfrm>
            <a:off x="0" y="3283510"/>
            <a:ext cx="3708400" cy="3484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Variables: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 Expectancy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average years at birth.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Adult &amp; Infant Mortality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survival indicators.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Schooling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mean years of education.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GDP &amp; Health Expenditure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economic indicators.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Immunization Coverage (Hepatitis B, Polio, Diphtheria)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healthcare quality.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HIV/AIDS, Measles, Thinness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disease &amp; nutrition indicators.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30707E-CFAC-9104-FDDE-1134C2D4F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668610"/>
            <a:ext cx="8458200" cy="33673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5894BA9-EED4-3EB3-390F-9C1A785E7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45" y="4147686"/>
            <a:ext cx="3832588" cy="2582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7540BB-9B05-3D89-1A12-065E1C256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46" y="4110454"/>
            <a:ext cx="3155254" cy="26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1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90F536-5ED4-89D7-0A4E-AC422825F1B7}"/>
              </a:ext>
            </a:extLst>
          </p:cNvPr>
          <p:cNvSpPr txBox="1"/>
          <p:nvPr/>
        </p:nvSpPr>
        <p:spPr>
          <a:xfrm>
            <a:off x="4723947" y="173995"/>
            <a:ext cx="3641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1CC29-EABA-3BA1-D5E8-7F1E158E72D8}"/>
              </a:ext>
            </a:extLst>
          </p:cNvPr>
          <p:cNvSpPr txBox="1"/>
          <p:nvPr/>
        </p:nvSpPr>
        <p:spPr>
          <a:xfrm>
            <a:off x="1189567" y="694102"/>
            <a:ext cx="9965267" cy="73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raw dataset had inconsistent column names, missing entries, and some invalid values.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Cleaning was necessary to make it usable for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12B5E-A13B-B974-DD22-7E01F6D8711F}"/>
              </a:ext>
            </a:extLst>
          </p:cNvPr>
          <p:cNvSpPr txBox="1"/>
          <p:nvPr/>
        </p:nvSpPr>
        <p:spPr>
          <a:xfrm>
            <a:off x="0" y="1768079"/>
            <a:ext cx="3898490" cy="439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Steps Applied: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Column Renaming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Removed spaces and standardized names.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"Life expectancy " →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Life_Expectancy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Type Checks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Converted numerical columns (GDP, Mortality, BMI) to proper numeric format.</a:t>
            </a:r>
          </a:p>
          <a:p>
            <a:pPr marL="628650" lvl="1" indent="-1714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Verified categorical fields (Country, Status).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Duplicates Removal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Checked for duplicate rows; none significant were found.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Standardization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Unified formats (e.g., years as integers).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Brought variables into consistent units.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D68C54-6593-CDDA-F002-9618A51F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90" y="1432638"/>
            <a:ext cx="8271934" cy="21233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ADEA14-8435-2AB3-D210-710F7372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490" y="3750734"/>
            <a:ext cx="8242711" cy="22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7EE8D5-E789-2C9A-D69C-17B739E25405}"/>
              </a:ext>
            </a:extLst>
          </p:cNvPr>
          <p:cNvSpPr txBox="1"/>
          <p:nvPr/>
        </p:nvSpPr>
        <p:spPr>
          <a:xfrm>
            <a:off x="3992185" y="37111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Handling Missing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B8328-28B4-FB10-3AEA-9FC400B42E85}"/>
              </a:ext>
            </a:extLst>
          </p:cNvPr>
          <p:cNvSpPr txBox="1"/>
          <p:nvPr/>
        </p:nvSpPr>
        <p:spPr>
          <a:xfrm>
            <a:off x="1837267" y="917170"/>
            <a:ext cx="10354733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Missing values can bias results and reduce accuracy.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Several columns in this dataset had null or blank entries.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45077-75C8-97B4-2DA5-DA3D503B7E90}"/>
              </a:ext>
            </a:extLst>
          </p:cNvPr>
          <p:cNvSpPr txBox="1"/>
          <p:nvPr/>
        </p:nvSpPr>
        <p:spPr>
          <a:xfrm>
            <a:off x="304799" y="1910212"/>
            <a:ext cx="11286067" cy="1442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Missing Values Occurred: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Life_Expectancy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some years missing for certain countries.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Adult_Mortality</a:t>
            </a: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BMI, GDP, Schooling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incomplete entries.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Immunization Coverage (Hepatitis B, Polio, Diphtheria)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gaps in developing nations.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1CDFB-358A-2EC9-5691-DD50DA20C602}"/>
              </a:ext>
            </a:extLst>
          </p:cNvPr>
          <p:cNvSpPr txBox="1"/>
          <p:nvPr/>
        </p:nvSpPr>
        <p:spPr>
          <a:xfrm>
            <a:off x="4316638" y="3652818"/>
            <a:ext cx="5774267" cy="291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Applied: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Imputation</a:t>
            </a:r>
            <a:endParaRPr lang="en-IN" sz="13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 </a:t>
            </a: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Mean/Median values</a:t>
            </a: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continuous variables (e.g., BMI, GDP).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 </a:t>
            </a: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Mode/Most frequent</a:t>
            </a: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categorical-like values (e.g., Status).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Forward/Backward Fill</a:t>
            </a:r>
            <a:endParaRPr lang="en-IN" sz="13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time-series data (e.g., missing life expectancy across years for a country).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Row/Column Removal</a:t>
            </a:r>
            <a:endParaRPr lang="en-IN" sz="13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Removed rows only when too many fields were missing (rare).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A4CA5-8913-820B-ECD5-A01D90D7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5" y="3429001"/>
            <a:ext cx="4011839" cy="32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EF21CA-9106-717F-538C-33FB058C5FCF}"/>
              </a:ext>
            </a:extLst>
          </p:cNvPr>
          <p:cNvSpPr txBox="1"/>
          <p:nvPr/>
        </p:nvSpPr>
        <p:spPr>
          <a:xfrm>
            <a:off x="4833107" y="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Outlier Handling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BEFE9-E862-B178-7DF3-24BD766AA525}"/>
              </a:ext>
            </a:extLst>
          </p:cNvPr>
          <p:cNvSpPr txBox="1"/>
          <p:nvPr/>
        </p:nvSpPr>
        <p:spPr>
          <a:xfrm>
            <a:off x="2006599" y="690959"/>
            <a:ext cx="9186333" cy="81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Outliers can distort averages and mislead statistical models.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health-related data, extreme values may be due to reporting errors or rare conditions.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B8DB5-4C96-56D5-AD7A-607645AD9F58}"/>
              </a:ext>
            </a:extLst>
          </p:cNvPr>
          <p:cNvSpPr txBox="1"/>
          <p:nvPr/>
        </p:nvSpPr>
        <p:spPr>
          <a:xfrm>
            <a:off x="118534" y="1826720"/>
            <a:ext cx="5274733" cy="333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Applied: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Boxplots &amp; Visual Detection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 plots to spot extreme values in Life Expectancy, Mortality, and BMI.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Methods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Z-score method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→ flagged values beyond ±3 standard deviations.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IQR method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→ identified values outside 1.5×IQR range.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Treatment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Replaced unrealistic values with </a:t>
            </a: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median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(e.g., BMI, mortality).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Capped extreme GDP values at upper limits to reduce skew.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Removed very few records where values were completely invalid.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0EFDBA-A02B-CEF6-B40D-DA1A27CA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3" y="1505093"/>
            <a:ext cx="6189134" cy="2298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55A60E-7EBB-C745-71C9-404E657D4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333" y="3970867"/>
            <a:ext cx="6189133" cy="28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0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D50D5E-F221-0C11-AE7B-8F1C2AE15C4F}"/>
              </a:ext>
            </a:extLst>
          </p:cNvPr>
          <p:cNvSpPr txBox="1"/>
          <p:nvPr/>
        </p:nvSpPr>
        <p:spPr>
          <a:xfrm>
            <a:off x="4275213" y="82852"/>
            <a:ext cx="2870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Handling Invalid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68ADA-E1CF-8BC9-F7C1-F96B2AFDA0C0}"/>
              </a:ext>
            </a:extLst>
          </p:cNvPr>
          <p:cNvSpPr txBox="1"/>
          <p:nvPr/>
        </p:nvSpPr>
        <p:spPr>
          <a:xfrm>
            <a:off x="1210732" y="672318"/>
            <a:ext cx="10651067" cy="73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Invalid values (e.g., negative mortality rates, zero schooling years) are unrealistic and reduce reliability.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Must be corrected or removed before analysis.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582E1-EC09-7EAF-B0BE-6A4072F3E3B0}"/>
              </a:ext>
            </a:extLst>
          </p:cNvPr>
          <p:cNvSpPr txBox="1"/>
          <p:nvPr/>
        </p:nvSpPr>
        <p:spPr>
          <a:xfrm>
            <a:off x="152400" y="1630988"/>
            <a:ext cx="4809067" cy="270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Techniques Applied: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Replaced Impossible Values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Negative and zero values were replaced with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Imputation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Filled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with median values of similar countries/regions.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schooling, used regional averages where missing.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Cross-Validation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Ensured values were in realistic ranges (e.g., Life Expectancy 30–90 years, BMI &gt; 10).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61572-7FCC-7936-F259-EA8238A01513}"/>
              </a:ext>
            </a:extLst>
          </p:cNvPr>
          <p:cNvSpPr txBox="1"/>
          <p:nvPr/>
        </p:nvSpPr>
        <p:spPr>
          <a:xfrm>
            <a:off x="6096000" y="4428598"/>
            <a:ext cx="6096000" cy="1757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Examples of Invalid Values Found: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Life_Expectancy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values missing or unusually low (below 20 years).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Adult_Mortality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negative entries in a few cases.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BMI – zero values, which are biologically impossible.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GDP &amp; Schooling – zeros or blanks in some records.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325B84-4FEC-B2E9-3803-B90A0CF3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0" y="1156202"/>
            <a:ext cx="2480732" cy="31845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ED2874-9C3D-8232-BAAB-0E1B10F3F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340769"/>
            <a:ext cx="5200679" cy="25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C4732-31B6-275A-7C0D-CB1373087BA1}"/>
              </a:ext>
            </a:extLst>
          </p:cNvPr>
          <p:cNvSpPr txBox="1"/>
          <p:nvPr/>
        </p:nvSpPr>
        <p:spPr>
          <a:xfrm>
            <a:off x="4001257" y="12255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Statistical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A2170-4433-3D71-0A40-DA9BC59779F9}"/>
              </a:ext>
            </a:extLst>
          </p:cNvPr>
          <p:cNvSpPr txBox="1"/>
          <p:nvPr/>
        </p:nvSpPr>
        <p:spPr>
          <a:xfrm>
            <a:off x="1447799" y="675902"/>
            <a:ext cx="88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Summarize data using descriptive measures and explore relationships between variables.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456CB-8533-95AD-EC70-99DB7AC6FA5E}"/>
              </a:ext>
            </a:extLst>
          </p:cNvPr>
          <p:cNvSpPr txBox="1"/>
          <p:nvPr/>
        </p:nvSpPr>
        <p:spPr>
          <a:xfrm>
            <a:off x="67733" y="1592071"/>
            <a:ext cx="4555067" cy="267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Applied: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Mean, Median, Mode of Life Expectancy, GDP, Schooling.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deviation, Variance, Minimum &amp; Maximum.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Checks: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Skewness &amp; Kurtosis for continuous variables.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C66D2-2719-F28E-13E1-68724BC3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82950"/>
            <a:ext cx="5936725" cy="2293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69248-72F7-E8AC-D647-C3E66EAD0FC4}"/>
              </a:ext>
            </a:extLst>
          </p:cNvPr>
          <p:cNvSpPr txBox="1"/>
          <p:nvPr/>
        </p:nvSpPr>
        <p:spPr>
          <a:xfrm>
            <a:off x="6028267" y="1357406"/>
            <a:ext cx="6096000" cy="2910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~70 years, ranging between 30–90 years.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skewed, with a few very rich countries raising the mean.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 ~11 years, strongly correlated with life expectancy.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Mortality &amp; Infant Deaths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Inversely related to life expectancy.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3DFB73-ABFA-C272-52E8-CD238703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" y="4382950"/>
            <a:ext cx="5281809" cy="23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9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1BBF0C-45B8-345C-7092-CB189F3CAF36}"/>
              </a:ext>
            </a:extLst>
          </p:cNvPr>
          <p:cNvSpPr txBox="1"/>
          <p:nvPr/>
        </p:nvSpPr>
        <p:spPr>
          <a:xfrm>
            <a:off x="4934707" y="0"/>
            <a:ext cx="2778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AFDF0-BFAB-D6F0-F3F3-29BBC5236EB5}"/>
              </a:ext>
            </a:extLst>
          </p:cNvPr>
          <p:cNvSpPr txBox="1"/>
          <p:nvPr/>
        </p:nvSpPr>
        <p:spPr>
          <a:xfrm>
            <a:off x="1617134" y="715202"/>
            <a:ext cx="9558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and summarize the dataset visually &amp; statistically.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distributions and general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41C90-41D8-646F-DA2C-8E266C2AEC34}"/>
              </a:ext>
            </a:extLst>
          </p:cNvPr>
          <p:cNvSpPr txBox="1"/>
          <p:nvPr/>
        </p:nvSpPr>
        <p:spPr>
          <a:xfrm>
            <a:off x="0" y="1782465"/>
            <a:ext cx="4826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~30 to 90 years.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~70 years.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countries cluster at higher values (&gt;75 years).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Mortality Indicators: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Mortality &amp; Infant Deaths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higher in developing nations.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inverse effect on Life Expectancy.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&amp; Social Indicators: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highly skewed (few rich countries, many low-GDP).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Schooling: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years strongly linked to longer lifespan.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Factors: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Immunization Coverage (Polio, Diphtheria, Hepatitis B)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near 100% in developed nations but inconsistent in developing ones.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HIV/AIDS deaths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Life Expectancy sharply in affected countries.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FE6826-0712-F670-697F-ED511957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38" y="1782465"/>
            <a:ext cx="7488129" cy="19280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00E0B7-E465-A0E5-5786-A05BB6DDF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39" y="4101869"/>
            <a:ext cx="7488128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440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160</TotalTime>
  <Words>1815</Words>
  <Application>Microsoft Office PowerPoint</Application>
  <PresentationFormat>Widescreen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Courier New</vt:lpstr>
      <vt:lpstr>Symbol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INDHARAJITH G</dc:creator>
  <cp:lastModifiedBy>INDHARAJITH G</cp:lastModifiedBy>
  <cp:revision>2</cp:revision>
  <dcterms:created xsi:type="dcterms:W3CDTF">2025-08-18T17:31:46Z</dcterms:created>
  <dcterms:modified xsi:type="dcterms:W3CDTF">2025-08-19T06:23:44Z</dcterms:modified>
</cp:coreProperties>
</file>