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modernComment_102_70D7978B.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4"/>
  </p:sldMasterIdLst>
  <p:notesMasterIdLst>
    <p:notesMasterId r:id="rId59"/>
  </p:notesMasterIdLst>
  <p:sldIdLst>
    <p:sldId id="258" r:id="rId5"/>
    <p:sldId id="271" r:id="rId6"/>
    <p:sldId id="410" r:id="rId7"/>
    <p:sldId id="411" r:id="rId8"/>
    <p:sldId id="421" r:id="rId9"/>
    <p:sldId id="414" r:id="rId10"/>
    <p:sldId id="413" r:id="rId11"/>
    <p:sldId id="273" r:id="rId12"/>
    <p:sldId id="409" r:id="rId13"/>
    <p:sldId id="434" r:id="rId14"/>
    <p:sldId id="415" r:id="rId15"/>
    <p:sldId id="417" r:id="rId16"/>
    <p:sldId id="418" r:id="rId17"/>
    <p:sldId id="419" r:id="rId18"/>
    <p:sldId id="405" r:id="rId19"/>
    <p:sldId id="312" r:id="rId20"/>
    <p:sldId id="313" r:id="rId21"/>
    <p:sldId id="406" r:id="rId22"/>
    <p:sldId id="407" r:id="rId23"/>
    <p:sldId id="408" r:id="rId24"/>
    <p:sldId id="379" r:id="rId25"/>
    <p:sldId id="386" r:id="rId26"/>
    <p:sldId id="389" r:id="rId27"/>
    <p:sldId id="388" r:id="rId28"/>
    <p:sldId id="387" r:id="rId29"/>
    <p:sldId id="380" r:id="rId30"/>
    <p:sldId id="355" r:id="rId31"/>
    <p:sldId id="346" r:id="rId32"/>
    <p:sldId id="349" r:id="rId33"/>
    <p:sldId id="383" r:id="rId34"/>
    <p:sldId id="377" r:id="rId35"/>
    <p:sldId id="425" r:id="rId36"/>
    <p:sldId id="354" r:id="rId37"/>
    <p:sldId id="375" r:id="rId38"/>
    <p:sldId id="374" r:id="rId39"/>
    <p:sldId id="376" r:id="rId40"/>
    <p:sldId id="366" r:id="rId41"/>
    <p:sldId id="352" r:id="rId42"/>
    <p:sldId id="396" r:id="rId43"/>
    <p:sldId id="436" r:id="rId44"/>
    <p:sldId id="391" r:id="rId45"/>
    <p:sldId id="432" r:id="rId46"/>
    <p:sldId id="433" r:id="rId47"/>
    <p:sldId id="395" r:id="rId48"/>
    <p:sldId id="427" r:id="rId49"/>
    <p:sldId id="428" r:id="rId50"/>
    <p:sldId id="429" r:id="rId51"/>
    <p:sldId id="430" r:id="rId52"/>
    <p:sldId id="435" r:id="rId53"/>
    <p:sldId id="397" r:id="rId54"/>
    <p:sldId id="431" r:id="rId55"/>
    <p:sldId id="401" r:id="rId56"/>
    <p:sldId id="437" r:id="rId57"/>
    <p:sldId id="278" r:id="rId58"/>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37A883A-9CF3-C45A-DABE-1BE1B9866E40}" name="Syed  Ibrahim" initials="SI" userId="S::syedibrahim.sp@vit.ac.in::26b2f479-86dc-40c7-b13b-7911452be0d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comments/modernComment_102_70D7978B.xml><?xml version="1.0" encoding="utf-8"?>
<p188:cmLst xmlns:a="http://schemas.openxmlformats.org/drawingml/2006/main" xmlns:r="http://schemas.openxmlformats.org/officeDocument/2006/relationships" xmlns:p188="http://schemas.microsoft.com/office/powerpoint/2018/8/main">
  <p188:cm id="{B6B63688-F72B-47A0-8C19-8E607E565297}" authorId="{437A883A-9CF3-C45A-DABE-1BE1B9866E40}" created="2022-01-31T07:15:36.670">
    <ac:txMkLst xmlns:ac="http://schemas.microsoft.com/office/drawing/2013/main/command">
      <pc:docMk xmlns:pc="http://schemas.microsoft.com/office/powerpoint/2013/main/command"/>
      <pc:sldMk xmlns:pc="http://schemas.microsoft.com/office/powerpoint/2013/main/command" cId="1893177227" sldId="258"/>
      <ac:spMk id="3" creationId="{42E2DBED-4ADC-492E-9F59-57F4D62F0444}"/>
      <ac:txMk cp="0" len="124">
        <ac:context len="260" hash="4245160761"/>
      </ac:txMk>
    </ac:txMkLst>
    <p188:pos x="5613721" y="742708"/>
    <p188:txBody>
      <a:bodyPr/>
      <a:lstStyle/>
      <a:p>
        <a:r>
          <a:rPr lang="en-US"/>
          <a:t>Change the title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25CC8D03-597E-4FD0-93A9-2B7A96A651CB}" type="datetimeFigureOut">
              <a:rPr lang="en-IN" smtClean="0"/>
              <a:t>15-04-2022</a:t>
            </a:fld>
            <a:endParaRPr lang="en-IN"/>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1F332349-6C6D-43AA-8DAB-9F263EB2FBA1}" type="slidenum">
              <a:rPr lang="en-IN" smtClean="0"/>
              <a:t>‹#›</a:t>
            </a:fld>
            <a:endParaRPr lang="en-IN"/>
          </a:p>
        </p:txBody>
      </p:sp>
    </p:spTree>
    <p:extLst>
      <p:ext uri="{BB962C8B-B14F-4D97-AF65-F5344CB8AC3E}">
        <p14:creationId xmlns:p14="http://schemas.microsoft.com/office/powerpoint/2010/main" val="3579491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C2018B-59EC-482B-B38C-6D5A06FE824C}" type="datetime1">
              <a:rPr lang="en-IN" smtClean="0"/>
              <a:t>15-04-2022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0EA0D95-99E5-4065-9358-69BE809E2BE6}" type="slidenum">
              <a:rPr lang="en-IN" smtClean="0"/>
              <a:t>‹#›</a:t>
            </a:fld>
            <a:endParaRPr lang="en-IN"/>
          </a:p>
        </p:txBody>
      </p:sp>
    </p:spTree>
    <p:extLst>
      <p:ext uri="{BB962C8B-B14F-4D97-AF65-F5344CB8AC3E}">
        <p14:creationId xmlns:p14="http://schemas.microsoft.com/office/powerpoint/2010/main" val="2761799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74B820-F159-4D62-9C3C-28E2F3313A16}" type="datetime1">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EA0D95-99E5-4065-9358-69BE809E2BE6}" type="slidenum">
              <a:rPr lang="en-IN" smtClean="0"/>
              <a:t>‹#›</a:t>
            </a:fld>
            <a:endParaRPr lang="en-IN"/>
          </a:p>
        </p:txBody>
      </p:sp>
    </p:spTree>
    <p:extLst>
      <p:ext uri="{BB962C8B-B14F-4D97-AF65-F5344CB8AC3E}">
        <p14:creationId xmlns:p14="http://schemas.microsoft.com/office/powerpoint/2010/main" val="2325023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50DA3E-4ED4-400E-9CE4-F4C4493B190E}" type="datetime1">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EA0D95-99E5-4065-9358-69BE809E2BE6}" type="slidenum">
              <a:rPr lang="en-IN" smtClean="0"/>
              <a:t>‹#›</a:t>
            </a:fld>
            <a:endParaRPr lang="en-IN"/>
          </a:p>
        </p:txBody>
      </p:sp>
    </p:spTree>
    <p:extLst>
      <p:ext uri="{BB962C8B-B14F-4D97-AF65-F5344CB8AC3E}">
        <p14:creationId xmlns:p14="http://schemas.microsoft.com/office/powerpoint/2010/main" val="2287625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AC2A5F2-F946-4F1C-AFD2-379EA27129BE}" type="datetime1">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EA0D95-99E5-4065-9358-69BE809E2BE6}" type="slidenum">
              <a:rPr lang="en-IN" smtClean="0"/>
              <a:t>‹#›</a:t>
            </a:fld>
            <a:endParaRPr lang="en-IN"/>
          </a:p>
        </p:txBody>
      </p:sp>
    </p:spTree>
    <p:extLst>
      <p:ext uri="{BB962C8B-B14F-4D97-AF65-F5344CB8AC3E}">
        <p14:creationId xmlns:p14="http://schemas.microsoft.com/office/powerpoint/2010/main" val="1716486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89A333-1E52-40A7-87A7-F4AA567C4ACD}" type="datetime1">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EA0D95-99E5-4065-9358-69BE809E2BE6}" type="slidenum">
              <a:rPr lang="en-IN" smtClean="0"/>
              <a:t>‹#›</a:t>
            </a:fld>
            <a:endParaRPr lang="en-IN"/>
          </a:p>
        </p:txBody>
      </p:sp>
    </p:spTree>
    <p:extLst>
      <p:ext uri="{BB962C8B-B14F-4D97-AF65-F5344CB8AC3E}">
        <p14:creationId xmlns:p14="http://schemas.microsoft.com/office/powerpoint/2010/main" val="2876062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632A27-D3DE-4DD1-B39F-99BD70B550D7}" type="datetime1">
              <a:rPr lang="en-IN" smtClean="0"/>
              <a:t>15-04-2022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EA0D95-99E5-4065-9358-69BE809E2BE6}" type="slidenum">
              <a:rPr lang="en-IN" smtClean="0"/>
              <a:t>‹#›</a:t>
            </a:fld>
            <a:endParaRPr lang="en-IN"/>
          </a:p>
        </p:txBody>
      </p:sp>
    </p:spTree>
    <p:extLst>
      <p:ext uri="{BB962C8B-B14F-4D97-AF65-F5344CB8AC3E}">
        <p14:creationId xmlns:p14="http://schemas.microsoft.com/office/powerpoint/2010/main" val="2897813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064EA89-2A04-4B4C-8B57-0E2E3D3686A9}" type="datetime1">
              <a:rPr lang="en-IN" smtClean="0"/>
              <a:t>15-04-2022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0EA0D95-99E5-4065-9358-69BE809E2BE6}" type="slidenum">
              <a:rPr lang="en-IN" smtClean="0"/>
              <a:t>‹#›</a:t>
            </a:fld>
            <a:endParaRPr lang="en-IN"/>
          </a:p>
        </p:txBody>
      </p:sp>
    </p:spTree>
    <p:extLst>
      <p:ext uri="{BB962C8B-B14F-4D97-AF65-F5344CB8AC3E}">
        <p14:creationId xmlns:p14="http://schemas.microsoft.com/office/powerpoint/2010/main" val="1076217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A7B5E98-C414-4D6D-90FF-22A6CCA04DE1}" type="datetime1">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EA0D95-99E5-4065-9358-69BE809E2BE6}" type="slidenum">
              <a:rPr lang="en-IN" smtClean="0"/>
              <a:t>‹#›</a:t>
            </a:fld>
            <a:endParaRPr lang="en-IN"/>
          </a:p>
        </p:txBody>
      </p:sp>
    </p:spTree>
    <p:extLst>
      <p:ext uri="{BB962C8B-B14F-4D97-AF65-F5344CB8AC3E}">
        <p14:creationId xmlns:p14="http://schemas.microsoft.com/office/powerpoint/2010/main" val="740184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30987AF-E9F7-4D2A-A66C-641235011B90}" type="datetime1">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EA0D95-99E5-4065-9358-69BE809E2BE6}" type="slidenum">
              <a:rPr lang="en-IN" smtClean="0"/>
              <a:t>‹#›</a:t>
            </a:fld>
            <a:endParaRPr lang="en-IN"/>
          </a:p>
        </p:txBody>
      </p:sp>
    </p:spTree>
    <p:extLst>
      <p:ext uri="{BB962C8B-B14F-4D97-AF65-F5344CB8AC3E}">
        <p14:creationId xmlns:p14="http://schemas.microsoft.com/office/powerpoint/2010/main" val="1749570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DE84B-5B4E-4B0E-8C7E-FEB5306929ED}" type="datetime1">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EA0D95-99E5-4065-9358-69BE809E2BE6}" type="slidenum">
              <a:rPr lang="en-IN" smtClean="0"/>
              <a:t>‹#›</a:t>
            </a:fld>
            <a:endParaRPr lang="en-IN"/>
          </a:p>
        </p:txBody>
      </p:sp>
    </p:spTree>
    <p:extLst>
      <p:ext uri="{BB962C8B-B14F-4D97-AF65-F5344CB8AC3E}">
        <p14:creationId xmlns:p14="http://schemas.microsoft.com/office/powerpoint/2010/main" val="543603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A9EB39-98F2-42FF-BDBC-794D831161DA}" type="datetime1">
              <a:rPr lang="en-IN" smtClean="0"/>
              <a:t>15-04-2022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EA0D95-99E5-4065-9358-69BE809E2BE6}" type="slidenum">
              <a:rPr lang="en-IN" smtClean="0"/>
              <a:t>‹#›</a:t>
            </a:fld>
            <a:endParaRPr lang="en-IN"/>
          </a:p>
        </p:txBody>
      </p:sp>
    </p:spTree>
    <p:extLst>
      <p:ext uri="{BB962C8B-B14F-4D97-AF65-F5344CB8AC3E}">
        <p14:creationId xmlns:p14="http://schemas.microsoft.com/office/powerpoint/2010/main" val="358541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285337-6B5A-4F6F-AB49-03EF569B360B}" type="datetime1">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EA0D95-99E5-4065-9358-69BE809E2BE6}" type="slidenum">
              <a:rPr lang="en-IN" smtClean="0"/>
              <a:t>‹#›</a:t>
            </a:fld>
            <a:endParaRPr lang="en-IN"/>
          </a:p>
        </p:txBody>
      </p:sp>
    </p:spTree>
    <p:extLst>
      <p:ext uri="{BB962C8B-B14F-4D97-AF65-F5344CB8AC3E}">
        <p14:creationId xmlns:p14="http://schemas.microsoft.com/office/powerpoint/2010/main" val="1029680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61B4EF-F31E-4B4C-8796-E7F7034EB56F}" type="datetime1">
              <a:rPr lang="en-IN" smtClean="0"/>
              <a:t>15-04-2022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EA0D95-99E5-4065-9358-69BE809E2BE6}" type="slidenum">
              <a:rPr lang="en-IN" smtClean="0"/>
              <a:t>‹#›</a:t>
            </a:fld>
            <a:endParaRPr lang="en-IN"/>
          </a:p>
        </p:txBody>
      </p:sp>
    </p:spTree>
    <p:extLst>
      <p:ext uri="{BB962C8B-B14F-4D97-AF65-F5344CB8AC3E}">
        <p14:creationId xmlns:p14="http://schemas.microsoft.com/office/powerpoint/2010/main" val="26773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ADA986-71D1-4A6E-9B55-828FC48A790E}" type="datetime1">
              <a:rPr lang="en-IN" smtClean="0"/>
              <a:t>15-04-2022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EA0D95-99E5-4065-9358-69BE809E2BE6}" type="slidenum">
              <a:rPr lang="en-IN" smtClean="0"/>
              <a:t>‹#›</a:t>
            </a:fld>
            <a:endParaRPr lang="en-IN"/>
          </a:p>
        </p:txBody>
      </p:sp>
    </p:spTree>
    <p:extLst>
      <p:ext uri="{BB962C8B-B14F-4D97-AF65-F5344CB8AC3E}">
        <p14:creationId xmlns:p14="http://schemas.microsoft.com/office/powerpoint/2010/main" val="736469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00878-84D6-44BC-8BFE-051EC114F8B0}" type="datetime1">
              <a:rPr lang="en-IN" smtClean="0"/>
              <a:t>15-04-2022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0EA0D95-99E5-4065-9358-69BE809E2BE6}" type="slidenum">
              <a:rPr lang="en-IN" smtClean="0"/>
              <a:t>‹#›</a:t>
            </a:fld>
            <a:endParaRPr lang="en-IN"/>
          </a:p>
        </p:txBody>
      </p:sp>
    </p:spTree>
    <p:extLst>
      <p:ext uri="{BB962C8B-B14F-4D97-AF65-F5344CB8AC3E}">
        <p14:creationId xmlns:p14="http://schemas.microsoft.com/office/powerpoint/2010/main" val="124893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00B4BE-1F37-49C5-B31E-D01D7EED2E49}" type="datetime1">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EA0D95-99E5-4065-9358-69BE809E2BE6}" type="slidenum">
              <a:rPr lang="en-IN" smtClean="0"/>
              <a:t>‹#›</a:t>
            </a:fld>
            <a:endParaRPr lang="en-IN"/>
          </a:p>
        </p:txBody>
      </p:sp>
    </p:spTree>
    <p:extLst>
      <p:ext uri="{BB962C8B-B14F-4D97-AF65-F5344CB8AC3E}">
        <p14:creationId xmlns:p14="http://schemas.microsoft.com/office/powerpoint/2010/main" val="2676654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5125BA-65E2-4A77-8E24-B6E1E4A10A41}" type="datetime1">
              <a:rPr lang="en-IN" smtClean="0"/>
              <a:t>15-04-2022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EA0D95-99E5-4065-9358-69BE809E2BE6}" type="slidenum">
              <a:rPr lang="en-IN" smtClean="0"/>
              <a:t>‹#›</a:t>
            </a:fld>
            <a:endParaRPr lang="en-IN"/>
          </a:p>
        </p:txBody>
      </p:sp>
    </p:spTree>
    <p:extLst>
      <p:ext uri="{BB962C8B-B14F-4D97-AF65-F5344CB8AC3E}">
        <p14:creationId xmlns:p14="http://schemas.microsoft.com/office/powerpoint/2010/main" val="273404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C4E88A2-5753-4501-9FE6-B0720F85EB7C}" type="datetime1">
              <a:rPr lang="en-IN" smtClean="0"/>
              <a:t>15-04-2022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0EA0D95-99E5-4065-9358-69BE809E2BE6}" type="slidenum">
              <a:rPr lang="en-IN" smtClean="0"/>
              <a:t>‹#›</a:t>
            </a:fld>
            <a:endParaRPr lang="en-IN"/>
          </a:p>
        </p:txBody>
      </p:sp>
    </p:spTree>
    <p:extLst>
      <p:ext uri="{BB962C8B-B14F-4D97-AF65-F5344CB8AC3E}">
        <p14:creationId xmlns:p14="http://schemas.microsoft.com/office/powerpoint/2010/main" val="1817333417"/>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 id="2147483912"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2_70D7978B.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_bookmark117"/><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jf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sanchitbhasin/Content-Based-Movie-Recommendation-System/blob/master/movie%20recommendation%20system.ipynb" TargetMode="External"/><Relationship Id="rId2" Type="http://schemas.openxmlformats.org/officeDocument/2006/relationships/hyperlink" Target="https://github.com/Lei-Xu/Movie-Recommendation-System/blob/master/movie_recommender.ipynb" TargetMode="External"/><Relationship Id="rId1" Type="http://schemas.openxmlformats.org/officeDocument/2006/relationships/slideLayout" Target="../slideLayouts/slideLayout2.xml"/><Relationship Id="rId4" Type="http://schemas.openxmlformats.org/officeDocument/2006/relationships/hyperlink" Target="https://github.com/vivdalal/movie-recommender-system/blob/master/movie_recommendation_system.ipynb"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5A55-5882-4B0B-9078-A0CE1E2755DF}"/>
              </a:ext>
            </a:extLst>
          </p:cNvPr>
          <p:cNvSpPr>
            <a:spLocks noGrp="1"/>
          </p:cNvSpPr>
          <p:nvPr>
            <p:ph type="title"/>
          </p:nvPr>
        </p:nvSpPr>
        <p:spPr>
          <a:xfrm>
            <a:off x="810398" y="838200"/>
            <a:ext cx="8761413" cy="706964"/>
          </a:xfrm>
        </p:spPr>
        <p:txBody>
          <a:bodyPr/>
          <a:lstStyle/>
          <a:p>
            <a:r>
              <a:rPr lang="en-IN" dirty="0"/>
              <a:t>                        MASTER THESIS</a:t>
            </a:r>
            <a:br>
              <a:rPr lang="en-IN" dirty="0"/>
            </a:br>
            <a:r>
              <a:rPr lang="en-IN" dirty="0"/>
              <a:t>                          FINAL  REVIEW</a:t>
            </a:r>
          </a:p>
        </p:txBody>
      </p:sp>
      <p:sp>
        <p:nvSpPr>
          <p:cNvPr id="3" name="Content Placeholder 2">
            <a:extLst>
              <a:ext uri="{FF2B5EF4-FFF2-40B4-BE49-F238E27FC236}">
                <a16:creationId xmlns:a16="http://schemas.microsoft.com/office/drawing/2014/main" id="{42E2DBED-4ADC-492E-9F59-57F4D62F0444}"/>
              </a:ext>
            </a:extLst>
          </p:cNvPr>
          <p:cNvSpPr>
            <a:spLocks noGrp="1"/>
          </p:cNvSpPr>
          <p:nvPr>
            <p:ph idx="1"/>
          </p:nvPr>
        </p:nvSpPr>
        <p:spPr>
          <a:xfrm>
            <a:off x="92765" y="2603500"/>
            <a:ext cx="11940209" cy="3416300"/>
          </a:xfrm>
        </p:spPr>
        <p:txBody>
          <a:bodyPr vert="horz" lIns="91440" tIns="45720" rIns="91440" bIns="45720" rtlCol="0" anchor="t">
            <a:normAutofit fontScale="92500" lnSpcReduction="20000"/>
          </a:bodyPr>
          <a:lstStyle/>
          <a:p>
            <a:pPr marL="0" indent="0">
              <a:buNone/>
            </a:pPr>
            <a:r>
              <a:rPr lang="en-IN" sz="3200" dirty="0">
                <a:solidFill>
                  <a:schemeClr val="tx2"/>
                </a:solidFill>
                <a:latin typeface="Algerian"/>
              </a:rPr>
              <a:t>         HYBRID METHOD FOR   MOVIE RECOMMENDATION SYSTEM using  time aware </a:t>
            </a:r>
            <a:r>
              <a:rPr lang="en-IN" sz="3200" dirty="0" err="1">
                <a:solidFill>
                  <a:schemeClr val="tx2"/>
                </a:solidFill>
                <a:latin typeface="Algerian"/>
              </a:rPr>
              <a:t>cnn</a:t>
            </a:r>
            <a:r>
              <a:rPr lang="en-IN" sz="3200" dirty="0">
                <a:solidFill>
                  <a:schemeClr val="tx2"/>
                </a:solidFill>
                <a:latin typeface="Algerian"/>
              </a:rPr>
              <a:t> based personalized recommender(TCPR)  system .</a:t>
            </a:r>
          </a:p>
          <a:p>
            <a:pPr marL="0" indent="0">
              <a:buNone/>
            </a:pPr>
            <a:endParaRPr lang="en-US" dirty="0"/>
          </a:p>
          <a:p>
            <a:pPr marL="0" indent="0">
              <a:buNone/>
            </a:pPr>
            <a:endParaRPr lang="en-IN" dirty="0"/>
          </a:p>
          <a:p>
            <a:r>
              <a:rPr lang="en-IN" sz="1900" dirty="0">
                <a:latin typeface="Algerian"/>
              </a:rPr>
              <a:t>NAME: Ezhil Oviya . D</a:t>
            </a:r>
          </a:p>
          <a:p>
            <a:r>
              <a:rPr lang="en-IN" sz="1900" dirty="0">
                <a:latin typeface="Algerian" panose="04020705040A02060702" pitchFamily="82" charset="0"/>
              </a:rPr>
              <a:t>Reg no:20mcb1003</a:t>
            </a:r>
          </a:p>
          <a:p>
            <a:pPr marL="0" indent="0">
              <a:buNone/>
            </a:pPr>
            <a:r>
              <a:rPr lang="en-IN" sz="1900" dirty="0">
                <a:latin typeface="Algerian" panose="04020705040A02060702" pitchFamily="82" charset="0"/>
              </a:rPr>
              <a:t> </a:t>
            </a:r>
          </a:p>
          <a:p>
            <a:r>
              <a:rPr lang="en-IN" sz="1900" dirty="0">
                <a:latin typeface="Algerian" panose="04020705040A02060702" pitchFamily="82" charset="0"/>
              </a:rPr>
              <a:t>                                                                                        </a:t>
            </a:r>
            <a:r>
              <a:rPr lang="en-IN" sz="2400" dirty="0">
                <a:cs typeface="Times New Roman" panose="02020603050405020304" pitchFamily="18" charset="0"/>
              </a:rPr>
              <a:t>.</a:t>
            </a:r>
          </a:p>
          <a:p>
            <a:endParaRPr lang="en-IN" dirty="0"/>
          </a:p>
        </p:txBody>
      </p:sp>
      <p:sp>
        <p:nvSpPr>
          <p:cNvPr id="5" name="Slide Number Placeholder 4">
            <a:extLst>
              <a:ext uri="{FF2B5EF4-FFF2-40B4-BE49-F238E27FC236}">
                <a16:creationId xmlns:a16="http://schemas.microsoft.com/office/drawing/2014/main" id="{36B93FCF-8F7E-4FED-B14E-557B6C47ECE5}"/>
              </a:ext>
            </a:extLst>
          </p:cNvPr>
          <p:cNvSpPr>
            <a:spLocks noGrp="1"/>
          </p:cNvSpPr>
          <p:nvPr>
            <p:ph type="sldNum" sz="quarter" idx="12"/>
          </p:nvPr>
        </p:nvSpPr>
        <p:spPr/>
        <p:txBody>
          <a:bodyPr/>
          <a:lstStyle/>
          <a:p>
            <a:fld id="{90EA0D95-99E5-4065-9358-69BE809E2BE6}" type="slidenum">
              <a:rPr lang="en-IN" smtClean="0"/>
              <a:t>1</a:t>
            </a:fld>
            <a:endParaRPr lang="en-IN"/>
          </a:p>
        </p:txBody>
      </p:sp>
    </p:spTree>
    <p:extLst>
      <p:ext uri="{BB962C8B-B14F-4D97-AF65-F5344CB8AC3E}">
        <p14:creationId xmlns:p14="http://schemas.microsoft.com/office/powerpoint/2010/main" val="1893177227"/>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0DAC-2EA4-4128-8872-61B25E376B3A}"/>
              </a:ext>
            </a:extLst>
          </p:cNvPr>
          <p:cNvSpPr>
            <a:spLocks noGrp="1"/>
          </p:cNvSpPr>
          <p:nvPr>
            <p:ph type="title"/>
          </p:nvPr>
        </p:nvSpPr>
        <p:spPr/>
        <p:txBody>
          <a:bodyPr/>
          <a:lstStyle/>
          <a:p>
            <a:r>
              <a:rPr lang="en-IN" sz="3600" dirty="0">
                <a:solidFill>
                  <a:schemeClr val="bg1"/>
                </a:solidFill>
                <a:latin typeface="Times New Roman" panose="02020603050405020304" pitchFamily="18" charset="0"/>
                <a:ea typeface="roboto" panose="02000000000000000000" pitchFamily="2" charset="0"/>
                <a:cs typeface="Times New Roman" panose="02020603050405020304" pitchFamily="18" charset="0"/>
              </a:rPr>
              <a:t> </a:t>
            </a:r>
            <a:br>
              <a:rPr lang="en-IN" sz="3600" dirty="0">
                <a:solidFill>
                  <a:schemeClr val="bg1"/>
                </a:solidFill>
                <a:latin typeface="Times New Roman" panose="02020603050405020304" pitchFamily="18" charset="0"/>
                <a:ea typeface="roboto" panose="02000000000000000000" pitchFamily="2" charset="0"/>
                <a:cs typeface="Times New Roman" panose="02020603050405020304" pitchFamily="18" charset="0"/>
              </a:rPr>
            </a:br>
            <a:r>
              <a:rPr lang="en-IN" dirty="0">
                <a:solidFill>
                  <a:schemeClr val="bg1"/>
                </a:solidFill>
                <a:ea typeface="roboto" panose="02000000000000000000" pitchFamily="2" charset="0"/>
                <a:cs typeface="Times New Roman" panose="02020603050405020304" pitchFamily="18" charset="0"/>
              </a:rPr>
              <a:t>CONTENT BASED</a:t>
            </a:r>
            <a:br>
              <a:rPr lang="en-US" sz="3600" u="sng"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5976F99-2BBA-40FD-ADDB-34F5A8A5501A}"/>
              </a:ext>
            </a:extLst>
          </p:cNvPr>
          <p:cNvSpPr>
            <a:spLocks noGrp="1"/>
          </p:cNvSpPr>
          <p:nvPr>
            <p:ph idx="1"/>
          </p:nvPr>
        </p:nvSpPr>
        <p:spPr>
          <a:xfrm>
            <a:off x="198782" y="2107096"/>
            <a:ext cx="11714921" cy="3912704"/>
          </a:xfrm>
        </p:spPr>
        <p:txBody>
          <a:bodyPr/>
          <a:lstStyle/>
          <a:p>
            <a:pPr marL="0" indent="0">
              <a:lnSpc>
                <a:spcPct val="120000"/>
              </a:lnSpc>
              <a:spcBef>
                <a:spcPts val="0"/>
              </a:spcBef>
              <a:buNone/>
            </a:pPr>
            <a:endParaRPr lang="en-US" sz="1800" u="sng" dirty="0">
              <a:solidFill>
                <a:schemeClr val="tx1"/>
              </a:solidFill>
              <a:latin typeface="Times New Roman" panose="02020603050405020304" pitchFamily="18" charset="0"/>
              <a:ea typeface="roboto" panose="02000000000000000000" pitchFamily="2" charset="0"/>
              <a:cs typeface="Times New Roman" panose="02020603050405020304" pitchFamily="18" charset="0"/>
            </a:endParaRPr>
          </a:p>
          <a:p>
            <a:pPr>
              <a:lnSpc>
                <a:spcPct val="120000"/>
              </a:lnSpc>
              <a:spcBef>
                <a:spcPts val="0"/>
              </a:spcBef>
            </a:pPr>
            <a:r>
              <a:rPr lang="en-US" sz="1800" dirty="0">
                <a:solidFill>
                  <a:schemeClr val="tx1"/>
                </a:solidFill>
                <a:latin typeface="Times New Roman" panose="02020603050405020304" pitchFamily="18" charset="0"/>
                <a:cs typeface="Times New Roman" panose="02020603050405020304" pitchFamily="18" charset="0"/>
              </a:rPr>
              <a:t>The content-based recommender system calculates items’ similarities. For example, Amazon suggests products similar to the products that users have in their basket. </a:t>
            </a:r>
          </a:p>
          <a:p>
            <a:pPr>
              <a:lnSpc>
                <a:spcPct val="120000"/>
              </a:lnSpc>
              <a:spcBef>
                <a:spcPts val="0"/>
              </a:spcBef>
            </a:pPr>
            <a:r>
              <a:rPr lang="en-US" sz="1800" dirty="0">
                <a:solidFill>
                  <a:schemeClr val="tx1"/>
                </a:solidFill>
                <a:latin typeface="Times New Roman" panose="02020603050405020304" pitchFamily="18" charset="0"/>
                <a:cs typeface="Times New Roman" panose="02020603050405020304" pitchFamily="18" charset="0"/>
              </a:rPr>
              <a:t>This similarity can be based on rating correlations among users or item attributes such as item description and location of the user.</a:t>
            </a:r>
          </a:p>
          <a:p>
            <a:pPr>
              <a:lnSpc>
                <a:spcPct val="120000"/>
              </a:lnSpc>
              <a:spcBef>
                <a:spcPts val="0"/>
              </a:spcBef>
            </a:pPr>
            <a:r>
              <a:rPr lang="en-US" sz="1800" dirty="0">
                <a:solidFill>
                  <a:schemeClr val="tx1"/>
                </a:solidFill>
                <a:latin typeface="Times New Roman" panose="02020603050405020304" pitchFamily="18" charset="0"/>
                <a:cs typeface="Times New Roman" panose="02020603050405020304" pitchFamily="18" charset="0"/>
              </a:rPr>
              <a:t>Content-based methods are useful for new items with few ratings. They take ad- vantage of the item descriptions, such as movie descriptions</a:t>
            </a:r>
            <a:endParaRPr lang="en-IN" sz="18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E9EC1845-BB64-4F8E-95E1-E423B12A1F5B}"/>
              </a:ext>
            </a:extLst>
          </p:cNvPr>
          <p:cNvSpPr>
            <a:spLocks noGrp="1"/>
          </p:cNvSpPr>
          <p:nvPr>
            <p:ph type="sldNum" sz="quarter" idx="12"/>
          </p:nvPr>
        </p:nvSpPr>
        <p:spPr/>
        <p:txBody>
          <a:bodyPr/>
          <a:lstStyle/>
          <a:p>
            <a:fld id="{90EA0D95-99E5-4065-9358-69BE809E2BE6}" type="slidenum">
              <a:rPr lang="en-IN" smtClean="0"/>
              <a:t>10</a:t>
            </a:fld>
            <a:endParaRPr lang="en-IN"/>
          </a:p>
        </p:txBody>
      </p:sp>
    </p:spTree>
    <p:extLst>
      <p:ext uri="{BB962C8B-B14F-4D97-AF65-F5344CB8AC3E}">
        <p14:creationId xmlns:p14="http://schemas.microsoft.com/office/powerpoint/2010/main" val="568709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1777-F917-44DB-A541-1382E8AE8A7F}"/>
              </a:ext>
            </a:extLst>
          </p:cNvPr>
          <p:cNvSpPr>
            <a:spLocks noGrp="1"/>
          </p:cNvSpPr>
          <p:nvPr>
            <p:ph type="title"/>
          </p:nvPr>
        </p:nvSpPr>
        <p:spPr>
          <a:xfrm>
            <a:off x="556592" y="973668"/>
            <a:ext cx="9359776" cy="706964"/>
          </a:xfrm>
        </p:spPr>
        <p:txBody>
          <a:bodyPr/>
          <a:lstStyle/>
          <a:p>
            <a:r>
              <a:rPr lang="en-IN" dirty="0"/>
              <a:t>  Type of collaborative filtering</a:t>
            </a:r>
          </a:p>
        </p:txBody>
      </p:sp>
      <p:sp>
        <p:nvSpPr>
          <p:cNvPr id="3" name="Content Placeholder 2">
            <a:extLst>
              <a:ext uri="{FF2B5EF4-FFF2-40B4-BE49-F238E27FC236}">
                <a16:creationId xmlns:a16="http://schemas.microsoft.com/office/drawing/2014/main" id="{110F8A76-564D-49E4-B2AC-A7E74C5DFE70}"/>
              </a:ext>
            </a:extLst>
          </p:cNvPr>
          <p:cNvSpPr>
            <a:spLocks noGrp="1"/>
          </p:cNvSpPr>
          <p:nvPr>
            <p:ph idx="1"/>
          </p:nvPr>
        </p:nvSpPr>
        <p:spPr>
          <a:xfrm>
            <a:off x="92764" y="2305878"/>
            <a:ext cx="11953461" cy="4552122"/>
          </a:xfrm>
        </p:spPr>
        <p:txBody>
          <a:bodyPr>
            <a:normAutofit lnSpcReduction="10000"/>
          </a:bodyPr>
          <a:lstStyle/>
          <a:p>
            <a:r>
              <a:rPr lang="en-IN" sz="3200" dirty="0">
                <a:latin typeface="Times New Roman" panose="02020603050405020304" pitchFamily="18" charset="0"/>
                <a:cs typeface="Times New Roman" panose="02020603050405020304" pitchFamily="18" charset="0"/>
              </a:rPr>
              <a:t>Memory based </a:t>
            </a:r>
          </a:p>
          <a:p>
            <a:r>
              <a:rPr lang="en-IN" sz="3200" dirty="0">
                <a:latin typeface="Times New Roman" panose="02020603050405020304" pitchFamily="18" charset="0"/>
                <a:cs typeface="Times New Roman" panose="02020603050405020304" pitchFamily="18" charset="0"/>
              </a:rPr>
              <a:t>And Model based</a:t>
            </a:r>
          </a:p>
          <a:p>
            <a:r>
              <a:rPr lang="en-IN" sz="1900" b="0" i="0" dirty="0">
                <a:solidFill>
                  <a:srgbClr val="202124"/>
                </a:solidFill>
                <a:effectLst/>
                <a:latin typeface="Times New Roman" panose="02020603050405020304" pitchFamily="18" charset="0"/>
                <a:cs typeface="Times New Roman" panose="02020603050405020304" pitchFamily="18" charset="0"/>
              </a:rPr>
              <a:t> </a:t>
            </a:r>
            <a:r>
              <a:rPr lang="en-IN" sz="1900" b="1" i="0" dirty="0">
                <a:solidFill>
                  <a:srgbClr val="202124"/>
                </a:solidFill>
                <a:effectLst/>
                <a:latin typeface="Times New Roman" panose="02020603050405020304" pitchFamily="18" charset="0"/>
                <a:cs typeface="Times New Roman" panose="02020603050405020304" pitchFamily="18" charset="0"/>
              </a:rPr>
              <a:t>Memory-based method performs recommendation by accessing the database directly, while model-based method uses the transaction data to create a model that can generate recommendation</a:t>
            </a:r>
            <a:endParaRPr lang="en-IN" sz="1900" dirty="0">
              <a:latin typeface="Times New Roman" panose="02020603050405020304" pitchFamily="18" charset="0"/>
              <a:cs typeface="Times New Roman" panose="02020603050405020304" pitchFamily="18" charset="0"/>
            </a:endParaRPr>
          </a:p>
          <a:p>
            <a:pPr algn="l"/>
            <a:r>
              <a:rPr lang="en-IN" sz="2100" dirty="0">
                <a:latin typeface="Times New Roman" panose="02020603050405020304" pitchFamily="18" charset="0"/>
                <a:cs typeface="Times New Roman" panose="02020603050405020304" pitchFamily="18" charset="0"/>
              </a:rPr>
              <a:t>m/y -</a:t>
            </a:r>
            <a:r>
              <a:rPr lang="en-IN" sz="2100" b="0" i="0" dirty="0">
                <a:solidFill>
                  <a:srgbClr val="202124"/>
                </a:solidFill>
                <a:effectLst/>
                <a:latin typeface="Times New Roman" panose="02020603050405020304" pitchFamily="18" charset="0"/>
                <a:cs typeface="Times New Roman" panose="02020603050405020304" pitchFamily="18" charset="0"/>
              </a:rPr>
              <a:t>What is memory based collaborative filtering?</a:t>
            </a:r>
          </a:p>
          <a:p>
            <a:pPr algn="l"/>
            <a:r>
              <a:rPr lang="en-IN" sz="1900" b="0" i="0" dirty="0">
                <a:solidFill>
                  <a:srgbClr val="202124"/>
                </a:solidFill>
                <a:effectLst/>
                <a:latin typeface="Times New Roman" panose="02020603050405020304" pitchFamily="18" charset="0"/>
                <a:cs typeface="Times New Roman" panose="02020603050405020304" pitchFamily="18" charset="0"/>
              </a:rPr>
              <a:t>Memory-based collaborative filtering </a:t>
            </a:r>
            <a:r>
              <a:rPr lang="en-IN" sz="1900" b="1" i="0" dirty="0">
                <a:solidFill>
                  <a:srgbClr val="202124"/>
                </a:solidFill>
                <a:effectLst/>
                <a:latin typeface="Times New Roman" panose="02020603050405020304" pitchFamily="18" charset="0"/>
                <a:cs typeface="Times New Roman" panose="02020603050405020304" pitchFamily="18" charset="0"/>
              </a:rPr>
              <a:t>utilizes the entire user-item data to generate predictions</a:t>
            </a:r>
            <a:r>
              <a:rPr lang="en-IN" sz="1900" b="0" i="0" dirty="0">
                <a:solidFill>
                  <a:srgbClr val="202124"/>
                </a:solidFill>
                <a:effectLst/>
                <a:latin typeface="Times New Roman" panose="02020603050405020304" pitchFamily="18" charset="0"/>
                <a:cs typeface="Times New Roman" panose="02020603050405020304" pitchFamily="18" charset="0"/>
              </a:rPr>
              <a:t>. The system uses statistical methods to search for a set of users who have similar transactions history to the active user. This method is also called nearest-neighbour or user-based collaborative filtering </a:t>
            </a:r>
            <a:r>
              <a:rPr lang="en-IN" sz="2100" b="0" i="0" dirty="0">
                <a:solidFill>
                  <a:srgbClr val="202124"/>
                </a:solidFill>
                <a:effectLst/>
                <a:latin typeface="Times New Roman" panose="02020603050405020304" pitchFamily="18" charset="0"/>
                <a:cs typeface="Times New Roman" panose="02020603050405020304" pitchFamily="18" charset="0"/>
              </a:rPr>
              <a:t>.</a:t>
            </a:r>
            <a:endParaRPr lang="en-IN" sz="2100" dirty="0">
              <a:latin typeface="Times New Roman" panose="02020603050405020304" pitchFamily="18" charset="0"/>
              <a:cs typeface="Times New Roman" panose="02020603050405020304" pitchFamily="18" charset="0"/>
            </a:endParaRPr>
          </a:p>
          <a:p>
            <a:pPr algn="l"/>
            <a:r>
              <a:rPr lang="en-IN" sz="2100" b="0" i="0" dirty="0">
                <a:solidFill>
                  <a:srgbClr val="202124"/>
                </a:solidFill>
                <a:effectLst/>
                <a:latin typeface="Times New Roman" panose="02020603050405020304" pitchFamily="18" charset="0"/>
                <a:cs typeface="Times New Roman" panose="02020603050405020304" pitchFamily="18" charset="0"/>
              </a:rPr>
              <a:t>What is model based collaborative filtering?</a:t>
            </a:r>
          </a:p>
          <a:p>
            <a:pPr algn="l"/>
            <a:r>
              <a:rPr lang="en-IN" sz="1900" b="0" i="0" dirty="0">
                <a:solidFill>
                  <a:srgbClr val="202124"/>
                </a:solidFill>
                <a:effectLst/>
                <a:latin typeface="Times New Roman" panose="02020603050405020304" pitchFamily="18" charset="0"/>
                <a:cs typeface="Times New Roman" panose="02020603050405020304" pitchFamily="18" charset="0"/>
              </a:rPr>
              <a:t>Model-based collaborative filtering algorithms </a:t>
            </a:r>
            <a:r>
              <a:rPr lang="en-IN" sz="1900" b="1" i="0" dirty="0">
                <a:solidFill>
                  <a:srgbClr val="202124"/>
                </a:solidFill>
                <a:effectLst/>
                <a:latin typeface="Times New Roman" panose="02020603050405020304" pitchFamily="18" charset="0"/>
                <a:cs typeface="Times New Roman" panose="02020603050405020304" pitchFamily="18" charset="0"/>
              </a:rPr>
              <a:t>provide item recommendation by first developing a model of user ratings</a:t>
            </a:r>
            <a:r>
              <a:rPr lang="en-IN" sz="1900" b="0" i="0" dirty="0">
                <a:solidFill>
                  <a:srgbClr val="202124"/>
                </a:solidFill>
                <a:effectLst/>
                <a:latin typeface="Times New Roman" panose="02020603050405020304" pitchFamily="18" charset="0"/>
                <a:cs typeface="Times New Roman" panose="02020603050405020304" pitchFamily="18" charset="0"/>
              </a:rPr>
              <a:t>. Algorithms in this category take a probabilistic approach and envision the collaborative filtering process as computing the expected value of a user prediction, given his/her ratings on other items.</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0E0299D-0329-4BE8-B7B4-E6EB68102A7A}"/>
              </a:ext>
            </a:extLst>
          </p:cNvPr>
          <p:cNvSpPr>
            <a:spLocks noGrp="1"/>
          </p:cNvSpPr>
          <p:nvPr>
            <p:ph type="sldNum" sz="quarter" idx="12"/>
          </p:nvPr>
        </p:nvSpPr>
        <p:spPr/>
        <p:txBody>
          <a:bodyPr/>
          <a:lstStyle/>
          <a:p>
            <a:fld id="{90EA0D95-99E5-4065-9358-69BE809E2BE6}" type="slidenum">
              <a:rPr lang="en-IN" smtClean="0"/>
              <a:t>11</a:t>
            </a:fld>
            <a:endParaRPr lang="en-IN"/>
          </a:p>
        </p:txBody>
      </p:sp>
    </p:spTree>
    <p:extLst>
      <p:ext uri="{BB962C8B-B14F-4D97-AF65-F5344CB8AC3E}">
        <p14:creationId xmlns:p14="http://schemas.microsoft.com/office/powerpoint/2010/main" val="3688623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E4C1-0797-4D77-BC27-15E87C9BF114}"/>
              </a:ext>
            </a:extLst>
          </p:cNvPr>
          <p:cNvSpPr>
            <a:spLocks noGrp="1"/>
          </p:cNvSpPr>
          <p:nvPr>
            <p:ph type="title"/>
          </p:nvPr>
        </p:nvSpPr>
        <p:spPr>
          <a:xfrm>
            <a:off x="715616" y="427312"/>
            <a:ext cx="8709271" cy="1321974"/>
          </a:xfrm>
        </p:spPr>
        <p:txBody>
          <a:bodyPr/>
          <a:lstStyle/>
          <a:p>
            <a:r>
              <a:rPr lang="en-IN" dirty="0"/>
              <a:t> </a:t>
            </a:r>
            <a:r>
              <a:rPr lang="en-IN" dirty="0">
                <a:cs typeface="Times New Roman" panose="02020603050405020304" pitchFamily="18" charset="0"/>
              </a:rPr>
              <a:t>collaborative filtering Advantages and disadvantages</a:t>
            </a:r>
          </a:p>
        </p:txBody>
      </p:sp>
      <p:sp>
        <p:nvSpPr>
          <p:cNvPr id="4" name="Slide Number Placeholder 3">
            <a:extLst>
              <a:ext uri="{FF2B5EF4-FFF2-40B4-BE49-F238E27FC236}">
                <a16:creationId xmlns:a16="http://schemas.microsoft.com/office/drawing/2014/main" id="{5D00B1C6-1CBC-4196-BC56-D80644C0CC42}"/>
              </a:ext>
            </a:extLst>
          </p:cNvPr>
          <p:cNvSpPr>
            <a:spLocks noGrp="1"/>
          </p:cNvSpPr>
          <p:nvPr>
            <p:ph type="sldNum" sz="quarter" idx="12"/>
          </p:nvPr>
        </p:nvSpPr>
        <p:spPr>
          <a:xfrm>
            <a:off x="9424888" y="-340375"/>
            <a:ext cx="838199" cy="767687"/>
          </a:xfrm>
        </p:spPr>
        <p:txBody>
          <a:bodyPr/>
          <a:lstStyle/>
          <a:p>
            <a:fld id="{90EA0D95-99E5-4065-9358-69BE809E2BE6}" type="slidenum">
              <a:rPr lang="en-IN" smtClean="0"/>
              <a:t>12</a:t>
            </a:fld>
            <a:endParaRPr lang="en-IN"/>
          </a:p>
        </p:txBody>
      </p:sp>
      <p:sp>
        <p:nvSpPr>
          <p:cNvPr id="5" name="Rectangle 1">
            <a:extLst>
              <a:ext uri="{FF2B5EF4-FFF2-40B4-BE49-F238E27FC236}">
                <a16:creationId xmlns:a16="http://schemas.microsoft.com/office/drawing/2014/main" id="{6BAEC8BC-D153-4DB5-8E27-13419CB0594C}"/>
              </a:ext>
            </a:extLst>
          </p:cNvPr>
          <p:cNvSpPr>
            <a:spLocks noGrp="1" noChangeArrowheads="1"/>
          </p:cNvSpPr>
          <p:nvPr>
            <p:ph idx="1"/>
          </p:nvPr>
        </p:nvSpPr>
        <p:spPr bwMode="auto">
          <a:xfrm>
            <a:off x="227302" y="1702226"/>
            <a:ext cx="11355098"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buClrTx/>
              <a:buSzTx/>
            </a:pPr>
            <a:r>
              <a:rPr kumimoji="0" lang="en-US" altLang="en-US" b="1"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Advantages</a:t>
            </a:r>
          </a:p>
          <a:p>
            <a:pPr marL="0" indent="0" defTabSz="914400">
              <a:buClrTx/>
              <a:buSzTx/>
              <a:buNone/>
            </a:pPr>
            <a:endParaRPr kumimoji="0" lang="en-US" altLang="en-US" b="1"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endParaRPr>
          </a:p>
          <a:p>
            <a:pPr defTabSz="914400">
              <a:buClrTx/>
              <a:buSzTx/>
              <a:buFont typeface="Arial" panose="020B0604020202020204" pitchFamily="34" charset="0"/>
              <a:buChar char="•"/>
            </a:pPr>
            <a:r>
              <a:rPr kumimoji="0" lang="en-US" altLang="en-US"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No domain knowledge necessary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endParaRPr>
          </a:p>
          <a:p>
            <a:pPr defTabSz="914400">
              <a:buClrTx/>
              <a:buSzTx/>
            </a:pPr>
            <a:r>
              <a:rPr kumimoji="0" lang="en-US" altLang="en-US" b="1"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Disadvantages</a:t>
            </a:r>
          </a:p>
          <a:p>
            <a:pPr marL="0" indent="0" defTabSz="914400">
              <a:buClrTx/>
              <a:buSzTx/>
              <a:buNone/>
            </a:pPr>
            <a:endParaRPr kumimoji="0" lang="en-US" altLang="en-US"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endParaRPr>
          </a:p>
          <a:p>
            <a:pPr defTabSz="914400">
              <a:buClrTx/>
              <a:buSzTx/>
              <a:buFont typeface="Arial" panose="020B0604020202020204" pitchFamily="34" charset="0"/>
              <a:buChar char="•"/>
            </a:pPr>
            <a:r>
              <a:rPr kumimoji="0" lang="en-US" altLang="en-US"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Cannot handle fresh items</a:t>
            </a:r>
          </a:p>
          <a:p>
            <a:pPr marL="0" indent="0" defTabSz="914400">
              <a:buClrTx/>
              <a:buSzTx/>
              <a:buNone/>
            </a:pPr>
            <a:endParaRPr lang="en-US" altLang="en-US" dirty="0">
              <a:latin typeface="Times New Roman" panose="02020603050405020304" pitchFamily="18" charset="0"/>
              <a:cs typeface="Times New Roman" panose="02020603050405020304" pitchFamily="18" charset="0"/>
            </a:endParaRPr>
          </a:p>
          <a:p>
            <a:pPr defTabSz="914400">
              <a:buClrTx/>
              <a:buSzTx/>
              <a:buFont typeface="Arial" panose="020B0604020202020204" pitchFamily="34" charset="0"/>
              <a:buChar char="•"/>
            </a:pPr>
            <a:r>
              <a:rPr kumimoji="0" lang="en-US" altLang="en-US"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The prediction of the model for a given (user, item) pair is the dot product of the corresponding embeddings.</a:t>
            </a:r>
          </a:p>
          <a:p>
            <a:pPr marL="0" indent="0" defTabSz="914400">
              <a:buClrTx/>
              <a:buSzTx/>
              <a:buNone/>
            </a:pPr>
            <a:endParaRPr kumimoji="0" lang="en-US" altLang="en-US"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endParaRPr>
          </a:p>
          <a:p>
            <a:pPr defTabSz="914400">
              <a:buClrTx/>
              <a:buSzTx/>
              <a:buFont typeface="Arial" panose="020B0604020202020204" pitchFamily="34" charset="0"/>
              <a:buChar char="•"/>
            </a:pPr>
            <a:r>
              <a:rPr kumimoji="0" lang="en-US" altLang="en-US"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So, if an item is not seen during training, the system can't create an embedding for it and can't query the model with this item.</a:t>
            </a:r>
          </a:p>
          <a:p>
            <a:pPr marL="0" indent="0" defTabSz="914400">
              <a:buClrTx/>
              <a:buSzTx/>
              <a:buNone/>
            </a:pPr>
            <a:endParaRPr kumimoji="0" lang="en-US" altLang="en-US"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endParaRPr>
          </a:p>
          <a:p>
            <a:pPr defTabSz="914400">
              <a:buClrTx/>
              <a:buSzTx/>
              <a:buFont typeface="Arial" panose="020B0604020202020204" pitchFamily="34" charset="0"/>
              <a:buChar char="•"/>
            </a:pPr>
            <a:r>
              <a:rPr kumimoji="0" lang="en-US" altLang="en-US"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This   issue is often called the </a:t>
            </a:r>
            <a:r>
              <a:rPr kumimoji="0" lang="en-US" altLang="en-US" b="1"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cold-start problem</a:t>
            </a:r>
            <a:r>
              <a:rPr kumimoji="0" lang="en-US" altLang="en-US"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However, the following techniques can address the cold-start problem to some extent: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230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A2EB-B3DA-4248-A47E-B2BE75B8E39F}"/>
              </a:ext>
            </a:extLst>
          </p:cNvPr>
          <p:cNvSpPr>
            <a:spLocks noGrp="1"/>
          </p:cNvSpPr>
          <p:nvPr>
            <p:ph type="title"/>
          </p:nvPr>
        </p:nvSpPr>
        <p:spPr/>
        <p:txBody>
          <a:bodyPr/>
          <a:lstStyle/>
          <a:p>
            <a:r>
              <a:rPr lang="en-IN" dirty="0"/>
              <a:t>Content based </a:t>
            </a:r>
            <a:r>
              <a:rPr lang="en-IN" dirty="0">
                <a:cs typeface="Times New Roman" panose="02020603050405020304" pitchFamily="18" charset="0"/>
              </a:rPr>
              <a:t>Advantages and disadvantages</a:t>
            </a:r>
            <a:endParaRPr lang="en-IN" dirty="0"/>
          </a:p>
        </p:txBody>
      </p:sp>
      <p:sp>
        <p:nvSpPr>
          <p:cNvPr id="3" name="Content Placeholder 2">
            <a:extLst>
              <a:ext uri="{FF2B5EF4-FFF2-40B4-BE49-F238E27FC236}">
                <a16:creationId xmlns:a16="http://schemas.microsoft.com/office/drawing/2014/main" id="{ADC821A5-B5AD-4703-8D83-B4596DCB2937}"/>
              </a:ext>
            </a:extLst>
          </p:cNvPr>
          <p:cNvSpPr>
            <a:spLocks noGrp="1"/>
          </p:cNvSpPr>
          <p:nvPr>
            <p:ph idx="1"/>
          </p:nvPr>
        </p:nvSpPr>
        <p:spPr>
          <a:xfrm>
            <a:off x="318053" y="2292626"/>
            <a:ext cx="11622156" cy="4439478"/>
          </a:xfrm>
        </p:spPr>
        <p:txBody>
          <a:bodyPr>
            <a:normAutofit/>
          </a:bodyPr>
          <a:lstStyle/>
          <a:p>
            <a:pPr algn="l"/>
            <a:r>
              <a:rPr lang="en-IN" b="1" i="0" dirty="0">
                <a:solidFill>
                  <a:srgbClr val="202124"/>
                </a:solidFill>
                <a:effectLst/>
                <a:latin typeface="Times New Roman" panose="02020603050405020304" pitchFamily="18" charset="0"/>
                <a:cs typeface="Times New Roman" panose="02020603050405020304" pitchFamily="18" charset="0"/>
              </a:rPr>
              <a:t>Advantages</a:t>
            </a:r>
            <a:endParaRPr lang="en-IN" b="0" i="0" dirty="0">
              <a:solidFill>
                <a:srgbClr val="20212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dirty="0">
                <a:solidFill>
                  <a:srgbClr val="202124"/>
                </a:solidFill>
                <a:effectLst/>
                <a:latin typeface="Times New Roman" panose="02020603050405020304" pitchFamily="18" charset="0"/>
                <a:cs typeface="Times New Roman" panose="02020603050405020304" pitchFamily="18" charset="0"/>
              </a:rPr>
              <a:t>The model doesn't need any data about other users, since the recommendations are specific to this user. This makes it easier to scale to a large number of users.</a:t>
            </a:r>
          </a:p>
          <a:p>
            <a:pPr algn="l">
              <a:buFont typeface="Arial" panose="020B0604020202020204" pitchFamily="34" charset="0"/>
              <a:buChar char="•"/>
            </a:pPr>
            <a:r>
              <a:rPr lang="en-IN" b="0" i="0" dirty="0">
                <a:solidFill>
                  <a:srgbClr val="202124"/>
                </a:solidFill>
                <a:effectLst/>
                <a:latin typeface="Times New Roman" panose="02020603050405020304" pitchFamily="18" charset="0"/>
                <a:cs typeface="Times New Roman" panose="02020603050405020304" pitchFamily="18" charset="0"/>
              </a:rPr>
              <a:t>The model can capture the specific interests of a user, and can recommend  items that very few other users are interested in.</a:t>
            </a:r>
          </a:p>
          <a:p>
            <a:pPr algn="l"/>
            <a:r>
              <a:rPr lang="en-IN" b="1" i="0" dirty="0">
                <a:solidFill>
                  <a:srgbClr val="202124"/>
                </a:solidFill>
                <a:effectLst/>
                <a:latin typeface="Times New Roman" panose="02020603050405020304" pitchFamily="18" charset="0"/>
                <a:cs typeface="Times New Roman" panose="02020603050405020304" pitchFamily="18" charset="0"/>
              </a:rPr>
              <a:t>Disadvantages</a:t>
            </a:r>
            <a:endParaRPr lang="en-IN" b="0" i="0" dirty="0">
              <a:solidFill>
                <a:srgbClr val="20212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0" i="0" dirty="0">
                <a:solidFill>
                  <a:srgbClr val="202124"/>
                </a:solidFill>
                <a:effectLst/>
                <a:latin typeface="Times New Roman" panose="02020603050405020304" pitchFamily="18" charset="0"/>
                <a:cs typeface="Times New Roman" panose="02020603050405020304" pitchFamily="18" charset="0"/>
              </a:rPr>
              <a:t>Since the feature representation of the items are hand-engineered to some extent, this technique requires a lot of domain knowledge. Therefore, the model can only be as good as the hand-engineered features.</a:t>
            </a:r>
          </a:p>
          <a:p>
            <a:pPr algn="l">
              <a:buFont typeface="Arial" panose="020B0604020202020204" pitchFamily="34" charset="0"/>
              <a:buChar char="•"/>
            </a:pPr>
            <a:r>
              <a:rPr lang="en-IN" b="0" i="0" dirty="0">
                <a:solidFill>
                  <a:srgbClr val="202124"/>
                </a:solidFill>
                <a:effectLst/>
                <a:latin typeface="Times New Roman" panose="02020603050405020304" pitchFamily="18" charset="0"/>
                <a:cs typeface="Times New Roman" panose="02020603050405020304" pitchFamily="18" charset="0"/>
              </a:rPr>
              <a:t>The model can only make recommendations based on existing interests of the user. In other words, the model has limited ability to expand on the users' existing interests.</a:t>
            </a:r>
          </a:p>
          <a:p>
            <a:endParaRPr lang="en-IN" dirty="0"/>
          </a:p>
        </p:txBody>
      </p:sp>
      <p:sp>
        <p:nvSpPr>
          <p:cNvPr id="4" name="Slide Number Placeholder 3">
            <a:extLst>
              <a:ext uri="{FF2B5EF4-FFF2-40B4-BE49-F238E27FC236}">
                <a16:creationId xmlns:a16="http://schemas.microsoft.com/office/drawing/2014/main" id="{2D1C72E5-2A0B-44B4-A9DD-7BE14547F1AF}"/>
              </a:ext>
            </a:extLst>
          </p:cNvPr>
          <p:cNvSpPr>
            <a:spLocks noGrp="1"/>
          </p:cNvSpPr>
          <p:nvPr>
            <p:ph type="sldNum" sz="quarter" idx="12"/>
          </p:nvPr>
        </p:nvSpPr>
        <p:spPr/>
        <p:txBody>
          <a:bodyPr/>
          <a:lstStyle/>
          <a:p>
            <a:fld id="{90EA0D95-99E5-4065-9358-69BE809E2BE6}" type="slidenum">
              <a:rPr lang="en-IN" smtClean="0"/>
              <a:t>13</a:t>
            </a:fld>
            <a:endParaRPr lang="en-IN"/>
          </a:p>
        </p:txBody>
      </p:sp>
    </p:spTree>
    <p:extLst>
      <p:ext uri="{BB962C8B-B14F-4D97-AF65-F5344CB8AC3E}">
        <p14:creationId xmlns:p14="http://schemas.microsoft.com/office/powerpoint/2010/main" val="1056955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B3E2-A31C-42D0-9A72-63548BF5ADDB}"/>
              </a:ext>
            </a:extLst>
          </p:cNvPr>
          <p:cNvSpPr>
            <a:spLocks noGrp="1"/>
          </p:cNvSpPr>
          <p:nvPr>
            <p:ph type="title"/>
          </p:nvPr>
        </p:nvSpPr>
        <p:spPr/>
        <p:txBody>
          <a:bodyPr/>
          <a:lstStyle/>
          <a:p>
            <a:r>
              <a:rPr lang="en-IN" dirty="0"/>
              <a:t>Why we are going for hybrid method</a:t>
            </a:r>
          </a:p>
        </p:txBody>
      </p:sp>
      <p:sp>
        <p:nvSpPr>
          <p:cNvPr id="3" name="Content Placeholder 2">
            <a:extLst>
              <a:ext uri="{FF2B5EF4-FFF2-40B4-BE49-F238E27FC236}">
                <a16:creationId xmlns:a16="http://schemas.microsoft.com/office/drawing/2014/main" id="{5AC544D9-DE60-44C2-99E9-151DD5FF4A37}"/>
              </a:ext>
            </a:extLst>
          </p:cNvPr>
          <p:cNvSpPr>
            <a:spLocks noGrp="1"/>
          </p:cNvSpPr>
          <p:nvPr>
            <p:ph idx="1"/>
          </p:nvPr>
        </p:nvSpPr>
        <p:spPr>
          <a:xfrm>
            <a:off x="145774" y="2603500"/>
            <a:ext cx="11860696" cy="3416300"/>
          </a:xfrm>
        </p:spPr>
        <p:txBody>
          <a:bodyPr/>
          <a:lstStyle/>
          <a:p>
            <a:r>
              <a:rPr lang="en-IN" sz="2400" dirty="0">
                <a:latin typeface="Times New Roman" panose="02020603050405020304" pitchFamily="18" charset="0"/>
                <a:cs typeface="Times New Roman" panose="02020603050405020304" pitchFamily="18" charset="0"/>
              </a:rPr>
              <a:t>Cold start and  sparsity </a:t>
            </a:r>
          </a:p>
          <a:p>
            <a:pPr algn="l"/>
            <a:r>
              <a:rPr lang="en-IN" b="0" i="0" dirty="0">
                <a:solidFill>
                  <a:srgbClr val="202124"/>
                </a:solidFill>
                <a:effectLst/>
                <a:latin typeface="Times New Roman" panose="02020603050405020304" pitchFamily="18" charset="0"/>
                <a:cs typeface="Times New Roman" panose="02020603050405020304" pitchFamily="18" charset="0"/>
              </a:rPr>
              <a:t>Why recommender system is a classification problem?</a:t>
            </a:r>
          </a:p>
          <a:p>
            <a:pPr algn="l"/>
            <a:r>
              <a:rPr lang="en-IN" b="0" i="0" dirty="0">
                <a:solidFill>
                  <a:srgbClr val="202124"/>
                </a:solidFill>
                <a:effectLst/>
                <a:latin typeface="Times New Roman" panose="02020603050405020304" pitchFamily="18" charset="0"/>
                <a:cs typeface="Times New Roman" panose="02020603050405020304" pitchFamily="18" charset="0"/>
              </a:rPr>
              <a:t>A recommendation system suggests you recommendations, or any options for example any books to read, movies to watch so on. This is based on techniques of filtering and retrieval, so this an information filtering procedure. A classification problem on the other hand is </a:t>
            </a:r>
            <a:r>
              <a:rPr lang="en-IN" b="1" i="0" dirty="0">
                <a:solidFill>
                  <a:srgbClr val="202124"/>
                </a:solidFill>
                <a:effectLst/>
                <a:latin typeface="Times New Roman" panose="02020603050405020304" pitchFamily="18" charset="0"/>
                <a:cs typeface="Times New Roman" panose="02020603050405020304" pitchFamily="18" charset="0"/>
              </a:rPr>
              <a:t>capable of processing a large amount of data</a:t>
            </a:r>
            <a:r>
              <a:rPr lang="en-IN" b="0" i="0" dirty="0">
                <a:solidFill>
                  <a:srgbClr val="202124"/>
                </a:solidFill>
                <a:effectLst/>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problem, data info is not there in history.</a:t>
            </a:r>
          </a:p>
        </p:txBody>
      </p:sp>
      <p:sp>
        <p:nvSpPr>
          <p:cNvPr id="4" name="Slide Number Placeholder 3">
            <a:extLst>
              <a:ext uri="{FF2B5EF4-FFF2-40B4-BE49-F238E27FC236}">
                <a16:creationId xmlns:a16="http://schemas.microsoft.com/office/drawing/2014/main" id="{E8A6A27B-2A34-4E9E-81DD-B47C20B14AB0}"/>
              </a:ext>
            </a:extLst>
          </p:cNvPr>
          <p:cNvSpPr>
            <a:spLocks noGrp="1"/>
          </p:cNvSpPr>
          <p:nvPr>
            <p:ph type="sldNum" sz="quarter" idx="12"/>
          </p:nvPr>
        </p:nvSpPr>
        <p:spPr/>
        <p:txBody>
          <a:bodyPr/>
          <a:lstStyle/>
          <a:p>
            <a:fld id="{90EA0D95-99E5-4065-9358-69BE809E2BE6}" type="slidenum">
              <a:rPr lang="en-IN" smtClean="0"/>
              <a:t>14</a:t>
            </a:fld>
            <a:endParaRPr lang="en-IN"/>
          </a:p>
        </p:txBody>
      </p:sp>
    </p:spTree>
    <p:extLst>
      <p:ext uri="{BB962C8B-B14F-4D97-AF65-F5344CB8AC3E}">
        <p14:creationId xmlns:p14="http://schemas.microsoft.com/office/powerpoint/2010/main" val="10171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CCA7-9690-4BF9-A02A-EDC7E36ED05B}"/>
              </a:ext>
            </a:extLst>
          </p:cNvPr>
          <p:cNvSpPr>
            <a:spLocks noGrp="1"/>
          </p:cNvSpPr>
          <p:nvPr>
            <p:ph type="title"/>
          </p:nvPr>
        </p:nvSpPr>
        <p:spPr/>
        <p:txBody>
          <a:bodyPr/>
          <a:lstStyle/>
          <a:p>
            <a:r>
              <a:rPr lang="en-IN" dirty="0"/>
              <a:t>Hybrid method</a:t>
            </a:r>
          </a:p>
        </p:txBody>
      </p:sp>
      <p:sp>
        <p:nvSpPr>
          <p:cNvPr id="3" name="Content Placeholder 2">
            <a:extLst>
              <a:ext uri="{FF2B5EF4-FFF2-40B4-BE49-F238E27FC236}">
                <a16:creationId xmlns:a16="http://schemas.microsoft.com/office/drawing/2014/main" id="{38BDE0FE-1479-447F-814C-8D049227FAEF}"/>
              </a:ext>
            </a:extLst>
          </p:cNvPr>
          <p:cNvSpPr>
            <a:spLocks noGrp="1"/>
          </p:cNvSpPr>
          <p:nvPr>
            <p:ph idx="1"/>
          </p:nvPr>
        </p:nvSpPr>
        <p:spPr>
          <a:xfrm>
            <a:off x="172278" y="2252871"/>
            <a:ext cx="11847444" cy="4309400"/>
          </a:xfrm>
        </p:spPr>
        <p:txBody>
          <a:bodyPr>
            <a:normAutofit/>
          </a:bodyPr>
          <a:lstStyle/>
          <a:p>
            <a:pPr>
              <a:spcBef>
                <a:spcPts val="0"/>
              </a:spcBef>
            </a:pPr>
            <a:r>
              <a:rPr lang="en-US" dirty="0">
                <a:solidFill>
                  <a:schemeClr val="tx1"/>
                </a:solidFill>
                <a:latin typeface="Times New Roman" panose="02020603050405020304" pitchFamily="18" charset="0"/>
                <a:cs typeface="Times New Roman" panose="02020603050405020304" pitchFamily="18" charset="0"/>
              </a:rPr>
              <a:t>Hybrid systems combine the CF and content-based methods. </a:t>
            </a:r>
          </a:p>
          <a:p>
            <a:pPr>
              <a:spcBef>
                <a:spcPts val="0"/>
              </a:spcBef>
            </a:pPr>
            <a:r>
              <a:rPr lang="en-US" dirty="0">
                <a:solidFill>
                  <a:schemeClr val="tx1"/>
                </a:solidFill>
                <a:latin typeface="Times New Roman" panose="02020603050405020304" pitchFamily="18" charset="0"/>
                <a:cs typeface="Times New Roman" panose="02020603050405020304" pitchFamily="18" charset="0"/>
              </a:rPr>
              <a:t>There are two subcategories for hybrid methods: loosely coupled and tightly coupled methods.</a:t>
            </a:r>
          </a:p>
          <a:p>
            <a:pPr>
              <a:spcBef>
                <a:spcPts val="0"/>
              </a:spcBef>
            </a:pPr>
            <a:r>
              <a:rPr lang="en-US" dirty="0">
                <a:solidFill>
                  <a:schemeClr val="tx1"/>
                </a:solidFill>
                <a:latin typeface="Times New Roman" panose="02020603050405020304" pitchFamily="18" charset="0"/>
                <a:cs typeface="Times New Roman" panose="02020603050405020304" pitchFamily="18" charset="0"/>
              </a:rPr>
              <a:t>Loosely coupled methods perform separate collaborative and content-based systems and then combine the outputs into final recommendations. </a:t>
            </a:r>
          </a:p>
          <a:p>
            <a:pPr>
              <a:spcBef>
                <a:spcPts val="0"/>
              </a:spcBef>
            </a:pPr>
            <a:r>
              <a:rPr lang="en-US" dirty="0">
                <a:solidFill>
                  <a:schemeClr val="tx1"/>
                </a:solidFill>
                <a:latin typeface="Times New Roman" panose="02020603050405020304" pitchFamily="18" charset="0"/>
                <a:cs typeface="Times New Roman" panose="02020603050405020304" pitchFamily="18" charset="0"/>
              </a:rPr>
              <a:t>Tightly coupled methods consider auxiliary information (which is processed) as a feature for the collaborative methods.</a:t>
            </a:r>
          </a:p>
          <a:p>
            <a:pPr marL="0" indent="0">
              <a:spcBef>
                <a:spcPts val="0"/>
              </a:spcBef>
              <a:buNone/>
            </a:pPr>
            <a:endParaRPr lang="en-US" dirty="0">
              <a:solidFill>
                <a:schemeClr val="tx1"/>
              </a:solidFill>
              <a:latin typeface="Times New Roman" panose="02020603050405020304" pitchFamily="18" charset="0"/>
              <a:cs typeface="Times New Roman" panose="02020603050405020304" pitchFamily="18" charset="0"/>
            </a:endParaRPr>
          </a:p>
          <a:p>
            <a:pPr marL="0" indent="0">
              <a:spcBef>
                <a:spcPts val="0"/>
              </a:spcBef>
              <a:buNone/>
            </a:pPr>
            <a:r>
              <a:rPr lang="en-US" u="sng" dirty="0">
                <a:solidFill>
                  <a:schemeClr val="tx1"/>
                </a:solidFill>
                <a:latin typeface="Times New Roman" panose="02020603050405020304" pitchFamily="18" charset="0"/>
                <a:cs typeface="Times New Roman" panose="02020603050405020304" pitchFamily="18" charset="0"/>
              </a:rPr>
              <a:t>Bayesian personalized ranking (BPR)</a:t>
            </a:r>
          </a:p>
          <a:p>
            <a:pPr marL="0" indent="0">
              <a:spcBef>
                <a:spcPts val="0"/>
              </a:spcBef>
              <a:buNone/>
            </a:pPr>
            <a:endParaRPr lang="en-US" u="sng" dirty="0">
              <a:solidFill>
                <a:schemeClr val="tx1"/>
              </a:solidFill>
              <a:latin typeface="Times New Roman" panose="02020603050405020304" pitchFamily="18" charset="0"/>
              <a:cs typeface="Times New Roman" panose="02020603050405020304" pitchFamily="18" charset="0"/>
            </a:endParaRPr>
          </a:p>
          <a:p>
            <a:pPr>
              <a:spcBef>
                <a:spcPts val="0"/>
              </a:spcBef>
            </a:pPr>
            <a:r>
              <a:rPr lang="en-US" dirty="0">
                <a:solidFill>
                  <a:schemeClr val="tx1"/>
                </a:solidFill>
                <a:latin typeface="Times New Roman" panose="02020603050405020304" pitchFamily="18" charset="0"/>
                <a:cs typeface="Times New Roman" panose="02020603050405020304" pitchFamily="18" charset="0"/>
              </a:rPr>
              <a:t> The rating information helps the learning of features. Also, the extracted features can improve the prediction . Bayesian personalized ranking (BPR) has been widely used for recommendation task. </a:t>
            </a:r>
          </a:p>
          <a:p>
            <a:pPr>
              <a:spcBef>
                <a:spcPts val="0"/>
              </a:spcBef>
            </a:pPr>
            <a:r>
              <a:rPr lang="en-US" dirty="0">
                <a:solidFill>
                  <a:schemeClr val="tx1"/>
                </a:solidFill>
                <a:latin typeface="Times New Roman" panose="02020603050405020304" pitchFamily="18" charset="0"/>
                <a:cs typeface="Times New Roman" panose="02020603050405020304" pitchFamily="18" charset="0"/>
              </a:rPr>
              <a:t>BPR assumes users prefer an interacted item to an un-interacted item and optimizes objective function based on pairwise ranking between items. </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A46DD4FC-E3DF-40C5-80E7-224A853287B1}"/>
              </a:ext>
            </a:extLst>
          </p:cNvPr>
          <p:cNvSpPr>
            <a:spLocks noGrp="1"/>
          </p:cNvSpPr>
          <p:nvPr>
            <p:ph type="sldNum" sz="quarter" idx="12"/>
          </p:nvPr>
        </p:nvSpPr>
        <p:spPr/>
        <p:txBody>
          <a:bodyPr/>
          <a:lstStyle/>
          <a:p>
            <a:fld id="{90EA0D95-99E5-4065-9358-69BE809E2BE6}" type="slidenum">
              <a:rPr lang="en-IN" smtClean="0"/>
              <a:t>15</a:t>
            </a:fld>
            <a:endParaRPr lang="en-IN"/>
          </a:p>
        </p:txBody>
      </p:sp>
    </p:spTree>
    <p:extLst>
      <p:ext uri="{BB962C8B-B14F-4D97-AF65-F5344CB8AC3E}">
        <p14:creationId xmlns:p14="http://schemas.microsoft.com/office/powerpoint/2010/main" val="3011609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1013-AA35-4E52-971B-8D836A50AEE7}"/>
              </a:ext>
            </a:extLst>
          </p:cNvPr>
          <p:cNvSpPr>
            <a:spLocks noGrp="1"/>
          </p:cNvSpPr>
          <p:nvPr>
            <p:ph type="title"/>
          </p:nvPr>
        </p:nvSpPr>
        <p:spPr>
          <a:xfrm>
            <a:off x="715616" y="185531"/>
            <a:ext cx="8918713" cy="927652"/>
          </a:xfrm>
        </p:spPr>
        <p:txBody>
          <a:bodyPr/>
          <a:lstStyle/>
          <a:p>
            <a:r>
              <a:rPr lang="en-IN" dirty="0" err="1"/>
              <a:t>Litrature</a:t>
            </a:r>
            <a:r>
              <a:rPr lang="en-IN" dirty="0"/>
              <a:t> review:</a:t>
            </a:r>
          </a:p>
        </p:txBody>
      </p:sp>
      <p:graphicFrame>
        <p:nvGraphicFramePr>
          <p:cNvPr id="4" name="Table 4">
            <a:extLst>
              <a:ext uri="{FF2B5EF4-FFF2-40B4-BE49-F238E27FC236}">
                <a16:creationId xmlns:a16="http://schemas.microsoft.com/office/drawing/2014/main" id="{483405D7-D629-47BF-B044-0BD8C86D9173}"/>
              </a:ext>
            </a:extLst>
          </p:cNvPr>
          <p:cNvGraphicFramePr>
            <a:graphicFrameLocks noGrp="1"/>
          </p:cNvGraphicFramePr>
          <p:nvPr>
            <p:ph idx="1"/>
          </p:nvPr>
        </p:nvGraphicFramePr>
        <p:xfrm>
          <a:off x="278297" y="940904"/>
          <a:ext cx="11913703" cy="7685894"/>
        </p:xfrm>
        <a:graphic>
          <a:graphicData uri="http://schemas.openxmlformats.org/drawingml/2006/table">
            <a:tbl>
              <a:tblPr firstRow="1" bandRow="1">
                <a:tableStyleId>{5C22544A-7EE6-4342-B048-85BDC9FD1C3A}</a:tableStyleId>
              </a:tblPr>
              <a:tblGrid>
                <a:gridCol w="2810615">
                  <a:extLst>
                    <a:ext uri="{9D8B030D-6E8A-4147-A177-3AD203B41FA5}">
                      <a16:colId xmlns:a16="http://schemas.microsoft.com/office/drawing/2014/main" val="528989727"/>
                    </a:ext>
                  </a:extLst>
                </a:gridCol>
                <a:gridCol w="2748433">
                  <a:extLst>
                    <a:ext uri="{9D8B030D-6E8A-4147-A177-3AD203B41FA5}">
                      <a16:colId xmlns:a16="http://schemas.microsoft.com/office/drawing/2014/main" val="2689346710"/>
                    </a:ext>
                  </a:extLst>
                </a:gridCol>
                <a:gridCol w="2760868">
                  <a:extLst>
                    <a:ext uri="{9D8B030D-6E8A-4147-A177-3AD203B41FA5}">
                      <a16:colId xmlns:a16="http://schemas.microsoft.com/office/drawing/2014/main" val="4143816661"/>
                    </a:ext>
                  </a:extLst>
                </a:gridCol>
                <a:gridCol w="3593787">
                  <a:extLst>
                    <a:ext uri="{9D8B030D-6E8A-4147-A177-3AD203B41FA5}">
                      <a16:colId xmlns:a16="http://schemas.microsoft.com/office/drawing/2014/main" val="610770551"/>
                    </a:ext>
                  </a:extLst>
                </a:gridCol>
              </a:tblGrid>
              <a:tr h="409993">
                <a:tc>
                  <a:txBody>
                    <a:bodyPr/>
                    <a:lstStyle/>
                    <a:p>
                      <a:r>
                        <a:rPr lang="en-IN" dirty="0"/>
                        <a:t>TITLE</a:t>
                      </a:r>
                    </a:p>
                  </a:txBody>
                  <a:tcPr>
                    <a:solidFill>
                      <a:schemeClr val="tx2"/>
                    </a:solidFill>
                  </a:tcPr>
                </a:tc>
                <a:tc>
                  <a:txBody>
                    <a:bodyPr/>
                    <a:lstStyle/>
                    <a:p>
                      <a:r>
                        <a:rPr lang="en-IN" dirty="0"/>
                        <a:t>OBJECTIVE</a:t>
                      </a:r>
                    </a:p>
                  </a:txBody>
                  <a:tcPr>
                    <a:solidFill>
                      <a:schemeClr val="tx2"/>
                    </a:solidFill>
                  </a:tcPr>
                </a:tc>
                <a:tc>
                  <a:txBody>
                    <a:bodyPr/>
                    <a:lstStyle/>
                    <a:p>
                      <a:r>
                        <a:rPr lang="en-IN" dirty="0"/>
                        <a:t>DATASET</a:t>
                      </a:r>
                    </a:p>
                  </a:txBody>
                  <a:tcPr>
                    <a:solidFill>
                      <a:schemeClr val="tx2"/>
                    </a:solidFill>
                  </a:tcPr>
                </a:tc>
                <a:tc>
                  <a:txBody>
                    <a:bodyPr/>
                    <a:lstStyle/>
                    <a:p>
                      <a:r>
                        <a:rPr lang="en-IN" dirty="0"/>
                        <a:t>METHODS</a:t>
                      </a:r>
                    </a:p>
                  </a:txBody>
                  <a:tcPr>
                    <a:solidFill>
                      <a:schemeClr val="tx2"/>
                    </a:solidFill>
                  </a:tcPr>
                </a:tc>
                <a:extLst>
                  <a:ext uri="{0D108BD9-81ED-4DB2-BD59-A6C34878D82A}">
                    <a16:rowId xmlns:a16="http://schemas.microsoft.com/office/drawing/2014/main" val="922178918"/>
                  </a:ext>
                </a:extLst>
              </a:tr>
              <a:tr h="1723607">
                <a:tc>
                  <a:txBody>
                    <a:bodyPr/>
                    <a:lstStyle/>
                    <a:p>
                      <a:r>
                        <a:rPr lang="en-IN" dirty="0"/>
                        <a:t>Paper1-Movie Recommendation using deep learning approach.-Jeffrey </a:t>
                      </a:r>
                      <a:r>
                        <a:rPr lang="en-IN" dirty="0" err="1"/>
                        <a:t>lund</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Objective: This paper propose a deep learning approach  based on auto encoder to produce a collaborative filtering.</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Dataset: movie lens dataset.</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Methods: collaborative filtering, Matrix factorization , Auto encoding approach , Baseline algorithm.</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2800351840"/>
                  </a:ext>
                </a:extLst>
              </a:tr>
              <a:tr h="1072156">
                <a:tc>
                  <a:txBody>
                    <a:bodyPr/>
                    <a:lstStyle/>
                    <a:p>
                      <a:r>
                        <a:rPr lang="en-IN" sz="1800" dirty="0">
                          <a:latin typeface="Times New Roman" panose="02020603050405020304" pitchFamily="18" charset="0"/>
                          <a:cs typeface="Times New Roman" panose="02020603050405020304" pitchFamily="18" charset="0"/>
                        </a:rPr>
                        <a:t>Paper2-machine learning model for movie recommendation system-</a:t>
                      </a:r>
                      <a:r>
                        <a:rPr lang="en-IN" sz="1800" dirty="0" err="1">
                          <a:latin typeface="Times New Roman" panose="02020603050405020304" pitchFamily="18" charset="0"/>
                          <a:cs typeface="Times New Roman" panose="02020603050405020304" pitchFamily="18" charset="0"/>
                        </a:rPr>
                        <a:t>apr</a:t>
                      </a:r>
                      <a:r>
                        <a:rPr lang="en-IN" sz="1800" dirty="0">
                          <a:latin typeface="Times New Roman" panose="02020603050405020304" pitchFamily="18" charset="0"/>
                          <a:cs typeface="Times New Roman" panose="02020603050405020304" pitchFamily="18" charset="0"/>
                        </a:rPr>
                        <a:t> 2020,chena </a:t>
                      </a:r>
                      <a:r>
                        <a:rPr lang="en-IN" sz="1800" dirty="0" err="1">
                          <a:latin typeface="Times New Roman" panose="02020603050405020304" pitchFamily="18" charset="0"/>
                          <a:cs typeface="Times New Roman" panose="02020603050405020304" pitchFamily="18" charset="0"/>
                        </a:rPr>
                        <a:t>kasava</a:t>
                      </a:r>
                      <a:r>
                        <a:rPr lang="en-IN" sz="1800" dirty="0">
                          <a:latin typeface="Times New Roman" panose="02020603050405020304" pitchFamily="18" charset="0"/>
                          <a:cs typeface="Times New Roman" panose="02020603050405020304" pitchFamily="18" charset="0"/>
                        </a:rPr>
                        <a:t>.</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Objective: Recommends object to consumer based totally on ancient data.</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Dataset:10k user and 1k movie.</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Methods: They used 1)User item sparse matrix,2)user-user similarity matrix,3)item-item similarity, 4)cold start.</a:t>
                      </a:r>
                    </a:p>
                    <a:p>
                      <a:endParaRPr lang="en-IN" dirty="0"/>
                    </a:p>
                  </a:txBody>
                  <a:tcPr/>
                </a:tc>
                <a:extLst>
                  <a:ext uri="{0D108BD9-81ED-4DB2-BD59-A6C34878D82A}">
                    <a16:rowId xmlns:a16="http://schemas.microsoft.com/office/drawing/2014/main" val="1909245659"/>
                  </a:ext>
                </a:extLst>
              </a:tr>
              <a:tr h="22549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p>
                      <a:r>
                        <a:rPr lang="en-IN" dirty="0"/>
                        <a:t>Paper3-Movie recommendation system.-july2020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Objective: Recommender system is the model which is used to  filter information and predict the output based on preference of user.</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Dataset: yahoo research web scope database.-yahoo movie user rating and yahoo descriptive content.</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Methods used: </a:t>
                      </a:r>
                      <a:r>
                        <a:rPr lang="en-IN" dirty="0" err="1">
                          <a:latin typeface="Times New Roman" panose="02020603050405020304" pitchFamily="18" charset="0"/>
                          <a:cs typeface="Times New Roman" panose="02020603050405020304" pitchFamily="18" charset="0"/>
                        </a:rPr>
                        <a:t>pearson’s</a:t>
                      </a:r>
                      <a:r>
                        <a:rPr lang="en-IN" dirty="0">
                          <a:latin typeface="Times New Roman" panose="02020603050405020304" pitchFamily="18" charset="0"/>
                          <a:cs typeface="Times New Roman" panose="02020603050405020304" pitchFamily="18" charset="0"/>
                        </a:rPr>
                        <a:t> correlation to find  similarity between user rating, KNN.</a:t>
                      </a:r>
                    </a:p>
                    <a:p>
                      <a:endParaRPr lang="en-IN" dirty="0"/>
                    </a:p>
                  </a:txBody>
                  <a:tcPr/>
                </a:tc>
                <a:extLst>
                  <a:ext uri="{0D108BD9-81ED-4DB2-BD59-A6C34878D82A}">
                    <a16:rowId xmlns:a16="http://schemas.microsoft.com/office/drawing/2014/main" val="465920278"/>
                  </a:ext>
                </a:extLst>
              </a:tr>
              <a:tr h="1546217">
                <a:tc>
                  <a:txBody>
                    <a:bodyPr/>
                    <a:lstStyle/>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12423314"/>
                  </a:ext>
                </a:extLst>
              </a:tr>
            </a:tbl>
          </a:graphicData>
        </a:graphic>
      </p:graphicFrame>
    </p:spTree>
    <p:extLst>
      <p:ext uri="{BB962C8B-B14F-4D97-AF65-F5344CB8AC3E}">
        <p14:creationId xmlns:p14="http://schemas.microsoft.com/office/powerpoint/2010/main" val="190136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AAD5-531C-42A6-AF6C-1EBA1377EAA0}"/>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6EB33A89-A706-4084-AFB4-7EEEC9B977A5}"/>
              </a:ext>
            </a:extLst>
          </p:cNvPr>
          <p:cNvGraphicFramePr>
            <a:graphicFrameLocks noGrp="1"/>
          </p:cNvGraphicFramePr>
          <p:nvPr>
            <p:ph idx="1"/>
          </p:nvPr>
        </p:nvGraphicFramePr>
        <p:xfrm>
          <a:off x="0" y="141378"/>
          <a:ext cx="12337774" cy="7399108"/>
        </p:xfrm>
        <a:graphic>
          <a:graphicData uri="http://schemas.openxmlformats.org/drawingml/2006/table">
            <a:tbl>
              <a:tblPr firstRow="1" bandRow="1">
                <a:tableStyleId>{5C22544A-7EE6-4342-B048-85BDC9FD1C3A}</a:tableStyleId>
              </a:tblPr>
              <a:tblGrid>
                <a:gridCol w="3119774">
                  <a:extLst>
                    <a:ext uri="{9D8B030D-6E8A-4147-A177-3AD203B41FA5}">
                      <a16:colId xmlns:a16="http://schemas.microsoft.com/office/drawing/2014/main" val="1661798193"/>
                    </a:ext>
                  </a:extLst>
                </a:gridCol>
                <a:gridCol w="3119774">
                  <a:extLst>
                    <a:ext uri="{9D8B030D-6E8A-4147-A177-3AD203B41FA5}">
                      <a16:colId xmlns:a16="http://schemas.microsoft.com/office/drawing/2014/main" val="2414872126"/>
                    </a:ext>
                  </a:extLst>
                </a:gridCol>
                <a:gridCol w="3119774">
                  <a:extLst>
                    <a:ext uri="{9D8B030D-6E8A-4147-A177-3AD203B41FA5}">
                      <a16:colId xmlns:a16="http://schemas.microsoft.com/office/drawing/2014/main" val="17254454"/>
                    </a:ext>
                  </a:extLst>
                </a:gridCol>
                <a:gridCol w="2978452">
                  <a:extLst>
                    <a:ext uri="{9D8B030D-6E8A-4147-A177-3AD203B41FA5}">
                      <a16:colId xmlns:a16="http://schemas.microsoft.com/office/drawing/2014/main" val="3769067774"/>
                    </a:ext>
                  </a:extLst>
                </a:gridCol>
              </a:tblGrid>
              <a:tr h="6751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TITLE</a:t>
                      </a:r>
                    </a:p>
                    <a:p>
                      <a:endParaRPr lang="en-IN" dirty="0"/>
                    </a:p>
                  </a:txBody>
                  <a:tcPr>
                    <a:solidFill>
                      <a:schemeClr val="tx2"/>
                    </a:solidFill>
                  </a:tcPr>
                </a:tc>
                <a:tc>
                  <a:txBody>
                    <a:bodyPr/>
                    <a:lstStyle/>
                    <a:p>
                      <a:r>
                        <a:rPr lang="en-IN" dirty="0"/>
                        <a:t>OBJECTIVE</a:t>
                      </a:r>
                    </a:p>
                  </a:txBody>
                  <a:tcPr>
                    <a:solidFill>
                      <a:schemeClr val="tx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DATASET</a:t>
                      </a:r>
                    </a:p>
                    <a:p>
                      <a:endParaRPr lang="en-IN" dirty="0"/>
                    </a:p>
                  </a:txBody>
                  <a:tcPr>
                    <a:solidFill>
                      <a:schemeClr val="tx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METHODS</a:t>
                      </a:r>
                    </a:p>
                    <a:p>
                      <a:endParaRPr lang="en-IN" dirty="0"/>
                    </a:p>
                  </a:txBody>
                  <a:tcPr>
                    <a:solidFill>
                      <a:schemeClr val="tx2"/>
                    </a:solidFill>
                  </a:tcPr>
                </a:tc>
                <a:extLst>
                  <a:ext uri="{0D108BD9-81ED-4DB2-BD59-A6C34878D82A}">
                    <a16:rowId xmlns:a16="http://schemas.microsoft.com/office/drawing/2014/main" val="748758082"/>
                  </a:ext>
                </a:extLst>
              </a:tr>
              <a:tr h="1193406">
                <a:tc>
                  <a:txBody>
                    <a:bodyPr/>
                    <a:lstStyle/>
                    <a:p>
                      <a:r>
                        <a:rPr lang="en-IN" dirty="0"/>
                        <a:t>Paper4-movie recommendation system using content based filtering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Objective: This paper  discussed about recommendation system based on content based filtering .</a:t>
                      </a:r>
                    </a:p>
                    <a:p>
                      <a:endParaRPr lang="en-IN" dirty="0"/>
                    </a:p>
                  </a:txBody>
                  <a:tcPr/>
                </a:tc>
                <a:tc>
                  <a:txBody>
                    <a:bodyPr/>
                    <a:lstStyle/>
                    <a:p>
                      <a:r>
                        <a:rPr lang="en-IN" dirty="0">
                          <a:latin typeface="Times New Roman" panose="02020603050405020304" pitchFamily="18" charset="0"/>
                          <a:cs typeface="Times New Roman" panose="02020603050405020304" pitchFamily="18" charset="0"/>
                        </a:rPr>
                        <a:t>Dataset – </a:t>
                      </a:r>
                      <a:r>
                        <a:rPr lang="en-IN" dirty="0" err="1">
                          <a:latin typeface="Times New Roman" panose="02020603050405020304" pitchFamily="18" charset="0"/>
                          <a:cs typeface="Times New Roman" panose="02020603050405020304" pitchFamily="18" charset="0"/>
                        </a:rPr>
                        <a:t>tmdb</a:t>
                      </a:r>
                      <a:r>
                        <a:rPr lang="en-IN" dirty="0">
                          <a:latin typeface="Times New Roman" panose="02020603050405020304" pitchFamily="18" charset="0"/>
                          <a:cs typeface="Times New Roman" panose="02020603050405020304" pitchFamily="18" charset="0"/>
                        </a:rPr>
                        <a:t> 500 movie dataset.</a:t>
                      </a:r>
                    </a:p>
                    <a:p>
                      <a:r>
                        <a:rPr lang="en-IN" dirty="0">
                          <a:latin typeface="Times New Roman" panose="02020603050405020304" pitchFamily="18" charset="0"/>
                          <a:cs typeface="Times New Roman" panose="02020603050405020304" pitchFamily="18" charset="0"/>
                        </a:rPr>
                        <a:t>1)</a:t>
                      </a:r>
                      <a:r>
                        <a:rPr lang="en-IN" dirty="0" err="1">
                          <a:latin typeface="Times New Roman" panose="02020603050405020304" pitchFamily="18" charset="0"/>
                          <a:cs typeface="Times New Roman" panose="02020603050405020304" pitchFamily="18" charset="0"/>
                        </a:rPr>
                        <a:t>tmdv</a:t>
                      </a:r>
                      <a:r>
                        <a:rPr lang="en-IN" dirty="0">
                          <a:latin typeface="Times New Roman" panose="02020603050405020304" pitchFamily="18" charset="0"/>
                          <a:cs typeface="Times New Roman" panose="02020603050405020304" pitchFamily="18" charset="0"/>
                        </a:rPr>
                        <a:t> 500 credits .csv</a:t>
                      </a:r>
                    </a:p>
                    <a:p>
                      <a:r>
                        <a:rPr lang="en-IN" dirty="0">
                          <a:latin typeface="Times New Roman" panose="02020603050405020304" pitchFamily="18" charset="0"/>
                          <a:cs typeface="Times New Roman" panose="02020603050405020304" pitchFamily="18" charset="0"/>
                        </a:rPr>
                        <a:t>2)</a:t>
                      </a:r>
                      <a:r>
                        <a:rPr lang="en-IN" dirty="0" err="1">
                          <a:latin typeface="Times New Roman" panose="02020603050405020304" pitchFamily="18" charset="0"/>
                          <a:cs typeface="Times New Roman" panose="02020603050405020304" pitchFamily="18" charset="0"/>
                        </a:rPr>
                        <a:t>tmdv</a:t>
                      </a:r>
                      <a:r>
                        <a:rPr lang="en-IN" dirty="0">
                          <a:latin typeface="Times New Roman" panose="02020603050405020304" pitchFamily="18" charset="0"/>
                          <a:cs typeface="Times New Roman" panose="02020603050405020304" pitchFamily="18" charset="0"/>
                        </a:rPr>
                        <a:t> 5000movies.csv</a:t>
                      </a:r>
                    </a:p>
                    <a:p>
                      <a:endParaRPr lang="en-IN" dirty="0"/>
                    </a:p>
                  </a:txBody>
                  <a:tcPr/>
                </a:tc>
                <a:tc>
                  <a:txBody>
                    <a:bodyPr/>
                    <a:lstStyle/>
                    <a:p>
                      <a:r>
                        <a:rPr lang="en-IN" dirty="0">
                          <a:latin typeface="Times New Roman" panose="02020603050405020304" pitchFamily="18" charset="0"/>
                          <a:cs typeface="Times New Roman" panose="02020603050405020304" pitchFamily="18" charset="0"/>
                        </a:rPr>
                        <a:t>Algo-1)content base</a:t>
                      </a:r>
                    </a:p>
                    <a:p>
                      <a:r>
                        <a:rPr lang="en-IN" dirty="0">
                          <a:latin typeface="Times New Roman" panose="02020603050405020304" pitchFamily="18" charset="0"/>
                          <a:cs typeface="Times New Roman" panose="02020603050405020304" pitchFamily="18" charset="0"/>
                        </a:rPr>
                        <a:t>2)Collaborative based</a:t>
                      </a:r>
                    </a:p>
                    <a:p>
                      <a:r>
                        <a:rPr lang="en-IN" dirty="0">
                          <a:latin typeface="Times New Roman" panose="02020603050405020304" pitchFamily="18" charset="0"/>
                          <a:cs typeface="Times New Roman" panose="02020603050405020304" pitchFamily="18" charset="0"/>
                        </a:rPr>
                        <a:t>3)Hybrid based</a:t>
                      </a:r>
                    </a:p>
                    <a:p>
                      <a:endParaRPr lang="en-IN" dirty="0"/>
                    </a:p>
                  </a:txBody>
                  <a:tcPr/>
                </a:tc>
                <a:extLst>
                  <a:ext uri="{0D108BD9-81ED-4DB2-BD59-A6C34878D82A}">
                    <a16:rowId xmlns:a16="http://schemas.microsoft.com/office/drawing/2014/main" val="2251906713"/>
                  </a:ext>
                </a:extLst>
              </a:tr>
              <a:tr h="1799160">
                <a:tc>
                  <a:txBody>
                    <a:bodyPr/>
                    <a:lstStyle/>
                    <a:p>
                      <a:r>
                        <a:rPr lang="en-IN" dirty="0"/>
                        <a:t>Paper5-A Review paper on collaborative filtering based movie recommendation system.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Objective : This paper represent overview of approaches and techniques generated in collaborative based filtering.</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Dataset :  movie lens dataset.</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Methods : Implementing collaborative filtering using  KNN, Using alternative  least square ,  user based collaborative filtering , item based collaborative filtering , using k means.</a:t>
                      </a:r>
                    </a:p>
                    <a:p>
                      <a:endParaRPr lang="en-IN" dirty="0"/>
                    </a:p>
                  </a:txBody>
                  <a:tcPr/>
                </a:tc>
                <a:extLst>
                  <a:ext uri="{0D108BD9-81ED-4DB2-BD59-A6C34878D82A}">
                    <a16:rowId xmlns:a16="http://schemas.microsoft.com/office/drawing/2014/main" val="3992827533"/>
                  </a:ext>
                </a:extLst>
              </a:tr>
              <a:tr h="270059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Paper6-movie recommendation system in  ml technique.-Ashrita Kashyap.</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Objective: This paper discuss about recommendation of movie. It is important in social life due to strength in providing   enhance entertainment.</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Dataset: movie lens small dataset.1)movies.csv,2)ratings.csv.</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Methods used: Collaborative filtering, content based filtering, hybrid  recommendation system.</a:t>
                      </a:r>
                    </a:p>
                    <a:p>
                      <a:endParaRPr lang="en-IN" dirty="0"/>
                    </a:p>
                  </a:txBody>
                  <a:tcPr/>
                </a:tc>
                <a:extLst>
                  <a:ext uri="{0D108BD9-81ED-4DB2-BD59-A6C34878D82A}">
                    <a16:rowId xmlns:a16="http://schemas.microsoft.com/office/drawing/2014/main" val="739864116"/>
                  </a:ext>
                </a:extLst>
              </a:tr>
            </a:tbl>
          </a:graphicData>
        </a:graphic>
      </p:graphicFrame>
      <p:sp>
        <p:nvSpPr>
          <p:cNvPr id="5" name="Slide Number Placeholder 4">
            <a:extLst>
              <a:ext uri="{FF2B5EF4-FFF2-40B4-BE49-F238E27FC236}">
                <a16:creationId xmlns:a16="http://schemas.microsoft.com/office/drawing/2014/main" id="{83471C19-4D35-46F4-A0E9-6DA82166F381}"/>
              </a:ext>
            </a:extLst>
          </p:cNvPr>
          <p:cNvSpPr>
            <a:spLocks noGrp="1"/>
          </p:cNvSpPr>
          <p:nvPr>
            <p:ph type="sldNum" sz="quarter" idx="12"/>
          </p:nvPr>
        </p:nvSpPr>
        <p:spPr/>
        <p:txBody>
          <a:bodyPr/>
          <a:lstStyle/>
          <a:p>
            <a:fld id="{90EA0D95-99E5-4065-9358-69BE809E2BE6}" type="slidenum">
              <a:rPr lang="en-IN" smtClean="0"/>
              <a:t>17</a:t>
            </a:fld>
            <a:endParaRPr lang="en-IN"/>
          </a:p>
        </p:txBody>
      </p:sp>
    </p:spTree>
    <p:extLst>
      <p:ext uri="{BB962C8B-B14F-4D97-AF65-F5344CB8AC3E}">
        <p14:creationId xmlns:p14="http://schemas.microsoft.com/office/powerpoint/2010/main" val="4210144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BD9F-E06A-43F9-9ED7-7116F44F0EED}"/>
              </a:ext>
            </a:extLst>
          </p:cNvPr>
          <p:cNvSpPr>
            <a:spLocks noGrp="1"/>
          </p:cNvSpPr>
          <p:nvPr>
            <p:ph type="title"/>
          </p:nvPr>
        </p:nvSpPr>
        <p:spPr/>
        <p:txBody>
          <a:bodyPr/>
          <a:lstStyle/>
          <a:p>
            <a:r>
              <a:rPr lang="en-US" dirty="0"/>
              <a:t>Maximum Margin Matrix Factorization</a:t>
            </a:r>
            <a:endParaRPr lang="en-IN" dirty="0"/>
          </a:p>
        </p:txBody>
      </p:sp>
      <p:sp>
        <p:nvSpPr>
          <p:cNvPr id="3" name="Content Placeholder 2">
            <a:extLst>
              <a:ext uri="{FF2B5EF4-FFF2-40B4-BE49-F238E27FC236}">
                <a16:creationId xmlns:a16="http://schemas.microsoft.com/office/drawing/2014/main" id="{E4C992EC-1400-49EE-996D-9D5276792847}"/>
              </a:ext>
            </a:extLst>
          </p:cNvPr>
          <p:cNvSpPr>
            <a:spLocks noGrp="1"/>
          </p:cNvSpPr>
          <p:nvPr>
            <p:ph idx="1"/>
          </p:nvPr>
        </p:nvSpPr>
        <p:spPr>
          <a:xfrm>
            <a:off x="265044" y="2603500"/>
            <a:ext cx="11582400" cy="3416300"/>
          </a:xfrm>
        </p:spPr>
        <p:txBody>
          <a:bodyPr/>
          <a:lstStyle/>
          <a:p>
            <a:pPr>
              <a:spcBef>
                <a:spcPts val="0"/>
              </a:spcBef>
            </a:pPr>
            <a:r>
              <a:rPr lang="en-US" sz="1800" dirty="0">
                <a:solidFill>
                  <a:schemeClr val="tx1"/>
                </a:solidFill>
                <a:latin typeface="Times New Roman" panose="02020603050405020304" pitchFamily="18" charset="0"/>
                <a:cs typeface="Times New Roman" panose="02020603050405020304" pitchFamily="18" charset="0"/>
              </a:rPr>
              <a:t>Maximum Margin Matrix Factorization (MMMF) is used to optimize NDCG. </a:t>
            </a:r>
            <a:r>
              <a:rPr lang="en-US" sz="1800" i="1" dirty="0">
                <a:solidFill>
                  <a:schemeClr val="tx1"/>
                </a:solidFill>
                <a:latin typeface="Times New Roman" panose="02020603050405020304" pitchFamily="18" charset="0"/>
                <a:cs typeface="Times New Roman" panose="02020603050405020304" pitchFamily="18" charset="0"/>
              </a:rPr>
              <a:t>Eigen Rank  </a:t>
            </a:r>
            <a:r>
              <a:rPr lang="en-US" sz="1800" dirty="0">
                <a:solidFill>
                  <a:schemeClr val="tx1"/>
                </a:solidFill>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 </a:t>
            </a:r>
            <a:r>
              <a:rPr lang="en-US" sz="1800" dirty="0">
                <a:solidFill>
                  <a:schemeClr val="tx1"/>
                </a:solidFill>
                <a:latin typeface="Times New Roman" panose="02020603050405020304" pitchFamily="18" charset="0"/>
                <a:cs typeface="Times New Roman" panose="02020603050405020304" pitchFamily="18" charset="0"/>
              </a:rPr>
              <a:t>also directly models the recommendation task as a ranking problem and </a:t>
            </a:r>
            <a:r>
              <a:rPr lang="en-US" sz="1800" b="1" dirty="0">
                <a:solidFill>
                  <a:schemeClr val="tx1"/>
                </a:solidFill>
                <a:latin typeface="Times New Roman" panose="02020603050405020304" pitchFamily="18" charset="0"/>
                <a:cs typeface="Times New Roman" panose="02020603050405020304" pitchFamily="18" charset="0"/>
              </a:rPr>
              <a:t>optimizes a preference function by Kendall rank correlation.</a:t>
            </a:r>
          </a:p>
          <a:p>
            <a:pPr marL="0" indent="0">
              <a:spcBef>
                <a:spcPts val="0"/>
              </a:spcBef>
              <a:buNone/>
            </a:pPr>
            <a:endParaRPr lang="en-US" sz="1800" b="1" dirty="0">
              <a:solidFill>
                <a:schemeClr val="tx1"/>
              </a:solidFill>
              <a:latin typeface="Times New Roman" panose="02020603050405020304" pitchFamily="18" charset="0"/>
              <a:cs typeface="Times New Roman" panose="02020603050405020304" pitchFamily="18" charset="0"/>
            </a:endParaRPr>
          </a:p>
          <a:p>
            <a:pPr>
              <a:spcBef>
                <a:spcPts val="0"/>
              </a:spcBef>
            </a:pPr>
            <a:r>
              <a:rPr lang="en-US" sz="1800" b="1" dirty="0">
                <a:solidFill>
                  <a:schemeClr val="tx1"/>
                </a:solidFill>
                <a:latin typeface="Times New Roman" panose="02020603050405020304" pitchFamily="18" charset="0"/>
                <a:cs typeface="Times New Roman" panose="02020603050405020304" pitchFamily="18" charset="0"/>
              </a:rPr>
              <a:t> It extends the neighborhood-based collaborative filtering framework.</a:t>
            </a:r>
          </a:p>
          <a:p>
            <a:endParaRPr lang="en-IN" dirty="0"/>
          </a:p>
        </p:txBody>
      </p:sp>
      <p:sp>
        <p:nvSpPr>
          <p:cNvPr id="5" name="Slide Number Placeholder 4">
            <a:extLst>
              <a:ext uri="{FF2B5EF4-FFF2-40B4-BE49-F238E27FC236}">
                <a16:creationId xmlns:a16="http://schemas.microsoft.com/office/drawing/2014/main" id="{58EF9CFF-33A0-4E2E-AB48-071D20FB092D}"/>
              </a:ext>
            </a:extLst>
          </p:cNvPr>
          <p:cNvSpPr>
            <a:spLocks noGrp="1"/>
          </p:cNvSpPr>
          <p:nvPr>
            <p:ph type="sldNum" sz="quarter" idx="12"/>
          </p:nvPr>
        </p:nvSpPr>
        <p:spPr/>
        <p:txBody>
          <a:bodyPr/>
          <a:lstStyle/>
          <a:p>
            <a:fld id="{90EA0D95-99E5-4065-9358-69BE809E2BE6}" type="slidenum">
              <a:rPr lang="en-IN" smtClean="0"/>
              <a:t>18</a:t>
            </a:fld>
            <a:endParaRPr lang="en-IN"/>
          </a:p>
        </p:txBody>
      </p:sp>
    </p:spTree>
    <p:extLst>
      <p:ext uri="{BB962C8B-B14F-4D97-AF65-F5344CB8AC3E}">
        <p14:creationId xmlns:p14="http://schemas.microsoft.com/office/powerpoint/2010/main" val="409869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F08DA-8998-44A7-BDB5-798A4B901376}"/>
              </a:ext>
            </a:extLst>
          </p:cNvPr>
          <p:cNvSpPr>
            <a:spLocks noGrp="1"/>
          </p:cNvSpPr>
          <p:nvPr>
            <p:ph type="title"/>
          </p:nvPr>
        </p:nvSpPr>
        <p:spPr/>
        <p:txBody>
          <a:bodyPr/>
          <a:lstStyle/>
          <a:p>
            <a:r>
              <a:rPr lang="en-US" i="1" dirty="0"/>
              <a:t>Collaborative Denoising Auto-Encoder (CDAE)</a:t>
            </a:r>
            <a:endParaRPr lang="en-IN" dirty="0"/>
          </a:p>
        </p:txBody>
      </p:sp>
      <p:sp>
        <p:nvSpPr>
          <p:cNvPr id="3" name="Content Placeholder 2">
            <a:extLst>
              <a:ext uri="{FF2B5EF4-FFF2-40B4-BE49-F238E27FC236}">
                <a16:creationId xmlns:a16="http://schemas.microsoft.com/office/drawing/2014/main" id="{1BBAEB7E-111D-4D92-ACDA-F776D9696807}"/>
              </a:ext>
            </a:extLst>
          </p:cNvPr>
          <p:cNvSpPr>
            <a:spLocks noGrp="1"/>
          </p:cNvSpPr>
          <p:nvPr>
            <p:ph idx="1"/>
          </p:nvPr>
        </p:nvSpPr>
        <p:spPr>
          <a:xfrm>
            <a:off x="198784" y="2603499"/>
            <a:ext cx="11807686" cy="3958771"/>
          </a:xfrm>
        </p:spPr>
        <p:txBody>
          <a:bodyPr>
            <a:normAutofit/>
          </a:bodyPr>
          <a:lstStyle/>
          <a:p>
            <a:pPr>
              <a:spcBef>
                <a:spcPts val="0"/>
              </a:spcBef>
            </a:pPr>
            <a:r>
              <a:rPr lang="en-US" sz="1800" dirty="0">
                <a:solidFill>
                  <a:schemeClr val="tx1"/>
                </a:solidFill>
                <a:latin typeface="Times New Roman" panose="02020603050405020304" pitchFamily="18" charset="0"/>
                <a:cs typeface="Times New Roman" panose="02020603050405020304" pitchFamily="18" charset="0"/>
              </a:rPr>
              <a:t>CDAE is mainly designed for ranking prediction. Users’ and items’ representations are learned by a Denoising Auto-Encoder. The input of CDAE (user partially observed preferences) is corrupted by Gaussian noise. </a:t>
            </a:r>
          </a:p>
          <a:p>
            <a:pPr>
              <a:spcBef>
                <a:spcPts val="0"/>
              </a:spcBef>
            </a:pPr>
            <a:r>
              <a:rPr lang="en-US" sz="1800" dirty="0">
                <a:solidFill>
                  <a:schemeClr val="tx1"/>
                </a:solidFill>
                <a:latin typeface="Times New Roman" panose="02020603050405020304" pitchFamily="18" charset="0"/>
                <a:cs typeface="Times New Roman" panose="02020603050405020304" pitchFamily="18" charset="0"/>
              </a:rPr>
              <a:t>They took advantage of negative sampling. CDAE parameters increase linearly with both the number of users and the number of items.</a:t>
            </a:r>
          </a:p>
          <a:p>
            <a:pPr marL="0" indent="0">
              <a:spcBef>
                <a:spcPts val="0"/>
              </a:spcBef>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spcBef>
                <a:spcPts val="0"/>
              </a:spcBef>
              <a:buNone/>
            </a:pPr>
            <a:r>
              <a:rPr lang="en-US" sz="2800" u="sng" dirty="0">
                <a:solidFill>
                  <a:schemeClr val="tx1"/>
                </a:solidFill>
                <a:latin typeface="Times New Roman" panose="02020603050405020304" pitchFamily="18" charset="0"/>
                <a:cs typeface="Times New Roman" panose="02020603050405020304" pitchFamily="18" charset="0"/>
              </a:rPr>
              <a:t>Collaborative Deep Ranking (CDR) :</a:t>
            </a:r>
          </a:p>
          <a:p>
            <a:pPr marL="0" indent="0">
              <a:spcBef>
                <a:spcPts val="0"/>
              </a:spcBef>
              <a:buNone/>
            </a:pPr>
            <a:endParaRPr lang="en-IN" sz="1800" u="sng" dirty="0">
              <a:solidFill>
                <a:schemeClr val="tx1"/>
              </a:solidFill>
              <a:latin typeface="Times New Roman" panose="02020603050405020304" pitchFamily="18" charset="0"/>
              <a:cs typeface="Times New Roman" panose="02020603050405020304" pitchFamily="18" charset="0"/>
            </a:endParaRPr>
          </a:p>
          <a:p>
            <a:pPr>
              <a:spcBef>
                <a:spcPts val="0"/>
              </a:spcBef>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Collaborative Deep Ranking (CDR) employs Stacked Denoising Autoencoders to represent the feature of item content (such as the title and abstract of the articles and tags) into the pair-wise ranking model’s Bayesian framework.</a:t>
            </a:r>
            <a:endParaRPr lang="en-US" dirty="0">
              <a:solidFill>
                <a:schemeClr val="tx1"/>
              </a:solidFill>
              <a:latin typeface="Times New Roman" panose="02020603050405020304" pitchFamily="18" charset="0"/>
              <a:cs typeface="Times New Roman" panose="02020603050405020304" pitchFamily="18" charset="0"/>
            </a:endParaRPr>
          </a:p>
          <a:p>
            <a:pPr>
              <a:spcBef>
                <a:spcPts val="0"/>
              </a:spcBef>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 CDR is a hybrid pair-wise approach with implicit feedback that jointly implements representation learning and collaborative ranking.</a:t>
            </a:r>
          </a:p>
          <a:p>
            <a:pPr>
              <a:spcBef>
                <a:spcPts val="0"/>
              </a:spcBef>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 They confirmed that using the ranking loss can significantly improve the recommendation performance.</a:t>
            </a:r>
            <a:endParaRPr lang="en-IN" sz="18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022878AA-D49F-4E4A-8F0F-C408C8776DBD}"/>
              </a:ext>
            </a:extLst>
          </p:cNvPr>
          <p:cNvSpPr>
            <a:spLocks noGrp="1"/>
          </p:cNvSpPr>
          <p:nvPr>
            <p:ph type="sldNum" sz="quarter" idx="12"/>
          </p:nvPr>
        </p:nvSpPr>
        <p:spPr/>
        <p:txBody>
          <a:bodyPr/>
          <a:lstStyle/>
          <a:p>
            <a:fld id="{90EA0D95-99E5-4065-9358-69BE809E2BE6}" type="slidenum">
              <a:rPr lang="en-IN" smtClean="0"/>
              <a:t>19</a:t>
            </a:fld>
            <a:endParaRPr lang="en-IN"/>
          </a:p>
        </p:txBody>
      </p:sp>
    </p:spTree>
    <p:extLst>
      <p:ext uri="{BB962C8B-B14F-4D97-AF65-F5344CB8AC3E}">
        <p14:creationId xmlns:p14="http://schemas.microsoft.com/office/powerpoint/2010/main" val="360448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525C-F558-4424-91DF-6DF9E5749919}"/>
              </a:ext>
            </a:extLst>
          </p:cNvPr>
          <p:cNvSpPr>
            <a:spLocks noGrp="1"/>
          </p:cNvSpPr>
          <p:nvPr>
            <p:ph type="title"/>
          </p:nvPr>
        </p:nvSpPr>
        <p:spPr/>
        <p:txBody>
          <a:bodyPr/>
          <a:lstStyle/>
          <a:p>
            <a:r>
              <a:rPr lang="en-IN" dirty="0">
                <a:solidFill>
                  <a:schemeClr val="bg1"/>
                </a:solidFill>
              </a:rPr>
              <a:t>Introduction -R</a:t>
            </a:r>
            <a:r>
              <a:rPr lang="en-IN" b="0" dirty="0">
                <a:solidFill>
                  <a:schemeClr val="bg1"/>
                </a:solidFill>
                <a:effectLst/>
              </a:rPr>
              <a:t>ecommendation system</a:t>
            </a:r>
            <a:br>
              <a:rPr lang="en-IN" b="0" i="0" dirty="0">
                <a:solidFill>
                  <a:srgbClr val="202124"/>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A95E3CF8-858E-4AC2-A10C-00B12FE70120}"/>
              </a:ext>
            </a:extLst>
          </p:cNvPr>
          <p:cNvSpPr>
            <a:spLocks noGrp="1"/>
          </p:cNvSpPr>
          <p:nvPr>
            <p:ph idx="1"/>
          </p:nvPr>
        </p:nvSpPr>
        <p:spPr>
          <a:xfrm>
            <a:off x="225288" y="1789043"/>
            <a:ext cx="11701670" cy="5068957"/>
          </a:xfrm>
        </p:spPr>
        <p:txBody>
          <a:bodyPr>
            <a:normAutofit/>
          </a:bodyPr>
          <a:lstStyle/>
          <a:p>
            <a:pPr marL="0" indent="0" algn="l">
              <a:buNone/>
            </a:pPr>
            <a:r>
              <a:rPr lang="en-IN" b="0" i="0" dirty="0">
                <a:solidFill>
                  <a:schemeClr val="tx1"/>
                </a:solidFill>
                <a:effectLst/>
                <a:latin typeface="Times New Roman" panose="02020603050405020304" pitchFamily="18" charset="0"/>
                <a:cs typeface="Times New Roman" panose="02020603050405020304" pitchFamily="18" charset="0"/>
              </a:rPr>
              <a:t> </a:t>
            </a:r>
          </a:p>
          <a:p>
            <a:pPr marL="0" indent="0" algn="l">
              <a:lnSpc>
                <a:spcPct val="110000"/>
              </a:lnSpc>
              <a:spcBef>
                <a:spcPts val="0"/>
              </a:spcBef>
              <a:buNone/>
            </a:pPr>
            <a:endParaRPr lang="en-IN" dirty="0">
              <a:solidFill>
                <a:schemeClr val="tx1"/>
              </a:solidFill>
              <a:latin typeface="Times New Roman" panose="02020603050405020304" pitchFamily="18" charset="0"/>
              <a:cs typeface="Times New Roman" panose="02020603050405020304" pitchFamily="18" charset="0"/>
            </a:endParaRPr>
          </a:p>
          <a:p>
            <a:pPr algn="l">
              <a:lnSpc>
                <a:spcPct val="110000"/>
              </a:lnSpc>
              <a:spcBef>
                <a:spcPts val="0"/>
              </a:spcBef>
            </a:pPr>
            <a:r>
              <a:rPr lang="en-IN" dirty="0">
                <a:solidFill>
                  <a:schemeClr val="tx1"/>
                </a:solidFill>
                <a:latin typeface="Times New Roman" panose="02020603050405020304" pitchFamily="18" charset="0"/>
                <a:cs typeface="Times New Roman" panose="02020603050405020304" pitchFamily="18" charset="0"/>
              </a:rPr>
              <a:t>Recommendation systems  involve  predicting user preferences for unseen items.</a:t>
            </a:r>
          </a:p>
          <a:p>
            <a:pPr marL="0" indent="0" algn="l">
              <a:lnSpc>
                <a:spcPct val="110000"/>
              </a:lnSpc>
              <a:spcBef>
                <a:spcPts val="0"/>
              </a:spcBef>
              <a:buNone/>
            </a:pPr>
            <a:endParaRPr lang="en-IN" dirty="0">
              <a:solidFill>
                <a:schemeClr val="tx1"/>
              </a:solidFill>
              <a:latin typeface="Times New Roman" panose="02020603050405020304" pitchFamily="18" charset="0"/>
              <a:cs typeface="Times New Roman" panose="02020603050405020304" pitchFamily="18" charset="0"/>
            </a:endParaRPr>
          </a:p>
          <a:p>
            <a:pPr algn="l">
              <a:lnSpc>
                <a:spcPct val="110000"/>
              </a:lnSpc>
              <a:spcBef>
                <a:spcPts val="0"/>
              </a:spcBef>
            </a:pPr>
            <a:r>
              <a:rPr lang="en-IN" dirty="0">
                <a:solidFill>
                  <a:schemeClr val="tx1"/>
                </a:solidFill>
                <a:latin typeface="Times New Roman" panose="02020603050405020304" pitchFamily="18" charset="0"/>
                <a:cs typeface="Times New Roman" panose="02020603050405020304" pitchFamily="18" charset="0"/>
              </a:rPr>
              <a:t>Recommendation system have become very popular with increasing availability of millions of products in online.</a:t>
            </a:r>
          </a:p>
          <a:p>
            <a:pPr algn="l">
              <a:lnSpc>
                <a:spcPct val="110000"/>
              </a:lnSpc>
              <a:spcBef>
                <a:spcPts val="0"/>
              </a:spcBef>
            </a:pPr>
            <a:endParaRPr lang="en-IN" dirty="0">
              <a:solidFill>
                <a:schemeClr val="tx1"/>
              </a:solidFill>
              <a:latin typeface="Times New Roman" panose="02020603050405020304" pitchFamily="18" charset="0"/>
              <a:cs typeface="Times New Roman" panose="02020603050405020304" pitchFamily="18" charset="0"/>
            </a:endParaRPr>
          </a:p>
          <a:p>
            <a:pPr algn="l">
              <a:lnSpc>
                <a:spcPct val="110000"/>
              </a:lnSpc>
              <a:spcBef>
                <a:spcPts val="0"/>
              </a:spcBef>
            </a:pPr>
            <a:r>
              <a:rPr lang="en-IN" dirty="0">
                <a:solidFill>
                  <a:schemeClr val="tx1"/>
                </a:solidFill>
                <a:latin typeface="Times New Roman" panose="02020603050405020304" pitchFamily="18" charset="0"/>
                <a:cs typeface="Times New Roman" panose="02020603050405020304" pitchFamily="18" charset="0"/>
              </a:rPr>
              <a:t>Recommender system has received tremendous attention and has </a:t>
            </a:r>
            <a:r>
              <a:rPr lang="en-IN" b="1" dirty="0">
                <a:solidFill>
                  <a:schemeClr val="tx1"/>
                </a:solidFill>
                <a:latin typeface="Times New Roman" panose="02020603050405020304" pitchFamily="18" charset="0"/>
                <a:cs typeface="Times New Roman" panose="02020603050405020304" pitchFamily="18" charset="0"/>
              </a:rPr>
              <a:t>studied by scholars in recent years due to its wide application in different domains</a:t>
            </a:r>
            <a:r>
              <a:rPr lang="en-IN" dirty="0">
                <a:solidFill>
                  <a:schemeClr val="tx1"/>
                </a:solidFill>
                <a:latin typeface="Times New Roman" panose="02020603050405020304" pitchFamily="18" charset="0"/>
                <a:cs typeface="Times New Roman" panose="02020603050405020304" pitchFamily="18" charset="0"/>
              </a:rPr>
              <a:t> with  the in depth  study and application in deep learning  algorithm, deep neural network is used in recommender system.</a:t>
            </a:r>
          </a:p>
          <a:p>
            <a:pPr marL="0" indent="0" algn="l">
              <a:lnSpc>
                <a:spcPct val="110000"/>
              </a:lnSpc>
              <a:spcBef>
                <a:spcPts val="0"/>
              </a:spcBef>
              <a:buNone/>
            </a:pPr>
            <a:endParaRPr lang="en-IN" dirty="0">
              <a:solidFill>
                <a:schemeClr val="tx1"/>
              </a:solidFill>
              <a:latin typeface="Times New Roman" panose="02020603050405020304" pitchFamily="18" charset="0"/>
              <a:cs typeface="Times New Roman" panose="02020603050405020304" pitchFamily="18" charset="0"/>
            </a:endParaRPr>
          </a:p>
          <a:p>
            <a:pPr algn="l">
              <a:lnSpc>
                <a:spcPct val="110000"/>
              </a:lnSpc>
              <a:spcBef>
                <a:spcPts val="0"/>
              </a:spcBef>
            </a:pPr>
            <a:r>
              <a:rPr lang="en-IN" dirty="0">
                <a:solidFill>
                  <a:schemeClr val="tx1"/>
                </a:solidFill>
                <a:latin typeface="Times New Roman" panose="02020603050405020304" pitchFamily="18" charset="0"/>
                <a:cs typeface="Times New Roman" panose="02020603050405020304" pitchFamily="18" charset="0"/>
              </a:rPr>
              <a:t>Recommending relevant products  increases the sales.</a:t>
            </a:r>
          </a:p>
          <a:p>
            <a:pPr marL="0" indent="0" algn="l">
              <a:lnSpc>
                <a:spcPct val="110000"/>
              </a:lnSpc>
              <a:spcBef>
                <a:spcPts val="0"/>
              </a:spcBef>
              <a:buNone/>
            </a:pPr>
            <a:endParaRPr lang="en-IN" dirty="0">
              <a:solidFill>
                <a:schemeClr val="tx1"/>
              </a:solidFill>
              <a:latin typeface="Times New Roman" panose="02020603050405020304" pitchFamily="18" charset="0"/>
              <a:cs typeface="Times New Roman" panose="02020603050405020304" pitchFamily="18" charset="0"/>
            </a:endParaRPr>
          </a:p>
          <a:p>
            <a:pPr algn="l">
              <a:lnSpc>
                <a:spcPct val="110000"/>
              </a:lnSpc>
              <a:spcBef>
                <a:spcPts val="0"/>
              </a:spcBef>
            </a:pPr>
            <a:r>
              <a:rPr lang="en-IN" dirty="0">
                <a:solidFill>
                  <a:schemeClr val="tx1"/>
                </a:solidFill>
                <a:latin typeface="Times New Roman" panose="02020603050405020304" pitchFamily="18" charset="0"/>
                <a:cs typeface="Times New Roman" panose="02020603050405020304" pitchFamily="18" charset="0"/>
              </a:rPr>
              <a:t>Applied in variety of application like movie, books and so on.</a:t>
            </a:r>
          </a:p>
          <a:p>
            <a:pPr marL="0" indent="0" algn="l">
              <a:buNone/>
            </a:pPr>
            <a:endParaRPr lang="en-IN" dirty="0">
              <a:solidFill>
                <a:schemeClr val="tx1"/>
              </a:solidFill>
              <a:latin typeface="Times New Roman" panose="02020603050405020304" pitchFamily="18" charset="0"/>
              <a:cs typeface="Times New Roman" panose="02020603050405020304" pitchFamily="18" charset="0"/>
            </a:endParaRPr>
          </a:p>
          <a:p>
            <a:pPr algn="l"/>
            <a:endParaRPr lang="en-IN" b="0" i="0" dirty="0">
              <a:solidFill>
                <a:schemeClr val="tx1"/>
              </a:solidFill>
              <a:effectLst/>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81BDDD0-EFDC-40F5-B7D6-A8A97C04B449}"/>
              </a:ext>
            </a:extLst>
          </p:cNvPr>
          <p:cNvSpPr>
            <a:spLocks noGrp="1"/>
          </p:cNvSpPr>
          <p:nvPr>
            <p:ph type="sldNum" sz="quarter" idx="12"/>
          </p:nvPr>
        </p:nvSpPr>
        <p:spPr/>
        <p:txBody>
          <a:bodyPr/>
          <a:lstStyle/>
          <a:p>
            <a:fld id="{90EA0D95-99E5-4065-9358-69BE809E2BE6}" type="slidenum">
              <a:rPr lang="en-IN" smtClean="0"/>
              <a:t>2</a:t>
            </a:fld>
            <a:endParaRPr lang="en-IN"/>
          </a:p>
        </p:txBody>
      </p:sp>
    </p:spTree>
    <p:extLst>
      <p:ext uri="{BB962C8B-B14F-4D97-AF65-F5344CB8AC3E}">
        <p14:creationId xmlns:p14="http://schemas.microsoft.com/office/powerpoint/2010/main" val="339571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B226-010E-4806-8671-441DE4C78552}"/>
              </a:ext>
            </a:extLst>
          </p:cNvPr>
          <p:cNvSpPr>
            <a:spLocks noGrp="1"/>
          </p:cNvSpPr>
          <p:nvPr>
            <p:ph type="title"/>
          </p:nvPr>
        </p:nvSpPr>
        <p:spPr/>
        <p:txBody>
          <a:bodyPr/>
          <a:lstStyle/>
          <a:p>
            <a:r>
              <a:rPr lang="en-IN" dirty="0"/>
              <a:t>social Recommender System</a:t>
            </a:r>
          </a:p>
        </p:txBody>
      </p:sp>
      <p:sp>
        <p:nvSpPr>
          <p:cNvPr id="3" name="Content Placeholder 2">
            <a:extLst>
              <a:ext uri="{FF2B5EF4-FFF2-40B4-BE49-F238E27FC236}">
                <a16:creationId xmlns:a16="http://schemas.microsoft.com/office/drawing/2014/main" id="{31BDD26B-E6BC-4F5E-9460-A874F0FBDBF0}"/>
              </a:ext>
            </a:extLst>
          </p:cNvPr>
          <p:cNvSpPr>
            <a:spLocks noGrp="1"/>
          </p:cNvSpPr>
          <p:nvPr>
            <p:ph idx="1"/>
          </p:nvPr>
        </p:nvSpPr>
        <p:spPr>
          <a:xfrm>
            <a:off x="0" y="2603499"/>
            <a:ext cx="12006470" cy="3958771"/>
          </a:xfrm>
        </p:spPr>
        <p:txBody>
          <a:bodyPr>
            <a:normAutofit/>
          </a:bodyPr>
          <a:lstStyle/>
          <a:p>
            <a:pPr>
              <a:spcBef>
                <a:spcPts val="0"/>
              </a:spcBef>
            </a:pPr>
            <a:r>
              <a:rPr lang="en-US" sz="1800" dirty="0">
                <a:solidFill>
                  <a:schemeClr val="tx1"/>
                </a:solidFill>
                <a:latin typeface="Times New Roman" panose="02020603050405020304" pitchFamily="18" charset="0"/>
                <a:cs typeface="Times New Roman" panose="02020603050405020304" pitchFamily="18" charset="0"/>
              </a:rPr>
              <a:t>Social networks can be used to improve recommendations. Items can be recommended to users based on the users’ ratings that have social relations with the given user.</a:t>
            </a:r>
          </a:p>
          <a:p>
            <a:pPr marL="0" indent="0">
              <a:spcBef>
                <a:spcPts val="0"/>
              </a:spcBef>
              <a:buNone/>
            </a:pPr>
            <a:endParaRPr lang="en-US" sz="1800" dirty="0">
              <a:solidFill>
                <a:schemeClr val="tx1"/>
              </a:solidFill>
              <a:latin typeface="Times New Roman" panose="02020603050405020304" pitchFamily="18" charset="0"/>
              <a:cs typeface="Times New Roman" panose="02020603050405020304" pitchFamily="18" charset="0"/>
            </a:endParaRPr>
          </a:p>
          <a:p>
            <a:pPr>
              <a:spcBef>
                <a:spcPts val="0"/>
              </a:spcBef>
            </a:pPr>
            <a:r>
              <a:rPr lang="en-US" sz="1800" dirty="0">
                <a:solidFill>
                  <a:schemeClr val="tx1"/>
                </a:solidFill>
                <a:latin typeface="Times New Roman" panose="02020603050405020304" pitchFamily="18" charset="0"/>
                <a:cs typeface="Times New Roman" panose="02020603050405020304" pitchFamily="18" charset="0"/>
              </a:rPr>
              <a:t> The social recommendation is a task that occurs daily because we always ask friends for recommendations.</a:t>
            </a:r>
          </a:p>
          <a:p>
            <a:pPr marL="0" indent="0">
              <a:spcBef>
                <a:spcPts val="0"/>
              </a:spcBef>
              <a:buNone/>
            </a:pPr>
            <a:endParaRPr lang="en-US" sz="1800" dirty="0">
              <a:solidFill>
                <a:schemeClr val="tx1"/>
              </a:solidFill>
              <a:latin typeface="Times New Roman" panose="02020603050405020304" pitchFamily="18" charset="0"/>
              <a:cs typeface="Times New Roman" panose="02020603050405020304" pitchFamily="18" charset="0"/>
            </a:endParaRPr>
          </a:p>
          <a:p>
            <a:pPr>
              <a:spcBef>
                <a:spcPts val="0"/>
              </a:spcBef>
            </a:pPr>
            <a:r>
              <a:rPr lang="en-US" sz="1800" dirty="0">
                <a:solidFill>
                  <a:schemeClr val="tx1"/>
                </a:solidFill>
                <a:latin typeface="Times New Roman" panose="02020603050405020304" pitchFamily="18" charset="0"/>
                <a:cs typeface="Times New Roman" panose="02020603050405020304" pitchFamily="18" charset="0"/>
              </a:rPr>
              <a:t>Thus, to enhance recommender systems and provide more personalized recommendation results and solve sparsity and cold start, we can use social network information among users.</a:t>
            </a:r>
          </a:p>
          <a:p>
            <a:pPr marL="0" indent="0">
              <a:spcBef>
                <a:spcPts val="0"/>
              </a:spcBef>
              <a:buNone/>
            </a:pPr>
            <a:endParaRPr lang="en-US" sz="1800" dirty="0">
              <a:solidFill>
                <a:schemeClr val="tx1"/>
              </a:solidFill>
              <a:latin typeface="Times New Roman" panose="02020603050405020304" pitchFamily="18" charset="0"/>
              <a:cs typeface="Times New Roman" panose="02020603050405020304" pitchFamily="18" charset="0"/>
            </a:endParaRPr>
          </a:p>
          <a:p>
            <a:pPr>
              <a:spcBef>
                <a:spcPts val="0"/>
              </a:spcBef>
            </a:pPr>
            <a:r>
              <a:rPr lang="en-US" sz="1800" dirty="0">
                <a:solidFill>
                  <a:schemeClr val="tx1"/>
                </a:solidFill>
                <a:latin typeface="Times New Roman" panose="02020603050405020304" pitchFamily="18" charset="0"/>
                <a:cs typeface="Times New Roman" panose="02020603050405020304" pitchFamily="18" charset="0"/>
              </a:rPr>
              <a:t> Social networks can provide extra information for making recommendations. We can use information from the users who have a connection with the given user. If the user has not rated enough items in systems, her neighbors’ information in social networks can help solve sparsity and cold start problems.</a:t>
            </a:r>
          </a:p>
          <a:p>
            <a:endParaRPr lang="en-IN" dirty="0"/>
          </a:p>
        </p:txBody>
      </p:sp>
      <p:sp>
        <p:nvSpPr>
          <p:cNvPr id="5" name="Slide Number Placeholder 4">
            <a:extLst>
              <a:ext uri="{FF2B5EF4-FFF2-40B4-BE49-F238E27FC236}">
                <a16:creationId xmlns:a16="http://schemas.microsoft.com/office/drawing/2014/main" id="{D948461A-6681-4307-A8C3-230BC3E886B8}"/>
              </a:ext>
            </a:extLst>
          </p:cNvPr>
          <p:cNvSpPr>
            <a:spLocks noGrp="1"/>
          </p:cNvSpPr>
          <p:nvPr>
            <p:ph type="sldNum" sz="quarter" idx="12"/>
          </p:nvPr>
        </p:nvSpPr>
        <p:spPr/>
        <p:txBody>
          <a:bodyPr/>
          <a:lstStyle/>
          <a:p>
            <a:fld id="{90EA0D95-99E5-4065-9358-69BE809E2BE6}" type="slidenum">
              <a:rPr lang="en-IN" smtClean="0"/>
              <a:t>20</a:t>
            </a:fld>
            <a:endParaRPr lang="en-IN"/>
          </a:p>
        </p:txBody>
      </p:sp>
    </p:spTree>
    <p:extLst>
      <p:ext uri="{BB962C8B-B14F-4D97-AF65-F5344CB8AC3E}">
        <p14:creationId xmlns:p14="http://schemas.microsoft.com/office/powerpoint/2010/main" val="256342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B6A8-B4A0-4920-9C2B-998FD41D5A78}"/>
              </a:ext>
            </a:extLst>
          </p:cNvPr>
          <p:cNvSpPr>
            <a:spLocks noGrp="1"/>
          </p:cNvSpPr>
          <p:nvPr>
            <p:ph type="title"/>
          </p:nvPr>
        </p:nvSpPr>
        <p:spPr>
          <a:xfrm>
            <a:off x="1154954" y="973668"/>
            <a:ext cx="9831098" cy="706964"/>
          </a:xfrm>
        </p:spPr>
        <p:txBody>
          <a:bodyPr/>
          <a:lstStyle/>
          <a:p>
            <a:r>
              <a:rPr lang="en-US" dirty="0">
                <a:latin typeface="Times New Roman" panose="02020603050405020304" pitchFamily="18" charset="0"/>
                <a:cs typeface="Times New Roman" panose="02020603050405020304" pitchFamily="18" charset="0"/>
              </a:rPr>
              <a:t>Time Aware Collaborative Recommendation Introduction </a:t>
            </a:r>
          </a:p>
        </p:txBody>
      </p:sp>
      <p:sp>
        <p:nvSpPr>
          <p:cNvPr id="3" name="Content Placeholder 2">
            <a:extLst>
              <a:ext uri="{FF2B5EF4-FFF2-40B4-BE49-F238E27FC236}">
                <a16:creationId xmlns:a16="http://schemas.microsoft.com/office/drawing/2014/main" id="{D11DCE10-4AD5-41D4-BB1F-CD100A75F608}"/>
              </a:ext>
            </a:extLst>
          </p:cNvPr>
          <p:cNvSpPr>
            <a:spLocks noGrp="1"/>
          </p:cNvSpPr>
          <p:nvPr>
            <p:ph idx="1"/>
          </p:nvPr>
        </p:nvSpPr>
        <p:spPr>
          <a:xfrm>
            <a:off x="172278" y="2603500"/>
            <a:ext cx="11582400" cy="3416300"/>
          </a:xfrm>
        </p:spPr>
        <p:txBody>
          <a:bodyPr/>
          <a:lstStyle/>
          <a:p>
            <a:r>
              <a:rPr lang="en-IN" b="0" i="0" dirty="0">
                <a:solidFill>
                  <a:srgbClr val="333333"/>
                </a:solidFill>
                <a:effectLst/>
                <a:latin typeface="Times New Roman" panose="02020603050405020304" pitchFamily="18" charset="0"/>
                <a:cs typeface="Times New Roman" panose="02020603050405020304" pitchFamily="18" charset="0"/>
              </a:rPr>
              <a:t>Traditional collaborative filtering algorithms only take into account the users’ historical ratings, which ignore the user-interest drifting and item- popularity changing over a long period of time.</a:t>
            </a:r>
          </a:p>
          <a:p>
            <a:r>
              <a:rPr lang="en-IN" b="0" i="0" dirty="0">
                <a:solidFill>
                  <a:srgbClr val="333333"/>
                </a:solidFill>
                <a:effectLst/>
                <a:latin typeface="Times New Roman" panose="02020603050405020304" pitchFamily="18" charset="0"/>
                <a:cs typeface="Times New Roman" panose="02020603050405020304" pitchFamily="18" charset="0"/>
              </a:rPr>
              <a:t> Aiming to the above problems, a time-aware collaborative filtering algorithm is proposed, which tracks user interests and item popularity over time. </a:t>
            </a:r>
          </a:p>
        </p:txBody>
      </p:sp>
      <p:sp>
        <p:nvSpPr>
          <p:cNvPr id="5" name="Slide Number Placeholder 4">
            <a:extLst>
              <a:ext uri="{FF2B5EF4-FFF2-40B4-BE49-F238E27FC236}">
                <a16:creationId xmlns:a16="http://schemas.microsoft.com/office/drawing/2014/main" id="{96D01193-E317-4E27-B004-6CE429C4DD9D}"/>
              </a:ext>
            </a:extLst>
          </p:cNvPr>
          <p:cNvSpPr>
            <a:spLocks noGrp="1"/>
          </p:cNvSpPr>
          <p:nvPr>
            <p:ph type="sldNum" sz="quarter" idx="12"/>
          </p:nvPr>
        </p:nvSpPr>
        <p:spPr/>
        <p:txBody>
          <a:bodyPr/>
          <a:lstStyle/>
          <a:p>
            <a:fld id="{90EA0D95-99E5-4065-9358-69BE809E2BE6}" type="slidenum">
              <a:rPr lang="en-IN" smtClean="0"/>
              <a:t>21</a:t>
            </a:fld>
            <a:endParaRPr lang="en-IN"/>
          </a:p>
        </p:txBody>
      </p:sp>
    </p:spTree>
    <p:extLst>
      <p:ext uri="{BB962C8B-B14F-4D97-AF65-F5344CB8AC3E}">
        <p14:creationId xmlns:p14="http://schemas.microsoft.com/office/powerpoint/2010/main" val="172827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91E3C-125C-40E5-9602-614D5AAEE241}"/>
              </a:ext>
            </a:extLst>
          </p:cNvPr>
          <p:cNvSpPr>
            <a:spLocks noGrp="1"/>
          </p:cNvSpPr>
          <p:nvPr>
            <p:ph type="title"/>
          </p:nvPr>
        </p:nvSpPr>
        <p:spPr/>
        <p:txBody>
          <a:bodyPr/>
          <a:lstStyle/>
          <a:p>
            <a:r>
              <a:rPr lang="en-US" dirty="0"/>
              <a:t>Related Works </a:t>
            </a:r>
            <a:br>
              <a:rPr lang="en-US" dirty="0"/>
            </a:br>
            <a:r>
              <a:rPr lang="en-US" dirty="0"/>
              <a:t>paper1-</a:t>
            </a:r>
            <a:r>
              <a:rPr lang="en-IN" sz="2400" dirty="0"/>
              <a:t>A Time-Aware Hybrid Approach for Intelligent Recommendation Systems for Individual and Group Users</a:t>
            </a:r>
            <a:br>
              <a:rPr lang="en-IN" sz="2400" dirty="0"/>
            </a:br>
            <a:r>
              <a:rPr lang="en-IN" sz="2400" dirty="0"/>
              <a:t>                                  -</a:t>
            </a:r>
            <a:r>
              <a:rPr lang="en-IN" sz="1200" dirty="0"/>
              <a:t>Dan Yang , 1 Jing Zhang,1 </a:t>
            </a:r>
            <a:r>
              <a:rPr lang="en-IN" sz="1200" dirty="0" err="1"/>
              <a:t>Sifeng</a:t>
            </a:r>
            <a:r>
              <a:rPr lang="en-IN" sz="1200" dirty="0"/>
              <a:t> Wang , 2 and </a:t>
            </a:r>
            <a:r>
              <a:rPr lang="en-IN" sz="1200" dirty="0" err="1"/>
              <a:t>XueDong</a:t>
            </a:r>
            <a:r>
              <a:rPr lang="en-IN" sz="1200" dirty="0"/>
              <a:t> Zhang1-2019</a:t>
            </a:r>
            <a:endParaRPr lang="en-US" sz="2400" dirty="0"/>
          </a:p>
        </p:txBody>
      </p:sp>
      <p:sp>
        <p:nvSpPr>
          <p:cNvPr id="3" name="Content Placeholder 2">
            <a:extLst>
              <a:ext uri="{FF2B5EF4-FFF2-40B4-BE49-F238E27FC236}">
                <a16:creationId xmlns:a16="http://schemas.microsoft.com/office/drawing/2014/main" id="{8D3DC16B-3067-40AE-8D70-ADF47B7B8AA9}"/>
              </a:ext>
            </a:extLst>
          </p:cNvPr>
          <p:cNvSpPr>
            <a:spLocks noGrp="1"/>
          </p:cNvSpPr>
          <p:nvPr>
            <p:ph idx="1"/>
          </p:nvPr>
        </p:nvSpPr>
        <p:spPr>
          <a:xfrm>
            <a:off x="1154954" y="2603500"/>
            <a:ext cx="5580959" cy="3479248"/>
          </a:xfrm>
        </p:spPr>
        <p:txBody>
          <a:bodyPr/>
          <a:lstStyle/>
          <a:p>
            <a:endParaRPr lang="en-US" dirty="0"/>
          </a:p>
        </p:txBody>
      </p:sp>
      <p:pic>
        <p:nvPicPr>
          <p:cNvPr id="5" name="Picture 4">
            <a:extLst>
              <a:ext uri="{FF2B5EF4-FFF2-40B4-BE49-F238E27FC236}">
                <a16:creationId xmlns:a16="http://schemas.microsoft.com/office/drawing/2014/main" id="{34F16E46-B7B0-4FAA-85A0-16BAC9A3171C}"/>
              </a:ext>
            </a:extLst>
          </p:cNvPr>
          <p:cNvPicPr>
            <a:picLocks noChangeAspect="1"/>
          </p:cNvPicPr>
          <p:nvPr/>
        </p:nvPicPr>
        <p:blipFill>
          <a:blip r:embed="rId2"/>
          <a:stretch>
            <a:fillRect/>
          </a:stretch>
        </p:blipFill>
        <p:spPr>
          <a:xfrm>
            <a:off x="755375" y="2457726"/>
            <a:ext cx="10743704" cy="4096322"/>
          </a:xfrm>
          <a:prstGeom prst="rect">
            <a:avLst/>
          </a:prstGeom>
        </p:spPr>
      </p:pic>
      <p:sp>
        <p:nvSpPr>
          <p:cNvPr id="6" name="Slide Number Placeholder 5">
            <a:extLst>
              <a:ext uri="{FF2B5EF4-FFF2-40B4-BE49-F238E27FC236}">
                <a16:creationId xmlns:a16="http://schemas.microsoft.com/office/drawing/2014/main" id="{816EFBED-7CA7-4AF0-A180-588D9F286B40}"/>
              </a:ext>
            </a:extLst>
          </p:cNvPr>
          <p:cNvSpPr>
            <a:spLocks noGrp="1"/>
          </p:cNvSpPr>
          <p:nvPr>
            <p:ph type="sldNum" sz="quarter" idx="12"/>
          </p:nvPr>
        </p:nvSpPr>
        <p:spPr/>
        <p:txBody>
          <a:bodyPr/>
          <a:lstStyle/>
          <a:p>
            <a:fld id="{90EA0D95-99E5-4065-9358-69BE809E2BE6}" type="slidenum">
              <a:rPr lang="en-IN" smtClean="0"/>
              <a:t>22</a:t>
            </a:fld>
            <a:endParaRPr lang="en-IN"/>
          </a:p>
        </p:txBody>
      </p:sp>
    </p:spTree>
    <p:extLst>
      <p:ext uri="{BB962C8B-B14F-4D97-AF65-F5344CB8AC3E}">
        <p14:creationId xmlns:p14="http://schemas.microsoft.com/office/powerpoint/2010/main" val="2144082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5C50-34D8-4EA6-986F-2ADBB5446883}"/>
              </a:ext>
            </a:extLst>
          </p:cNvPr>
          <p:cNvSpPr>
            <a:spLocks noGrp="1"/>
          </p:cNvSpPr>
          <p:nvPr>
            <p:ph type="title"/>
          </p:nvPr>
        </p:nvSpPr>
        <p:spPr/>
        <p:txBody>
          <a:bodyPr/>
          <a:lstStyle/>
          <a:p>
            <a:r>
              <a:rPr lang="en-IN" dirty="0"/>
              <a:t>This paper have two approach</a:t>
            </a:r>
            <a:br>
              <a:rPr lang="en-IN" dirty="0"/>
            </a:br>
            <a:endParaRPr lang="en-IN" dirty="0"/>
          </a:p>
        </p:txBody>
      </p:sp>
      <p:sp>
        <p:nvSpPr>
          <p:cNvPr id="3" name="Content Placeholder 2">
            <a:extLst>
              <a:ext uri="{FF2B5EF4-FFF2-40B4-BE49-F238E27FC236}">
                <a16:creationId xmlns:a16="http://schemas.microsoft.com/office/drawing/2014/main" id="{BC380270-5EBE-49D0-8F8A-B552E762C0A3}"/>
              </a:ext>
            </a:extLst>
          </p:cNvPr>
          <p:cNvSpPr>
            <a:spLocks noGrp="1"/>
          </p:cNvSpPr>
          <p:nvPr>
            <p:ph idx="1"/>
          </p:nvPr>
        </p:nvSpPr>
        <p:spPr>
          <a:xfrm>
            <a:off x="0" y="2093843"/>
            <a:ext cx="9980613" cy="3925957"/>
          </a:xfrm>
        </p:spPr>
        <p:txBody>
          <a:bodyPr/>
          <a:lstStyle/>
          <a:p>
            <a:pPr marL="0" indent="0">
              <a:buNone/>
            </a:pPr>
            <a:endParaRPr lang="en-IN" dirty="0"/>
          </a:p>
          <a:p>
            <a:r>
              <a:rPr lang="en-IN" sz="3200" dirty="0">
                <a:latin typeface="Times New Roman" panose="02020603050405020304" pitchFamily="18" charset="0"/>
                <a:cs typeface="Times New Roman" panose="02020603050405020304" pitchFamily="18" charset="0"/>
              </a:rPr>
              <a:t>Personalised </a:t>
            </a:r>
            <a:r>
              <a:rPr lang="en-IN" sz="3200" b="1" i="0" dirty="0">
                <a:solidFill>
                  <a:schemeClr val="tx1"/>
                </a:solidFill>
                <a:effectLst/>
                <a:latin typeface="Times New Roman" panose="02020603050405020304" pitchFamily="18" charset="0"/>
                <a:cs typeface="Times New Roman" panose="02020603050405020304" pitchFamily="18" charset="0"/>
              </a:rPr>
              <a:t>recommender system.</a:t>
            </a:r>
          </a:p>
          <a:p>
            <a:pPr marL="0" indent="0">
              <a:buNone/>
            </a:pPr>
            <a:endParaRPr lang="en-IN" sz="3200" b="1" i="0" dirty="0">
              <a:solidFill>
                <a:schemeClr val="tx1"/>
              </a:solidFill>
              <a:effectLst/>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Group </a:t>
            </a:r>
            <a:r>
              <a:rPr lang="en-IN" sz="3200" b="1" i="0" dirty="0">
                <a:solidFill>
                  <a:schemeClr val="tx1"/>
                </a:solidFill>
                <a:effectLst/>
                <a:latin typeface="Times New Roman" panose="02020603050405020304" pitchFamily="18" charset="0"/>
                <a:cs typeface="Times New Roman" panose="02020603050405020304" pitchFamily="18" charset="0"/>
              </a:rPr>
              <a:t>recommender system.</a:t>
            </a:r>
          </a:p>
          <a:p>
            <a:endParaRPr lang="en-IN" dirty="0"/>
          </a:p>
        </p:txBody>
      </p:sp>
      <p:sp>
        <p:nvSpPr>
          <p:cNvPr id="5" name="Slide Number Placeholder 4">
            <a:extLst>
              <a:ext uri="{FF2B5EF4-FFF2-40B4-BE49-F238E27FC236}">
                <a16:creationId xmlns:a16="http://schemas.microsoft.com/office/drawing/2014/main" id="{6BA76A97-9D85-41C9-9EE8-F1D29A8D4622}"/>
              </a:ext>
            </a:extLst>
          </p:cNvPr>
          <p:cNvSpPr>
            <a:spLocks noGrp="1"/>
          </p:cNvSpPr>
          <p:nvPr>
            <p:ph type="sldNum" sz="quarter" idx="12"/>
          </p:nvPr>
        </p:nvSpPr>
        <p:spPr/>
        <p:txBody>
          <a:bodyPr/>
          <a:lstStyle/>
          <a:p>
            <a:fld id="{90EA0D95-99E5-4065-9358-69BE809E2BE6}" type="slidenum">
              <a:rPr lang="en-IN" smtClean="0"/>
              <a:t>23</a:t>
            </a:fld>
            <a:endParaRPr lang="en-IN"/>
          </a:p>
        </p:txBody>
      </p:sp>
    </p:spTree>
    <p:extLst>
      <p:ext uri="{BB962C8B-B14F-4D97-AF65-F5344CB8AC3E}">
        <p14:creationId xmlns:p14="http://schemas.microsoft.com/office/powerpoint/2010/main" val="3093364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0D771-4D7D-4028-AF0A-9CA71C432520}"/>
              </a:ext>
            </a:extLst>
          </p:cNvPr>
          <p:cNvSpPr>
            <a:spLocks noGrp="1"/>
          </p:cNvSpPr>
          <p:nvPr>
            <p:ph type="title"/>
          </p:nvPr>
        </p:nvSpPr>
        <p:spPr/>
        <p:txBody>
          <a:bodyPr/>
          <a:lstStyle/>
          <a:p>
            <a:r>
              <a:rPr lang="en-IN" dirty="0"/>
              <a:t>Personalized recommendation  </a:t>
            </a:r>
          </a:p>
        </p:txBody>
      </p:sp>
      <p:sp>
        <p:nvSpPr>
          <p:cNvPr id="7" name="TextBox 6">
            <a:extLst>
              <a:ext uri="{FF2B5EF4-FFF2-40B4-BE49-F238E27FC236}">
                <a16:creationId xmlns:a16="http://schemas.microsoft.com/office/drawing/2014/main" id="{0C7E2F3E-46A3-4B2E-A7CC-0F3E9A227C0B}"/>
              </a:ext>
            </a:extLst>
          </p:cNvPr>
          <p:cNvSpPr txBox="1"/>
          <p:nvPr/>
        </p:nvSpPr>
        <p:spPr>
          <a:xfrm>
            <a:off x="0" y="2555150"/>
            <a:ext cx="11940208" cy="1477328"/>
          </a:xfrm>
          <a:prstGeom prst="rect">
            <a:avLst/>
          </a:prstGeom>
          <a:noFill/>
        </p:spPr>
        <p:txBody>
          <a:bodyPr wrap="square">
            <a:spAutoFit/>
          </a:bodyPr>
          <a:lstStyle/>
          <a:p>
            <a:pPr marL="285750" indent="-285750">
              <a:buFont typeface="Wingdings" panose="05000000000000000000" pitchFamily="2" charset="2"/>
              <a:buChar char="Ø"/>
            </a:pPr>
            <a:r>
              <a:rPr lang="en-IN" b="0" i="0" dirty="0">
                <a:solidFill>
                  <a:srgbClr val="202124"/>
                </a:solidFill>
                <a:effectLst/>
                <a:latin typeface="Times New Roman" panose="02020603050405020304" pitchFamily="18" charset="0"/>
                <a:cs typeface="Times New Roman" panose="02020603050405020304" pitchFamily="18" charset="0"/>
              </a:rPr>
              <a:t> personalized recommender system that </a:t>
            </a:r>
            <a:r>
              <a:rPr lang="en-IN" b="1" i="0" dirty="0">
                <a:solidFill>
                  <a:srgbClr val="202124"/>
                </a:solidFill>
                <a:effectLst/>
                <a:latin typeface="Times New Roman" panose="02020603050405020304" pitchFamily="18" charset="0"/>
                <a:cs typeface="Times New Roman" panose="02020603050405020304" pitchFamily="18" charset="0"/>
              </a:rPr>
              <a:t>guides users through the decision-making process</a:t>
            </a:r>
            <a:r>
              <a:rPr lang="en-IN" b="0" i="0" dirty="0">
                <a:solidFill>
                  <a:srgbClr val="202124"/>
                </a:solidFill>
                <a:effectLst/>
                <a:latin typeface="Times New Roman" panose="02020603050405020304" pitchFamily="18" charset="0"/>
                <a:cs typeface="Times New Roman" panose="02020603050405020304" pitchFamily="18" charset="0"/>
              </a:rPr>
              <a:t> and allows them to focus on valid and relevant parts of the configuration space. </a:t>
            </a:r>
          </a:p>
          <a:p>
            <a:endParaRPr lang="en-IN" b="0" i="0" dirty="0">
              <a:solidFill>
                <a:srgbClr val="202124"/>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i="0" dirty="0">
                <a:effectLst/>
                <a:latin typeface="Times New Roman" panose="02020603050405020304" pitchFamily="18" charset="0"/>
                <a:cs typeface="Times New Roman" panose="02020603050405020304" pitchFamily="18" charset="0"/>
              </a:rPr>
              <a:t>The system is based on configurations from previous users to generate personalized recommendations for a current user</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3D0055B-9085-41B7-A5AA-E73B7DFAF745}"/>
              </a:ext>
            </a:extLst>
          </p:cNvPr>
          <p:cNvSpPr>
            <a:spLocks noGrp="1"/>
          </p:cNvSpPr>
          <p:nvPr>
            <p:ph type="sldNum" sz="quarter" idx="12"/>
          </p:nvPr>
        </p:nvSpPr>
        <p:spPr/>
        <p:txBody>
          <a:bodyPr/>
          <a:lstStyle/>
          <a:p>
            <a:fld id="{90EA0D95-99E5-4065-9358-69BE809E2BE6}" type="slidenum">
              <a:rPr lang="en-IN" smtClean="0"/>
              <a:t>24</a:t>
            </a:fld>
            <a:endParaRPr lang="en-IN"/>
          </a:p>
        </p:txBody>
      </p:sp>
    </p:spTree>
    <p:extLst>
      <p:ext uri="{BB962C8B-B14F-4D97-AF65-F5344CB8AC3E}">
        <p14:creationId xmlns:p14="http://schemas.microsoft.com/office/powerpoint/2010/main" val="430752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08CE-C6FB-4335-834D-D348A3596B56}"/>
              </a:ext>
            </a:extLst>
          </p:cNvPr>
          <p:cNvSpPr>
            <a:spLocks noGrp="1"/>
          </p:cNvSpPr>
          <p:nvPr>
            <p:ph type="title"/>
          </p:nvPr>
        </p:nvSpPr>
        <p:spPr/>
        <p:txBody>
          <a:bodyPr/>
          <a:lstStyle/>
          <a:p>
            <a:r>
              <a:rPr lang="en-US" dirty="0"/>
              <a:t>Group recommendation </a:t>
            </a:r>
          </a:p>
        </p:txBody>
      </p:sp>
      <p:pic>
        <p:nvPicPr>
          <p:cNvPr id="5" name="Content Placeholder 4">
            <a:extLst>
              <a:ext uri="{FF2B5EF4-FFF2-40B4-BE49-F238E27FC236}">
                <a16:creationId xmlns:a16="http://schemas.microsoft.com/office/drawing/2014/main" id="{144A665D-24D5-4E03-9568-921D7D3AE9FD}"/>
              </a:ext>
            </a:extLst>
          </p:cNvPr>
          <p:cNvPicPr>
            <a:picLocks noGrp="1" noChangeAspect="1"/>
          </p:cNvPicPr>
          <p:nvPr>
            <p:ph idx="1"/>
          </p:nvPr>
        </p:nvPicPr>
        <p:blipFill>
          <a:blip r:embed="rId2"/>
          <a:stretch>
            <a:fillRect/>
          </a:stretch>
        </p:blipFill>
        <p:spPr>
          <a:xfrm>
            <a:off x="1510747" y="4135285"/>
            <a:ext cx="9170505" cy="2181529"/>
          </a:xfrm>
        </p:spPr>
      </p:pic>
      <p:sp>
        <p:nvSpPr>
          <p:cNvPr id="6" name="TextBox 5">
            <a:extLst>
              <a:ext uri="{FF2B5EF4-FFF2-40B4-BE49-F238E27FC236}">
                <a16:creationId xmlns:a16="http://schemas.microsoft.com/office/drawing/2014/main" id="{32D70C0C-D700-448F-9775-020CD51FF243}"/>
              </a:ext>
            </a:extLst>
          </p:cNvPr>
          <p:cNvSpPr txBox="1"/>
          <p:nvPr/>
        </p:nvSpPr>
        <p:spPr>
          <a:xfrm>
            <a:off x="132522" y="2403399"/>
            <a:ext cx="11953461" cy="1477328"/>
          </a:xfrm>
          <a:prstGeom prst="rect">
            <a:avLst/>
          </a:prstGeom>
          <a:noFill/>
        </p:spPr>
        <p:txBody>
          <a:bodyPr wrap="square">
            <a:spAutoFit/>
          </a:bodyPr>
          <a:lstStyle/>
          <a:p>
            <a:pPr>
              <a:spcBef>
                <a:spcPts val="0"/>
              </a:spcBef>
              <a:buFont typeface="Wingdings" panose="05000000000000000000" pitchFamily="2" charset="2"/>
              <a:buChar char="Ø"/>
            </a:pPr>
            <a:r>
              <a:rPr lang="en-IN" sz="1800" b="0" i="0" dirty="0">
                <a:effectLst/>
                <a:latin typeface="Times New Roman" panose="02020603050405020304" pitchFamily="18" charset="0"/>
                <a:cs typeface="Times New Roman" panose="02020603050405020304" pitchFamily="18" charset="0"/>
              </a:rPr>
              <a:t>A group recommender system </a:t>
            </a:r>
            <a:r>
              <a:rPr lang="en-IN" sz="1800" b="1" i="0" dirty="0">
                <a:effectLst/>
                <a:latin typeface="Times New Roman" panose="02020603050405020304" pitchFamily="18" charset="0"/>
                <a:cs typeface="Times New Roman" panose="02020603050405020304" pitchFamily="18" charset="0"/>
              </a:rPr>
              <a:t>analyses the interests of every member in the group and provides a final decision which would be accepted by all the members</a:t>
            </a:r>
            <a:r>
              <a:rPr lang="en-IN" sz="1800" b="0" i="0" dirty="0">
                <a:effectLst/>
                <a:latin typeface="Times New Roman" panose="02020603050405020304" pitchFamily="18" charset="0"/>
                <a:cs typeface="Times New Roman" panose="02020603050405020304" pitchFamily="18" charset="0"/>
              </a:rPr>
              <a:t>.</a:t>
            </a:r>
          </a:p>
          <a:p>
            <a:pPr>
              <a:spcBef>
                <a:spcPts val="0"/>
              </a:spcBef>
            </a:pPr>
            <a:endParaRPr lang="en-IN" sz="1800" b="0" i="0" dirty="0">
              <a:effectLst/>
              <a:latin typeface="Times New Roman" panose="02020603050405020304" pitchFamily="18" charset="0"/>
              <a:cs typeface="Times New Roman" panose="02020603050405020304" pitchFamily="18" charset="0"/>
            </a:endParaRPr>
          </a:p>
          <a:p>
            <a:pPr>
              <a:spcBef>
                <a:spcPts val="0"/>
              </a:spcBef>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One of the major issues in group recommendation is the difficulty of the evaluation process. </a:t>
            </a:r>
          </a:p>
          <a:p>
            <a:pPr algn="l"/>
            <a:endParaRPr lang="en-IN" b="0" i="0" dirty="0">
              <a:solidFill>
                <a:srgbClr val="202124"/>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B496E9EA-A739-4AF0-9832-9DFE29D7A4DD}"/>
              </a:ext>
            </a:extLst>
          </p:cNvPr>
          <p:cNvSpPr>
            <a:spLocks noGrp="1"/>
          </p:cNvSpPr>
          <p:nvPr>
            <p:ph type="sldNum" sz="quarter" idx="12"/>
          </p:nvPr>
        </p:nvSpPr>
        <p:spPr/>
        <p:txBody>
          <a:bodyPr/>
          <a:lstStyle/>
          <a:p>
            <a:fld id="{90EA0D95-99E5-4065-9358-69BE809E2BE6}" type="slidenum">
              <a:rPr lang="en-IN" smtClean="0"/>
              <a:t>25</a:t>
            </a:fld>
            <a:endParaRPr lang="en-IN"/>
          </a:p>
        </p:txBody>
      </p:sp>
    </p:spTree>
    <p:extLst>
      <p:ext uri="{BB962C8B-B14F-4D97-AF65-F5344CB8AC3E}">
        <p14:creationId xmlns:p14="http://schemas.microsoft.com/office/powerpoint/2010/main" val="3847853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F575-BA6C-4F1E-92DC-6C6FC7180967}"/>
              </a:ext>
            </a:extLst>
          </p:cNvPr>
          <p:cNvSpPr>
            <a:spLocks noGrp="1"/>
          </p:cNvSpPr>
          <p:nvPr>
            <p:ph type="title"/>
          </p:nvPr>
        </p:nvSpPr>
        <p:spPr/>
        <p:txBody>
          <a:bodyPr/>
          <a:lstStyle/>
          <a:p>
            <a:r>
              <a:rPr lang="en-US" dirty="0"/>
              <a:t> </a:t>
            </a:r>
            <a:r>
              <a:rPr lang="en-US" i="1" dirty="0"/>
              <a:t>DRAWBACK</a:t>
            </a:r>
          </a:p>
        </p:txBody>
      </p:sp>
      <p:sp>
        <p:nvSpPr>
          <p:cNvPr id="3" name="Content Placeholder 2">
            <a:extLst>
              <a:ext uri="{FF2B5EF4-FFF2-40B4-BE49-F238E27FC236}">
                <a16:creationId xmlns:a16="http://schemas.microsoft.com/office/drawing/2014/main" id="{94DC59E2-CC92-4254-B11B-3C851ED070A2}"/>
              </a:ext>
            </a:extLst>
          </p:cNvPr>
          <p:cNvSpPr>
            <a:spLocks noGrp="1"/>
          </p:cNvSpPr>
          <p:nvPr>
            <p:ph idx="1"/>
          </p:nvPr>
        </p:nvSpPr>
        <p:spPr>
          <a:xfrm>
            <a:off x="0" y="1802296"/>
            <a:ext cx="11834191" cy="4217504"/>
          </a:xfrm>
        </p:spPr>
        <p:txBody>
          <a:bodyPr/>
          <a:lstStyle/>
          <a:p>
            <a:endParaRPr lang="en-US" dirty="0"/>
          </a:p>
          <a:p>
            <a:r>
              <a:rPr lang="en-US" dirty="0">
                <a:latin typeface="Times New Roman" panose="02020603050405020304" pitchFamily="18" charset="0"/>
                <a:cs typeface="Times New Roman" panose="02020603050405020304" pitchFamily="18" charset="0"/>
              </a:rPr>
              <a:t>User preference  will  change. That affect the recommendation.</a:t>
            </a:r>
          </a:p>
          <a:p>
            <a:r>
              <a:rPr lang="en-US" dirty="0">
                <a:latin typeface="Times New Roman" panose="02020603050405020304" pitchFamily="18" charset="0"/>
                <a:cs typeface="Times New Roman" panose="02020603050405020304" pitchFamily="18" charset="0"/>
              </a:rPr>
              <a:t>Changes in  user preferences can be clearly identifies by measuring the similarity between the user preference  and item feature throughout  a period of time.</a:t>
            </a:r>
          </a:p>
          <a:p>
            <a:r>
              <a:rPr lang="en-US" dirty="0">
                <a:latin typeface="Times New Roman" panose="02020603050405020304" pitchFamily="18" charset="0"/>
                <a:cs typeface="Times New Roman" panose="02020603050405020304" pitchFamily="18" charset="0"/>
              </a:rPr>
              <a:t>User preference  changes precise user profile establishment, data sparsity&amp; recommendation diversity still exist</a:t>
            </a:r>
          </a:p>
          <a:p>
            <a:r>
              <a:rPr lang="en-US" dirty="0">
                <a:latin typeface="Times New Roman" panose="02020603050405020304" pitchFamily="18" charset="0"/>
                <a:cs typeface="Times New Roman" panose="02020603050405020304" pitchFamily="18" charset="0"/>
              </a:rPr>
              <a:t>SPARSITY AND COLD START PROBLEM.</a:t>
            </a:r>
          </a:p>
          <a:p>
            <a:r>
              <a:rPr lang="en-US" b="1" dirty="0">
                <a:latin typeface="Times New Roman" panose="02020603050405020304" pitchFamily="18" charset="0"/>
                <a:cs typeface="Times New Roman" panose="02020603050405020304" pitchFamily="18" charset="0"/>
              </a:rPr>
              <a:t>Conclusion: </a:t>
            </a:r>
            <a:r>
              <a:rPr lang="en-US" dirty="0">
                <a:latin typeface="Times New Roman" panose="02020603050405020304" pitchFamily="18" charset="0"/>
                <a:cs typeface="Times New Roman" panose="02020603050405020304" pitchFamily="18" charset="0"/>
              </a:rPr>
              <a:t>They compared all the algorithm and produce result . t1 and t2 shows high values compare with other algorithm.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E877C424-F34E-4B06-806B-C515F7AFA11F}"/>
              </a:ext>
            </a:extLst>
          </p:cNvPr>
          <p:cNvPicPr>
            <a:picLocks noChangeAspect="1"/>
          </p:cNvPicPr>
          <p:nvPr/>
        </p:nvPicPr>
        <p:blipFill>
          <a:blip r:embed="rId2"/>
          <a:stretch>
            <a:fillRect/>
          </a:stretch>
        </p:blipFill>
        <p:spPr>
          <a:xfrm>
            <a:off x="1146312" y="4895287"/>
            <a:ext cx="9541565" cy="1448002"/>
          </a:xfrm>
          <a:prstGeom prst="rect">
            <a:avLst/>
          </a:prstGeom>
        </p:spPr>
      </p:pic>
      <p:sp>
        <p:nvSpPr>
          <p:cNvPr id="6" name="Slide Number Placeholder 5">
            <a:extLst>
              <a:ext uri="{FF2B5EF4-FFF2-40B4-BE49-F238E27FC236}">
                <a16:creationId xmlns:a16="http://schemas.microsoft.com/office/drawing/2014/main" id="{2046EC03-BC70-45E7-91DD-F10F48587618}"/>
              </a:ext>
            </a:extLst>
          </p:cNvPr>
          <p:cNvSpPr>
            <a:spLocks noGrp="1"/>
          </p:cNvSpPr>
          <p:nvPr>
            <p:ph type="sldNum" sz="quarter" idx="12"/>
          </p:nvPr>
        </p:nvSpPr>
        <p:spPr/>
        <p:txBody>
          <a:bodyPr/>
          <a:lstStyle/>
          <a:p>
            <a:fld id="{90EA0D95-99E5-4065-9358-69BE809E2BE6}" type="slidenum">
              <a:rPr lang="en-IN" smtClean="0"/>
              <a:t>26</a:t>
            </a:fld>
            <a:endParaRPr lang="en-IN"/>
          </a:p>
        </p:txBody>
      </p:sp>
    </p:spTree>
    <p:extLst>
      <p:ext uri="{BB962C8B-B14F-4D97-AF65-F5344CB8AC3E}">
        <p14:creationId xmlns:p14="http://schemas.microsoft.com/office/powerpoint/2010/main" val="2294824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3C93-3DDE-49F4-893A-D85A34EE8A5E}"/>
              </a:ext>
            </a:extLst>
          </p:cNvPr>
          <p:cNvSpPr>
            <a:spLocks noGrp="1"/>
          </p:cNvSpPr>
          <p:nvPr>
            <p:ph type="title"/>
          </p:nvPr>
        </p:nvSpPr>
        <p:spPr>
          <a:xfrm>
            <a:off x="1155700" y="444500"/>
            <a:ext cx="10035039" cy="1236132"/>
          </a:xfrm>
        </p:spPr>
        <p:txBody>
          <a:bodyPr/>
          <a:lstStyle/>
          <a:p>
            <a:br>
              <a:rPr lang="en-IN" dirty="0"/>
            </a:br>
            <a:r>
              <a:rPr lang="en-IN" dirty="0"/>
              <a:t>Paper2-A time aware CNN based personalized recommender system  </a:t>
            </a:r>
            <a:endParaRPr lang="en-US" dirty="0"/>
          </a:p>
        </p:txBody>
      </p:sp>
      <p:sp>
        <p:nvSpPr>
          <p:cNvPr id="3" name="Content Placeholder 2">
            <a:extLst>
              <a:ext uri="{FF2B5EF4-FFF2-40B4-BE49-F238E27FC236}">
                <a16:creationId xmlns:a16="http://schemas.microsoft.com/office/drawing/2014/main" id="{1387931E-E4C9-4816-AA9B-81F81AF7E1A3}"/>
              </a:ext>
            </a:extLst>
          </p:cNvPr>
          <p:cNvSpPr>
            <a:spLocks noGrp="1"/>
          </p:cNvSpPr>
          <p:nvPr>
            <p:ph idx="1"/>
          </p:nvPr>
        </p:nvSpPr>
        <p:spPr>
          <a:xfrm>
            <a:off x="212035" y="1680632"/>
            <a:ext cx="11476382" cy="4339168"/>
          </a:xfrm>
        </p:spPr>
        <p:txBody>
          <a:bodyPr/>
          <a:lstStyle/>
          <a:p>
            <a:pPr marL="0" indent="0">
              <a:buNone/>
            </a:pPr>
            <a:r>
              <a:rPr lang="en-IN" b="0" i="0" dirty="0">
                <a:solidFill>
                  <a:srgbClr val="202124"/>
                </a:solidFill>
                <a:effectLst/>
                <a:latin typeface="Times New Roman" panose="02020603050405020304" pitchFamily="18" charset="0"/>
                <a:cs typeface="Times New Roman" panose="02020603050405020304" pitchFamily="18" charset="0"/>
              </a:rPr>
              <a:t>.</a:t>
            </a:r>
          </a:p>
          <a:p>
            <a:endParaRPr lang="en-IN" dirty="0">
              <a:solidFill>
                <a:srgbClr val="202124"/>
              </a:solidFill>
              <a:latin typeface="Times New Roman" panose="02020603050405020304" pitchFamily="18" charset="0"/>
              <a:cs typeface="Times New Roman" panose="02020603050405020304" pitchFamily="18" charset="0"/>
            </a:endParaRPr>
          </a:p>
          <a:p>
            <a:pPr marL="0" indent="0">
              <a:buNone/>
            </a:pPr>
            <a:r>
              <a:rPr lang="en-IN" sz="2400" dirty="0">
                <a:solidFill>
                  <a:srgbClr val="202124"/>
                </a:solidFill>
                <a:latin typeface="Times New Roman" panose="02020603050405020304" pitchFamily="18" charset="0"/>
                <a:cs typeface="Times New Roman" panose="02020603050405020304" pitchFamily="18" charset="0"/>
              </a:rPr>
              <a:t>OBJECTIVE:</a:t>
            </a:r>
            <a:r>
              <a:rPr lang="en-IN" dirty="0">
                <a:solidFill>
                  <a:srgbClr val="202124"/>
                </a:solidFill>
                <a:latin typeface="Times New Roman" panose="02020603050405020304" pitchFamily="18" charset="0"/>
                <a:cs typeface="Times New Roman" panose="02020603050405020304" pitchFamily="18" charset="0"/>
              </a:rPr>
              <a:t> In this paper Time aware convolutional neural network based personalized recommendation system (TCPR)is used TCPR actively analyse user feature , item feature and user ratings  for better  recommendation using timestamp.</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3E519A7-E262-44EC-B0C6-06E66B922F65}"/>
              </a:ext>
            </a:extLst>
          </p:cNvPr>
          <p:cNvSpPr>
            <a:spLocks noGrp="1"/>
          </p:cNvSpPr>
          <p:nvPr>
            <p:ph type="sldNum" sz="quarter" idx="12"/>
          </p:nvPr>
        </p:nvSpPr>
        <p:spPr/>
        <p:txBody>
          <a:bodyPr/>
          <a:lstStyle/>
          <a:p>
            <a:fld id="{90EA0D95-99E5-4065-9358-69BE809E2BE6}" type="slidenum">
              <a:rPr lang="en-IN" smtClean="0"/>
              <a:t>27</a:t>
            </a:fld>
            <a:endParaRPr lang="en-IN"/>
          </a:p>
        </p:txBody>
      </p:sp>
    </p:spTree>
    <p:extLst>
      <p:ext uri="{BB962C8B-B14F-4D97-AF65-F5344CB8AC3E}">
        <p14:creationId xmlns:p14="http://schemas.microsoft.com/office/powerpoint/2010/main" val="1532829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01E8-144E-4AC7-9502-A85FDCEF3950}"/>
              </a:ext>
            </a:extLst>
          </p:cNvPr>
          <p:cNvSpPr>
            <a:spLocks noGrp="1"/>
          </p:cNvSpPr>
          <p:nvPr>
            <p:ph type="title"/>
          </p:nvPr>
        </p:nvSpPr>
        <p:spPr/>
        <p:txBody>
          <a:bodyPr/>
          <a:lstStyle/>
          <a:p>
            <a:r>
              <a:rPr lang="en-IN" dirty="0"/>
              <a:t>Existing Architecture</a:t>
            </a:r>
          </a:p>
        </p:txBody>
      </p:sp>
      <p:pic>
        <p:nvPicPr>
          <p:cNvPr id="5" name="Content Placeholder 4">
            <a:extLst>
              <a:ext uri="{FF2B5EF4-FFF2-40B4-BE49-F238E27FC236}">
                <a16:creationId xmlns:a16="http://schemas.microsoft.com/office/drawing/2014/main" id="{C545EBC3-689C-4A3C-956A-BB5B70D284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7897" y="2603500"/>
            <a:ext cx="10058400" cy="4254500"/>
          </a:xfrm>
        </p:spPr>
      </p:pic>
      <p:sp>
        <p:nvSpPr>
          <p:cNvPr id="4" name="Slide Number Placeholder 3">
            <a:extLst>
              <a:ext uri="{FF2B5EF4-FFF2-40B4-BE49-F238E27FC236}">
                <a16:creationId xmlns:a16="http://schemas.microsoft.com/office/drawing/2014/main" id="{6752B280-A4ED-41FF-9401-8A674D784386}"/>
              </a:ext>
            </a:extLst>
          </p:cNvPr>
          <p:cNvSpPr>
            <a:spLocks noGrp="1"/>
          </p:cNvSpPr>
          <p:nvPr>
            <p:ph type="sldNum" sz="quarter" idx="12"/>
          </p:nvPr>
        </p:nvSpPr>
        <p:spPr/>
        <p:txBody>
          <a:bodyPr/>
          <a:lstStyle/>
          <a:p>
            <a:fld id="{90EA0D95-99E5-4065-9358-69BE809E2BE6}" type="slidenum">
              <a:rPr lang="en-IN" smtClean="0"/>
              <a:t>28</a:t>
            </a:fld>
            <a:endParaRPr lang="en-IN"/>
          </a:p>
        </p:txBody>
      </p:sp>
    </p:spTree>
    <p:extLst>
      <p:ext uri="{BB962C8B-B14F-4D97-AF65-F5344CB8AC3E}">
        <p14:creationId xmlns:p14="http://schemas.microsoft.com/office/powerpoint/2010/main" val="2405689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789E-8260-45F4-88C3-285759C3515D}"/>
              </a:ext>
            </a:extLst>
          </p:cNvPr>
          <p:cNvSpPr>
            <a:spLocks noGrp="1"/>
          </p:cNvSpPr>
          <p:nvPr>
            <p:ph type="title"/>
          </p:nvPr>
        </p:nvSpPr>
        <p:spPr/>
        <p:txBody>
          <a:bodyPr/>
          <a:lstStyle/>
          <a:p>
            <a:r>
              <a:rPr lang="en-IN" dirty="0"/>
              <a:t>Working model</a:t>
            </a:r>
          </a:p>
        </p:txBody>
      </p:sp>
      <p:pic>
        <p:nvPicPr>
          <p:cNvPr id="1026" name="Picture 2" descr="Schematic diagram of a basic convolutional neural network (CNN)... |  Download Scientific Diagram">
            <a:extLst>
              <a:ext uri="{FF2B5EF4-FFF2-40B4-BE49-F238E27FC236}">
                <a16:creationId xmlns:a16="http://schemas.microsoft.com/office/drawing/2014/main" id="{0E6895C4-D0CD-4CB4-B947-645DFB1FEC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7653" y="2944812"/>
            <a:ext cx="4081670" cy="3575258"/>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a:extLst>
              <a:ext uri="{FF2B5EF4-FFF2-40B4-BE49-F238E27FC236}">
                <a16:creationId xmlns:a16="http://schemas.microsoft.com/office/drawing/2014/main" id="{5D229947-AC85-4F3E-99DF-19ABCA9511A4}"/>
              </a:ext>
            </a:extLst>
          </p:cNvPr>
          <p:cNvPicPr>
            <a:picLocks noChangeAspect="1"/>
          </p:cNvPicPr>
          <p:nvPr/>
        </p:nvPicPr>
        <p:blipFill>
          <a:blip r:embed="rId3"/>
          <a:stretch>
            <a:fillRect/>
          </a:stretch>
        </p:blipFill>
        <p:spPr>
          <a:xfrm>
            <a:off x="5348011" y="3312222"/>
            <a:ext cx="6430272" cy="2572109"/>
          </a:xfrm>
          <a:prstGeom prst="rect">
            <a:avLst/>
          </a:prstGeom>
        </p:spPr>
      </p:pic>
      <p:sp>
        <p:nvSpPr>
          <p:cNvPr id="4" name="Slide Number Placeholder 3">
            <a:extLst>
              <a:ext uri="{FF2B5EF4-FFF2-40B4-BE49-F238E27FC236}">
                <a16:creationId xmlns:a16="http://schemas.microsoft.com/office/drawing/2014/main" id="{F5AC21EF-9C98-48E5-B494-8EC6BF9C1CFD}"/>
              </a:ext>
            </a:extLst>
          </p:cNvPr>
          <p:cNvSpPr>
            <a:spLocks noGrp="1"/>
          </p:cNvSpPr>
          <p:nvPr>
            <p:ph type="sldNum" sz="quarter" idx="12"/>
          </p:nvPr>
        </p:nvSpPr>
        <p:spPr/>
        <p:txBody>
          <a:bodyPr/>
          <a:lstStyle/>
          <a:p>
            <a:fld id="{90EA0D95-99E5-4065-9358-69BE809E2BE6}" type="slidenum">
              <a:rPr lang="en-IN" smtClean="0"/>
              <a:t>29</a:t>
            </a:fld>
            <a:endParaRPr lang="en-IN"/>
          </a:p>
        </p:txBody>
      </p:sp>
    </p:spTree>
    <p:extLst>
      <p:ext uri="{BB962C8B-B14F-4D97-AF65-F5344CB8AC3E}">
        <p14:creationId xmlns:p14="http://schemas.microsoft.com/office/powerpoint/2010/main" val="313124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9704-7ABE-43E0-95FC-C6BC4554049F}"/>
              </a:ext>
            </a:extLst>
          </p:cNvPr>
          <p:cNvSpPr>
            <a:spLocks noGrp="1"/>
          </p:cNvSpPr>
          <p:nvPr>
            <p:ph type="title"/>
          </p:nvPr>
        </p:nvSpPr>
        <p:spPr/>
        <p:txBody>
          <a:bodyPr/>
          <a:lstStyle/>
          <a:p>
            <a:r>
              <a:rPr lang="en-IN" dirty="0"/>
              <a:t>Why we are using recommendation system?</a:t>
            </a:r>
          </a:p>
        </p:txBody>
      </p:sp>
      <p:sp>
        <p:nvSpPr>
          <p:cNvPr id="3" name="Content Placeholder 2">
            <a:extLst>
              <a:ext uri="{FF2B5EF4-FFF2-40B4-BE49-F238E27FC236}">
                <a16:creationId xmlns:a16="http://schemas.microsoft.com/office/drawing/2014/main" id="{619B813D-428F-4A80-B9ED-14DDBD49498C}"/>
              </a:ext>
            </a:extLst>
          </p:cNvPr>
          <p:cNvSpPr>
            <a:spLocks noGrp="1"/>
          </p:cNvSpPr>
          <p:nvPr>
            <p:ph idx="1"/>
          </p:nvPr>
        </p:nvSpPr>
        <p:spPr>
          <a:xfrm>
            <a:off x="318052" y="2398643"/>
            <a:ext cx="11529391" cy="4163628"/>
          </a:xfrm>
        </p:spPr>
        <p:txBody>
          <a:bodyPr>
            <a:normAutofit/>
          </a:bodyPr>
          <a:lstStyle/>
          <a:p>
            <a:r>
              <a:rPr lang="en-IN" sz="16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Explosive growth of information has brought great trouble to people’s choices. As an effective tool to deal with “information overload” ,recommender system is introduced.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sz="1600" dirty="0"/>
          </a:p>
          <a:p>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B586085-F260-4F45-999C-6C1ABBA0CC91}"/>
              </a:ext>
            </a:extLst>
          </p:cNvPr>
          <p:cNvSpPr>
            <a:spLocks noGrp="1"/>
          </p:cNvSpPr>
          <p:nvPr>
            <p:ph type="sldNum" sz="quarter" idx="12"/>
          </p:nvPr>
        </p:nvSpPr>
        <p:spPr/>
        <p:txBody>
          <a:bodyPr/>
          <a:lstStyle/>
          <a:p>
            <a:fld id="{90EA0D95-99E5-4065-9358-69BE809E2BE6}" type="slidenum">
              <a:rPr lang="en-IN" smtClean="0"/>
              <a:t>3</a:t>
            </a:fld>
            <a:endParaRPr lang="en-IN"/>
          </a:p>
        </p:txBody>
      </p:sp>
    </p:spTree>
    <p:extLst>
      <p:ext uri="{BB962C8B-B14F-4D97-AF65-F5344CB8AC3E}">
        <p14:creationId xmlns:p14="http://schemas.microsoft.com/office/powerpoint/2010/main" val="3837128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93D1-EF17-4552-B28D-BA0F6B71DFF4}"/>
              </a:ext>
            </a:extLst>
          </p:cNvPr>
          <p:cNvSpPr>
            <a:spLocks noGrp="1"/>
          </p:cNvSpPr>
          <p:nvPr>
            <p:ph type="title"/>
          </p:nvPr>
        </p:nvSpPr>
        <p:spPr/>
        <p:txBody>
          <a:bodyPr/>
          <a:lstStyle/>
          <a:p>
            <a:r>
              <a:rPr lang="en-US" dirty="0"/>
              <a:t>Challenges in the existing system </a:t>
            </a:r>
          </a:p>
        </p:txBody>
      </p:sp>
      <p:sp>
        <p:nvSpPr>
          <p:cNvPr id="3" name="Content Placeholder 2">
            <a:extLst>
              <a:ext uri="{FF2B5EF4-FFF2-40B4-BE49-F238E27FC236}">
                <a16:creationId xmlns:a16="http://schemas.microsoft.com/office/drawing/2014/main" id="{92A9C7E1-388B-4577-8CD5-9F27D54F04DC}"/>
              </a:ext>
            </a:extLst>
          </p:cNvPr>
          <p:cNvSpPr>
            <a:spLocks noGrp="1"/>
          </p:cNvSpPr>
          <p:nvPr>
            <p:ph idx="1"/>
          </p:nvPr>
        </p:nvSpPr>
        <p:spPr>
          <a:xfrm>
            <a:off x="331304" y="2358887"/>
            <a:ext cx="11423374" cy="3660913"/>
          </a:xfrm>
        </p:spPr>
        <p:txBody>
          <a:bodyPr>
            <a:normAutofit/>
          </a:bodyPr>
          <a:lstStyle/>
          <a:p>
            <a:pPr marL="0" indent="0">
              <a:buNone/>
            </a:pPr>
            <a:endParaRPr lang="en-US" dirty="0">
              <a:latin typeface="Segoe UI Light" panose="020B0502040204020203" pitchFamily="34" charset="0"/>
              <a:ea typeface="SimSun" panose="02010600030101010101" pitchFamily="2" charset="-122"/>
              <a:cs typeface="Segoe UI Light" panose="020B0502040204020203" pitchFamily="34" charset="0"/>
            </a:endParaRPr>
          </a:p>
          <a:p>
            <a:pPr>
              <a:buFont typeface="Wingdings" panose="05000000000000000000" pitchFamily="2" charset="2"/>
              <a:buChar char="Ø"/>
            </a:pPr>
            <a:r>
              <a:rPr lang="en-US" dirty="0">
                <a:latin typeface="Times New Roman" panose="02020603050405020304" pitchFamily="18" charset="0"/>
                <a:ea typeface="SimSun" panose="02010600030101010101" pitchFamily="2" charset="-122"/>
                <a:cs typeface="Times New Roman" panose="02020603050405020304" pitchFamily="18" charset="0"/>
              </a:rPr>
              <a:t>Accuracy of  the traditional  system is low.</a:t>
            </a:r>
          </a:p>
          <a:p>
            <a:pPr>
              <a:buFont typeface="Wingdings" panose="05000000000000000000" pitchFamily="2" charset="2"/>
              <a:buChar char="Ø"/>
            </a:pPr>
            <a:r>
              <a:rPr lang="en-US" dirty="0">
                <a:latin typeface="Times New Roman" panose="02020603050405020304" pitchFamily="18" charset="0"/>
                <a:ea typeface="SimSun" panose="02010600030101010101" pitchFamily="2" charset="-122"/>
                <a:cs typeface="Times New Roman" panose="02020603050405020304" pitchFamily="18" charset="0"/>
              </a:rPr>
              <a:t>Sparsity and cold start problem</a:t>
            </a:r>
          </a:p>
          <a:p>
            <a:pPr marL="0" indent="0">
              <a:buNone/>
            </a:pPr>
            <a:r>
              <a:rPr lang="en-US" dirty="0">
                <a:latin typeface="Times New Roman" panose="02020603050405020304" pitchFamily="18" charset="0"/>
                <a:ea typeface="SimSun" panose="02010600030101010101" pitchFamily="2" charset="-122"/>
                <a:cs typeface="Times New Roman" panose="02020603050405020304" pitchFamily="18" charset="0"/>
              </a:rPr>
              <a:t>Overcome:</a:t>
            </a:r>
          </a:p>
          <a:p>
            <a:pPr>
              <a:buFont typeface="Wingdings" panose="05000000000000000000" pitchFamily="2" charset="2"/>
              <a:buChar char="Ø"/>
            </a:pPr>
            <a:r>
              <a:rPr lang="en-IN" dirty="0">
                <a:latin typeface="Times New Roman" panose="02020603050405020304" pitchFamily="18" charset="0"/>
                <a:ea typeface="SimSun" panose="02010600030101010101" pitchFamily="2" charset="-122"/>
                <a:cs typeface="Times New Roman" panose="02020603050405020304" pitchFamily="18" charset="0"/>
              </a:rPr>
              <a:t>TCPR  Overcome limitation of  traditional approach and improve the system performance by accuracy.</a:t>
            </a:r>
          </a:p>
          <a:p>
            <a:pPr>
              <a:buFont typeface="Wingdings" panose="05000000000000000000" pitchFamily="2" charset="2"/>
              <a:buChar char="Ø"/>
            </a:pPr>
            <a:r>
              <a:rPr lang="en-IN" dirty="0">
                <a:latin typeface="Times New Roman" panose="02020603050405020304" pitchFamily="18" charset="0"/>
                <a:ea typeface="SimSun" panose="02010600030101010101" pitchFamily="2" charset="-122"/>
                <a:cs typeface="Times New Roman" panose="02020603050405020304" pitchFamily="18" charset="0"/>
              </a:rPr>
              <a:t>Overcome cold start problem and improve the speed  of data processing and accuracy of recommendation.</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0B9012AC-04F3-4527-BC15-5E3DB903A20C}"/>
              </a:ext>
            </a:extLst>
          </p:cNvPr>
          <p:cNvSpPr>
            <a:spLocks noGrp="1"/>
          </p:cNvSpPr>
          <p:nvPr>
            <p:ph type="sldNum" sz="quarter" idx="12"/>
          </p:nvPr>
        </p:nvSpPr>
        <p:spPr/>
        <p:txBody>
          <a:bodyPr/>
          <a:lstStyle/>
          <a:p>
            <a:fld id="{90EA0D95-99E5-4065-9358-69BE809E2BE6}" type="slidenum">
              <a:rPr lang="en-IN" smtClean="0"/>
              <a:t>30</a:t>
            </a:fld>
            <a:endParaRPr lang="en-IN"/>
          </a:p>
        </p:txBody>
      </p:sp>
    </p:spTree>
    <p:extLst>
      <p:ext uri="{BB962C8B-B14F-4D97-AF65-F5344CB8AC3E}">
        <p14:creationId xmlns:p14="http://schemas.microsoft.com/office/powerpoint/2010/main" val="413875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DDCD4-7E76-4799-87C9-E27BAD3C7EAA}"/>
              </a:ext>
            </a:extLst>
          </p:cNvPr>
          <p:cNvSpPr>
            <a:spLocks noGrp="1"/>
          </p:cNvSpPr>
          <p:nvPr>
            <p:ph type="title"/>
          </p:nvPr>
        </p:nvSpPr>
        <p:spPr/>
        <p:txBody>
          <a:bodyPr/>
          <a:lstStyle/>
          <a:p>
            <a:r>
              <a:rPr lang="en-IN" dirty="0"/>
              <a:t>Proposed method-Time aware CNN based personalised recommendation  Algorithm</a:t>
            </a:r>
          </a:p>
        </p:txBody>
      </p:sp>
      <p:sp>
        <p:nvSpPr>
          <p:cNvPr id="3" name="Content Placeholder 2">
            <a:extLst>
              <a:ext uri="{FF2B5EF4-FFF2-40B4-BE49-F238E27FC236}">
                <a16:creationId xmlns:a16="http://schemas.microsoft.com/office/drawing/2014/main" id="{E69C5041-6191-4D02-AFF4-A22767651379}"/>
              </a:ext>
            </a:extLst>
          </p:cNvPr>
          <p:cNvSpPr>
            <a:spLocks noGrp="1"/>
          </p:cNvSpPr>
          <p:nvPr>
            <p:ph idx="1"/>
          </p:nvPr>
        </p:nvSpPr>
        <p:spPr>
          <a:xfrm>
            <a:off x="212036" y="2603500"/>
            <a:ext cx="11608904" cy="3416300"/>
          </a:xfrm>
        </p:spPr>
        <p:txBody>
          <a:bodyPr>
            <a:normAutofit/>
          </a:bodyPr>
          <a:lstStyle/>
          <a:p>
            <a:r>
              <a:rPr lang="en-IN" dirty="0">
                <a:solidFill>
                  <a:srgbClr val="202124"/>
                </a:solidFill>
                <a:latin typeface="Times New Roman" panose="02020603050405020304" pitchFamily="18" charset="0"/>
                <a:cs typeface="Times New Roman" panose="02020603050405020304" pitchFamily="18" charset="0"/>
              </a:rPr>
              <a:t>This  system will provide recommendation to the user by   analysing content and collaborative algorithm results. </a:t>
            </a:r>
            <a:endParaRPr lang="en-IN" b="0" i="0" dirty="0">
              <a:solidFill>
                <a:srgbClr val="202124"/>
              </a:solidFill>
              <a:effectLst/>
              <a:latin typeface="Times New Roman" panose="02020603050405020304" pitchFamily="18" charset="0"/>
              <a:cs typeface="Times New Roman" panose="02020603050405020304" pitchFamily="18" charset="0"/>
            </a:endParaRPr>
          </a:p>
          <a:p>
            <a:pPr marL="0" indent="0">
              <a:buNone/>
            </a:pPr>
            <a:endParaRPr lang="en-IN" i="0" dirty="0">
              <a:solidFill>
                <a:srgbClr val="202124"/>
              </a:solidFill>
              <a:effectLst/>
              <a:latin typeface="Times New Roman" panose="020206030504050203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EDBA1B2D-0B88-45AB-BF56-31816F27DC85}"/>
              </a:ext>
            </a:extLst>
          </p:cNvPr>
          <p:cNvSpPr>
            <a:spLocks noGrp="1"/>
          </p:cNvSpPr>
          <p:nvPr>
            <p:ph type="sldNum" sz="quarter" idx="12"/>
          </p:nvPr>
        </p:nvSpPr>
        <p:spPr/>
        <p:txBody>
          <a:bodyPr/>
          <a:lstStyle/>
          <a:p>
            <a:fld id="{90EA0D95-99E5-4065-9358-69BE809E2BE6}" type="slidenum">
              <a:rPr lang="en-IN" smtClean="0"/>
              <a:t>31</a:t>
            </a:fld>
            <a:endParaRPr lang="en-IN"/>
          </a:p>
        </p:txBody>
      </p:sp>
    </p:spTree>
    <p:extLst>
      <p:ext uri="{BB962C8B-B14F-4D97-AF65-F5344CB8AC3E}">
        <p14:creationId xmlns:p14="http://schemas.microsoft.com/office/powerpoint/2010/main" val="2340678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1261-02FF-4106-A2E3-8A78017FA7A2}"/>
              </a:ext>
            </a:extLst>
          </p:cNvPr>
          <p:cNvSpPr>
            <a:spLocks noGrp="1"/>
          </p:cNvSpPr>
          <p:nvPr>
            <p:ph type="title"/>
          </p:nvPr>
        </p:nvSpPr>
        <p:spPr/>
        <p:txBody>
          <a:bodyPr/>
          <a:lstStyle/>
          <a:p>
            <a:r>
              <a:rPr lang="en-IN" dirty="0"/>
              <a:t>Proposed Method</a:t>
            </a:r>
          </a:p>
        </p:txBody>
      </p:sp>
      <p:sp>
        <p:nvSpPr>
          <p:cNvPr id="4" name="Slide Number Placeholder 3">
            <a:extLst>
              <a:ext uri="{FF2B5EF4-FFF2-40B4-BE49-F238E27FC236}">
                <a16:creationId xmlns:a16="http://schemas.microsoft.com/office/drawing/2014/main" id="{43A73E8F-0E74-443B-8B21-5FB42616D57E}"/>
              </a:ext>
            </a:extLst>
          </p:cNvPr>
          <p:cNvSpPr>
            <a:spLocks noGrp="1"/>
          </p:cNvSpPr>
          <p:nvPr>
            <p:ph type="sldNum" sz="quarter" idx="12"/>
          </p:nvPr>
        </p:nvSpPr>
        <p:spPr/>
        <p:txBody>
          <a:bodyPr/>
          <a:lstStyle/>
          <a:p>
            <a:fld id="{90EA0D95-99E5-4065-9358-69BE809E2BE6}" type="slidenum">
              <a:rPr lang="en-IN" smtClean="0"/>
              <a:t>32</a:t>
            </a:fld>
            <a:endParaRPr lang="en-IN"/>
          </a:p>
        </p:txBody>
      </p:sp>
      <p:pic>
        <p:nvPicPr>
          <p:cNvPr id="7" name="Picture 6">
            <a:extLst>
              <a:ext uri="{FF2B5EF4-FFF2-40B4-BE49-F238E27FC236}">
                <a16:creationId xmlns:a16="http://schemas.microsoft.com/office/drawing/2014/main" id="{556EC305-BFFF-435D-AF9D-474838A31719}"/>
              </a:ext>
            </a:extLst>
          </p:cNvPr>
          <p:cNvPicPr>
            <a:picLocks noChangeAspect="1"/>
          </p:cNvPicPr>
          <p:nvPr/>
        </p:nvPicPr>
        <p:blipFill>
          <a:blip r:embed="rId2"/>
          <a:stretch>
            <a:fillRect/>
          </a:stretch>
        </p:blipFill>
        <p:spPr>
          <a:xfrm>
            <a:off x="696835" y="2001078"/>
            <a:ext cx="9655705" cy="4608689"/>
          </a:xfrm>
          <a:prstGeom prst="rect">
            <a:avLst/>
          </a:prstGeom>
        </p:spPr>
      </p:pic>
      <p:sp>
        <p:nvSpPr>
          <p:cNvPr id="9" name="Content Placeholder 8">
            <a:extLst>
              <a:ext uri="{FF2B5EF4-FFF2-40B4-BE49-F238E27FC236}">
                <a16:creationId xmlns:a16="http://schemas.microsoft.com/office/drawing/2014/main" id="{908589F1-45D3-4686-AD80-3C194554448E}"/>
              </a:ext>
            </a:extLst>
          </p:cNvPr>
          <p:cNvSpPr>
            <a:spLocks noGrp="1"/>
          </p:cNvSpPr>
          <p:nvPr>
            <p:ph idx="1"/>
          </p:nvPr>
        </p:nvSpPr>
        <p:spPr/>
        <p:txBody>
          <a:bodyPr/>
          <a:lstStyle/>
          <a:p>
            <a:endParaRPr lang="en-IN" dirty="0"/>
          </a:p>
        </p:txBody>
      </p:sp>
      <p:sp>
        <p:nvSpPr>
          <p:cNvPr id="10" name="Rectangle 9">
            <a:extLst>
              <a:ext uri="{FF2B5EF4-FFF2-40B4-BE49-F238E27FC236}">
                <a16:creationId xmlns:a16="http://schemas.microsoft.com/office/drawing/2014/main" id="{DD3E5864-CEA2-49D2-880E-27E53C1F9F2D}"/>
              </a:ext>
            </a:extLst>
          </p:cNvPr>
          <p:cNvSpPr/>
          <p:nvPr/>
        </p:nvSpPr>
        <p:spPr>
          <a:xfrm>
            <a:off x="225287" y="2001078"/>
            <a:ext cx="1895061" cy="477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CONTENT BASED ALGO</a:t>
            </a:r>
          </a:p>
        </p:txBody>
      </p:sp>
      <p:cxnSp>
        <p:nvCxnSpPr>
          <p:cNvPr id="12" name="Straight Connector 11">
            <a:extLst>
              <a:ext uri="{FF2B5EF4-FFF2-40B4-BE49-F238E27FC236}">
                <a16:creationId xmlns:a16="http://schemas.microsoft.com/office/drawing/2014/main" id="{7433FE7E-06D2-4977-A3FB-571E591367FC}"/>
              </a:ext>
            </a:extLst>
          </p:cNvPr>
          <p:cNvCxnSpPr/>
          <p:nvPr/>
        </p:nvCxnSpPr>
        <p:spPr>
          <a:xfrm>
            <a:off x="2120348" y="2283054"/>
            <a:ext cx="2107095" cy="102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71D846-CAB2-4FBA-940E-AB684C3D705E}"/>
              </a:ext>
            </a:extLst>
          </p:cNvPr>
          <p:cNvCxnSpPr>
            <a:stCxn id="10" idx="3"/>
          </p:cNvCxnSpPr>
          <p:nvPr/>
        </p:nvCxnSpPr>
        <p:spPr>
          <a:xfrm>
            <a:off x="2120348" y="2239618"/>
            <a:ext cx="2107095" cy="145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620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56A3-6CA5-4561-B43B-EA21D32000E2}"/>
              </a:ext>
            </a:extLst>
          </p:cNvPr>
          <p:cNvSpPr>
            <a:spLocks noGrp="1"/>
          </p:cNvSpPr>
          <p:nvPr>
            <p:ph type="title"/>
          </p:nvPr>
        </p:nvSpPr>
        <p:spPr/>
        <p:txBody>
          <a:bodyPr/>
          <a:lstStyle/>
          <a:p>
            <a:r>
              <a:rPr lang="en-IN" dirty="0">
                <a:solidFill>
                  <a:schemeClr val="bg1"/>
                </a:solidFill>
                <a:cs typeface="Times New Roman" panose="02020603050405020304" pitchFamily="18" charset="0"/>
              </a:rPr>
              <a:t>Dataset </a:t>
            </a:r>
            <a:r>
              <a:rPr lang="en-IN" dirty="0">
                <a:cs typeface="Times New Roman" panose="02020603050405020304" pitchFamily="18" charset="0"/>
              </a:rPr>
              <a:t>Description </a:t>
            </a:r>
          </a:p>
        </p:txBody>
      </p:sp>
      <p:sp>
        <p:nvSpPr>
          <p:cNvPr id="3" name="Content Placeholder 2">
            <a:extLst>
              <a:ext uri="{FF2B5EF4-FFF2-40B4-BE49-F238E27FC236}">
                <a16:creationId xmlns:a16="http://schemas.microsoft.com/office/drawing/2014/main" id="{71E99C48-9EE7-4393-AC28-E5487F948E84}"/>
              </a:ext>
            </a:extLst>
          </p:cNvPr>
          <p:cNvSpPr>
            <a:spLocks noGrp="1"/>
          </p:cNvSpPr>
          <p:nvPr>
            <p:ph idx="1"/>
          </p:nvPr>
        </p:nvSpPr>
        <p:spPr>
          <a:xfrm>
            <a:off x="198783" y="2286000"/>
            <a:ext cx="11820939" cy="1143000"/>
          </a:xfrm>
        </p:spPr>
        <p:txBody>
          <a:bodyPr>
            <a:normAutofit fontScale="25000" lnSpcReduction="20000"/>
          </a:bodyPr>
          <a:lstStyle/>
          <a:p>
            <a:br>
              <a:rPr lang="en-IN" sz="3200" b="0" i="0" dirty="0">
                <a:solidFill>
                  <a:schemeClr val="accent6">
                    <a:lumMod val="50000"/>
                  </a:schemeClr>
                </a:solidFill>
                <a:effectLst/>
                <a:latin typeface="Times New Roman" panose="02020603050405020304" pitchFamily="18" charset="0"/>
                <a:cs typeface="Times New Roman" panose="02020603050405020304" pitchFamily="18" charset="0"/>
              </a:rPr>
            </a:br>
            <a:r>
              <a:rPr lang="en-IN" sz="8000" b="0" i="0" dirty="0">
                <a:solidFill>
                  <a:schemeClr val="tx1"/>
                </a:solidFill>
                <a:effectLst/>
                <a:latin typeface="Times New Roman" panose="02020603050405020304" pitchFamily="18" charset="0"/>
                <a:cs typeface="Times New Roman" panose="02020603050405020304" pitchFamily="18" charset="0"/>
              </a:rPr>
              <a:t>The data set used for this notebook is the </a:t>
            </a:r>
            <a:r>
              <a:rPr lang="en-IN" sz="8000" b="0" i="0" dirty="0">
                <a:solidFill>
                  <a:schemeClr val="accent6">
                    <a:lumMod val="50000"/>
                  </a:schemeClr>
                </a:solidFill>
                <a:effectLst/>
                <a:latin typeface="Times New Roman" panose="02020603050405020304" pitchFamily="18" charset="0"/>
                <a:cs typeface="Times New Roman" panose="02020603050405020304" pitchFamily="18" charset="0"/>
              </a:rPr>
              <a:t>1M ratings data set from </a:t>
            </a:r>
            <a:r>
              <a:rPr lang="en-IN" sz="8000" b="0" i="0" dirty="0" err="1">
                <a:solidFill>
                  <a:schemeClr val="accent6">
                    <a:lumMod val="50000"/>
                  </a:schemeClr>
                </a:solidFill>
                <a:effectLst/>
                <a:latin typeface="Times New Roman" panose="02020603050405020304" pitchFamily="18" charset="0"/>
                <a:cs typeface="Times New Roman" panose="02020603050405020304" pitchFamily="18" charset="0"/>
              </a:rPr>
              <a:t>MovieLens</a:t>
            </a:r>
            <a:r>
              <a:rPr lang="en-IN" sz="8000" b="0" i="0" dirty="0">
                <a:solidFill>
                  <a:schemeClr val="accent6">
                    <a:lumMod val="50000"/>
                  </a:schemeClr>
                </a:solidFill>
                <a:effectLst/>
                <a:latin typeface="Times New Roman" panose="02020603050405020304" pitchFamily="18" charset="0"/>
                <a:cs typeface="Times New Roman" panose="02020603050405020304" pitchFamily="18" charset="0"/>
              </a:rPr>
              <a:t>. This contains 1M ratings of movies from 3952 </a:t>
            </a:r>
            <a:r>
              <a:rPr lang="en-IN" sz="8000" b="0" i="0" dirty="0">
                <a:solidFill>
                  <a:schemeClr val="tx1"/>
                </a:solidFill>
                <a:effectLst/>
                <a:latin typeface="Times New Roman" panose="02020603050405020304" pitchFamily="18" charset="0"/>
                <a:cs typeface="Times New Roman" panose="02020603050405020304" pitchFamily="18" charset="0"/>
              </a:rPr>
              <a:t> movies and </a:t>
            </a:r>
            <a:r>
              <a:rPr lang="en-IN" sz="8000" dirty="0">
                <a:solidFill>
                  <a:schemeClr val="tx1"/>
                </a:solidFill>
                <a:latin typeface="Times New Roman" panose="02020603050405020304" pitchFamily="18" charset="0"/>
                <a:cs typeface="Times New Roman" panose="02020603050405020304" pitchFamily="18" charset="0"/>
              </a:rPr>
              <a:t>6040</a:t>
            </a:r>
            <a:r>
              <a:rPr lang="en-IN" sz="8000" b="0" i="0" dirty="0">
                <a:solidFill>
                  <a:schemeClr val="tx1"/>
                </a:solidFill>
                <a:effectLst/>
                <a:latin typeface="Times New Roman" panose="02020603050405020304" pitchFamily="18" charset="0"/>
                <a:cs typeface="Times New Roman" panose="02020603050405020304" pitchFamily="18" charset="0"/>
              </a:rPr>
              <a:t> Users. </a:t>
            </a:r>
            <a:endParaRPr lang="en-IN" sz="8000" dirty="0">
              <a:solidFill>
                <a:schemeClr val="accent6">
                  <a:lumMod val="50000"/>
                </a:schemeClr>
              </a:solidFill>
              <a:latin typeface="Times New Roman" panose="02020603050405020304" pitchFamily="18" charset="0"/>
              <a:cs typeface="Times New Roman" panose="02020603050405020304" pitchFamily="18" charset="0"/>
            </a:endParaRPr>
          </a:p>
          <a:p>
            <a:r>
              <a:rPr lang="en-IN" sz="8000" b="0" i="0" dirty="0">
                <a:solidFill>
                  <a:schemeClr val="accent6">
                    <a:lumMod val="50000"/>
                  </a:schemeClr>
                </a:solidFill>
                <a:effectLst/>
                <a:latin typeface="Times New Roman" panose="02020603050405020304" pitchFamily="18" charset="0"/>
                <a:cs typeface="Times New Roman" panose="02020603050405020304" pitchFamily="18" charset="0"/>
              </a:rPr>
              <a:t>Dataset includes</a:t>
            </a:r>
          </a:p>
          <a:p>
            <a:r>
              <a:rPr lang="en-IN" sz="8000" dirty="0" err="1">
                <a:solidFill>
                  <a:schemeClr val="accent6">
                    <a:lumMod val="50000"/>
                  </a:schemeClr>
                </a:solidFill>
                <a:latin typeface="Times New Roman" panose="02020603050405020304" pitchFamily="18" charset="0"/>
                <a:cs typeface="Times New Roman" panose="02020603050405020304" pitchFamily="18" charset="0"/>
              </a:rPr>
              <a:t>Atrributes</a:t>
            </a:r>
            <a:r>
              <a:rPr lang="en-IN" sz="8000" dirty="0">
                <a:solidFill>
                  <a:schemeClr val="accent6">
                    <a:lumMod val="50000"/>
                  </a:schemeClr>
                </a:solidFill>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IN" sz="7200" b="1" i="0" dirty="0">
                <a:solidFill>
                  <a:srgbClr val="24292F"/>
                </a:solidFill>
                <a:effectLst/>
                <a:latin typeface="Times New Roman" panose="02020603050405020304" pitchFamily="18" charset="0"/>
                <a:cs typeface="Times New Roman" panose="02020603050405020304" pitchFamily="18" charset="0"/>
              </a:rPr>
              <a:t>Movie Id</a:t>
            </a:r>
            <a:endParaRPr lang="en-IN" sz="7200" b="0" i="0" dirty="0">
              <a:solidFill>
                <a:srgbClr val="24292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7200" b="1" i="0" dirty="0">
                <a:solidFill>
                  <a:srgbClr val="24292F"/>
                </a:solidFill>
                <a:effectLst/>
                <a:latin typeface="Times New Roman" panose="02020603050405020304" pitchFamily="18" charset="0"/>
                <a:cs typeface="Times New Roman" panose="02020603050405020304" pitchFamily="18" charset="0"/>
              </a:rPr>
              <a:t>User Id</a:t>
            </a:r>
            <a:endParaRPr lang="en-IN" sz="7200" b="0" i="0" dirty="0">
              <a:solidFill>
                <a:srgbClr val="24292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7200" b="1" i="0" dirty="0">
                <a:solidFill>
                  <a:srgbClr val="24292F"/>
                </a:solidFill>
                <a:effectLst/>
                <a:latin typeface="Times New Roman" panose="02020603050405020304" pitchFamily="18" charset="0"/>
                <a:cs typeface="Times New Roman" panose="02020603050405020304" pitchFamily="18" charset="0"/>
              </a:rPr>
              <a:t>Rating</a:t>
            </a:r>
          </a:p>
          <a:p>
            <a:pPr algn="l">
              <a:buFont typeface="Arial" panose="020B0604020202020204" pitchFamily="34" charset="0"/>
              <a:buChar char="•"/>
            </a:pPr>
            <a:r>
              <a:rPr lang="en-IN" sz="7200" b="1" i="0" dirty="0">
                <a:solidFill>
                  <a:srgbClr val="24292F"/>
                </a:solidFill>
                <a:effectLst/>
                <a:latin typeface="Times New Roman" panose="02020603050405020304" pitchFamily="18" charset="0"/>
                <a:cs typeface="Times New Roman" panose="02020603050405020304" pitchFamily="18" charset="0"/>
              </a:rPr>
              <a:t>Timestamp</a:t>
            </a:r>
          </a:p>
          <a:p>
            <a:pPr algn="l">
              <a:buFont typeface="Arial" panose="020B0604020202020204" pitchFamily="34" charset="0"/>
              <a:buChar char="•"/>
            </a:pPr>
            <a:r>
              <a:rPr lang="en-IN" sz="7200" b="1" i="0" dirty="0">
                <a:solidFill>
                  <a:srgbClr val="24292F"/>
                </a:solidFill>
                <a:effectLst/>
                <a:latin typeface="Times New Roman" panose="02020603050405020304" pitchFamily="18" charset="0"/>
                <a:cs typeface="Times New Roman" panose="02020603050405020304" pitchFamily="18" charset="0"/>
              </a:rPr>
              <a:t>Genres</a:t>
            </a:r>
          </a:p>
          <a:p>
            <a:pPr algn="l">
              <a:buFont typeface="Arial" panose="020B0604020202020204" pitchFamily="34" charset="0"/>
              <a:buChar char="•"/>
            </a:pPr>
            <a:r>
              <a:rPr lang="en-IN" sz="7200" b="1" i="0" dirty="0">
                <a:solidFill>
                  <a:srgbClr val="24292F"/>
                </a:solidFill>
                <a:effectLst/>
                <a:latin typeface="Times New Roman" panose="02020603050405020304" pitchFamily="18" charset="0"/>
                <a:cs typeface="Times New Roman" panose="02020603050405020304" pitchFamily="18" charset="0"/>
              </a:rPr>
              <a:t>Gender </a:t>
            </a:r>
          </a:p>
          <a:p>
            <a:pPr algn="l">
              <a:buFont typeface="Arial" panose="020B0604020202020204" pitchFamily="34" charset="0"/>
              <a:buChar char="•"/>
            </a:pPr>
            <a:r>
              <a:rPr lang="en-IN" sz="7200" b="1" i="0" dirty="0">
                <a:solidFill>
                  <a:srgbClr val="24292F"/>
                </a:solidFill>
                <a:effectLst/>
                <a:latin typeface="Times New Roman" panose="02020603050405020304" pitchFamily="18" charset="0"/>
                <a:cs typeface="Times New Roman" panose="02020603050405020304" pitchFamily="18" charset="0"/>
              </a:rPr>
              <a:t>Age</a:t>
            </a:r>
          </a:p>
          <a:p>
            <a:pPr algn="l">
              <a:buFont typeface="Arial" panose="020B0604020202020204" pitchFamily="34" charset="0"/>
              <a:buChar char="•"/>
            </a:pPr>
            <a:r>
              <a:rPr lang="en-IN" sz="7200" b="1" i="0" dirty="0">
                <a:solidFill>
                  <a:srgbClr val="24292F"/>
                </a:solidFill>
                <a:effectLst/>
                <a:latin typeface="Times New Roman" panose="02020603050405020304" pitchFamily="18" charset="0"/>
                <a:cs typeface="Times New Roman" panose="02020603050405020304" pitchFamily="18" charset="0"/>
              </a:rPr>
              <a:t>Occupation id </a:t>
            </a:r>
          </a:p>
          <a:p>
            <a:pPr algn="l">
              <a:buFont typeface="Arial" panose="020B0604020202020204" pitchFamily="34" charset="0"/>
              <a:buChar char="•"/>
            </a:pPr>
            <a:r>
              <a:rPr lang="en-IN" sz="7200" b="1" i="0" dirty="0" err="1">
                <a:solidFill>
                  <a:srgbClr val="24292F"/>
                </a:solidFill>
                <a:effectLst/>
                <a:latin typeface="Times New Roman" panose="02020603050405020304" pitchFamily="18" charset="0"/>
                <a:cs typeface="Times New Roman" panose="02020603050405020304" pitchFamily="18" charset="0"/>
              </a:rPr>
              <a:t>zipcode</a:t>
            </a:r>
            <a:endParaRPr lang="en-IN" sz="7200" b="0" i="0" dirty="0">
              <a:solidFill>
                <a:srgbClr val="24292F"/>
              </a:solidFill>
              <a:effectLst/>
              <a:latin typeface="Times New Roman" panose="02020603050405020304" pitchFamily="18" charset="0"/>
              <a:cs typeface="Times New Roman" panose="02020603050405020304" pitchFamily="18" charset="0"/>
            </a:endParaRPr>
          </a:p>
          <a:p>
            <a:pPr marL="0" indent="0">
              <a:buNone/>
            </a:pPr>
            <a:endParaRPr lang="en-IN" sz="2300" dirty="0">
              <a:solidFill>
                <a:schemeClr val="accent6">
                  <a:lumMod val="50000"/>
                </a:schemeClr>
              </a:solidFill>
              <a:latin typeface="Times New Roman" panose="02020603050405020304" pitchFamily="18" charset="0"/>
              <a:cs typeface="Times New Roman" panose="02020603050405020304" pitchFamily="18" charset="0"/>
            </a:endParaRPr>
          </a:p>
          <a:p>
            <a:endParaRPr lang="en-IN" sz="2300" dirty="0">
              <a:solidFill>
                <a:schemeClr val="accent6">
                  <a:lumMod val="50000"/>
                </a:schemeClr>
              </a:solidFill>
            </a:endParaRPr>
          </a:p>
        </p:txBody>
      </p:sp>
      <p:sp>
        <p:nvSpPr>
          <p:cNvPr id="5" name="TextBox 4">
            <a:extLst>
              <a:ext uri="{FF2B5EF4-FFF2-40B4-BE49-F238E27FC236}">
                <a16:creationId xmlns:a16="http://schemas.microsoft.com/office/drawing/2014/main" id="{37B79480-B47E-4CC5-A8D8-B182FFBA273C}"/>
              </a:ext>
            </a:extLst>
          </p:cNvPr>
          <p:cNvSpPr txBox="1"/>
          <p:nvPr/>
        </p:nvSpPr>
        <p:spPr>
          <a:xfrm>
            <a:off x="2332382" y="2567226"/>
            <a:ext cx="6096000" cy="861774"/>
          </a:xfrm>
          <a:prstGeom prst="rect">
            <a:avLst/>
          </a:prstGeom>
          <a:noFill/>
        </p:spPr>
        <p:txBody>
          <a:bodyPr wrap="square">
            <a:spAutoFit/>
          </a:bodyPr>
          <a:lstStyle/>
          <a:p>
            <a:br>
              <a:rPr lang="en-IN" sz="3200" b="0" i="0" dirty="0">
                <a:solidFill>
                  <a:schemeClr val="tx1"/>
                </a:solidFill>
                <a:effectLst/>
                <a:latin typeface="Times New Roman" panose="02020603050405020304" pitchFamily="18" charset="0"/>
                <a:cs typeface="Times New Roman" panose="02020603050405020304" pitchFamily="18" charset="0"/>
              </a:rPr>
            </a:br>
            <a:endParaRPr lang="en-IN" dirty="0"/>
          </a:p>
        </p:txBody>
      </p:sp>
      <p:sp>
        <p:nvSpPr>
          <p:cNvPr id="6" name="Slide Number Placeholder 5">
            <a:extLst>
              <a:ext uri="{FF2B5EF4-FFF2-40B4-BE49-F238E27FC236}">
                <a16:creationId xmlns:a16="http://schemas.microsoft.com/office/drawing/2014/main" id="{18DF56C6-F4EB-49FD-A880-0BFF7836062D}"/>
              </a:ext>
            </a:extLst>
          </p:cNvPr>
          <p:cNvSpPr>
            <a:spLocks noGrp="1"/>
          </p:cNvSpPr>
          <p:nvPr>
            <p:ph type="sldNum" sz="quarter" idx="12"/>
          </p:nvPr>
        </p:nvSpPr>
        <p:spPr/>
        <p:txBody>
          <a:bodyPr/>
          <a:lstStyle/>
          <a:p>
            <a:fld id="{90EA0D95-99E5-4065-9358-69BE809E2BE6}" type="slidenum">
              <a:rPr lang="en-IN" smtClean="0"/>
              <a:t>33</a:t>
            </a:fld>
            <a:endParaRPr lang="en-IN"/>
          </a:p>
        </p:txBody>
      </p:sp>
    </p:spTree>
    <p:extLst>
      <p:ext uri="{BB962C8B-B14F-4D97-AF65-F5344CB8AC3E}">
        <p14:creationId xmlns:p14="http://schemas.microsoft.com/office/powerpoint/2010/main" val="68152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FB8F-5122-42B8-AF71-2989CF900C75}"/>
              </a:ext>
            </a:extLst>
          </p:cNvPr>
          <p:cNvSpPr>
            <a:spLocks noGrp="1"/>
          </p:cNvSpPr>
          <p:nvPr>
            <p:ph type="title"/>
          </p:nvPr>
        </p:nvSpPr>
        <p:spPr/>
        <p:txBody>
          <a:bodyPr/>
          <a:lstStyle/>
          <a:p>
            <a:r>
              <a:rPr lang="en-IN" dirty="0"/>
              <a:t>Flow chart of  TCPR</a:t>
            </a:r>
          </a:p>
        </p:txBody>
      </p:sp>
      <p:pic>
        <p:nvPicPr>
          <p:cNvPr id="5" name="Content Placeholder 4">
            <a:extLst>
              <a:ext uri="{FF2B5EF4-FFF2-40B4-BE49-F238E27FC236}">
                <a16:creationId xmlns:a16="http://schemas.microsoft.com/office/drawing/2014/main" id="{987A4E71-9E27-46CB-B01C-EDF0F05D7EA4}"/>
              </a:ext>
            </a:extLst>
          </p:cNvPr>
          <p:cNvPicPr>
            <a:picLocks noGrp="1" noChangeAspect="1"/>
          </p:cNvPicPr>
          <p:nvPr>
            <p:ph idx="1"/>
          </p:nvPr>
        </p:nvPicPr>
        <p:blipFill>
          <a:blip r:embed="rId2"/>
          <a:stretch>
            <a:fillRect/>
          </a:stretch>
        </p:blipFill>
        <p:spPr>
          <a:xfrm>
            <a:off x="295042" y="2266121"/>
            <a:ext cx="11200256" cy="4485861"/>
          </a:xfrm>
        </p:spPr>
      </p:pic>
      <p:sp>
        <p:nvSpPr>
          <p:cNvPr id="4" name="Slide Number Placeholder 3">
            <a:extLst>
              <a:ext uri="{FF2B5EF4-FFF2-40B4-BE49-F238E27FC236}">
                <a16:creationId xmlns:a16="http://schemas.microsoft.com/office/drawing/2014/main" id="{378CC60F-E2EF-414A-A37F-02B25AF4CB2A}"/>
              </a:ext>
            </a:extLst>
          </p:cNvPr>
          <p:cNvSpPr>
            <a:spLocks noGrp="1"/>
          </p:cNvSpPr>
          <p:nvPr>
            <p:ph type="sldNum" sz="quarter" idx="12"/>
          </p:nvPr>
        </p:nvSpPr>
        <p:spPr/>
        <p:txBody>
          <a:bodyPr/>
          <a:lstStyle/>
          <a:p>
            <a:fld id="{90EA0D95-99E5-4065-9358-69BE809E2BE6}" type="slidenum">
              <a:rPr lang="en-IN" smtClean="0"/>
              <a:t>34</a:t>
            </a:fld>
            <a:endParaRPr lang="en-IN"/>
          </a:p>
        </p:txBody>
      </p:sp>
    </p:spTree>
    <p:extLst>
      <p:ext uri="{BB962C8B-B14F-4D97-AF65-F5344CB8AC3E}">
        <p14:creationId xmlns:p14="http://schemas.microsoft.com/office/powerpoint/2010/main" val="3920424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6CBA-D401-4D98-B8B9-3903FCB8B662}"/>
              </a:ext>
            </a:extLst>
          </p:cNvPr>
          <p:cNvSpPr>
            <a:spLocks noGrp="1"/>
          </p:cNvSpPr>
          <p:nvPr>
            <p:ph type="title"/>
          </p:nvPr>
        </p:nvSpPr>
        <p:spPr/>
        <p:txBody>
          <a:bodyPr/>
          <a:lstStyle/>
          <a:p>
            <a:r>
              <a:rPr lang="en-IN" dirty="0"/>
              <a:t>Background calculation </a:t>
            </a:r>
          </a:p>
        </p:txBody>
      </p:sp>
      <p:pic>
        <p:nvPicPr>
          <p:cNvPr id="7" name="Picture 6">
            <a:extLst>
              <a:ext uri="{FF2B5EF4-FFF2-40B4-BE49-F238E27FC236}">
                <a16:creationId xmlns:a16="http://schemas.microsoft.com/office/drawing/2014/main" id="{036EAABA-A268-4173-9691-98377C8C315F}"/>
              </a:ext>
            </a:extLst>
          </p:cNvPr>
          <p:cNvPicPr>
            <a:picLocks noChangeAspect="1"/>
          </p:cNvPicPr>
          <p:nvPr/>
        </p:nvPicPr>
        <p:blipFill>
          <a:blip r:embed="rId2"/>
          <a:stretch>
            <a:fillRect/>
          </a:stretch>
        </p:blipFill>
        <p:spPr>
          <a:xfrm>
            <a:off x="367127" y="2160104"/>
            <a:ext cx="10742546" cy="4223233"/>
          </a:xfrm>
          <a:prstGeom prst="rect">
            <a:avLst/>
          </a:prstGeom>
        </p:spPr>
      </p:pic>
      <p:sp>
        <p:nvSpPr>
          <p:cNvPr id="9" name="Content Placeholder 8">
            <a:extLst>
              <a:ext uri="{FF2B5EF4-FFF2-40B4-BE49-F238E27FC236}">
                <a16:creationId xmlns:a16="http://schemas.microsoft.com/office/drawing/2014/main" id="{32F26096-B4D4-4872-8AF5-7905E3F8DA01}"/>
              </a:ext>
            </a:extLst>
          </p:cNvPr>
          <p:cNvSpPr>
            <a:spLocks noGrp="1"/>
          </p:cNvSpPr>
          <p:nvPr>
            <p:ph idx="1"/>
          </p:nvPr>
        </p:nvSpPr>
        <p:spPr>
          <a:xfrm>
            <a:off x="7235687" y="6857999"/>
            <a:ext cx="172278" cy="178903"/>
          </a:xfrm>
        </p:spPr>
        <p:txBody>
          <a:bodyPr>
            <a:normAutofit fontScale="40000" lnSpcReduction="20000"/>
          </a:bodyPr>
          <a:lstStyle/>
          <a:p>
            <a:pPr marL="0" indent="0">
              <a:buNone/>
            </a:pPr>
            <a:endParaRPr lang="en-IN" dirty="0"/>
          </a:p>
        </p:txBody>
      </p:sp>
      <p:sp>
        <p:nvSpPr>
          <p:cNvPr id="4" name="Slide Number Placeholder 3">
            <a:extLst>
              <a:ext uri="{FF2B5EF4-FFF2-40B4-BE49-F238E27FC236}">
                <a16:creationId xmlns:a16="http://schemas.microsoft.com/office/drawing/2014/main" id="{1942983A-EBE4-4351-A38D-DE0642B0D33A}"/>
              </a:ext>
            </a:extLst>
          </p:cNvPr>
          <p:cNvSpPr>
            <a:spLocks noGrp="1"/>
          </p:cNvSpPr>
          <p:nvPr>
            <p:ph type="sldNum" sz="quarter" idx="12"/>
          </p:nvPr>
        </p:nvSpPr>
        <p:spPr/>
        <p:txBody>
          <a:bodyPr/>
          <a:lstStyle/>
          <a:p>
            <a:fld id="{90EA0D95-99E5-4065-9358-69BE809E2BE6}" type="slidenum">
              <a:rPr lang="en-IN" smtClean="0"/>
              <a:t>35</a:t>
            </a:fld>
            <a:endParaRPr lang="en-IN"/>
          </a:p>
        </p:txBody>
      </p:sp>
    </p:spTree>
    <p:extLst>
      <p:ext uri="{BB962C8B-B14F-4D97-AF65-F5344CB8AC3E}">
        <p14:creationId xmlns:p14="http://schemas.microsoft.com/office/powerpoint/2010/main" val="1944248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E1A5-AE20-4CE4-9378-06A2E75F856A}"/>
              </a:ext>
            </a:extLst>
          </p:cNvPr>
          <p:cNvSpPr>
            <a:spLocks noGrp="1"/>
          </p:cNvSpPr>
          <p:nvPr>
            <p:ph type="title"/>
          </p:nvPr>
        </p:nvSpPr>
        <p:spPr/>
        <p:txBody>
          <a:bodyPr/>
          <a:lstStyle/>
          <a:p>
            <a:r>
              <a:rPr lang="en-IN" dirty="0"/>
              <a:t>Problem</a:t>
            </a:r>
          </a:p>
        </p:txBody>
      </p:sp>
      <p:pic>
        <p:nvPicPr>
          <p:cNvPr id="4" name="Content Placeholder 3">
            <a:extLst>
              <a:ext uri="{FF2B5EF4-FFF2-40B4-BE49-F238E27FC236}">
                <a16:creationId xmlns:a16="http://schemas.microsoft.com/office/drawing/2014/main" id="{2A1B0B11-02DF-4762-994D-D92EAA124F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984" y="2311951"/>
            <a:ext cx="5115425" cy="4658691"/>
          </a:xfrm>
          <a:prstGeom prst="rect">
            <a:avLst/>
          </a:prstGeom>
        </p:spPr>
      </p:pic>
      <p:pic>
        <p:nvPicPr>
          <p:cNvPr id="6" name="Picture 5">
            <a:extLst>
              <a:ext uri="{FF2B5EF4-FFF2-40B4-BE49-F238E27FC236}">
                <a16:creationId xmlns:a16="http://schemas.microsoft.com/office/drawing/2014/main" id="{ECDD7B48-F800-444F-8E55-6CD555EC7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8678" y="479758"/>
            <a:ext cx="5936974" cy="6378242"/>
          </a:xfrm>
          <a:prstGeom prst="rect">
            <a:avLst/>
          </a:prstGeom>
        </p:spPr>
      </p:pic>
      <p:sp>
        <p:nvSpPr>
          <p:cNvPr id="5" name="Slide Number Placeholder 4">
            <a:extLst>
              <a:ext uri="{FF2B5EF4-FFF2-40B4-BE49-F238E27FC236}">
                <a16:creationId xmlns:a16="http://schemas.microsoft.com/office/drawing/2014/main" id="{CA75DC98-9D50-46A7-BA00-607B33F69D7E}"/>
              </a:ext>
            </a:extLst>
          </p:cNvPr>
          <p:cNvSpPr>
            <a:spLocks noGrp="1"/>
          </p:cNvSpPr>
          <p:nvPr>
            <p:ph type="sldNum" sz="quarter" idx="12"/>
          </p:nvPr>
        </p:nvSpPr>
        <p:spPr/>
        <p:txBody>
          <a:bodyPr/>
          <a:lstStyle/>
          <a:p>
            <a:fld id="{90EA0D95-99E5-4065-9358-69BE809E2BE6}" type="slidenum">
              <a:rPr lang="en-IN" smtClean="0"/>
              <a:t>36</a:t>
            </a:fld>
            <a:endParaRPr lang="en-IN"/>
          </a:p>
        </p:txBody>
      </p:sp>
    </p:spTree>
    <p:extLst>
      <p:ext uri="{BB962C8B-B14F-4D97-AF65-F5344CB8AC3E}">
        <p14:creationId xmlns:p14="http://schemas.microsoft.com/office/powerpoint/2010/main" val="1544884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C091-EF18-429C-A4CD-B121CD941369}"/>
              </a:ext>
            </a:extLst>
          </p:cNvPr>
          <p:cNvSpPr>
            <a:spLocks noGrp="1"/>
          </p:cNvSpPr>
          <p:nvPr>
            <p:ph type="title"/>
          </p:nvPr>
        </p:nvSpPr>
        <p:spPr/>
        <p:txBody>
          <a:bodyPr/>
          <a:lstStyle/>
          <a:p>
            <a:r>
              <a:rPr lang="en-IN" dirty="0"/>
              <a:t>Implementation</a:t>
            </a:r>
          </a:p>
        </p:txBody>
      </p:sp>
      <p:pic>
        <p:nvPicPr>
          <p:cNvPr id="5" name="Content Placeholder 4">
            <a:extLst>
              <a:ext uri="{FF2B5EF4-FFF2-40B4-BE49-F238E27FC236}">
                <a16:creationId xmlns:a16="http://schemas.microsoft.com/office/drawing/2014/main" id="{4E860E70-F3D5-4719-AE31-98E167EA1DE1}"/>
              </a:ext>
            </a:extLst>
          </p:cNvPr>
          <p:cNvPicPr>
            <a:picLocks noGrp="1" noChangeAspect="1"/>
          </p:cNvPicPr>
          <p:nvPr>
            <p:ph idx="1"/>
          </p:nvPr>
        </p:nvPicPr>
        <p:blipFill>
          <a:blip r:embed="rId2"/>
          <a:stretch>
            <a:fillRect/>
          </a:stretch>
        </p:blipFill>
        <p:spPr>
          <a:xfrm>
            <a:off x="774596" y="2708343"/>
            <a:ext cx="5505450" cy="3944248"/>
          </a:xfrm>
        </p:spPr>
      </p:pic>
      <p:sp>
        <p:nvSpPr>
          <p:cNvPr id="4" name="Slide Number Placeholder 3">
            <a:extLst>
              <a:ext uri="{FF2B5EF4-FFF2-40B4-BE49-F238E27FC236}">
                <a16:creationId xmlns:a16="http://schemas.microsoft.com/office/drawing/2014/main" id="{1CC6B1FF-606F-4A53-ADDC-74BC70E755A0}"/>
              </a:ext>
            </a:extLst>
          </p:cNvPr>
          <p:cNvSpPr>
            <a:spLocks noGrp="1"/>
          </p:cNvSpPr>
          <p:nvPr>
            <p:ph type="sldNum" sz="quarter" idx="12"/>
          </p:nvPr>
        </p:nvSpPr>
        <p:spPr/>
        <p:txBody>
          <a:bodyPr/>
          <a:lstStyle/>
          <a:p>
            <a:fld id="{90EA0D95-99E5-4065-9358-69BE809E2BE6}" type="slidenum">
              <a:rPr lang="en-IN" smtClean="0"/>
              <a:t>37</a:t>
            </a:fld>
            <a:endParaRPr lang="en-IN"/>
          </a:p>
        </p:txBody>
      </p:sp>
      <p:pic>
        <p:nvPicPr>
          <p:cNvPr id="6" name="Picture 5">
            <a:extLst>
              <a:ext uri="{FF2B5EF4-FFF2-40B4-BE49-F238E27FC236}">
                <a16:creationId xmlns:a16="http://schemas.microsoft.com/office/drawing/2014/main" id="{9CF552E5-F593-4AF3-964E-B3FF8A4317D0}"/>
              </a:ext>
            </a:extLst>
          </p:cNvPr>
          <p:cNvPicPr>
            <a:picLocks noChangeAspect="1"/>
          </p:cNvPicPr>
          <p:nvPr/>
        </p:nvPicPr>
        <p:blipFill>
          <a:blip r:embed="rId3"/>
          <a:stretch>
            <a:fillRect/>
          </a:stretch>
        </p:blipFill>
        <p:spPr>
          <a:xfrm>
            <a:off x="0" y="2489717"/>
            <a:ext cx="7658100" cy="4381500"/>
          </a:xfrm>
          <a:prstGeom prst="rect">
            <a:avLst/>
          </a:prstGeom>
        </p:spPr>
      </p:pic>
      <p:pic>
        <p:nvPicPr>
          <p:cNvPr id="9" name="Picture 8">
            <a:extLst>
              <a:ext uri="{FF2B5EF4-FFF2-40B4-BE49-F238E27FC236}">
                <a16:creationId xmlns:a16="http://schemas.microsoft.com/office/drawing/2014/main" id="{C6B1E2F1-CF29-40F2-98D7-71715D20A63D}"/>
              </a:ext>
            </a:extLst>
          </p:cNvPr>
          <p:cNvPicPr>
            <a:picLocks noChangeAspect="1"/>
          </p:cNvPicPr>
          <p:nvPr/>
        </p:nvPicPr>
        <p:blipFill>
          <a:blip r:embed="rId4"/>
          <a:stretch>
            <a:fillRect/>
          </a:stretch>
        </p:blipFill>
        <p:spPr>
          <a:xfrm>
            <a:off x="6480312" y="2231127"/>
            <a:ext cx="5959337" cy="4514230"/>
          </a:xfrm>
          <a:prstGeom prst="rect">
            <a:avLst/>
          </a:prstGeom>
        </p:spPr>
      </p:pic>
    </p:spTree>
    <p:extLst>
      <p:ext uri="{BB962C8B-B14F-4D97-AF65-F5344CB8AC3E}">
        <p14:creationId xmlns:p14="http://schemas.microsoft.com/office/powerpoint/2010/main" val="2126214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9403-CFAE-4466-85FB-FE40ACC52E0B}"/>
              </a:ext>
            </a:extLst>
          </p:cNvPr>
          <p:cNvSpPr>
            <a:spLocks noGrp="1"/>
          </p:cNvSpPr>
          <p:nvPr>
            <p:ph type="title"/>
          </p:nvPr>
        </p:nvSpPr>
        <p:spPr/>
        <p:txBody>
          <a:bodyPr/>
          <a:lstStyle/>
          <a:p>
            <a:r>
              <a:rPr lang="en-IN" dirty="0"/>
              <a:t>Hyperparameters ,train and testing</a:t>
            </a:r>
          </a:p>
        </p:txBody>
      </p:sp>
      <p:sp>
        <p:nvSpPr>
          <p:cNvPr id="4" name="Slide Number Placeholder 3">
            <a:extLst>
              <a:ext uri="{FF2B5EF4-FFF2-40B4-BE49-F238E27FC236}">
                <a16:creationId xmlns:a16="http://schemas.microsoft.com/office/drawing/2014/main" id="{70550070-9E80-46B3-ACB9-7456321523AA}"/>
              </a:ext>
            </a:extLst>
          </p:cNvPr>
          <p:cNvSpPr>
            <a:spLocks noGrp="1"/>
          </p:cNvSpPr>
          <p:nvPr>
            <p:ph type="sldNum" sz="quarter" idx="12"/>
          </p:nvPr>
        </p:nvSpPr>
        <p:spPr/>
        <p:txBody>
          <a:bodyPr/>
          <a:lstStyle/>
          <a:p>
            <a:fld id="{90EA0D95-99E5-4065-9358-69BE809E2BE6}" type="slidenum">
              <a:rPr lang="en-IN" smtClean="0"/>
              <a:t>38</a:t>
            </a:fld>
            <a:endParaRPr lang="en-IN"/>
          </a:p>
        </p:txBody>
      </p:sp>
      <p:pic>
        <p:nvPicPr>
          <p:cNvPr id="6" name="Picture 5">
            <a:extLst>
              <a:ext uri="{FF2B5EF4-FFF2-40B4-BE49-F238E27FC236}">
                <a16:creationId xmlns:a16="http://schemas.microsoft.com/office/drawing/2014/main" id="{73740045-1C8F-4FB5-8902-B4E33AD4FD6D}"/>
              </a:ext>
            </a:extLst>
          </p:cNvPr>
          <p:cNvPicPr>
            <a:picLocks noChangeAspect="1"/>
          </p:cNvPicPr>
          <p:nvPr/>
        </p:nvPicPr>
        <p:blipFill>
          <a:blip r:embed="rId2"/>
          <a:stretch>
            <a:fillRect/>
          </a:stretch>
        </p:blipFill>
        <p:spPr>
          <a:xfrm>
            <a:off x="775252" y="2491099"/>
            <a:ext cx="10992677" cy="3929578"/>
          </a:xfrm>
          <a:prstGeom prst="rect">
            <a:avLst/>
          </a:prstGeom>
        </p:spPr>
      </p:pic>
      <p:sp>
        <p:nvSpPr>
          <p:cNvPr id="9" name="Content Placeholder 8">
            <a:extLst>
              <a:ext uri="{FF2B5EF4-FFF2-40B4-BE49-F238E27FC236}">
                <a16:creationId xmlns:a16="http://schemas.microsoft.com/office/drawing/2014/main" id="{CB0E730D-6C58-458F-91AD-2ADCEA6A5EBB}"/>
              </a:ext>
            </a:extLst>
          </p:cNvPr>
          <p:cNvSpPr>
            <a:spLocks noGrp="1"/>
          </p:cNvSpPr>
          <p:nvPr>
            <p:ph idx="1"/>
          </p:nvPr>
        </p:nvSpPr>
        <p:spPr>
          <a:xfrm>
            <a:off x="8441635" y="4744277"/>
            <a:ext cx="1538978" cy="1275521"/>
          </a:xfrm>
        </p:spPr>
        <p:txBody>
          <a:bodyPr>
            <a:normAutofit/>
          </a:bodyPr>
          <a:lstStyle/>
          <a:p>
            <a:endParaRPr lang="en-IN" dirty="0"/>
          </a:p>
        </p:txBody>
      </p:sp>
    </p:spTree>
    <p:extLst>
      <p:ext uri="{BB962C8B-B14F-4D97-AF65-F5344CB8AC3E}">
        <p14:creationId xmlns:p14="http://schemas.microsoft.com/office/powerpoint/2010/main" val="2440470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3F1BA-2C47-4D09-B3A2-52E83E8702C3}"/>
              </a:ext>
            </a:extLst>
          </p:cNvPr>
          <p:cNvSpPr>
            <a:spLocks noGrp="1"/>
          </p:cNvSpPr>
          <p:nvPr>
            <p:ph type="title"/>
          </p:nvPr>
        </p:nvSpPr>
        <p:spPr/>
        <p:txBody>
          <a:bodyPr/>
          <a:lstStyle/>
          <a:p>
            <a:r>
              <a:rPr lang="en-IN" dirty="0"/>
              <a:t>  Input to the layers</a:t>
            </a:r>
          </a:p>
        </p:txBody>
      </p:sp>
      <p:sp>
        <p:nvSpPr>
          <p:cNvPr id="4" name="Slide Number Placeholder 3">
            <a:extLst>
              <a:ext uri="{FF2B5EF4-FFF2-40B4-BE49-F238E27FC236}">
                <a16:creationId xmlns:a16="http://schemas.microsoft.com/office/drawing/2014/main" id="{7C6C8AF9-544C-4591-82FE-BC4CAA1DC7BC}"/>
              </a:ext>
            </a:extLst>
          </p:cNvPr>
          <p:cNvSpPr>
            <a:spLocks noGrp="1"/>
          </p:cNvSpPr>
          <p:nvPr>
            <p:ph type="sldNum" sz="quarter" idx="12"/>
          </p:nvPr>
        </p:nvSpPr>
        <p:spPr/>
        <p:txBody>
          <a:bodyPr/>
          <a:lstStyle/>
          <a:p>
            <a:fld id="{90EA0D95-99E5-4065-9358-69BE809E2BE6}" type="slidenum">
              <a:rPr lang="en-IN" smtClean="0"/>
              <a:t>39</a:t>
            </a:fld>
            <a:endParaRPr lang="en-IN"/>
          </a:p>
        </p:txBody>
      </p:sp>
      <p:pic>
        <p:nvPicPr>
          <p:cNvPr id="6" name="Picture 5">
            <a:extLst>
              <a:ext uri="{FF2B5EF4-FFF2-40B4-BE49-F238E27FC236}">
                <a16:creationId xmlns:a16="http://schemas.microsoft.com/office/drawing/2014/main" id="{1A72A578-872F-4782-B359-3A4402F8EF41}"/>
              </a:ext>
            </a:extLst>
          </p:cNvPr>
          <p:cNvPicPr>
            <a:picLocks noChangeAspect="1"/>
          </p:cNvPicPr>
          <p:nvPr/>
        </p:nvPicPr>
        <p:blipFill>
          <a:blip r:embed="rId2"/>
          <a:stretch>
            <a:fillRect/>
          </a:stretch>
        </p:blipFill>
        <p:spPr>
          <a:xfrm>
            <a:off x="2947987" y="2652712"/>
            <a:ext cx="6296025" cy="1552575"/>
          </a:xfrm>
          <a:prstGeom prst="rect">
            <a:avLst/>
          </a:prstGeom>
        </p:spPr>
      </p:pic>
      <p:pic>
        <p:nvPicPr>
          <p:cNvPr id="15" name="Content Placeholder 14">
            <a:extLst>
              <a:ext uri="{FF2B5EF4-FFF2-40B4-BE49-F238E27FC236}">
                <a16:creationId xmlns:a16="http://schemas.microsoft.com/office/drawing/2014/main" id="{028C26CC-E65B-4840-88F0-C8555174B9E9}"/>
              </a:ext>
            </a:extLst>
          </p:cNvPr>
          <p:cNvPicPr>
            <a:picLocks noGrp="1" noChangeAspect="1"/>
          </p:cNvPicPr>
          <p:nvPr>
            <p:ph idx="1"/>
          </p:nvPr>
        </p:nvPicPr>
        <p:blipFill>
          <a:blip r:embed="rId3"/>
          <a:stretch>
            <a:fillRect/>
          </a:stretch>
        </p:blipFill>
        <p:spPr>
          <a:xfrm>
            <a:off x="1154954" y="1770994"/>
            <a:ext cx="8917267" cy="2198963"/>
          </a:xfrm>
        </p:spPr>
      </p:pic>
      <p:pic>
        <p:nvPicPr>
          <p:cNvPr id="17" name="Picture 16">
            <a:extLst>
              <a:ext uri="{FF2B5EF4-FFF2-40B4-BE49-F238E27FC236}">
                <a16:creationId xmlns:a16="http://schemas.microsoft.com/office/drawing/2014/main" id="{2F3F1ED2-88F3-49B3-AA0F-A658A6CA07DE}"/>
              </a:ext>
            </a:extLst>
          </p:cNvPr>
          <p:cNvPicPr>
            <a:picLocks noChangeAspect="1"/>
          </p:cNvPicPr>
          <p:nvPr/>
        </p:nvPicPr>
        <p:blipFill>
          <a:blip r:embed="rId4"/>
          <a:stretch>
            <a:fillRect/>
          </a:stretch>
        </p:blipFill>
        <p:spPr>
          <a:xfrm>
            <a:off x="1115197" y="3842556"/>
            <a:ext cx="8957024" cy="3105150"/>
          </a:xfrm>
          <a:prstGeom prst="rect">
            <a:avLst/>
          </a:prstGeom>
        </p:spPr>
      </p:pic>
    </p:spTree>
    <p:extLst>
      <p:ext uri="{BB962C8B-B14F-4D97-AF65-F5344CB8AC3E}">
        <p14:creationId xmlns:p14="http://schemas.microsoft.com/office/powerpoint/2010/main" val="266750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D4E42-B427-40EA-8B60-D7AABC783937}"/>
              </a:ext>
            </a:extLst>
          </p:cNvPr>
          <p:cNvSpPr>
            <a:spLocks noGrp="1"/>
          </p:cNvSpPr>
          <p:nvPr>
            <p:ph type="title"/>
          </p:nvPr>
        </p:nvSpPr>
        <p:spPr/>
        <p:txBody>
          <a:bodyPr/>
          <a:lstStyle/>
          <a:p>
            <a:r>
              <a:rPr lang="en-IN" dirty="0"/>
              <a:t>Deep learning</a:t>
            </a:r>
          </a:p>
        </p:txBody>
      </p:sp>
      <p:sp>
        <p:nvSpPr>
          <p:cNvPr id="3" name="Content Placeholder 2">
            <a:extLst>
              <a:ext uri="{FF2B5EF4-FFF2-40B4-BE49-F238E27FC236}">
                <a16:creationId xmlns:a16="http://schemas.microsoft.com/office/drawing/2014/main" id="{2CB0F11B-1A60-49A3-AC59-E844A9074DD3}"/>
              </a:ext>
            </a:extLst>
          </p:cNvPr>
          <p:cNvSpPr>
            <a:spLocks noGrp="1"/>
          </p:cNvSpPr>
          <p:nvPr>
            <p:ph idx="1"/>
          </p:nvPr>
        </p:nvSpPr>
        <p:spPr>
          <a:xfrm>
            <a:off x="278296" y="2603500"/>
            <a:ext cx="11661913" cy="3416300"/>
          </a:xfrm>
        </p:spPr>
        <p:txBody>
          <a:bodyPr/>
          <a:lstStyle/>
          <a:p>
            <a:r>
              <a:rPr lang="en-IN" sz="1800" dirty="0">
                <a:latin typeface="Times New Roman" panose="02020603050405020304" pitchFamily="18" charset="0"/>
                <a:cs typeface="Times New Roman" pitchFamily="18" charset="0"/>
              </a:rPr>
              <a:t>Deep Learning is a class of machine learning algorithm that use multiple layer to progressively extract higher level feature.</a:t>
            </a:r>
          </a:p>
          <a:p>
            <a:pPr marL="0" indent="0" algn="l">
              <a:buNone/>
            </a:pPr>
            <a:endParaRPr lang="en-IN" b="0" i="0" dirty="0">
              <a:solidFill>
                <a:srgbClr val="202124"/>
              </a:solidFill>
              <a:effectLst/>
              <a:latin typeface="Times New Roman" panose="02020603050405020304" pitchFamily="18" charset="0"/>
              <a:cs typeface="Times New Roman" panose="02020603050405020304" pitchFamily="18" charset="0"/>
            </a:endParaRPr>
          </a:p>
          <a:p>
            <a:pPr algn="l"/>
            <a:r>
              <a:rPr lang="en-IN" dirty="0">
                <a:solidFill>
                  <a:srgbClr val="202124"/>
                </a:solidFill>
                <a:latin typeface="Times New Roman" panose="02020603050405020304" pitchFamily="18" charset="0"/>
                <a:cs typeface="Times New Roman" panose="02020603050405020304" pitchFamily="18" charset="0"/>
              </a:rPr>
              <a:t>It </a:t>
            </a:r>
            <a:r>
              <a:rPr lang="en-IN" b="0" i="0" dirty="0">
                <a:solidFill>
                  <a:srgbClr val="202124"/>
                </a:solidFill>
                <a:effectLst/>
                <a:latin typeface="Times New Roman" panose="02020603050405020304" pitchFamily="18" charset="0"/>
                <a:cs typeface="Times New Roman" panose="02020603050405020304" pitchFamily="18" charset="0"/>
              </a:rPr>
              <a:t> is </a:t>
            </a:r>
            <a:r>
              <a:rPr lang="en-IN" b="1" i="0" dirty="0">
                <a:solidFill>
                  <a:srgbClr val="202124"/>
                </a:solidFill>
                <a:effectLst/>
                <a:latin typeface="Times New Roman" panose="02020603050405020304" pitchFamily="18" charset="0"/>
                <a:cs typeface="Times New Roman" panose="02020603050405020304" pitchFamily="18" charset="0"/>
              </a:rPr>
              <a:t>a subset of machine learning, which is essentially a neural network with three or more layers</a:t>
            </a:r>
            <a:endParaRPr lang="en-IN" b="0" i="0" dirty="0">
              <a:solidFill>
                <a:srgbClr val="202124"/>
              </a:solidFill>
              <a:effectLst/>
              <a:latin typeface="Times New Roman" panose="02020603050405020304" pitchFamily="18" charset="0"/>
              <a:cs typeface="Times New Roman" panose="02020603050405020304" pitchFamily="18" charset="0"/>
            </a:endParaRPr>
          </a:p>
          <a:p>
            <a:endParaRPr lang="en-IN" sz="1800" dirty="0">
              <a:latin typeface="Times New Roman" pitchFamily="18" charset="0"/>
              <a:cs typeface="Times New Roman" pitchFamily="18" charset="0"/>
            </a:endParaRPr>
          </a:p>
          <a:p>
            <a:r>
              <a:rPr lang="en-IN" dirty="0">
                <a:latin typeface="Times New Roman" pitchFamily="18" charset="0"/>
                <a:cs typeface="Times New Roman" pitchFamily="18" charset="0"/>
              </a:rPr>
              <a:t>Here we are using CNN algorithm.</a:t>
            </a: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p>
            <a:endParaRPr lang="en-IN" dirty="0"/>
          </a:p>
        </p:txBody>
      </p:sp>
      <p:sp>
        <p:nvSpPr>
          <p:cNvPr id="4" name="Slide Number Placeholder 3">
            <a:extLst>
              <a:ext uri="{FF2B5EF4-FFF2-40B4-BE49-F238E27FC236}">
                <a16:creationId xmlns:a16="http://schemas.microsoft.com/office/drawing/2014/main" id="{4229DB0E-3394-4E79-B63F-6345701F7100}"/>
              </a:ext>
            </a:extLst>
          </p:cNvPr>
          <p:cNvSpPr>
            <a:spLocks noGrp="1"/>
          </p:cNvSpPr>
          <p:nvPr>
            <p:ph type="sldNum" sz="quarter" idx="12"/>
          </p:nvPr>
        </p:nvSpPr>
        <p:spPr/>
        <p:txBody>
          <a:bodyPr/>
          <a:lstStyle/>
          <a:p>
            <a:fld id="{90EA0D95-99E5-4065-9358-69BE809E2BE6}" type="slidenum">
              <a:rPr lang="en-IN" smtClean="0"/>
              <a:t>4</a:t>
            </a:fld>
            <a:endParaRPr lang="en-IN"/>
          </a:p>
        </p:txBody>
      </p:sp>
    </p:spTree>
    <p:extLst>
      <p:ext uri="{BB962C8B-B14F-4D97-AF65-F5344CB8AC3E}">
        <p14:creationId xmlns:p14="http://schemas.microsoft.com/office/powerpoint/2010/main" val="2692384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F06A8-1C6F-47CB-82E8-56934D377620}"/>
              </a:ext>
            </a:extLst>
          </p:cNvPr>
          <p:cNvSpPr>
            <a:spLocks noGrp="1"/>
          </p:cNvSpPr>
          <p:nvPr>
            <p:ph type="title"/>
          </p:nvPr>
        </p:nvSpPr>
        <p:spPr/>
        <p:txBody>
          <a:bodyPr/>
          <a:lstStyle/>
          <a:p>
            <a:r>
              <a:rPr lang="en-IN" dirty="0"/>
              <a:t>Split data into train and testing for 20 and 80</a:t>
            </a:r>
          </a:p>
        </p:txBody>
      </p:sp>
      <p:sp>
        <p:nvSpPr>
          <p:cNvPr id="4" name="Slide Number Placeholder 3">
            <a:extLst>
              <a:ext uri="{FF2B5EF4-FFF2-40B4-BE49-F238E27FC236}">
                <a16:creationId xmlns:a16="http://schemas.microsoft.com/office/drawing/2014/main" id="{29E99568-D13A-4DE7-AD16-BECA82A74125}"/>
              </a:ext>
            </a:extLst>
          </p:cNvPr>
          <p:cNvSpPr>
            <a:spLocks noGrp="1"/>
          </p:cNvSpPr>
          <p:nvPr>
            <p:ph type="sldNum" sz="quarter" idx="12"/>
          </p:nvPr>
        </p:nvSpPr>
        <p:spPr/>
        <p:txBody>
          <a:bodyPr/>
          <a:lstStyle/>
          <a:p>
            <a:fld id="{90EA0D95-99E5-4065-9358-69BE809E2BE6}" type="slidenum">
              <a:rPr lang="en-IN" smtClean="0"/>
              <a:t>40</a:t>
            </a:fld>
            <a:endParaRPr lang="en-IN"/>
          </a:p>
        </p:txBody>
      </p:sp>
      <p:pic>
        <p:nvPicPr>
          <p:cNvPr id="5" name="Content Placeholder 4">
            <a:extLst>
              <a:ext uri="{FF2B5EF4-FFF2-40B4-BE49-F238E27FC236}">
                <a16:creationId xmlns:a16="http://schemas.microsoft.com/office/drawing/2014/main" id="{A0D81C19-D50F-4232-B6A7-0F693981BA2D}"/>
              </a:ext>
            </a:extLst>
          </p:cNvPr>
          <p:cNvPicPr>
            <a:picLocks noGrp="1" noChangeAspect="1"/>
          </p:cNvPicPr>
          <p:nvPr>
            <p:ph idx="1"/>
          </p:nvPr>
        </p:nvPicPr>
        <p:blipFill>
          <a:blip r:embed="rId2"/>
          <a:stretch>
            <a:fillRect/>
          </a:stretch>
        </p:blipFill>
        <p:spPr>
          <a:xfrm>
            <a:off x="1" y="3247627"/>
            <a:ext cx="12046226" cy="3471226"/>
          </a:xfrm>
          <a:prstGeom prst="rect">
            <a:avLst/>
          </a:prstGeom>
        </p:spPr>
      </p:pic>
    </p:spTree>
    <p:extLst>
      <p:ext uri="{BB962C8B-B14F-4D97-AF65-F5344CB8AC3E}">
        <p14:creationId xmlns:p14="http://schemas.microsoft.com/office/powerpoint/2010/main" val="15729819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3FFA-273C-460C-9B47-7F899D6B5EE6}"/>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69A422F1-39AD-49C7-9CC3-F1508D212553}"/>
              </a:ext>
            </a:extLst>
          </p:cNvPr>
          <p:cNvPicPr>
            <a:picLocks noGrp="1" noChangeAspect="1"/>
          </p:cNvPicPr>
          <p:nvPr>
            <p:ph idx="1"/>
          </p:nvPr>
        </p:nvPicPr>
        <p:blipFill>
          <a:blip r:embed="rId2"/>
          <a:stretch>
            <a:fillRect/>
          </a:stretch>
        </p:blipFill>
        <p:spPr>
          <a:xfrm>
            <a:off x="250053" y="2292626"/>
            <a:ext cx="6337718" cy="4565374"/>
          </a:xfrm>
          <a:prstGeom prst="rect">
            <a:avLst/>
          </a:prstGeom>
        </p:spPr>
      </p:pic>
      <p:pic>
        <p:nvPicPr>
          <p:cNvPr id="5" name="Picture 4">
            <a:extLst>
              <a:ext uri="{FF2B5EF4-FFF2-40B4-BE49-F238E27FC236}">
                <a16:creationId xmlns:a16="http://schemas.microsoft.com/office/drawing/2014/main" id="{FAC22152-A8A6-4899-94A4-F581A576447E}"/>
              </a:ext>
            </a:extLst>
          </p:cNvPr>
          <p:cNvPicPr>
            <a:picLocks noChangeAspect="1"/>
          </p:cNvPicPr>
          <p:nvPr/>
        </p:nvPicPr>
        <p:blipFill>
          <a:blip r:embed="rId3"/>
          <a:stretch>
            <a:fillRect/>
          </a:stretch>
        </p:blipFill>
        <p:spPr>
          <a:xfrm>
            <a:off x="6885835" y="1743579"/>
            <a:ext cx="5306165" cy="5015029"/>
          </a:xfrm>
          <a:prstGeom prst="rect">
            <a:avLst/>
          </a:prstGeom>
        </p:spPr>
      </p:pic>
      <p:sp>
        <p:nvSpPr>
          <p:cNvPr id="6" name="Slide Number Placeholder 5">
            <a:extLst>
              <a:ext uri="{FF2B5EF4-FFF2-40B4-BE49-F238E27FC236}">
                <a16:creationId xmlns:a16="http://schemas.microsoft.com/office/drawing/2014/main" id="{D5794EE5-E05E-40B9-BAB9-713CDDC754E8}"/>
              </a:ext>
            </a:extLst>
          </p:cNvPr>
          <p:cNvSpPr>
            <a:spLocks noGrp="1"/>
          </p:cNvSpPr>
          <p:nvPr>
            <p:ph type="sldNum" sz="quarter" idx="12"/>
          </p:nvPr>
        </p:nvSpPr>
        <p:spPr/>
        <p:txBody>
          <a:bodyPr/>
          <a:lstStyle/>
          <a:p>
            <a:fld id="{90EA0D95-99E5-4065-9358-69BE809E2BE6}" type="slidenum">
              <a:rPr lang="en-IN" smtClean="0"/>
              <a:t>41</a:t>
            </a:fld>
            <a:endParaRPr lang="en-IN"/>
          </a:p>
        </p:txBody>
      </p:sp>
    </p:spTree>
    <p:extLst>
      <p:ext uri="{BB962C8B-B14F-4D97-AF65-F5344CB8AC3E}">
        <p14:creationId xmlns:p14="http://schemas.microsoft.com/office/powerpoint/2010/main" val="3274548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A656-0E09-4730-9172-2DC8DEDFDCE1}"/>
              </a:ext>
            </a:extLst>
          </p:cNvPr>
          <p:cNvSpPr>
            <a:spLocks noGrp="1"/>
          </p:cNvSpPr>
          <p:nvPr>
            <p:ph type="title"/>
          </p:nvPr>
        </p:nvSpPr>
        <p:spPr/>
        <p:txBody>
          <a:bodyPr/>
          <a:lstStyle/>
          <a:p>
            <a:r>
              <a:rPr lang="en-IN" dirty="0"/>
              <a:t>Based on </a:t>
            </a:r>
            <a:r>
              <a:rPr lang="en-IN" dirty="0" err="1"/>
              <a:t>MovieId</a:t>
            </a:r>
            <a:endParaRPr lang="en-IN" dirty="0"/>
          </a:p>
        </p:txBody>
      </p:sp>
      <p:sp>
        <p:nvSpPr>
          <p:cNvPr id="4" name="Slide Number Placeholder 3">
            <a:extLst>
              <a:ext uri="{FF2B5EF4-FFF2-40B4-BE49-F238E27FC236}">
                <a16:creationId xmlns:a16="http://schemas.microsoft.com/office/drawing/2014/main" id="{83C8318D-D2BB-4569-A83E-FECFB4BAA29A}"/>
              </a:ext>
            </a:extLst>
          </p:cNvPr>
          <p:cNvSpPr>
            <a:spLocks noGrp="1"/>
          </p:cNvSpPr>
          <p:nvPr>
            <p:ph type="sldNum" sz="quarter" idx="12"/>
          </p:nvPr>
        </p:nvSpPr>
        <p:spPr/>
        <p:txBody>
          <a:bodyPr/>
          <a:lstStyle/>
          <a:p>
            <a:fld id="{90EA0D95-99E5-4065-9358-69BE809E2BE6}" type="slidenum">
              <a:rPr lang="en-IN" smtClean="0"/>
              <a:t>42</a:t>
            </a:fld>
            <a:endParaRPr lang="en-IN"/>
          </a:p>
        </p:txBody>
      </p:sp>
      <p:pic>
        <p:nvPicPr>
          <p:cNvPr id="8" name="Picture 7">
            <a:extLst>
              <a:ext uri="{FF2B5EF4-FFF2-40B4-BE49-F238E27FC236}">
                <a16:creationId xmlns:a16="http://schemas.microsoft.com/office/drawing/2014/main" id="{4F130895-1895-4DAE-9665-C352CBB07176}"/>
              </a:ext>
            </a:extLst>
          </p:cNvPr>
          <p:cNvPicPr>
            <a:picLocks noChangeAspect="1"/>
          </p:cNvPicPr>
          <p:nvPr/>
        </p:nvPicPr>
        <p:blipFill>
          <a:blip r:embed="rId2"/>
          <a:stretch>
            <a:fillRect/>
          </a:stretch>
        </p:blipFill>
        <p:spPr>
          <a:xfrm>
            <a:off x="384312" y="2205382"/>
            <a:ext cx="5318263" cy="4509025"/>
          </a:xfrm>
          <a:prstGeom prst="rect">
            <a:avLst/>
          </a:prstGeom>
        </p:spPr>
      </p:pic>
      <p:pic>
        <p:nvPicPr>
          <p:cNvPr id="5" name="Picture 4">
            <a:extLst>
              <a:ext uri="{FF2B5EF4-FFF2-40B4-BE49-F238E27FC236}">
                <a16:creationId xmlns:a16="http://schemas.microsoft.com/office/drawing/2014/main" id="{E2D666CD-2347-407E-8C00-089075ACE3DF}"/>
              </a:ext>
            </a:extLst>
          </p:cNvPr>
          <p:cNvPicPr>
            <a:picLocks noChangeAspect="1"/>
          </p:cNvPicPr>
          <p:nvPr/>
        </p:nvPicPr>
        <p:blipFill>
          <a:blip r:embed="rId3"/>
          <a:stretch>
            <a:fillRect/>
          </a:stretch>
        </p:blipFill>
        <p:spPr>
          <a:xfrm>
            <a:off x="5800478" y="2205382"/>
            <a:ext cx="6391521" cy="2114550"/>
          </a:xfrm>
          <a:prstGeom prst="rect">
            <a:avLst/>
          </a:prstGeom>
        </p:spPr>
      </p:pic>
      <p:sp>
        <p:nvSpPr>
          <p:cNvPr id="9" name="Content Placeholder 8">
            <a:extLst>
              <a:ext uri="{FF2B5EF4-FFF2-40B4-BE49-F238E27FC236}">
                <a16:creationId xmlns:a16="http://schemas.microsoft.com/office/drawing/2014/main" id="{0F18644F-40C9-4E27-93A6-B2B635CE7B9E}"/>
              </a:ext>
            </a:extLst>
          </p:cNvPr>
          <p:cNvSpPr>
            <a:spLocks noGrp="1"/>
          </p:cNvSpPr>
          <p:nvPr>
            <p:ph idx="1"/>
          </p:nvPr>
        </p:nvSpPr>
        <p:spPr/>
        <p:txBody>
          <a:bodyPr/>
          <a:lstStyle/>
          <a:p>
            <a:endParaRPr lang="en-IN" dirty="0"/>
          </a:p>
        </p:txBody>
      </p:sp>
      <p:pic>
        <p:nvPicPr>
          <p:cNvPr id="11" name="Picture 10">
            <a:extLst>
              <a:ext uri="{FF2B5EF4-FFF2-40B4-BE49-F238E27FC236}">
                <a16:creationId xmlns:a16="http://schemas.microsoft.com/office/drawing/2014/main" id="{289463C6-D7DC-4FF6-8178-93F0D9846174}"/>
              </a:ext>
            </a:extLst>
          </p:cNvPr>
          <p:cNvPicPr>
            <a:picLocks noChangeAspect="1"/>
          </p:cNvPicPr>
          <p:nvPr/>
        </p:nvPicPr>
        <p:blipFill>
          <a:blip r:embed="rId4"/>
          <a:stretch>
            <a:fillRect/>
          </a:stretch>
        </p:blipFill>
        <p:spPr>
          <a:xfrm>
            <a:off x="6169771" y="4311650"/>
            <a:ext cx="5810194" cy="2400300"/>
          </a:xfrm>
          <a:prstGeom prst="rect">
            <a:avLst/>
          </a:prstGeom>
        </p:spPr>
      </p:pic>
    </p:spTree>
    <p:extLst>
      <p:ext uri="{BB962C8B-B14F-4D97-AF65-F5344CB8AC3E}">
        <p14:creationId xmlns:p14="http://schemas.microsoft.com/office/powerpoint/2010/main" val="3062613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67C1-1738-4CE7-B09D-E94E847526BF}"/>
              </a:ext>
            </a:extLst>
          </p:cNvPr>
          <p:cNvSpPr>
            <a:spLocks noGrp="1"/>
          </p:cNvSpPr>
          <p:nvPr>
            <p:ph type="title"/>
          </p:nvPr>
        </p:nvSpPr>
        <p:spPr/>
        <p:txBody>
          <a:bodyPr/>
          <a:lstStyle/>
          <a:p>
            <a:r>
              <a:rPr lang="en-IN" dirty="0"/>
              <a:t>Based on </a:t>
            </a:r>
            <a:r>
              <a:rPr lang="en-IN" dirty="0" err="1"/>
              <a:t>UserId</a:t>
            </a:r>
            <a:endParaRPr lang="en-IN" dirty="0"/>
          </a:p>
        </p:txBody>
      </p:sp>
      <p:pic>
        <p:nvPicPr>
          <p:cNvPr id="6" name="Content Placeholder 5">
            <a:extLst>
              <a:ext uri="{FF2B5EF4-FFF2-40B4-BE49-F238E27FC236}">
                <a16:creationId xmlns:a16="http://schemas.microsoft.com/office/drawing/2014/main" id="{DF797E0D-5285-46EE-B696-3EE103B0B7A1}"/>
              </a:ext>
            </a:extLst>
          </p:cNvPr>
          <p:cNvPicPr>
            <a:picLocks noGrp="1" noChangeAspect="1"/>
          </p:cNvPicPr>
          <p:nvPr>
            <p:ph idx="1"/>
          </p:nvPr>
        </p:nvPicPr>
        <p:blipFill>
          <a:blip r:embed="rId2"/>
          <a:stretch>
            <a:fillRect/>
          </a:stretch>
        </p:blipFill>
        <p:spPr>
          <a:xfrm>
            <a:off x="221940" y="2336455"/>
            <a:ext cx="5762625" cy="4302884"/>
          </a:xfrm>
        </p:spPr>
      </p:pic>
      <p:sp>
        <p:nvSpPr>
          <p:cNvPr id="4" name="Slide Number Placeholder 3">
            <a:extLst>
              <a:ext uri="{FF2B5EF4-FFF2-40B4-BE49-F238E27FC236}">
                <a16:creationId xmlns:a16="http://schemas.microsoft.com/office/drawing/2014/main" id="{CC4425AC-B8C2-4A6A-93D7-B2E40DFC0A98}"/>
              </a:ext>
            </a:extLst>
          </p:cNvPr>
          <p:cNvSpPr>
            <a:spLocks noGrp="1"/>
          </p:cNvSpPr>
          <p:nvPr>
            <p:ph type="sldNum" sz="quarter" idx="12"/>
          </p:nvPr>
        </p:nvSpPr>
        <p:spPr/>
        <p:txBody>
          <a:bodyPr/>
          <a:lstStyle/>
          <a:p>
            <a:fld id="{90EA0D95-99E5-4065-9358-69BE809E2BE6}" type="slidenum">
              <a:rPr lang="en-IN" smtClean="0"/>
              <a:t>43</a:t>
            </a:fld>
            <a:endParaRPr lang="en-IN"/>
          </a:p>
        </p:txBody>
      </p:sp>
      <p:pic>
        <p:nvPicPr>
          <p:cNvPr id="9" name="Picture 8">
            <a:extLst>
              <a:ext uri="{FF2B5EF4-FFF2-40B4-BE49-F238E27FC236}">
                <a16:creationId xmlns:a16="http://schemas.microsoft.com/office/drawing/2014/main" id="{7B503713-9581-4B31-9693-66132CE1333C}"/>
              </a:ext>
            </a:extLst>
          </p:cNvPr>
          <p:cNvPicPr>
            <a:picLocks noChangeAspect="1"/>
          </p:cNvPicPr>
          <p:nvPr/>
        </p:nvPicPr>
        <p:blipFill>
          <a:blip r:embed="rId3"/>
          <a:stretch>
            <a:fillRect/>
          </a:stretch>
        </p:blipFill>
        <p:spPr>
          <a:xfrm>
            <a:off x="6247264" y="2559325"/>
            <a:ext cx="5626684" cy="4002945"/>
          </a:xfrm>
          <a:prstGeom prst="rect">
            <a:avLst/>
          </a:prstGeom>
        </p:spPr>
      </p:pic>
    </p:spTree>
    <p:extLst>
      <p:ext uri="{BB962C8B-B14F-4D97-AF65-F5344CB8AC3E}">
        <p14:creationId xmlns:p14="http://schemas.microsoft.com/office/powerpoint/2010/main" val="1442483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5540-9A96-43FC-ACD4-4B9E4B7C934E}"/>
              </a:ext>
            </a:extLst>
          </p:cNvPr>
          <p:cNvSpPr>
            <a:spLocks noGrp="1"/>
          </p:cNvSpPr>
          <p:nvPr>
            <p:ph type="title"/>
          </p:nvPr>
        </p:nvSpPr>
        <p:spPr/>
        <p:txBody>
          <a:bodyPr/>
          <a:lstStyle/>
          <a:p>
            <a:r>
              <a:rPr lang="en-IN" dirty="0"/>
              <a:t>Recommendations </a:t>
            </a:r>
          </a:p>
        </p:txBody>
      </p:sp>
      <p:pic>
        <p:nvPicPr>
          <p:cNvPr id="7" name="Picture 6">
            <a:extLst>
              <a:ext uri="{FF2B5EF4-FFF2-40B4-BE49-F238E27FC236}">
                <a16:creationId xmlns:a16="http://schemas.microsoft.com/office/drawing/2014/main" id="{64DE6549-4A85-4AC9-9F2C-AF33D72C6DF8}"/>
              </a:ext>
            </a:extLst>
          </p:cNvPr>
          <p:cNvPicPr>
            <a:picLocks noChangeAspect="1"/>
          </p:cNvPicPr>
          <p:nvPr/>
        </p:nvPicPr>
        <p:blipFill>
          <a:blip r:embed="rId2"/>
          <a:stretch>
            <a:fillRect/>
          </a:stretch>
        </p:blipFill>
        <p:spPr>
          <a:xfrm>
            <a:off x="318052" y="1968173"/>
            <a:ext cx="11728174" cy="4686954"/>
          </a:xfrm>
          <a:prstGeom prst="rect">
            <a:avLst/>
          </a:prstGeom>
        </p:spPr>
      </p:pic>
      <p:sp>
        <p:nvSpPr>
          <p:cNvPr id="4" name="Slide Number Placeholder 3">
            <a:extLst>
              <a:ext uri="{FF2B5EF4-FFF2-40B4-BE49-F238E27FC236}">
                <a16:creationId xmlns:a16="http://schemas.microsoft.com/office/drawing/2014/main" id="{215C2A65-9A25-4DA8-B7D2-F8F01D5F94F3}"/>
              </a:ext>
            </a:extLst>
          </p:cNvPr>
          <p:cNvSpPr>
            <a:spLocks noGrp="1"/>
          </p:cNvSpPr>
          <p:nvPr>
            <p:ph type="sldNum" sz="quarter" idx="12"/>
          </p:nvPr>
        </p:nvSpPr>
        <p:spPr/>
        <p:txBody>
          <a:bodyPr/>
          <a:lstStyle/>
          <a:p>
            <a:fld id="{90EA0D95-99E5-4065-9358-69BE809E2BE6}" type="slidenum">
              <a:rPr lang="en-IN" smtClean="0"/>
              <a:t>44</a:t>
            </a:fld>
            <a:endParaRPr lang="en-IN"/>
          </a:p>
        </p:txBody>
      </p:sp>
      <p:sp>
        <p:nvSpPr>
          <p:cNvPr id="6" name="Content Placeholder 5">
            <a:extLst>
              <a:ext uri="{FF2B5EF4-FFF2-40B4-BE49-F238E27FC236}">
                <a16:creationId xmlns:a16="http://schemas.microsoft.com/office/drawing/2014/main" id="{BF84B77B-B19D-4331-8D90-8A8E3597470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045023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7051-F5B2-4E3C-B857-E1CCBAFC09C1}"/>
              </a:ext>
            </a:extLst>
          </p:cNvPr>
          <p:cNvSpPr>
            <a:spLocks noGrp="1"/>
          </p:cNvSpPr>
          <p:nvPr>
            <p:ph type="title"/>
          </p:nvPr>
        </p:nvSpPr>
        <p:spPr/>
        <p:txBody>
          <a:bodyPr/>
          <a:lstStyle/>
          <a:p>
            <a:r>
              <a:rPr lang="en-IN" dirty="0"/>
              <a:t>Content Based Algorithm </a:t>
            </a:r>
          </a:p>
        </p:txBody>
      </p:sp>
      <p:pic>
        <p:nvPicPr>
          <p:cNvPr id="6" name="Content Placeholder 5">
            <a:extLst>
              <a:ext uri="{FF2B5EF4-FFF2-40B4-BE49-F238E27FC236}">
                <a16:creationId xmlns:a16="http://schemas.microsoft.com/office/drawing/2014/main" id="{332E2930-570F-4741-9443-36085628AF22}"/>
              </a:ext>
            </a:extLst>
          </p:cNvPr>
          <p:cNvPicPr>
            <a:picLocks noGrp="1" noChangeAspect="1"/>
          </p:cNvPicPr>
          <p:nvPr>
            <p:ph idx="1"/>
          </p:nvPr>
        </p:nvPicPr>
        <p:blipFill>
          <a:blip r:embed="rId2"/>
          <a:stretch>
            <a:fillRect/>
          </a:stretch>
        </p:blipFill>
        <p:spPr>
          <a:xfrm>
            <a:off x="537219" y="2152926"/>
            <a:ext cx="11429494" cy="4705074"/>
          </a:xfrm>
        </p:spPr>
      </p:pic>
      <p:sp>
        <p:nvSpPr>
          <p:cNvPr id="4" name="Slide Number Placeholder 3">
            <a:extLst>
              <a:ext uri="{FF2B5EF4-FFF2-40B4-BE49-F238E27FC236}">
                <a16:creationId xmlns:a16="http://schemas.microsoft.com/office/drawing/2014/main" id="{5725C811-2E7A-4F44-8DD9-E5CD61924398}"/>
              </a:ext>
            </a:extLst>
          </p:cNvPr>
          <p:cNvSpPr>
            <a:spLocks noGrp="1"/>
          </p:cNvSpPr>
          <p:nvPr>
            <p:ph type="sldNum" sz="quarter" idx="12"/>
          </p:nvPr>
        </p:nvSpPr>
        <p:spPr/>
        <p:txBody>
          <a:bodyPr/>
          <a:lstStyle/>
          <a:p>
            <a:fld id="{90EA0D95-99E5-4065-9358-69BE809E2BE6}" type="slidenum">
              <a:rPr lang="en-IN" smtClean="0"/>
              <a:t>45</a:t>
            </a:fld>
            <a:endParaRPr lang="en-IN"/>
          </a:p>
        </p:txBody>
      </p:sp>
    </p:spTree>
    <p:extLst>
      <p:ext uri="{BB962C8B-B14F-4D97-AF65-F5344CB8AC3E}">
        <p14:creationId xmlns:p14="http://schemas.microsoft.com/office/powerpoint/2010/main" val="7968034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EAEE3-9842-474C-BCAD-F8E60B7754D8}"/>
              </a:ext>
            </a:extLst>
          </p:cNvPr>
          <p:cNvSpPr>
            <a:spLocks noGrp="1"/>
          </p:cNvSpPr>
          <p:nvPr>
            <p:ph type="title"/>
          </p:nvPr>
        </p:nvSpPr>
        <p:spPr/>
        <p:txBody>
          <a:bodyPr/>
          <a:lstStyle/>
          <a:p>
            <a:r>
              <a:rPr lang="en-IN" dirty="0"/>
              <a:t>Reading </a:t>
            </a:r>
            <a:r>
              <a:rPr lang="en-IN" dirty="0" err="1"/>
              <a:t>Movieid</a:t>
            </a:r>
            <a:endParaRPr lang="en-IN" dirty="0"/>
          </a:p>
        </p:txBody>
      </p:sp>
      <p:pic>
        <p:nvPicPr>
          <p:cNvPr id="6" name="Content Placeholder 5">
            <a:extLst>
              <a:ext uri="{FF2B5EF4-FFF2-40B4-BE49-F238E27FC236}">
                <a16:creationId xmlns:a16="http://schemas.microsoft.com/office/drawing/2014/main" id="{BA1ECB46-C852-4B83-AEBE-2B0E60DF618B}"/>
              </a:ext>
            </a:extLst>
          </p:cNvPr>
          <p:cNvPicPr>
            <a:picLocks noGrp="1" noChangeAspect="1"/>
          </p:cNvPicPr>
          <p:nvPr>
            <p:ph idx="1"/>
          </p:nvPr>
        </p:nvPicPr>
        <p:blipFill>
          <a:blip r:embed="rId2"/>
          <a:stretch>
            <a:fillRect/>
          </a:stretch>
        </p:blipFill>
        <p:spPr>
          <a:xfrm>
            <a:off x="397565" y="2374392"/>
            <a:ext cx="11595652" cy="4052912"/>
          </a:xfrm>
        </p:spPr>
      </p:pic>
      <p:sp>
        <p:nvSpPr>
          <p:cNvPr id="4" name="Slide Number Placeholder 3">
            <a:extLst>
              <a:ext uri="{FF2B5EF4-FFF2-40B4-BE49-F238E27FC236}">
                <a16:creationId xmlns:a16="http://schemas.microsoft.com/office/drawing/2014/main" id="{4272C896-590C-4F87-9380-0ABB36A2DBF7}"/>
              </a:ext>
            </a:extLst>
          </p:cNvPr>
          <p:cNvSpPr>
            <a:spLocks noGrp="1"/>
          </p:cNvSpPr>
          <p:nvPr>
            <p:ph type="sldNum" sz="quarter" idx="12"/>
          </p:nvPr>
        </p:nvSpPr>
        <p:spPr/>
        <p:txBody>
          <a:bodyPr/>
          <a:lstStyle/>
          <a:p>
            <a:fld id="{90EA0D95-99E5-4065-9358-69BE809E2BE6}" type="slidenum">
              <a:rPr lang="en-IN" smtClean="0"/>
              <a:t>46</a:t>
            </a:fld>
            <a:endParaRPr lang="en-IN"/>
          </a:p>
        </p:txBody>
      </p:sp>
    </p:spTree>
    <p:extLst>
      <p:ext uri="{BB962C8B-B14F-4D97-AF65-F5344CB8AC3E}">
        <p14:creationId xmlns:p14="http://schemas.microsoft.com/office/powerpoint/2010/main" val="782290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ABB7-8316-43AF-B779-C347F398CBF5}"/>
              </a:ext>
            </a:extLst>
          </p:cNvPr>
          <p:cNvSpPr>
            <a:spLocks noGrp="1"/>
          </p:cNvSpPr>
          <p:nvPr>
            <p:ph type="title"/>
          </p:nvPr>
        </p:nvSpPr>
        <p:spPr/>
        <p:txBody>
          <a:bodyPr/>
          <a:lstStyle/>
          <a:p>
            <a:r>
              <a:rPr lang="en-IN" dirty="0"/>
              <a:t>Using </a:t>
            </a:r>
            <a:r>
              <a:rPr lang="en-IN" dirty="0" err="1"/>
              <a:t>tfidf</a:t>
            </a:r>
            <a:r>
              <a:rPr lang="en-IN" dirty="0"/>
              <a:t> and cosine similarity</a:t>
            </a:r>
          </a:p>
        </p:txBody>
      </p:sp>
      <p:pic>
        <p:nvPicPr>
          <p:cNvPr id="6" name="Content Placeholder 5">
            <a:extLst>
              <a:ext uri="{FF2B5EF4-FFF2-40B4-BE49-F238E27FC236}">
                <a16:creationId xmlns:a16="http://schemas.microsoft.com/office/drawing/2014/main" id="{3A361A70-E008-4294-932E-17C73079E4D2}"/>
              </a:ext>
            </a:extLst>
          </p:cNvPr>
          <p:cNvPicPr>
            <a:picLocks noGrp="1" noChangeAspect="1"/>
          </p:cNvPicPr>
          <p:nvPr>
            <p:ph idx="1"/>
          </p:nvPr>
        </p:nvPicPr>
        <p:blipFill>
          <a:blip r:embed="rId2"/>
          <a:stretch>
            <a:fillRect/>
          </a:stretch>
        </p:blipFill>
        <p:spPr>
          <a:xfrm>
            <a:off x="160346" y="1775791"/>
            <a:ext cx="5375314" cy="4876800"/>
          </a:xfrm>
        </p:spPr>
      </p:pic>
      <p:sp>
        <p:nvSpPr>
          <p:cNvPr id="4" name="Slide Number Placeholder 3">
            <a:extLst>
              <a:ext uri="{FF2B5EF4-FFF2-40B4-BE49-F238E27FC236}">
                <a16:creationId xmlns:a16="http://schemas.microsoft.com/office/drawing/2014/main" id="{A56292B7-2E3B-43AB-B003-A75462653D2D}"/>
              </a:ext>
            </a:extLst>
          </p:cNvPr>
          <p:cNvSpPr>
            <a:spLocks noGrp="1"/>
          </p:cNvSpPr>
          <p:nvPr>
            <p:ph type="sldNum" sz="quarter" idx="12"/>
          </p:nvPr>
        </p:nvSpPr>
        <p:spPr/>
        <p:txBody>
          <a:bodyPr/>
          <a:lstStyle/>
          <a:p>
            <a:fld id="{90EA0D95-99E5-4065-9358-69BE809E2BE6}" type="slidenum">
              <a:rPr lang="en-IN" smtClean="0"/>
              <a:t>47</a:t>
            </a:fld>
            <a:endParaRPr lang="en-IN"/>
          </a:p>
        </p:txBody>
      </p:sp>
      <p:pic>
        <p:nvPicPr>
          <p:cNvPr id="8" name="Picture 7">
            <a:extLst>
              <a:ext uri="{FF2B5EF4-FFF2-40B4-BE49-F238E27FC236}">
                <a16:creationId xmlns:a16="http://schemas.microsoft.com/office/drawing/2014/main" id="{AC61C2F0-E159-4459-A391-CF3BAA0EF5A0}"/>
              </a:ext>
            </a:extLst>
          </p:cNvPr>
          <p:cNvPicPr>
            <a:picLocks noChangeAspect="1"/>
          </p:cNvPicPr>
          <p:nvPr/>
        </p:nvPicPr>
        <p:blipFill>
          <a:blip r:embed="rId3"/>
          <a:stretch>
            <a:fillRect/>
          </a:stretch>
        </p:blipFill>
        <p:spPr>
          <a:xfrm>
            <a:off x="5697380" y="1680631"/>
            <a:ext cx="6096000" cy="4971959"/>
          </a:xfrm>
          <a:prstGeom prst="rect">
            <a:avLst/>
          </a:prstGeom>
        </p:spPr>
      </p:pic>
    </p:spTree>
    <p:extLst>
      <p:ext uri="{BB962C8B-B14F-4D97-AF65-F5344CB8AC3E}">
        <p14:creationId xmlns:p14="http://schemas.microsoft.com/office/powerpoint/2010/main" val="6823388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CF42-05B9-4698-896B-7C63AE260414}"/>
              </a:ext>
            </a:extLst>
          </p:cNvPr>
          <p:cNvSpPr>
            <a:spLocks noGrp="1"/>
          </p:cNvSpPr>
          <p:nvPr>
            <p:ph type="title"/>
          </p:nvPr>
        </p:nvSpPr>
        <p:spPr/>
        <p:txBody>
          <a:bodyPr/>
          <a:lstStyle/>
          <a:p>
            <a:r>
              <a:rPr lang="en-IN" dirty="0"/>
              <a:t>Recommendation for </a:t>
            </a:r>
            <a:r>
              <a:rPr lang="en-IN" dirty="0" err="1"/>
              <a:t>MovieId</a:t>
            </a:r>
            <a:r>
              <a:rPr lang="en-IN" dirty="0"/>
              <a:t> -661</a:t>
            </a:r>
          </a:p>
        </p:txBody>
      </p:sp>
      <p:pic>
        <p:nvPicPr>
          <p:cNvPr id="6" name="Content Placeholder 5">
            <a:extLst>
              <a:ext uri="{FF2B5EF4-FFF2-40B4-BE49-F238E27FC236}">
                <a16:creationId xmlns:a16="http://schemas.microsoft.com/office/drawing/2014/main" id="{8D1113A5-BABE-495F-A135-9595C9965D6E}"/>
              </a:ext>
            </a:extLst>
          </p:cNvPr>
          <p:cNvPicPr>
            <a:picLocks noGrp="1" noChangeAspect="1"/>
          </p:cNvPicPr>
          <p:nvPr>
            <p:ph idx="1"/>
          </p:nvPr>
        </p:nvPicPr>
        <p:blipFill>
          <a:blip r:embed="rId2"/>
          <a:stretch>
            <a:fillRect/>
          </a:stretch>
        </p:blipFill>
        <p:spPr>
          <a:xfrm>
            <a:off x="407665" y="1848126"/>
            <a:ext cx="5410039" cy="4857474"/>
          </a:xfrm>
        </p:spPr>
      </p:pic>
      <p:sp>
        <p:nvSpPr>
          <p:cNvPr id="4" name="Slide Number Placeholder 3">
            <a:extLst>
              <a:ext uri="{FF2B5EF4-FFF2-40B4-BE49-F238E27FC236}">
                <a16:creationId xmlns:a16="http://schemas.microsoft.com/office/drawing/2014/main" id="{6B6AF2F4-5F2A-4D7A-82B2-6831FE4F8B40}"/>
              </a:ext>
            </a:extLst>
          </p:cNvPr>
          <p:cNvSpPr>
            <a:spLocks noGrp="1"/>
          </p:cNvSpPr>
          <p:nvPr>
            <p:ph type="sldNum" sz="quarter" idx="12"/>
          </p:nvPr>
        </p:nvSpPr>
        <p:spPr/>
        <p:txBody>
          <a:bodyPr/>
          <a:lstStyle/>
          <a:p>
            <a:fld id="{90EA0D95-99E5-4065-9358-69BE809E2BE6}" type="slidenum">
              <a:rPr lang="en-IN" smtClean="0"/>
              <a:t>48</a:t>
            </a:fld>
            <a:endParaRPr lang="en-IN"/>
          </a:p>
        </p:txBody>
      </p:sp>
      <p:pic>
        <p:nvPicPr>
          <p:cNvPr id="5" name="Picture 4">
            <a:extLst>
              <a:ext uri="{FF2B5EF4-FFF2-40B4-BE49-F238E27FC236}">
                <a16:creationId xmlns:a16="http://schemas.microsoft.com/office/drawing/2014/main" id="{978125F7-9AC1-46F9-9D91-8CA7D112D3D3}"/>
              </a:ext>
            </a:extLst>
          </p:cNvPr>
          <p:cNvPicPr>
            <a:picLocks noChangeAspect="1"/>
          </p:cNvPicPr>
          <p:nvPr/>
        </p:nvPicPr>
        <p:blipFill>
          <a:blip r:embed="rId3"/>
          <a:stretch>
            <a:fillRect/>
          </a:stretch>
        </p:blipFill>
        <p:spPr>
          <a:xfrm>
            <a:off x="6096000" y="2179982"/>
            <a:ext cx="5963478" cy="4678017"/>
          </a:xfrm>
          <a:prstGeom prst="rect">
            <a:avLst/>
          </a:prstGeom>
        </p:spPr>
      </p:pic>
    </p:spTree>
    <p:extLst>
      <p:ext uri="{BB962C8B-B14F-4D97-AF65-F5344CB8AC3E}">
        <p14:creationId xmlns:p14="http://schemas.microsoft.com/office/powerpoint/2010/main" val="2212693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FD1C-CD2A-4498-91E7-43F613D081BA}"/>
              </a:ext>
            </a:extLst>
          </p:cNvPr>
          <p:cNvSpPr>
            <a:spLocks noGrp="1"/>
          </p:cNvSpPr>
          <p:nvPr>
            <p:ph type="title"/>
          </p:nvPr>
        </p:nvSpPr>
        <p:spPr/>
        <p:txBody>
          <a:bodyPr/>
          <a:lstStyle/>
          <a:p>
            <a:r>
              <a:rPr lang="en-IN" dirty="0"/>
              <a:t>For Title content</a:t>
            </a:r>
          </a:p>
        </p:txBody>
      </p:sp>
      <p:pic>
        <p:nvPicPr>
          <p:cNvPr id="6" name="Content Placeholder 5">
            <a:extLst>
              <a:ext uri="{FF2B5EF4-FFF2-40B4-BE49-F238E27FC236}">
                <a16:creationId xmlns:a16="http://schemas.microsoft.com/office/drawing/2014/main" id="{B75295B5-B872-4801-B8A8-15243E62BF39}"/>
              </a:ext>
            </a:extLst>
          </p:cNvPr>
          <p:cNvPicPr>
            <a:picLocks noGrp="1" noChangeAspect="1"/>
          </p:cNvPicPr>
          <p:nvPr>
            <p:ph idx="1"/>
          </p:nvPr>
        </p:nvPicPr>
        <p:blipFill>
          <a:blip r:embed="rId2"/>
          <a:stretch>
            <a:fillRect/>
          </a:stretch>
        </p:blipFill>
        <p:spPr>
          <a:xfrm>
            <a:off x="675861" y="2603500"/>
            <a:ext cx="10880035" cy="4254500"/>
          </a:xfrm>
        </p:spPr>
      </p:pic>
      <p:sp>
        <p:nvSpPr>
          <p:cNvPr id="4" name="Slide Number Placeholder 3">
            <a:extLst>
              <a:ext uri="{FF2B5EF4-FFF2-40B4-BE49-F238E27FC236}">
                <a16:creationId xmlns:a16="http://schemas.microsoft.com/office/drawing/2014/main" id="{C7D62C64-6BC5-4812-973F-97A3C53A3E95}"/>
              </a:ext>
            </a:extLst>
          </p:cNvPr>
          <p:cNvSpPr>
            <a:spLocks noGrp="1"/>
          </p:cNvSpPr>
          <p:nvPr>
            <p:ph type="sldNum" sz="quarter" idx="12"/>
          </p:nvPr>
        </p:nvSpPr>
        <p:spPr/>
        <p:txBody>
          <a:bodyPr/>
          <a:lstStyle/>
          <a:p>
            <a:fld id="{90EA0D95-99E5-4065-9358-69BE809E2BE6}" type="slidenum">
              <a:rPr lang="en-IN" smtClean="0"/>
              <a:t>49</a:t>
            </a:fld>
            <a:endParaRPr lang="en-IN"/>
          </a:p>
        </p:txBody>
      </p:sp>
    </p:spTree>
    <p:extLst>
      <p:ext uri="{BB962C8B-B14F-4D97-AF65-F5344CB8AC3E}">
        <p14:creationId xmlns:p14="http://schemas.microsoft.com/office/powerpoint/2010/main" val="6231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BA93-C561-4220-BB1B-265BCC56E71A}"/>
              </a:ext>
            </a:extLst>
          </p:cNvPr>
          <p:cNvSpPr>
            <a:spLocks noGrp="1"/>
          </p:cNvSpPr>
          <p:nvPr>
            <p:ph type="title"/>
          </p:nvPr>
        </p:nvSpPr>
        <p:spPr/>
        <p:txBody>
          <a:bodyPr/>
          <a:lstStyle/>
          <a:p>
            <a:r>
              <a:rPr lang="en-IN" dirty="0"/>
              <a:t>Advantage of Deep Learning</a:t>
            </a:r>
          </a:p>
        </p:txBody>
      </p:sp>
      <p:sp>
        <p:nvSpPr>
          <p:cNvPr id="3" name="Content Placeholder 2">
            <a:extLst>
              <a:ext uri="{FF2B5EF4-FFF2-40B4-BE49-F238E27FC236}">
                <a16:creationId xmlns:a16="http://schemas.microsoft.com/office/drawing/2014/main" id="{C27F6409-F8B0-476E-A070-014840154DB9}"/>
              </a:ext>
            </a:extLst>
          </p:cNvPr>
          <p:cNvSpPr>
            <a:spLocks noGrp="1"/>
          </p:cNvSpPr>
          <p:nvPr>
            <p:ph idx="1"/>
          </p:nvPr>
        </p:nvSpPr>
        <p:spPr>
          <a:xfrm>
            <a:off x="0" y="2603499"/>
            <a:ext cx="12006470" cy="4141857"/>
          </a:xfrm>
        </p:spPr>
        <p:txBody>
          <a:bodyPr/>
          <a:lstStyle/>
          <a:p>
            <a:r>
              <a:rPr lang="en-IN" b="0" i="0" dirty="0">
                <a:solidFill>
                  <a:srgbClr val="202124"/>
                </a:solidFill>
                <a:effectLst/>
                <a:latin typeface="Times New Roman" panose="02020603050405020304" pitchFamily="18" charset="0"/>
                <a:cs typeface="Times New Roman" panose="02020603050405020304" pitchFamily="18" charset="0"/>
              </a:rPr>
              <a:t> </a:t>
            </a:r>
            <a:r>
              <a:rPr lang="en-IN" dirty="0">
                <a:solidFill>
                  <a:srgbClr val="202124"/>
                </a:solidFill>
                <a:latin typeface="Times New Roman" panose="02020603050405020304" pitchFamily="18" charset="0"/>
                <a:cs typeface="Times New Roman" panose="02020603050405020304" pitchFamily="18" charset="0"/>
              </a:rPr>
              <a:t>A</a:t>
            </a:r>
            <a:r>
              <a:rPr lang="en-IN" b="0" i="0" dirty="0">
                <a:solidFill>
                  <a:srgbClr val="202124"/>
                </a:solidFill>
                <a:effectLst/>
                <a:latin typeface="Times New Roman" panose="02020603050405020304" pitchFamily="18" charset="0"/>
                <a:cs typeface="Times New Roman" panose="02020603050405020304" pitchFamily="18" charset="0"/>
              </a:rPr>
              <a:t>dvantages of using deep neural networks to assist representation learning are in two-folds: </a:t>
            </a:r>
          </a:p>
          <a:p>
            <a:pPr marL="0" indent="0">
              <a:buNone/>
            </a:pPr>
            <a:endParaRPr lang="en-IN" b="0" i="0" dirty="0">
              <a:solidFill>
                <a:srgbClr val="202124"/>
              </a:solidFill>
              <a:effectLst/>
              <a:latin typeface="Times New Roman" panose="02020603050405020304" pitchFamily="18" charset="0"/>
              <a:cs typeface="Times New Roman" panose="02020603050405020304" pitchFamily="18" charset="0"/>
            </a:endParaRPr>
          </a:p>
          <a:p>
            <a:r>
              <a:rPr lang="en-IN" b="0" i="0" dirty="0">
                <a:solidFill>
                  <a:srgbClr val="202124"/>
                </a:solidFill>
                <a:effectLst/>
                <a:latin typeface="Times New Roman" panose="02020603050405020304" pitchFamily="18" charset="0"/>
                <a:cs typeface="Times New Roman" panose="02020603050405020304" pitchFamily="18" charset="0"/>
              </a:rPr>
              <a:t>(1) It reduces the efforts in hand-craft feature design</a:t>
            </a:r>
            <a:r>
              <a:rPr lang="en-IN" dirty="0">
                <a:solidFill>
                  <a:srgbClr val="202124"/>
                </a:solidFill>
                <a:latin typeface="Times New Roman" panose="02020603050405020304" pitchFamily="18" charset="0"/>
                <a:cs typeface="Times New Roman" panose="02020603050405020304" pitchFamily="18" charset="0"/>
              </a:rPr>
              <a:t> </a:t>
            </a:r>
            <a:r>
              <a:rPr lang="en-IN" b="0" i="0" dirty="0">
                <a:solidFill>
                  <a:srgbClr val="202124"/>
                </a:solidFill>
                <a:effectLst/>
                <a:latin typeface="Times New Roman" panose="02020603050405020304" pitchFamily="18" charset="0"/>
                <a:cs typeface="Times New Roman" panose="02020603050405020304" pitchFamily="18" charset="0"/>
              </a:rPr>
              <a:t> and</a:t>
            </a:r>
          </a:p>
          <a:p>
            <a:pPr marL="0" indent="0">
              <a:buNone/>
            </a:pPr>
            <a:endParaRPr lang="en-IN" b="0" i="0" dirty="0">
              <a:solidFill>
                <a:srgbClr val="202124"/>
              </a:solidFill>
              <a:effectLst/>
              <a:latin typeface="Times New Roman" panose="02020603050405020304" pitchFamily="18" charset="0"/>
              <a:cs typeface="Times New Roman" panose="02020603050405020304" pitchFamily="18" charset="0"/>
            </a:endParaRPr>
          </a:p>
          <a:p>
            <a:r>
              <a:rPr lang="en-IN" b="0" i="0" dirty="0">
                <a:solidFill>
                  <a:srgbClr val="202124"/>
                </a:solidFill>
                <a:effectLst/>
                <a:latin typeface="Times New Roman" panose="02020603050405020304" pitchFamily="18" charset="0"/>
                <a:cs typeface="Times New Roman" panose="02020603050405020304" pitchFamily="18" charset="0"/>
              </a:rPr>
              <a:t>(2) It </a:t>
            </a:r>
            <a:r>
              <a:rPr lang="en-IN" b="1" i="0" dirty="0">
                <a:solidFill>
                  <a:srgbClr val="202124"/>
                </a:solidFill>
                <a:effectLst/>
                <a:latin typeface="Times New Roman" panose="02020603050405020304" pitchFamily="18" charset="0"/>
                <a:cs typeface="Times New Roman" panose="02020603050405020304" pitchFamily="18" charset="0"/>
              </a:rPr>
              <a:t>enables recommendation models to include heterogeneous content information such as text, images, audio, and even video</a:t>
            </a:r>
            <a:r>
              <a:rPr lang="en-IN" b="0" i="0" dirty="0">
                <a:solidFill>
                  <a:srgbClr val="202124"/>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F75EE9D-AD93-4C35-A61B-7000F50BECB6}"/>
              </a:ext>
            </a:extLst>
          </p:cNvPr>
          <p:cNvSpPr>
            <a:spLocks noGrp="1"/>
          </p:cNvSpPr>
          <p:nvPr>
            <p:ph type="sldNum" sz="quarter" idx="12"/>
          </p:nvPr>
        </p:nvSpPr>
        <p:spPr/>
        <p:txBody>
          <a:bodyPr/>
          <a:lstStyle/>
          <a:p>
            <a:fld id="{90EA0D95-99E5-4065-9358-69BE809E2BE6}" type="slidenum">
              <a:rPr lang="en-IN" smtClean="0"/>
              <a:t>5</a:t>
            </a:fld>
            <a:endParaRPr lang="en-IN"/>
          </a:p>
        </p:txBody>
      </p:sp>
    </p:spTree>
    <p:extLst>
      <p:ext uri="{BB962C8B-B14F-4D97-AF65-F5344CB8AC3E}">
        <p14:creationId xmlns:p14="http://schemas.microsoft.com/office/powerpoint/2010/main" val="88420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D062F-AAC3-4B01-8597-C892C242D196}"/>
              </a:ext>
            </a:extLst>
          </p:cNvPr>
          <p:cNvSpPr>
            <a:spLocks noGrp="1"/>
          </p:cNvSpPr>
          <p:nvPr>
            <p:ph type="title"/>
          </p:nvPr>
        </p:nvSpPr>
        <p:spPr/>
        <p:txBody>
          <a:bodyPr/>
          <a:lstStyle/>
          <a:p>
            <a:r>
              <a:rPr lang="en-IN" dirty="0"/>
              <a:t>Recommendations for title</a:t>
            </a:r>
          </a:p>
        </p:txBody>
      </p:sp>
      <p:sp>
        <p:nvSpPr>
          <p:cNvPr id="4" name="Slide Number Placeholder 3">
            <a:extLst>
              <a:ext uri="{FF2B5EF4-FFF2-40B4-BE49-F238E27FC236}">
                <a16:creationId xmlns:a16="http://schemas.microsoft.com/office/drawing/2014/main" id="{A1E81079-B41C-4922-8BC0-22A43AA6DC9A}"/>
              </a:ext>
            </a:extLst>
          </p:cNvPr>
          <p:cNvSpPr>
            <a:spLocks noGrp="1"/>
          </p:cNvSpPr>
          <p:nvPr>
            <p:ph type="sldNum" sz="quarter" idx="12"/>
          </p:nvPr>
        </p:nvSpPr>
        <p:spPr/>
        <p:txBody>
          <a:bodyPr/>
          <a:lstStyle/>
          <a:p>
            <a:fld id="{90EA0D95-99E5-4065-9358-69BE809E2BE6}" type="slidenum">
              <a:rPr lang="en-IN" smtClean="0"/>
              <a:t>50</a:t>
            </a:fld>
            <a:endParaRPr lang="en-IN"/>
          </a:p>
        </p:txBody>
      </p:sp>
      <p:pic>
        <p:nvPicPr>
          <p:cNvPr id="10" name="Content Placeholder 9">
            <a:extLst>
              <a:ext uri="{FF2B5EF4-FFF2-40B4-BE49-F238E27FC236}">
                <a16:creationId xmlns:a16="http://schemas.microsoft.com/office/drawing/2014/main" id="{CD85FA8B-0C5B-4BD7-BB76-FC1C95EE2095}"/>
              </a:ext>
            </a:extLst>
          </p:cNvPr>
          <p:cNvPicPr>
            <a:picLocks noGrp="1" noChangeAspect="1"/>
          </p:cNvPicPr>
          <p:nvPr>
            <p:ph idx="1"/>
          </p:nvPr>
        </p:nvPicPr>
        <p:blipFill>
          <a:blip r:embed="rId2"/>
          <a:stretch>
            <a:fillRect/>
          </a:stretch>
        </p:blipFill>
        <p:spPr>
          <a:xfrm>
            <a:off x="593236" y="2152925"/>
            <a:ext cx="5974189" cy="4499665"/>
          </a:xfrm>
        </p:spPr>
      </p:pic>
    </p:spTree>
    <p:extLst>
      <p:ext uri="{BB962C8B-B14F-4D97-AF65-F5344CB8AC3E}">
        <p14:creationId xmlns:p14="http://schemas.microsoft.com/office/powerpoint/2010/main" val="28362941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A0BD-28D5-495B-83DB-AE509C9A3A7C}"/>
              </a:ext>
            </a:extLst>
          </p:cNvPr>
          <p:cNvSpPr>
            <a:spLocks noGrp="1"/>
          </p:cNvSpPr>
          <p:nvPr>
            <p:ph type="title"/>
          </p:nvPr>
        </p:nvSpPr>
        <p:spPr/>
        <p:txBody>
          <a:bodyPr/>
          <a:lstStyle/>
          <a:p>
            <a:r>
              <a:rPr lang="en-IN" dirty="0"/>
              <a:t>Hybrid Method combine both content and collaborative</a:t>
            </a:r>
          </a:p>
        </p:txBody>
      </p:sp>
      <p:sp>
        <p:nvSpPr>
          <p:cNvPr id="4" name="Slide Number Placeholder 3">
            <a:extLst>
              <a:ext uri="{FF2B5EF4-FFF2-40B4-BE49-F238E27FC236}">
                <a16:creationId xmlns:a16="http://schemas.microsoft.com/office/drawing/2014/main" id="{5758B183-969B-49EF-A696-A5DDA1320BF1}"/>
              </a:ext>
            </a:extLst>
          </p:cNvPr>
          <p:cNvSpPr>
            <a:spLocks noGrp="1"/>
          </p:cNvSpPr>
          <p:nvPr>
            <p:ph type="sldNum" sz="quarter" idx="12"/>
          </p:nvPr>
        </p:nvSpPr>
        <p:spPr/>
        <p:txBody>
          <a:bodyPr/>
          <a:lstStyle/>
          <a:p>
            <a:fld id="{90EA0D95-99E5-4065-9358-69BE809E2BE6}" type="slidenum">
              <a:rPr lang="en-IN" smtClean="0"/>
              <a:t>51</a:t>
            </a:fld>
            <a:endParaRPr lang="en-IN"/>
          </a:p>
        </p:txBody>
      </p:sp>
      <p:pic>
        <p:nvPicPr>
          <p:cNvPr id="5" name="Picture 4">
            <a:extLst>
              <a:ext uri="{FF2B5EF4-FFF2-40B4-BE49-F238E27FC236}">
                <a16:creationId xmlns:a16="http://schemas.microsoft.com/office/drawing/2014/main" id="{A4CC995B-A45F-4D12-AC32-036A8F329407}"/>
              </a:ext>
            </a:extLst>
          </p:cNvPr>
          <p:cNvPicPr>
            <a:picLocks noChangeAspect="1"/>
          </p:cNvPicPr>
          <p:nvPr/>
        </p:nvPicPr>
        <p:blipFill>
          <a:blip r:embed="rId2"/>
          <a:stretch>
            <a:fillRect/>
          </a:stretch>
        </p:blipFill>
        <p:spPr>
          <a:xfrm>
            <a:off x="80634" y="2194057"/>
            <a:ext cx="12030732" cy="2469885"/>
          </a:xfrm>
          <a:prstGeom prst="rect">
            <a:avLst/>
          </a:prstGeom>
        </p:spPr>
      </p:pic>
      <p:sp>
        <p:nvSpPr>
          <p:cNvPr id="8" name="Content Placeholder 7">
            <a:extLst>
              <a:ext uri="{FF2B5EF4-FFF2-40B4-BE49-F238E27FC236}">
                <a16:creationId xmlns:a16="http://schemas.microsoft.com/office/drawing/2014/main" id="{8300B06B-E9E2-4A76-9506-D2D07B7F5BA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606735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2089-E0B0-442B-A678-46DD11BBF129}"/>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DFAF4541-D1A5-488B-A847-248A1E7F5864}"/>
              </a:ext>
            </a:extLst>
          </p:cNvPr>
          <p:cNvSpPr>
            <a:spLocks noGrp="1"/>
          </p:cNvSpPr>
          <p:nvPr>
            <p:ph idx="1"/>
          </p:nvPr>
        </p:nvSpPr>
        <p:spPr>
          <a:xfrm>
            <a:off x="0" y="2292626"/>
            <a:ext cx="13848521" cy="4324074"/>
          </a:xfrm>
        </p:spPr>
        <p:txBody>
          <a:bodyPr>
            <a:noAutofit/>
          </a:bodyPr>
          <a:lstStyle/>
          <a:p>
            <a:r>
              <a:rPr lang="en-IN" sz="1400" dirty="0">
                <a:latin typeface="Times New Roman" panose="02020603050405020304" pitchFamily="18" charset="0"/>
                <a:cs typeface="Times New Roman" panose="02020603050405020304" pitchFamily="18" charset="0"/>
              </a:rPr>
              <a:t>Paper1-https://www.irjet.net/archives/V7/i7/IRJET-V7I7199.pdf</a:t>
            </a:r>
          </a:p>
          <a:p>
            <a:r>
              <a:rPr lang="en-IN" sz="1400" dirty="0">
                <a:latin typeface="Times New Roman" panose="02020603050405020304" pitchFamily="18" charset="0"/>
                <a:cs typeface="Times New Roman" panose="02020603050405020304" pitchFamily="18" charset="0"/>
              </a:rPr>
              <a:t>paper2-http://www.riejournal.com/article_106395_c6c0038f1bf5d4c421bd552d0541d6be.pdf</a:t>
            </a:r>
          </a:p>
          <a:p>
            <a:r>
              <a:rPr lang="en-IN" sz="1400" dirty="0">
                <a:latin typeface="Times New Roman" panose="02020603050405020304" pitchFamily="18" charset="0"/>
                <a:cs typeface="Times New Roman" panose="02020603050405020304" pitchFamily="18" charset="0"/>
              </a:rPr>
              <a:t>paper3-http://www.ijstr.org/final-print/dec2019/A-Review-Paper-On-Collaborative-Filtering-Based-Moive-Recommedation-System-.pdf</a:t>
            </a:r>
          </a:p>
          <a:p>
            <a:r>
              <a:rPr lang="en-IN" sz="1400" dirty="0">
                <a:latin typeface="Times New Roman" panose="02020603050405020304" pitchFamily="18" charset="0"/>
                <a:cs typeface="Times New Roman" panose="02020603050405020304" pitchFamily="18" charset="0"/>
              </a:rPr>
              <a:t>Paper4-https://ieeexplore.ieee.org/document/8377825</a:t>
            </a:r>
          </a:p>
          <a:p>
            <a:r>
              <a:rPr lang="en-IN" sz="1400" dirty="0">
                <a:latin typeface="Times New Roman" panose="02020603050405020304" pitchFamily="18" charset="0"/>
                <a:cs typeface="Times New Roman" panose="02020603050405020304" pitchFamily="18" charset="0"/>
              </a:rPr>
              <a:t>Paper5-https://ieeexplore.ieee.org/document/7340527</a:t>
            </a:r>
          </a:p>
          <a:p>
            <a:r>
              <a:rPr lang="en-IN" sz="1400" dirty="0">
                <a:latin typeface="Times New Roman" panose="02020603050405020304" pitchFamily="18" charset="0"/>
                <a:cs typeface="Times New Roman" panose="02020603050405020304" pitchFamily="18" charset="0"/>
              </a:rPr>
              <a:t>Paper6-https://www.igi-global.com/pdf.aspx?tid=276374&amp;ptid=253895&amp;ctid=4&amp;oa=true&amp;isxn=9781799859062</a:t>
            </a:r>
          </a:p>
          <a:p>
            <a:r>
              <a:rPr lang="en-IN" sz="1400" dirty="0">
                <a:latin typeface="Times New Roman" panose="02020603050405020304" pitchFamily="18" charset="0"/>
                <a:cs typeface="Times New Roman" panose="02020603050405020304" pitchFamily="18" charset="0"/>
              </a:rPr>
              <a:t>Paper7-https://www.hindawi.com/journals/complexity/2019/9476981/</a:t>
            </a:r>
          </a:p>
          <a:p>
            <a:r>
              <a:rPr lang="en-IN" sz="1400" dirty="0">
                <a:latin typeface="Times New Roman" panose="02020603050405020304" pitchFamily="18" charset="0"/>
                <a:cs typeface="Times New Roman" panose="02020603050405020304" pitchFamily="18" charset="0"/>
              </a:rPr>
              <a:t>Paper8-https://arxiv.org/abs/1710.05980</a:t>
            </a:r>
          </a:p>
          <a:p>
            <a:r>
              <a:rPr lang="en-IN" sz="1400" dirty="0">
                <a:latin typeface="Times New Roman" panose="02020603050405020304" pitchFamily="18" charset="0"/>
                <a:cs typeface="Times New Roman" panose="02020603050405020304" pitchFamily="18" charset="0"/>
              </a:rPr>
              <a:t>Paper9-https://dl.acm.org/</a:t>
            </a:r>
            <a:r>
              <a:rPr lang="en-IN" sz="1400" dirty="0" err="1">
                <a:latin typeface="Times New Roman" panose="02020603050405020304" pitchFamily="18" charset="0"/>
                <a:cs typeface="Times New Roman" panose="02020603050405020304" pitchFamily="18" charset="0"/>
              </a:rPr>
              <a:t>doi</a:t>
            </a:r>
            <a:r>
              <a:rPr lang="en-IN" sz="1400" dirty="0">
                <a:latin typeface="Times New Roman" panose="02020603050405020304" pitchFamily="18" charset="0"/>
                <a:cs typeface="Times New Roman" panose="02020603050405020304" pitchFamily="18" charset="0"/>
              </a:rPr>
              <a:t>/abs/10.1155/2019/9476981</a:t>
            </a:r>
          </a:p>
          <a:p>
            <a:r>
              <a:rPr lang="en-IN" sz="1400" dirty="0">
                <a:latin typeface="Times New Roman" panose="02020603050405020304" pitchFamily="18" charset="0"/>
                <a:cs typeface="Times New Roman" panose="02020603050405020304" pitchFamily="18" charset="0"/>
              </a:rPr>
              <a:t>Paper10-https://www.researchgate.net/publication/318671349_Deep_Learning_Based_Recommender_System_A_Survey_and_New_Perspectives</a:t>
            </a:r>
          </a:p>
          <a:p>
            <a:endParaRPr lang="en-IN" sz="1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A2E281A-B545-4718-B110-A28BDD6B5C75}"/>
              </a:ext>
            </a:extLst>
          </p:cNvPr>
          <p:cNvSpPr>
            <a:spLocks noGrp="1"/>
          </p:cNvSpPr>
          <p:nvPr>
            <p:ph type="sldNum" sz="quarter" idx="12"/>
          </p:nvPr>
        </p:nvSpPr>
        <p:spPr/>
        <p:txBody>
          <a:bodyPr/>
          <a:lstStyle/>
          <a:p>
            <a:fld id="{90EA0D95-99E5-4065-9358-69BE809E2BE6}" type="slidenum">
              <a:rPr lang="en-IN" smtClean="0"/>
              <a:t>52</a:t>
            </a:fld>
            <a:endParaRPr lang="en-IN"/>
          </a:p>
        </p:txBody>
      </p:sp>
    </p:spTree>
    <p:extLst>
      <p:ext uri="{BB962C8B-B14F-4D97-AF65-F5344CB8AC3E}">
        <p14:creationId xmlns:p14="http://schemas.microsoft.com/office/powerpoint/2010/main" val="10989260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F1DD-D726-496F-8142-DC0FAB536B81}"/>
              </a:ext>
            </a:extLst>
          </p:cNvPr>
          <p:cNvSpPr>
            <a:spLocks noGrp="1"/>
          </p:cNvSpPr>
          <p:nvPr>
            <p:ph type="title"/>
          </p:nvPr>
        </p:nvSpPr>
        <p:spPr/>
        <p:txBody>
          <a:bodyPr/>
          <a:lstStyle/>
          <a:p>
            <a:r>
              <a:rPr lang="en-IN" sz="3600" dirty="0" err="1">
                <a:latin typeface="Times New Roman" panose="02020603050405020304" pitchFamily="18" charset="0"/>
                <a:cs typeface="Times New Roman" panose="02020603050405020304" pitchFamily="18" charset="0"/>
              </a:rPr>
              <a:t>Github</a:t>
            </a:r>
            <a:r>
              <a:rPr lang="en-IN" sz="3600" dirty="0">
                <a:latin typeface="Times New Roman" panose="02020603050405020304" pitchFamily="18" charset="0"/>
                <a:cs typeface="Times New Roman" panose="02020603050405020304" pitchFamily="18" charset="0"/>
              </a:rPr>
              <a:t> for reference:-</a:t>
            </a:r>
            <a:r>
              <a:rPr lang="en-IN" sz="3600" kern="1200" dirty="0">
                <a:solidFill>
                  <a:schemeClr val="dk1"/>
                </a:solidFill>
                <a:effectLst/>
                <a:latin typeface="Times New Roman" panose="02020603050405020304" pitchFamily="18" charset="0"/>
                <a:cs typeface="Times New Roman" panose="02020603050405020304" pitchFamily="18" charset="0"/>
              </a:rPr>
              <a:t> </a:t>
            </a:r>
            <a:br>
              <a:rPr lang="en-IN" sz="3600" kern="1200" dirty="0">
                <a:solidFill>
                  <a:schemeClr val="dk1"/>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C0B853A-7162-4EE4-874B-B4A3F1691893}"/>
              </a:ext>
            </a:extLst>
          </p:cNvPr>
          <p:cNvSpPr>
            <a:spLocks noGrp="1"/>
          </p:cNvSpPr>
          <p:nvPr>
            <p:ph idx="1"/>
          </p:nvPr>
        </p:nvSpPr>
        <p:spPr>
          <a:xfrm>
            <a:off x="185530" y="2603499"/>
            <a:ext cx="11688418" cy="3958771"/>
          </a:xfrm>
        </p:spPr>
        <p:txBody>
          <a:bodyPr>
            <a:normAutofit/>
          </a:bodyPr>
          <a:lstStyle/>
          <a:p>
            <a:pPr marL="0" indent="0">
              <a:buNone/>
            </a:pPr>
            <a:endParaRPr lang="en-IN" sz="1800" kern="1200" dirty="0">
              <a:solidFill>
                <a:schemeClr val="dk1"/>
              </a:solidFill>
              <a:effectLst/>
              <a:latin typeface="Times New Roman" panose="02020603050405020304" pitchFamily="18" charset="0"/>
              <a:cs typeface="Times New Roman" panose="02020603050405020304" pitchFamily="18" charset="0"/>
            </a:endParaRPr>
          </a:p>
          <a:p>
            <a:r>
              <a:rPr lang="en-IN" sz="1800" u="sng" kern="1200" dirty="0">
                <a:solidFill>
                  <a:schemeClr val="dk1"/>
                </a:solidFill>
                <a:effectLst/>
                <a:latin typeface="Times New Roman" panose="02020603050405020304" pitchFamily="18" charset="0"/>
                <a:cs typeface="Times New Roman" panose="02020603050405020304" pitchFamily="18" charset="0"/>
                <a:hlinkClick r:id="rId2"/>
              </a:rPr>
              <a:t>https://github.com/Lei-Xu/Movie-Recommendation-System/blob/master/movie_recommender.ipynb</a:t>
            </a:r>
            <a:endParaRPr lang="en-IN" sz="1800" u="sng" kern="1200" dirty="0">
              <a:solidFill>
                <a:schemeClr val="dk1"/>
              </a:solidFill>
              <a:effectLst/>
              <a:latin typeface="Times New Roman" panose="02020603050405020304" pitchFamily="18" charset="0"/>
              <a:cs typeface="Times New Roman" panose="02020603050405020304" pitchFamily="18" charset="0"/>
            </a:endParaRPr>
          </a:p>
          <a:p>
            <a:r>
              <a:rPr lang="en-IN" sz="1800" u="sng" kern="1200" dirty="0">
                <a:solidFill>
                  <a:schemeClr val="dk1"/>
                </a:solidFill>
                <a:effectLst/>
                <a:latin typeface="Times New Roman" panose="02020603050405020304" pitchFamily="18" charset="0"/>
                <a:cs typeface="Times New Roman" panose="02020603050405020304" pitchFamily="18" charset="0"/>
              </a:rPr>
              <a:t>https://github.com/BALaka-18/Hybrid-Recommendation-system/blob/master/Task_BalakaBiswas.ipynb</a:t>
            </a:r>
          </a:p>
          <a:p>
            <a:r>
              <a:rPr lang="en-IN" sz="1800" kern="1200" dirty="0">
                <a:solidFill>
                  <a:schemeClr val="dk1"/>
                </a:solidFill>
                <a:effectLst/>
                <a:latin typeface="Times New Roman" panose="02020603050405020304" pitchFamily="18" charset="0"/>
                <a:cs typeface="Times New Roman" panose="02020603050405020304" pitchFamily="18" charset="0"/>
                <a:hlinkClick r:id="rId3"/>
              </a:rPr>
              <a:t>https://github.com/sanchitbhasin/Content-Based-Movie-Recommendation-System/blob/master/movie%20recommendation%20system.ipynb</a:t>
            </a:r>
            <a:endParaRPr lang="en-IN" sz="1800" kern="1200" dirty="0">
              <a:solidFill>
                <a:schemeClr val="dk1"/>
              </a:solidFill>
              <a:effectLst/>
              <a:latin typeface="Times New Roman" panose="02020603050405020304" pitchFamily="18" charset="0"/>
              <a:cs typeface="Times New Roman" panose="02020603050405020304" pitchFamily="18" charset="0"/>
            </a:endParaRPr>
          </a:p>
          <a:p>
            <a:r>
              <a:rPr lang="en-IN" sz="1800" kern="1200" dirty="0">
                <a:solidFill>
                  <a:schemeClr val="dk1"/>
                </a:solidFill>
                <a:effectLst/>
                <a:latin typeface="Times New Roman" panose="02020603050405020304" pitchFamily="18" charset="0"/>
                <a:cs typeface="Times New Roman" panose="02020603050405020304" pitchFamily="18" charset="0"/>
                <a:hlinkClick r:id="rId4"/>
              </a:rPr>
              <a:t>https://github.com/vivdalal/movie-recommender-system/blob/master/movie_recommendation_system.ipynb</a:t>
            </a:r>
            <a:endParaRPr lang="en-IN" sz="1800" kern="1200" dirty="0">
              <a:solidFill>
                <a:schemeClr val="dk1"/>
              </a:solidFill>
              <a:effectLst/>
              <a:latin typeface="Times New Roman" panose="02020603050405020304" pitchFamily="18" charset="0"/>
              <a:cs typeface="Times New Roman" panose="02020603050405020304" pitchFamily="18" charset="0"/>
            </a:endParaRPr>
          </a:p>
          <a:p>
            <a:r>
              <a:rPr lang="en-IN" sz="1800" kern="1200" dirty="0">
                <a:solidFill>
                  <a:schemeClr val="dk1"/>
                </a:solidFill>
                <a:effectLst/>
                <a:latin typeface="Times New Roman" panose="02020603050405020304" pitchFamily="18" charset="0"/>
                <a:cs typeface="Times New Roman" panose="02020603050405020304" pitchFamily="18" charset="0"/>
              </a:rPr>
              <a:t>https://github.com/vivdalal/movie-recommender-system/blob/master/movie_recommendation_system.ipynb</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https://colab.research.google.com/github/mepky/movie-recommendation-system/blob/master/Movie_recommendation_engine.ipynb#scrollTo=vDa1jlAAddkz</a:t>
            </a:r>
          </a:p>
          <a:p>
            <a:endParaRPr lang="en-IN" dirty="0"/>
          </a:p>
        </p:txBody>
      </p:sp>
      <p:sp>
        <p:nvSpPr>
          <p:cNvPr id="4" name="Slide Number Placeholder 3">
            <a:extLst>
              <a:ext uri="{FF2B5EF4-FFF2-40B4-BE49-F238E27FC236}">
                <a16:creationId xmlns:a16="http://schemas.microsoft.com/office/drawing/2014/main" id="{40FC6EE8-2C2E-46B5-8E90-B0305448FDA0}"/>
              </a:ext>
            </a:extLst>
          </p:cNvPr>
          <p:cNvSpPr>
            <a:spLocks noGrp="1"/>
          </p:cNvSpPr>
          <p:nvPr>
            <p:ph type="sldNum" sz="quarter" idx="12"/>
          </p:nvPr>
        </p:nvSpPr>
        <p:spPr/>
        <p:txBody>
          <a:bodyPr/>
          <a:lstStyle/>
          <a:p>
            <a:fld id="{90EA0D95-99E5-4065-9358-69BE809E2BE6}" type="slidenum">
              <a:rPr lang="en-IN" smtClean="0"/>
              <a:t>53</a:t>
            </a:fld>
            <a:endParaRPr lang="en-IN"/>
          </a:p>
        </p:txBody>
      </p:sp>
    </p:spTree>
    <p:extLst>
      <p:ext uri="{BB962C8B-B14F-4D97-AF65-F5344CB8AC3E}">
        <p14:creationId xmlns:p14="http://schemas.microsoft.com/office/powerpoint/2010/main" val="34437532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20B5-569E-4F1E-8BCA-516B2783584B}"/>
              </a:ext>
            </a:extLst>
          </p:cNvPr>
          <p:cNvSpPr>
            <a:spLocks noGrp="1"/>
          </p:cNvSpPr>
          <p:nvPr>
            <p:ph type="title"/>
          </p:nvPr>
        </p:nvSpPr>
        <p:spPr/>
        <p:txBody>
          <a:bodyPr/>
          <a:lstStyle/>
          <a:p>
            <a:r>
              <a:rPr lang="en-IN" sz="6600" dirty="0">
                <a:latin typeface="AR CHRISTY" panose="02000000000000000000" pitchFamily="2" charset="0"/>
              </a:rPr>
              <a:t>THANK YOU!!!</a:t>
            </a:r>
          </a:p>
        </p:txBody>
      </p:sp>
      <p:sp>
        <p:nvSpPr>
          <p:cNvPr id="4" name="Slide Number Placeholder 3">
            <a:extLst>
              <a:ext uri="{FF2B5EF4-FFF2-40B4-BE49-F238E27FC236}">
                <a16:creationId xmlns:a16="http://schemas.microsoft.com/office/drawing/2014/main" id="{88771F80-976B-40BD-A14E-34114ED080E0}"/>
              </a:ext>
            </a:extLst>
          </p:cNvPr>
          <p:cNvSpPr>
            <a:spLocks noGrp="1"/>
          </p:cNvSpPr>
          <p:nvPr>
            <p:ph type="sldNum" sz="quarter" idx="12"/>
          </p:nvPr>
        </p:nvSpPr>
        <p:spPr/>
        <p:txBody>
          <a:bodyPr/>
          <a:lstStyle/>
          <a:p>
            <a:fld id="{90EA0D95-99E5-4065-9358-69BE809E2BE6}" type="slidenum">
              <a:rPr lang="en-IN" smtClean="0"/>
              <a:t>54</a:t>
            </a:fld>
            <a:endParaRPr lang="en-IN"/>
          </a:p>
        </p:txBody>
      </p:sp>
    </p:spTree>
    <p:extLst>
      <p:ext uri="{BB962C8B-B14F-4D97-AF65-F5344CB8AC3E}">
        <p14:creationId xmlns:p14="http://schemas.microsoft.com/office/powerpoint/2010/main" val="51461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3678-4687-430C-AA28-6C7AF1375F4C}"/>
              </a:ext>
            </a:extLst>
          </p:cNvPr>
          <p:cNvSpPr>
            <a:spLocks noGrp="1"/>
          </p:cNvSpPr>
          <p:nvPr>
            <p:ph type="title"/>
          </p:nvPr>
        </p:nvSpPr>
        <p:spPr/>
        <p:txBody>
          <a:bodyPr/>
          <a:lstStyle/>
          <a:p>
            <a:r>
              <a:rPr lang="en-IN" b="0" i="0" dirty="0">
                <a:solidFill>
                  <a:schemeClr val="bg1"/>
                </a:solidFill>
                <a:effectLst/>
                <a:cs typeface="Times New Roman" panose="02020603050405020304" pitchFamily="18" charset="0"/>
              </a:rPr>
              <a:t>Why neural networks are used in recommender systems?</a:t>
            </a:r>
            <a:endParaRPr lang="en-IN" dirty="0">
              <a:solidFill>
                <a:schemeClr val="bg1"/>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23D05896-2AC7-4C5C-9B7E-C76F412D6CF3}"/>
              </a:ext>
            </a:extLst>
          </p:cNvPr>
          <p:cNvSpPr>
            <a:spLocks noGrp="1"/>
          </p:cNvSpPr>
          <p:nvPr>
            <p:ph idx="1"/>
          </p:nvPr>
        </p:nvSpPr>
        <p:spPr>
          <a:xfrm>
            <a:off x="238539" y="2603499"/>
            <a:ext cx="11714922" cy="3958771"/>
          </a:xfrm>
        </p:spPr>
        <p:txBody>
          <a:bodyPr/>
          <a:lstStyle/>
          <a:p>
            <a:r>
              <a:rPr lang="en-IN" i="0" dirty="0">
                <a:solidFill>
                  <a:srgbClr val="202124"/>
                </a:solidFill>
                <a:effectLst/>
                <a:latin typeface="Times New Roman" panose="02020603050405020304" pitchFamily="18" charset="0"/>
                <a:cs typeface="Times New Roman" panose="02020603050405020304" pitchFamily="18" charset="0"/>
              </a:rPr>
              <a:t>Neural networks are used in many domains. </a:t>
            </a:r>
            <a:r>
              <a:rPr lang="en-IN" dirty="0">
                <a:solidFill>
                  <a:srgbClr val="202124"/>
                </a:solidFill>
                <a:latin typeface="Times New Roman" panose="02020603050405020304" pitchFamily="18" charset="0"/>
                <a:cs typeface="Times New Roman" panose="02020603050405020304" pitchFamily="18" charset="0"/>
              </a:rPr>
              <a:t>we</a:t>
            </a:r>
            <a:r>
              <a:rPr lang="en-IN" i="0" dirty="0">
                <a:solidFill>
                  <a:srgbClr val="202124"/>
                </a:solidFill>
                <a:effectLst/>
                <a:latin typeface="Times New Roman" panose="02020603050405020304" pitchFamily="18" charset="0"/>
                <a:cs typeface="Times New Roman" panose="02020603050405020304" pitchFamily="18" charset="0"/>
              </a:rPr>
              <a:t> can transfer new developments, such as optimizers or new layers, to recommender systems.</a:t>
            </a:r>
          </a:p>
          <a:p>
            <a:pPr marL="0" indent="0">
              <a:buNone/>
            </a:pPr>
            <a:endParaRPr lang="en-IN" i="0" dirty="0">
              <a:solidFill>
                <a:srgbClr val="202124"/>
              </a:solidFill>
              <a:effectLst/>
              <a:latin typeface="Times New Roman" panose="02020603050405020304" pitchFamily="18" charset="0"/>
              <a:cs typeface="Times New Roman" panose="02020603050405020304" pitchFamily="18" charset="0"/>
            </a:endParaRPr>
          </a:p>
          <a:p>
            <a:r>
              <a:rPr lang="en-IN" i="0" dirty="0">
                <a:solidFill>
                  <a:srgbClr val="202124"/>
                </a:solidFill>
                <a:effectLst/>
                <a:latin typeface="Times New Roman" panose="02020603050405020304" pitchFamily="18" charset="0"/>
                <a:cs typeface="Times New Roman" panose="02020603050405020304" pitchFamily="18" charset="0"/>
              </a:rPr>
              <a:t> Finally, DL frameworks are highly optimized to process terabytes to petabytes of data for all kinds of domains.</a:t>
            </a:r>
          </a:p>
          <a:p>
            <a:pPr marL="0" indent="0">
              <a:buNone/>
            </a:pPr>
            <a:endParaRPr lang="en-IN" i="0" dirty="0">
              <a:solidFill>
                <a:srgbClr val="202124"/>
              </a:solidFill>
              <a:effectLst/>
              <a:latin typeface="Times New Roman" panose="02020603050405020304" pitchFamily="18" charset="0"/>
              <a:cs typeface="Times New Roman" panose="02020603050405020304" pitchFamily="18" charset="0"/>
            </a:endParaRPr>
          </a:p>
          <a:p>
            <a:r>
              <a:rPr lang="en-IN" dirty="0">
                <a:solidFill>
                  <a:srgbClr val="202124"/>
                </a:solidFill>
                <a:latin typeface="Times New Roman" panose="02020603050405020304" pitchFamily="18" charset="0"/>
                <a:cs typeface="Times New Roman" panose="02020603050405020304" pitchFamily="18" charset="0"/>
              </a:rPr>
              <a:t>So we are using Deep Learning in this project.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213E26F-A48C-41A0-AEAA-1BD7E1C8AD52}"/>
              </a:ext>
            </a:extLst>
          </p:cNvPr>
          <p:cNvSpPr>
            <a:spLocks noGrp="1"/>
          </p:cNvSpPr>
          <p:nvPr>
            <p:ph type="sldNum" sz="quarter" idx="12"/>
          </p:nvPr>
        </p:nvSpPr>
        <p:spPr/>
        <p:txBody>
          <a:bodyPr/>
          <a:lstStyle/>
          <a:p>
            <a:fld id="{90EA0D95-99E5-4065-9358-69BE809E2BE6}" type="slidenum">
              <a:rPr lang="en-IN" smtClean="0"/>
              <a:t>6</a:t>
            </a:fld>
            <a:endParaRPr lang="en-IN"/>
          </a:p>
        </p:txBody>
      </p:sp>
    </p:spTree>
    <p:extLst>
      <p:ext uri="{BB962C8B-B14F-4D97-AF65-F5344CB8AC3E}">
        <p14:creationId xmlns:p14="http://schemas.microsoft.com/office/powerpoint/2010/main" val="410413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05037-38CA-4C29-88D1-C2598D2CC5E8}"/>
              </a:ext>
            </a:extLst>
          </p:cNvPr>
          <p:cNvSpPr>
            <a:spLocks noGrp="1"/>
          </p:cNvSpPr>
          <p:nvPr>
            <p:ph type="title"/>
          </p:nvPr>
        </p:nvSpPr>
        <p:spPr/>
        <p:txBody>
          <a:bodyPr/>
          <a:lstStyle/>
          <a:p>
            <a:r>
              <a:rPr lang="en-IN" dirty="0"/>
              <a:t>Convolution Neural Network</a:t>
            </a:r>
            <a:br>
              <a:rPr lang="en-IN" b="0" i="0" dirty="0">
                <a:solidFill>
                  <a:srgbClr val="202124"/>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2F8A2707-5277-4954-A58C-95CCCDDE8463}"/>
              </a:ext>
            </a:extLst>
          </p:cNvPr>
          <p:cNvSpPr>
            <a:spLocks noGrp="1"/>
          </p:cNvSpPr>
          <p:nvPr>
            <p:ph idx="1"/>
          </p:nvPr>
        </p:nvSpPr>
        <p:spPr>
          <a:xfrm>
            <a:off x="198784" y="2603500"/>
            <a:ext cx="11741426" cy="4254500"/>
          </a:xfrm>
        </p:spPr>
        <p:txBody>
          <a:bodyPr/>
          <a:lstStyle/>
          <a:p>
            <a:pPr algn="l"/>
            <a:r>
              <a:rPr lang="en-IN" b="0" i="0" dirty="0">
                <a:solidFill>
                  <a:srgbClr val="202124"/>
                </a:solidFill>
                <a:effectLst/>
                <a:latin typeface="Times New Roman" panose="02020603050405020304" pitchFamily="18" charset="0"/>
                <a:cs typeface="Times New Roman" panose="02020603050405020304" pitchFamily="18" charset="0"/>
              </a:rPr>
              <a:t>CNN-based recommendation algorithm can </a:t>
            </a:r>
            <a:r>
              <a:rPr lang="en-IN" b="1" i="0" dirty="0">
                <a:solidFill>
                  <a:srgbClr val="202124"/>
                </a:solidFill>
                <a:effectLst/>
                <a:latin typeface="Times New Roman" panose="02020603050405020304" pitchFamily="18" charset="0"/>
                <a:cs typeface="Times New Roman" panose="02020603050405020304" pitchFamily="18" charset="0"/>
              </a:rPr>
              <a:t>recommend items that meet users' interests</a:t>
            </a:r>
            <a:r>
              <a:rPr lang="en-IN" b="0" i="0" dirty="0">
                <a:solidFill>
                  <a:srgbClr val="202124"/>
                </a:solidFill>
                <a:effectLst/>
                <a:latin typeface="Times New Roman" panose="02020603050405020304" pitchFamily="18" charset="0"/>
                <a:cs typeface="Times New Roman" panose="02020603050405020304" pitchFamily="18" charset="0"/>
              </a:rPr>
              <a:t> by analysing users' features, items' features, and users' ratings information.</a:t>
            </a:r>
          </a:p>
          <a:p>
            <a:pPr algn="l"/>
            <a:endParaRPr lang="en-IN" b="0" i="0" dirty="0">
              <a:solidFill>
                <a:srgbClr val="202124"/>
              </a:solidFill>
              <a:effectLst/>
              <a:latin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A17B0FA0-1D46-4AF0-A76F-FDE458F98C50}"/>
              </a:ext>
            </a:extLst>
          </p:cNvPr>
          <p:cNvSpPr>
            <a:spLocks noGrp="1"/>
          </p:cNvSpPr>
          <p:nvPr>
            <p:ph type="sldNum" sz="quarter" idx="12"/>
          </p:nvPr>
        </p:nvSpPr>
        <p:spPr/>
        <p:txBody>
          <a:bodyPr/>
          <a:lstStyle/>
          <a:p>
            <a:fld id="{90EA0D95-99E5-4065-9358-69BE809E2BE6}" type="slidenum">
              <a:rPr lang="en-IN" smtClean="0"/>
              <a:t>7</a:t>
            </a:fld>
            <a:endParaRPr lang="en-IN"/>
          </a:p>
        </p:txBody>
      </p:sp>
      <p:pic>
        <p:nvPicPr>
          <p:cNvPr id="5" name="Picture 6" descr="Overview of Convolutional Neural Network in Image Classification">
            <a:extLst>
              <a:ext uri="{FF2B5EF4-FFF2-40B4-BE49-F238E27FC236}">
                <a16:creationId xmlns:a16="http://schemas.microsoft.com/office/drawing/2014/main" id="{79623D66-49AC-4F77-B2C3-F446E1F9A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634" y="3429000"/>
            <a:ext cx="9210261" cy="328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405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BEF70-BC16-42AD-8454-4425C147DF99}"/>
              </a:ext>
            </a:extLst>
          </p:cNvPr>
          <p:cNvSpPr>
            <a:spLocks noGrp="1"/>
          </p:cNvSpPr>
          <p:nvPr>
            <p:ph type="title"/>
          </p:nvPr>
        </p:nvSpPr>
        <p:spPr/>
        <p:txBody>
          <a:bodyPr/>
          <a:lstStyle/>
          <a:p>
            <a:r>
              <a:rPr lang="en-IN" dirty="0"/>
              <a:t>Types of Recommender system</a:t>
            </a:r>
          </a:p>
        </p:txBody>
      </p:sp>
      <p:sp>
        <p:nvSpPr>
          <p:cNvPr id="3" name="Content Placeholder 2">
            <a:extLst>
              <a:ext uri="{FF2B5EF4-FFF2-40B4-BE49-F238E27FC236}">
                <a16:creationId xmlns:a16="http://schemas.microsoft.com/office/drawing/2014/main" id="{5206F2BE-F952-40E5-B176-071BC535A92C}"/>
              </a:ext>
            </a:extLst>
          </p:cNvPr>
          <p:cNvSpPr>
            <a:spLocks noGrp="1"/>
          </p:cNvSpPr>
          <p:nvPr>
            <p:ph idx="1"/>
          </p:nvPr>
        </p:nvSpPr>
        <p:spPr>
          <a:xfrm>
            <a:off x="638119" y="2358887"/>
            <a:ext cx="9963619" cy="4499113"/>
          </a:xfrm>
        </p:spPr>
        <p:txBody>
          <a:bodyPr vert="horz" lIns="91440" tIns="45720" rIns="91440" bIns="45720" rtlCol="0" anchor="t">
            <a:normAutofit/>
          </a:bodyPr>
          <a:lstStyle/>
          <a:p>
            <a:r>
              <a:rPr lang="en-IN" b="1" i="0" dirty="0">
                <a:solidFill>
                  <a:schemeClr val="tx2">
                    <a:lumMod val="60000"/>
                    <a:lumOff val="40000"/>
                  </a:schemeClr>
                </a:solidFill>
                <a:effectLst/>
                <a:latin typeface="Times New Roman"/>
                <a:cs typeface="Times New Roman"/>
              </a:rPr>
              <a:t>Collaborative Recommender system.</a:t>
            </a:r>
            <a:r>
              <a:rPr lang="en-IN" b="1" dirty="0">
                <a:solidFill>
                  <a:schemeClr val="tx2">
                    <a:lumMod val="60000"/>
                    <a:lumOff val="40000"/>
                  </a:schemeClr>
                </a:solidFill>
                <a:latin typeface="Times New Roman"/>
                <a:cs typeface="Times New Roman"/>
              </a:rPr>
              <a:t> </a:t>
            </a:r>
            <a:endParaRPr lang="en-IN" b="1" i="0" dirty="0">
              <a:solidFill>
                <a:schemeClr val="tx2">
                  <a:lumMod val="60000"/>
                  <a:lumOff val="40000"/>
                </a:schemeClr>
              </a:solidFill>
              <a:effectLst/>
              <a:latin typeface="Times New Roman" panose="02020603050405020304" pitchFamily="18" charset="0"/>
              <a:cs typeface="Times New Roman" panose="02020603050405020304" pitchFamily="18" charset="0"/>
            </a:endParaRPr>
          </a:p>
          <a:p>
            <a:r>
              <a:rPr lang="en-IN" b="1" i="0" dirty="0">
                <a:solidFill>
                  <a:schemeClr val="tx2">
                    <a:lumMod val="60000"/>
                    <a:lumOff val="40000"/>
                  </a:schemeClr>
                </a:solidFill>
                <a:effectLst/>
                <a:latin typeface="Times New Roman" panose="02020603050405020304" pitchFamily="18" charset="0"/>
                <a:cs typeface="Times New Roman" panose="02020603050405020304" pitchFamily="18" charset="0"/>
              </a:rPr>
              <a:t>Content-based recommender system.</a:t>
            </a:r>
          </a:p>
          <a:p>
            <a:r>
              <a:rPr lang="en-IN" b="1" dirty="0">
                <a:solidFill>
                  <a:schemeClr val="tx2">
                    <a:lumMod val="60000"/>
                    <a:lumOff val="40000"/>
                  </a:schemeClr>
                </a:solidFill>
                <a:latin typeface="Times New Roman" panose="02020603050405020304" pitchFamily="18" charset="0"/>
                <a:cs typeface="Times New Roman" panose="02020603050405020304" pitchFamily="18" charset="0"/>
              </a:rPr>
              <a:t>Hybrid </a:t>
            </a:r>
            <a:r>
              <a:rPr lang="en-IN" b="1" i="0" dirty="0">
                <a:solidFill>
                  <a:schemeClr val="tx2">
                    <a:lumMod val="60000"/>
                    <a:lumOff val="40000"/>
                  </a:schemeClr>
                </a:solidFill>
                <a:effectLst/>
                <a:latin typeface="Times New Roman" panose="02020603050405020304" pitchFamily="18" charset="0"/>
                <a:cs typeface="Times New Roman" panose="02020603050405020304" pitchFamily="18" charset="0"/>
              </a:rPr>
              <a:t>recommender system.</a:t>
            </a:r>
            <a:r>
              <a:rPr lang="en-US" b="1" dirty="0">
                <a:solidFill>
                  <a:schemeClr val="tx2">
                    <a:lumMod val="60000"/>
                    <a:lumOff val="40000"/>
                  </a:schemeClr>
                </a:solidFill>
                <a:latin typeface="Times New Roman" panose="02020603050405020304" pitchFamily="18" charset="0"/>
                <a:cs typeface="Times New Roman" panose="02020603050405020304" pitchFamily="18" charset="0"/>
              </a:rPr>
              <a:t> </a:t>
            </a:r>
            <a:endParaRPr lang="en-IN" b="1" i="0" dirty="0">
              <a:solidFill>
                <a:schemeClr val="tx2">
                  <a:lumMod val="60000"/>
                  <a:lumOff val="40000"/>
                </a:schemeClr>
              </a:solidFill>
              <a:effectLst/>
              <a:latin typeface="Times New Roman" panose="02020603050405020304" pitchFamily="18" charset="0"/>
              <a:cs typeface="Times New Roman" panose="02020603050405020304" pitchFamily="18" charset="0"/>
            </a:endParaRPr>
          </a:p>
          <a:p>
            <a:r>
              <a:rPr lang="en-IN" b="1" i="0" dirty="0">
                <a:solidFill>
                  <a:schemeClr val="tx1"/>
                </a:solidFill>
                <a:effectLst/>
                <a:latin typeface="Times New Roman"/>
                <a:cs typeface="Times New Roman"/>
              </a:rPr>
              <a:t>Demographic based recommender system.</a:t>
            </a:r>
            <a:r>
              <a:rPr lang="en-IN" b="1" dirty="0">
                <a:solidFill>
                  <a:schemeClr val="tx1"/>
                </a:solidFill>
                <a:latin typeface="Times New Roman"/>
                <a:cs typeface="Times New Roman"/>
              </a:rPr>
              <a:t> </a:t>
            </a:r>
            <a:endParaRPr lang="en-IN" b="1" i="0" dirty="0">
              <a:solidFill>
                <a:schemeClr val="tx1"/>
              </a:solidFill>
              <a:effectLst/>
              <a:latin typeface="Times New Roman" panose="02020603050405020304" pitchFamily="18" charset="0"/>
              <a:cs typeface="Times New Roman" panose="02020603050405020304" pitchFamily="18" charset="0"/>
            </a:endParaRPr>
          </a:p>
          <a:p>
            <a:r>
              <a:rPr lang="en-IN" b="1" i="0" dirty="0">
                <a:solidFill>
                  <a:schemeClr val="tx1"/>
                </a:solidFill>
                <a:effectLst/>
                <a:latin typeface="Times New Roman" panose="02020603050405020304" pitchFamily="18" charset="0"/>
                <a:cs typeface="Times New Roman" panose="02020603050405020304" pitchFamily="18" charset="0"/>
              </a:rPr>
              <a:t>Utility based recommender system.</a:t>
            </a:r>
          </a:p>
          <a:p>
            <a:r>
              <a:rPr lang="en-IN" b="1" i="0" dirty="0">
                <a:solidFill>
                  <a:schemeClr val="tx1"/>
                </a:solidFill>
                <a:effectLst/>
                <a:latin typeface="Times New Roman"/>
                <a:cs typeface="Times New Roman"/>
              </a:rPr>
              <a:t>Knowledge based recommender system.</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Group recommendations.</a:t>
            </a:r>
          </a:p>
          <a:p>
            <a:r>
              <a:rPr lang="en-US" b="1" dirty="0">
                <a:solidFill>
                  <a:schemeClr val="tx1"/>
                </a:solidFill>
                <a:latin typeface="Times New Roman" panose="02020603050405020304" pitchFamily="18" charset="0"/>
                <a:cs typeface="Times New Roman" panose="02020603050405020304" pitchFamily="18" charset="0"/>
              </a:rPr>
              <a:t>Cross-domain recommendations.</a:t>
            </a:r>
          </a:p>
          <a:p>
            <a:r>
              <a:rPr lang="en-US" b="1" dirty="0">
                <a:solidFill>
                  <a:schemeClr val="tx1"/>
                </a:solidFill>
                <a:latin typeface="Times New Roman" panose="02020603050405020304" pitchFamily="18" charset="0"/>
                <a:cs typeface="Times New Roman" panose="02020603050405020304" pitchFamily="18" charset="0"/>
              </a:rPr>
              <a:t> Social recommender systems.</a:t>
            </a:r>
          </a:p>
        </p:txBody>
      </p:sp>
      <p:sp>
        <p:nvSpPr>
          <p:cNvPr id="5" name="Slide Number Placeholder 4">
            <a:extLst>
              <a:ext uri="{FF2B5EF4-FFF2-40B4-BE49-F238E27FC236}">
                <a16:creationId xmlns:a16="http://schemas.microsoft.com/office/drawing/2014/main" id="{F0F65359-E693-4E54-9217-BF02657974F7}"/>
              </a:ext>
            </a:extLst>
          </p:cNvPr>
          <p:cNvSpPr>
            <a:spLocks noGrp="1"/>
          </p:cNvSpPr>
          <p:nvPr>
            <p:ph type="sldNum" sz="quarter" idx="12"/>
          </p:nvPr>
        </p:nvSpPr>
        <p:spPr/>
        <p:txBody>
          <a:bodyPr/>
          <a:lstStyle/>
          <a:p>
            <a:fld id="{90EA0D95-99E5-4065-9358-69BE809E2BE6}" type="slidenum">
              <a:rPr lang="en-IN" smtClean="0"/>
              <a:t>8</a:t>
            </a:fld>
            <a:endParaRPr lang="en-IN"/>
          </a:p>
        </p:txBody>
      </p:sp>
    </p:spTree>
    <p:extLst>
      <p:ext uri="{BB962C8B-B14F-4D97-AF65-F5344CB8AC3E}">
        <p14:creationId xmlns:p14="http://schemas.microsoft.com/office/powerpoint/2010/main" val="264396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708A-5FAB-4417-973C-F957B61DDB01}"/>
              </a:ext>
            </a:extLst>
          </p:cNvPr>
          <p:cNvSpPr>
            <a:spLocks noGrp="1"/>
          </p:cNvSpPr>
          <p:nvPr>
            <p:ph type="title"/>
          </p:nvPr>
        </p:nvSpPr>
        <p:spPr/>
        <p:txBody>
          <a:bodyPr/>
          <a:lstStyle/>
          <a:p>
            <a:r>
              <a:rPr lang="en-IN" dirty="0"/>
              <a:t>COLLABORATIVE </a:t>
            </a:r>
          </a:p>
        </p:txBody>
      </p:sp>
      <p:sp>
        <p:nvSpPr>
          <p:cNvPr id="3" name="Content Placeholder 2">
            <a:extLst>
              <a:ext uri="{FF2B5EF4-FFF2-40B4-BE49-F238E27FC236}">
                <a16:creationId xmlns:a16="http://schemas.microsoft.com/office/drawing/2014/main" id="{468B1C1D-7048-4953-9904-58E1EACE87FB}"/>
              </a:ext>
            </a:extLst>
          </p:cNvPr>
          <p:cNvSpPr>
            <a:spLocks noGrp="1"/>
          </p:cNvSpPr>
          <p:nvPr>
            <p:ph idx="1"/>
          </p:nvPr>
        </p:nvSpPr>
        <p:spPr>
          <a:xfrm>
            <a:off x="172278" y="1908313"/>
            <a:ext cx="12019722" cy="4111487"/>
          </a:xfrm>
        </p:spPr>
        <p:txBody>
          <a:bodyPr>
            <a:noAutofit/>
          </a:bodyPr>
          <a:lstStyle/>
          <a:p>
            <a:pPr marL="0" indent="0" algn="l" rtl="0">
              <a:lnSpc>
                <a:spcPct val="120000"/>
              </a:lnSpc>
              <a:spcBef>
                <a:spcPts val="0"/>
              </a:spcBef>
              <a:buNone/>
            </a:pPr>
            <a:endParaRPr lang="en-IN" sz="1600" b="1" i="0" u="sng" dirty="0">
              <a:solidFill>
                <a:schemeClr val="tx1"/>
              </a:solidFill>
              <a:effectLst/>
              <a:latin typeface="Times New Roman" panose="02020603050405020304" pitchFamily="18" charset="0"/>
              <a:cs typeface="Times New Roman" panose="02020603050405020304" pitchFamily="18" charset="0"/>
            </a:endParaRPr>
          </a:p>
          <a:p>
            <a:pPr algn="l" rtl="0">
              <a:lnSpc>
                <a:spcPct val="120000"/>
              </a:lnSpc>
              <a:spcBef>
                <a:spcPts val="0"/>
              </a:spcBef>
            </a:pPr>
            <a:r>
              <a:rPr lang="en-US" i="0" dirty="0">
                <a:solidFill>
                  <a:schemeClr val="tx1"/>
                </a:solidFill>
                <a:effectLst/>
                <a:latin typeface="Times New Roman" panose="02020603050405020304" pitchFamily="18" charset="0"/>
                <a:cs typeface="Times New Roman" panose="02020603050405020304" pitchFamily="18" charset="0"/>
              </a:rPr>
              <a:t>It is considered to be one of the very smart recommender systems that work on the similarity between different users and also items that are widely used as an e-commerce website and also online movie websites. </a:t>
            </a:r>
            <a:endParaRPr lang="en-IN" u="sng" dirty="0">
              <a:solidFill>
                <a:schemeClr val="tx1"/>
              </a:solidFill>
              <a:latin typeface="Times New Roman" panose="02020603050405020304" pitchFamily="18" charset="0"/>
              <a:cs typeface="Times New Roman" panose="02020603050405020304" pitchFamily="18" charset="0"/>
            </a:endParaRPr>
          </a:p>
          <a:p>
            <a:pPr algn="l" rtl="0">
              <a:lnSpc>
                <a:spcPct val="120000"/>
              </a:lnSpc>
              <a:spcBef>
                <a:spcPts val="0"/>
              </a:spcBef>
            </a:pPr>
            <a:r>
              <a:rPr lang="en-US" i="0" dirty="0">
                <a:solidFill>
                  <a:schemeClr val="tx1"/>
                </a:solidFill>
                <a:effectLst/>
                <a:latin typeface="Times New Roman" panose="02020603050405020304" pitchFamily="18" charset="0"/>
                <a:cs typeface="Times New Roman" panose="02020603050405020304" pitchFamily="18" charset="0"/>
              </a:rPr>
              <a:t>It checks about the taste of similar users and does recommendations. </a:t>
            </a:r>
            <a:endParaRPr lang="en-IN" i="0" u="sng" dirty="0">
              <a:solidFill>
                <a:schemeClr val="tx1"/>
              </a:solidFill>
              <a:effectLst/>
              <a:latin typeface="Times New Roman" panose="02020603050405020304" pitchFamily="18" charset="0"/>
              <a:cs typeface="Times New Roman" panose="02020603050405020304" pitchFamily="18" charset="0"/>
            </a:endParaRPr>
          </a:p>
          <a:p>
            <a:pPr algn="l" rtl="0">
              <a:lnSpc>
                <a:spcPct val="120000"/>
              </a:lnSpc>
              <a:spcBef>
                <a:spcPts val="0"/>
              </a:spcBef>
            </a:pPr>
            <a:r>
              <a:rPr lang="en-US" i="0" dirty="0">
                <a:solidFill>
                  <a:schemeClr val="tx1"/>
                </a:solidFill>
                <a:effectLst/>
                <a:latin typeface="Times New Roman" panose="02020603050405020304" pitchFamily="18" charset="0"/>
                <a:cs typeface="Times New Roman" panose="02020603050405020304" pitchFamily="18" charset="0"/>
              </a:rPr>
              <a:t>The similarity is not restricted to the taste of the user moreover there can be consideration of similarity between different items also. </a:t>
            </a:r>
            <a:endParaRPr lang="en-IN" u="sng" dirty="0">
              <a:solidFill>
                <a:schemeClr val="tx1"/>
              </a:solidFill>
              <a:latin typeface="Times New Roman" panose="02020603050405020304" pitchFamily="18" charset="0"/>
              <a:cs typeface="Times New Roman" panose="02020603050405020304" pitchFamily="18" charset="0"/>
            </a:endParaRPr>
          </a:p>
          <a:p>
            <a:pPr algn="l" rtl="0">
              <a:lnSpc>
                <a:spcPct val="120000"/>
              </a:lnSpc>
              <a:spcBef>
                <a:spcPts val="0"/>
              </a:spcBef>
            </a:pPr>
            <a:r>
              <a:rPr lang="en-US" i="0" dirty="0">
                <a:solidFill>
                  <a:schemeClr val="tx1"/>
                </a:solidFill>
                <a:effectLst/>
                <a:latin typeface="Times New Roman" panose="02020603050405020304" pitchFamily="18" charset="0"/>
                <a:cs typeface="Times New Roman" panose="02020603050405020304" pitchFamily="18" charset="0"/>
              </a:rPr>
              <a:t>The system will give more efficient recommendations if we have a large volume of information about users and items.</a:t>
            </a:r>
            <a:endParaRPr lang="en-IN"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sz="1600" dirty="0"/>
          </a:p>
        </p:txBody>
      </p:sp>
      <p:sp>
        <p:nvSpPr>
          <p:cNvPr id="4" name="Slide Number Placeholder 3">
            <a:extLst>
              <a:ext uri="{FF2B5EF4-FFF2-40B4-BE49-F238E27FC236}">
                <a16:creationId xmlns:a16="http://schemas.microsoft.com/office/drawing/2014/main" id="{490FA279-A835-4569-84DA-F4E53FEC1215}"/>
              </a:ext>
            </a:extLst>
          </p:cNvPr>
          <p:cNvSpPr>
            <a:spLocks noGrp="1"/>
          </p:cNvSpPr>
          <p:nvPr>
            <p:ph type="sldNum" sz="quarter" idx="12"/>
          </p:nvPr>
        </p:nvSpPr>
        <p:spPr/>
        <p:txBody>
          <a:bodyPr/>
          <a:lstStyle/>
          <a:p>
            <a:fld id="{90EA0D95-99E5-4065-9358-69BE809E2BE6}" type="slidenum">
              <a:rPr lang="en-IN" smtClean="0"/>
              <a:t>9</a:t>
            </a:fld>
            <a:endParaRPr lang="en-IN"/>
          </a:p>
        </p:txBody>
      </p:sp>
    </p:spTree>
    <p:extLst>
      <p:ext uri="{BB962C8B-B14F-4D97-AF65-F5344CB8AC3E}">
        <p14:creationId xmlns:p14="http://schemas.microsoft.com/office/powerpoint/2010/main" val="4229173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1BB1AC4839074B9D3455BEC822D5E5" ma:contentTypeVersion="2" ma:contentTypeDescription="Create a new document." ma:contentTypeScope="" ma:versionID="5af0f1d0b9aa2126d60167f4a86f39bc">
  <xsd:schema xmlns:xsd="http://www.w3.org/2001/XMLSchema" xmlns:xs="http://www.w3.org/2001/XMLSchema" xmlns:p="http://schemas.microsoft.com/office/2006/metadata/properties" xmlns:ns2="804c94a5-8967-47ef-a95a-2044dd2f8f43" targetNamespace="http://schemas.microsoft.com/office/2006/metadata/properties" ma:root="true" ma:fieldsID="c2ad6cfeae37d03fd932a80798597e26" ns2:_="">
    <xsd:import namespace="804c94a5-8967-47ef-a95a-2044dd2f8f4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4c94a5-8967-47ef-a95a-2044dd2f8f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741E68-D618-4035-B6DE-3E94E1024AFA}">
  <ds:schemaRefs>
    <ds:schemaRef ds:uri="http://schemas.microsoft.com/sharepoint/v3/contenttype/forms"/>
  </ds:schemaRefs>
</ds:datastoreItem>
</file>

<file path=customXml/itemProps2.xml><?xml version="1.0" encoding="utf-8"?>
<ds:datastoreItem xmlns:ds="http://schemas.openxmlformats.org/officeDocument/2006/customXml" ds:itemID="{3A19BF51-9E77-424F-AAD4-E2DC2CF4C8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4c94a5-8967-47ef-a95a-2044dd2f8f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81112B-6FBE-4C45-8910-DDB09806B9C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Ion Boardroom</Template>
  <TotalTime>29391</TotalTime>
  <Words>2731</Words>
  <Application>Microsoft Office PowerPoint</Application>
  <PresentationFormat>Widescreen</PresentationFormat>
  <Paragraphs>316</Paragraphs>
  <Slides>54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Algerian</vt:lpstr>
      <vt:lpstr>AR CHRISTY</vt:lpstr>
      <vt:lpstr>arial</vt:lpstr>
      <vt:lpstr>arial</vt:lpstr>
      <vt:lpstr>Calibri</vt:lpstr>
      <vt:lpstr>Century Gothic</vt:lpstr>
      <vt:lpstr>Segoe UI Light</vt:lpstr>
      <vt:lpstr>Times New Roman</vt:lpstr>
      <vt:lpstr>Wingdings</vt:lpstr>
      <vt:lpstr>Wingdings 3</vt:lpstr>
      <vt:lpstr>Ion Boardroom</vt:lpstr>
      <vt:lpstr>                        MASTER THESIS                           FINAL  REVIEW</vt:lpstr>
      <vt:lpstr>Introduction -Recommendation system </vt:lpstr>
      <vt:lpstr>Why we are using recommendation system?</vt:lpstr>
      <vt:lpstr>Deep learning</vt:lpstr>
      <vt:lpstr>Advantage of Deep Learning</vt:lpstr>
      <vt:lpstr>Why neural networks are used in recommender systems?</vt:lpstr>
      <vt:lpstr>Convolution Neural Network </vt:lpstr>
      <vt:lpstr>Types of Recommender system</vt:lpstr>
      <vt:lpstr>COLLABORATIVE </vt:lpstr>
      <vt:lpstr>  CONTENT BASED </vt:lpstr>
      <vt:lpstr>  Type of collaborative filtering</vt:lpstr>
      <vt:lpstr> collaborative filtering Advantages and disadvantages</vt:lpstr>
      <vt:lpstr>Content based Advantages and disadvantages</vt:lpstr>
      <vt:lpstr>Why we are going for hybrid method</vt:lpstr>
      <vt:lpstr>Hybrid method</vt:lpstr>
      <vt:lpstr>Litrature review:</vt:lpstr>
      <vt:lpstr>PowerPoint Presentation</vt:lpstr>
      <vt:lpstr>Maximum Margin Matrix Factorization</vt:lpstr>
      <vt:lpstr>Collaborative Denoising Auto-Encoder (CDAE)</vt:lpstr>
      <vt:lpstr>social Recommender System</vt:lpstr>
      <vt:lpstr>Time Aware Collaborative Recommendation Introduction </vt:lpstr>
      <vt:lpstr>Related Works  paper1-A Time-Aware Hybrid Approach for Intelligent Recommendation Systems for Individual and Group Users                                   -Dan Yang , 1 Jing Zhang,1 Sifeng Wang , 2 and XueDong Zhang1-2019</vt:lpstr>
      <vt:lpstr>This paper have two approach </vt:lpstr>
      <vt:lpstr>Personalized recommendation  </vt:lpstr>
      <vt:lpstr>Group recommendation </vt:lpstr>
      <vt:lpstr> DRAWBACK</vt:lpstr>
      <vt:lpstr> Paper2-A time aware CNN based personalized recommender system  </vt:lpstr>
      <vt:lpstr>Existing Architecture</vt:lpstr>
      <vt:lpstr>Working model</vt:lpstr>
      <vt:lpstr>Challenges in the existing system </vt:lpstr>
      <vt:lpstr>Proposed method-Time aware CNN based personalised recommendation  Algorithm</vt:lpstr>
      <vt:lpstr>Proposed Method</vt:lpstr>
      <vt:lpstr>Dataset Description </vt:lpstr>
      <vt:lpstr>Flow chart of  TCPR</vt:lpstr>
      <vt:lpstr>Background calculation </vt:lpstr>
      <vt:lpstr>Problem</vt:lpstr>
      <vt:lpstr>Implementation</vt:lpstr>
      <vt:lpstr>Hyperparameters ,train and testing</vt:lpstr>
      <vt:lpstr>  Input to the layers</vt:lpstr>
      <vt:lpstr>Split data into train and testing for 20 and 80</vt:lpstr>
      <vt:lpstr>PowerPoint Presentation</vt:lpstr>
      <vt:lpstr>Based on MovieId</vt:lpstr>
      <vt:lpstr>Based on UserId</vt:lpstr>
      <vt:lpstr>Recommendations </vt:lpstr>
      <vt:lpstr>Content Based Algorithm </vt:lpstr>
      <vt:lpstr>Reading Movieid</vt:lpstr>
      <vt:lpstr>Using tfidf and cosine similarity</vt:lpstr>
      <vt:lpstr>Recommendation for MovieId -661</vt:lpstr>
      <vt:lpstr>For Title content</vt:lpstr>
      <vt:lpstr>Recommendations for title</vt:lpstr>
      <vt:lpstr>Hybrid Method combine both content and collaborative</vt:lpstr>
      <vt:lpstr>Reference:</vt:lpstr>
      <vt:lpstr>Github for 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THESIS</dc:title>
  <dc:creator>EZHIL OVIYA D</dc:creator>
  <cp:lastModifiedBy>EZHIL OVIYA D</cp:lastModifiedBy>
  <cp:revision>420</cp:revision>
  <cp:lastPrinted>2021-11-08T03:15:57Z</cp:lastPrinted>
  <dcterms:created xsi:type="dcterms:W3CDTF">2021-10-20T06:42:36Z</dcterms:created>
  <dcterms:modified xsi:type="dcterms:W3CDTF">2022-04-15T08:38:47Z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0x010100BD1BB1AC4839074B9D3455BEC822D5E5</vt:lpwstr>
  </property>
</Properties>
</file>