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90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3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111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913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018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312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022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463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001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0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340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8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842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159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9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2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572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3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3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1" r:id="rId1"/>
    <p:sldLayoutId id="2147484902" r:id="rId2"/>
    <p:sldLayoutId id="2147484903" r:id="rId3"/>
    <p:sldLayoutId id="2147484904" r:id="rId4"/>
    <p:sldLayoutId id="2147484905" r:id="rId5"/>
    <p:sldLayoutId id="2147484906" r:id="rId6"/>
    <p:sldLayoutId id="2147484907" r:id="rId7"/>
    <p:sldLayoutId id="2147484908" r:id="rId8"/>
    <p:sldLayoutId id="2147484909" r:id="rId9"/>
    <p:sldLayoutId id="2147484910" r:id="rId10"/>
    <p:sldLayoutId id="2147484911" r:id="rId11"/>
    <p:sldLayoutId id="2147484912" r:id="rId12"/>
    <p:sldLayoutId id="2147484913" r:id="rId13"/>
    <p:sldLayoutId id="2147484914" r:id="rId14"/>
    <p:sldLayoutId id="2147484915" r:id="rId15"/>
    <p:sldLayoutId id="2147484916" r:id="rId16"/>
    <p:sldLayoutId id="214748491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678" y="879729"/>
            <a:ext cx="8556859" cy="2469864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rgbClr val="00206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PHONEPE PULSE INSIGHTS</a:t>
            </a:r>
            <a:br>
              <a:rPr lang="en-US" sz="9600" b="1" dirty="0">
                <a:solidFill>
                  <a:srgbClr val="C1FF72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1091" y="3839604"/>
            <a:ext cx="5919538" cy="1238616"/>
          </a:xfrm>
        </p:spPr>
        <p:txBody>
          <a:bodyPr>
            <a:noAutofit/>
          </a:bodyPr>
          <a:lstStyle/>
          <a:p>
            <a:pPr algn="ctr">
              <a:lnSpc>
                <a:spcPts val="2600"/>
              </a:lnSpc>
            </a:pPr>
            <a:r>
              <a:rPr lang="en-US" b="1" i="1" cap="none" dirty="0" err="1">
                <a:solidFill>
                  <a:srgbClr val="00206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Indhumathy</a:t>
            </a:r>
            <a:r>
              <a:rPr lang="en-US" b="1" i="1" cap="none" dirty="0">
                <a:solidFill>
                  <a:srgbClr val="00206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 </a:t>
            </a:r>
            <a:r>
              <a:rPr lang="en-US" b="1" i="1" cap="none" dirty="0" err="1">
                <a:solidFill>
                  <a:srgbClr val="00206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Thangavelu</a:t>
            </a:r>
            <a:endParaRPr lang="en-US" b="1" i="1" cap="none" dirty="0">
              <a:solidFill>
                <a:srgbClr val="002060"/>
              </a:solidFill>
              <a:latin typeface="Glacial Indifference Bold Italics"/>
              <a:ea typeface="Glacial Indifference Bold Italics"/>
              <a:cs typeface="Glacial Indifference Bold Italics"/>
              <a:sym typeface="Glacial Indifference Bold Italics"/>
            </a:endParaRPr>
          </a:p>
          <a:p>
            <a:pPr algn="ctr">
              <a:lnSpc>
                <a:spcPts val="2600"/>
              </a:lnSpc>
            </a:pPr>
            <a:r>
              <a:rPr lang="en-US" b="1" i="1" cap="none" dirty="0">
                <a:solidFill>
                  <a:srgbClr val="00206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Mail:indhumathy1206@gmail.Com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717008-120B-C41C-70EA-B580D6FA47CD}"/>
              </a:ext>
            </a:extLst>
          </p:cNvPr>
          <p:cNvSpPr txBox="1"/>
          <p:nvPr/>
        </p:nvSpPr>
        <p:spPr>
          <a:xfrm>
            <a:off x="3048000" y="0"/>
            <a:ext cx="6096000" cy="140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SCENARIO 9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 INSURANCE TRANSACTIONS ANALYSIS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8B90E969-F7DE-F45A-DFF8-4578AAD747E0}"/>
              </a:ext>
            </a:extLst>
          </p:cNvPr>
          <p:cNvSpPr/>
          <p:nvPr/>
        </p:nvSpPr>
        <p:spPr>
          <a:xfrm>
            <a:off x="3439160" y="1401666"/>
            <a:ext cx="6096000" cy="3686160"/>
          </a:xfrm>
          <a:custGeom>
            <a:avLst/>
            <a:gdLst/>
            <a:ahLst/>
            <a:cxnLst/>
            <a:rect l="l" t="t" r="r" b="b"/>
            <a:pathLst>
              <a:path w="10986492" h="5462034">
                <a:moveTo>
                  <a:pt x="0" y="0"/>
                </a:moveTo>
                <a:lnTo>
                  <a:pt x="10986492" y="0"/>
                </a:lnTo>
                <a:lnTo>
                  <a:pt x="10986492" y="5462035"/>
                </a:lnTo>
                <a:lnTo>
                  <a:pt x="0" y="546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4AEB4-CB04-98AB-165A-472D6DA6D6E5}"/>
              </a:ext>
            </a:extLst>
          </p:cNvPr>
          <p:cNvSpPr txBox="1"/>
          <p:nvPr/>
        </p:nvSpPr>
        <p:spPr>
          <a:xfrm>
            <a:off x="512813" y="5132014"/>
            <a:ext cx="11501120" cy="1202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7179" lvl="1" indent="-393589" algn="l">
              <a:lnSpc>
                <a:spcPts val="3000"/>
              </a:lnSpc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Karnataka and Maharashtra accounted for more than 40% of the overall insurance value, despite having a low transaction volume, largely influenced by urban areas like Mumbai and Bengaluru. </a:t>
            </a:r>
          </a:p>
          <a:p>
            <a:pPr marL="787179" lvl="1" indent="-393589" algn="l">
              <a:lnSpc>
                <a:spcPts val="3000"/>
              </a:lnSpc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The urban centers of Karnataka and Maharashtra serve as the key players at the micro level.</a:t>
            </a:r>
          </a:p>
        </p:txBody>
      </p:sp>
    </p:spTree>
    <p:extLst>
      <p:ext uri="{BB962C8B-B14F-4D97-AF65-F5344CB8AC3E}">
        <p14:creationId xmlns:p14="http://schemas.microsoft.com/office/powerpoint/2010/main" val="36855643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350695-A663-FFB4-3A6F-E5E7A3AF0FF0}"/>
              </a:ext>
            </a:extLst>
          </p:cNvPr>
          <p:cNvSpPr txBox="1"/>
          <p:nvPr/>
        </p:nvSpPr>
        <p:spPr>
          <a:xfrm>
            <a:off x="3149600" y="-77002"/>
            <a:ext cx="6096000" cy="140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SCENARIO 8 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 USER REGISTRATION ANALYSIS 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3A1AEDD8-EC5D-FFA4-CF13-4071CC890933}"/>
              </a:ext>
            </a:extLst>
          </p:cNvPr>
          <p:cNvSpPr/>
          <p:nvPr/>
        </p:nvSpPr>
        <p:spPr>
          <a:xfrm>
            <a:off x="1188719" y="1485425"/>
            <a:ext cx="4836161" cy="2832576"/>
          </a:xfrm>
          <a:custGeom>
            <a:avLst/>
            <a:gdLst/>
            <a:ahLst/>
            <a:cxnLst/>
            <a:rect l="l" t="t" r="r" b="b"/>
            <a:pathLst>
              <a:path w="7932723" h="3943825">
                <a:moveTo>
                  <a:pt x="0" y="0"/>
                </a:moveTo>
                <a:lnTo>
                  <a:pt x="7932723" y="0"/>
                </a:lnTo>
                <a:lnTo>
                  <a:pt x="7932723" y="3943826"/>
                </a:lnTo>
                <a:lnTo>
                  <a:pt x="0" y="3943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D8685714-4E2A-D151-C4BF-6CFF64F9D13A}"/>
              </a:ext>
            </a:extLst>
          </p:cNvPr>
          <p:cNvSpPr/>
          <p:nvPr/>
        </p:nvSpPr>
        <p:spPr>
          <a:xfrm>
            <a:off x="6593305" y="1485425"/>
            <a:ext cx="5332397" cy="2832575"/>
          </a:xfrm>
          <a:custGeom>
            <a:avLst/>
            <a:gdLst/>
            <a:ahLst/>
            <a:cxnLst/>
            <a:rect l="l" t="t" r="r" b="b"/>
            <a:pathLst>
              <a:path w="8162299" h="4057961">
                <a:moveTo>
                  <a:pt x="0" y="0"/>
                </a:moveTo>
                <a:lnTo>
                  <a:pt x="8162298" y="0"/>
                </a:lnTo>
                <a:lnTo>
                  <a:pt x="8162298" y="4057961"/>
                </a:lnTo>
                <a:lnTo>
                  <a:pt x="0" y="4057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DDD53-797E-5620-EE38-26247DCB1D51}"/>
              </a:ext>
            </a:extLst>
          </p:cNvPr>
          <p:cNvSpPr txBox="1"/>
          <p:nvPr/>
        </p:nvSpPr>
        <p:spPr>
          <a:xfrm>
            <a:off x="0" y="3916096"/>
            <a:ext cx="1218558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2" lvl="1" indent="-377826" algn="l">
              <a:lnSpc>
                <a:spcPts val="4900"/>
              </a:lnSpc>
              <a:buFont typeface="Arial"/>
              <a:buChar char="•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Glacial Indifference"/>
              <a:cs typeface="Times New Roman" panose="02020603050405020304" pitchFamily="18" charset="0"/>
              <a:sym typeface="Glacial Indifference"/>
            </a:endParaRPr>
          </a:p>
          <a:p>
            <a:pPr marL="755652" lvl="1" indent="-377826" algn="l">
              <a:lnSpc>
                <a:spcPts val="3000"/>
              </a:lnSpc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The districts boasting the most registered users are Solapur (Maharashtra),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Prakasam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(Andhra Pradesh),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Purba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Bardhaman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, and Paschim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Bardhaman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(West Bengal), along with Bareilly (Uttar Pradesh). </a:t>
            </a:r>
          </a:p>
          <a:p>
            <a:pPr marL="777242" lvl="1" indent="-388621" algn="l">
              <a:lnSpc>
                <a:spcPts val="3000"/>
              </a:lnSpc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On a more granular level, the cities making a significant impact are Bareilly (Uttar Pradesh),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Shadhara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(Delhi), and Vijayapura (Andhra Pradesh).</a:t>
            </a:r>
          </a:p>
        </p:txBody>
      </p:sp>
    </p:spTree>
    <p:extLst>
      <p:ext uri="{BB962C8B-B14F-4D97-AF65-F5344CB8AC3E}">
        <p14:creationId xmlns:p14="http://schemas.microsoft.com/office/powerpoint/2010/main" val="23772526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7B7597-2E66-145F-39B5-4D95FE3593DE}"/>
              </a:ext>
            </a:extLst>
          </p:cNvPr>
          <p:cNvSpPr txBox="1"/>
          <p:nvPr/>
        </p:nvSpPr>
        <p:spPr>
          <a:xfrm>
            <a:off x="1174282" y="383705"/>
            <a:ext cx="10905423" cy="5821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ct val="0"/>
              </a:spcBef>
            </a:pPr>
            <a:endParaRPr lang="en-US" sz="1800" b="1" i="1" dirty="0">
              <a:solidFill>
                <a:srgbClr val="000000"/>
              </a:solidFill>
              <a:latin typeface="Times New Roman" panose="02020603050405020304" pitchFamily="18" charset="0"/>
              <a:ea typeface="Glacial Indifference Bold Italics"/>
              <a:cs typeface="Times New Roman" panose="02020603050405020304" pitchFamily="18" charset="0"/>
              <a:sym typeface="Glacial Indifference Bold Italics"/>
            </a:endParaRPr>
          </a:p>
          <a:p>
            <a:pPr>
              <a:lnSpc>
                <a:spcPts val="3000"/>
              </a:lnSpc>
              <a:spcBef>
                <a:spcPct val="0"/>
              </a:spcBef>
            </a:pPr>
            <a:endParaRPr lang="en-US" b="1" i="1" dirty="0">
              <a:solidFill>
                <a:srgbClr val="000000"/>
              </a:solidFill>
              <a:latin typeface="Times New Roman" panose="02020603050405020304" pitchFamily="18" charset="0"/>
              <a:ea typeface="Glacial Indifference Bold Italics"/>
              <a:cs typeface="Times New Roman" panose="02020603050405020304" pitchFamily="18" charset="0"/>
              <a:sym typeface="Glacial Indifference Bold Italics"/>
            </a:endParaRP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	Technologies Utilized:-</a:t>
            </a:r>
          </a:p>
          <a:p>
            <a:pPr marL="285750" indent="-285750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  Programming Language: Python 3</a:t>
            </a:r>
          </a:p>
          <a:p>
            <a:pPr marL="285750" indent="-285750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 RDBMS: MySQL Server</a:t>
            </a:r>
          </a:p>
          <a:p>
            <a:pPr marL="285750" indent="-285750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Application Framework: </a:t>
            </a:r>
            <a:r>
              <a:rPr lang="en-US" sz="1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Streamlit</a:t>
            </a:r>
            <a:endParaRPr lang="en-US" sz="1800" b="1" i="1" dirty="0">
              <a:solidFill>
                <a:srgbClr val="000000"/>
              </a:solidFill>
              <a:latin typeface="Times New Roman" panose="02020603050405020304" pitchFamily="18" charset="0"/>
              <a:ea typeface="Glacial Indifference Bold Italics"/>
              <a:cs typeface="Times New Roman" panose="02020603050405020304" pitchFamily="18" charset="0"/>
              <a:sym typeface="Glacial Indifference Bold Italics"/>
            </a:endParaRPr>
          </a:p>
          <a:p>
            <a:pPr marL="285750" indent="-285750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 External Resources: Google, GitHub</a:t>
            </a:r>
          </a:p>
          <a:p>
            <a:pPr marL="285750" indent="-285750">
              <a:lnSpc>
                <a:spcPts val="3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sz="1800" b="1" i="1" dirty="0">
              <a:solidFill>
                <a:srgbClr val="000000"/>
              </a:solidFill>
              <a:latin typeface="Times New Roman" panose="02020603050405020304" pitchFamily="18" charset="0"/>
              <a:ea typeface="Glacial Indifference Bold Italics"/>
              <a:cs typeface="Times New Roman" panose="02020603050405020304" pitchFamily="18" charset="0"/>
              <a:sym typeface="Glacial Indifference Bold Itali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en-US" sz="1800" b="1" i="1" dirty="0">
              <a:solidFill>
                <a:srgbClr val="000000"/>
              </a:solidFill>
              <a:latin typeface="Times New Roman" panose="02020603050405020304" pitchFamily="18" charset="0"/>
              <a:ea typeface="Glacial Indifference Bold Italics"/>
              <a:cs typeface="Times New Roman" panose="02020603050405020304" pitchFamily="18" charset="0"/>
              <a:sym typeface="Glacial Indifference Bold Itali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en-US" b="1" i="1" dirty="0">
              <a:solidFill>
                <a:srgbClr val="000000"/>
              </a:solidFill>
              <a:latin typeface="Times New Roman" panose="02020603050405020304" pitchFamily="18" charset="0"/>
              <a:ea typeface="Glacial Indifference Bold Italics"/>
              <a:cs typeface="Times New Roman" panose="02020603050405020304" pitchFamily="18" charset="0"/>
              <a:sym typeface="Glacial Indifference Bold Itali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en-US" sz="1800" b="1" i="1" dirty="0">
              <a:solidFill>
                <a:srgbClr val="000000"/>
              </a:solidFill>
              <a:latin typeface="Times New Roman" panose="02020603050405020304" pitchFamily="18" charset="0"/>
              <a:ea typeface="Glacial Indifference Bold Italics"/>
              <a:cs typeface="Times New Roman" panose="02020603050405020304" pitchFamily="18" charset="0"/>
              <a:sym typeface="Glacial Indifference Bold Itali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en-US" sz="1800" b="1" i="1" dirty="0">
              <a:solidFill>
                <a:srgbClr val="000000"/>
              </a:solidFill>
              <a:latin typeface="Times New Roman" panose="02020603050405020304" pitchFamily="18" charset="0"/>
              <a:ea typeface="Glacial Indifference Bold Italics"/>
              <a:cs typeface="Times New Roman" panose="02020603050405020304" pitchFamily="18" charset="0"/>
              <a:sym typeface="Glacial Indifference Bold Itali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en-US" sz="1800" b="1" i="1" dirty="0">
              <a:solidFill>
                <a:srgbClr val="000000"/>
              </a:solidFill>
              <a:latin typeface="Times New Roman" panose="02020603050405020304" pitchFamily="18" charset="0"/>
              <a:ea typeface="Glacial Indifference Bold Italics"/>
              <a:cs typeface="Times New Roman" panose="02020603050405020304" pitchFamily="18" charset="0"/>
              <a:sym typeface="Glacial Indifference Bold Itali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600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THANK YOU</a:t>
            </a:r>
          </a:p>
          <a:p>
            <a:pPr marL="755652" lvl="1" indent="-377826" algn="l">
              <a:lnSpc>
                <a:spcPts val="3000"/>
              </a:lnSpc>
              <a:buFont typeface="Arial"/>
              <a:buChar char="•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Glacial Indifference"/>
              <a:cs typeface="Times New Roman" panose="02020603050405020304" pitchFamily="18" charset="0"/>
              <a:sym typeface="Glacial Indifference"/>
            </a:endParaRPr>
          </a:p>
        </p:txBody>
      </p:sp>
    </p:spTree>
    <p:extLst>
      <p:ext uri="{BB962C8B-B14F-4D97-AF65-F5344CB8AC3E}">
        <p14:creationId xmlns:p14="http://schemas.microsoft.com/office/powerpoint/2010/main" val="12197349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973136-7BFC-A32C-7A26-54DE5148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19" y="722446"/>
            <a:ext cx="10653561" cy="1176879"/>
          </a:xfrm>
        </p:spPr>
        <p:txBody>
          <a:bodyPr>
            <a:no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br>
              <a:rPr lang="en-US" sz="36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br>
              <a:rPr lang="en-US" sz="36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br>
              <a:rPr lang="en-US" sz="36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br>
              <a:rPr lang="en-US" sz="36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br>
              <a:rPr lang="en-US" sz="36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br>
              <a:rPr lang="en-US" sz="22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br>
              <a:rPr lang="en-US" sz="22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br>
              <a:rPr lang="en-US" sz="22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br>
              <a:rPr lang="en-US" sz="22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br>
              <a:rPr lang="en-US" sz="22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br>
              <a:rPr lang="en-US" sz="22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br>
              <a:rPr lang="en-US" sz="22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br>
              <a:rPr lang="en-US" sz="22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SCENARIO 1</a:t>
            </a:r>
            <a:b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</a:b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DECIPHERING THE TRANSACTION PROCESS: NAVIGATING PHONEPE</a:t>
            </a:r>
            <a:b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</a:br>
            <a:b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</a:br>
            <a:br>
              <a:rPr lang="en-US" sz="22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br>
              <a:rPr lang="en-US" sz="22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br>
              <a:rPr lang="en-US" sz="22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br>
              <a:rPr lang="en-US" sz="22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br>
              <a:rPr lang="en-US" sz="22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br>
              <a:rPr lang="en-US" sz="22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br>
              <a:rPr lang="en-US" sz="22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br>
              <a:rPr lang="en-US" sz="22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br>
              <a:rPr lang="en-US" sz="22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br>
              <a:rPr lang="en-US" sz="22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r>
              <a:rPr lang="en-US" sz="22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				</a:t>
            </a:r>
            <a:br>
              <a:rPr lang="en-US" sz="22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r>
              <a:rPr lang="en-US" sz="22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				</a:t>
            </a:r>
            <a:r>
              <a:rPr lang="en-US" sz="2200" b="1" i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SCENARIO</a:t>
            </a:r>
            <a:r>
              <a:rPr lang="en-US" sz="22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 1</a:t>
            </a:r>
            <a:br>
              <a:rPr lang="en-US" sz="22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r>
              <a:rPr lang="en-US" sz="22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DECIPHERING THE TRANSACTION PROCESS: NAVIGATING PHONEPE</a:t>
            </a:r>
            <a:br>
              <a:rPr lang="en-US" sz="4800" b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</a:br>
            <a:endParaRPr lang="en-IN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B7C78E3D-1766-19C7-2D8C-76A9F0081A7B}"/>
              </a:ext>
            </a:extLst>
          </p:cNvPr>
          <p:cNvSpPr txBox="1"/>
          <p:nvPr/>
        </p:nvSpPr>
        <p:spPr>
          <a:xfrm>
            <a:off x="856648" y="4525594"/>
            <a:ext cx="12192000" cy="15027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72817" lvl="1" indent="-28575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Maharashtra -leader in value in overall years.</a:t>
            </a:r>
          </a:p>
          <a:p>
            <a:pPr marL="729967" lvl="1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Karnataka and Uttar Pradesh - significant growth potential in recent years.</a:t>
            </a:r>
          </a:p>
          <a:p>
            <a:pPr marL="672817" lvl="1" indent="-28575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Merchant payments account for only a quarter of the volume seen in peer-to-peer payment transactions.</a:t>
            </a:r>
          </a:p>
          <a:p>
            <a:pPr marL="774134" lvl="1" indent="-387067" algn="l">
              <a:lnSpc>
                <a:spcPts val="3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Northeastern Indian states are currently falling behind in transaction activity.</a:t>
            </a: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1B9CFC28-36B1-F633-8317-E0D9DFC8B0A2}"/>
              </a:ext>
            </a:extLst>
          </p:cNvPr>
          <p:cNvSpPr/>
          <p:nvPr/>
        </p:nvSpPr>
        <p:spPr>
          <a:xfrm>
            <a:off x="2981960" y="1310886"/>
            <a:ext cx="6228080" cy="3037049"/>
          </a:xfrm>
          <a:custGeom>
            <a:avLst/>
            <a:gdLst/>
            <a:ahLst/>
            <a:cxnLst/>
            <a:rect l="l" t="t" r="r" b="b"/>
            <a:pathLst>
              <a:path w="8299020" h="4125933">
                <a:moveTo>
                  <a:pt x="0" y="0"/>
                </a:moveTo>
                <a:lnTo>
                  <a:pt x="8299020" y="0"/>
                </a:lnTo>
                <a:lnTo>
                  <a:pt x="8299020" y="4125933"/>
                </a:lnTo>
                <a:lnTo>
                  <a:pt x="0" y="4125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12B538-AE23-5A38-D095-C1C075A13616}"/>
              </a:ext>
            </a:extLst>
          </p:cNvPr>
          <p:cNvSpPr txBox="1"/>
          <p:nvPr/>
        </p:nvSpPr>
        <p:spPr>
          <a:xfrm>
            <a:off x="2557111" y="-1"/>
            <a:ext cx="7670800" cy="1069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SCENARIO 2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 DEVICE DOMINANCE AND USER ENGAGEMENT ASSESSMENT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7E3EA-F696-1D49-5010-CC20F8C8E9A9}"/>
              </a:ext>
            </a:extLst>
          </p:cNvPr>
          <p:cNvSpPr txBox="1"/>
          <p:nvPr/>
        </p:nvSpPr>
        <p:spPr>
          <a:xfrm>
            <a:off x="1023485" y="4606880"/>
            <a:ext cx="10882965" cy="2358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0296" lvl="1" indent="-395148" algn="l">
              <a:lnSpc>
                <a:spcPts val="3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Highest number of registered users:-</a:t>
            </a:r>
          </a:p>
          <a:p>
            <a:pPr algn="l">
              <a:lnSpc>
                <a:spcPts val="3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             Maharashtra, Uttar Pradesh, and Karnataka </a:t>
            </a:r>
          </a:p>
          <a:p>
            <a:pPr marL="790296" lvl="1" indent="-395148" algn="l">
              <a:lnSpc>
                <a:spcPts val="3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Leading Brands:  Xiaomi, Vivo, and Samsung.</a:t>
            </a:r>
          </a:p>
          <a:p>
            <a:pPr marL="790296" lvl="1" indent="-395148" algn="l">
              <a:lnSpc>
                <a:spcPts val="3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Frequent Users: Karnataka </a:t>
            </a:r>
          </a:p>
          <a:p>
            <a:pPr marL="790296" lvl="1" indent="-395148" algn="l">
              <a:lnSpc>
                <a:spcPts val="3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Noteworthy Observation: Despite having the highest number of registered users, Maharashtra does not rank among the most frequent users of the application.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1A97D-AAB1-53C6-7969-476011FC2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403" y="1066251"/>
            <a:ext cx="6149742" cy="35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161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2142F2-4696-87C1-DD53-3CD18AF7F330}"/>
              </a:ext>
            </a:extLst>
          </p:cNvPr>
          <p:cNvSpPr txBox="1"/>
          <p:nvPr/>
        </p:nvSpPr>
        <p:spPr>
          <a:xfrm>
            <a:off x="2136807" y="0"/>
            <a:ext cx="9038121" cy="140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SCENARIO 3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INSURANCE PENETRATION AND GROWTH POTENTIAL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5DFF16-0AE4-0A6E-2849-620400365E27}"/>
              </a:ext>
            </a:extLst>
          </p:cNvPr>
          <p:cNvSpPr txBox="1"/>
          <p:nvPr/>
        </p:nvSpPr>
        <p:spPr>
          <a:xfrm>
            <a:off x="919212" y="5072806"/>
            <a:ext cx="11078678" cy="1204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2" lvl="1" indent="-377826" algn="l">
              <a:lnSpc>
                <a:spcPts val="3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Maharashtra, Andhra Pradesh, and Karnataka: Higher total insurance amount.</a:t>
            </a:r>
          </a:p>
          <a:p>
            <a:pPr marL="755652" lvl="1" indent="-377826" algn="l">
              <a:lnSpc>
                <a:spcPts val="3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Lower average ticket size, indicating that the average transaction value is less.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Jammu &amp; Kashmir, Ladakh, and Uttarakhand: These regions are considered "Premium States."</a:t>
            </a: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DC3887B1-23A7-5FD9-F867-9D3F7E08A8CB}"/>
              </a:ext>
            </a:extLst>
          </p:cNvPr>
          <p:cNvSpPr/>
          <p:nvPr/>
        </p:nvSpPr>
        <p:spPr>
          <a:xfrm>
            <a:off x="3830854" y="1534305"/>
            <a:ext cx="5107807" cy="3405861"/>
          </a:xfrm>
          <a:custGeom>
            <a:avLst/>
            <a:gdLst/>
            <a:ahLst/>
            <a:cxnLst/>
            <a:rect l="l" t="t" r="r" b="b"/>
            <a:pathLst>
              <a:path w="8812444" h="5632954">
                <a:moveTo>
                  <a:pt x="0" y="0"/>
                </a:moveTo>
                <a:lnTo>
                  <a:pt x="8812444" y="0"/>
                </a:lnTo>
                <a:lnTo>
                  <a:pt x="8812444" y="5632955"/>
                </a:lnTo>
                <a:lnTo>
                  <a:pt x="0" y="56329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4563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C12B5B-BB09-B2DE-FC55-4DC38DD4EBEB}"/>
              </a:ext>
            </a:extLst>
          </p:cNvPr>
          <p:cNvSpPr txBox="1"/>
          <p:nvPr/>
        </p:nvSpPr>
        <p:spPr>
          <a:xfrm>
            <a:off x="2492943" y="74001"/>
            <a:ext cx="6651859" cy="140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SCENARIO 4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TRANSACTION ANALYSIS FOR MARKET EXPANSION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F0144-6173-4228-0A71-71CA2C3FA826}"/>
              </a:ext>
            </a:extLst>
          </p:cNvPr>
          <p:cNvSpPr txBox="1"/>
          <p:nvPr/>
        </p:nvSpPr>
        <p:spPr>
          <a:xfrm>
            <a:off x="1145406" y="1636058"/>
            <a:ext cx="1139631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00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•  Volume Leaders: </a:t>
            </a:r>
          </a:p>
          <a:p>
            <a:pPr algn="l">
              <a:lnSpc>
                <a:spcPts val="200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   Karnataka, Telangana, and Maharashtra.</a:t>
            </a:r>
          </a:p>
          <a:p>
            <a:pPr algn="l">
              <a:lnSpc>
                <a:spcPts val="2000"/>
              </a:lnSpc>
              <a:spcBef>
                <a:spcPct val="0"/>
              </a:spcBef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Glacial Indifference"/>
              <a:cs typeface="Times New Roman" panose="02020603050405020304" pitchFamily="18" charset="0"/>
              <a:sym typeface="Glacial Indifference"/>
            </a:endParaRPr>
          </a:p>
          <a:p>
            <a:pPr algn="l">
              <a:lnSpc>
                <a:spcPts val="200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•  Value Leaders: </a:t>
            </a:r>
          </a:p>
          <a:p>
            <a:pPr algn="l">
              <a:lnSpc>
                <a:spcPts val="200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  Manipur, Mizoram, Nagaland, and Ladakh. </a:t>
            </a:r>
          </a:p>
          <a:p>
            <a:pPr algn="l">
              <a:lnSpc>
                <a:spcPts val="2000"/>
              </a:lnSpc>
              <a:spcBef>
                <a:spcPct val="0"/>
              </a:spcBef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Glacial Indifference"/>
              <a:cs typeface="Times New Roman" panose="02020603050405020304" pitchFamily="18" charset="0"/>
              <a:sym typeface="Glacial Indifference"/>
            </a:endParaRPr>
          </a:p>
          <a:p>
            <a:pPr algn="l">
              <a:lnSpc>
                <a:spcPts val="200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•  Northern &amp; Eastern states may show growing</a:t>
            </a:r>
          </a:p>
          <a:p>
            <a:pPr algn="l">
              <a:lnSpc>
                <a:spcPts val="200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  adoption but smaller ticket sizes </a:t>
            </a:r>
          </a:p>
          <a:p>
            <a:pPr algn="l">
              <a:lnSpc>
                <a:spcPts val="200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   → future growth markets.</a:t>
            </a:r>
          </a:p>
          <a:p>
            <a:pPr algn="l">
              <a:lnSpc>
                <a:spcPts val="2000"/>
              </a:lnSpc>
              <a:spcBef>
                <a:spcPct val="0"/>
              </a:spcBef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Glacial Indifference"/>
              <a:cs typeface="Times New Roman" panose="02020603050405020304" pitchFamily="18" charset="0"/>
              <a:sym typeface="Glacial Indifference"/>
            </a:endParaRPr>
          </a:p>
          <a:p>
            <a:pPr algn="l">
              <a:lnSpc>
                <a:spcPts val="2000"/>
              </a:lnSpc>
              <a:spcBef>
                <a:spcPct val="0"/>
              </a:spcBef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Glacial Indifference"/>
              <a:cs typeface="Times New Roman" panose="02020603050405020304" pitchFamily="18" charset="0"/>
              <a:sym typeface="Glacial Indifference"/>
            </a:endParaRPr>
          </a:p>
          <a:p>
            <a:pPr algn="l">
              <a:lnSpc>
                <a:spcPts val="2000"/>
              </a:lnSpc>
              <a:spcBef>
                <a:spcPct val="0"/>
              </a:spcBef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Glacial Indifference"/>
              <a:cs typeface="Times New Roman" panose="02020603050405020304" pitchFamily="18" charset="0"/>
              <a:sym typeface="Glacial Indifference"/>
            </a:endParaRPr>
          </a:p>
          <a:p>
            <a:pPr algn="l">
              <a:lnSpc>
                <a:spcPts val="2000"/>
              </a:lnSpc>
              <a:spcBef>
                <a:spcPct val="0"/>
              </a:spcBef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Glacial Indifference"/>
              <a:cs typeface="Times New Roman" panose="02020603050405020304" pitchFamily="18" charset="0"/>
              <a:sym typeface="Glacial Indifference"/>
            </a:endParaRP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On a year-over-year basis, the average transaction value has declined, indicating that customers are making smaller-value transactions compared to the previous year. </a:t>
            </a:r>
          </a:p>
          <a:p>
            <a:pPr>
              <a:lnSpc>
                <a:spcPts val="2000"/>
              </a:lnSpc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Glacial Indifference"/>
              <a:cs typeface="Times New Roman" panose="02020603050405020304" pitchFamily="18" charset="0"/>
              <a:sym typeface="Glacial Indifference"/>
            </a:endParaRPr>
          </a:p>
          <a:p>
            <a:pPr marL="206376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Western India (Maharashtra, Gujarat) often shows higher transaction value due to urban wealth       concentration.</a:t>
            </a:r>
          </a:p>
          <a:p>
            <a:pPr algn="l">
              <a:lnSpc>
                <a:spcPts val="2000"/>
              </a:lnSpc>
              <a:spcBef>
                <a:spcPct val="0"/>
              </a:spcBef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Glacial Indifference"/>
              <a:cs typeface="Times New Roman" panose="02020603050405020304" pitchFamily="18" charset="0"/>
              <a:sym typeface="Glacial Indifferenc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E70EEE-D999-29A4-426F-A63B6EBBE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75667"/>
            <a:ext cx="5394119" cy="34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80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DB93157-2BFC-89E6-7771-9FD5B4CB45FF}"/>
              </a:ext>
            </a:extLst>
          </p:cNvPr>
          <p:cNvSpPr/>
          <p:nvPr/>
        </p:nvSpPr>
        <p:spPr>
          <a:xfrm>
            <a:off x="3147461" y="1246386"/>
            <a:ext cx="5621153" cy="3606248"/>
          </a:xfrm>
          <a:custGeom>
            <a:avLst/>
            <a:gdLst/>
            <a:ahLst/>
            <a:cxnLst/>
            <a:rect l="l" t="t" r="r" b="b"/>
            <a:pathLst>
              <a:path w="8812444" h="5632954">
                <a:moveTo>
                  <a:pt x="0" y="0"/>
                </a:moveTo>
                <a:lnTo>
                  <a:pt x="8812444" y="0"/>
                </a:lnTo>
                <a:lnTo>
                  <a:pt x="8812444" y="5632955"/>
                </a:lnTo>
                <a:lnTo>
                  <a:pt x="0" y="56329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D8833-90F4-DB5C-77FF-CA92C89557C2}"/>
              </a:ext>
            </a:extLst>
          </p:cNvPr>
          <p:cNvSpPr txBox="1"/>
          <p:nvPr/>
        </p:nvSpPr>
        <p:spPr>
          <a:xfrm>
            <a:off x="2577164" y="93250"/>
            <a:ext cx="6097604" cy="1153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SCENARIO 5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USER ENGAGEMENT AND GROWTH STRATEGY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4A2DB-FE8A-2057-EB9F-9994F08FA40D}"/>
              </a:ext>
            </a:extLst>
          </p:cNvPr>
          <p:cNvSpPr txBox="1"/>
          <p:nvPr/>
        </p:nvSpPr>
        <p:spPr>
          <a:xfrm>
            <a:off x="875899" y="5034013"/>
            <a:ext cx="11020926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34063" lvl="1" indent="-367031" algn="l">
              <a:lnSpc>
                <a:spcPts val="2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The leading users of the application, both in terms of registration and frequency of use.</a:t>
            </a:r>
          </a:p>
          <a:p>
            <a:pPr algn="l">
              <a:lnSpc>
                <a:spcPts val="2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           Maharashtra and Karnataka.</a:t>
            </a:r>
          </a:p>
          <a:p>
            <a:pPr marL="652782" lvl="1" indent="-285750" algn="l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Although Uttar Pradesh, Rajasthan, Telangana, and Tamil Nadu have a higher number of registered users,  where market reached saturation level there is significant potential for increasing user engagement in these  states.</a:t>
            </a:r>
          </a:p>
          <a:p>
            <a:pPr marL="734063" lvl="1" indent="-367031" algn="l">
              <a:lnSpc>
                <a:spcPts val="2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Meghalaya, Arunachal Pradesh, Mizoram and Ladakh are high loyal user states where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phonepe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has to focus on user acquisition.</a:t>
            </a:r>
          </a:p>
        </p:txBody>
      </p:sp>
    </p:spTree>
    <p:extLst>
      <p:ext uri="{BB962C8B-B14F-4D97-AF65-F5344CB8AC3E}">
        <p14:creationId xmlns:p14="http://schemas.microsoft.com/office/powerpoint/2010/main" val="40251549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C088E6-F709-8470-013D-417533CF6A2D}"/>
              </a:ext>
            </a:extLst>
          </p:cNvPr>
          <p:cNvSpPr txBox="1"/>
          <p:nvPr/>
        </p:nvSpPr>
        <p:spPr>
          <a:xfrm>
            <a:off x="3047198" y="199129"/>
            <a:ext cx="6097604" cy="940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ct val="0"/>
              </a:spcBef>
            </a:pPr>
            <a:r>
              <a:rPr lang="en-US" sz="1800" b="1" i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SCENARIO 6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1800" b="1" i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 INSURANCE ENGAGEMENT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64561-D2CA-BC91-6946-AAABE15948D1}"/>
              </a:ext>
            </a:extLst>
          </p:cNvPr>
          <p:cNvSpPr txBox="1"/>
          <p:nvPr/>
        </p:nvSpPr>
        <p:spPr>
          <a:xfrm>
            <a:off x="1414913" y="4706109"/>
            <a:ext cx="12301086" cy="221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Micro-market insurance insights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.</a:t>
            </a:r>
          </a:p>
          <a:p>
            <a:pPr marL="285750" indent="-285750" algn="l">
              <a:lnSpc>
                <a:spcPts val="5879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Districts with Dominant Value Leaders:</a:t>
            </a:r>
          </a:p>
          <a:p>
            <a:pPr algn="l">
              <a:lnSpc>
                <a:spcPts val="2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    Bengaluru Urban, Pune,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Rangareddy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and Thane. </a:t>
            </a:r>
          </a:p>
          <a:p>
            <a:pPr marL="285750" indent="-28575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This indicates that Karnataka and Maharashtra play a significant role in this context.</a:t>
            </a:r>
          </a:p>
          <a:p>
            <a:pPr marL="285750" indent="-28575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Small ticket policies must be engaged to make mass adoption.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A087921-E399-DD50-0F8C-A3732E0B1E4D}"/>
              </a:ext>
            </a:extLst>
          </p:cNvPr>
          <p:cNvSpPr/>
          <p:nvPr/>
        </p:nvSpPr>
        <p:spPr>
          <a:xfrm>
            <a:off x="3083292" y="1139130"/>
            <a:ext cx="6061510" cy="3566979"/>
          </a:xfrm>
          <a:custGeom>
            <a:avLst/>
            <a:gdLst/>
            <a:ahLst/>
            <a:cxnLst/>
            <a:rect l="l" t="t" r="r" b="b"/>
            <a:pathLst>
              <a:path w="8812444" h="5632954">
                <a:moveTo>
                  <a:pt x="0" y="0"/>
                </a:moveTo>
                <a:lnTo>
                  <a:pt x="8812444" y="0"/>
                </a:lnTo>
                <a:lnTo>
                  <a:pt x="8812444" y="5632954"/>
                </a:lnTo>
                <a:lnTo>
                  <a:pt x="0" y="563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6481442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4DF4AD-57B2-2C38-91CA-DD396E3B7BDC}"/>
              </a:ext>
            </a:extLst>
          </p:cNvPr>
          <p:cNvSpPr txBox="1"/>
          <p:nvPr/>
        </p:nvSpPr>
        <p:spPr>
          <a:xfrm>
            <a:off x="2500162" y="356883"/>
            <a:ext cx="776999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ct val="0"/>
              </a:spcBef>
            </a:pP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SCENARIO 7</a:t>
            </a:r>
          </a:p>
          <a:p>
            <a:pPr algn="ctr">
              <a:lnSpc>
                <a:spcPts val="2000"/>
              </a:lnSpc>
              <a:spcBef>
                <a:spcPct val="0"/>
              </a:spcBef>
            </a:pP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 </a:t>
            </a:r>
          </a:p>
          <a:p>
            <a:pPr algn="ctr">
              <a:lnSpc>
                <a:spcPts val="2000"/>
              </a:lnSpc>
              <a:spcBef>
                <a:spcPct val="0"/>
              </a:spcBef>
            </a:pP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 Bold Italics"/>
                <a:cs typeface="Times New Roman" panose="02020603050405020304" pitchFamily="18" charset="0"/>
                <a:sym typeface="Glacial Indifference Bold Italics"/>
              </a:rPr>
              <a:t>TRANSACTION ANALYSIS ACROSS STATES AND DISTRICTS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FD607-86CE-5162-349B-AAEAA0CE5986}"/>
              </a:ext>
            </a:extLst>
          </p:cNvPr>
          <p:cNvSpPr txBox="1"/>
          <p:nvPr/>
        </p:nvSpPr>
        <p:spPr>
          <a:xfrm>
            <a:off x="1135782" y="4470934"/>
            <a:ext cx="1173319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00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•   Andhra Pradesh - volume leader to date.</a:t>
            </a:r>
          </a:p>
          <a:p>
            <a:pPr algn="l">
              <a:lnSpc>
                <a:spcPts val="2000"/>
              </a:lnSpc>
              <a:spcBef>
                <a:spcPct val="0"/>
              </a:spcBef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Glacial Indifference"/>
              <a:cs typeface="Times New Roman" panose="02020603050405020304" pitchFamily="18" charset="0"/>
              <a:sym typeface="Glacial Indifference"/>
            </a:endParaRPr>
          </a:p>
          <a:p>
            <a:pPr algn="l">
              <a:lnSpc>
                <a:spcPts val="200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•   The district champions for maximum transaction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amounts:Prakasam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, YSR, and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Eluru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.</a:t>
            </a:r>
          </a:p>
          <a:p>
            <a:pPr algn="l">
              <a:lnSpc>
                <a:spcPts val="2000"/>
              </a:lnSpc>
              <a:spcBef>
                <a:spcPct val="0"/>
              </a:spcBef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Glacial Indifference"/>
              <a:cs typeface="Times New Roman" panose="02020603050405020304" pitchFamily="18" charset="0"/>
              <a:sym typeface="Glacial Indifference"/>
            </a:endParaRPr>
          </a:p>
          <a:p>
            <a:pPr marL="285750" indent="-285750" algn="l">
              <a:lnSpc>
                <a:spcPts val="2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Looking ahead, Raigad and Mumbai districts in Maharashtra, along with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Siddipet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in Telangana, </a:t>
            </a:r>
          </a:p>
          <a:p>
            <a:pPr algn="l">
              <a:lnSpc>
                <a:spcPts val="200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    are poised to become potential volume leaders.</a:t>
            </a:r>
          </a:p>
          <a:p>
            <a:pPr marL="377826" lvl="1" algn="l">
              <a:lnSpc>
                <a:spcPts val="2000"/>
              </a:lnSpc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Glacial Indifference"/>
              <a:cs typeface="Times New Roman" panose="02020603050405020304" pitchFamily="18" charset="0"/>
              <a:sym typeface="Glacial Indifference"/>
            </a:endParaRP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While the transaction count of the above districts has been steadily increasing over the years, it has yet to achieve the status of value leader.</a:t>
            </a: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489578BC-31C5-149D-47A6-F95C56FDBED5}"/>
              </a:ext>
            </a:extLst>
          </p:cNvPr>
          <p:cNvSpPr/>
          <p:nvPr/>
        </p:nvSpPr>
        <p:spPr>
          <a:xfrm>
            <a:off x="3245318" y="1213844"/>
            <a:ext cx="6685280" cy="3261903"/>
          </a:xfrm>
          <a:custGeom>
            <a:avLst/>
            <a:gdLst/>
            <a:ahLst/>
            <a:cxnLst/>
            <a:rect l="l" t="t" r="r" b="b"/>
            <a:pathLst>
              <a:path w="8812444" h="5632954">
                <a:moveTo>
                  <a:pt x="0" y="0"/>
                </a:moveTo>
                <a:lnTo>
                  <a:pt x="8812444" y="0"/>
                </a:lnTo>
                <a:lnTo>
                  <a:pt x="8812444" y="5632954"/>
                </a:lnTo>
                <a:lnTo>
                  <a:pt x="0" y="563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9380809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E89833-C1F5-E04E-EAE3-71FF0673AFC8}"/>
              </a:ext>
            </a:extLst>
          </p:cNvPr>
          <p:cNvSpPr txBox="1"/>
          <p:nvPr/>
        </p:nvSpPr>
        <p:spPr>
          <a:xfrm>
            <a:off x="490890" y="3734602"/>
            <a:ext cx="11059426" cy="2852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ts val="51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Telangana: A Hub of Micro-Level Champions</a:t>
            </a:r>
          </a:p>
          <a:p>
            <a:pPr marL="685165" lvl="1" indent="-28575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The districts of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Siddipet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Bhadradri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Kothagudem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have each produced a single city that has attained the volume leader status, highlighting their potential.</a:t>
            </a:r>
          </a:p>
          <a:p>
            <a:pPr marL="798831" lvl="1" indent="-399416" algn="l">
              <a:lnSpc>
                <a:spcPts val="3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Following closely is Ballari district in Karnataka, where a single city is emerging as the next potential volume leader.</a:t>
            </a:r>
          </a:p>
          <a:p>
            <a:pPr algn="l">
              <a:lnSpc>
                <a:spcPts val="518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94EF25BB-D6E0-6F60-7BF1-E612C37FE128}"/>
              </a:ext>
            </a:extLst>
          </p:cNvPr>
          <p:cNvSpPr/>
          <p:nvPr/>
        </p:nvSpPr>
        <p:spPr>
          <a:xfrm>
            <a:off x="3167245" y="427255"/>
            <a:ext cx="5562867" cy="3208093"/>
          </a:xfrm>
          <a:custGeom>
            <a:avLst/>
            <a:gdLst/>
            <a:ahLst/>
            <a:cxnLst/>
            <a:rect l="l" t="t" r="r" b="b"/>
            <a:pathLst>
              <a:path w="8812444" h="5632954">
                <a:moveTo>
                  <a:pt x="0" y="0"/>
                </a:moveTo>
                <a:lnTo>
                  <a:pt x="8812444" y="0"/>
                </a:lnTo>
                <a:lnTo>
                  <a:pt x="8812444" y="5632954"/>
                </a:lnTo>
                <a:lnTo>
                  <a:pt x="0" y="563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7087354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2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208</TotalTime>
  <Words>758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Corbel</vt:lpstr>
      <vt:lpstr>Glacial Indifference Bold Italics</vt:lpstr>
      <vt:lpstr>Times New Roman</vt:lpstr>
      <vt:lpstr>Wingdings</vt:lpstr>
      <vt:lpstr>Parallax</vt:lpstr>
      <vt:lpstr>PHONEPE PULSE INSIGHTS </vt:lpstr>
      <vt:lpstr>             SCENARIO 1 DECIPHERING THE TRANSACTION PROCESS: NAVIGATING PHONEPE                     SCENARIO 1 DECIPHERING THE TRANSACTION PROCESS: NAVIGATING PHONEPE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PHONEPE PULSE INSIGHTS </dc:title>
  <dc:creator>Indhu</dc:creator>
  <cp:lastModifiedBy>Indhu</cp:lastModifiedBy>
  <cp:revision>10</cp:revision>
  <dcterms:created xsi:type="dcterms:W3CDTF">2025-09-01T13:23:41Z</dcterms:created>
  <dcterms:modified xsi:type="dcterms:W3CDTF">2025-09-01T16:52:13Z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