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2"/>
  </p:notesMasterIdLst>
  <p:sldIdLst>
    <p:sldId id="268" r:id="rId2"/>
    <p:sldId id="269" r:id="rId3"/>
    <p:sldId id="270" r:id="rId4"/>
    <p:sldId id="271" r:id="rId5"/>
    <p:sldId id="272" r:id="rId6"/>
    <p:sldId id="273" r:id="rId7"/>
    <p:sldId id="274" r:id="rId8"/>
    <p:sldId id="275" r:id="rId9"/>
    <p:sldId id="276" r:id="rId10"/>
    <p:sldId id="277"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78" y="10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64"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65"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6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6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6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type="body" idx="1"/>
          </p:nvPr>
        </p:nvSpPr>
        <p:spPr/>
        <p:txBody>
          <a:bodyPr lIns="0" tIns="0" rIns="0" bIns="0"/>
          <a:lstStyle/>
          <a:p>
            <a:endParaRPr/>
          </a:p>
        </p:txBody>
      </p:sp>
      <p:sp>
        <p:nvSpPr>
          <p:cNvPr id="104869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9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0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70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42950" y="1104900"/>
            <a:ext cx="1743075" cy="1333500"/>
            <a:chOff x="742950" y="1104900"/>
            <a:chExt cx="1743075" cy="1333500"/>
          </a:xfrm>
        </p:grpSpPr>
        <p:sp>
          <p:nvSpPr>
            <p:cNvPr id="1048669"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70"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71"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72"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73" name="object 7"/>
          <p:cNvSpPr txBox="1">
            <a:spLocks noGrp="1"/>
          </p:cNvSpPr>
          <p:nvPr>
            <p:ph type="ctrTitle"/>
          </p:nvPr>
        </p:nvSpPr>
        <p:spPr>
          <a:xfrm>
            <a:off x="3195574" y="2067305"/>
            <a:ext cx="5800851" cy="509114"/>
          </a:xfrm>
          <a:prstGeom prst="rect">
            <a:avLst/>
          </a:prstGeom>
        </p:spPr>
        <p:txBody>
          <a:bodyPr vert="horz" wrap="square" lIns="0" tIns="16510" rIns="0" bIns="0" rtlCol="0">
            <a:spAutoFit/>
          </a:bodyPr>
          <a:lstStyle/>
          <a:p>
            <a:pPr marL="3213735">
              <a:lnSpc>
                <a:spcPct val="100000"/>
              </a:lnSpc>
              <a:spcBef>
                <a:spcPts val="130"/>
              </a:spcBef>
            </a:pPr>
            <a:r>
              <a:rPr lang="en-IN" spc="15" dirty="0"/>
              <a:t>  </a:t>
            </a:r>
          </a:p>
        </p:txBody>
      </p:sp>
      <p:sp>
        <p:nvSpPr>
          <p:cNvPr id="1048674" name="object 8"/>
          <p:cNvSpPr txBox="1"/>
          <p:nvPr/>
        </p:nvSpPr>
        <p:spPr>
          <a:xfrm>
            <a:off x="6484620" y="2821622"/>
            <a:ext cx="1859280" cy="34290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2097165" name="object 9"/>
          <p:cNvPicPr>
            <a:picLocks/>
          </p:cNvPicPr>
          <p:nvPr/>
        </p:nvPicPr>
        <p:blipFill>
          <a:blip r:embed="rId2" cstate="print"/>
          <a:stretch>
            <a:fillRect/>
          </a:stretch>
        </p:blipFill>
        <p:spPr>
          <a:xfrm>
            <a:off x="676275" y="6467475"/>
            <a:ext cx="2143125" cy="200025"/>
          </a:xfrm>
          <a:prstGeom prst="rect">
            <a:avLst/>
          </a:prstGeom>
        </p:spPr>
      </p:pic>
      <p:sp>
        <p:nvSpPr>
          <p:cNvPr id="1048676"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77" name="TextBox 1048676"/>
          <p:cNvSpPr txBox="1"/>
          <p:nvPr/>
        </p:nvSpPr>
        <p:spPr>
          <a:xfrm>
            <a:off x="5600700" y="1705570"/>
            <a:ext cx="5486399" cy="923330"/>
          </a:xfrm>
          <a:prstGeom prst="rect">
            <a:avLst/>
          </a:prstGeom>
        </p:spPr>
        <p:txBody>
          <a:bodyPr wrap="square" rtlCol="0">
            <a:spAutoFit/>
          </a:bodyPr>
          <a:lstStyle/>
          <a:p>
            <a:r>
              <a:rPr lang="en-US" sz="5400" dirty="0">
                <a:solidFill>
                  <a:srgbClr val="000000"/>
                </a:solidFill>
              </a:rPr>
              <a:t>S.INDHUMATHI</a:t>
            </a:r>
            <a:endParaRPr lang="en-IN" sz="54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90" name="object 7"/>
          <p:cNvSpPr txBox="1">
            <a:spLocks noGrp="1"/>
          </p:cNvSpPr>
          <p:nvPr>
            <p:ph type="ctrTitle"/>
          </p:nvPr>
        </p:nvSpPr>
        <p:spPr>
          <a:xfrm>
            <a:off x="1209549" y="632966"/>
            <a:ext cx="5800851" cy="51816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Subtitle 1">
            <a:extLst>
              <a:ext uri="{FF2B5EF4-FFF2-40B4-BE49-F238E27FC236}">
                <a16:creationId xmlns:a16="http://schemas.microsoft.com/office/drawing/2014/main" id="{DA130708-5DDF-5C1C-22B8-4EC332C7E061}"/>
              </a:ext>
            </a:extLst>
          </p:cNvPr>
          <p:cNvSpPr>
            <a:spLocks noGrp="1"/>
          </p:cNvSpPr>
          <p:nvPr>
            <p:ph type="subTitle" idx="4"/>
          </p:nvPr>
        </p:nvSpPr>
        <p:spPr>
          <a:xfrm>
            <a:off x="1666875" y="1296829"/>
            <a:ext cx="8907379" cy="4739759"/>
          </a:xfrm>
        </p:spPr>
        <p:txBody>
          <a:bodyPr/>
          <a:lstStyle/>
          <a:p>
            <a:pPr marL="457200" indent="-457200">
              <a:buFont typeface="Wingdings" panose="05000000000000000000" pitchFamily="2" charset="2"/>
              <a:buChar char="q"/>
            </a:pPr>
            <a:r>
              <a:rPr lang="en-US" sz="2800" dirty="0"/>
              <a:t>our project on fake social media accounts has achieved several key outcomes. We've raised awareness about the prevalence and risks of fake accounts, empowered individuals to navigate social media platforms responsibly, and engaged with policymakers and communities to advocate for stronger regulations and policies. </a:t>
            </a:r>
          </a:p>
          <a:p>
            <a:pPr marL="457200" indent="-457200">
              <a:buFont typeface="Wingdings" panose="05000000000000000000" pitchFamily="2" charset="2"/>
              <a:buChar char="q"/>
            </a:pPr>
            <a:r>
              <a:rPr lang="en-US" sz="2800" dirty="0"/>
              <a:t>My efforts have not only addressed the immediate issue of fake accounts but also laid the groundwork for long-term behavioral change and positive impact within online communities.</a:t>
            </a:r>
            <a:endParaRPr lang="en-IN" sz="2800" dirty="0"/>
          </a:p>
        </p:txBody>
      </p:sp>
      <p:sp>
        <p:nvSpPr>
          <p:cNvPr id="1048691" name="object 9"/>
          <p:cNvSpPr txBox="1"/>
          <p:nvPr/>
        </p:nvSpPr>
        <p:spPr>
          <a:xfrm>
            <a:off x="11277218" y="6473337"/>
            <a:ext cx="2286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93" name="TextBox 1048692"/>
          <p:cNvSpPr txBox="1"/>
          <p:nvPr/>
        </p:nvSpPr>
        <p:spPr>
          <a:xfrm>
            <a:off x="0" y="353437"/>
            <a:ext cx="7719661" cy="1077218"/>
          </a:xfrm>
          <a:prstGeom prst="rect">
            <a:avLst/>
          </a:prstGeom>
        </p:spPr>
        <p:txBody>
          <a:bodyPr wrap="square" rtlCol="0">
            <a:spAutoFit/>
          </a:bodyPr>
          <a:lstStyle/>
          <a:p>
            <a:endParaRPr lang="en-IN" sz="3200" dirty="0">
              <a:solidFill>
                <a:srgbClr val="000000"/>
              </a:solidFill>
            </a:endParaRPr>
          </a:p>
          <a:p>
            <a:endParaRPr lang="en-IN" sz="3200"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7"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17"/>
          <p:cNvSpPr txBox="1">
            <a:spLocks noGrp="1"/>
          </p:cNvSpPr>
          <p:nvPr>
            <p:ph type="title"/>
          </p:nvPr>
        </p:nvSpPr>
        <p:spPr>
          <a:xfrm>
            <a:off x="739775" y="829627"/>
            <a:ext cx="3909695" cy="5880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1" name="object 18"/>
          <p:cNvGrpSpPr/>
          <p:nvPr/>
        </p:nvGrpSpPr>
        <p:grpSpPr>
          <a:xfrm>
            <a:off x="466725" y="6410325"/>
            <a:ext cx="3705225" cy="295275"/>
            <a:chOff x="466725" y="6410325"/>
            <a:chExt cx="3705225" cy="295275"/>
          </a:xfrm>
        </p:grpSpPr>
        <p:pic>
          <p:nvPicPr>
            <p:cNvPr id="2097163" name="object 19"/>
            <p:cNvPicPr>
              <a:picLocks/>
            </p:cNvPicPr>
            <p:nvPr/>
          </p:nvPicPr>
          <p:blipFill>
            <a:blip r:embed="rId2" cstate="print"/>
            <a:stretch>
              <a:fillRect/>
            </a:stretch>
          </p:blipFill>
          <p:spPr>
            <a:xfrm>
              <a:off x="676275" y="6467475"/>
              <a:ext cx="2143125" cy="200025"/>
            </a:xfrm>
            <a:prstGeom prst="rect">
              <a:avLst/>
            </a:prstGeom>
          </p:spPr>
        </p:pic>
        <p:pic>
          <p:nvPicPr>
            <p:cNvPr id="209716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6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63" name="TextBox 1048662"/>
          <p:cNvSpPr txBox="1"/>
          <p:nvPr/>
        </p:nvSpPr>
        <p:spPr>
          <a:xfrm>
            <a:off x="1747836" y="2419984"/>
            <a:ext cx="9910764" cy="769441"/>
          </a:xfrm>
          <a:prstGeom prst="rect">
            <a:avLst/>
          </a:prstGeom>
        </p:spPr>
        <p:txBody>
          <a:bodyPr wrap="square" rtlCol="0">
            <a:spAutoFit/>
          </a:bodyPr>
          <a:lstStyle/>
          <a:p>
            <a:r>
              <a:rPr lang="en-IN" sz="4400" dirty="0">
                <a:solidFill>
                  <a:srgbClr val="000000"/>
                </a:solidFill>
              </a:rPr>
              <a:t>FAKE SOCIAL MEDIA ACCOUNT DETECTION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3" name="object 2"/>
          <p:cNvSpPr/>
          <p:nvPr/>
        </p:nvSpPr>
        <p:spPr>
          <a:xfrm>
            <a:off x="0" y="152399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6" name="object 3"/>
          <p:cNvGrpSpPr/>
          <p:nvPr/>
        </p:nvGrpSpPr>
        <p:grpSpPr>
          <a:xfrm>
            <a:off x="7443849" y="0"/>
            <a:ext cx="4752975" cy="6863080"/>
            <a:chOff x="7443849" y="0"/>
            <a:chExt cx="4752975" cy="6863080"/>
          </a:xfrm>
        </p:grpSpPr>
        <p:sp>
          <p:nvSpPr>
            <p:cNvPr id="104862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27"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7" name="object 21"/>
          <p:cNvSpPr txBox="1">
            <a:spLocks noGrp="1"/>
          </p:cNvSpPr>
          <p:nvPr>
            <p:ph type="title"/>
          </p:nvPr>
        </p:nvSpPr>
        <p:spPr>
          <a:xfrm>
            <a:off x="739775" y="445388"/>
            <a:ext cx="2357120" cy="6610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38"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39" name="TextBox 1048638"/>
          <p:cNvSpPr txBox="1"/>
          <p:nvPr/>
        </p:nvSpPr>
        <p:spPr>
          <a:xfrm>
            <a:off x="2006627" y="1625134"/>
            <a:ext cx="7454892" cy="5078313"/>
          </a:xfrm>
          <a:prstGeom prst="rect">
            <a:avLst/>
          </a:prstGeom>
        </p:spPr>
        <p:txBody>
          <a:bodyPr wrap="square" rtlCol="0">
            <a:spAutoFit/>
          </a:bodyPr>
          <a:lstStyle/>
          <a:p>
            <a:pPr marL="571500" indent="-571500">
              <a:buFont typeface="Arial" panose="020B0604020202020204" pitchFamily="34" charset="0"/>
              <a:buChar char="•"/>
            </a:pPr>
            <a:r>
              <a:rPr lang="en-US" sz="3600" spc="-20" dirty="0"/>
              <a:t>P</a:t>
            </a:r>
            <a:r>
              <a:rPr lang="en-US" sz="3600" spc="15" dirty="0"/>
              <a:t>ROB</a:t>
            </a:r>
            <a:r>
              <a:rPr lang="en-US" sz="3600" spc="55" dirty="0"/>
              <a:t>L</a:t>
            </a:r>
            <a:r>
              <a:rPr lang="en-US" sz="3600" spc="-20" dirty="0"/>
              <a:t>E</a:t>
            </a:r>
            <a:r>
              <a:rPr lang="en-US" sz="3600" spc="20" dirty="0"/>
              <a:t>M </a:t>
            </a:r>
            <a:r>
              <a:rPr lang="en-US" sz="3600" spc="10" dirty="0"/>
              <a:t>S</a:t>
            </a:r>
            <a:r>
              <a:rPr lang="en-US" sz="3600" spc="-370" dirty="0"/>
              <a:t>T </a:t>
            </a:r>
            <a:r>
              <a:rPr lang="en-US" sz="3600" spc="-375" dirty="0"/>
              <a:t>A </a:t>
            </a:r>
            <a:r>
              <a:rPr lang="en-US" sz="3600" spc="15" dirty="0"/>
              <a:t>T</a:t>
            </a:r>
            <a:r>
              <a:rPr lang="en-US" sz="3600" spc="-10" dirty="0"/>
              <a:t>E</a:t>
            </a:r>
            <a:r>
              <a:rPr lang="en-US" sz="3600" spc="-20" dirty="0"/>
              <a:t>ME</a:t>
            </a:r>
            <a:r>
              <a:rPr lang="en-US" sz="3600" spc="10" dirty="0"/>
              <a:t>NT</a:t>
            </a:r>
          </a:p>
          <a:p>
            <a:pPr marL="571500" indent="-571500">
              <a:buFont typeface="Arial" panose="020B0604020202020204" pitchFamily="34" charset="0"/>
              <a:buChar char="•"/>
            </a:pPr>
            <a:r>
              <a:rPr lang="en-US" sz="3600" spc="5" dirty="0"/>
              <a:t>PROJECT	</a:t>
            </a:r>
            <a:r>
              <a:rPr lang="en-US" sz="3600" spc="-20" dirty="0"/>
              <a:t>OVERVIEW</a:t>
            </a:r>
          </a:p>
          <a:p>
            <a:pPr marL="571500" indent="-571500">
              <a:buFont typeface="Arial" panose="020B0604020202020204" pitchFamily="34" charset="0"/>
              <a:buChar char="•"/>
            </a:pPr>
            <a:r>
              <a:rPr lang="en-US" sz="3600" spc="25" dirty="0"/>
              <a:t>W</a:t>
            </a:r>
            <a:r>
              <a:rPr lang="en-US" sz="3600" spc="-20" dirty="0"/>
              <a:t>H</a:t>
            </a:r>
            <a:r>
              <a:rPr lang="en-US" sz="3600" spc="20" dirty="0"/>
              <a:t>O</a:t>
            </a:r>
            <a:r>
              <a:rPr lang="en-US" sz="3600" spc="-235" dirty="0"/>
              <a:t> </a:t>
            </a:r>
            <a:r>
              <a:rPr lang="en-US" sz="3600" spc="-10" dirty="0"/>
              <a:t>AR</a:t>
            </a:r>
            <a:r>
              <a:rPr lang="en-US" sz="3600" spc="15" dirty="0"/>
              <a:t>E</a:t>
            </a:r>
            <a:r>
              <a:rPr lang="en-US" sz="3600" spc="-35" dirty="0"/>
              <a:t> </a:t>
            </a:r>
            <a:r>
              <a:rPr lang="en-US" sz="3600" spc="-10" dirty="0"/>
              <a:t>T</a:t>
            </a:r>
            <a:r>
              <a:rPr lang="en-US" sz="3600" spc="-15" dirty="0"/>
              <a:t>H</a:t>
            </a:r>
            <a:r>
              <a:rPr lang="en-US" sz="3600" spc="15" dirty="0"/>
              <a:t>E</a:t>
            </a:r>
            <a:r>
              <a:rPr lang="en-US" sz="3600" spc="-35" dirty="0"/>
              <a:t> </a:t>
            </a:r>
            <a:r>
              <a:rPr lang="en-US" sz="3600" spc="-20" dirty="0"/>
              <a:t>E</a:t>
            </a:r>
            <a:r>
              <a:rPr lang="en-US" sz="3600" spc="30" dirty="0"/>
              <a:t>N</a:t>
            </a:r>
            <a:r>
              <a:rPr lang="en-US" sz="3600" spc="15" dirty="0"/>
              <a:t>D</a:t>
            </a:r>
            <a:r>
              <a:rPr lang="en-US" sz="3600" spc="-45" dirty="0"/>
              <a:t> </a:t>
            </a:r>
            <a:r>
              <a:rPr lang="en-US" sz="3600" dirty="0"/>
              <a:t>U</a:t>
            </a:r>
            <a:r>
              <a:rPr lang="en-US" sz="3600" spc="10" dirty="0"/>
              <a:t>S</a:t>
            </a:r>
            <a:r>
              <a:rPr lang="en-US" sz="3600" spc="-25" dirty="0"/>
              <a:t>E</a:t>
            </a:r>
            <a:r>
              <a:rPr lang="en-US" sz="3600" spc="-10" dirty="0"/>
              <a:t>R</a:t>
            </a:r>
            <a:r>
              <a:rPr lang="en-US" sz="3600" spc="5" dirty="0"/>
              <a:t>S?</a:t>
            </a:r>
            <a:endParaRPr lang="en-US" sz="3600" spc="-20" dirty="0"/>
          </a:p>
          <a:p>
            <a:pPr marL="571500" indent="-571500">
              <a:buFont typeface="Arial" panose="020B0604020202020204" pitchFamily="34" charset="0"/>
              <a:buChar char="•"/>
            </a:pPr>
            <a:r>
              <a:rPr lang="en-US" sz="3600" spc="-40" dirty="0"/>
              <a:t>Y</a:t>
            </a:r>
            <a:r>
              <a:rPr lang="en-US" sz="3600" spc="10" dirty="0"/>
              <a:t>O</a:t>
            </a:r>
            <a:r>
              <a:rPr lang="en-US" sz="3600" spc="25" dirty="0"/>
              <a:t>U</a:t>
            </a:r>
            <a:r>
              <a:rPr lang="en-US" sz="3600" dirty="0"/>
              <a:t>R</a:t>
            </a:r>
            <a:r>
              <a:rPr lang="en-US" sz="3600" spc="5" dirty="0"/>
              <a:t> </a:t>
            </a:r>
            <a:r>
              <a:rPr lang="en-US" sz="3600" spc="25" dirty="0"/>
              <a:t>S</a:t>
            </a:r>
            <a:r>
              <a:rPr lang="en-US" sz="3600" spc="10" dirty="0"/>
              <a:t>O</a:t>
            </a:r>
            <a:r>
              <a:rPr lang="en-US" sz="3600" spc="25" dirty="0"/>
              <a:t>LU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p>
          <a:p>
            <a:pPr marL="571500" indent="-571500">
              <a:buFont typeface="Arial" panose="020B0604020202020204" pitchFamily="34" charset="0"/>
              <a:buChar char="•"/>
            </a:pPr>
            <a:r>
              <a:rPr lang="en-US" sz="3600" spc="15" dirty="0"/>
              <a:t>THE</a:t>
            </a:r>
            <a:r>
              <a:rPr lang="en-US" sz="3600" spc="20" dirty="0"/>
              <a:t> </a:t>
            </a:r>
            <a:r>
              <a:rPr lang="en-US" sz="3600" spc="10" dirty="0"/>
              <a:t>WOW</a:t>
            </a:r>
            <a:r>
              <a:rPr lang="en-US" sz="3600" spc="85" dirty="0"/>
              <a:t> </a:t>
            </a:r>
            <a:r>
              <a:rPr lang="en-US" sz="3600" spc="10" dirty="0"/>
              <a:t>IN</a:t>
            </a:r>
            <a:r>
              <a:rPr lang="en-US" sz="3600" spc="-5" dirty="0"/>
              <a:t> </a:t>
            </a:r>
            <a:r>
              <a:rPr lang="en-US" sz="3600" spc="15" dirty="0"/>
              <a:t>YOUR</a:t>
            </a:r>
            <a:r>
              <a:rPr lang="en-US" sz="3600" spc="-10" dirty="0"/>
              <a:t> </a:t>
            </a:r>
            <a:r>
              <a:rPr lang="en-US" sz="3600" spc="20" dirty="0"/>
              <a:t>SOLUTION</a:t>
            </a:r>
            <a:endParaRPr lang="en-US" sz="3600" spc="10" dirty="0"/>
          </a:p>
          <a:p>
            <a:pPr marL="457200" indent="-457200">
              <a:buFont typeface="Arial" panose="020B0604020202020204" pitchFamily="34" charset="0"/>
              <a:buChar char="•"/>
            </a:pPr>
            <a:r>
              <a:rPr lang="en-US" sz="3600" b="1" spc="15" dirty="0">
                <a:cs typeface="Trebuchet MS"/>
              </a:rPr>
              <a:t> </a:t>
            </a:r>
            <a:r>
              <a:rPr lang="en-US" sz="3600" spc="15" dirty="0">
                <a:cs typeface="Trebuchet MS"/>
              </a:rPr>
              <a:t>M</a:t>
            </a:r>
            <a:r>
              <a:rPr lang="en-US" sz="3600" dirty="0">
                <a:cs typeface="Trebuchet MS"/>
              </a:rPr>
              <a:t>O</a:t>
            </a:r>
            <a:r>
              <a:rPr lang="en-US" sz="3600" spc="-15" dirty="0">
                <a:cs typeface="Trebuchet MS"/>
              </a:rPr>
              <a:t>D</a:t>
            </a:r>
            <a:r>
              <a:rPr lang="en-US" sz="3600" spc="-35" dirty="0">
                <a:cs typeface="Trebuchet MS"/>
              </a:rPr>
              <a:t>E</a:t>
            </a:r>
            <a:r>
              <a:rPr lang="en-US" sz="3600" spc="-30" dirty="0">
                <a:cs typeface="Trebuchet MS"/>
              </a:rPr>
              <a:t>LL</a:t>
            </a:r>
            <a:r>
              <a:rPr lang="en-US" sz="3600" spc="-5" dirty="0">
                <a:cs typeface="Trebuchet MS"/>
              </a:rPr>
              <a:t>I</a:t>
            </a:r>
            <a:r>
              <a:rPr lang="en-US" sz="3600" spc="30" dirty="0">
                <a:cs typeface="Trebuchet MS"/>
              </a:rPr>
              <a:t>N</a:t>
            </a:r>
            <a:r>
              <a:rPr lang="en-US" sz="3600" spc="5" dirty="0">
                <a:cs typeface="Trebuchet MS"/>
              </a:rPr>
              <a:t>G</a:t>
            </a:r>
          </a:p>
          <a:p>
            <a:pPr marL="571500" indent="-571500">
              <a:buFont typeface="Arial" panose="020B0604020202020204" pitchFamily="34" charset="0"/>
              <a:buChar char="•"/>
            </a:pPr>
            <a:r>
              <a:rPr lang="en-US" sz="3600" dirty="0"/>
              <a:t>R</a:t>
            </a:r>
            <a:r>
              <a:rPr lang="en-US" sz="3600" spc="-40" dirty="0"/>
              <a:t>E</a:t>
            </a:r>
            <a:r>
              <a:rPr lang="en-US" sz="3600" spc="15" dirty="0"/>
              <a:t>S</a:t>
            </a:r>
            <a:r>
              <a:rPr lang="en-US" sz="3600" spc="-30" dirty="0"/>
              <a:t>U</a:t>
            </a:r>
            <a:r>
              <a:rPr lang="en-US" sz="3600" spc="-405" dirty="0"/>
              <a:t>L </a:t>
            </a:r>
            <a:r>
              <a:rPr lang="en-US" sz="3600" dirty="0"/>
              <a:t>TS</a:t>
            </a:r>
            <a:endParaRPr lang="en-US" sz="3600" dirty="0">
              <a:cs typeface="Trebuchet MS"/>
            </a:endParaRPr>
          </a:p>
          <a:p>
            <a:pPr marL="457200" indent="-457200">
              <a:buFont typeface="Arial" panose="020B0604020202020204" pitchFamily="34" charset="0"/>
              <a:buChar char="•"/>
            </a:pPr>
            <a:endParaRPr lang="en-US" sz="36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object 2"/>
          <p:cNvGrpSpPr/>
          <p:nvPr/>
        </p:nvGrpSpPr>
        <p:grpSpPr>
          <a:xfrm>
            <a:off x="7991475" y="2933700"/>
            <a:ext cx="2762250" cy="3257550"/>
            <a:chOff x="7991475" y="2933700"/>
            <a:chExt cx="2762250" cy="3257550"/>
          </a:xfrm>
        </p:grpSpPr>
        <p:sp>
          <p:nvSpPr>
            <p:cNvPr id="104860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1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2" name="object 7"/>
          <p:cNvSpPr txBox="1">
            <a:spLocks noGrp="1"/>
          </p:cNvSpPr>
          <p:nvPr>
            <p:ph type="title"/>
          </p:nvPr>
        </p:nvSpPr>
        <p:spPr>
          <a:xfrm>
            <a:off x="834072" y="575055"/>
            <a:ext cx="5636895" cy="5880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2097156" name="object 8"/>
          <p:cNvPicPr>
            <a:picLocks/>
          </p:cNvPicPr>
          <p:nvPr/>
        </p:nvPicPr>
        <p:blipFill>
          <a:blip r:embed="rId3" cstate="print"/>
          <a:stretch>
            <a:fillRect/>
          </a:stretch>
        </p:blipFill>
        <p:spPr>
          <a:xfrm>
            <a:off x="676275" y="6467475"/>
            <a:ext cx="2143125" cy="200025"/>
          </a:xfrm>
          <a:prstGeom prst="rect">
            <a:avLst/>
          </a:prstGeom>
        </p:spPr>
      </p:pic>
      <p:sp>
        <p:nvSpPr>
          <p:cNvPr id="1048614"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3" name="TextBox 2">
            <a:extLst>
              <a:ext uri="{FF2B5EF4-FFF2-40B4-BE49-F238E27FC236}">
                <a16:creationId xmlns:a16="http://schemas.microsoft.com/office/drawing/2014/main" id="{0BBE204D-D294-884D-E3AE-9F6D662D4B46}"/>
              </a:ext>
            </a:extLst>
          </p:cNvPr>
          <p:cNvSpPr txBox="1"/>
          <p:nvPr/>
        </p:nvSpPr>
        <p:spPr>
          <a:xfrm>
            <a:off x="834072" y="1447800"/>
            <a:ext cx="8314500" cy="3108543"/>
          </a:xfrm>
          <a:prstGeom prst="rect">
            <a:avLst/>
          </a:prstGeom>
          <a:noFill/>
        </p:spPr>
        <p:txBody>
          <a:bodyPr wrap="square">
            <a:spAutoFit/>
          </a:bodyPr>
          <a:lstStyle/>
          <a:p>
            <a:pPr marL="457200" indent="-457200">
              <a:buFont typeface="Wingdings" panose="05000000000000000000" pitchFamily="2" charset="2"/>
              <a:buChar char="q"/>
            </a:pPr>
            <a:r>
              <a:rPr lang="en-US" sz="2800" dirty="0"/>
              <a:t>Increasing incidents of fake social media accounts pose significant threats to online communities, leading to misinformation, cyberbullying, identity theft, and erosion of trust.</a:t>
            </a:r>
          </a:p>
          <a:p>
            <a:pPr marL="457200" indent="-457200">
              <a:buFont typeface="Wingdings" panose="05000000000000000000" pitchFamily="2" charset="2"/>
              <a:buChar char="q"/>
            </a:pPr>
            <a:r>
              <a:rPr lang="en-US" sz="2800" dirty="0"/>
              <a:t> Addressing this issue requires effective detection and mitigation strategies to safeguard users' privacy, security, and overall online experience."</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658225" y="2647950"/>
            <a:ext cx="3533775" cy="3810000"/>
            <a:chOff x="8658225" y="2647950"/>
            <a:chExt cx="3533775" cy="381000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59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8" name="object 7"/>
          <p:cNvSpPr txBox="1">
            <a:spLocks noGrp="1"/>
          </p:cNvSpPr>
          <p:nvPr>
            <p:ph type="ctrTitle"/>
          </p:nvPr>
        </p:nvSpPr>
        <p:spPr>
          <a:xfrm>
            <a:off x="676275" y="402908"/>
            <a:ext cx="5800851" cy="51816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2" name="Subtitle 1">
            <a:extLst>
              <a:ext uri="{FF2B5EF4-FFF2-40B4-BE49-F238E27FC236}">
                <a16:creationId xmlns:a16="http://schemas.microsoft.com/office/drawing/2014/main" id="{F930FBCA-1504-353B-25EF-17A7C7202551}"/>
              </a:ext>
            </a:extLst>
          </p:cNvPr>
          <p:cNvSpPr>
            <a:spLocks noGrp="1"/>
          </p:cNvSpPr>
          <p:nvPr>
            <p:ph type="subTitle" idx="4"/>
          </p:nvPr>
        </p:nvSpPr>
        <p:spPr>
          <a:xfrm>
            <a:off x="819341" y="1447800"/>
            <a:ext cx="8534210" cy="4308872"/>
          </a:xfrm>
        </p:spPr>
        <p:txBody>
          <a:bodyPr/>
          <a:lstStyle/>
          <a:p>
            <a:pPr marL="457200" indent="-457200">
              <a:buFont typeface="Wingdings" panose="05000000000000000000" pitchFamily="2" charset="2"/>
              <a:buChar char="q"/>
            </a:pPr>
            <a:r>
              <a:rPr lang="en-US" sz="2800" dirty="0"/>
              <a:t>The project aims to develop robust methods for detecting and mitigating fake social media accounts to address the growing concerns of misinformation, cyberbullying, and identity theft. </a:t>
            </a:r>
          </a:p>
          <a:p>
            <a:pPr marL="457200" indent="-457200">
              <a:buFont typeface="Wingdings" panose="05000000000000000000" pitchFamily="2" charset="2"/>
              <a:buChar char="q"/>
            </a:pPr>
            <a:r>
              <a:rPr lang="en-US" sz="2800" dirty="0"/>
              <a:t>Leveraging advanced algorithms and data analysis techniques, the project will focus on identifying patterns and anomalies indicative of fraudulent activity.</a:t>
            </a:r>
          </a:p>
          <a:p>
            <a:pPr marL="457200" indent="-457200">
              <a:buFont typeface="Wingdings" panose="05000000000000000000" pitchFamily="2" charset="2"/>
              <a:buChar char="q"/>
            </a:pPr>
            <a:r>
              <a:rPr lang="en-US" sz="2800" dirty="0"/>
              <a:t>Additionally, the project will explore strategies for enhancing user authentication processes to prevent the creation and proliferation of fake accounts</a:t>
            </a:r>
            <a:endParaRPr lang="en-IN" sz="2800" dirty="0"/>
          </a:p>
        </p:txBody>
      </p:sp>
      <p:sp>
        <p:nvSpPr>
          <p:cNvPr id="104860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53" name="object 8"/>
          <p:cNvPicPr>
            <a:picLocks/>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3" name="object 3"/>
          <p:cNvSpPr/>
          <p:nvPr/>
        </p:nvSpPr>
        <p:spPr>
          <a:xfrm flipH="1">
            <a:off x="10439400" y="690498"/>
            <a:ext cx="312820" cy="4191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05" name="object 5"/>
          <p:cNvSpPr txBox="1">
            <a:spLocks noGrp="1"/>
          </p:cNvSpPr>
          <p:nvPr>
            <p:ph type="title"/>
          </p:nvPr>
        </p:nvSpPr>
        <p:spPr>
          <a:xfrm>
            <a:off x="699452" y="891793"/>
            <a:ext cx="5014595" cy="4356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54" name="object 6"/>
          <p:cNvPicPr>
            <a:picLocks/>
          </p:cNvPicPr>
          <p:nvPr/>
        </p:nvPicPr>
        <p:blipFill>
          <a:blip r:embed="rId2" cstate="print"/>
          <a:stretch>
            <a:fillRect/>
          </a:stretch>
        </p:blipFill>
        <p:spPr>
          <a:xfrm>
            <a:off x="723900" y="6172200"/>
            <a:ext cx="2181225" cy="485775"/>
          </a:xfrm>
          <a:prstGeom prst="rect">
            <a:avLst/>
          </a:prstGeom>
        </p:spPr>
      </p:pic>
      <p:sp>
        <p:nvSpPr>
          <p:cNvPr id="1048607"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3" name="TextBox 2">
            <a:extLst>
              <a:ext uri="{FF2B5EF4-FFF2-40B4-BE49-F238E27FC236}">
                <a16:creationId xmlns:a16="http://schemas.microsoft.com/office/drawing/2014/main" id="{2509132B-78AA-F032-CC9C-08C5075A50D4}"/>
              </a:ext>
            </a:extLst>
          </p:cNvPr>
          <p:cNvSpPr txBox="1"/>
          <p:nvPr/>
        </p:nvSpPr>
        <p:spPr>
          <a:xfrm>
            <a:off x="1215190" y="1874728"/>
            <a:ext cx="9380620" cy="3539430"/>
          </a:xfrm>
          <a:prstGeom prst="rect">
            <a:avLst/>
          </a:prstGeom>
          <a:noFill/>
        </p:spPr>
        <p:txBody>
          <a:bodyPr wrap="square">
            <a:spAutoFit/>
          </a:bodyPr>
          <a:lstStyle/>
          <a:p>
            <a:pPr marL="457200" indent="-457200">
              <a:buFont typeface="Wingdings" panose="05000000000000000000" pitchFamily="2" charset="2"/>
              <a:buChar char="q"/>
            </a:pPr>
            <a:r>
              <a:rPr lang="en-US" sz="2800" dirty="0"/>
              <a:t>The end users for fake social media accounts vary widely, but they often include individuals or groups engaging in deceptive practices such as impersonation, spreading misinformation, conducting scams, or engaging in illicit activities.</a:t>
            </a:r>
          </a:p>
          <a:p>
            <a:pPr marL="457200" indent="-457200">
              <a:buFont typeface="Wingdings" panose="05000000000000000000" pitchFamily="2" charset="2"/>
              <a:buChar char="q"/>
            </a:pPr>
            <a:r>
              <a:rPr lang="en-US" sz="2800" dirty="0"/>
              <a:t> These users may include malicious actors, cybercriminals, trolls, or individuals seeking to manipulate public opinion or exploit personal information for nefarious purposes</a:t>
            </a:r>
            <a:r>
              <a:rPr lang="en-US" dirty="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object 2"/>
          <p:cNvPicPr>
            <a:picLocks/>
          </p:cNvPicPr>
          <p:nvPr/>
        </p:nvPicPr>
        <p:blipFill>
          <a:blip r:embed="rId2" cstate="print"/>
          <a:stretch>
            <a:fillRect/>
          </a:stretch>
        </p:blipFill>
        <p:spPr>
          <a:xfrm>
            <a:off x="0" y="1476375"/>
            <a:ext cx="2695574" cy="3248025"/>
          </a:xfrm>
          <a:prstGeom prst="rect">
            <a:avLst/>
          </a:prstGeom>
        </p:spPr>
      </p:pic>
      <p:sp>
        <p:nvSpPr>
          <p:cNvPr id="104861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19" name="object 6"/>
          <p:cNvSpPr txBox="1">
            <a:spLocks noGrp="1"/>
          </p:cNvSpPr>
          <p:nvPr>
            <p:ph type="title"/>
          </p:nvPr>
        </p:nvSpPr>
        <p:spPr>
          <a:xfrm>
            <a:off x="558165" y="857885"/>
            <a:ext cx="9763125" cy="495936"/>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2097158" name="object 7"/>
          <p:cNvPicPr>
            <a:picLocks/>
          </p:cNvPicPr>
          <p:nvPr/>
        </p:nvPicPr>
        <p:blipFill>
          <a:blip r:embed="rId3" cstate="print"/>
          <a:stretch>
            <a:fillRect/>
          </a:stretch>
        </p:blipFill>
        <p:spPr>
          <a:xfrm>
            <a:off x="676275" y="6467475"/>
            <a:ext cx="2143125" cy="200025"/>
          </a:xfrm>
          <a:prstGeom prst="rect">
            <a:avLst/>
          </a:prstGeom>
        </p:spPr>
      </p:pic>
      <p:sp>
        <p:nvSpPr>
          <p:cNvPr id="1048621" name="object 9"/>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3" name="TextBox 2">
            <a:extLst>
              <a:ext uri="{FF2B5EF4-FFF2-40B4-BE49-F238E27FC236}">
                <a16:creationId xmlns:a16="http://schemas.microsoft.com/office/drawing/2014/main" id="{D2BBD6A9-AD76-AAF2-6ABF-C5EFD4045112}"/>
              </a:ext>
            </a:extLst>
          </p:cNvPr>
          <p:cNvSpPr txBox="1"/>
          <p:nvPr/>
        </p:nvSpPr>
        <p:spPr>
          <a:xfrm>
            <a:off x="3043990" y="1857375"/>
            <a:ext cx="6938210" cy="3970318"/>
          </a:xfrm>
          <a:prstGeom prst="rect">
            <a:avLst/>
          </a:prstGeom>
          <a:noFill/>
        </p:spPr>
        <p:txBody>
          <a:bodyPr wrap="square">
            <a:spAutoFit/>
          </a:bodyPr>
          <a:lstStyle/>
          <a:p>
            <a:pPr marL="457200" indent="-457200">
              <a:buFont typeface="Wingdings" panose="05000000000000000000" pitchFamily="2" charset="2"/>
              <a:buChar char="q"/>
            </a:pPr>
            <a:r>
              <a:rPr lang="en-US" sz="2800" dirty="0"/>
              <a:t>Creating fake social media accounts is unethical and often against the terms of service of most social media platforms.</a:t>
            </a:r>
          </a:p>
          <a:p>
            <a:endParaRPr lang="en-US" sz="2800" dirty="0"/>
          </a:p>
          <a:p>
            <a:pPr marL="457200" indent="-457200">
              <a:buFont typeface="Wingdings" panose="05000000000000000000" pitchFamily="2" charset="2"/>
              <a:buChar char="q"/>
            </a:pPr>
            <a:r>
              <a:rPr lang="en-US" sz="2800" dirty="0"/>
              <a:t> Additionally, it can lead to various legal consequences, including identity theft and fraud. Instead of resorting to such actions, consider addressing any concerns or issues through legitimate channels or platforms.</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6"/>
          <p:cNvPicPr>
            <a:picLocks/>
          </p:cNvPicPr>
          <p:nvPr/>
        </p:nvPicPr>
        <p:blipFill>
          <a:blip r:embed="rId2" cstate="print"/>
          <a:stretch>
            <a:fillRect/>
          </a:stretch>
        </p:blipFill>
        <p:spPr>
          <a:xfrm>
            <a:off x="66675" y="3381373"/>
            <a:ext cx="2466975" cy="3419475"/>
          </a:xfrm>
          <a:prstGeom prst="rect">
            <a:avLst/>
          </a:prstGeom>
        </p:spPr>
      </p:pic>
      <p:sp>
        <p:nvSpPr>
          <p:cNvPr id="1048644" name="object 7"/>
          <p:cNvSpPr txBox="1">
            <a:spLocks noGrp="1"/>
          </p:cNvSpPr>
          <p:nvPr>
            <p:ph type="ctrTitle"/>
          </p:nvPr>
        </p:nvSpPr>
        <p:spPr>
          <a:xfrm>
            <a:off x="228600" y="330418"/>
            <a:ext cx="8081644"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10" dirty="0"/>
              <a:t>W</a:t>
            </a:r>
            <a:r>
              <a:rPr sz="4250" spc="10" dirty="0"/>
              <a:t>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2" name="Subtitle 1">
            <a:extLst>
              <a:ext uri="{FF2B5EF4-FFF2-40B4-BE49-F238E27FC236}">
                <a16:creationId xmlns:a16="http://schemas.microsoft.com/office/drawing/2014/main" id="{F8A41C25-5FF4-2573-205F-7651D2D6D15D}"/>
              </a:ext>
            </a:extLst>
          </p:cNvPr>
          <p:cNvSpPr>
            <a:spLocks noGrp="1"/>
          </p:cNvSpPr>
          <p:nvPr>
            <p:ph type="subTitle" idx="4"/>
          </p:nvPr>
        </p:nvSpPr>
        <p:spPr>
          <a:xfrm>
            <a:off x="1828799" y="1290635"/>
            <a:ext cx="10296525" cy="4308872"/>
          </a:xfrm>
        </p:spPr>
        <p:txBody>
          <a:bodyPr/>
          <a:lstStyle/>
          <a:p>
            <a:pPr marL="285750" indent="-285750">
              <a:buFont typeface="Wingdings" panose="05000000000000000000" pitchFamily="2" charset="2"/>
              <a:buChar char="q"/>
            </a:pPr>
            <a:r>
              <a:rPr lang="en-US" sz="2800" dirty="0"/>
              <a:t>“Fake Social Media Account" presents a fascinating exploration into a critical issue in today's digital age. By structuring your project around key components like background research, case studies, ethical considerations, and mitigation strategies, you're poised to deliver a comprehensive analysis of the prevalence and impact of fake accounts on social media platforms. </a:t>
            </a:r>
          </a:p>
          <a:p>
            <a:pPr marL="457200" indent="-457200">
              <a:buFont typeface="Wingdings" panose="05000000000000000000" pitchFamily="2" charset="2"/>
              <a:buChar char="q"/>
            </a:pPr>
            <a:r>
              <a:rPr lang="en-US" sz="2800" dirty="0"/>
              <a:t>MY project has the potential to shed light on the ethical and legal implications while providing valuable insights and recommendations for combating this widespread phenomenon. Best of luck with your research and analysis!</a:t>
            </a:r>
            <a:endParaRPr lang="en-IN" sz="2800" dirty="0"/>
          </a:p>
        </p:txBody>
      </p:sp>
      <p:sp>
        <p:nvSpPr>
          <p:cNvPr id="1048645" name="object 8"/>
          <p:cNvSpPr txBox="1"/>
          <p:nvPr/>
        </p:nvSpPr>
        <p:spPr>
          <a:xfrm>
            <a:off x="11277218" y="6473337"/>
            <a:ext cx="2286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3" name="object 9"/>
          <p:cNvSpPr txBox="1"/>
          <p:nvPr/>
        </p:nvSpPr>
        <p:spPr>
          <a:xfrm>
            <a:off x="11277218" y="6473337"/>
            <a:ext cx="2286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4" name="object 8"/>
          <p:cNvSpPr txBox="1"/>
          <p:nvPr/>
        </p:nvSpPr>
        <p:spPr>
          <a:xfrm>
            <a:off x="739775" y="291147"/>
            <a:ext cx="3303904" cy="6610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2" name="Title 1">
            <a:extLst>
              <a:ext uri="{FF2B5EF4-FFF2-40B4-BE49-F238E27FC236}">
                <a16:creationId xmlns:a16="http://schemas.microsoft.com/office/drawing/2014/main" id="{8A2872F0-71E4-1128-1DB2-C3C940061E0C}"/>
              </a:ext>
            </a:extLst>
          </p:cNvPr>
          <p:cNvSpPr>
            <a:spLocks noGrp="1"/>
          </p:cNvSpPr>
          <p:nvPr>
            <p:ph type="ctrTitle"/>
          </p:nvPr>
        </p:nvSpPr>
        <p:spPr>
          <a:xfrm>
            <a:off x="3195574" y="2067305"/>
            <a:ext cx="5800851" cy="492443"/>
          </a:xfrm>
        </p:spPr>
        <p:txBody>
          <a:bodyPr/>
          <a:lstStyle/>
          <a:p>
            <a:r>
              <a:rPr lang="en-IN" dirty="0"/>
              <a:t>  </a:t>
            </a:r>
          </a:p>
        </p:txBody>
      </p:sp>
      <p:sp>
        <p:nvSpPr>
          <p:cNvPr id="3" name="Subtitle 2">
            <a:extLst>
              <a:ext uri="{FF2B5EF4-FFF2-40B4-BE49-F238E27FC236}">
                <a16:creationId xmlns:a16="http://schemas.microsoft.com/office/drawing/2014/main" id="{00BE1CC7-E54F-F7CA-47C7-A92390C57E89}"/>
              </a:ext>
            </a:extLst>
          </p:cNvPr>
          <p:cNvSpPr>
            <a:spLocks noGrp="1"/>
          </p:cNvSpPr>
          <p:nvPr>
            <p:ph type="subTitle" idx="4"/>
          </p:nvPr>
        </p:nvSpPr>
        <p:spPr>
          <a:xfrm>
            <a:off x="1990725" y="1026193"/>
            <a:ext cx="8534400" cy="5170646"/>
          </a:xfrm>
        </p:spPr>
        <p:txBody>
          <a:bodyPr/>
          <a:lstStyle/>
          <a:p>
            <a:pPr marL="457200" indent="-457200">
              <a:buFont typeface="Wingdings" panose="05000000000000000000" pitchFamily="2" charset="2"/>
              <a:buChar char="q"/>
            </a:pPr>
            <a:r>
              <a:rPr lang="en-US" sz="2800" dirty="0"/>
              <a:t>In our project about fake social media accounts, we're committed to doing things the right way.</a:t>
            </a:r>
          </a:p>
          <a:p>
            <a:pPr marL="457200" indent="-457200">
              <a:buFont typeface="Wingdings" panose="05000000000000000000" pitchFamily="2" charset="2"/>
              <a:buChar char="q"/>
            </a:pPr>
            <a:r>
              <a:rPr lang="en-US" sz="2800" dirty="0"/>
              <a:t> We'll always be honest and transparent, making sure everyone understands our methods and intentions.</a:t>
            </a:r>
          </a:p>
          <a:p>
            <a:pPr marL="457200" indent="-457200">
              <a:buFont typeface="Wingdings" panose="05000000000000000000" pitchFamily="2" charset="2"/>
              <a:buChar char="q"/>
            </a:pPr>
            <a:r>
              <a:rPr lang="en-US" sz="2800" dirty="0"/>
              <a:t> Following the rules is crucial, so we'll make sure our project complies with all relevant laws and regulations. </a:t>
            </a:r>
          </a:p>
          <a:p>
            <a:pPr marL="457200" indent="-457200">
              <a:buFont typeface="Wingdings" panose="05000000000000000000" pitchFamily="2" charset="2"/>
              <a:buChar char="q"/>
            </a:pPr>
            <a:r>
              <a:rPr lang="en-US" sz="2800" dirty="0"/>
              <a:t>Our goal is to work together with others, listening to their insights and collaborating on solutions to tackle the issue of fake social media accounts effectively. </a:t>
            </a:r>
          </a:p>
          <a:p>
            <a:pPr marL="457200" indent="-457200">
              <a:buFont typeface="Wingdings" panose="05000000000000000000" pitchFamily="2" charset="2"/>
              <a:buChar char="q"/>
            </a:pPr>
            <a:r>
              <a:rPr lang="en-US" sz="2800" dirty="0"/>
              <a:t>Through our efforts, we aim to contribute to a safer and more trustworthy online environment for everyone.</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603</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  </vt:lpstr>
      <vt:lpstr>PROJECT TITLE</vt:lpstr>
      <vt:lpstr>AGENDA</vt:lpstr>
      <vt:lpstr>PROBLEM STATEMENT</vt:lpstr>
      <vt:lpstr>PROJECT OVERVIEW</vt:lpstr>
      <vt:lpstr>WHO ARE THE END USERS?</vt:lpstr>
      <vt:lpstr>YOUR SOLUTION AND ITS VALUE PROPOSITION</vt:lpstr>
      <vt:lpstr>THE WOW IN YOUR SOLUTION</vt:lpstr>
      <vt:lpstr>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Redmi 8A Dual</dc:creator>
  <cp:lastModifiedBy>Dexter 23</cp:lastModifiedBy>
  <cp:revision>4</cp:revision>
  <dcterms:created xsi:type="dcterms:W3CDTF">2024-03-27T06:45:31Z</dcterms:created>
  <dcterms:modified xsi:type="dcterms:W3CDTF">2024-04-05T06:20:48Z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