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78" r:id="rId2"/>
    <p:sldId id="287" r:id="rId3"/>
    <p:sldId id="258" r:id="rId4"/>
    <p:sldId id="260" r:id="rId5"/>
    <p:sldId id="286" r:id="rId6"/>
    <p:sldId id="288" r:id="rId7"/>
    <p:sldId id="289" r:id="rId8"/>
    <p:sldId id="290" r:id="rId9"/>
    <p:sldId id="291" r:id="rId10"/>
    <p:sldId id="292" r:id="rId11"/>
    <p:sldId id="293" r:id="rId12"/>
    <p:sldId id="29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74" autoAdjust="0"/>
    <p:restoredTop sz="94624" autoAdjust="0"/>
  </p:normalViewPr>
  <p:slideViewPr>
    <p:cSldViewPr>
      <p:cViewPr varScale="1">
        <p:scale>
          <a:sx n="69" d="100"/>
          <a:sy n="69" d="100"/>
        </p:scale>
        <p:origin x="-1536" y="-102"/>
      </p:cViewPr>
      <p:guideLst>
        <p:guide orient="horz" pos="2160"/>
        <p:guide pos="2880"/>
      </p:guideLst>
    </p:cSldViewPr>
  </p:slideViewPr>
  <p:outlineViewPr>
    <p:cViewPr>
      <p:scale>
        <a:sx n="33" d="100"/>
        <a:sy n="33" d="100"/>
      </p:scale>
      <p:origin x="0" y="282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78AF87-1DCC-4841-927E-3F728AF235EE}" type="datetimeFigureOut">
              <a:rPr lang="en-US" smtClean="0"/>
              <a:pPr/>
              <a:t>10/21/2023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3A5930-827C-429B-8816-76A43EC015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3A5930-827C-429B-8816-76A43EC0155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8A2144-75B2-459A-A1F8-6086080C27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A2144-75B2-459A-A1F8-6086080C27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A2144-75B2-459A-A1F8-6086080C27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B72476-FF8E-4630-AE1D-3EE113D639A2}"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8A2144-75B2-459A-A1F8-6086080C27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CB72476-FF8E-4630-AE1D-3EE113D639A2}" type="datetimeFigureOut">
              <a:rPr lang="en-US" smtClean="0"/>
              <a:pPr/>
              <a:t>10/21/2023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8A2144-75B2-459A-A1F8-6086080C27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7851648" cy="1828800"/>
          </a:xfrm>
        </p:spPr>
        <p:txBody>
          <a:bodyPr>
            <a:normAutofit fontScale="90000"/>
          </a:bodyPr>
          <a:lstStyle/>
          <a:p>
            <a:pPr algn="l"/>
            <a:r>
              <a:rPr lang="en-US" sz="6000" dirty="0" smtClean="0">
                <a:solidFill>
                  <a:srgbClr val="FFFF00"/>
                </a:solidFill>
                <a:latin typeface="Algerian" pitchFamily="82" charset="0"/>
              </a:rPr>
              <a:t>IBM GROUP 5 </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CLOUD COMPUTING</a:t>
            </a:r>
            <a:br>
              <a:rPr lang="en-US" sz="6000" dirty="0" smtClean="0">
                <a:solidFill>
                  <a:srgbClr val="FFFF00"/>
                </a:solidFill>
                <a:latin typeface="Algerian" pitchFamily="82" charset="0"/>
              </a:rPr>
            </a:br>
            <a:r>
              <a:rPr lang="en-US" sz="6000" dirty="0" smtClean="0">
                <a:solidFill>
                  <a:srgbClr val="FFFF00"/>
                </a:solidFill>
                <a:latin typeface="Algerian" pitchFamily="82" charset="0"/>
              </a:rPr>
              <a:t>phase-4</a:t>
            </a:r>
            <a:endParaRPr lang="en-US" sz="6000" dirty="0">
              <a:solidFill>
                <a:srgbClr val="FFFF00"/>
              </a:solidFill>
              <a:latin typeface="Algerian" pitchFamily="82" charset="0"/>
            </a:endParaRPr>
          </a:p>
        </p:txBody>
      </p:sp>
      <p:sp>
        <p:nvSpPr>
          <p:cNvPr id="3" name="Subtitle 2"/>
          <p:cNvSpPr>
            <a:spLocks noGrp="1"/>
          </p:cNvSpPr>
          <p:nvPr>
            <p:ph type="subTitle" idx="1"/>
          </p:nvPr>
        </p:nvSpPr>
        <p:spPr>
          <a:xfrm>
            <a:off x="533400" y="3581400"/>
            <a:ext cx="7854696" cy="2438400"/>
          </a:xfrm>
        </p:spPr>
        <p:txBody>
          <a:bodyPr>
            <a:noAutofit/>
          </a:bodyPr>
          <a:lstStyle/>
          <a:p>
            <a:pPr algn="l"/>
            <a:r>
              <a:rPr lang="en-US" sz="4000" b="1" i="1" dirty="0" smtClean="0"/>
              <a:t>DISASTER RECOVERY WITH IBM CLOUD </a:t>
            </a:r>
            <a:r>
              <a:rPr lang="en-US" sz="4000" b="1" i="1" smtClean="0"/>
              <a:t>VIRTUAL SERVERS</a:t>
            </a:r>
            <a:endParaRPr lang="en-US" sz="28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867400"/>
          </a:xfrm>
        </p:spPr>
        <p:txBody>
          <a:bodyPr>
            <a:normAutofit fontScale="85000" lnSpcReduction="10000"/>
          </a:bodyPr>
          <a:lstStyle/>
          <a:p>
            <a:r>
              <a:rPr lang="en-US" b="1" dirty="0" err="1" smtClean="0"/>
              <a:t>DRaaS</a:t>
            </a:r>
            <a:r>
              <a:rPr lang="en-US" b="1" dirty="0" smtClean="0"/>
              <a:t> Operating Models</a:t>
            </a:r>
          </a:p>
          <a:p>
            <a:r>
              <a:rPr lang="en-US" dirty="0" smtClean="0"/>
              <a:t>There are three primary models used by disaster recovery as a service providers—managed, assisted, and self-service.</a:t>
            </a:r>
          </a:p>
          <a:p>
            <a:r>
              <a:rPr lang="en-US" dirty="0" smtClean="0"/>
              <a:t>Managed </a:t>
            </a:r>
            <a:r>
              <a:rPr lang="en-US" dirty="0" err="1" smtClean="0"/>
              <a:t>DRaaS</a:t>
            </a:r>
            <a:endParaRPr lang="en-US" dirty="0" smtClean="0"/>
          </a:p>
          <a:p>
            <a:r>
              <a:rPr lang="en-US" dirty="0" smtClean="0"/>
              <a:t>In the managed </a:t>
            </a:r>
            <a:r>
              <a:rPr lang="en-US" dirty="0" err="1" smtClean="0"/>
              <a:t>DRaaS</a:t>
            </a:r>
            <a:r>
              <a:rPr lang="en-US" dirty="0" smtClean="0"/>
              <a:t> model, third parties take full responsibility for disaster recovery. Choosing this option requires organizations to work closely with </a:t>
            </a:r>
            <a:r>
              <a:rPr lang="en-US" dirty="0" err="1" smtClean="0"/>
              <a:t>DRaaS</a:t>
            </a:r>
            <a:r>
              <a:rPr lang="en-US" dirty="0" smtClean="0"/>
              <a:t> providers to keep all infrastructure, application, and service changes up to date. If you don’t have the expertise and time to manage your own disaster recovery, this is the best option.</a:t>
            </a:r>
          </a:p>
          <a:p>
            <a:r>
              <a:rPr lang="en-US" dirty="0" smtClean="0"/>
              <a:t>Assisted </a:t>
            </a:r>
            <a:r>
              <a:rPr lang="en-US" dirty="0" err="1" smtClean="0"/>
              <a:t>DRaaS</a:t>
            </a:r>
            <a:endParaRPr lang="en-US" dirty="0" smtClean="0"/>
          </a:p>
          <a:p>
            <a:r>
              <a:rPr lang="en-US" dirty="0" smtClean="0"/>
              <a:t>If you want to take responsibility for certain aspects of your disaster recovery plan, or if you have custom applications that may be difficult for a third party to take over, supported </a:t>
            </a:r>
            <a:r>
              <a:rPr lang="en-US" dirty="0" err="1" smtClean="0"/>
              <a:t>DRaaS</a:t>
            </a:r>
            <a:r>
              <a:rPr lang="en-US" dirty="0" smtClean="0"/>
              <a:t> may be a better choice. In this model, the service provider provides services and expertise that can help optimize the disaster recovery process, but the customer is responsible for implementing some or all of the disaster recovery plans.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57200"/>
            <a:ext cx="8229600" cy="5867400"/>
          </a:xfrm>
        </p:spPr>
        <p:txBody>
          <a:bodyPr>
            <a:normAutofit/>
          </a:bodyPr>
          <a:lstStyle/>
          <a:p>
            <a:r>
              <a:rPr lang="en-US" sz="2800" b="1" dirty="0" smtClean="0"/>
              <a:t>Self-Service </a:t>
            </a:r>
            <a:r>
              <a:rPr lang="en-US" sz="2800" b="1" dirty="0" err="1" smtClean="0"/>
              <a:t>DRaaS</a:t>
            </a:r>
            <a:endParaRPr lang="en-US" sz="2800" b="1" dirty="0" smtClean="0"/>
          </a:p>
          <a:p>
            <a:r>
              <a:rPr lang="en-US" dirty="0" smtClean="0"/>
              <a:t>The cheapest option is a self-service </a:t>
            </a:r>
            <a:r>
              <a:rPr lang="en-US" dirty="0" err="1" smtClean="0"/>
              <a:t>DRaaS</a:t>
            </a:r>
            <a:r>
              <a:rPr lang="en-US" dirty="0" smtClean="0"/>
              <a:t>, where customers are responsible for planning, testing, and managing disaster recovery, and the vendor provides backup management software, and hosts backups and virtual machines in remote locations. This model is offered by all major cloud providers—Amazon, Microsoft Azure and Google Cloud.</a:t>
            </a:r>
          </a:p>
          <a:p>
            <a:r>
              <a:rPr lang="en-US" dirty="0" smtClean="0"/>
              <a:t>When using this model, careful planning and testing is required to ensure that operations can be immediately failed over to the vendor’s remote data center, and easily recovered when local resources are restored. This option is ideal for organizations with in-house disaster recovery and cloud computing expertise.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RaaS-illustration.png"/>
          <p:cNvPicPr>
            <a:picLocks noGrp="1" noChangeAspect="1"/>
          </p:cNvPicPr>
          <p:nvPr>
            <p:ph idx="1"/>
          </p:nvPr>
        </p:nvPicPr>
        <p:blipFill>
          <a:blip r:embed="rId2"/>
          <a:stretch>
            <a:fillRect/>
          </a:stretch>
        </p:blipFill>
        <p:spPr>
          <a:xfrm>
            <a:off x="533400" y="990600"/>
            <a:ext cx="7914301" cy="51054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dirty="0" smtClean="0"/>
              <a:t>		  </a:t>
            </a:r>
            <a:r>
              <a:rPr lang="en-US" sz="5400" b="1" dirty="0" smtClean="0"/>
              <a:t>Conclusion</a:t>
            </a:r>
            <a:endParaRPr lang="en-US" sz="5400" b="1" dirty="0"/>
          </a:p>
        </p:txBody>
      </p:sp>
      <p:sp>
        <p:nvSpPr>
          <p:cNvPr id="3" name="Content Placeholder 2"/>
          <p:cNvSpPr>
            <a:spLocks noGrp="1"/>
          </p:cNvSpPr>
          <p:nvPr>
            <p:ph idx="1"/>
          </p:nvPr>
        </p:nvSpPr>
        <p:spPr>
          <a:xfrm>
            <a:off x="457200" y="1295400"/>
            <a:ext cx="8229600" cy="5029200"/>
          </a:xfrm>
        </p:spPr>
        <p:txBody>
          <a:bodyPr>
            <a:normAutofit/>
          </a:bodyPr>
          <a:lstStyle/>
          <a:p>
            <a:pPr lvl="1"/>
            <a:r>
              <a:rPr lang="en-US" sz="4000" b="1" dirty="0" smtClean="0"/>
              <a:t>We have seen the </a:t>
            </a:r>
            <a:r>
              <a:rPr lang="en-US" sz="4000" b="1" dirty="0" smtClean="0"/>
              <a:t>All the</a:t>
            </a:r>
            <a:r>
              <a:rPr lang="en-US" sz="4000" b="1" dirty="0" smtClean="0"/>
              <a:t> types of disaster recovery with IBM virtual cloud services.</a:t>
            </a:r>
          </a:p>
          <a:p>
            <a:pPr lvl="1"/>
            <a:r>
              <a:rPr lang="en-US" sz="4000" b="1" dirty="0" smtClean="0"/>
              <a:t>These are all the development and plans for disaster recovery with virtual cloud servers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305800" cy="1066800"/>
          </a:xfrm>
        </p:spPr>
        <p:txBody>
          <a:bodyPr>
            <a:noAutofit/>
          </a:bodyPr>
          <a:lstStyle/>
          <a:p>
            <a:r>
              <a:rPr lang="en-US" sz="5400" b="1" i="1" dirty="0" smtClean="0"/>
              <a:t>    DEVELOPMENT PART - 2</a:t>
            </a:r>
            <a:endParaRPr lang="en-US" sz="54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6172200"/>
          </a:xfrm>
        </p:spPr>
        <p:txBody>
          <a:bodyPr>
            <a:normAutofit fontScale="77500" lnSpcReduction="20000"/>
          </a:bodyPr>
          <a:lstStyle/>
          <a:p>
            <a:r>
              <a:rPr lang="en-US" sz="3600" b="1" u="sng" dirty="0" smtClean="0"/>
              <a:t>Types of Disaster Recovery Solutions</a:t>
            </a:r>
          </a:p>
          <a:p>
            <a:r>
              <a:rPr lang="en-US" b="1" dirty="0" smtClean="0"/>
              <a:t>1. Data Center Disaster Recovery</a:t>
            </a:r>
          </a:p>
          <a:p>
            <a:r>
              <a:rPr lang="en-US" dirty="0" smtClean="0"/>
              <a:t>Organizations with proprietary data centers must implement a disaster recovery strategy that addresses all IT infrastructure components in the data center and the surrounding physical facility. This strategy typically centers on backups to failover sites housed in secondary data centers or co location facilities. Business and IT leaders should document the various components of these physical facilities, including heating, cooling, power, fire response, and security controls.</a:t>
            </a:r>
          </a:p>
          <a:p>
            <a:r>
              <a:rPr lang="en-US" b="1" dirty="0" smtClean="0"/>
              <a:t>2. Network Disaster Recovery</a:t>
            </a:r>
          </a:p>
          <a:p>
            <a:r>
              <a:rPr lang="en-US" dirty="0" smtClean="0"/>
              <a:t>Network connectivity is critical for external and internal communication, application access, and data sharing in the event of a disaster. The network disaster recovery strategy should detail a plan to restore network services and ensure access to backup data and secondary storage sites.</a:t>
            </a:r>
          </a:p>
          <a:p>
            <a:r>
              <a:rPr lang="en-US" b="1" dirty="0" smtClean="0"/>
              <a:t>3. Virtualized Disaster Recovery</a:t>
            </a:r>
          </a:p>
          <a:p>
            <a:r>
              <a:rPr lang="en-US" dirty="0" smtClean="0"/>
              <a:t>Organizations can use virtualization to replicate workloads in a secondary location or cloud environment for disaster recovery. Virtualized DR is flexible, easy to implement, fast, and efficient—virtualized workloads have small IT footprints, support frequent replication, and enable fast failover initiation. Various data protection vendors provide virtual DR and backup products.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Autofit/>
          </a:bodyPr>
          <a:lstStyle/>
          <a:p>
            <a:r>
              <a:rPr lang="en-US" sz="2000" b="1" dirty="0" smtClean="0"/>
              <a:t>4. Disaster Recovery in the Cloud</a:t>
            </a:r>
          </a:p>
          <a:p>
            <a:r>
              <a:rPr lang="en-US" sz="2000" dirty="0" smtClean="0"/>
              <a:t>With many cloud services available, organizations can host DR systems in a cloud environment rather than in a physical location. Cloud disaster recovery involves more than cloud backup. IT teams must configure automatic workload failover to the DR cloud platform for immediate recovery when a disruption occurs.</a:t>
            </a:r>
          </a:p>
          <a:p>
            <a:r>
              <a:rPr lang="en-US" sz="2000" b="1" dirty="0" smtClean="0"/>
              <a:t>5. Disaster Recovery as a Service (</a:t>
            </a:r>
            <a:r>
              <a:rPr lang="en-US" sz="2000" b="1" dirty="0" err="1" smtClean="0"/>
              <a:t>DRaaS</a:t>
            </a:r>
            <a:r>
              <a:rPr lang="en-US" sz="2000" b="1" dirty="0" smtClean="0"/>
              <a:t>)</a:t>
            </a:r>
          </a:p>
          <a:p>
            <a:r>
              <a:rPr lang="en-US" sz="2000" dirty="0" err="1" smtClean="0"/>
              <a:t>DRaaS</a:t>
            </a:r>
            <a:r>
              <a:rPr lang="en-US" sz="2000" dirty="0" smtClean="0"/>
              <a:t> is a commercially available cloud DR service that allows an organization to replicate and host its virtual and physical servers on a third party’s infrastructure. The DR service provider is responsible for implementing the disaster recovery plan during a crisis based on the service-level agreement.</a:t>
            </a:r>
          </a:p>
          <a:p>
            <a:r>
              <a:rPr lang="en-US" sz="2000" dirty="0" smtClean="0"/>
              <a:t>There are various disaster recovery providers, given that DR extends beyond IT. Some vendors sell backup and disaster recovery tools, while others offer fully managed or hosted DR services. Disaster recovery also encompasses risk management, so some vendors provide additional security features such as emergency plans and incident response.</a:t>
            </a:r>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b="1" u="sng" dirty="0" smtClean="0"/>
              <a:t>4.What </a:t>
            </a:r>
            <a:r>
              <a:rPr lang="en-US" b="1" u="sng" dirty="0" smtClean="0"/>
              <a:t>is Disaster Recovery in the Cloud?</a:t>
            </a:r>
          </a:p>
          <a:p>
            <a:r>
              <a:rPr lang="en-US" dirty="0" smtClean="0"/>
              <a:t>The term cloud disaster recovery (cloud DR) refers to the strategies and services enterprises apply for the purpose of backing up applications, resources, and data into a cloud environment.</a:t>
            </a:r>
          </a:p>
          <a:p>
            <a:r>
              <a:rPr lang="en-US" dirty="0" smtClean="0"/>
              <a:t>Cloud DR helps protect corporate resources and ensure business continuity. If disaster hits, enterprises can restore data from backed up versions to either on-premise or cloud environments. Another key advantage is the ability to automate many processes and quickly scale according to business requirements and needs.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09600"/>
            <a:ext cx="8229600" cy="5715000"/>
          </a:xfrm>
        </p:spPr>
        <p:txBody>
          <a:bodyPr>
            <a:normAutofit fontScale="70000" lnSpcReduction="20000"/>
          </a:bodyPr>
          <a:lstStyle/>
          <a:p>
            <a:r>
              <a:rPr lang="en-US" sz="3100" b="1" dirty="0" smtClean="0"/>
              <a:t>Cloud Disaster Recovery </a:t>
            </a:r>
            <a:r>
              <a:rPr lang="en-US" sz="3100" b="1" dirty="0" err="1" smtClean="0"/>
              <a:t>vs</a:t>
            </a:r>
            <a:r>
              <a:rPr lang="en-US" sz="3100" b="1" dirty="0" smtClean="0"/>
              <a:t> Traditional Disaster Recovery</a:t>
            </a:r>
          </a:p>
          <a:p>
            <a:r>
              <a:rPr lang="en-US" dirty="0" smtClean="0"/>
              <a:t>A traditional disaster recovery process stores redundant copies of data in a secondary data center. Here are key elements of traditional on-premises data recovery:</a:t>
            </a:r>
          </a:p>
          <a:p>
            <a:r>
              <a:rPr lang="en-US" b="1" dirty="0" smtClean="0"/>
              <a:t>A dedicated facility—</a:t>
            </a:r>
            <a:r>
              <a:rPr lang="en-US" dirty="0" smtClean="0"/>
              <a:t>for all needed IT infrastructure, including equipment and staff.</a:t>
            </a:r>
          </a:p>
          <a:p>
            <a:r>
              <a:rPr lang="en-US" b="1" dirty="0" smtClean="0"/>
              <a:t>Server capacity—</a:t>
            </a:r>
            <a:r>
              <a:rPr lang="en-US" dirty="0" smtClean="0"/>
              <a:t>designed to provide a high level of performance and scalability.</a:t>
            </a:r>
          </a:p>
          <a:p>
            <a:r>
              <a:rPr lang="en-US" b="1" dirty="0" smtClean="0"/>
              <a:t>Internet and bandwidth—</a:t>
            </a:r>
            <a:r>
              <a:rPr lang="en-US" dirty="0" smtClean="0"/>
              <a:t>to provide remote access to the secondary data center.</a:t>
            </a:r>
          </a:p>
          <a:p>
            <a:r>
              <a:rPr lang="en-US" b="1" dirty="0" smtClean="0"/>
              <a:t>Network infrastructure—</a:t>
            </a:r>
            <a:r>
              <a:rPr lang="en-US" dirty="0" smtClean="0"/>
              <a:t>provides a reliable connection between the two data centers, and ensures data availability.</a:t>
            </a:r>
          </a:p>
          <a:p>
            <a:r>
              <a:rPr lang="en-US" dirty="0" smtClean="0"/>
              <a:t>Here are several disadvantages of a traditional DR:</a:t>
            </a:r>
          </a:p>
          <a:p>
            <a:r>
              <a:rPr lang="en-US" b="1" dirty="0" smtClean="0"/>
              <a:t>Highly complex</a:t>
            </a:r>
            <a:r>
              <a:rPr lang="en-US" dirty="0" smtClean="0"/>
              <a:t>—a local data recovery site can be complex to manage and monitor.</a:t>
            </a:r>
          </a:p>
          <a:p>
            <a:r>
              <a:rPr lang="en-US" b="1" dirty="0" smtClean="0"/>
              <a:t>High costs—</a:t>
            </a:r>
            <a:r>
              <a:rPr lang="en-US" dirty="0" smtClean="0"/>
              <a:t>setting up and maintaining a local site can be time consuming and expensive.</a:t>
            </a:r>
          </a:p>
          <a:p>
            <a:r>
              <a:rPr lang="en-US" b="1" dirty="0" smtClean="0"/>
              <a:t>Less scalability—</a:t>
            </a:r>
            <a:r>
              <a:rPr lang="en-US" dirty="0" smtClean="0"/>
              <a:t>to expand the server capacity of your local site, you need to purchase additional equipment. This expansion can cost a lot of time and money</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85000" lnSpcReduction="10000"/>
          </a:bodyPr>
          <a:lstStyle/>
          <a:p>
            <a:r>
              <a:rPr lang="en-US" dirty="0" smtClean="0"/>
              <a:t>A cloud DR can solve many of these issues. Here is how:</a:t>
            </a:r>
          </a:p>
          <a:p>
            <a:r>
              <a:rPr lang="en-US" b="1" dirty="0" smtClean="0"/>
              <a:t>No local site—</a:t>
            </a:r>
            <a:r>
              <a:rPr lang="en-US" dirty="0" smtClean="0"/>
              <a:t>cloud DR does not require a local site. You can make use of existing cloud infrastructure and use these resources as a secondary site.</a:t>
            </a:r>
          </a:p>
          <a:p>
            <a:r>
              <a:rPr lang="en-US" b="1" dirty="0" smtClean="0"/>
              <a:t>Scalability—</a:t>
            </a:r>
            <a:r>
              <a:rPr lang="en-US" dirty="0" smtClean="0"/>
              <a:t>cloud resources can be quickly scared up or down based on demand. There is no need to purchase any equipment.</a:t>
            </a:r>
          </a:p>
          <a:p>
            <a:r>
              <a:rPr lang="en-US" b="1" dirty="0" smtClean="0"/>
              <a:t>Flexible pricing—</a:t>
            </a:r>
            <a:r>
              <a:rPr lang="en-US" dirty="0" smtClean="0"/>
              <a:t>cloud vendors offer flexible pricing models, including on-demand pay-as-you-go resources and discounts for long term commitments.</a:t>
            </a:r>
          </a:p>
          <a:p>
            <a:r>
              <a:rPr lang="en-US" b="1" dirty="0" smtClean="0"/>
              <a:t>Quick disaster recovery—</a:t>
            </a:r>
            <a:r>
              <a:rPr lang="en-US" dirty="0" smtClean="0"/>
              <a:t>cloud DR enables you to roll back in a matter of minutes, typically from any location, provided you have a working Internet connection.</a:t>
            </a:r>
          </a:p>
          <a:p>
            <a:r>
              <a:rPr lang="en-US" b="1" dirty="0" smtClean="0"/>
              <a:t>No single point of failure—</a:t>
            </a:r>
            <a:r>
              <a:rPr lang="en-US" dirty="0" smtClean="0"/>
              <a:t>the cloud lets you store backup data across multiple geographical locations.</a:t>
            </a:r>
            <a:br>
              <a:rPr lang="en-US" dirty="0" smtClean="0"/>
            </a:br>
            <a:r>
              <a:rPr lang="en-US" dirty="0" smtClean="0"/>
              <a:t>Network infrastructure—cloud vendors continuously work to improve and secure their infrastructure, provide support and maintenance, and release updates as needed.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disaster-recovery4.png"/>
          <p:cNvPicPr>
            <a:picLocks noGrp="1" noChangeAspect="1"/>
          </p:cNvPicPr>
          <p:nvPr>
            <p:ph idx="1"/>
          </p:nvPr>
        </p:nvPicPr>
        <p:blipFill>
          <a:blip r:embed="rId2"/>
          <a:stretch>
            <a:fillRect/>
          </a:stretch>
        </p:blipFill>
        <p:spPr>
          <a:xfrm>
            <a:off x="1905000" y="990600"/>
            <a:ext cx="5062538" cy="504240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pPr>
              <a:buNone/>
            </a:pPr>
            <a:r>
              <a:rPr lang="en-US" sz="2800" b="1" i="1" dirty="0" smtClean="0"/>
              <a:t>5.What </a:t>
            </a:r>
            <a:r>
              <a:rPr lang="en-US" sz="2800" b="1" i="1" dirty="0" smtClean="0"/>
              <a:t>is Disaster Recovery as a Service?</a:t>
            </a:r>
          </a:p>
          <a:p>
            <a:r>
              <a:rPr lang="en-US" dirty="0" smtClean="0"/>
              <a:t>Disaster Recovery as a Service (</a:t>
            </a:r>
            <a:r>
              <a:rPr lang="en-US" dirty="0" err="1" smtClean="0"/>
              <a:t>DRaaS</a:t>
            </a:r>
            <a:r>
              <a:rPr lang="en-US" dirty="0" smtClean="0"/>
              <a:t>) </a:t>
            </a:r>
            <a:r>
              <a:rPr lang="en-US" dirty="0" smtClean="0"/>
              <a:t>is disaster </a:t>
            </a:r>
            <a:r>
              <a:rPr lang="en-US" dirty="0" smtClean="0"/>
              <a:t>recovery hosted </a:t>
            </a:r>
            <a:r>
              <a:rPr lang="en-US" dirty="0" smtClean="0"/>
              <a:t>by a third party. It involves replication and hosting of physical or virtual servers by the provider, to provide failover in the event of a natural disaster, power outage, or other disaster that affects business continuity.</a:t>
            </a:r>
          </a:p>
          <a:p>
            <a:r>
              <a:rPr lang="en-US" dirty="0" smtClean="0"/>
              <a:t>The basic premise of </a:t>
            </a:r>
            <a:r>
              <a:rPr lang="en-US" dirty="0" err="1" smtClean="0"/>
              <a:t>DRaaS</a:t>
            </a:r>
            <a:r>
              <a:rPr lang="en-US" dirty="0" smtClean="0"/>
              <a:t> is that In the event of a real disaster, the remote vendor, which typically has a globally distributed architecture, is less likely to be impacted compared to the customer. This allows the vendor to support the customer in a worst case disaster recovery scenario, in which a disaster results in complete shutdown of the organization’s physical facilities or computing resources.</a:t>
            </a:r>
          </a:p>
          <a:p>
            <a:r>
              <a:rPr lang="en-US" dirty="0" smtClean="0"/>
              <a:t>Third-party </a:t>
            </a:r>
            <a:r>
              <a:rPr lang="en-US" dirty="0" err="1" smtClean="0"/>
              <a:t>DRaaS</a:t>
            </a:r>
            <a:r>
              <a:rPr lang="en-US" dirty="0" smtClean="0"/>
              <a:t> vendors can provide failover for on-premise or cloud computing environments, billed either on-demand, according to actual usage, or through ongoing retainer agreements. </a:t>
            </a:r>
            <a:r>
              <a:rPr lang="en-US" dirty="0" err="1" smtClean="0"/>
              <a:t>DRaaS</a:t>
            </a:r>
            <a:r>
              <a:rPr lang="en-US" dirty="0" smtClean="0"/>
              <a:t> requirements and expectations are typically recorded in service level agreements (SLAs).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291</TotalTime>
  <Words>998</Words>
  <Application>Microsoft Office PowerPoint</Application>
  <PresentationFormat>On-screen Show (4:3)</PresentationFormat>
  <Paragraphs>51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IBM GROUP 5  CLOUD COMPUTING phase-4</vt:lpstr>
      <vt:lpstr>    DEVELOPMENT PART - 2</vt:lpstr>
      <vt:lpstr>Slide 3</vt:lpstr>
      <vt:lpstr>Slide 4</vt:lpstr>
      <vt:lpstr>Slide 5</vt:lpstr>
      <vt:lpstr>Slide 6</vt:lpstr>
      <vt:lpstr>Slide 7</vt:lpstr>
      <vt:lpstr>Slide 8</vt:lpstr>
      <vt:lpstr>Slide 9</vt:lpstr>
      <vt:lpstr>Slide 10</vt:lpstr>
      <vt:lpstr>Slide 11</vt:lpstr>
      <vt:lpstr>Slide 12</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CLOUD VIRTUAL SERVICES</dc:title>
  <dc:creator>Admin</dc:creator>
  <cp:lastModifiedBy>Admin</cp:lastModifiedBy>
  <cp:revision>69</cp:revision>
  <dcterms:created xsi:type="dcterms:W3CDTF">2023-09-29T13:05:05Z</dcterms:created>
  <dcterms:modified xsi:type="dcterms:W3CDTF">2023-10-21T13:14:09Z</dcterms:modified>
</cp:coreProperties>
</file>