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8F8F8"/>
    <a:srgbClr val="C1C3C5"/>
    <a:srgbClr val="0E1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9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7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0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3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4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2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1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8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8738-3D92-4A46-BB6B-024E699B1A8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FFEC65-9415-413C-BC48-215D638DA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tx1"/>
            </a:gs>
            <a:gs pos="4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6" y="4803820"/>
            <a:ext cx="5705340" cy="1841677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7825875" y="3891959"/>
            <a:ext cx="3816626" cy="177084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glow rad="228600">
              <a:schemeClr val="accent4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 smtClean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30" name="Picture 6" descr="SPAM Filtering Service, Email SPAM Filter - iCor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045" y="-833396"/>
            <a:ext cx="13095634" cy="77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64585" y="2776786"/>
            <a:ext cx="123070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SemiBold" panose="020B0502040204020203" pitchFamily="34" charset="0"/>
              </a:rPr>
              <a:t>OPTIMIZING SPAM  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SemiBold" panose="020B0502040204020203" pitchFamily="34" charset="0"/>
              </a:rPr>
              <a:t>FILTERING   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9484" y="5168169"/>
            <a:ext cx="2428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Team Members: </a:t>
            </a:r>
          </a:p>
          <a:p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         K. </a:t>
            </a:r>
            <a:r>
              <a:rPr lang="en-US" b="1" dirty="0" err="1" smtClean="0">
                <a:solidFill>
                  <a:schemeClr val="bg2"/>
                </a:solidFill>
              </a:rPr>
              <a:t>Indhumathi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         T.  </a:t>
            </a:r>
            <a:r>
              <a:rPr lang="en-US" b="1" dirty="0" err="1" smtClean="0">
                <a:solidFill>
                  <a:schemeClr val="bg2"/>
                </a:solidFill>
              </a:rPr>
              <a:t>Sumithira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         D. </a:t>
            </a:r>
            <a:r>
              <a:rPr lang="en-US" b="1" dirty="0" err="1" smtClean="0">
                <a:solidFill>
                  <a:schemeClr val="bg2"/>
                </a:solidFill>
              </a:rPr>
              <a:t>Sasikala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         B. </a:t>
            </a:r>
            <a:r>
              <a:rPr lang="en-US" b="1" dirty="0" err="1" smtClean="0">
                <a:solidFill>
                  <a:schemeClr val="bg2"/>
                </a:solidFill>
              </a:rPr>
              <a:t>Kalaivani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06179" y="-391689"/>
            <a:ext cx="1128383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RAJESHWARI VEDHACHALAM GOVERNMENT ARTS COLLEGE - CHENGALPATTU</a:t>
            </a:r>
            <a:endParaRPr lang="en-IN" sz="5400" b="1" spc="50" dirty="0">
              <a:ln w="9525" cmpd="sng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918" y="4557551"/>
            <a:ext cx="4979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Guide name-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</a:t>
            </a:r>
            <a:r>
              <a:rPr lang="en-US" sz="20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DR.T.Vani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1000">
              <a:srgbClr val="4BACB0"/>
            </a:gs>
            <a:gs pos="67000">
              <a:schemeClr val="accent3">
                <a:lumMod val="60000"/>
                <a:lumOff val="40000"/>
              </a:schemeClr>
            </a:gs>
            <a:gs pos="47000">
              <a:schemeClr val="tx1">
                <a:lumMod val="85000"/>
                <a:lumOff val="1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3526" y="1591293"/>
            <a:ext cx="6546094" cy="16462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9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88">
              <a:schemeClr val="bg2">
                <a:lumMod val="50000"/>
              </a:schemeClr>
            </a:gs>
            <a:gs pos="38000">
              <a:schemeClr val="bg2">
                <a:lumMod val="50000"/>
              </a:schemeClr>
            </a:gs>
            <a:gs pos="7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Ultimate Guide To Designing A Spam Filtering System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45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4912" y="23750"/>
            <a:ext cx="14191749" cy="6858000"/>
          </a:xfrm>
          <a:prstGeom prst="rect">
            <a:avLst/>
          </a:prstGeom>
          <a:gradFill>
            <a:gsLst>
              <a:gs pos="89000">
                <a:schemeClr val="accent3">
                  <a:lumMod val="20000"/>
                  <a:lumOff val="80000"/>
                </a:schemeClr>
              </a:gs>
              <a:gs pos="16000">
                <a:schemeClr val="bg1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  <a:effectLst>
            <a:reflection stA="45000" endPos="10000" dist="50800" dir="5400000" sy="-100000" algn="bl" rotWithShape="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3201986" y="723234"/>
            <a:ext cx="4192727" cy="603290"/>
          </a:xfrm>
          <a:prstGeom prst="rect">
            <a:avLst/>
          </a:prstGeom>
          <a:solidFill>
            <a:schemeClr val="tx1"/>
          </a:solidFill>
          <a:effectLst>
            <a:glow rad="127000">
              <a:schemeClr val="accent3">
                <a:lumMod val="40000"/>
                <a:lumOff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  <a:t>I</a:t>
            </a:r>
            <a:r>
              <a:rPr lang="en-US" sz="32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  <a:t>NTRODUCTION</a:t>
            </a:r>
            <a:endParaRPr lang="en-IN" sz="3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101600">
                  <a:schemeClr val="accent3">
                    <a:lumMod val="60000"/>
                    <a:lumOff val="40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8758" y="2647699"/>
            <a:ext cx="124217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 Black" panose="020B0A04020102020204" pitchFamily="34" charset="0"/>
              </a:rPr>
              <a:t>The objective of developing </a:t>
            </a:r>
            <a:r>
              <a:rPr lang="en-US" sz="1600" b="1" dirty="0" smtClean="0">
                <a:latin typeface="Arial Black" panose="020B0A04020102020204" pitchFamily="34" charset="0"/>
              </a:rPr>
              <a:t>this </a:t>
            </a:r>
            <a:r>
              <a:rPr lang="en-US" sz="1600" b="1" dirty="0">
                <a:latin typeface="Arial Black" panose="020B0A04020102020204" pitchFamily="34" charset="0"/>
              </a:rPr>
              <a:t>model is to detect and </a:t>
            </a:r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score word faster </a:t>
            </a:r>
            <a:r>
              <a:rPr lang="en-US" sz="1600" b="1" dirty="0">
                <a:latin typeface="Arial Black" panose="020B0A04020102020204" pitchFamily="34" charset="0"/>
              </a:rPr>
              <a:t>and accurately</a:t>
            </a:r>
            <a:r>
              <a:rPr lang="en-US" sz="19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/>
            </a:r>
            <a:b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52750"/>
            <a:ext cx="10863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 Black" panose="020B0A04020102020204" pitchFamily="34" charset="0"/>
              </a:rPr>
              <a:t>The reason for spam filters </a:t>
            </a:r>
            <a:r>
              <a:rPr lang="en-US" sz="1600" b="1" dirty="0" smtClean="0">
                <a:latin typeface="Arial Black" panose="020B0A04020102020204" pitchFamily="34" charset="0"/>
              </a:rPr>
              <a:t>is to distinguish inbound Malignant messages</a:t>
            </a:r>
          </a:p>
          <a:p>
            <a:pPr algn="just"/>
            <a:r>
              <a:rPr lang="en-US" sz="1600" b="1" dirty="0" smtClean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from </a:t>
            </a:r>
            <a:r>
              <a:rPr lang="en-US" sz="1600" b="1" dirty="0" smtClean="0">
                <a:latin typeface="Arial Black" panose="020B0A04020102020204" pitchFamily="34" charset="0"/>
              </a:rPr>
              <a:t>programmers </a:t>
            </a:r>
            <a:r>
              <a:rPr lang="en-US" sz="1600" b="1" dirty="0">
                <a:latin typeface="Arial Black" panose="020B0A04020102020204" pitchFamily="34" charset="0"/>
              </a:rPr>
              <a:t>or advertisers</a:t>
            </a:r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IN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58" y="3950473"/>
            <a:ext cx="12079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u="sng" dirty="0" smtClean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2000" b="1" u="sng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NEEDED: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 Black" panose="020B0A04020102020204" pitchFamily="34" charset="0"/>
              </a:rPr>
              <a:t>Internet Service Providers (ISPs) use spam filters to make sure they </a:t>
            </a:r>
          </a:p>
          <a:p>
            <a:pPr algn="just"/>
            <a:r>
              <a:rPr lang="en-US" sz="1600" dirty="0" smtClean="0">
                <a:latin typeface="Arial Black" panose="020B0A04020102020204" pitchFamily="34" charset="0"/>
              </a:rPr>
              <a:t>aren't distributing spam</a:t>
            </a:r>
            <a:r>
              <a:rPr lang="en-US" sz="2000" dirty="0" smtClean="0">
                <a:latin typeface="Arial Black" panose="020B0A04020102020204" pitchFamily="34" charset="0"/>
              </a:rPr>
              <a:t>.</a:t>
            </a:r>
          </a:p>
          <a:p>
            <a:pPr algn="just"/>
            <a:endParaRPr lang="en-US" sz="2000" dirty="0" smtClean="0">
              <a:latin typeface="Arial Black" panose="020B0A04020102020204" pitchFamily="34" charset="0"/>
            </a:endParaRPr>
          </a:p>
          <a:p>
            <a:pPr algn="just"/>
            <a:r>
              <a:rPr lang="en-US" sz="2000" b="1" u="sng" dirty="0" smtClean="0">
                <a:solidFill>
                  <a:schemeClr val="bg1"/>
                </a:solidFill>
                <a:latin typeface="+mj-lt"/>
              </a:rPr>
              <a:t>Why called </a:t>
            </a:r>
            <a:r>
              <a:rPr lang="en-US" sz="2000" b="1" u="sng" dirty="0" err="1" smtClean="0">
                <a:solidFill>
                  <a:schemeClr val="bg1"/>
                </a:solidFill>
                <a:latin typeface="+mj-lt"/>
              </a:rPr>
              <a:t>sapm</a:t>
            </a:r>
            <a:r>
              <a:rPr lang="en-US" sz="2000" b="1" u="sng" dirty="0" smtClean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just"/>
            <a:r>
              <a:rPr lang="en-US" sz="1600" dirty="0">
                <a:latin typeface="Arial Black" panose="020B0A04020102020204" pitchFamily="34" charset="0"/>
              </a:rPr>
              <a:t>The name comes from a Monty Python sketch, (watch it, below!) where the name </a:t>
            </a:r>
            <a:endParaRPr lang="en-US" sz="1600" dirty="0" smtClean="0">
              <a:latin typeface="Arial Black" panose="020B0A04020102020204" pitchFamily="34" charset="0"/>
            </a:endParaRPr>
          </a:p>
          <a:p>
            <a:pPr algn="just"/>
            <a:r>
              <a:rPr lang="en-US" sz="1600" dirty="0" smtClean="0">
                <a:latin typeface="Arial Black" panose="020B0A04020102020204" pitchFamily="34" charset="0"/>
              </a:rPr>
              <a:t> of </a:t>
            </a:r>
            <a:r>
              <a:rPr lang="en-US" sz="1600" dirty="0">
                <a:latin typeface="Arial Black" panose="020B0A04020102020204" pitchFamily="34" charset="0"/>
              </a:rPr>
              <a:t>the canned </a:t>
            </a:r>
            <a:r>
              <a:rPr lang="en-US" sz="1600" dirty="0" smtClean="0">
                <a:latin typeface="Arial Black" panose="020B0A04020102020204" pitchFamily="34" charset="0"/>
              </a:rPr>
              <a:t>pork </a:t>
            </a:r>
            <a:r>
              <a:rPr lang="en-US" sz="1600" dirty="0">
                <a:latin typeface="Arial Black" panose="020B0A04020102020204" pitchFamily="34" charset="0"/>
              </a:rPr>
              <a:t>product, SPAM, is annoying and unavoidable. </a:t>
            </a:r>
            <a:endParaRPr lang="en-US" sz="1600" dirty="0" smtClean="0">
              <a:latin typeface="Arial Black" panose="020B0A04020102020204" pitchFamily="34" charset="0"/>
            </a:endParaRPr>
          </a:p>
          <a:p>
            <a:pPr algn="just"/>
            <a:r>
              <a:rPr lang="en-US" sz="1600" dirty="0" smtClean="0">
                <a:latin typeface="Arial Black" panose="020B0A04020102020204" pitchFamily="34" charset="0"/>
              </a:rPr>
              <a:t>Just </a:t>
            </a:r>
            <a:r>
              <a:rPr lang="en-US" sz="1600" dirty="0">
                <a:latin typeface="Arial Black" panose="020B0A04020102020204" pitchFamily="34" charset="0"/>
              </a:rPr>
              <a:t>like SPAM email</a:t>
            </a:r>
            <a:r>
              <a:rPr lang="en-US" sz="2000" dirty="0"/>
              <a:t>.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983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68000">
              <a:schemeClr val="tx1">
                <a:lumMod val="75000"/>
                <a:lumOff val="25000"/>
              </a:schemeClr>
            </a:gs>
            <a:gs pos="7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264" y="586765"/>
            <a:ext cx="3505199" cy="661495"/>
          </a:xfrm>
          <a:gradFill>
            <a:gsLst>
              <a:gs pos="0">
                <a:schemeClr val="bg2">
                  <a:lumMod val="90000"/>
                </a:schemeClr>
              </a:gs>
              <a:gs pos="71000">
                <a:schemeClr val="bg2"/>
              </a:gs>
            </a:gsLst>
            <a:path path="circle">
              <a:fillToRect l="50000" t="50000" r="100000" b="100000"/>
            </a:path>
          </a:gra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Spam </a:t>
            </a:r>
            <a:r>
              <a:rPr lang="en-US" b="1" dirty="0" err="1" smtClean="0">
                <a:solidFill>
                  <a:srgbClr val="7030A0"/>
                </a:solidFill>
              </a:rPr>
              <a:t>Vs</a:t>
            </a:r>
            <a:r>
              <a:rPr lang="en-US" b="1" dirty="0" smtClean="0">
                <a:solidFill>
                  <a:srgbClr val="7030A0"/>
                </a:solidFill>
              </a:rPr>
              <a:t> Ham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49" y="998806"/>
            <a:ext cx="5615994" cy="5711087"/>
          </a:xfrm>
          <a:gradFill>
            <a:gsLst>
              <a:gs pos="79000">
                <a:schemeClr val="accent2">
                  <a:lumMod val="60000"/>
                  <a:lumOff val="40000"/>
                </a:schemeClr>
              </a:gs>
              <a:gs pos="64614">
                <a:srgbClr val="1B416C"/>
              </a:gs>
              <a:gs pos="9000">
                <a:schemeClr val="tx2">
                  <a:lumMod val="60000"/>
                  <a:lumOff val="40000"/>
                </a:schemeClr>
              </a:gs>
              <a:gs pos="87000">
                <a:schemeClr val="tx2">
                  <a:lumMod val="75000"/>
                </a:schemeClr>
              </a:gs>
            </a:gsLst>
            <a:path path="circle">
              <a:fillToRect l="50000" t="50000" r="100000" b="100000"/>
            </a:path>
          </a:gradFill>
          <a:effectLst>
            <a:glow>
              <a:schemeClr val="accent1">
                <a:alpha val="24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n>
                  <a:solidFill>
                    <a:srgbClr val="00B050"/>
                  </a:solidFill>
                </a:ln>
              </a:rPr>
              <a:t>        </a:t>
            </a:r>
          </a:p>
          <a:p>
            <a:pPr marL="0" indent="0" algn="just">
              <a:buNone/>
            </a:pPr>
            <a:r>
              <a:rPr lang="en-US" dirty="0" smtClean="0">
                <a:ln>
                  <a:solidFill>
                    <a:srgbClr val="00B050"/>
                  </a:solidFill>
                </a:ln>
              </a:rPr>
              <a:t> 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Blacklists and Whitelists</a:t>
            </a:r>
          </a:p>
          <a:p>
            <a:pPr marL="0" indent="0">
              <a:buNone/>
            </a:pPr>
            <a:endParaRPr lang="en-US" dirty="0" smtClean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r>
              <a:rPr lang="en-US" sz="2000" u="sng" dirty="0" smtClean="0">
                <a:ln>
                  <a:solidFill>
                    <a:schemeClr val="accent6"/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BLACKLISTS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</a:rPr>
              <a:t>-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misbehaving servers or unknown spammers that are collected by several sites</a:t>
            </a:r>
          </a:p>
          <a:p>
            <a:pPr marL="0" indent="0">
              <a:buNone/>
            </a:pP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Sender id in the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compared with the blacklists</a:t>
            </a:r>
          </a:p>
          <a:p>
            <a:pPr marL="0" indent="0">
              <a:buNone/>
            </a:pPr>
            <a:endParaRPr lang="en-US" dirty="0" smtClean="0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000" u="sng" dirty="0" smtClean="0">
                <a:ln>
                  <a:solidFill>
                    <a:schemeClr val="accent6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WHITELISTS</a:t>
            </a:r>
            <a:r>
              <a:rPr lang="en-US" dirty="0" smtClean="0">
                <a:ln>
                  <a:solidFill>
                    <a:schemeClr val="accent6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ln>
                  <a:solidFill>
                    <a:srgbClr val="00B050"/>
                  </a:solidFill>
                </a:ln>
              </a:rPr>
              <a:t>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are complementary to black lists, and contain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addresses of trusted contact</a:t>
            </a:r>
            <a:endParaRPr lang="en-US" sz="20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n>
                  <a:solidFill>
                    <a:schemeClr val="bg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    Use blacklists and whitelists for the first level filtering  and not used as the only tools for making decision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effectLst>
                <a:outerShdw blurRad="50800" dist="50800" dir="5400000" algn="ctr" rotWithShape="0">
                  <a:srgbClr val="00B0F0"/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endParaRPr lang="en-US" dirty="0" smtClean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endParaRPr lang="en-US" dirty="0" smtClean="0">
              <a:ln>
                <a:solidFill>
                  <a:srgbClr val="00B050"/>
                </a:solidFill>
              </a:ln>
            </a:endParaRP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759" y="1593512"/>
            <a:ext cx="4755008" cy="4262436"/>
          </a:xfrm>
          <a:gradFill>
            <a:gsLst>
              <a:gs pos="43363">
                <a:schemeClr val="bg2">
                  <a:shade val="98000"/>
                  <a:satMod val="120000"/>
                  <a:lumMod val="98000"/>
                </a:schemeClr>
              </a:gs>
              <a:gs pos="20000">
                <a:schemeClr val="bg1"/>
              </a:gs>
              <a:gs pos="41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900" b="1" u="sng" dirty="0" smtClean="0">
                <a:solidFill>
                  <a:schemeClr val="tx1"/>
                </a:solidFill>
              </a:rPr>
              <a:t>“</a:t>
            </a:r>
            <a:r>
              <a:rPr lang="en-US" sz="2200" b="1" u="sng" dirty="0" smtClean="0">
                <a:solidFill>
                  <a:schemeClr val="tx1"/>
                </a:solidFill>
              </a:rPr>
              <a:t>HAM”</a:t>
            </a:r>
            <a:r>
              <a:rPr lang="en-US" sz="2200" b="1" dirty="0" smtClean="0">
                <a:solidFill>
                  <a:schemeClr val="tx1"/>
                </a:solidFill>
              </a:rPr>
              <a:t>- </a:t>
            </a:r>
            <a:r>
              <a:rPr lang="en-US" sz="1900" dirty="0" smtClean="0"/>
              <a:t>is e-mail that is not spam. In other word</a:t>
            </a:r>
          </a:p>
          <a:p>
            <a:pPr algn="just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</a:rPr>
              <a:t>”NON- SPAM” </a:t>
            </a:r>
            <a:r>
              <a:rPr lang="en-US" sz="1900" dirty="0" smtClean="0"/>
              <a:t>or “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</a:rPr>
              <a:t>GOOD MAIL”</a:t>
            </a:r>
          </a:p>
          <a:p>
            <a:pPr algn="just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tx1"/>
                </a:solidFill>
              </a:rPr>
              <a:t>“</a:t>
            </a:r>
            <a:r>
              <a:rPr lang="en-US" sz="2000" b="1" u="sng" dirty="0" smtClean="0">
                <a:solidFill>
                  <a:schemeClr val="tx1"/>
                </a:solidFill>
              </a:rPr>
              <a:t>SPAM</a:t>
            </a:r>
            <a:r>
              <a:rPr lang="en-US" sz="1800" b="1" u="sng" dirty="0" smtClean="0">
                <a:solidFill>
                  <a:schemeClr val="tx1"/>
                </a:solidFill>
              </a:rPr>
              <a:t>”–</a:t>
            </a:r>
            <a:r>
              <a:rPr lang="en-IN" sz="1800" b="1" u="sng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/>
              <a:t>is also known to mean </a:t>
            </a:r>
          </a:p>
          <a:p>
            <a:r>
              <a:rPr lang="en-IN" sz="1800" dirty="0" smtClean="0"/>
              <a:t>”</a:t>
            </a:r>
            <a:r>
              <a:rPr lang="en-IN" sz="1800" b="1" dirty="0" smtClean="0"/>
              <a:t>S</a:t>
            </a:r>
            <a:r>
              <a:rPr lang="en-I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ales</a:t>
            </a:r>
            <a:r>
              <a:rPr lang="en-I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800" b="1" dirty="0" smtClean="0"/>
              <a:t>P</a:t>
            </a:r>
            <a:r>
              <a:rPr lang="en-IN" sz="1800" b="1" dirty="0" smtClean="0">
                <a:solidFill>
                  <a:schemeClr val="bg2">
                    <a:lumMod val="50000"/>
                  </a:schemeClr>
                </a:solidFill>
              </a:rPr>
              <a:t>romotional</a:t>
            </a:r>
            <a:r>
              <a:rPr lang="en-IN" sz="1800" dirty="0" smtClean="0"/>
              <a:t> </a:t>
            </a:r>
            <a:r>
              <a:rPr lang="en-IN" sz="1800" b="1" dirty="0" smtClean="0"/>
              <a:t>A</a:t>
            </a:r>
            <a:r>
              <a:rPr lang="en-IN" sz="1800" b="1" dirty="0" smtClean="0">
                <a:solidFill>
                  <a:schemeClr val="bg2">
                    <a:lumMod val="50000"/>
                  </a:schemeClr>
                </a:solidFill>
              </a:rPr>
              <a:t>dvertising </a:t>
            </a:r>
            <a:r>
              <a:rPr lang="en-IN" sz="1800" b="1" dirty="0" smtClean="0"/>
              <a:t>M</a:t>
            </a:r>
            <a:r>
              <a:rPr lang="en-I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ail</a:t>
            </a:r>
            <a:r>
              <a:rPr lang="en-IN" sz="1800" dirty="0" smtClean="0"/>
              <a:t>” or </a:t>
            </a:r>
            <a:r>
              <a:rPr lang="en-US" sz="1800" dirty="0" smtClean="0"/>
              <a:t>    “</a:t>
            </a:r>
            <a:r>
              <a:rPr lang="en-US" sz="1800" b="1" dirty="0" err="1" smtClean="0"/>
              <a:t>S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ilmultaneously</a:t>
            </a:r>
            <a:r>
              <a:rPr lang="en-US" sz="1800" dirty="0" smtClean="0"/>
              <a:t> </a:t>
            </a:r>
            <a:r>
              <a:rPr lang="en-US" sz="1800" b="1" dirty="0" smtClean="0"/>
              <a:t>P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osted</a:t>
            </a:r>
            <a:r>
              <a:rPr lang="en-US" sz="1800" dirty="0" smtClean="0"/>
              <a:t> </a:t>
            </a:r>
            <a:r>
              <a:rPr lang="en-US" sz="1800" b="1" dirty="0" smtClean="0"/>
              <a:t>A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dvertising</a:t>
            </a:r>
            <a:r>
              <a:rPr lang="en-US" sz="1800" dirty="0" smtClean="0"/>
              <a:t> </a:t>
            </a:r>
            <a:r>
              <a:rPr lang="en-US" sz="1800" b="1" dirty="0" smtClean="0"/>
              <a:t>M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essage</a:t>
            </a:r>
            <a:r>
              <a:rPr lang="en-US" sz="1800" dirty="0" smtClean="0"/>
              <a:t>”</a:t>
            </a:r>
          </a:p>
          <a:p>
            <a:pPr algn="just"/>
            <a:r>
              <a:rPr lang="en-US" dirty="0" smtClean="0"/>
              <a:t>                          </a:t>
            </a:r>
            <a:r>
              <a:rPr lang="en-US" sz="2000" b="1" dirty="0" smtClean="0">
                <a:latin typeface="Californian FB" panose="0207040306080B030204" pitchFamily="18" charset="0"/>
              </a:rPr>
              <a:t>Two type of spam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</a:rPr>
              <a:t>computer spam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</a:rPr>
              <a:t>Text spam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8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9000">
              <a:schemeClr val="bg2">
                <a:tint val="90000"/>
                <a:satMod val="92000"/>
                <a:lumMod val="120000"/>
              </a:schemeClr>
            </a:gs>
            <a:gs pos="63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PEC - If you open the spam folder in your email account, you may find all  kinds of messy and annoying messages. Spam detection systems help with  filtering out irrelevant messages f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716" y="862481"/>
            <a:ext cx="6147516" cy="58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0790" y="1183557"/>
            <a:ext cx="546526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Supervised Machine </a:t>
            </a:r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Learning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Spam detection is </a:t>
            </a:r>
            <a:r>
              <a:rPr lang="en-US" sz="2000" dirty="0">
                <a:latin typeface="Century Gothic" panose="020B0502020202020204" pitchFamily="34" charset="0"/>
              </a:rPr>
              <a:t>a </a:t>
            </a:r>
            <a:r>
              <a:rPr lang="en-US" sz="2000" dirty="0" smtClean="0">
                <a:latin typeface="Century Gothic" panose="020B0502020202020204" pitchFamily="34" charset="0"/>
              </a:rPr>
              <a:t>  </a:t>
            </a:r>
            <a:r>
              <a:rPr lang="en-US" sz="20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supervised</a:t>
            </a:r>
            <a:r>
              <a:rPr lang="en-US" sz="20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 </a:t>
            </a:r>
            <a:r>
              <a:rPr lang="en-US" sz="20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machine learning </a:t>
            </a:r>
            <a:r>
              <a:rPr lang="en-US" sz="2000" dirty="0">
                <a:latin typeface="Century Gothic" panose="020B0502020202020204" pitchFamily="34" charset="0"/>
              </a:rPr>
              <a:t>problem. </a:t>
            </a: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means you must provide your </a:t>
            </a:r>
          </a:p>
          <a:p>
            <a:r>
              <a:rPr lang="en-US" sz="2000" dirty="0"/>
              <a:t>machine learning model with a set of examples of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    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SPAM</a:t>
            </a:r>
            <a:r>
              <a:rPr lang="en-US" sz="2000" dirty="0" smtClean="0"/>
              <a:t>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HAM </a:t>
            </a:r>
            <a:r>
              <a:rPr lang="en-US" sz="2000" dirty="0" smtClean="0"/>
              <a:t>messages </a:t>
            </a:r>
            <a:r>
              <a:rPr lang="en-US" sz="2000" dirty="0"/>
              <a:t>and let it find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relevant </a:t>
            </a:r>
            <a:r>
              <a:rPr lang="en-US" sz="2000" dirty="0"/>
              <a:t>patterns that separate the two different </a:t>
            </a:r>
            <a:r>
              <a:rPr lang="en-US" sz="2000" dirty="0" smtClean="0"/>
              <a:t>categories.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41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109" y="592428"/>
            <a:ext cx="6748529" cy="794335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  <a:scene3d>
              <a:camera prst="obliqueTopRight"/>
              <a:lightRig rig="threePt" dir="t"/>
            </a:scene3d>
          </a:bodyPr>
          <a:lstStyle/>
          <a:p>
            <a:r>
              <a:rPr lang="en-US" sz="40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REQUIREMENT</a:t>
            </a:r>
            <a:r>
              <a:rPr lang="en-US" sz="4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ANALYSIS</a:t>
            </a:r>
            <a:endParaRPr lang="en-IN" sz="40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9814" y="2176530"/>
            <a:ext cx="1059283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Functional requirement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To classify the e-mails which is done by first taking out the feature vector extraction 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which invokes first taking out whether the world is a spam or not.</a:t>
            </a:r>
            <a:endParaRPr lang="en-IN" sz="2000" b="1" dirty="0">
              <a:solidFill>
                <a:srgbClr val="7030A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9814" y="3966693"/>
            <a:ext cx="10405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Non-Functional Requirement</a:t>
            </a:r>
          </a:p>
          <a:p>
            <a:endParaRPr lang="en-US" dirty="0" smtClean="0"/>
          </a:p>
          <a:p>
            <a:r>
              <a:rPr lang="en-US" sz="2000" b="1" dirty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Ensure high availability of email data here datasets.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It should be easy to use i.e., user is just required to type the words and click then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the result is displayed or user is just required to enter a pair of reasonable sentence.</a:t>
            </a:r>
            <a:endParaRPr lang="en-IN" sz="2000" b="1" dirty="0">
              <a:solidFill>
                <a:srgbClr val="7030A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79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7699">
              <a:schemeClr val="accent1">
                <a:lumMod val="20000"/>
                <a:lumOff val="80000"/>
              </a:schemeClr>
            </a:gs>
            <a:gs pos="36275">
              <a:srgbClr val="C8E3FB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2736" y="674978"/>
            <a:ext cx="7362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5400" b="0" u="sng" cap="none" spc="0" dirty="0" smtClean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 STATEMENT</a:t>
            </a:r>
            <a:endParaRPr lang="en-IN" sz="5400" b="0" u="sng" cap="none" spc="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51677" y="2070567"/>
            <a:ext cx="6471862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2000" b="1" cap="none" spc="0" dirty="0" smtClean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Unwantedd e-mails irritation internet connection</a:t>
            </a:r>
          </a:p>
          <a:p>
            <a:pPr algn="just"/>
            <a:endParaRPr lang="en-US" sz="2000" b="1" cap="none" spc="0" dirty="0" smtClean="0">
              <a:ln w="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2000" b="1" cap="none" spc="0" dirty="0" smtClean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Critical e-mail message are missed and /or delayed</a:t>
            </a:r>
          </a:p>
          <a:p>
            <a:pPr algn="just"/>
            <a:endParaRPr lang="en-US" sz="2000" b="1" cap="none" spc="0" dirty="0" smtClean="0">
              <a:ln w="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2000" b="1" cap="none" spc="0" dirty="0" smtClean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Millions of compromised computers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2000" b="1" cap="none" spc="0" dirty="0" smtClean="0">
              <a:ln w="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2000" b="1" cap="none" spc="0" dirty="0" smtClean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Billions of dollars lost worldwide</a:t>
            </a:r>
          </a:p>
          <a:p>
            <a:pPr algn="just"/>
            <a:endParaRPr lang="en-US" sz="2000" b="1" cap="none" spc="0" dirty="0" smtClean="0">
              <a:ln w="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2000" b="1" cap="none" spc="0" dirty="0" smtClean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Identity theft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2000" b="1" cap="none" spc="0" dirty="0" smtClean="0">
              <a:ln w="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2000" b="1" cap="none" spc="0" dirty="0" smtClean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Spam can crash mail serves and fill up hard </a:t>
            </a:r>
            <a:r>
              <a:rPr lang="en-US" sz="2000" b="1" cap="none" spc="0" dirty="0" smtClean="0">
                <a:ln w="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drivens</a:t>
            </a:r>
            <a:endParaRPr lang="en-IN" sz="2000" b="1" cap="none" spc="0" dirty="0">
              <a:ln w="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Problem statement hi-res stock photography and images - Ala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1" b="10524"/>
          <a:stretch/>
        </p:blipFill>
        <p:spPr bwMode="auto">
          <a:xfrm>
            <a:off x="8277101" y="2074827"/>
            <a:ext cx="3764479" cy="32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tx1"/>
            </a:gs>
            <a:gs pos="3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ural Network Spam Filtering Technology | Semantic Schola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"/>
          <a:stretch/>
        </p:blipFill>
        <p:spPr bwMode="auto">
          <a:xfrm>
            <a:off x="2150629" y="308758"/>
            <a:ext cx="9107178" cy="5877070"/>
          </a:xfrm>
          <a:prstGeom prst="rect">
            <a:avLst/>
          </a:prstGeom>
          <a:noFill/>
          <a:effectLst>
            <a:glow rad="1905000">
              <a:schemeClr val="accent1">
                <a:alpha val="31000"/>
              </a:schemeClr>
            </a:glow>
            <a:reflection blurRad="1079500" stA="4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1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2000">
              <a:schemeClr val="bg2">
                <a:lumMod val="75000"/>
              </a:schemeClr>
            </a:gs>
            <a:gs pos="67000">
              <a:schemeClr val="bg2">
                <a:lumMod val="90000"/>
              </a:schemeClr>
            </a:gs>
            <a:gs pos="12000">
              <a:schemeClr val="tx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 descr="Exploratory Data Analysis on Terrorism Dataset - Analytics Vidhya"/>
          <p:cNvSpPr>
            <a:spLocks noChangeAspect="1" noChangeArrowheads="1"/>
          </p:cNvSpPr>
          <p:nvPr/>
        </p:nvSpPr>
        <p:spPr bwMode="auto">
          <a:xfrm>
            <a:off x="103031" y="-178673"/>
            <a:ext cx="357344" cy="3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Exploratory Data Analysis using Python - Active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549" y="567265"/>
            <a:ext cx="2808589" cy="20781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45172" y="268309"/>
            <a:ext cx="43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SCOPE OF THE PROJECT</a:t>
            </a:r>
            <a:endParaRPr lang="en-IN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691685" y="1115223"/>
            <a:ext cx="4495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It provide sensitivity to the client 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71849" y="1606350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Adapts well to the future spam techniques</a:t>
            </a:r>
            <a:endParaRPr lang="en-IN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71849" y="2119419"/>
            <a:ext cx="46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It increase </a:t>
            </a:r>
            <a:r>
              <a:rPr lang="en-US" sz="2000" b="1" dirty="0" smtClean="0">
                <a:solidFill>
                  <a:srgbClr val="FF0000"/>
                </a:solidFill>
              </a:rPr>
              <a:t>security</a:t>
            </a:r>
            <a:r>
              <a:rPr lang="en-US" sz="2000" b="1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control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1849" y="2632488"/>
            <a:ext cx="5303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It also reduce Network</a:t>
            </a:r>
            <a:r>
              <a:rPr lang="en-US" sz="2000" b="1" dirty="0" smtClean="0">
                <a:solidFill>
                  <a:schemeClr val="bg1"/>
                </a:solidFill>
              </a:rPr>
              <a:t>  Resource </a:t>
            </a:r>
            <a:r>
              <a:rPr lang="en-US" sz="2000" b="1" dirty="0" smtClean="0"/>
              <a:t>Costs</a:t>
            </a:r>
            <a:endParaRPr lang="en-I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91685" y="3335460"/>
            <a:ext cx="876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considers a </a:t>
            </a:r>
            <a:r>
              <a:rPr lang="en-US" sz="2000" b="1" dirty="0" smtClean="0">
                <a:solidFill>
                  <a:srgbClr val="FF0000"/>
                </a:solidFill>
              </a:rPr>
              <a:t>complete message instead </a:t>
            </a:r>
            <a:r>
              <a:rPr lang="en-US" sz="2000" b="1" dirty="0" smtClean="0"/>
              <a:t>of single words with respect</a:t>
            </a:r>
          </a:p>
          <a:p>
            <a:r>
              <a:rPr lang="en-US" sz="2000" b="1" dirty="0" smtClean="0"/>
              <a:t>To its organization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343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1000">
              <a:schemeClr val="bg2">
                <a:tint val="90000"/>
                <a:satMod val="92000"/>
                <a:lumMod val="120000"/>
              </a:schemeClr>
            </a:gs>
            <a:gs pos="96000">
              <a:schemeClr val="tx1">
                <a:lumMod val="75000"/>
                <a:lumOff val="2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03822" y="643937"/>
            <a:ext cx="3844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399" y="2138290"/>
            <a:ext cx="1083822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High Tower Text" panose="02040502050506030303" pitchFamily="18" charset="0"/>
              </a:rPr>
              <a:t>We are able to classify the email as </a:t>
            </a:r>
            <a:r>
              <a:rPr lang="en-US" sz="4400" dirty="0" smtClean="0">
                <a:latin typeface="High Tower Text" panose="02040502050506030303" pitchFamily="18" charset="0"/>
              </a:rPr>
              <a:t>spam </a:t>
            </a:r>
            <a:r>
              <a:rPr lang="en-US" sz="4400" dirty="0" smtClean="0">
                <a:solidFill>
                  <a:srgbClr val="002060"/>
                </a:solidFill>
                <a:latin typeface="High Tower Text" panose="02040502050506030303" pitchFamily="18" charset="0"/>
              </a:rPr>
              <a:t>or 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non-</a:t>
            </a:r>
            <a:r>
              <a:rPr lang="en-US" sz="4400" dirty="0" err="1" smtClean="0">
                <a:latin typeface="High Tower Text" panose="02040502050506030303" pitchFamily="18" charset="0"/>
              </a:rPr>
              <a:t>spam</a:t>
            </a:r>
            <a:r>
              <a:rPr lang="en-US" sz="4400" dirty="0" err="1" smtClean="0">
                <a:solidFill>
                  <a:srgbClr val="002060"/>
                </a:solidFill>
                <a:latin typeface="High Tower Text" panose="02040502050506030303" pitchFamily="18" charset="0"/>
              </a:rPr>
              <a:t>.With</a:t>
            </a:r>
            <a:r>
              <a:rPr lang="en-US" sz="4400" dirty="0" smtClean="0">
                <a:solidFill>
                  <a:srgbClr val="002060"/>
                </a:solidFill>
                <a:latin typeface="High Tower Text" panose="02040502050506030303" pitchFamily="18" charset="0"/>
              </a:rPr>
              <a:t> high number of emails lot if </a:t>
            </a:r>
          </a:p>
          <a:p>
            <a:r>
              <a:rPr lang="en-US" sz="4400" dirty="0" smtClean="0">
                <a:solidFill>
                  <a:srgbClr val="002060"/>
                </a:solidFill>
                <a:latin typeface="High Tower Text" panose="02040502050506030303" pitchFamily="18" charset="0"/>
              </a:rPr>
              <a:t>people using the system it will be </a:t>
            </a:r>
            <a:r>
              <a:rPr lang="en-US" sz="4400" dirty="0" smtClean="0">
                <a:latin typeface="High Tower Text" panose="02040502050506030303" pitchFamily="18" charset="0"/>
              </a:rPr>
              <a:t>Difficult to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 handle </a:t>
            </a:r>
            <a:r>
              <a:rPr lang="en-US" sz="4400" dirty="0" smtClean="0">
                <a:solidFill>
                  <a:srgbClr val="002060"/>
                </a:solidFill>
                <a:latin typeface="High Tower Text" panose="02040502050506030303" pitchFamily="18" charset="0"/>
              </a:rPr>
              <a:t>all possible mails as our project deals </a:t>
            </a:r>
          </a:p>
          <a:p>
            <a:r>
              <a:rPr lang="en-US" sz="4400" dirty="0" smtClean="0">
                <a:solidFill>
                  <a:srgbClr val="002060"/>
                </a:solidFill>
                <a:latin typeface="High Tower Text" panose="02040502050506030303" pitchFamily="18" charset="0"/>
              </a:rPr>
              <a:t>with only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High Tower Text" panose="02040502050506030303" pitchFamily="18" charset="0"/>
              </a:rPr>
              <a:t>Limited amount </a:t>
            </a:r>
            <a:r>
              <a:rPr lang="en-US" sz="4400" dirty="0" smtClean="0">
                <a:latin typeface="High Tower Text" panose="02040502050506030303" pitchFamily="18" charset="0"/>
              </a:rPr>
              <a:t>of corpus.</a:t>
            </a:r>
            <a:endParaRPr lang="en-IN" sz="44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551</TotalTime>
  <Words>395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</vt:lpstr>
      <vt:lpstr>Arial Black</vt:lpstr>
      <vt:lpstr>Arial Rounded MT Bold</vt:lpstr>
      <vt:lpstr>Bahnschrift SemiBold</vt:lpstr>
      <vt:lpstr>Calibri Light</vt:lpstr>
      <vt:lpstr>Californian FB</vt:lpstr>
      <vt:lpstr>Century Gothic</vt:lpstr>
      <vt:lpstr>High Tower Text</vt:lpstr>
      <vt:lpstr>Leelawadee</vt:lpstr>
      <vt:lpstr>Wingdings</vt:lpstr>
      <vt:lpstr>Wingdings 3</vt:lpstr>
      <vt:lpstr>Wisp</vt:lpstr>
      <vt:lpstr>PowerPoint Presentation</vt:lpstr>
      <vt:lpstr>PowerPoint Presentation</vt:lpstr>
      <vt:lpstr>Spam Vs Ham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 SPAM                    FILTERING</dc:title>
  <dc:creator>Microsoft account</dc:creator>
  <cp:lastModifiedBy>Microsoft account</cp:lastModifiedBy>
  <cp:revision>64</cp:revision>
  <dcterms:created xsi:type="dcterms:W3CDTF">2023-04-08T04:17:26Z</dcterms:created>
  <dcterms:modified xsi:type="dcterms:W3CDTF">2023-04-19T04:06:40Z</dcterms:modified>
</cp:coreProperties>
</file>