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ndhumathi%20R\Downloads\emplo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ndhumathi%20R\Downloads\emplo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136993292505103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AVERAGE</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1-A124-4611-AE68-D9E0364326B3}"/>
            </c:ext>
          </c:extLst>
        </c:ser>
        <c:ser>
          <c:idx val="1"/>
          <c:order val="1"/>
          <c:tx>
            <c:strRef>
              <c:f>Sheet1!$C$3:$C$4</c:f>
              <c:strCache>
                <c:ptCount val="1"/>
                <c:pt idx="0">
                  <c:v>EXCELLENT</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2-A124-4611-AE68-D9E0364326B3}"/>
            </c:ext>
          </c:extLst>
        </c:ser>
        <c:ser>
          <c:idx val="2"/>
          <c:order val="2"/>
          <c:tx>
            <c:strRef>
              <c:f>Sheet1!$D$3:$D$4</c:f>
              <c:strCache>
                <c:ptCount val="1"/>
                <c:pt idx="0">
                  <c:v>OUTSTANDING</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A124-4611-AE68-D9E0364326B3}"/>
            </c:ext>
          </c:extLst>
        </c:ser>
        <c:ser>
          <c:idx val="3"/>
          <c:order val="3"/>
          <c:tx>
            <c:strRef>
              <c:f>Sheet1!$E$3:$E$4</c:f>
              <c:strCache>
                <c:ptCount val="1"/>
                <c:pt idx="0">
                  <c:v>POOR</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5-A124-4611-AE68-D9E0364326B3}"/>
            </c:ext>
          </c:extLst>
        </c:ser>
        <c:dLbls>
          <c:showLegendKey val="0"/>
          <c:showVal val="0"/>
          <c:showCatName val="0"/>
          <c:showSerName val="0"/>
          <c:showPercent val="0"/>
          <c:showBubbleSize val="0"/>
        </c:dLbls>
        <c:gapWidth val="219"/>
        <c:overlap val="-27"/>
        <c:axId val="1074634815"/>
        <c:axId val="1074634335"/>
      </c:barChart>
      <c:catAx>
        <c:axId val="1074634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4634335"/>
        <c:crosses val="autoZero"/>
        <c:auto val="1"/>
        <c:lblAlgn val="ctr"/>
        <c:lblOffset val="100"/>
        <c:noMultiLvlLbl val="0"/>
      </c:catAx>
      <c:valAx>
        <c:axId val="107463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4634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8"/>
  </c:pivotSource>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IN" b="1"/>
              <a:t>AVERAGE</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AVERAGE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B07-4549-9FF2-0379AEF2A1F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B07-4549-9FF2-0379AEF2A1F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B07-4549-9FF2-0379AEF2A1F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B07-4549-9FF2-0379AEF2A1F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B07-4549-9FF2-0379AEF2A1F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B07-4549-9FF2-0379AEF2A1F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B07-4549-9FF2-0379AEF2A1F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B07-4549-9FF2-0379AEF2A1F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B07-4549-9FF2-0379AEF2A1F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B07-4549-9FF2-0379AEF2A1F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4-BB07-4549-9FF2-0379AEF2A1F5}"/>
            </c:ext>
          </c:extLst>
        </c:ser>
        <c:ser>
          <c:idx val="1"/>
          <c:order val="1"/>
          <c:tx>
            <c:strRef>
              <c:f>Sheet1!$C$3:$C$4</c:f>
              <c:strCache>
                <c:ptCount val="1"/>
                <c:pt idx="0">
                  <c:v>EXCELLENT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B07-4549-9FF2-0379AEF2A1F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B07-4549-9FF2-0379AEF2A1F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B07-4549-9FF2-0379AEF2A1F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B07-4549-9FF2-0379AEF2A1F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B07-4549-9FF2-0379AEF2A1F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B07-4549-9FF2-0379AEF2A1F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B07-4549-9FF2-0379AEF2A1F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B07-4549-9FF2-0379AEF2A1F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B07-4549-9FF2-0379AEF2A1F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B07-4549-9FF2-0379AEF2A1F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29-BB07-4549-9FF2-0379AEF2A1F5}"/>
            </c:ext>
          </c:extLst>
        </c:ser>
        <c:ser>
          <c:idx val="2"/>
          <c:order val="2"/>
          <c:tx>
            <c:strRef>
              <c:f>Sheet1!$D$3:$D$4</c:f>
              <c:strCache>
                <c:ptCount val="1"/>
                <c:pt idx="0">
                  <c:v>OUTSTANDING</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B07-4549-9FF2-0379AEF2A1F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B07-4549-9FF2-0379AEF2A1F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B07-4549-9FF2-0379AEF2A1F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B07-4549-9FF2-0379AEF2A1F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B07-4549-9FF2-0379AEF2A1F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B07-4549-9FF2-0379AEF2A1F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B07-4549-9FF2-0379AEF2A1F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B07-4549-9FF2-0379AEF2A1F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B07-4549-9FF2-0379AEF2A1F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B07-4549-9FF2-0379AEF2A1F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3E-BB07-4549-9FF2-0379AEF2A1F5}"/>
            </c:ext>
          </c:extLst>
        </c:ser>
        <c:ser>
          <c:idx val="3"/>
          <c:order val="3"/>
          <c:tx>
            <c:strRef>
              <c:f>Sheet1!$E$3:$E$4</c:f>
              <c:strCache>
                <c:ptCount val="1"/>
                <c:pt idx="0">
                  <c:v>POOR</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B07-4549-9FF2-0379AEF2A1F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B07-4549-9FF2-0379AEF2A1F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B07-4549-9FF2-0379AEF2A1F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B07-4549-9FF2-0379AEF2A1F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B07-4549-9FF2-0379AEF2A1F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B07-4549-9FF2-0379AEF2A1F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B07-4549-9FF2-0379AEF2A1F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B07-4549-9FF2-0379AEF2A1F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B07-4549-9FF2-0379AEF2A1F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B07-4549-9FF2-0379AEF2A1F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53-BB07-4549-9FF2-0379AEF2A1F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183404"/>
            <a:ext cx="8610600" cy="1938992"/>
          </a:xfrm>
          <a:prstGeom prst="rect">
            <a:avLst/>
          </a:prstGeom>
          <a:noFill/>
        </p:spPr>
        <p:txBody>
          <a:bodyPr wrap="square" rtlCol="0">
            <a:spAutoFit/>
          </a:bodyPr>
          <a:lstStyle/>
          <a:p>
            <a:r>
              <a:rPr lang="en-US" sz="2400" b="1"/>
              <a:t>STUDENT NAME:  INDHUMATHI.R </a:t>
            </a:r>
          </a:p>
          <a:p>
            <a:r>
              <a:rPr lang="en-US" sz="2400" b="1"/>
              <a:t>REGISTER NO</a:t>
            </a:r>
            <a:r>
              <a:rPr lang="en-US" sz="2400"/>
              <a:t>: </a:t>
            </a:r>
            <a:r>
              <a:rPr lang="en-US" sz="2000"/>
              <a:t>122202949 –BF661EFBF85581A88494A7DE51061719 </a:t>
            </a:r>
            <a:endParaRPr lang="en-US" sz="2400"/>
          </a:p>
          <a:p>
            <a:r>
              <a:rPr lang="en-US" sz="2400" b="1"/>
              <a:t>DEPARTMENT</a:t>
            </a:r>
            <a:r>
              <a:rPr lang="en-US" sz="2400"/>
              <a:t>: </a:t>
            </a:r>
            <a:r>
              <a:rPr lang="en-US" sz="2000"/>
              <a:t>B.COM (CORPORATE SECRETARYSHIP)(3</a:t>
            </a:r>
            <a:r>
              <a:rPr lang="en-US" sz="2000" baseline="30000"/>
              <a:t>rd</a:t>
            </a:r>
            <a:r>
              <a:rPr lang="en-US" sz="2000"/>
              <a:t> YEAR)</a:t>
            </a:r>
          </a:p>
          <a:p>
            <a:r>
              <a:rPr lang="en-US" sz="2400" b="1"/>
              <a:t>COLLEGE</a:t>
            </a:r>
            <a:r>
              <a:rPr lang="en-US" sz="2000"/>
              <a:t>: SHREE CHANDRAPRABHU JAIN COLLEGE,MINJUR-203</a:t>
            </a:r>
            <a:endParaRPr lang="en-US" sz="2400"/>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221080"/>
            <a:ext cx="8534018" cy="3046988"/>
          </a:xfrm>
          <a:prstGeom prst="rect">
            <a:avLst/>
          </a:prstGeom>
          <a:noFill/>
        </p:spPr>
        <p:txBody>
          <a:bodyPr wrap="square" rtlCol="0">
            <a:spAutoFit/>
          </a:bodyPr>
          <a:lstStyle/>
          <a:p>
            <a:pPr algn="l">
              <a:buFont typeface="Arial" panose="020B0604020202020204" pitchFamily="34" charset="0"/>
              <a:buChar char="•"/>
            </a:pPr>
            <a:r>
              <a:rPr lang="en-US" sz="2000" b="0" i="0">
                <a:solidFill>
                  <a:srgbClr val="0D0D0D"/>
                </a:solidFill>
                <a:effectLst/>
                <a:latin typeface="Times New Roman" panose="02020603050405020304" pitchFamily="18" charset="0"/>
                <a:cs typeface="Times New Roman" panose="02020603050405020304" pitchFamily="18" charset="0"/>
              </a:rPr>
              <a:t> </a:t>
            </a:r>
            <a:r>
              <a:rPr lang="en-US" sz="2400" b="0" i="0">
                <a:solidFill>
                  <a:srgbClr val="0D0D0D"/>
                </a:solidFill>
                <a:effectLst/>
                <a:latin typeface="Times New Roman" panose="02020603050405020304" pitchFamily="18" charset="0"/>
                <a:cs typeface="Times New Roman" panose="02020603050405020304" pitchFamily="18" charset="0"/>
              </a:rPr>
              <a:t>Employee Asse</a:t>
            </a:r>
            <a:r>
              <a:rPr lang="en-US" sz="2400">
                <a:solidFill>
                  <a:srgbClr val="0D0D0D"/>
                </a:solidFill>
                <a:latin typeface="Times New Roman" panose="02020603050405020304" pitchFamily="18" charset="0"/>
                <a:cs typeface="Times New Roman" panose="02020603050405020304" pitchFamily="18" charset="0"/>
              </a:rPr>
              <a:t>ssment Grade:       </a:t>
            </a:r>
          </a:p>
          <a:p>
            <a:pPr algn="l"/>
            <a:r>
              <a:rPr lang="en-US">
                <a:solidFill>
                  <a:srgbClr val="0D0D0D"/>
                </a:solidFill>
                <a:latin typeface="Times New Roman" panose="02020603050405020304" pitchFamily="18" charset="0"/>
                <a:cs typeface="Times New Roman" panose="02020603050405020304" pitchFamily="18" charset="0"/>
              </a:rPr>
              <a:t>        </a:t>
            </a:r>
            <a:r>
              <a:rPr lang="en-US" sz="1600">
                <a:solidFill>
                  <a:srgbClr val="0D0D0D"/>
                </a:solidFill>
                <a:latin typeface="Times New Roman" panose="02020603050405020304" pitchFamily="18" charset="0"/>
                <a:cs typeface="Times New Roman" panose="02020603050405020304" pitchFamily="18" charset="0"/>
              </a:rPr>
              <a:t>=</a:t>
            </a:r>
            <a:r>
              <a:rPr lang="en-US" sz="1400" b="1">
                <a:solidFill>
                  <a:srgbClr val="0D0D0D"/>
                </a:solidFill>
                <a:latin typeface="Times New Roman" panose="02020603050405020304" pitchFamily="18" charset="0"/>
                <a:cs typeface="Times New Roman" panose="02020603050405020304" pitchFamily="18" charset="0"/>
              </a:rPr>
              <a:t>IFS(Z8&gt;=5,”OUTSTANDING”,Z8&gt;=4,”EXCELLENT”,Z8&gt;=3,”AVEREGE”,</a:t>
            </a:r>
          </a:p>
          <a:p>
            <a:pPr algn="l"/>
            <a:r>
              <a:rPr lang="en-US" sz="1400" b="1">
                <a:solidFill>
                  <a:srgbClr val="0D0D0D"/>
                </a:solidFill>
                <a:latin typeface="Times New Roman" panose="02020603050405020304" pitchFamily="18" charset="0"/>
                <a:cs typeface="Times New Roman" panose="02020603050405020304" pitchFamily="18" charset="0"/>
              </a:rPr>
              <a:t>TRUE,”POOR”)</a:t>
            </a:r>
          </a:p>
          <a:p>
            <a:pPr marL="285750" indent="-285750" algn="l">
              <a:buFont typeface="Arial" panose="020B0604020202020204" pitchFamily="34" charset="0"/>
              <a:buChar char="•"/>
            </a:pPr>
            <a:r>
              <a:rPr lang="en-US" sz="2400">
                <a:solidFill>
                  <a:srgbClr val="0D0D0D"/>
                </a:solidFill>
                <a:latin typeface="Times New Roman" panose="02020603050405020304" pitchFamily="18" charset="0"/>
                <a:cs typeface="Times New Roman" panose="02020603050405020304" pitchFamily="18" charset="0"/>
              </a:rPr>
              <a:t>Pivot Table </a:t>
            </a:r>
            <a:r>
              <a:rPr lang="en-US" sz="2000">
                <a:solidFill>
                  <a:srgbClr val="0D0D0D"/>
                </a:solidFill>
                <a:latin typeface="Times New Roman" panose="02020603050405020304" pitchFamily="18" charset="0"/>
                <a:cs typeface="Times New Roman" panose="02020603050405020304" pitchFamily="18" charset="0"/>
              </a:rPr>
              <a:t>:</a:t>
            </a:r>
            <a:r>
              <a:rPr lang="en-US" sz="2000" b="1">
                <a:solidFill>
                  <a:srgbClr val="0D0D0D"/>
                </a:solidFill>
                <a:latin typeface="Times New Roman" panose="02020603050405020304" pitchFamily="18" charset="0"/>
                <a:cs typeface="Times New Roman" panose="02020603050405020304" pitchFamily="18" charset="0"/>
              </a:rPr>
              <a:t>  </a:t>
            </a:r>
            <a:r>
              <a:rPr lang="en-US" sz="2400">
                <a:solidFill>
                  <a:srgbClr val="0D0D0D"/>
                </a:solidFill>
                <a:latin typeface="Times New Roman" panose="02020603050405020304" pitchFamily="18" charset="0"/>
                <a:cs typeface="Times New Roman" panose="02020603050405020304" pitchFamily="18" charset="0"/>
              </a:rPr>
              <a:t>To create a trend line </a:t>
            </a:r>
            <a:endParaRPr lang="en-US" sz="2000">
              <a:solidFill>
                <a:srgbClr val="0D0D0D"/>
              </a:solidFill>
              <a:latin typeface="Times New Roman" panose="02020603050405020304" pitchFamily="18" charset="0"/>
              <a:cs typeface="Times New Roman" panose="02020603050405020304" pitchFamily="18" charset="0"/>
            </a:endParaRPr>
          </a:p>
          <a:p>
            <a:pPr algn="l"/>
            <a:r>
              <a:rPr lang="en-US" sz="2000" b="1">
                <a:solidFill>
                  <a:srgbClr val="0D0D0D"/>
                </a:solidFill>
                <a:latin typeface="Times New Roman" panose="02020603050405020304" pitchFamily="18" charset="0"/>
                <a:cs typeface="Times New Roman" panose="02020603050405020304" pitchFamily="18" charset="0"/>
              </a:rPr>
              <a:t>                           </a:t>
            </a:r>
            <a:r>
              <a:rPr lang="en-US" sz="1600">
                <a:solidFill>
                  <a:srgbClr val="0D0D0D"/>
                </a:solidFill>
                <a:latin typeface="Times New Roman" panose="02020603050405020304" pitchFamily="18" charset="0"/>
                <a:cs typeface="Times New Roman" panose="02020603050405020304" pitchFamily="18" charset="0"/>
              </a:rPr>
              <a:t>1. Exponential ( column labels Poor )</a:t>
            </a:r>
          </a:p>
          <a:p>
            <a:pPr algn="l"/>
            <a:r>
              <a:rPr lang="en-US" sz="1600" b="1">
                <a:solidFill>
                  <a:srgbClr val="0D0D0D"/>
                </a:solidFill>
                <a:latin typeface="Times New Roman" panose="02020603050405020304" pitchFamily="18" charset="0"/>
                <a:cs typeface="Times New Roman" panose="02020603050405020304" pitchFamily="18" charset="0"/>
              </a:rPr>
              <a:t>                                  </a:t>
            </a:r>
            <a:r>
              <a:rPr lang="en-US" sz="1600">
                <a:solidFill>
                  <a:srgbClr val="0D0D0D"/>
                </a:solidFill>
                <a:latin typeface="Times New Roman" panose="02020603050405020304" pitchFamily="18" charset="0"/>
                <a:cs typeface="Times New Roman" panose="02020603050405020304" pitchFamily="18" charset="0"/>
              </a:rPr>
              <a:t>2. Linear ( column labels Avg )</a:t>
            </a:r>
            <a:endParaRPr lang="en-US" sz="2000" b="1">
              <a:solidFill>
                <a:srgbClr val="0D0D0D"/>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solidFill>
                  <a:srgbClr val="0D0D0D"/>
                </a:solidFill>
                <a:latin typeface="Times New Roman" panose="02020603050405020304" pitchFamily="18" charset="0"/>
                <a:cs typeface="Times New Roman" panose="02020603050405020304" pitchFamily="18" charset="0"/>
              </a:rPr>
              <a:t>  Filter : To remove a missing data </a:t>
            </a:r>
          </a:p>
          <a:p>
            <a:pPr algn="l"/>
            <a:r>
              <a:rPr lang="en-US" sz="1600">
                <a:solidFill>
                  <a:srgbClr val="0D0D0D"/>
                </a:solidFill>
                <a:latin typeface="Times New Roman" panose="02020603050405020304" pitchFamily="18" charset="0"/>
                <a:cs typeface="Times New Roman" panose="02020603050405020304" pitchFamily="18" charset="0"/>
              </a:rPr>
              <a:t>                                 1. Conditional formatting ( To create a missing data’s in red filling )</a:t>
            </a:r>
          </a:p>
          <a:p>
            <a:pPr algn="l"/>
            <a:r>
              <a:rPr lang="en-US" sz="1600">
                <a:solidFill>
                  <a:srgbClr val="0D0D0D"/>
                </a:solidFill>
                <a:latin typeface="Times New Roman" panose="02020603050405020304" pitchFamily="18" charset="0"/>
                <a:cs typeface="Times New Roman" panose="02020603050405020304" pitchFamily="18" charset="0"/>
              </a:rPr>
              <a:t>                                 2. Filter (Filter by color – no fill )</a:t>
            </a:r>
          </a:p>
          <a:p>
            <a:pPr algn="l"/>
            <a:endParaRPr lang="en-US" b="1">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6"/>
            <a:ext cx="5127625" cy="1031115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US" sz="4800" b="1" spc="5">
              <a:latin typeface="Trebuchet MS"/>
              <a:cs typeface="Trebuchet MS"/>
            </a:endParaRPr>
          </a:p>
          <a:p>
            <a:pPr marL="12700">
              <a:lnSpc>
                <a:spcPct val="100000"/>
              </a:lnSpc>
              <a:spcBef>
                <a:spcPts val="105"/>
              </a:spcBef>
            </a:pPr>
            <a:endParaRPr lang="en-IN" sz="2400" spc="5">
              <a:latin typeface="Trebuchet MS"/>
              <a:cs typeface="Trebuchet MS"/>
            </a:endParaRPr>
          </a:p>
          <a:p>
            <a:pPr marL="12700">
              <a:lnSpc>
                <a:spcPct val="100000"/>
              </a:lnSpc>
              <a:spcBef>
                <a:spcPts val="105"/>
              </a:spcBef>
            </a:pPr>
            <a:r>
              <a:rPr lang="en-IN" sz="2400" b="1" spc="5">
                <a:latin typeface="Trebuchet MS"/>
                <a:cs typeface="Trebuchet MS"/>
              </a:rPr>
              <a:t>Data collection :</a:t>
            </a:r>
          </a:p>
          <a:p>
            <a:pPr marL="12700">
              <a:lnSpc>
                <a:spcPct val="100000"/>
              </a:lnSpc>
              <a:spcBef>
                <a:spcPts val="105"/>
              </a:spcBef>
            </a:pPr>
            <a:r>
              <a:rPr lang="en-IN" sz="2400" spc="5">
                <a:latin typeface="Trebuchet MS"/>
                <a:cs typeface="Trebuchet MS"/>
              </a:rPr>
              <a:t>   </a:t>
            </a:r>
            <a:r>
              <a:rPr lang="en-IN" spc="5">
                <a:latin typeface="Trebuchet MS"/>
                <a:cs typeface="Trebuchet MS"/>
              </a:rPr>
              <a:t>1. Download at the edunet dashboard</a:t>
            </a:r>
          </a:p>
          <a:p>
            <a:pPr marL="12700">
              <a:lnSpc>
                <a:spcPct val="100000"/>
              </a:lnSpc>
              <a:spcBef>
                <a:spcPts val="105"/>
              </a:spcBef>
            </a:pPr>
            <a:r>
              <a:rPr lang="en-IN" sz="2400" spc="5">
                <a:latin typeface="Trebuchet MS"/>
                <a:cs typeface="Trebuchet MS"/>
              </a:rPr>
              <a:t>   </a:t>
            </a:r>
            <a:r>
              <a:rPr lang="en-IN" sz="1600" spc="5">
                <a:latin typeface="Trebuchet MS"/>
                <a:cs typeface="Trebuchet MS"/>
              </a:rPr>
              <a:t>2.  Option in the Employee Data</a:t>
            </a:r>
          </a:p>
          <a:p>
            <a:pPr marL="12700">
              <a:lnSpc>
                <a:spcPct val="100000"/>
              </a:lnSpc>
              <a:spcBef>
                <a:spcPts val="105"/>
              </a:spcBef>
            </a:pPr>
            <a:r>
              <a:rPr lang="en-IN" sz="2400" b="1" spc="5">
                <a:latin typeface="Trebuchet MS"/>
                <a:cs typeface="Trebuchet MS"/>
              </a:rPr>
              <a:t>Feature collection :</a:t>
            </a:r>
          </a:p>
          <a:p>
            <a:pPr marL="12700">
              <a:lnSpc>
                <a:spcPct val="100000"/>
              </a:lnSpc>
              <a:spcBef>
                <a:spcPts val="105"/>
              </a:spcBef>
            </a:pPr>
            <a:r>
              <a:rPr lang="en-IN" sz="1600" spc="5">
                <a:latin typeface="Trebuchet MS"/>
                <a:cs typeface="Trebuchet MS"/>
              </a:rPr>
              <a:t>     1. </a:t>
            </a:r>
            <a:r>
              <a:rPr lang="en-IN" spc="5">
                <a:latin typeface="Trebuchet MS"/>
                <a:cs typeface="Trebuchet MS"/>
              </a:rPr>
              <a:t>Identifying the features </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Employee I’d</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First name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Last name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Business unit</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Employee status</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Employee type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Department type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Gender code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Performance score</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Current employee rationg</a:t>
            </a:r>
          </a:p>
          <a:p>
            <a:pPr marL="298450" indent="-285750">
              <a:lnSpc>
                <a:spcPct val="100000"/>
              </a:lnSpc>
              <a:spcBef>
                <a:spcPts val="105"/>
              </a:spcBef>
              <a:buFont typeface="Wingdings" panose="05000000000000000000" pitchFamily="2" charset="2"/>
              <a:buChar char="Ø"/>
            </a:pPr>
            <a:r>
              <a:rPr lang="en-IN" sz="1600" spc="5">
                <a:latin typeface="Trebuchet MS"/>
                <a:cs typeface="Trebuchet MS"/>
              </a:rPr>
              <a:t>       Employee assessment grade </a:t>
            </a:r>
            <a:endParaRPr lang="en-IN" sz="2000"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D639-937E-FE44-A536-FA732B63E088}"/>
              </a:ext>
            </a:extLst>
          </p:cNvPr>
          <p:cNvSpPr>
            <a:spLocks noGrp="1"/>
          </p:cNvSpPr>
          <p:nvPr>
            <p:ph type="title"/>
          </p:nvPr>
        </p:nvSpPr>
        <p:spPr>
          <a:xfrm>
            <a:off x="304800" y="405246"/>
            <a:ext cx="10681335" cy="3877985"/>
          </a:xfrm>
        </p:spPr>
        <p:txBody>
          <a:bodyPr/>
          <a:lstStyle/>
          <a:p>
            <a:r>
              <a:rPr lang="en-US" sz="2400" b="0"/>
              <a:t>  </a:t>
            </a:r>
            <a:r>
              <a:rPr lang="en-US" sz="2400"/>
              <a:t>Data cleaning :</a:t>
            </a:r>
            <a:br>
              <a:rPr lang="en-US" sz="2400"/>
            </a:br>
            <a:r>
              <a:rPr lang="en-US" sz="2400"/>
              <a:t>     </a:t>
            </a:r>
            <a:r>
              <a:rPr lang="en-US" sz="1800" b="0"/>
              <a:t>1. Identifying missing data values</a:t>
            </a:r>
            <a:br>
              <a:rPr lang="en-US" sz="1800" b="0"/>
            </a:br>
            <a:r>
              <a:rPr lang="en-US" sz="1800" b="0"/>
              <a:t>       2. Filter out the missing data values</a:t>
            </a:r>
            <a:br>
              <a:rPr lang="en-US" sz="1800" b="0"/>
            </a:br>
            <a:r>
              <a:rPr lang="en-US" sz="1800"/>
              <a:t>   </a:t>
            </a:r>
            <a:r>
              <a:rPr lang="en-US" sz="2400"/>
              <a:t>Employee assessment grade :</a:t>
            </a:r>
            <a:br>
              <a:rPr lang="en-US" sz="2400"/>
            </a:br>
            <a:r>
              <a:rPr lang="en-US" sz="2400" b="0"/>
              <a:t>      </a:t>
            </a:r>
            <a:r>
              <a:rPr lang="en-US" sz="1800" b="0"/>
              <a:t>1. Calculate the Z8 column for employee assessment grading</a:t>
            </a:r>
            <a:br>
              <a:rPr lang="en-US" sz="1800" b="0"/>
            </a:br>
            <a:r>
              <a:rPr lang="en-US" sz="2400" b="0"/>
              <a:t>   </a:t>
            </a:r>
            <a:r>
              <a:rPr lang="en-US" sz="2400"/>
              <a:t>Summary :</a:t>
            </a:r>
            <a:br>
              <a:rPr lang="en-US" sz="2400" b="0"/>
            </a:br>
            <a:r>
              <a:rPr lang="en-US" sz="2400" b="0"/>
              <a:t>      </a:t>
            </a:r>
            <a:r>
              <a:rPr lang="en-US" sz="1800" b="0"/>
              <a:t>1. Create a pivot table </a:t>
            </a:r>
            <a:br>
              <a:rPr lang="en-US" sz="1800" b="0"/>
            </a:br>
            <a:r>
              <a:rPr lang="en-US" sz="1800" b="0"/>
              <a:t>        2. Slicer for Department type</a:t>
            </a:r>
            <a:br>
              <a:rPr lang="en-US" sz="1800" b="0"/>
            </a:br>
            <a:r>
              <a:rPr lang="en-US" sz="1800"/>
              <a:t>     </a:t>
            </a:r>
            <a:r>
              <a:rPr lang="en-US" sz="2400"/>
              <a:t>Visualisaition :</a:t>
            </a:r>
            <a:br>
              <a:rPr lang="en-US" sz="2400"/>
            </a:br>
            <a:r>
              <a:rPr lang="en-US" sz="2400" b="0"/>
              <a:t>      </a:t>
            </a:r>
            <a:r>
              <a:rPr lang="en-US" sz="1800" b="0"/>
              <a:t>1. Create a chart using recommended charts option</a:t>
            </a:r>
            <a:br>
              <a:rPr lang="en-US" sz="1800" b="0"/>
            </a:br>
            <a:r>
              <a:rPr lang="en-US" sz="1800" b="0"/>
              <a:t>        2. Axes, Chart title, Gridlines, Legend, Trendline</a:t>
            </a:r>
            <a:endParaRPr lang="en-IN" sz="2400" b="0"/>
          </a:p>
        </p:txBody>
      </p:sp>
      <p:sp>
        <p:nvSpPr>
          <p:cNvPr id="4" name="object 3">
            <a:extLst>
              <a:ext uri="{FF2B5EF4-FFF2-40B4-BE49-F238E27FC236}">
                <a16:creationId xmlns:a16="http://schemas.microsoft.com/office/drawing/2014/main" id="{1BA0F866-FA71-D2DC-FFBE-C48145DE8EA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94030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4445448"/>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br>
              <a:rPr lang="en-US"/>
            </a:br>
            <a:br>
              <a:rPr lang="en-IN"/>
            </a:br>
            <a:br>
              <a:rPr lang="en-IN"/>
            </a:br>
            <a:br>
              <a:rPr lang="en-IN"/>
            </a:br>
            <a:br>
              <a:rPr lang="en-IN"/>
            </a:b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0501FD6-BA74-696C-A7C5-963D6E1AE52E}"/>
              </a:ext>
            </a:extLst>
          </p:cNvPr>
          <p:cNvGraphicFramePr>
            <a:graphicFrameLocks/>
          </p:cNvGraphicFramePr>
          <p:nvPr>
            <p:extLst>
              <p:ext uri="{D42A27DB-BD31-4B8C-83A1-F6EECF244321}">
                <p14:modId xmlns:p14="http://schemas.microsoft.com/office/powerpoint/2010/main" val="3503000339"/>
              </p:ext>
            </p:extLst>
          </p:nvPr>
        </p:nvGraphicFramePr>
        <p:xfrm>
          <a:off x="533400" y="1371600"/>
          <a:ext cx="80772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C9FD2CB-F11E-A871-0333-DC87CD4D0E28}"/>
              </a:ext>
            </a:extLst>
          </p:cNvPr>
          <p:cNvGraphicFramePr>
            <a:graphicFrameLocks/>
          </p:cNvGraphicFramePr>
          <p:nvPr>
            <p:extLst>
              <p:ext uri="{D42A27DB-BD31-4B8C-83A1-F6EECF244321}">
                <p14:modId xmlns:p14="http://schemas.microsoft.com/office/powerpoint/2010/main" val="741452690"/>
              </p:ext>
            </p:extLst>
          </p:nvPr>
        </p:nvGraphicFramePr>
        <p:xfrm>
          <a:off x="1905000" y="1143000"/>
          <a:ext cx="61722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4" name="object 4">
            <a:extLst>
              <a:ext uri="{FF2B5EF4-FFF2-40B4-BE49-F238E27FC236}">
                <a16:creationId xmlns:a16="http://schemas.microsoft.com/office/drawing/2014/main" id="{D444DF48-BCD1-064E-9089-92048825F3C8}"/>
              </a:ext>
            </a:extLst>
          </p:cNvPr>
          <p:cNvSpPr/>
          <p:nvPr/>
        </p:nvSpPr>
        <p:spPr>
          <a:xfrm>
            <a:off x="87630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02734426-F72E-7F8C-ED8F-FFD5A6BF338D}"/>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6" name="object 2">
            <a:extLst>
              <a:ext uri="{FF2B5EF4-FFF2-40B4-BE49-F238E27FC236}">
                <a16:creationId xmlns:a16="http://schemas.microsoft.com/office/drawing/2014/main" id="{CFE08430-3B8E-5C27-4967-DF0F6BAEB5A0}"/>
              </a:ext>
            </a:extLst>
          </p:cNvPr>
          <p:cNvGrpSpPr/>
          <p:nvPr/>
        </p:nvGrpSpPr>
        <p:grpSpPr>
          <a:xfrm>
            <a:off x="381000" y="228600"/>
            <a:ext cx="1709737" cy="1390650"/>
            <a:chOff x="742950" y="1104900"/>
            <a:chExt cx="1743075" cy="1333500"/>
          </a:xfrm>
        </p:grpSpPr>
        <p:sp>
          <p:nvSpPr>
            <p:cNvPr id="7" name="object 3">
              <a:extLst>
                <a:ext uri="{FF2B5EF4-FFF2-40B4-BE49-F238E27FC236}">
                  <a16:creationId xmlns:a16="http://schemas.microsoft.com/office/drawing/2014/main" id="{4493A816-0633-5BA8-8D4B-BEC34C932B3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8" name="object 4">
              <a:extLst>
                <a:ext uri="{FF2B5EF4-FFF2-40B4-BE49-F238E27FC236}">
                  <a16:creationId xmlns:a16="http://schemas.microsoft.com/office/drawing/2014/main" id="{B9313A98-EDDF-E696-5047-9629D7208B7E}"/>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val="313255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381000"/>
            <a:ext cx="10681335" cy="5539978"/>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b="0">
                <a:latin typeface="Times New Roman" panose="02020603050405020304" pitchFamily="18" charset="0"/>
                <a:cs typeface="Times New Roman" panose="02020603050405020304" pitchFamily="18" charset="0"/>
              </a:rPr>
              <a:t>            </a:t>
            </a:r>
            <a:r>
              <a:rPr lang="en-US" sz="2400" b="0">
                <a:latin typeface="Times New Roman" panose="02020603050405020304" pitchFamily="18" charset="0"/>
                <a:cs typeface="Times New Roman" panose="02020603050405020304" pitchFamily="18" charset="0"/>
              </a:rPr>
              <a:t>The analysis reveals that the majority of employees fall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under the average performance category, followed by a significant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number of poor performers.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Excellent performers rank third, while outstanding employees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are the fewest. To improve overall performance, the organization should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focus on motivating and developing poor-performing employees, gradually</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moving them towards the outstanding level.</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This can be achieved by assigning tasks suited to their </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performance levels and strengths, providing targeted support, and</a:t>
            </a:r>
            <a:br>
              <a:rPr lang="en-US" sz="2400" b="0">
                <a:latin typeface="Times New Roman" panose="02020603050405020304" pitchFamily="18" charset="0"/>
                <a:cs typeface="Times New Roman" panose="02020603050405020304" pitchFamily="18" charset="0"/>
              </a:rPr>
            </a:br>
            <a:r>
              <a:rPr lang="en-US" sz="2400" b="0">
                <a:latin typeface="Times New Roman" panose="02020603050405020304" pitchFamily="18" charset="0"/>
                <a:cs typeface="Times New Roman" panose="02020603050405020304" pitchFamily="18" charset="0"/>
              </a:rPr>
              <a:t>    offering opportunities for skill development and growth.</a:t>
            </a:r>
            <a:endParaRPr lang="en-IN" b="0">
              <a:latin typeface="Times New Roman" panose="02020603050405020304" pitchFamily="18" charset="0"/>
              <a:cs typeface="Times New Roman" panose="02020603050405020304" pitchFamily="18" charset="0"/>
            </a:endParaRPr>
          </a:p>
        </p:txBody>
      </p:sp>
      <p:sp>
        <p:nvSpPr>
          <p:cNvPr id="3" name="object 4">
            <a:extLst>
              <a:ext uri="{FF2B5EF4-FFF2-40B4-BE49-F238E27FC236}">
                <a16:creationId xmlns:a16="http://schemas.microsoft.com/office/drawing/2014/main" id="{CFB9047F-BAEF-6141-7881-C40685EC3605}"/>
              </a:ext>
            </a:extLst>
          </p:cNvPr>
          <p:cNvSpPr/>
          <p:nvPr/>
        </p:nvSpPr>
        <p:spPr>
          <a:xfrm>
            <a:off x="8077200" y="3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5">
            <a:extLst>
              <a:ext uri="{FF2B5EF4-FFF2-40B4-BE49-F238E27FC236}">
                <a16:creationId xmlns:a16="http://schemas.microsoft.com/office/drawing/2014/main" id="{64C48E9B-5515-D92E-CB0D-8DE94F63153C}"/>
              </a:ext>
            </a:extLst>
          </p:cNvPr>
          <p:cNvSpPr/>
          <p:nvPr/>
        </p:nvSpPr>
        <p:spPr>
          <a:xfrm>
            <a:off x="8391525" y="8465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6">
            <a:extLst>
              <a:ext uri="{FF2B5EF4-FFF2-40B4-BE49-F238E27FC236}">
                <a16:creationId xmlns:a16="http://schemas.microsoft.com/office/drawing/2014/main" id="{94059ED3-21E7-C2CF-20B0-7F4E8C815DC4}"/>
              </a:ext>
            </a:extLst>
          </p:cNvPr>
          <p:cNvSpPr/>
          <p:nvPr/>
        </p:nvSpPr>
        <p:spPr>
          <a:xfrm>
            <a:off x="10591800" y="5857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96446"/>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91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772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7" name="object 7"/>
          <p:cNvSpPr txBox="1">
            <a:spLocks noGrp="1"/>
          </p:cNvSpPr>
          <p:nvPr>
            <p:ph type="title"/>
          </p:nvPr>
        </p:nvSpPr>
        <p:spPr>
          <a:xfrm>
            <a:off x="1371600" y="228600"/>
            <a:ext cx="5764278" cy="933460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br>
              <a:rPr lang="en-US" sz="4250" spc="10"/>
            </a:br>
            <a:br>
              <a:rPr lang="en-US" sz="4250" spc="10"/>
            </a:br>
            <a:r>
              <a:rPr lang="en-US" sz="4000" b="0" spc="10"/>
              <a:t>        </a:t>
            </a:r>
            <a:r>
              <a:rPr lang="en-US" sz="2000" b="0" spc="10"/>
              <a:t>Organizations analyze employee                 </a:t>
            </a:r>
            <a:br>
              <a:rPr lang="en-US" sz="2000" b="0" spc="10"/>
            </a:br>
            <a:r>
              <a:rPr lang="en-US" sz="2000" b="0" spc="10"/>
              <a:t>   performance to ensure that individual                            </a:t>
            </a:r>
            <a:br>
              <a:rPr lang="en-US" sz="2000" b="0" spc="10"/>
            </a:br>
            <a:r>
              <a:rPr lang="en-US" sz="2000" b="0" spc="10"/>
              <a:t>   contributions align with business goal, Identify   </a:t>
            </a:r>
            <a:br>
              <a:rPr lang="en-US" sz="2000" b="0" spc="10"/>
            </a:br>
            <a:r>
              <a:rPr lang="en-US" sz="2000" b="0" spc="10"/>
              <a:t>   areas for improvement, Foster employee </a:t>
            </a:r>
            <a:br>
              <a:rPr lang="en-US" sz="2000" b="0" spc="10"/>
            </a:br>
            <a:r>
              <a:rPr lang="en-US" sz="2000" b="0" spc="10"/>
              <a:t>   development, and enhance overall productivity </a:t>
            </a:r>
            <a:br>
              <a:rPr lang="en-US" sz="2000" b="0" spc="10"/>
            </a:br>
            <a:r>
              <a:rPr lang="en-US" sz="2000" b="0" spc="10"/>
              <a:t>   and efficiency. </a:t>
            </a:r>
            <a:br>
              <a:rPr lang="en-US" sz="2000" b="0" spc="10"/>
            </a:br>
            <a:r>
              <a:rPr lang="en-US" sz="2000" b="0" spc="10"/>
              <a:t>               This helps in making informed decisions    </a:t>
            </a:r>
            <a:br>
              <a:rPr lang="en-US" sz="2000" b="0" spc="10"/>
            </a:br>
            <a:r>
              <a:rPr lang="en-US" sz="2000" b="0" spc="10"/>
              <a:t>   about promotions, rewards, and training needs </a:t>
            </a:r>
            <a:br>
              <a:rPr lang="en-US" sz="2000" b="0" spc="10"/>
            </a:br>
            <a:r>
              <a:rPr lang="en-US" sz="2000" b="0" spc="10"/>
              <a:t>   while also improving employee engagement </a:t>
            </a:r>
            <a:br>
              <a:rPr lang="en-US" sz="2000" b="0" spc="10"/>
            </a:br>
            <a:r>
              <a:rPr lang="en-US" sz="2000" b="0" spc="10"/>
              <a:t>   and organizational success.  </a:t>
            </a:r>
            <a:br>
              <a:rPr lang="en-IN" sz="4000" b="0" spc="10"/>
            </a:br>
            <a:br>
              <a:rPr lang="en-IN" sz="4000" spc="10"/>
            </a:br>
            <a:br>
              <a:rPr lang="en-IN" sz="4000" spc="10"/>
            </a:br>
            <a:br>
              <a:rPr lang="en-IN" sz="4250" spc="10"/>
            </a:br>
            <a:br>
              <a:rPr lang="en-IN" sz="4250" spc="10"/>
            </a:br>
            <a:br>
              <a:rPr lang="en-IN" sz="4250" spc="10"/>
            </a:br>
            <a:br>
              <a:rPr lang="en-IN" sz="4250" spc="10"/>
            </a:br>
            <a:endParaRPr sz="42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791702" y="1802069"/>
            <a:ext cx="7924800" cy="489364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r>
              <a:rPr lang="en-IN" sz="2400">
                <a:latin typeface="Times New Roman" panose="02020603050405020304" pitchFamily="18" charset="0"/>
                <a:cs typeface="Times New Roman" panose="02020603050405020304" pitchFamily="18" charset="0"/>
              </a:rPr>
              <a:t>                        This project focuses on analysing employee performance by considering various factors such as gender, performance scores, ratings, achievements and categorizing employees into groups like outstanding, excellent, average and poor performance.</a:t>
            </a:r>
          </a:p>
          <a:p>
            <a:r>
              <a:rPr lang="en-IN" sz="2400">
                <a:latin typeface="Times New Roman" panose="02020603050405020304" pitchFamily="18" charset="0"/>
                <a:cs typeface="Times New Roman" panose="02020603050405020304" pitchFamily="18" charset="0"/>
              </a:rPr>
              <a:t>                        The goal is to gain insights into workforce effectiveness, identify trends and provide data –driven recommendations for improving productivity and employee development.</a:t>
            </a:r>
          </a:p>
          <a:p>
            <a:r>
              <a:rPr lang="en-IN" sz="2400">
                <a:latin typeface="Times New Roman" panose="02020603050405020304" pitchFamily="18" charset="0"/>
                <a:cs typeface="Times New Roman" panose="02020603050405020304" pitchFamily="18" charset="0"/>
              </a:rPr>
              <a:t>                        By leveraging this analysis, organizations can make informed decisions regarding promotions, training and resource allocation, </a:t>
            </a:r>
            <a:r>
              <a:rPr lang="en-IN" sz="2400" err="1">
                <a:latin typeface="Times New Roman" panose="02020603050405020304" pitchFamily="18" charset="0"/>
                <a:cs typeface="Times New Roman" panose="02020603050405020304" pitchFamily="18" charset="0"/>
              </a:rPr>
              <a:t>ulitimately</a:t>
            </a:r>
            <a:r>
              <a:rPr lang="en-IN" sz="2400">
                <a:latin typeface="Times New Roman" panose="02020603050405020304" pitchFamily="18" charset="0"/>
                <a:cs typeface="Times New Roman" panose="02020603050405020304" pitchFamily="18" charset="0"/>
              </a:rPr>
              <a:t> enhancing overall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3403" y="533400"/>
            <a:ext cx="6667500" cy="114659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a:br>
            <a:br>
              <a:rPr lang="en-IN" sz="3200" spc="5"/>
            </a:br>
            <a:r>
              <a:rPr lang="en-IN" sz="3200" spc="5"/>
              <a:t> </a:t>
            </a:r>
            <a:r>
              <a:rPr lang="en-IN" sz="2800" spc="5"/>
              <a:t>1.</a:t>
            </a:r>
            <a:r>
              <a:rPr lang="en-IN" sz="2800" b="0" spc="5"/>
              <a:t> </a:t>
            </a:r>
            <a:r>
              <a:rPr lang="en-IN" sz="2800" spc="5"/>
              <a:t>Human resources (HR) Team:</a:t>
            </a:r>
            <a:br>
              <a:rPr lang="en-IN" sz="2800" spc="5"/>
            </a:br>
            <a:r>
              <a:rPr lang="en-IN" sz="2800" b="0" spc="5"/>
              <a:t>             </a:t>
            </a:r>
            <a:r>
              <a:rPr lang="en-IN" sz="2000" b="0" spc="5"/>
              <a:t>HR professionals use the data to make informed decisions on employee development, training needs, promotions and retention strategies.</a:t>
            </a:r>
            <a:br>
              <a:rPr lang="en-IN" sz="2000" b="0" spc="5"/>
            </a:br>
            <a:br>
              <a:rPr lang="en-IN" sz="2000" b="0" spc="5"/>
            </a:br>
            <a:r>
              <a:rPr lang="en-IN" sz="2000" b="0" spc="5"/>
              <a:t> </a:t>
            </a:r>
            <a:r>
              <a:rPr lang="en-IN" sz="2800" spc="5"/>
              <a:t>2. Managers and Team Leaders:</a:t>
            </a:r>
            <a:br>
              <a:rPr lang="en-IN" sz="2800" spc="5"/>
            </a:br>
            <a:r>
              <a:rPr lang="en-IN" sz="2000" b="0" spc="5"/>
              <a:t>             They benefit by gaining insights into their team’s performance, identifying strengths and weaknesses and guiding individual performance improvements.</a:t>
            </a:r>
            <a:br>
              <a:rPr lang="en-IN" sz="2000" b="0" spc="5"/>
            </a:br>
            <a:br>
              <a:rPr lang="en-IN" sz="2000" b="0" spc="5"/>
            </a:br>
            <a:r>
              <a:rPr lang="en-IN" sz="2000" b="0" spc="5"/>
              <a:t> </a:t>
            </a:r>
            <a:r>
              <a:rPr lang="en-IN" sz="2800" spc="5"/>
              <a:t>3. Executives and Senior Management:</a:t>
            </a:r>
            <a:br>
              <a:rPr lang="en-IN" sz="2800" spc="5"/>
            </a:br>
            <a:r>
              <a:rPr lang="en-IN" sz="2000" b="0" spc="5"/>
              <a:t>          Leadership uses the analysis to evaluate overall </a:t>
            </a:r>
            <a:br>
              <a:rPr lang="en-IN" sz="2000" b="0" spc="5"/>
            </a:br>
            <a:r>
              <a:rPr lang="en-IN" sz="2000" b="0" spc="5"/>
              <a:t>  organizational performance, align employee efforts </a:t>
            </a:r>
            <a:br>
              <a:rPr lang="en-IN" sz="2000" b="0" spc="5"/>
            </a:br>
            <a:r>
              <a:rPr lang="en-IN" sz="2000" b="0" spc="5"/>
              <a:t>  with business goals and make strategic decisions </a:t>
            </a:r>
            <a:br>
              <a:rPr lang="en-IN" sz="2000" b="0" spc="5"/>
            </a:br>
            <a:r>
              <a:rPr lang="en-IN" sz="2000" b="0" spc="5"/>
              <a:t>  about workforce planning.</a:t>
            </a:r>
            <a:br>
              <a:rPr lang="en-IN" sz="2000" b="0" spc="5"/>
            </a:br>
            <a:br>
              <a:rPr lang="en-IN" sz="2800" b="0" spc="5"/>
            </a:br>
            <a:r>
              <a:rPr lang="en-IN" sz="2800" b="0" spc="5"/>
              <a:t>           </a:t>
            </a:r>
            <a:br>
              <a:rPr lang="en-IN" sz="3200" spc="5"/>
            </a:br>
            <a:br>
              <a:rPr lang="en-IN" sz="3200" spc="5"/>
            </a:br>
            <a:br>
              <a:rPr lang="en-IN" sz="3200" spc="5"/>
            </a:br>
            <a:br>
              <a:rPr lang="en-IN" sz="3200" spc="5"/>
            </a:br>
            <a:br>
              <a:rPr lang="en-IN" sz="3200" spc="5"/>
            </a:br>
            <a:br>
              <a:rPr lang="en-IN" sz="3200" spc="5"/>
            </a:br>
            <a:br>
              <a:rPr lang="en-IN" sz="3200" spc="5"/>
            </a:br>
            <a:br>
              <a:rPr lang="en-IN" sz="3200" spc="5"/>
            </a:br>
            <a:br>
              <a:rPr lang="en-IN" sz="3200" spc="5"/>
            </a:b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4747-0320-8167-191E-A4C52D38B727}"/>
              </a:ext>
            </a:extLst>
          </p:cNvPr>
          <p:cNvSpPr>
            <a:spLocks noGrp="1"/>
          </p:cNvSpPr>
          <p:nvPr>
            <p:ph type="title"/>
          </p:nvPr>
        </p:nvSpPr>
        <p:spPr>
          <a:xfrm>
            <a:off x="228600" y="381000"/>
            <a:ext cx="10681335" cy="5355312"/>
          </a:xfrm>
        </p:spPr>
        <p:txBody>
          <a:bodyPr/>
          <a:lstStyle/>
          <a:p>
            <a:r>
              <a:rPr lang="en-US" sz="2800"/>
              <a:t> 4. Employees:</a:t>
            </a:r>
            <a:br>
              <a:rPr lang="en-US" sz="2800"/>
            </a:br>
            <a:r>
              <a:rPr lang="en-US" sz="2000" b="0"/>
              <a:t>                 Individuals can benefit from feedback based on performance </a:t>
            </a:r>
            <a:br>
              <a:rPr lang="en-US" sz="2000" b="0"/>
            </a:br>
            <a:r>
              <a:rPr lang="en-US" sz="2000" b="0"/>
              <a:t> analysis, understanding their progress, and identifying areas for </a:t>
            </a:r>
            <a:br>
              <a:rPr lang="en-US" sz="2000" b="0"/>
            </a:br>
            <a:r>
              <a:rPr lang="en-US" sz="2000" b="0"/>
              <a:t> improvement or advancement opportunities.</a:t>
            </a:r>
            <a:br>
              <a:rPr lang="en-US" sz="2000" b="0"/>
            </a:br>
            <a:br>
              <a:rPr lang="en-US" sz="2000"/>
            </a:br>
            <a:r>
              <a:rPr lang="en-US" sz="2000"/>
              <a:t> </a:t>
            </a:r>
            <a:r>
              <a:rPr lang="en-US" sz="2800"/>
              <a:t>5. Training and Development Teams:</a:t>
            </a:r>
            <a:br>
              <a:rPr lang="en-US" sz="2800"/>
            </a:br>
            <a:r>
              <a:rPr lang="en-US" sz="2800"/>
              <a:t>             </a:t>
            </a:r>
            <a:r>
              <a:rPr lang="en-US" sz="2000" b="0"/>
              <a:t>These teams use the data to design targeted training programs based </a:t>
            </a:r>
            <a:br>
              <a:rPr lang="en-US" sz="2000" b="0"/>
            </a:br>
            <a:r>
              <a:rPr lang="en-US" sz="2000" b="0"/>
              <a:t>    on skill gaps and performance levels.</a:t>
            </a:r>
            <a:br>
              <a:rPr lang="en-US" sz="2000" b="0"/>
            </a:br>
            <a:br>
              <a:rPr lang="en-US" sz="2000"/>
            </a:br>
            <a:r>
              <a:rPr lang="en-US" sz="2000"/>
              <a:t> </a:t>
            </a:r>
            <a:r>
              <a:rPr lang="en-US" sz="2800"/>
              <a:t>6. Compensation and Benefits Teams:</a:t>
            </a:r>
            <a:br>
              <a:rPr lang="en-US" sz="2800"/>
            </a:br>
            <a:r>
              <a:rPr lang="en-US" sz="2000"/>
              <a:t>                   </a:t>
            </a:r>
            <a:r>
              <a:rPr lang="en-US" sz="2000" b="0"/>
              <a:t>They use performance data to structure salary increments,</a:t>
            </a:r>
            <a:br>
              <a:rPr lang="en-US" sz="2000" b="0"/>
            </a:br>
            <a:r>
              <a:rPr lang="en-US" sz="2000" b="0"/>
              <a:t>   bonuses and rewards aligned with employee achievements.</a:t>
            </a:r>
            <a:br>
              <a:rPr lang="en-US" sz="2800" b="0"/>
            </a:br>
            <a:r>
              <a:rPr lang="en-US" sz="2800"/>
              <a:t>               </a:t>
            </a:r>
            <a:br>
              <a:rPr lang="en-US" sz="2000"/>
            </a:br>
            <a:br>
              <a:rPr lang="en-US" sz="2000"/>
            </a:br>
            <a:endParaRPr lang="en-IN" sz="2800"/>
          </a:p>
        </p:txBody>
      </p:sp>
      <p:sp>
        <p:nvSpPr>
          <p:cNvPr id="3" name="object 16">
            <a:extLst>
              <a:ext uri="{FF2B5EF4-FFF2-40B4-BE49-F238E27FC236}">
                <a16:creationId xmlns:a16="http://schemas.microsoft.com/office/drawing/2014/main" id="{46BC76D9-A7E8-4914-302D-E5FA9BC739B9}"/>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4" name="object 17">
            <a:extLst>
              <a:ext uri="{FF2B5EF4-FFF2-40B4-BE49-F238E27FC236}">
                <a16:creationId xmlns:a16="http://schemas.microsoft.com/office/drawing/2014/main" id="{210A004A-8551-5F64-C4FD-3E9F8CDDE902}"/>
              </a:ext>
            </a:extLst>
          </p:cNvPr>
          <p:cNvPicPr/>
          <p:nvPr/>
        </p:nvPicPr>
        <p:blipFill>
          <a:blip r:embed="rId2" cstate="print"/>
          <a:stretch>
            <a:fillRect/>
          </a:stretch>
        </p:blipFill>
        <p:spPr>
          <a:xfrm>
            <a:off x="10687050" y="6196446"/>
            <a:ext cx="247650" cy="247650"/>
          </a:xfrm>
          <a:prstGeom prst="rect">
            <a:avLst/>
          </a:prstGeom>
        </p:spPr>
      </p:pic>
    </p:spTree>
    <p:extLst>
      <p:ext uri="{BB962C8B-B14F-4D97-AF65-F5344CB8AC3E}">
        <p14:creationId xmlns:p14="http://schemas.microsoft.com/office/powerpoint/2010/main" val="355388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092326"/>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a:br>
            <a:br>
              <a:rPr lang="en-IN" sz="3600"/>
            </a:br>
            <a:r>
              <a:rPr lang="en-IN" sz="3600"/>
              <a:t>                </a:t>
            </a:r>
            <a:br>
              <a:rPr lang="en-IN" sz="3600"/>
            </a:br>
            <a:r>
              <a:rPr lang="en-IN" sz="3600"/>
              <a:t>                </a:t>
            </a:r>
            <a:r>
              <a:rPr lang="en-IN" sz="2000"/>
              <a:t>Conditional</a:t>
            </a:r>
            <a:r>
              <a:rPr lang="en-IN" sz="3600"/>
              <a:t> </a:t>
            </a:r>
            <a:r>
              <a:rPr lang="en-IN" sz="2000"/>
              <a:t>Formatting –</a:t>
            </a:r>
            <a:r>
              <a:rPr lang="en-IN" sz="2000" b="0"/>
              <a:t> To highlight the missing value</a:t>
            </a:r>
            <a:br>
              <a:rPr lang="en-IN" sz="2000" b="0"/>
            </a:br>
            <a:r>
              <a:rPr lang="en-IN" sz="2000" b="0"/>
              <a:t>                             </a:t>
            </a:r>
            <a:r>
              <a:rPr lang="en-IN" sz="2000"/>
              <a:t>Filter                            –</a:t>
            </a:r>
            <a:r>
              <a:rPr lang="en-IN" sz="2000" b="0"/>
              <a:t>  To remove the missing values</a:t>
            </a:r>
            <a:br>
              <a:rPr lang="en-IN" sz="2000" b="0"/>
            </a:br>
            <a:r>
              <a:rPr lang="en-IN" sz="2000" b="0"/>
              <a:t>                             </a:t>
            </a:r>
            <a:r>
              <a:rPr lang="en-IN" sz="2000"/>
              <a:t>Formula</a:t>
            </a:r>
            <a:r>
              <a:rPr lang="en-IN" sz="2000" b="0"/>
              <a:t>                        </a:t>
            </a:r>
            <a:r>
              <a:rPr lang="en-IN" sz="2000"/>
              <a:t>–</a:t>
            </a:r>
            <a:r>
              <a:rPr lang="en-IN" sz="2000" b="0"/>
              <a:t> To calculate employee performance</a:t>
            </a:r>
            <a:br>
              <a:rPr lang="en-IN" sz="2000" b="0"/>
            </a:br>
            <a:r>
              <a:rPr lang="en-IN" sz="2000" b="0"/>
              <a:t>                                                                   grade</a:t>
            </a:r>
            <a:br>
              <a:rPr lang="en-IN" sz="2000" b="0"/>
            </a:br>
            <a:r>
              <a:rPr lang="en-IN" sz="2000"/>
              <a:t>                             pivot Table                   –</a:t>
            </a:r>
            <a:r>
              <a:rPr lang="en-IN" sz="2000" b="0"/>
              <a:t> To create a summary</a:t>
            </a:r>
            <a:br>
              <a:rPr lang="en-IN" sz="2000" b="0"/>
            </a:br>
            <a:r>
              <a:rPr lang="en-IN" sz="2000" b="0"/>
              <a:t>                             </a:t>
            </a:r>
            <a:r>
              <a:rPr lang="en-IN" sz="2000"/>
              <a:t>Graph </a:t>
            </a:r>
            <a:r>
              <a:rPr lang="en-IN" sz="2000" b="0"/>
              <a:t>                          </a:t>
            </a:r>
            <a:r>
              <a:rPr lang="en-IN" sz="2000"/>
              <a:t>–</a:t>
            </a:r>
            <a:r>
              <a:rPr lang="en-IN" sz="2000" b="0"/>
              <a:t> To use for data visualisation     </a:t>
            </a:r>
            <a:br>
              <a:rPr lang="en-IN" sz="3600" b="0"/>
            </a:br>
            <a:br>
              <a:rPr lang="en-IN" sz="360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8</a:t>
            </a:fld>
            <a:endParaRPr spc="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9910405"/>
          </a:xfrm>
        </p:spPr>
        <p:txBody>
          <a:bodyPr/>
          <a:lstStyle/>
          <a:p>
            <a:r>
              <a:rPr lang="en-IN"/>
              <a:t>Dataset Description</a:t>
            </a:r>
            <a:br>
              <a:rPr lang="en-IN"/>
            </a:br>
            <a:r>
              <a:rPr lang="en-IN"/>
              <a:t> </a:t>
            </a:r>
            <a:br>
              <a:rPr lang="en-IN"/>
            </a:br>
            <a:r>
              <a:rPr lang="en-IN"/>
              <a:t> </a:t>
            </a:r>
            <a:r>
              <a:rPr lang="en-IN" sz="2000"/>
              <a:t>Employee Data         –  </a:t>
            </a:r>
            <a:r>
              <a:rPr lang="en-IN" sz="2000" b="0"/>
              <a:t>To download at the </a:t>
            </a:r>
            <a:r>
              <a:rPr lang="en-IN" sz="2000" b="0" err="1"/>
              <a:t>Edunet</a:t>
            </a:r>
            <a:r>
              <a:rPr lang="en-IN" sz="2000" b="0"/>
              <a:t> </a:t>
            </a:r>
            <a:br>
              <a:rPr lang="en-IN" sz="2000" b="0"/>
            </a:br>
            <a:r>
              <a:rPr lang="en-IN" sz="2000" b="0"/>
              <a:t>   </a:t>
            </a:r>
            <a:r>
              <a:rPr lang="en-IN" sz="2000"/>
              <a:t>Features in </a:t>
            </a:r>
            <a:r>
              <a:rPr lang="en-IN" sz="2000" err="1"/>
              <a:t>Edunet</a:t>
            </a:r>
            <a:r>
              <a:rPr lang="en-IN" sz="2000"/>
              <a:t>  –  </a:t>
            </a:r>
            <a:r>
              <a:rPr lang="en-IN" sz="2000" b="0"/>
              <a:t>26 features</a:t>
            </a:r>
            <a:br>
              <a:rPr lang="en-IN" sz="2000" b="0"/>
            </a:br>
            <a:r>
              <a:rPr lang="en-IN" sz="2000" b="0"/>
              <a:t>   </a:t>
            </a:r>
            <a:r>
              <a:rPr lang="en-IN" sz="2000"/>
              <a:t>Considered features – </a:t>
            </a:r>
            <a:r>
              <a:rPr lang="en-IN" sz="2000" b="0"/>
              <a:t>11 features</a:t>
            </a:r>
            <a:br>
              <a:rPr lang="en-IN" sz="2000" b="0"/>
            </a:br>
            <a:r>
              <a:rPr lang="en-IN" sz="2000" b="0"/>
              <a:t>   </a:t>
            </a:r>
            <a:r>
              <a:rPr lang="en-IN" sz="2000"/>
              <a:t>Employee I’d           –   </a:t>
            </a:r>
            <a:r>
              <a:rPr lang="en-IN" sz="2000" b="0"/>
              <a:t>Numerical values</a:t>
            </a:r>
            <a:br>
              <a:rPr lang="en-IN" sz="2000" b="0"/>
            </a:br>
            <a:r>
              <a:rPr lang="en-IN" sz="2000"/>
              <a:t>   Name                      –   </a:t>
            </a:r>
            <a:r>
              <a:rPr lang="en-IN" sz="2000" b="0"/>
              <a:t>Text format </a:t>
            </a:r>
            <a:br>
              <a:rPr lang="en-IN" sz="2000" b="0"/>
            </a:br>
            <a:r>
              <a:rPr lang="en-IN" sz="2000" b="0"/>
              <a:t>   </a:t>
            </a:r>
            <a:r>
              <a:rPr lang="en-IN" sz="2000"/>
              <a:t>Employee Type        –  </a:t>
            </a:r>
            <a:r>
              <a:rPr lang="en-IN" sz="2000" b="0"/>
              <a:t>Contract, full-time, part-time</a:t>
            </a:r>
            <a:br>
              <a:rPr lang="en-IN" sz="2000" b="0"/>
            </a:br>
            <a:r>
              <a:rPr lang="en-IN" sz="2000" b="0"/>
              <a:t>   </a:t>
            </a:r>
            <a:r>
              <a:rPr lang="en-IN" sz="2000"/>
              <a:t>Performance Level   – </a:t>
            </a:r>
            <a:r>
              <a:rPr lang="en-IN" sz="2000" b="0"/>
              <a:t> Outstanding, excellent, average, poor</a:t>
            </a:r>
            <a:br>
              <a:rPr lang="en-IN" sz="2000" b="0"/>
            </a:br>
            <a:r>
              <a:rPr lang="en-IN" sz="2000" b="0"/>
              <a:t>   </a:t>
            </a:r>
            <a:r>
              <a:rPr lang="en-IN" sz="2000"/>
              <a:t>Gender                    –   </a:t>
            </a:r>
            <a:r>
              <a:rPr lang="en-IN" sz="2000" b="0"/>
              <a:t>Male and Female</a:t>
            </a:r>
            <a:br>
              <a:rPr lang="en-IN" sz="2000" b="0"/>
            </a:br>
            <a:r>
              <a:rPr lang="en-IN" sz="2000" b="0"/>
              <a:t>   </a:t>
            </a:r>
            <a:r>
              <a:rPr lang="en-IN" sz="2000"/>
              <a:t>Employee ratings     -   </a:t>
            </a:r>
            <a:r>
              <a:rPr lang="en-IN" sz="2000" b="0"/>
              <a:t>Numerical values</a:t>
            </a:r>
            <a:br>
              <a:rPr lang="en-IN" sz="2000" b="0"/>
            </a:br>
            <a:r>
              <a:rPr lang="en-IN" sz="2000"/>
              <a:t>   Business Unit           –   </a:t>
            </a:r>
            <a:r>
              <a:rPr lang="en-IN" sz="2000" b="0"/>
              <a:t>BPC,CCDR,EW,MSC,NEL,PL,PYZ,SVG,TNS,WBL</a:t>
            </a:r>
            <a:br>
              <a:rPr lang="en-IN" sz="2000" b="0"/>
            </a:br>
            <a:r>
              <a:rPr lang="en-IN" sz="2000" b="0"/>
              <a:t>   </a:t>
            </a:r>
            <a:r>
              <a:rPr lang="en-IN" sz="2000"/>
              <a:t>Employee status      –   </a:t>
            </a:r>
            <a:r>
              <a:rPr lang="en-IN" sz="2000" b="0"/>
              <a:t>Active, Future start, Leave of absence, Terminate</a:t>
            </a:r>
            <a:br>
              <a:rPr lang="en-IN" sz="2000" b="0"/>
            </a:br>
            <a:r>
              <a:rPr lang="en-IN" sz="2000" b="0"/>
              <a:t>                                       for causes</a:t>
            </a:r>
            <a:br>
              <a:rPr lang="en-IN" sz="2000" b="0"/>
            </a:br>
            <a:r>
              <a:rPr lang="en-IN" sz="2000" b="0"/>
              <a:t>   </a:t>
            </a:r>
            <a:r>
              <a:rPr lang="en-IN" sz="2000"/>
              <a:t>Department            –</a:t>
            </a:r>
            <a:r>
              <a:rPr lang="en-IN" sz="2000" b="0"/>
              <a:t>    Admin offices, Executive office IT/IS, Production</a:t>
            </a:r>
            <a:br>
              <a:rPr lang="en-IN" sz="2000" b="0"/>
            </a:br>
            <a:r>
              <a:rPr lang="en-IN" sz="2000"/>
              <a:t>   </a:t>
            </a:r>
            <a:br>
              <a:rPr lang="en-IN" sz="2000"/>
            </a:br>
            <a:br>
              <a:rPr lang="en-IN"/>
            </a:br>
            <a:br>
              <a:rPr lang="en-IN"/>
            </a:br>
            <a:br>
              <a:rPr lang="en-IN"/>
            </a:br>
            <a:br>
              <a:rPr lang="en-IN"/>
            </a:br>
            <a:endParaRPr lang="en-IN"/>
          </a:p>
        </p:txBody>
      </p:sp>
      <p:sp>
        <p:nvSpPr>
          <p:cNvPr id="3" name="object 6">
            <a:extLst>
              <a:ext uri="{FF2B5EF4-FFF2-40B4-BE49-F238E27FC236}">
                <a16:creationId xmlns:a16="http://schemas.microsoft.com/office/drawing/2014/main" id="{F6577B40-DFA0-E18D-A93B-360BA95B45A6}"/>
              </a:ext>
            </a:extLst>
          </p:cNvPr>
          <p:cNvSpPr/>
          <p:nvPr/>
        </p:nvSpPr>
        <p:spPr>
          <a:xfrm>
            <a:off x="8839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3">
            <a:extLst>
              <a:ext uri="{FF2B5EF4-FFF2-40B4-BE49-F238E27FC236}">
                <a16:creationId xmlns:a16="http://schemas.microsoft.com/office/drawing/2014/main" id="{EC19E6CE-4F7D-4C5C-456B-E42FBF16112C}"/>
              </a:ext>
            </a:extLst>
          </p:cNvPr>
          <p:cNvSpPr/>
          <p:nvPr/>
        </p:nvSpPr>
        <p:spPr>
          <a:xfrm>
            <a:off x="10515600" y="5357964"/>
            <a:ext cx="457200" cy="428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39B97725-7B0B-9307-4E44-07E26FCD7D8A}"/>
              </a:ext>
            </a:extLst>
          </p:cNvPr>
          <p:cNvSpPr/>
          <p:nvPr/>
        </p:nvSpPr>
        <p:spPr>
          <a:xfrm>
            <a:off x="10515600"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1062</Words>
  <Application>Microsoft Office PowerPoint</Application>
  <PresentationFormat>Widescreen</PresentationFormat>
  <Paragraphs>78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Organizations analyze employee                     performance to ensure that individual                                contributions align with business goal, Identify       areas for improvement, Foster employee     development, and enhance overall productivity     and efficiency.                 This helps in making informed decisions        about promotions, rewards, and training needs     while also improving employee engagement     and organizational success.         </vt:lpstr>
      <vt:lpstr>PROJECT OVERVIEW</vt:lpstr>
      <vt:lpstr>WHO ARE THE END USERS?   1. Human resources (HR) Team:              HR professionals use the data to make informed decisions on employee development, training needs, promotions and retention strategies.   2. Managers and Team Leaders:              They benefit by gaining insights into their team’s performance, identifying strengths and weaknesses and guiding individual performance improvements.   3. Executives and Senior Management:           Leadership uses the analysis to evaluate overall    organizational performance, align employee efforts    with business goals and make strategic decisions    about workforce planning.                      </vt:lpstr>
      <vt:lpstr> 4. Employees:                  Individuals can benefit from feedback based on performance   analysis, understanding their progress, and identifying areas for   improvement or advancement opportunities.   5. Training and Development Teams:              These teams use the data to design targeted training programs based      on skill gaps and performance levels.   6. Compensation and Benefits Teams:                    They use performance data to structure salary increments,    bonuses and rewards aligned with employee achievements.                  </vt:lpstr>
      <vt:lpstr>OUR SOLUTION AND ITS VALUE PROPOSITION                                   Conditional Formatting – To highlight the missing value                              Filter                            –  To remove the missing values                              Formula                        – To calculate employee performance                                                                    grade                              pivot Table                   – To create a summary                              Graph                           – To use for data visualisation           </vt:lpstr>
      <vt:lpstr>Dataset Description    Employee Data         –  To download at the Edunet     Features in Edunet  –  26 features    Considered features – 11 features    Employee I’d           –   Numerical values    Name                      –   Text format     Employee Type        –  Contract, full-time, part-time    Performance Level   –  Outstanding, excellent, average, poor    Gender                    –   Male and Female    Employee ratings     -   Numerical values    Business Unit           –   BPC,CCDR,EW,MSC,NEL,PL,PYZ,SVG,TNS,WBL    Employee status      –   Active, Future start, Leave of absence, Terminate                                        for causes    Department            –    Admin offices, Executive office IT/IS, Production         </vt:lpstr>
      <vt:lpstr>THE "WOW" IN OUR SOLUTION</vt:lpstr>
      <vt:lpstr>PowerPoint Presentation</vt:lpstr>
      <vt:lpstr>  Data cleaning :      1. Identifying missing data values        2. Filter out the missing data values    Employee assessment grade :       1. Calculate the Z8 column for employee assessment grading    Summary :       1. Create a pivot table          2. Slicer for Department type      Visualisaition :       1. Create a chart using recommended charts option         2. Axes, Chart title, Gridlines, Legend, Trendline</vt:lpstr>
      <vt:lpstr>RESULTS     </vt:lpstr>
      <vt:lpstr>PowerPoint Presentation</vt:lpstr>
      <vt:lpstr>Conclusion              The analysis reveals that the majority of employees fall     under the average performance category, followed by a significant     number of poor performers.                          Excellent performers rank third, while outstanding employees     are the fewest. To improve overall performance, the organization should     focus on motivating and developing poor-performing employees, gradually    moving them towards the outstanding level.                           This can be achieved by assigning tasks suited to their      performance levels and strengths, providing targeted support, and     offering opportunities for skill development and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Indhumathi2024@outlook.com</cp:lastModifiedBy>
  <cp:revision>21</cp:revision>
  <dcterms:created xsi:type="dcterms:W3CDTF">2024-03-29T15:07:22Z</dcterms:created>
  <dcterms:modified xsi:type="dcterms:W3CDTF">2024-09-12T07:40:00Z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