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9" r:id="rId3"/>
    <p:sldId id="258" r:id="rId4"/>
    <p:sldId id="261" r:id="rId5"/>
    <p:sldId id="265" r:id="rId6"/>
    <p:sldId id="266" r:id="rId7"/>
    <p:sldId id="267" r:id="rId8"/>
    <p:sldId id="269" r:id="rId9"/>
    <p:sldId id="271" r:id="rId10"/>
    <p:sldId id="272" r:id="rId11"/>
    <p:sldId id="273" r:id="rId12"/>
    <p:sldId id="274" r:id="rId13"/>
    <p:sldId id="275"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65" autoAdjust="0"/>
  </p:normalViewPr>
  <p:slideViewPr>
    <p:cSldViewPr>
      <p:cViewPr varScale="1">
        <p:scale>
          <a:sx n="87" d="100"/>
          <a:sy n="87" d="100"/>
        </p:scale>
        <p:origin x="-8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777FEF71-0A6B-463B-9E7A-DB05F989FFE6}" type="datetimeFigureOut">
              <a:rPr lang="en-IN" smtClean="0"/>
              <a:t>01-11-2023</a:t>
            </a:fld>
            <a:endParaRPr lang="en-IN"/>
          </a:p>
        </p:txBody>
      </p:sp>
      <p:sp>
        <p:nvSpPr>
          <p:cNvPr id="17" name="Slide Number Placeholder 16"/>
          <p:cNvSpPr>
            <a:spLocks noGrp="1"/>
          </p:cNvSpPr>
          <p:nvPr>
            <p:ph type="sldNum" sz="quarter" idx="11"/>
          </p:nvPr>
        </p:nvSpPr>
        <p:spPr/>
        <p:txBody>
          <a:bodyPr/>
          <a:lstStyle/>
          <a:p>
            <a:fld id="{C9EDBD8D-5D4B-4C4A-879F-53E6CA2E1051}"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FEF71-0A6B-463B-9E7A-DB05F989FFE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DBD8D-5D4B-4C4A-879F-53E6CA2E105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FEF71-0A6B-463B-9E7A-DB05F989FFE6}"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DBD8D-5D4B-4C4A-879F-53E6CA2E1051}"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777FEF71-0A6B-463B-9E7A-DB05F989FFE6}" type="datetimeFigureOut">
              <a:rPr lang="en-IN" smtClean="0"/>
              <a:t>01-11-2023</a:t>
            </a:fld>
            <a:endParaRPr lang="en-IN"/>
          </a:p>
        </p:txBody>
      </p:sp>
      <p:sp>
        <p:nvSpPr>
          <p:cNvPr id="12" name="Slide Number Placeholder 11"/>
          <p:cNvSpPr>
            <a:spLocks noGrp="1"/>
          </p:cNvSpPr>
          <p:nvPr>
            <p:ph type="sldNum" sz="quarter" idx="15"/>
          </p:nvPr>
        </p:nvSpPr>
        <p:spPr/>
        <p:txBody>
          <a:bodyPr/>
          <a:lstStyle/>
          <a:p>
            <a:fld id="{C9EDBD8D-5D4B-4C4A-879F-53E6CA2E1051}"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777FEF71-0A6B-463B-9E7A-DB05F989FFE6}" type="datetimeFigureOut">
              <a:rPr lang="en-IN" smtClean="0"/>
              <a:t>01-11-2023</a:t>
            </a:fld>
            <a:endParaRPr lang="en-IN"/>
          </a:p>
        </p:txBody>
      </p:sp>
      <p:sp>
        <p:nvSpPr>
          <p:cNvPr id="14" name="Slide Number Placeholder 13"/>
          <p:cNvSpPr>
            <a:spLocks noGrp="1"/>
          </p:cNvSpPr>
          <p:nvPr>
            <p:ph type="sldNum" sz="quarter" idx="11"/>
          </p:nvPr>
        </p:nvSpPr>
        <p:spPr/>
        <p:txBody>
          <a:bodyPr/>
          <a:lstStyle/>
          <a:p>
            <a:fld id="{C9EDBD8D-5D4B-4C4A-879F-53E6CA2E1051}"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777FEF71-0A6B-463B-9E7A-DB05F989FFE6}" type="datetimeFigureOut">
              <a:rPr lang="en-IN" smtClean="0"/>
              <a:t>01-11-2023</a:t>
            </a:fld>
            <a:endParaRPr lang="en-IN"/>
          </a:p>
        </p:txBody>
      </p:sp>
      <p:sp>
        <p:nvSpPr>
          <p:cNvPr id="12" name="Slide Number Placeholder 11"/>
          <p:cNvSpPr>
            <a:spLocks noGrp="1"/>
          </p:cNvSpPr>
          <p:nvPr>
            <p:ph type="sldNum" sz="quarter" idx="16"/>
          </p:nvPr>
        </p:nvSpPr>
        <p:spPr/>
        <p:txBody>
          <a:bodyPr/>
          <a:lstStyle/>
          <a:p>
            <a:fld id="{C9EDBD8D-5D4B-4C4A-879F-53E6CA2E1051}"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777FEF71-0A6B-463B-9E7A-DB05F989FFE6}" type="datetimeFigureOut">
              <a:rPr lang="en-IN" smtClean="0"/>
              <a:t>01-11-2023</a:t>
            </a:fld>
            <a:endParaRPr lang="en-IN"/>
          </a:p>
        </p:txBody>
      </p:sp>
      <p:sp>
        <p:nvSpPr>
          <p:cNvPr id="12" name="Slide Number Placeholder 11"/>
          <p:cNvSpPr>
            <a:spLocks noGrp="1"/>
          </p:cNvSpPr>
          <p:nvPr>
            <p:ph type="sldNum" sz="quarter" idx="17"/>
          </p:nvPr>
        </p:nvSpPr>
        <p:spPr/>
        <p:txBody>
          <a:bodyPr/>
          <a:lstStyle/>
          <a:p>
            <a:fld id="{C9EDBD8D-5D4B-4C4A-879F-53E6CA2E1051}"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777FEF71-0A6B-463B-9E7A-DB05F989FFE6}" type="datetimeFigureOut">
              <a:rPr lang="en-IN" smtClean="0"/>
              <a:t>01-11-2023</a:t>
            </a:fld>
            <a:endParaRPr lang="en-IN"/>
          </a:p>
        </p:txBody>
      </p:sp>
      <p:sp>
        <p:nvSpPr>
          <p:cNvPr id="16" name="Slide Number Placeholder 15"/>
          <p:cNvSpPr>
            <a:spLocks noGrp="1"/>
          </p:cNvSpPr>
          <p:nvPr>
            <p:ph type="sldNum" sz="quarter" idx="11"/>
          </p:nvPr>
        </p:nvSpPr>
        <p:spPr/>
        <p:txBody>
          <a:bodyPr/>
          <a:lstStyle/>
          <a:p>
            <a:fld id="{C9EDBD8D-5D4B-4C4A-879F-53E6CA2E1051}"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77FEF71-0A6B-463B-9E7A-DB05F989FFE6}" type="datetimeFigureOut">
              <a:rPr lang="en-IN" smtClean="0"/>
              <a:t>01-11-2023</a:t>
            </a:fld>
            <a:endParaRPr lang="en-IN"/>
          </a:p>
        </p:txBody>
      </p:sp>
      <p:sp>
        <p:nvSpPr>
          <p:cNvPr id="8" name="Slide Number Placeholder 7"/>
          <p:cNvSpPr>
            <a:spLocks noGrp="1"/>
          </p:cNvSpPr>
          <p:nvPr>
            <p:ph type="sldNum" sz="quarter" idx="11"/>
          </p:nvPr>
        </p:nvSpPr>
        <p:spPr/>
        <p:txBody>
          <a:bodyPr/>
          <a:lstStyle/>
          <a:p>
            <a:fld id="{C9EDBD8D-5D4B-4C4A-879F-53E6CA2E1051}"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777FEF71-0A6B-463B-9E7A-DB05F989FFE6}" type="datetimeFigureOut">
              <a:rPr lang="en-IN" smtClean="0"/>
              <a:t>01-11-2023</a:t>
            </a:fld>
            <a:endParaRPr lang="en-IN"/>
          </a:p>
        </p:txBody>
      </p:sp>
      <p:sp>
        <p:nvSpPr>
          <p:cNvPr id="19" name="Slide Number Placeholder 18"/>
          <p:cNvSpPr>
            <a:spLocks noGrp="1"/>
          </p:cNvSpPr>
          <p:nvPr>
            <p:ph type="sldNum" sz="quarter" idx="16"/>
          </p:nvPr>
        </p:nvSpPr>
        <p:spPr/>
        <p:txBody>
          <a:bodyPr/>
          <a:lstStyle/>
          <a:p>
            <a:fld id="{C9EDBD8D-5D4B-4C4A-879F-53E6CA2E1051}"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777FEF71-0A6B-463B-9E7A-DB05F989FFE6}" type="datetimeFigureOut">
              <a:rPr lang="en-IN" smtClean="0"/>
              <a:t>01-11-2023</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C9EDBD8D-5D4B-4C4A-879F-53E6CA2E1051}"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777FEF71-0A6B-463B-9E7A-DB05F989FFE6}" type="datetimeFigureOut">
              <a:rPr lang="en-IN" smtClean="0"/>
              <a:t>01-11-2023</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9EDBD8D-5D4B-4C4A-879F-53E6CA2E1051}"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www.ibm.com/cloud/architecture/tutorials/watson_conversation_support?task=7/" TargetMode="External"/><Relationship Id="rId3" Type="http://schemas.openxmlformats.org/officeDocument/2006/relationships/hyperlink" Target="https://www.ibm.com/cloud/architecture/tutorials/watson_conversation_support?task=2/" TargetMode="External"/><Relationship Id="rId7" Type="http://schemas.openxmlformats.org/officeDocument/2006/relationships/hyperlink" Target="https://www.ibm.com/cloud/architecture/tutorials/watson_conversation_support?task=6/" TargetMode="External"/><Relationship Id="rId2" Type="http://schemas.openxmlformats.org/officeDocument/2006/relationships/hyperlink" Target="https://www.ibm.com/cloud/architecture/tutorials/watson_conversation_support?task=1/" TargetMode="External"/><Relationship Id="rId1" Type="http://schemas.openxmlformats.org/officeDocument/2006/relationships/slideLayout" Target="../slideLayouts/slideLayout7.xml"/><Relationship Id="rId6" Type="http://schemas.openxmlformats.org/officeDocument/2006/relationships/hyperlink" Target="https://www.ibm.com/cloud/architecture/tutorials/watson_conversation_support?task=5/" TargetMode="External"/><Relationship Id="rId5" Type="http://schemas.openxmlformats.org/officeDocument/2006/relationships/hyperlink" Target="https://www.ibm.com/cloud/architecture/tutorials/watson_conversation_support?task=4/" TargetMode="External"/><Relationship Id="rId4" Type="http://schemas.openxmlformats.org/officeDocument/2006/relationships/hyperlink" Target="https://www.ibm.com/cloud/architecture/tutorials/watson_conversation_support?task=3/" TargetMode="External"/><Relationship Id="rId9" Type="http://schemas.openxmlformats.org/officeDocument/2006/relationships/hyperlink" Target="https://www.ibm.com/cloud/architecture/tutorials/watson_conversation_support?task=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3793" y="1772816"/>
            <a:ext cx="4048125" cy="26289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900"/>
              </a:spcAft>
            </a:pPr>
            <a:r>
              <a:rPr lang="en-IN" sz="1200" b="1">
                <a:solidFill>
                  <a:srgbClr val="202124"/>
                </a:solidFill>
                <a:effectLst/>
                <a:latin typeface="Arial"/>
                <a:ea typeface="Times New Roman"/>
                <a:cs typeface="Times New Roman"/>
              </a:rPr>
              <a:t>Tutorial</a:t>
            </a:r>
            <a:endParaRPr lang="en-IN" sz="1100">
              <a:effectLst/>
              <a:ea typeface="Calibri"/>
              <a:cs typeface="Times New Roman"/>
            </a:endParaRPr>
          </a:p>
          <a:p>
            <a:pPr marL="342900" lvl="0" indent="-342900">
              <a:lnSpc>
                <a:spcPct val="115000"/>
              </a:lnSpc>
              <a:spcAft>
                <a:spcPts val="300"/>
              </a:spcAft>
              <a:tabLst>
                <a:tab pos="457200" algn="l"/>
              </a:tabLst>
            </a:pPr>
            <a:r>
              <a:rPr lang="en-IN" sz="1200">
                <a:solidFill>
                  <a:srgbClr val="202124"/>
                </a:solidFill>
                <a:effectLst/>
                <a:latin typeface="Arial"/>
                <a:ea typeface="Times New Roman"/>
                <a:cs typeface="Times New Roman"/>
              </a:rPr>
              <a:t>1.Gain a basic understanding of Watson Assistant.</a:t>
            </a:r>
            <a:endParaRPr lang="en-IN" sz="1100">
              <a:effectLst/>
              <a:ea typeface="Calibri"/>
              <a:cs typeface="Times New Roman"/>
            </a:endParaRPr>
          </a:p>
          <a:p>
            <a:pPr marL="342900" lvl="0" indent="-342900">
              <a:lnSpc>
                <a:spcPct val="115000"/>
              </a:lnSpc>
              <a:spcAft>
                <a:spcPts val="300"/>
              </a:spcAft>
              <a:tabLst>
                <a:tab pos="457200" algn="l"/>
              </a:tabLst>
            </a:pPr>
            <a:r>
              <a:rPr lang="en-IN" sz="1200">
                <a:solidFill>
                  <a:srgbClr val="202124"/>
                </a:solidFill>
                <a:effectLst/>
                <a:latin typeface="Arial"/>
                <a:ea typeface="Times New Roman"/>
                <a:cs typeface="Times New Roman"/>
              </a:rPr>
              <a:t>2.Understand the development steps.</a:t>
            </a:r>
            <a:endParaRPr lang="en-IN" sz="1100">
              <a:effectLst/>
              <a:ea typeface="Calibri"/>
              <a:cs typeface="Times New Roman"/>
            </a:endParaRPr>
          </a:p>
          <a:p>
            <a:pPr marL="342900" lvl="0" indent="-342900">
              <a:lnSpc>
                <a:spcPct val="115000"/>
              </a:lnSpc>
              <a:spcAft>
                <a:spcPts val="300"/>
              </a:spcAft>
              <a:tabLst>
                <a:tab pos="457200" algn="l"/>
              </a:tabLst>
            </a:pPr>
            <a:r>
              <a:rPr lang="en-IN" sz="1200">
                <a:solidFill>
                  <a:srgbClr val="202124"/>
                </a:solidFill>
                <a:effectLst/>
                <a:latin typeface="Arial"/>
                <a:ea typeface="Times New Roman"/>
                <a:cs typeface="Times New Roman"/>
              </a:rPr>
              <a:t>3.Apply design thinking for a cognitive solution.</a:t>
            </a:r>
            <a:endParaRPr lang="en-IN" sz="1100">
              <a:effectLst/>
              <a:ea typeface="Calibri"/>
              <a:cs typeface="Times New Roman"/>
            </a:endParaRPr>
          </a:p>
          <a:p>
            <a:pPr marL="342900" lvl="0" indent="-342900">
              <a:lnSpc>
                <a:spcPct val="115000"/>
              </a:lnSpc>
              <a:spcAft>
                <a:spcPts val="300"/>
              </a:spcAft>
              <a:tabLst>
                <a:tab pos="457200" algn="l"/>
              </a:tabLst>
            </a:pPr>
            <a:r>
              <a:rPr lang="en-IN" sz="1200">
                <a:solidFill>
                  <a:srgbClr val="202124"/>
                </a:solidFill>
                <a:effectLst/>
                <a:latin typeface="Arial"/>
                <a:ea typeface="Times New Roman"/>
                <a:cs typeface="Times New Roman"/>
              </a:rPr>
              <a:t>4.Create an instance of Watson Assistant and a workspace.</a:t>
            </a:r>
            <a:endParaRPr lang="en-IN" sz="1100">
              <a:effectLst/>
              <a:ea typeface="Calibri"/>
              <a:cs typeface="Times New Roman"/>
            </a:endParaRPr>
          </a:p>
          <a:p>
            <a:pPr marL="342900" lvl="0" indent="-342900">
              <a:lnSpc>
                <a:spcPct val="115000"/>
              </a:lnSpc>
              <a:spcAft>
                <a:spcPts val="300"/>
              </a:spcAft>
              <a:tabLst>
                <a:tab pos="457200" algn="l"/>
              </a:tabLst>
            </a:pPr>
            <a:r>
              <a:rPr lang="en-IN" sz="1200">
                <a:solidFill>
                  <a:srgbClr val="202124"/>
                </a:solidFill>
                <a:effectLst/>
                <a:latin typeface="Arial"/>
                <a:ea typeface="Times New Roman"/>
                <a:cs typeface="Times New Roman"/>
              </a:rPr>
              <a:t>5.Define intent and entities to help natural language processing.</a:t>
            </a:r>
            <a:endParaRPr lang="en-IN" sz="1100">
              <a:effectLst/>
              <a:ea typeface="Calibri"/>
              <a:cs typeface="Times New Roman"/>
            </a:endParaRPr>
          </a:p>
          <a:p>
            <a:pPr marL="342900" lvl="0" indent="-342900">
              <a:lnSpc>
                <a:spcPct val="115000"/>
              </a:lnSpc>
              <a:spcAft>
                <a:spcPts val="300"/>
              </a:spcAft>
              <a:tabLst>
                <a:tab pos="457200" algn="l"/>
              </a:tabLst>
            </a:pPr>
            <a:r>
              <a:rPr lang="en-IN" sz="1200">
                <a:solidFill>
                  <a:srgbClr val="202124"/>
                </a:solidFill>
                <a:effectLst/>
                <a:latin typeface="Arial"/>
                <a:ea typeface="Times New Roman"/>
                <a:cs typeface="Times New Roman"/>
              </a:rPr>
              <a:t>6.Build a simple dialog flow.</a:t>
            </a:r>
            <a:endParaRPr lang="en-IN" sz="1100">
              <a:effectLst/>
              <a:ea typeface="Calibri"/>
              <a:cs typeface="Times New Roman"/>
            </a:endParaRPr>
          </a:p>
          <a:p>
            <a:pPr algn="ctr">
              <a:lnSpc>
                <a:spcPct val="115000"/>
              </a:lnSpc>
              <a:spcAft>
                <a:spcPts val="1000"/>
              </a:spcAft>
            </a:pPr>
            <a:r>
              <a:rPr lang="en-IN" sz="1100">
                <a:effectLst/>
                <a:ea typeface="Calibri"/>
                <a:cs typeface="Times New Roman"/>
              </a:rPr>
              <a:t> </a:t>
            </a:r>
          </a:p>
        </p:txBody>
      </p:sp>
      <p:sp>
        <p:nvSpPr>
          <p:cNvPr id="3" name="Rectangle 2"/>
          <p:cNvSpPr/>
          <p:nvPr/>
        </p:nvSpPr>
        <p:spPr>
          <a:xfrm>
            <a:off x="2411760" y="836712"/>
            <a:ext cx="4572000" cy="646331"/>
          </a:xfrm>
          <a:prstGeom prst="rect">
            <a:avLst/>
          </a:prstGeom>
        </p:spPr>
        <p:txBody>
          <a:bodyPr>
            <a:spAutoFit/>
          </a:bodyPr>
          <a:lstStyle/>
          <a:p>
            <a:r>
              <a:rPr lang="en-US" dirty="0" smtClean="0"/>
              <a:t>CHATBOT DEPLOYMENT WITH IBM CLOUD WATSON ASSISTANT</a:t>
            </a:r>
            <a:endParaRPr lang="en-IN" dirty="0"/>
          </a:p>
        </p:txBody>
      </p:sp>
      <p:sp>
        <p:nvSpPr>
          <p:cNvPr id="4" name="Rectangle 3"/>
          <p:cNvSpPr/>
          <p:nvPr/>
        </p:nvSpPr>
        <p:spPr>
          <a:xfrm>
            <a:off x="2538047" y="4653136"/>
            <a:ext cx="4572000" cy="1754326"/>
          </a:xfrm>
          <a:prstGeom prst="rect">
            <a:avLst/>
          </a:prstGeom>
        </p:spPr>
        <p:txBody>
          <a:bodyPr>
            <a:spAutoFit/>
          </a:bodyPr>
          <a:lstStyle/>
          <a:p>
            <a:r>
              <a:rPr lang="en-IN" dirty="0"/>
              <a:t> </a:t>
            </a:r>
          </a:p>
          <a:p>
            <a:r>
              <a:rPr lang="en-IN" dirty="0"/>
              <a:t>LANGUAGE:-</a:t>
            </a:r>
          </a:p>
          <a:p>
            <a:r>
              <a:rPr lang="en-IN" dirty="0"/>
              <a:t>          HTML AND  CSS</a:t>
            </a:r>
          </a:p>
          <a:p>
            <a:r>
              <a:rPr lang="en-IN" dirty="0"/>
              <a:t>VERSION:-</a:t>
            </a:r>
          </a:p>
          <a:p>
            <a:r>
              <a:rPr lang="en-IN" dirty="0"/>
              <a:t>          HTML    -5.3</a:t>
            </a:r>
          </a:p>
          <a:p>
            <a:r>
              <a:rPr lang="en-IN" dirty="0"/>
              <a:t>           CSS       -CSS3</a:t>
            </a:r>
          </a:p>
        </p:txBody>
      </p:sp>
    </p:spTree>
    <p:extLst>
      <p:ext uri="{BB962C8B-B14F-4D97-AF65-F5344CB8AC3E}">
        <p14:creationId xmlns:p14="http://schemas.microsoft.com/office/powerpoint/2010/main" val="15941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p:nvPr/>
        </p:nvSpPr>
        <p:spPr>
          <a:xfrm>
            <a:off x="1187624" y="548680"/>
            <a:ext cx="6264696" cy="2308324"/>
          </a:xfrm>
          <a:prstGeom prst="rect">
            <a:avLst/>
          </a:prstGeom>
        </p:spPr>
        <p:txBody>
          <a:bodyPr wrap="square">
            <a:spAutoFit/>
          </a:bodyPr>
          <a:lstStyle/>
          <a:p>
            <a:r>
              <a:rPr lang="en-US" b="1" dirty="0"/>
              <a:t>CHATBOT DEPLOYMENT WITH IBM CLOUD WATSON ASSISTANT</a:t>
            </a:r>
          </a:p>
          <a:p>
            <a:r>
              <a:rPr lang="en-IN" b="1" dirty="0"/>
              <a:t>DEVELOPMENT PART 1:</a:t>
            </a:r>
          </a:p>
          <a:p>
            <a:r>
              <a:rPr lang="en-US" dirty="0"/>
              <a:t>In IBM Watson Assistant, which is a cloud-based conversational AI platform, entities, intents, and dialogs are key components used to build and train </a:t>
            </a:r>
            <a:r>
              <a:rPr lang="en-US" dirty="0" err="1"/>
              <a:t>chatbots</a:t>
            </a:r>
            <a:r>
              <a:rPr lang="en-US" dirty="0"/>
              <a:t> or virtual assistants. Here's a brief explanation of each:</a:t>
            </a:r>
          </a:p>
          <a:p>
            <a:endParaRPr lang="en-IN" b="1" dirty="0" smtClean="0"/>
          </a:p>
          <a:p>
            <a:r>
              <a:rPr lang="en-IN" b="1" dirty="0" smtClean="0"/>
              <a:t>Entities</a:t>
            </a:r>
            <a:r>
              <a:rPr lang="en-IN" b="1" dirty="0"/>
              <a:t>:</a:t>
            </a:r>
            <a:endParaRPr lang="en-IN" dirty="0"/>
          </a:p>
        </p:txBody>
      </p:sp>
      <p:sp>
        <p:nvSpPr>
          <p:cNvPr id="5" name="Rectangle 4"/>
          <p:cNvSpPr/>
          <p:nvPr/>
        </p:nvSpPr>
        <p:spPr>
          <a:xfrm>
            <a:off x="1295636" y="2924944"/>
            <a:ext cx="6552728" cy="2862322"/>
          </a:xfrm>
          <a:prstGeom prst="rect">
            <a:avLst/>
          </a:prstGeom>
        </p:spPr>
        <p:txBody>
          <a:bodyPr wrap="square">
            <a:spAutoFit/>
          </a:bodyPr>
          <a:lstStyle/>
          <a:p>
            <a:r>
              <a:rPr lang="en-US" dirty="0"/>
              <a:t>In Watson Assistant, an entity represents a specific piece of information within user input. It is used to extract relevant data from user messages. Entities can be things like dates, numbers, product names, or any other data you want to capture. You define entities to help the assistant understand and process user queries more effectively. </a:t>
            </a:r>
          </a:p>
          <a:p>
            <a:r>
              <a:rPr lang="en-US" dirty="0"/>
              <a:t>For example, if you're building a </a:t>
            </a:r>
            <a:r>
              <a:rPr lang="en-US" dirty="0" err="1"/>
              <a:t>chatbot</a:t>
            </a:r>
            <a:r>
              <a:rPr lang="en-US" dirty="0"/>
              <a:t> for a restaurant, you might define an entity named "cuisine" to extract the type of cuisine the user is interested in (e.g., Italian, Chinese, Mexican). </a:t>
            </a:r>
          </a:p>
          <a:p>
            <a:endParaRPr lang="en-IN" dirty="0"/>
          </a:p>
        </p:txBody>
      </p:sp>
    </p:spTree>
    <p:extLst>
      <p:ext uri="{BB962C8B-B14F-4D97-AF65-F5344CB8AC3E}">
        <p14:creationId xmlns:p14="http://schemas.microsoft.com/office/powerpoint/2010/main" val="168130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92696"/>
            <a:ext cx="7272808" cy="2862322"/>
          </a:xfrm>
          <a:prstGeom prst="rect">
            <a:avLst/>
          </a:prstGeom>
        </p:spPr>
        <p:txBody>
          <a:bodyPr wrap="square">
            <a:spAutoFit/>
          </a:bodyPr>
          <a:lstStyle/>
          <a:p>
            <a:r>
              <a:rPr lang="en-IN" b="1" dirty="0" smtClean="0"/>
              <a:t>Intents: </a:t>
            </a:r>
            <a:endParaRPr lang="en-IN" dirty="0"/>
          </a:p>
          <a:p>
            <a:r>
              <a:rPr lang="en-US" dirty="0"/>
              <a:t>An intent is the purpose or goal expressed in a user's message. It represents what the user is trying to achieve or communicate. Intents are essential for routing user requests to the appropriate responses or actions. You define intents to help the assistant recognize and categorize user input accurately. </a:t>
            </a:r>
          </a:p>
          <a:p>
            <a:r>
              <a:rPr lang="en-US" dirty="0"/>
              <a:t>For instance, in a virtual assistant for a bank, you might define intents like "Check Account Balance," "Transfer Funds," or "Report Lost Card" to identify the user's intentions. </a:t>
            </a:r>
          </a:p>
          <a:p>
            <a:endParaRPr lang="en-IN" dirty="0"/>
          </a:p>
          <a:p>
            <a:r>
              <a:rPr lang="en-IN" b="1" dirty="0"/>
              <a:t>Dialogs: </a:t>
            </a:r>
            <a:endParaRPr lang="en-IN" dirty="0"/>
          </a:p>
        </p:txBody>
      </p:sp>
      <p:sp>
        <p:nvSpPr>
          <p:cNvPr id="3" name="Rectangle 2"/>
          <p:cNvSpPr/>
          <p:nvPr/>
        </p:nvSpPr>
        <p:spPr>
          <a:xfrm>
            <a:off x="1043608" y="3789040"/>
            <a:ext cx="6912768" cy="1477328"/>
          </a:xfrm>
          <a:prstGeom prst="rect">
            <a:avLst/>
          </a:prstGeom>
        </p:spPr>
        <p:txBody>
          <a:bodyPr wrap="square">
            <a:spAutoFit/>
          </a:bodyPr>
          <a:lstStyle/>
          <a:p>
            <a:r>
              <a:rPr lang="en-US" dirty="0"/>
              <a:t>Dialogs in Watson Assistant are used to structure the conversation flow between the user and the </a:t>
            </a:r>
            <a:r>
              <a:rPr lang="en-US" dirty="0" err="1"/>
              <a:t>chatbot</a:t>
            </a:r>
            <a:r>
              <a:rPr lang="en-US" dirty="0"/>
              <a:t>. You create dialog nodes to define how the assistant should respond to user input based on detected intents and entities. Dialogs help in creating dynamic and context-aware interactions. </a:t>
            </a:r>
          </a:p>
        </p:txBody>
      </p:sp>
    </p:spTree>
    <p:extLst>
      <p:ext uri="{BB962C8B-B14F-4D97-AF65-F5344CB8AC3E}">
        <p14:creationId xmlns:p14="http://schemas.microsoft.com/office/powerpoint/2010/main" val="267332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624" y="260648"/>
            <a:ext cx="6624736" cy="5909310"/>
          </a:xfrm>
          <a:prstGeom prst="rect">
            <a:avLst/>
          </a:prstGeom>
        </p:spPr>
        <p:txBody>
          <a:bodyPr wrap="square">
            <a:spAutoFit/>
          </a:bodyPr>
          <a:lstStyle/>
          <a:p>
            <a:r>
              <a:rPr lang="en-US" dirty="0" smtClean="0"/>
              <a:t>•</a:t>
            </a:r>
          </a:p>
          <a:p>
            <a:r>
              <a:rPr lang="en-US" dirty="0" smtClean="0"/>
              <a:t>Within a dialog node, you can define responses, conditions, and actions to take. You can also incorporate variables to store and retrieve information throughout the conversation, enabling personalized interactions.</a:t>
            </a:r>
          </a:p>
          <a:p>
            <a:r>
              <a:rPr lang="en-US" dirty="0" smtClean="0"/>
              <a:t>➢</a:t>
            </a:r>
          </a:p>
          <a:p>
            <a:r>
              <a:rPr lang="en-US" dirty="0" smtClean="0"/>
              <a:t>The typical workflow in Watson Assistant involves defining entities and intents, building dialog nodes to handle different conversation paths, and training the assistant using historical data or sample conversations. This training helps the assistant understand user input better, recognize intents and entities accurately, and respond appropriately.</a:t>
            </a:r>
          </a:p>
          <a:p>
            <a:r>
              <a:rPr lang="en-US" dirty="0" smtClean="0"/>
              <a:t>➢</a:t>
            </a:r>
          </a:p>
          <a:p>
            <a:r>
              <a:rPr lang="en-US" dirty="0" smtClean="0"/>
              <a:t>Entities, intents, and dialogs work together to enable natural and context-aware conversations between users and your </a:t>
            </a:r>
            <a:r>
              <a:rPr lang="en-US" dirty="0" err="1" smtClean="0"/>
              <a:t>chatbot</a:t>
            </a:r>
            <a:r>
              <a:rPr lang="en-US" dirty="0" smtClean="0"/>
              <a:t> or virtual assistant built with IBM Watson Assistant. By correctly defining and configuring these components, you can create effective and intelligent conversational interfaces.</a:t>
            </a:r>
          </a:p>
          <a:p>
            <a:r>
              <a:rPr lang="en-US" dirty="0" smtClean="0"/>
              <a:t>➢</a:t>
            </a:r>
          </a:p>
          <a:p>
            <a:r>
              <a:rPr lang="en-US" dirty="0" smtClean="0"/>
              <a:t>Now we are going to create the </a:t>
            </a:r>
            <a:r>
              <a:rPr lang="en-US" dirty="0" err="1" smtClean="0"/>
              <a:t>chatbot</a:t>
            </a:r>
            <a:r>
              <a:rPr lang="en-US" dirty="0" smtClean="0"/>
              <a:t> for that we will do the primary steps now.</a:t>
            </a:r>
            <a:endParaRPr lang="en-IN" dirty="0"/>
          </a:p>
        </p:txBody>
      </p:sp>
    </p:spTree>
    <p:extLst>
      <p:ext uri="{BB962C8B-B14F-4D97-AF65-F5344CB8AC3E}">
        <p14:creationId xmlns:p14="http://schemas.microsoft.com/office/powerpoint/2010/main" val="282359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0"/>
            <a:ext cx="7704856" cy="1477328"/>
          </a:xfrm>
          <a:prstGeom prst="rect">
            <a:avLst/>
          </a:prstGeom>
        </p:spPr>
        <p:txBody>
          <a:bodyPr wrap="square">
            <a:spAutoFit/>
          </a:bodyPr>
          <a:lstStyle/>
          <a:p>
            <a:r>
              <a:rPr lang="en-US" dirty="0" smtClean="0"/>
              <a:t>STEP1:</a:t>
            </a:r>
          </a:p>
          <a:p>
            <a:endParaRPr lang="en-US" dirty="0" smtClean="0"/>
          </a:p>
          <a:p>
            <a:r>
              <a:rPr lang="en-US" dirty="0" smtClean="0"/>
              <a:t>Login To The IBM account and click on the Catalog and then search for Watson Assistant and give enter.</a:t>
            </a:r>
          </a:p>
          <a:p>
            <a:r>
              <a:rPr lang="en-US" dirty="0" smtClean="0"/>
              <a:t>•</a:t>
            </a:r>
            <a:endParaRPr lang="en-IN" dirty="0"/>
          </a:p>
        </p:txBody>
      </p:sp>
      <p:sp>
        <p:nvSpPr>
          <p:cNvPr id="3" name="Rectangle 2"/>
          <p:cNvSpPr/>
          <p:nvPr/>
        </p:nvSpPr>
        <p:spPr>
          <a:xfrm>
            <a:off x="755576" y="1412776"/>
            <a:ext cx="7200800" cy="369332"/>
          </a:xfrm>
          <a:prstGeom prst="rect">
            <a:avLst/>
          </a:prstGeom>
        </p:spPr>
        <p:txBody>
          <a:bodyPr wrap="square">
            <a:spAutoFit/>
          </a:bodyPr>
          <a:lstStyle/>
          <a:p>
            <a:r>
              <a:rPr lang="en-US" dirty="0" smtClean="0"/>
              <a:t>You will get the Watson Assistant There By default you will have this</a:t>
            </a:r>
            <a:endParaRPr lang="en-IN" dirty="0"/>
          </a:p>
        </p:txBody>
      </p:sp>
      <p:sp>
        <p:nvSpPr>
          <p:cNvPr id="4" name="Rectangle 3"/>
          <p:cNvSpPr/>
          <p:nvPr/>
        </p:nvSpPr>
        <p:spPr>
          <a:xfrm>
            <a:off x="802769" y="1988840"/>
            <a:ext cx="6480720" cy="1477328"/>
          </a:xfrm>
          <a:prstGeom prst="rect">
            <a:avLst/>
          </a:prstGeom>
        </p:spPr>
        <p:txBody>
          <a:bodyPr wrap="square">
            <a:spAutoFit/>
          </a:bodyPr>
          <a:lstStyle/>
          <a:p>
            <a:r>
              <a:rPr lang="en-US" dirty="0" smtClean="0"/>
              <a:t>Step 2:</a:t>
            </a:r>
          </a:p>
          <a:p>
            <a:r>
              <a:rPr lang="en-US" dirty="0" smtClean="0"/>
              <a:t>•</a:t>
            </a:r>
          </a:p>
          <a:p>
            <a:r>
              <a:rPr lang="en-US" dirty="0" smtClean="0"/>
              <a:t>Change the default location and give the location as London(</a:t>
            </a:r>
            <a:r>
              <a:rPr lang="en-US" dirty="0" err="1" smtClean="0"/>
              <a:t>eu-gb</a:t>
            </a:r>
            <a:r>
              <a:rPr lang="en-US" dirty="0" smtClean="0"/>
              <a:t>) and select the plan as Lite</a:t>
            </a:r>
          </a:p>
          <a:p>
            <a:endParaRPr lang="en-IN" dirty="0"/>
          </a:p>
        </p:txBody>
      </p:sp>
      <p:sp>
        <p:nvSpPr>
          <p:cNvPr id="5" name="Rectangle 4"/>
          <p:cNvSpPr/>
          <p:nvPr/>
        </p:nvSpPr>
        <p:spPr>
          <a:xfrm>
            <a:off x="899592" y="3356992"/>
            <a:ext cx="6552728" cy="1477328"/>
          </a:xfrm>
          <a:prstGeom prst="rect">
            <a:avLst/>
          </a:prstGeom>
        </p:spPr>
        <p:txBody>
          <a:bodyPr wrap="square">
            <a:spAutoFit/>
          </a:bodyPr>
          <a:lstStyle/>
          <a:p>
            <a:r>
              <a:rPr lang="en-US" dirty="0" smtClean="0"/>
              <a:t>•</a:t>
            </a:r>
          </a:p>
          <a:p>
            <a:r>
              <a:rPr lang="en-US" dirty="0" smtClean="0"/>
              <a:t>Give tick mark for I have read and agree to the following license agreement</a:t>
            </a:r>
          </a:p>
          <a:p>
            <a:r>
              <a:rPr lang="en-US" dirty="0" smtClean="0"/>
              <a:t>•</a:t>
            </a:r>
          </a:p>
          <a:p>
            <a:r>
              <a:rPr lang="en-US" dirty="0" smtClean="0"/>
              <a:t>Now click on create it will create an instance for you</a:t>
            </a:r>
            <a:endParaRPr lang="en-IN" dirty="0"/>
          </a:p>
        </p:txBody>
      </p:sp>
      <p:sp>
        <p:nvSpPr>
          <p:cNvPr id="6" name="Rectangle 5"/>
          <p:cNvSpPr/>
          <p:nvPr/>
        </p:nvSpPr>
        <p:spPr>
          <a:xfrm>
            <a:off x="917306" y="4941168"/>
            <a:ext cx="6679030" cy="1477328"/>
          </a:xfrm>
          <a:prstGeom prst="rect">
            <a:avLst/>
          </a:prstGeom>
        </p:spPr>
        <p:txBody>
          <a:bodyPr wrap="square">
            <a:spAutoFit/>
          </a:bodyPr>
          <a:lstStyle/>
          <a:p>
            <a:r>
              <a:rPr lang="en-US" dirty="0" smtClean="0"/>
              <a:t>Step 3:</a:t>
            </a:r>
          </a:p>
          <a:p>
            <a:r>
              <a:rPr lang="en-US" dirty="0" smtClean="0"/>
              <a:t>•</a:t>
            </a:r>
          </a:p>
          <a:p>
            <a:r>
              <a:rPr lang="en-US" dirty="0" smtClean="0"/>
              <a:t>After creating an instance for Watson Assistant you need to launch the Watson Assistant by clicking the launch the assistant</a:t>
            </a:r>
          </a:p>
          <a:p>
            <a:endParaRPr lang="en-IN" dirty="0"/>
          </a:p>
        </p:txBody>
      </p:sp>
    </p:spTree>
    <p:extLst>
      <p:ext uri="{BB962C8B-B14F-4D97-AF65-F5344CB8AC3E}">
        <p14:creationId xmlns:p14="http://schemas.microsoft.com/office/powerpoint/2010/main" val="393605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7920880" cy="2031325"/>
          </a:xfrm>
          <a:prstGeom prst="rect">
            <a:avLst/>
          </a:prstGeom>
        </p:spPr>
        <p:txBody>
          <a:bodyPr wrap="square">
            <a:spAutoFit/>
          </a:bodyPr>
          <a:lstStyle/>
          <a:p>
            <a:r>
              <a:rPr lang="en-US" dirty="0" smtClean="0"/>
              <a:t>Step 4:</a:t>
            </a:r>
          </a:p>
          <a:p>
            <a:r>
              <a:rPr lang="en-US" dirty="0" smtClean="0"/>
              <a:t>•</a:t>
            </a:r>
          </a:p>
          <a:p>
            <a:r>
              <a:rPr lang="en-US" dirty="0" smtClean="0"/>
              <a:t>It will give the access to create the assistant give the name for the Assistant and give the description for that assistant it's completely optional click on create and save it.</a:t>
            </a:r>
          </a:p>
          <a:p>
            <a:r>
              <a:rPr lang="en-US" dirty="0" smtClean="0"/>
              <a:t>•</a:t>
            </a:r>
          </a:p>
          <a:p>
            <a:r>
              <a:rPr lang="en-US" dirty="0" smtClean="0"/>
              <a:t>Here I have been created NM BOT as my chat bot assistant name</a:t>
            </a:r>
            <a:endParaRPr lang="en-IN" dirty="0"/>
          </a:p>
        </p:txBody>
      </p:sp>
      <p:sp>
        <p:nvSpPr>
          <p:cNvPr id="3" name="Rectangle 2"/>
          <p:cNvSpPr/>
          <p:nvPr/>
        </p:nvSpPr>
        <p:spPr>
          <a:xfrm>
            <a:off x="822783" y="2161516"/>
            <a:ext cx="4572000" cy="646331"/>
          </a:xfrm>
          <a:prstGeom prst="rect">
            <a:avLst/>
          </a:prstGeom>
        </p:spPr>
        <p:txBody>
          <a:bodyPr>
            <a:spAutoFit/>
          </a:bodyPr>
          <a:lstStyle/>
          <a:p>
            <a:endParaRPr lang="en-IN" dirty="0"/>
          </a:p>
          <a:p>
            <a:r>
              <a:rPr lang="en-US" dirty="0"/>
              <a:t>Now scroll down and then activate the dialog </a:t>
            </a:r>
          </a:p>
        </p:txBody>
      </p:sp>
      <p:sp>
        <p:nvSpPr>
          <p:cNvPr id="4" name="Rectangle 3"/>
          <p:cNvSpPr/>
          <p:nvPr/>
        </p:nvSpPr>
        <p:spPr>
          <a:xfrm>
            <a:off x="683568" y="3068960"/>
            <a:ext cx="6552728" cy="1200329"/>
          </a:xfrm>
          <a:prstGeom prst="rect">
            <a:avLst/>
          </a:prstGeom>
        </p:spPr>
        <p:txBody>
          <a:bodyPr wrap="square">
            <a:spAutoFit/>
          </a:bodyPr>
          <a:lstStyle/>
          <a:p>
            <a:r>
              <a:rPr lang="en-US" dirty="0" smtClean="0"/>
              <a:t>Step 5:</a:t>
            </a:r>
          </a:p>
          <a:p>
            <a:r>
              <a:rPr lang="en-US" dirty="0" smtClean="0"/>
              <a:t>•</a:t>
            </a:r>
          </a:p>
          <a:p>
            <a:r>
              <a:rPr lang="en-US" dirty="0" smtClean="0"/>
              <a:t>After activating the Dialog, you will get the Intents, Entities, Dialog, and Content catalog like shown below</a:t>
            </a:r>
            <a:endParaRPr lang="en-IN" dirty="0"/>
          </a:p>
        </p:txBody>
      </p:sp>
      <p:sp>
        <p:nvSpPr>
          <p:cNvPr id="5" name="Rectangle 4"/>
          <p:cNvSpPr/>
          <p:nvPr/>
        </p:nvSpPr>
        <p:spPr>
          <a:xfrm>
            <a:off x="822783" y="4264771"/>
            <a:ext cx="6485521" cy="2031325"/>
          </a:xfrm>
          <a:prstGeom prst="rect">
            <a:avLst/>
          </a:prstGeom>
        </p:spPr>
        <p:txBody>
          <a:bodyPr wrap="square">
            <a:spAutoFit/>
          </a:bodyPr>
          <a:lstStyle/>
          <a:p>
            <a:r>
              <a:rPr lang="en-US" dirty="0" smtClean="0"/>
              <a:t>Step 6:</a:t>
            </a:r>
          </a:p>
          <a:p>
            <a:r>
              <a:rPr lang="en-US" dirty="0" smtClean="0"/>
              <a:t>•</a:t>
            </a:r>
          </a:p>
          <a:p>
            <a:r>
              <a:rPr lang="en-US" dirty="0" smtClean="0"/>
              <a:t>Create the Entities first and one variables for the entities you have been created.</a:t>
            </a:r>
          </a:p>
          <a:p>
            <a:r>
              <a:rPr lang="en-US" dirty="0" smtClean="0"/>
              <a:t>•</a:t>
            </a:r>
          </a:p>
          <a:p>
            <a:r>
              <a:rPr lang="en-US" dirty="0" smtClean="0"/>
              <a:t>Here I have been created the Entity with the name </a:t>
            </a:r>
            <a:r>
              <a:rPr lang="en-US" dirty="0" err="1" smtClean="0"/>
              <a:t>Entertainement</a:t>
            </a:r>
            <a:r>
              <a:rPr lang="en-US" dirty="0" smtClean="0"/>
              <a:t> and added variables as channels and star with some variable value.</a:t>
            </a:r>
            <a:endParaRPr lang="en-IN" dirty="0"/>
          </a:p>
        </p:txBody>
      </p:sp>
    </p:spTree>
    <p:extLst>
      <p:ext uri="{BB962C8B-B14F-4D97-AF65-F5344CB8AC3E}">
        <p14:creationId xmlns:p14="http://schemas.microsoft.com/office/powerpoint/2010/main" val="339244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53578"/>
            <a:ext cx="7128792" cy="1200329"/>
          </a:xfrm>
          <a:prstGeom prst="rect">
            <a:avLst/>
          </a:prstGeom>
        </p:spPr>
        <p:txBody>
          <a:bodyPr wrap="square">
            <a:spAutoFit/>
          </a:bodyPr>
          <a:lstStyle/>
          <a:p>
            <a:r>
              <a:rPr lang="en-US" dirty="0" smtClean="0"/>
              <a:t>Step 7:</a:t>
            </a:r>
          </a:p>
          <a:p>
            <a:r>
              <a:rPr lang="en-US" dirty="0" smtClean="0"/>
              <a:t>•</a:t>
            </a:r>
          </a:p>
          <a:p>
            <a:r>
              <a:rPr lang="en-US" dirty="0" smtClean="0"/>
              <a:t>Open the Intents and then create the Intents for Messages, Services, </a:t>
            </a:r>
            <a:r>
              <a:rPr lang="en-US" dirty="0" err="1" smtClean="0"/>
              <a:t>AboutMe</a:t>
            </a:r>
            <a:r>
              <a:rPr lang="en-US" dirty="0" smtClean="0"/>
              <a:t> give some example queries for them</a:t>
            </a:r>
            <a:endParaRPr lang="en-IN" dirty="0"/>
          </a:p>
        </p:txBody>
      </p:sp>
      <p:sp>
        <p:nvSpPr>
          <p:cNvPr id="3" name="Rectangle 2"/>
          <p:cNvSpPr/>
          <p:nvPr/>
        </p:nvSpPr>
        <p:spPr>
          <a:xfrm>
            <a:off x="827584" y="1563228"/>
            <a:ext cx="6624736" cy="2031325"/>
          </a:xfrm>
          <a:prstGeom prst="rect">
            <a:avLst/>
          </a:prstGeom>
        </p:spPr>
        <p:txBody>
          <a:bodyPr wrap="square">
            <a:spAutoFit/>
          </a:bodyPr>
          <a:lstStyle/>
          <a:p>
            <a:r>
              <a:rPr lang="en-US" dirty="0" smtClean="0"/>
              <a:t>Step 8:</a:t>
            </a:r>
          </a:p>
          <a:p>
            <a:r>
              <a:rPr lang="en-US" dirty="0" smtClean="0"/>
              <a:t>•</a:t>
            </a:r>
          </a:p>
          <a:p>
            <a:r>
              <a:rPr lang="en-US" dirty="0" smtClean="0"/>
              <a:t>Next open the Dialog and then add nodes for all the Intents you have created where we need to give the responses for the selected queries.</a:t>
            </a:r>
          </a:p>
          <a:p>
            <a:r>
              <a:rPr lang="en-US" dirty="0" smtClean="0"/>
              <a:t>•</a:t>
            </a:r>
          </a:p>
          <a:p>
            <a:r>
              <a:rPr lang="en-US" dirty="0" smtClean="0"/>
              <a:t>Whereby default we will have Anything else node.</a:t>
            </a:r>
            <a:endParaRPr lang="en-IN" dirty="0"/>
          </a:p>
        </p:txBody>
      </p:sp>
      <p:sp>
        <p:nvSpPr>
          <p:cNvPr id="4" name="Rectangle 3"/>
          <p:cNvSpPr/>
          <p:nvPr/>
        </p:nvSpPr>
        <p:spPr>
          <a:xfrm>
            <a:off x="755576" y="3717032"/>
            <a:ext cx="5832648" cy="1200329"/>
          </a:xfrm>
          <a:prstGeom prst="rect">
            <a:avLst/>
          </a:prstGeom>
        </p:spPr>
        <p:txBody>
          <a:bodyPr wrap="square">
            <a:spAutoFit/>
          </a:bodyPr>
          <a:lstStyle/>
          <a:p>
            <a:r>
              <a:rPr lang="en-US" dirty="0" smtClean="0"/>
              <a:t>Step 9:</a:t>
            </a:r>
          </a:p>
          <a:p>
            <a:r>
              <a:rPr lang="en-US" dirty="0" smtClean="0"/>
              <a:t>•</a:t>
            </a:r>
          </a:p>
          <a:p>
            <a:r>
              <a:rPr lang="en-US" dirty="0" smtClean="0"/>
              <a:t>Check the chat bot by clicking the try it before connecting the Facebook Messenger.</a:t>
            </a:r>
            <a:endParaRPr lang="en-IN" dirty="0"/>
          </a:p>
        </p:txBody>
      </p:sp>
    </p:spTree>
    <p:extLst>
      <p:ext uri="{BB962C8B-B14F-4D97-AF65-F5344CB8AC3E}">
        <p14:creationId xmlns:p14="http://schemas.microsoft.com/office/powerpoint/2010/main" val="223908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3608" y="476672"/>
            <a:ext cx="7198568" cy="1226567"/>
          </a:xfrm>
          <a:prstGeom prst="rect">
            <a:avLst/>
          </a:prstGeom>
          <a:solidFill>
            <a:schemeClr val="tx2">
              <a:lumMod val="40000"/>
              <a:lumOff val="6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r>
              <a:rPr lang="en-US" smtClean="0">
                <a:solidFill>
                  <a:srgbClr val="000000"/>
                </a:solidFill>
                <a:latin typeface="IBMPlexSans Medium"/>
              </a:rPr>
              <a:t>Build a chatbot project by using Watson Assistant</a:t>
            </a:r>
            <a:endParaRPr lang="en-US" dirty="0">
              <a:solidFill>
                <a:srgbClr val="000000"/>
              </a:solidFill>
              <a:latin typeface="IBMPlexSans Medium"/>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21460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2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332656"/>
            <a:ext cx="7056784" cy="369332"/>
          </a:xfrm>
          <a:prstGeom prst="rect">
            <a:avLst/>
          </a:prstGeom>
          <a:solidFill>
            <a:schemeClr val="tx2">
              <a:lumMod val="40000"/>
              <a:lumOff val="60000"/>
            </a:schemeClr>
          </a:solidFill>
        </p:spPr>
        <p:txBody>
          <a:bodyPr wrap="square">
            <a:spAutoFit/>
          </a:bodyPr>
          <a:lstStyle/>
          <a:p>
            <a:r>
              <a:rPr lang="en-US" dirty="0" err="1"/>
              <a:t>Chatbot</a:t>
            </a:r>
            <a:r>
              <a:rPr lang="en-US" dirty="0"/>
              <a:t> projects that use Watson Assistant involve three phases: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1595438"/>
            <a:ext cx="7699375"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05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7992888" cy="4247317"/>
          </a:xfrm>
          <a:prstGeom prst="rect">
            <a:avLst/>
          </a:prstGeom>
        </p:spPr>
        <p:txBody>
          <a:bodyPr wrap="square">
            <a:spAutoFit/>
          </a:bodyPr>
          <a:lstStyle/>
          <a:p>
            <a:pPr fontAlgn="base"/>
            <a:r>
              <a:rPr lang="en-US" dirty="0">
                <a:hlinkClick r:id="rId2"/>
              </a:rPr>
              <a:t>Task 1: Create the Assistant </a:t>
            </a:r>
            <a:r>
              <a:rPr lang="en-US" dirty="0" smtClean="0">
                <a:hlinkClick r:id="rId2"/>
              </a:rPr>
              <a:t>service</a:t>
            </a:r>
          </a:p>
          <a:p>
            <a:pPr fontAlgn="base"/>
            <a:endParaRPr lang="en-US" dirty="0">
              <a:hlinkClick r:id="rId2"/>
            </a:endParaRPr>
          </a:p>
          <a:p>
            <a:pPr fontAlgn="base"/>
            <a:r>
              <a:rPr lang="en-US" dirty="0">
                <a:hlinkClick r:id="rId3"/>
              </a:rPr>
              <a:t>Task 2: Create a </a:t>
            </a:r>
            <a:r>
              <a:rPr lang="en-US" dirty="0" smtClean="0">
                <a:hlinkClick r:id="rId3"/>
              </a:rPr>
              <a:t>workspace</a:t>
            </a:r>
          </a:p>
          <a:p>
            <a:pPr fontAlgn="base"/>
            <a:endParaRPr lang="en-US" dirty="0">
              <a:hlinkClick r:id="rId3"/>
            </a:endParaRPr>
          </a:p>
          <a:p>
            <a:pPr fontAlgn="base"/>
            <a:r>
              <a:rPr lang="en-US" dirty="0">
                <a:hlinkClick r:id="rId4"/>
              </a:rPr>
              <a:t>Task 3: Create </a:t>
            </a:r>
            <a:r>
              <a:rPr lang="en-US" dirty="0" smtClean="0">
                <a:hlinkClick r:id="rId4"/>
              </a:rPr>
              <a:t>intents</a:t>
            </a:r>
          </a:p>
          <a:p>
            <a:pPr fontAlgn="base"/>
            <a:endParaRPr lang="en-US" dirty="0">
              <a:hlinkClick r:id="rId4"/>
            </a:endParaRPr>
          </a:p>
          <a:p>
            <a:pPr fontAlgn="base"/>
            <a:r>
              <a:rPr lang="en-US" dirty="0">
                <a:hlinkClick r:id="rId5"/>
              </a:rPr>
              <a:t>Task 4: Test the </a:t>
            </a:r>
            <a:r>
              <a:rPr lang="en-US" dirty="0" smtClean="0">
                <a:hlinkClick r:id="rId5"/>
              </a:rPr>
              <a:t>intents</a:t>
            </a:r>
          </a:p>
          <a:p>
            <a:pPr fontAlgn="base"/>
            <a:endParaRPr lang="en-US" dirty="0">
              <a:hlinkClick r:id="rId5"/>
            </a:endParaRPr>
          </a:p>
          <a:p>
            <a:pPr fontAlgn="base"/>
            <a:r>
              <a:rPr lang="en-US" dirty="0">
                <a:hlinkClick r:id="rId6"/>
              </a:rPr>
              <a:t>Task 5: Add </a:t>
            </a:r>
            <a:r>
              <a:rPr lang="en-US" dirty="0" smtClean="0">
                <a:hlinkClick r:id="rId6"/>
              </a:rPr>
              <a:t>entities</a:t>
            </a:r>
          </a:p>
          <a:p>
            <a:pPr fontAlgn="base"/>
            <a:endParaRPr lang="en-US" dirty="0">
              <a:hlinkClick r:id="rId6"/>
            </a:endParaRPr>
          </a:p>
          <a:p>
            <a:pPr fontAlgn="base"/>
            <a:r>
              <a:rPr lang="en-US" dirty="0">
                <a:hlinkClick r:id="rId7"/>
              </a:rPr>
              <a:t>Task 6: Build the </a:t>
            </a:r>
            <a:r>
              <a:rPr lang="en-US" dirty="0" smtClean="0">
                <a:hlinkClick r:id="rId7"/>
              </a:rPr>
              <a:t>dialog</a:t>
            </a:r>
          </a:p>
          <a:p>
            <a:pPr fontAlgn="base"/>
            <a:endParaRPr lang="en-US" dirty="0">
              <a:hlinkClick r:id="rId7"/>
            </a:endParaRPr>
          </a:p>
          <a:p>
            <a:pPr fontAlgn="base"/>
            <a:r>
              <a:rPr lang="en-US" dirty="0">
                <a:hlinkClick r:id="rId8"/>
              </a:rPr>
              <a:t>Task 7: Complete advanced dialog </a:t>
            </a:r>
            <a:r>
              <a:rPr lang="en-US" dirty="0" smtClean="0">
                <a:hlinkClick r:id="rId8"/>
              </a:rPr>
              <a:t>work</a:t>
            </a:r>
          </a:p>
          <a:p>
            <a:pPr fontAlgn="base"/>
            <a:endParaRPr lang="en-US" dirty="0">
              <a:hlinkClick r:id="rId8"/>
            </a:endParaRPr>
          </a:p>
          <a:p>
            <a:pPr fontAlgn="base"/>
            <a:r>
              <a:rPr lang="en-US" dirty="0">
                <a:hlinkClick r:id="rId9"/>
              </a:rPr>
              <a:t>Task 8: Use the API</a:t>
            </a:r>
          </a:p>
        </p:txBody>
      </p:sp>
    </p:spTree>
    <p:extLst>
      <p:ext uri="{BB962C8B-B14F-4D97-AF65-F5344CB8AC3E}">
        <p14:creationId xmlns:p14="http://schemas.microsoft.com/office/powerpoint/2010/main" val="99238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2276872"/>
            <a:ext cx="7200800" cy="1296144"/>
          </a:xfrm>
          <a:solidFill>
            <a:srgbClr val="FFFF00"/>
          </a:solidFill>
        </p:spPr>
        <p:txBody>
          <a:bodyPr>
            <a:normAutofit/>
          </a:bodyPr>
          <a:lstStyle/>
          <a:p>
            <a:r>
              <a:rPr lang="en-US" b="0" i="0" dirty="0" smtClean="0">
                <a:solidFill>
                  <a:srgbClr val="374151"/>
                </a:solidFill>
                <a:effectLst/>
                <a:latin typeface="Söhne"/>
              </a:rPr>
              <a:t>Deploying a </a:t>
            </a:r>
            <a:r>
              <a:rPr lang="en-US" b="0" i="0" dirty="0" err="1" smtClean="0">
                <a:solidFill>
                  <a:srgbClr val="374151"/>
                </a:solidFill>
                <a:effectLst/>
                <a:latin typeface="Söhne"/>
              </a:rPr>
              <a:t>chatbot</a:t>
            </a:r>
            <a:r>
              <a:rPr lang="en-US" b="0" i="0" dirty="0" smtClean="0">
                <a:solidFill>
                  <a:srgbClr val="374151"/>
                </a:solidFill>
                <a:effectLst/>
                <a:latin typeface="Söhne"/>
              </a:rPr>
              <a:t> using IBM Cloud Watson Assistant typically involves creating an integration with a website or application. Here's a step-by-step guide to deploying a Watson Assistant </a:t>
            </a:r>
            <a:r>
              <a:rPr lang="en-US" b="0" i="0" dirty="0" err="1" smtClean="0">
                <a:solidFill>
                  <a:srgbClr val="374151"/>
                </a:solidFill>
                <a:effectLst/>
                <a:latin typeface="Söhne"/>
              </a:rPr>
              <a:t>chatbot</a:t>
            </a:r>
            <a:r>
              <a:rPr lang="en-US" b="0" i="0" dirty="0" smtClean="0">
                <a:solidFill>
                  <a:srgbClr val="374151"/>
                </a:solidFill>
                <a:effectLst/>
                <a:latin typeface="Söhne"/>
              </a:rPr>
              <a:t> in a web application using HTML and JavaScript:</a:t>
            </a:r>
            <a:endParaRPr lang="en-IN" dirty="0"/>
          </a:p>
        </p:txBody>
      </p:sp>
      <p:sp>
        <p:nvSpPr>
          <p:cNvPr id="2" name="Title 1"/>
          <p:cNvSpPr>
            <a:spLocks noGrp="1"/>
          </p:cNvSpPr>
          <p:nvPr>
            <p:ph type="title"/>
          </p:nvPr>
        </p:nvSpPr>
        <p:spPr>
          <a:xfrm>
            <a:off x="539552" y="404664"/>
            <a:ext cx="7772400" cy="1470025"/>
          </a:xfrm>
        </p:spPr>
        <p:txBody>
          <a:bodyPr>
            <a:normAutofit/>
          </a:bodyPr>
          <a:lstStyle/>
          <a:p>
            <a:r>
              <a:rPr lang="en-US" dirty="0" smtClean="0">
                <a:solidFill>
                  <a:schemeClr val="tx2">
                    <a:lumMod val="60000"/>
                    <a:lumOff val="40000"/>
                  </a:schemeClr>
                </a:solidFill>
              </a:rPr>
              <a:t>CHATBOT DEPLOYMENT WITH IBM CLOUD WATSON ASSISTANT</a:t>
            </a:r>
            <a:endParaRPr lang="en-IN" dirty="0">
              <a:solidFill>
                <a:schemeClr val="tx2">
                  <a:lumMod val="60000"/>
                  <a:lumOff val="40000"/>
                </a:schemeClr>
              </a:solidFill>
            </a:endParaRPr>
          </a:p>
        </p:txBody>
      </p:sp>
    </p:spTree>
    <p:extLst>
      <p:ext uri="{BB962C8B-B14F-4D97-AF65-F5344CB8AC3E}">
        <p14:creationId xmlns:p14="http://schemas.microsoft.com/office/powerpoint/2010/main" val="23317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3648" y="476672"/>
            <a:ext cx="3587008" cy="369332"/>
          </a:xfrm>
          <a:prstGeom prst="rect">
            <a:avLst/>
          </a:prstGeom>
        </p:spPr>
        <p:txBody>
          <a:bodyPr wrap="none">
            <a:spAutoFit/>
          </a:bodyPr>
          <a:lstStyle/>
          <a:p>
            <a:r>
              <a:rPr lang="en-US" b="1" dirty="0"/>
              <a:t>Create a Watson Assistant Instance:</a:t>
            </a:r>
            <a:endParaRPr lang="en-IN" dirty="0"/>
          </a:p>
        </p:txBody>
      </p:sp>
      <p:sp>
        <p:nvSpPr>
          <p:cNvPr id="7" name="Rectangle 6"/>
          <p:cNvSpPr/>
          <p:nvPr/>
        </p:nvSpPr>
        <p:spPr>
          <a:xfrm>
            <a:off x="1547664" y="1576843"/>
            <a:ext cx="3857146" cy="369332"/>
          </a:xfrm>
          <a:prstGeom prst="rect">
            <a:avLst/>
          </a:prstGeom>
        </p:spPr>
        <p:txBody>
          <a:bodyPr wrap="none">
            <a:spAutoFit/>
          </a:bodyPr>
          <a:lstStyle/>
          <a:p>
            <a:r>
              <a:rPr lang="en-US" b="1" dirty="0"/>
              <a:t>Build and Train Your Watson Assistant:</a:t>
            </a:r>
            <a:endParaRPr lang="en-IN" dirty="0"/>
          </a:p>
        </p:txBody>
      </p:sp>
      <p:sp>
        <p:nvSpPr>
          <p:cNvPr id="8" name="Rectangle 7"/>
          <p:cNvSpPr/>
          <p:nvPr/>
        </p:nvSpPr>
        <p:spPr>
          <a:xfrm>
            <a:off x="1619672" y="2636912"/>
            <a:ext cx="2401811" cy="369332"/>
          </a:xfrm>
          <a:prstGeom prst="rect">
            <a:avLst/>
          </a:prstGeom>
        </p:spPr>
        <p:txBody>
          <a:bodyPr wrap="none">
            <a:spAutoFit/>
          </a:bodyPr>
          <a:lstStyle/>
          <a:p>
            <a:r>
              <a:rPr lang="en-IN" b="1" dirty="0"/>
              <a:t>Obtain API Credentials:</a:t>
            </a:r>
            <a:endParaRPr lang="en-IN" dirty="0"/>
          </a:p>
        </p:txBody>
      </p:sp>
      <p:sp>
        <p:nvSpPr>
          <p:cNvPr id="9" name="Rectangle 8"/>
          <p:cNvSpPr/>
          <p:nvPr/>
        </p:nvSpPr>
        <p:spPr>
          <a:xfrm>
            <a:off x="1801836" y="3820398"/>
            <a:ext cx="2037481" cy="369332"/>
          </a:xfrm>
          <a:prstGeom prst="rect">
            <a:avLst/>
          </a:prstGeom>
        </p:spPr>
        <p:txBody>
          <a:bodyPr wrap="none">
            <a:spAutoFit/>
          </a:bodyPr>
          <a:lstStyle/>
          <a:p>
            <a:r>
              <a:rPr lang="en-IN" b="1" dirty="0"/>
              <a:t>Create a Web Page:</a:t>
            </a:r>
            <a:endParaRPr lang="en-IN" dirty="0"/>
          </a:p>
        </p:txBody>
      </p:sp>
    </p:spTree>
    <p:extLst>
      <p:ext uri="{BB962C8B-B14F-4D97-AF65-F5344CB8AC3E}">
        <p14:creationId xmlns:p14="http://schemas.microsoft.com/office/powerpoint/2010/main" val="2160838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1143000"/>
          </a:xfrm>
        </p:spPr>
        <p:txBody>
          <a:bodyPr/>
          <a:lstStyle/>
          <a:p>
            <a:r>
              <a:rPr lang="en-US" dirty="0" smtClean="0"/>
              <a:t>HTML CODE </a:t>
            </a:r>
            <a:endParaRPr lang="en-IN" dirty="0"/>
          </a:p>
        </p:txBody>
      </p:sp>
      <p:sp>
        <p:nvSpPr>
          <p:cNvPr id="3" name="Rectangle 2"/>
          <p:cNvSpPr/>
          <p:nvPr/>
        </p:nvSpPr>
        <p:spPr>
          <a:xfrm>
            <a:off x="1243698" y="1340768"/>
            <a:ext cx="5832648" cy="5355312"/>
          </a:xfrm>
          <a:prstGeom prst="rect">
            <a:avLst/>
          </a:prstGeom>
        </p:spPr>
        <p:txBody>
          <a:bodyPr wrap="square">
            <a:spAutoFit/>
          </a:bodyPr>
          <a:lstStyle/>
          <a:p>
            <a:r>
              <a:rPr lang="en-IN" dirty="0" smtClean="0"/>
              <a:t>&lt;!DOCTYPE html&gt;</a:t>
            </a:r>
          </a:p>
          <a:p>
            <a:r>
              <a:rPr lang="en-IN" dirty="0" smtClean="0"/>
              <a:t>&lt;html&gt;</a:t>
            </a:r>
          </a:p>
          <a:p>
            <a:r>
              <a:rPr lang="en-IN" dirty="0" smtClean="0"/>
              <a:t>&lt;head&gt;</a:t>
            </a:r>
          </a:p>
          <a:p>
            <a:r>
              <a:rPr lang="en-IN" dirty="0" smtClean="0"/>
              <a:t>    &lt;title&gt;Watson Assistant </a:t>
            </a:r>
            <a:r>
              <a:rPr lang="en-IN" dirty="0" err="1" smtClean="0"/>
              <a:t>Chatbot</a:t>
            </a:r>
            <a:r>
              <a:rPr lang="en-IN" dirty="0" smtClean="0"/>
              <a:t>&lt;/title&gt;</a:t>
            </a:r>
          </a:p>
          <a:p>
            <a:r>
              <a:rPr lang="en-IN" dirty="0" smtClean="0"/>
              <a:t>&lt;/head&gt;</a:t>
            </a:r>
          </a:p>
          <a:p>
            <a:r>
              <a:rPr lang="en-IN" dirty="0" smtClean="0"/>
              <a:t>&lt;body&gt;</a:t>
            </a:r>
          </a:p>
          <a:p>
            <a:r>
              <a:rPr lang="en-IN" dirty="0" smtClean="0"/>
              <a:t>    &lt;div id="chat-container"&gt;</a:t>
            </a:r>
          </a:p>
          <a:p>
            <a:r>
              <a:rPr lang="en-IN" dirty="0" smtClean="0"/>
              <a:t>        &lt;div id="chat"&gt;&lt;/div&gt;</a:t>
            </a:r>
          </a:p>
          <a:p>
            <a:r>
              <a:rPr lang="en-IN" dirty="0" smtClean="0"/>
              <a:t>        &lt;input type="text" id="user-input" placeholder="Type your message here..."&gt;</a:t>
            </a:r>
          </a:p>
          <a:p>
            <a:r>
              <a:rPr lang="en-IN" dirty="0" smtClean="0"/>
              <a:t>        &lt;button id="send"&gt;Send&lt;/button&gt;</a:t>
            </a:r>
          </a:p>
          <a:p>
            <a:r>
              <a:rPr lang="en-IN" dirty="0" smtClean="0"/>
              <a:t>    &lt;/div&gt;</a:t>
            </a:r>
          </a:p>
          <a:p>
            <a:endParaRPr lang="en-IN" dirty="0" smtClean="0"/>
          </a:p>
          <a:p>
            <a:r>
              <a:rPr lang="en-IN" dirty="0" smtClean="0"/>
              <a:t>    &lt;script&gt;</a:t>
            </a:r>
          </a:p>
          <a:p>
            <a:r>
              <a:rPr lang="en-IN" dirty="0" smtClean="0"/>
              <a:t>        // Your JavaScript code for interacting with Watson Assistant will go here</a:t>
            </a:r>
          </a:p>
          <a:p>
            <a:r>
              <a:rPr lang="en-IN" dirty="0" smtClean="0"/>
              <a:t>    &lt;/script&gt;</a:t>
            </a:r>
          </a:p>
          <a:p>
            <a:r>
              <a:rPr lang="en-IN" dirty="0" smtClean="0"/>
              <a:t>&lt;/body&gt;</a:t>
            </a:r>
          </a:p>
          <a:p>
            <a:r>
              <a:rPr lang="en-IN" dirty="0" smtClean="0"/>
              <a:t>&lt;/html&gt;</a:t>
            </a:r>
            <a:endParaRPr lang="en-IN" dirty="0"/>
          </a:p>
        </p:txBody>
      </p:sp>
    </p:spTree>
    <p:extLst>
      <p:ext uri="{BB962C8B-B14F-4D97-AF65-F5344CB8AC3E}">
        <p14:creationId xmlns:p14="http://schemas.microsoft.com/office/powerpoint/2010/main" val="2278790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12" y="332656"/>
            <a:ext cx="4114800" cy="701040"/>
          </a:xfrm>
        </p:spPr>
        <p:txBody>
          <a:bodyPr>
            <a:normAutofit/>
          </a:bodyPr>
          <a:lstStyle/>
          <a:p>
            <a:r>
              <a:rPr lang="en-US" dirty="0" smtClean="0"/>
              <a:t>JAVASCRIPT</a:t>
            </a:r>
            <a:endParaRPr lang="en-IN" dirty="0"/>
          </a:p>
        </p:txBody>
      </p:sp>
      <p:sp>
        <p:nvSpPr>
          <p:cNvPr id="3" name="Rectangle 2"/>
          <p:cNvSpPr/>
          <p:nvPr/>
        </p:nvSpPr>
        <p:spPr>
          <a:xfrm>
            <a:off x="1979712" y="1268760"/>
            <a:ext cx="4572000" cy="5632311"/>
          </a:xfrm>
          <a:prstGeom prst="rect">
            <a:avLst/>
          </a:prstGeom>
        </p:spPr>
        <p:txBody>
          <a:bodyPr>
            <a:spAutoFit/>
          </a:bodyPr>
          <a:lstStyle/>
          <a:p>
            <a:r>
              <a:rPr lang="en-IN" dirty="0" err="1" smtClean="0"/>
              <a:t>document.addEventListener</a:t>
            </a:r>
            <a:r>
              <a:rPr lang="en-IN" dirty="0" smtClean="0"/>
              <a:t>("</a:t>
            </a:r>
            <a:r>
              <a:rPr lang="en-IN" dirty="0" err="1" smtClean="0"/>
              <a:t>DOMContentLoaded</a:t>
            </a:r>
            <a:r>
              <a:rPr lang="en-IN" dirty="0" smtClean="0"/>
              <a:t>", function () {</a:t>
            </a:r>
          </a:p>
          <a:p>
            <a:r>
              <a:rPr lang="en-IN" dirty="0" smtClean="0"/>
              <a:t>    </a:t>
            </a:r>
            <a:r>
              <a:rPr lang="en-IN" dirty="0" err="1" smtClean="0"/>
              <a:t>const</a:t>
            </a:r>
            <a:r>
              <a:rPr lang="en-IN" dirty="0" smtClean="0"/>
              <a:t> </a:t>
            </a:r>
            <a:r>
              <a:rPr lang="en-IN" dirty="0" err="1" smtClean="0"/>
              <a:t>chatDiv</a:t>
            </a:r>
            <a:r>
              <a:rPr lang="en-IN" dirty="0" smtClean="0"/>
              <a:t> = </a:t>
            </a:r>
            <a:r>
              <a:rPr lang="en-IN" dirty="0" err="1" smtClean="0"/>
              <a:t>document.getElementById</a:t>
            </a:r>
            <a:r>
              <a:rPr lang="en-IN" dirty="0" smtClean="0"/>
              <a:t>("chat");</a:t>
            </a:r>
          </a:p>
          <a:p>
            <a:r>
              <a:rPr lang="en-IN" dirty="0" smtClean="0"/>
              <a:t>    </a:t>
            </a:r>
            <a:r>
              <a:rPr lang="en-IN" dirty="0" err="1" smtClean="0"/>
              <a:t>const</a:t>
            </a:r>
            <a:r>
              <a:rPr lang="en-IN" dirty="0" smtClean="0"/>
              <a:t> </a:t>
            </a:r>
            <a:r>
              <a:rPr lang="en-IN" dirty="0" err="1" smtClean="0"/>
              <a:t>userInput</a:t>
            </a:r>
            <a:r>
              <a:rPr lang="en-IN" dirty="0" smtClean="0"/>
              <a:t> = </a:t>
            </a:r>
            <a:r>
              <a:rPr lang="en-IN" dirty="0" err="1" smtClean="0"/>
              <a:t>document.getElementById</a:t>
            </a:r>
            <a:r>
              <a:rPr lang="en-IN" dirty="0" smtClean="0"/>
              <a:t>("user-input");</a:t>
            </a:r>
          </a:p>
          <a:p>
            <a:r>
              <a:rPr lang="en-IN" dirty="0" smtClean="0"/>
              <a:t>    </a:t>
            </a:r>
            <a:r>
              <a:rPr lang="en-IN" dirty="0" err="1" smtClean="0"/>
              <a:t>const</a:t>
            </a:r>
            <a:r>
              <a:rPr lang="en-IN" dirty="0" smtClean="0"/>
              <a:t> </a:t>
            </a:r>
            <a:r>
              <a:rPr lang="en-IN" dirty="0" err="1" smtClean="0"/>
              <a:t>sendButton</a:t>
            </a:r>
            <a:r>
              <a:rPr lang="en-IN" dirty="0" smtClean="0"/>
              <a:t> = </a:t>
            </a:r>
            <a:r>
              <a:rPr lang="en-IN" dirty="0" err="1" smtClean="0"/>
              <a:t>document.getElementById</a:t>
            </a:r>
            <a:r>
              <a:rPr lang="en-IN" dirty="0" smtClean="0"/>
              <a:t>("send");</a:t>
            </a:r>
          </a:p>
          <a:p>
            <a:endParaRPr lang="en-IN" dirty="0" smtClean="0"/>
          </a:p>
          <a:p>
            <a:r>
              <a:rPr lang="en-IN" dirty="0" smtClean="0"/>
              <a:t>    </a:t>
            </a:r>
            <a:r>
              <a:rPr lang="en-IN" dirty="0" err="1" smtClean="0"/>
              <a:t>const</a:t>
            </a:r>
            <a:r>
              <a:rPr lang="en-IN" dirty="0" smtClean="0"/>
              <a:t> assistant = new </a:t>
            </a:r>
            <a:r>
              <a:rPr lang="en-IN" dirty="0" err="1" smtClean="0"/>
              <a:t>ChatBotAssistant</a:t>
            </a:r>
            <a:r>
              <a:rPr lang="en-IN" dirty="0" smtClean="0"/>
              <a:t>({</a:t>
            </a:r>
          </a:p>
          <a:p>
            <a:r>
              <a:rPr lang="en-IN" dirty="0" smtClean="0"/>
              <a:t>        </a:t>
            </a:r>
            <a:r>
              <a:rPr lang="en-IN" dirty="0" err="1" smtClean="0"/>
              <a:t>apiKey</a:t>
            </a:r>
            <a:r>
              <a:rPr lang="en-IN" dirty="0" smtClean="0"/>
              <a:t>: "YOUR_API_KEY",</a:t>
            </a:r>
          </a:p>
          <a:p>
            <a:r>
              <a:rPr lang="en-IN" dirty="0" smtClean="0"/>
              <a:t>        url: "YOUR_API_URL",</a:t>
            </a:r>
          </a:p>
          <a:p>
            <a:r>
              <a:rPr lang="en-IN" dirty="0" smtClean="0"/>
              <a:t>    });</a:t>
            </a:r>
          </a:p>
          <a:p>
            <a:endParaRPr lang="en-IN" dirty="0" smtClean="0"/>
          </a:p>
          <a:p>
            <a:r>
              <a:rPr lang="en-IN" dirty="0" smtClean="0"/>
              <a:t>    </a:t>
            </a:r>
            <a:r>
              <a:rPr lang="en-IN" dirty="0" err="1" smtClean="0"/>
              <a:t>sendButton.addEventListener</a:t>
            </a:r>
            <a:r>
              <a:rPr lang="en-IN" dirty="0" smtClean="0"/>
              <a:t>("click", function () {</a:t>
            </a:r>
          </a:p>
          <a:p>
            <a:r>
              <a:rPr lang="en-IN" dirty="0" smtClean="0"/>
              <a:t>        </a:t>
            </a:r>
            <a:r>
              <a:rPr lang="en-IN" dirty="0" err="1" smtClean="0"/>
              <a:t>const</a:t>
            </a:r>
            <a:r>
              <a:rPr lang="en-IN" dirty="0" smtClean="0"/>
              <a:t> </a:t>
            </a:r>
            <a:r>
              <a:rPr lang="en-IN" dirty="0" err="1" smtClean="0"/>
              <a:t>userMessage</a:t>
            </a:r>
            <a:r>
              <a:rPr lang="en-IN" dirty="0" smtClean="0"/>
              <a:t> = </a:t>
            </a:r>
            <a:r>
              <a:rPr lang="en-IN" dirty="0" err="1" smtClean="0"/>
              <a:t>userInput.value</a:t>
            </a:r>
            <a:r>
              <a:rPr lang="en-IN" dirty="0" smtClean="0"/>
              <a:t>;</a:t>
            </a:r>
          </a:p>
          <a:p>
            <a:r>
              <a:rPr lang="en-IN" dirty="0" smtClean="0"/>
              <a:t>        </a:t>
            </a:r>
            <a:r>
              <a:rPr lang="en-IN" dirty="0" err="1" smtClean="0"/>
              <a:t>userInput.value</a:t>
            </a:r>
            <a:r>
              <a:rPr lang="en-IN" dirty="0" smtClean="0"/>
              <a:t> = "";</a:t>
            </a:r>
          </a:p>
          <a:p>
            <a:r>
              <a:rPr lang="en-IN" dirty="0" smtClean="0"/>
              <a:t>        </a:t>
            </a:r>
            <a:r>
              <a:rPr lang="en-IN" dirty="0" err="1" smtClean="0"/>
              <a:t>displayUserMessage</a:t>
            </a:r>
            <a:r>
              <a:rPr lang="en-IN" dirty="0" smtClean="0"/>
              <a:t>(</a:t>
            </a:r>
            <a:r>
              <a:rPr lang="en-IN" dirty="0" err="1" smtClean="0"/>
              <a:t>userMessage</a:t>
            </a:r>
            <a:r>
              <a:rPr lang="en-IN" dirty="0" smtClean="0"/>
              <a:t>);</a:t>
            </a:r>
          </a:p>
          <a:p>
            <a:r>
              <a:rPr lang="en-IN" dirty="0" smtClean="0"/>
              <a:t>        </a:t>
            </a:r>
          </a:p>
        </p:txBody>
      </p:sp>
    </p:spTree>
    <p:extLst>
      <p:ext uri="{BB962C8B-B14F-4D97-AF65-F5344CB8AC3E}">
        <p14:creationId xmlns:p14="http://schemas.microsoft.com/office/powerpoint/2010/main" val="1872313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188640"/>
            <a:ext cx="4572000" cy="4801314"/>
          </a:xfrm>
          <a:prstGeom prst="rect">
            <a:avLst/>
          </a:prstGeom>
        </p:spPr>
        <p:txBody>
          <a:bodyPr>
            <a:spAutoFit/>
          </a:bodyPr>
          <a:lstStyle/>
          <a:p>
            <a:endParaRPr lang="en-IN" dirty="0" smtClean="0"/>
          </a:p>
          <a:p>
            <a:r>
              <a:rPr lang="en-IN" dirty="0" smtClean="0"/>
              <a:t>        </a:t>
            </a:r>
            <a:r>
              <a:rPr lang="en-IN" dirty="0" err="1" smtClean="0"/>
              <a:t>assistant.sendMessage</a:t>
            </a:r>
            <a:r>
              <a:rPr lang="en-IN" dirty="0" smtClean="0"/>
              <a:t>(</a:t>
            </a:r>
            <a:r>
              <a:rPr lang="en-IN" dirty="0" err="1" smtClean="0"/>
              <a:t>userMessage</a:t>
            </a:r>
            <a:r>
              <a:rPr lang="en-IN" dirty="0" smtClean="0"/>
              <a:t>).then(</a:t>
            </a:r>
            <a:r>
              <a:rPr lang="en-IN" dirty="0" err="1" smtClean="0"/>
              <a:t>displayAssistantResponse</a:t>
            </a:r>
            <a:r>
              <a:rPr lang="en-IN" dirty="0" smtClean="0"/>
              <a:t>);</a:t>
            </a:r>
          </a:p>
          <a:p>
            <a:r>
              <a:rPr lang="en-IN" dirty="0" smtClean="0"/>
              <a:t>    });</a:t>
            </a:r>
          </a:p>
          <a:p>
            <a:endParaRPr lang="en-IN" dirty="0" smtClean="0"/>
          </a:p>
          <a:p>
            <a:r>
              <a:rPr lang="en-IN" dirty="0" smtClean="0"/>
              <a:t>    function </a:t>
            </a:r>
            <a:r>
              <a:rPr lang="en-IN" dirty="0" err="1" smtClean="0"/>
              <a:t>displayUserMessage</a:t>
            </a:r>
            <a:r>
              <a:rPr lang="en-IN" dirty="0" smtClean="0"/>
              <a:t>(message) {</a:t>
            </a:r>
          </a:p>
          <a:p>
            <a:r>
              <a:rPr lang="en-IN" dirty="0" smtClean="0"/>
              <a:t>        // Display the user message in the chat interface</a:t>
            </a:r>
          </a:p>
          <a:p>
            <a:r>
              <a:rPr lang="en-IN" dirty="0" smtClean="0"/>
              <a:t>    }</a:t>
            </a:r>
          </a:p>
          <a:p>
            <a:endParaRPr lang="en-IN" dirty="0" smtClean="0"/>
          </a:p>
          <a:p>
            <a:r>
              <a:rPr lang="en-IN" dirty="0" smtClean="0"/>
              <a:t>    function </a:t>
            </a:r>
            <a:r>
              <a:rPr lang="en-IN" dirty="0" err="1" smtClean="0"/>
              <a:t>displayAssistantResponse</a:t>
            </a:r>
            <a:r>
              <a:rPr lang="en-IN" dirty="0" smtClean="0"/>
              <a:t>(response) {</a:t>
            </a:r>
          </a:p>
          <a:p>
            <a:r>
              <a:rPr lang="en-IN" dirty="0" smtClean="0"/>
              <a:t>        // Display the </a:t>
            </a:r>
            <a:r>
              <a:rPr lang="en-IN" dirty="0" err="1" smtClean="0"/>
              <a:t>chatbot's</a:t>
            </a:r>
            <a:r>
              <a:rPr lang="en-IN" dirty="0" smtClean="0"/>
              <a:t> response in the chat interface</a:t>
            </a:r>
          </a:p>
          <a:p>
            <a:r>
              <a:rPr lang="en-IN" dirty="0" smtClean="0"/>
              <a:t>    }</a:t>
            </a:r>
          </a:p>
          <a:p>
            <a:r>
              <a:rPr lang="en-IN" dirty="0" smtClean="0"/>
              <a:t>});</a:t>
            </a:r>
            <a:endParaRPr lang="en-IN" dirty="0"/>
          </a:p>
        </p:txBody>
      </p:sp>
    </p:spTree>
    <p:extLst>
      <p:ext uri="{BB962C8B-B14F-4D97-AF65-F5344CB8AC3E}">
        <p14:creationId xmlns:p14="http://schemas.microsoft.com/office/powerpoint/2010/main" val="1324064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40</TotalTime>
  <Words>1169</Words>
  <Application>Microsoft Office PowerPoint</Application>
  <PresentationFormat>On-screen Show (4:3)</PresentationFormat>
  <Paragraphs>146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BlackTie</vt:lpstr>
      <vt:lpstr>PowerPoint Presentation</vt:lpstr>
      <vt:lpstr>PowerPoint Presentation</vt:lpstr>
      <vt:lpstr>PowerPoint Presentation</vt:lpstr>
      <vt:lpstr>PowerPoint Presentation</vt:lpstr>
      <vt:lpstr>CHATBOT DEPLOYMENT WITH IBM CLOUD WATSON ASSISTANT</vt:lpstr>
      <vt:lpstr>PowerPoint Presentation</vt:lpstr>
      <vt:lpstr>HTML CODE </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 LAB 01</dc:creator>
  <cp:lastModifiedBy>CSE LAB 01</cp:lastModifiedBy>
  <cp:revision>5</cp:revision>
  <dcterms:created xsi:type="dcterms:W3CDTF">2023-11-01T04:34:42Z</dcterms:created>
  <dcterms:modified xsi:type="dcterms:W3CDTF">2023-11-01T05:22:11Z</dcterms:modified>
</cp:coreProperties>
</file>