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8" r:id="rId3"/>
    <p:sldId id="261" r:id="rId4"/>
    <p:sldId id="281" r:id="rId5"/>
    <p:sldId id="283" r:id="rId6"/>
    <p:sldId id="267" r:id="rId7"/>
    <p:sldId id="264" r:id="rId8"/>
    <p:sldId id="268" r:id="rId9"/>
    <p:sldId id="279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372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69117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093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948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204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289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615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658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KNN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http://kesmlcv.blogspot.tw/2013/08/knn.html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SVR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https://www.zhihu.com/question/29724799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BPN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http://120.114.52.240/~T099000001/blog?node=000000015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8720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9248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9819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511857" y="-125"/>
            <a:ext cx="46323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 flipH="1">
            <a:off x="3558544" y="-125"/>
            <a:ext cx="953311" cy="5143625"/>
            <a:chOff x="1962000" y="-125"/>
            <a:chExt cx="953311" cy="5143625"/>
          </a:xfrm>
        </p:grpSpPr>
        <p:sp>
          <p:nvSpPr>
            <p:cNvPr id="12" name="Shape 12"/>
            <p:cNvSpPr/>
            <p:nvPr/>
          </p:nvSpPr>
          <p:spPr>
            <a:xfrm rot="10800000" flipH="1">
              <a:off x="2469211" y="0"/>
              <a:ext cx="446100" cy="5143500"/>
            </a:xfrm>
            <a:prstGeom prst="rect">
              <a:avLst/>
            </a:prstGeom>
            <a:gradFill>
              <a:gsLst>
                <a:gs pos="0">
                  <a:srgbClr val="3177EE"/>
                </a:gs>
                <a:gs pos="100000">
                  <a:srgbClr val="113D8A"/>
                </a:gs>
              </a:gsLst>
              <a:lin ang="5400012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>
              <a:off x="2291597" y="-125"/>
              <a:ext cx="184200" cy="5143500"/>
            </a:xfrm>
            <a:prstGeom prst="rect">
              <a:avLst/>
            </a:prstGeom>
            <a:gradFill>
              <a:gsLst>
                <a:gs pos="0">
                  <a:srgbClr val="75DDFF"/>
                </a:gs>
                <a:gs pos="100000">
                  <a:srgbClr val="09B1E9"/>
                </a:gs>
              </a:gsLst>
              <a:lin ang="5400012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 flipH="1">
              <a:off x="2207412" y="0"/>
              <a:ext cx="90600" cy="5143500"/>
            </a:xfrm>
            <a:prstGeom prst="rect">
              <a:avLst/>
            </a:prstGeom>
            <a:gradFill>
              <a:gsLst>
                <a:gs pos="0">
                  <a:srgbClr val="C6F18D"/>
                </a:gs>
                <a:gs pos="100000">
                  <a:srgbClr val="8AD824"/>
                </a:gs>
              </a:gsLst>
              <a:lin ang="5400012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1962000" y="0"/>
              <a:ext cx="247800" cy="5143500"/>
            </a:xfrm>
            <a:prstGeom prst="rect">
              <a:avLst/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4965100" y="1991825"/>
            <a:ext cx="37044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 rot="-5400000">
            <a:off x="-100" y="878175"/>
            <a:ext cx="269100" cy="2694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6738386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/>
          <p:nvPr/>
        </p:nvSpPr>
        <p:spPr>
          <a:xfrm rot="10800000">
            <a:off x="6560772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6476587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 rot="10800000">
            <a:off x="6231175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 rot="10800000">
            <a:off x="7182000" y="-125"/>
            <a:ext cx="1962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563299"/>
            <a:ext cx="5301300" cy="727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406944"/>
            <a:ext cx="5301300" cy="3161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56062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 rot="-5400000">
            <a:off x="-100" y="878175"/>
            <a:ext cx="269100" cy="2694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6738386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 rot="10800000">
            <a:off x="6560772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6476587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 rot="10800000">
            <a:off x="6231175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 rot="10800000">
            <a:off x="7182000" y="0"/>
            <a:ext cx="1962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563299"/>
            <a:ext cx="5301300" cy="727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57200" y="1409500"/>
            <a:ext cx="1708800" cy="336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2253487" y="1409500"/>
            <a:ext cx="1708800" cy="336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3"/>
          </p:nvPr>
        </p:nvSpPr>
        <p:spPr>
          <a:xfrm>
            <a:off x="4049774" y="1409500"/>
            <a:ext cx="1708800" cy="336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56062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 rot="-5400000">
            <a:off x="-100" y="878175"/>
            <a:ext cx="269100" cy="2694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6738386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 rot="10800000">
            <a:off x="6560772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6476587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 rot="10800000">
            <a:off x="6231175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rot="10800000">
            <a:off x="7182000" y="0"/>
            <a:ext cx="1962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563299"/>
            <a:ext cx="5301300" cy="727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56062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8697911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rot="10800000">
            <a:off x="8520297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8436112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 rot="10800000">
            <a:off x="8190700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565808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563299"/>
            <a:ext cx="5301300" cy="72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162D5A"/>
              </a:buClr>
              <a:buSzPct val="1000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lvl="1">
              <a:spcBef>
                <a:spcPts val="0"/>
              </a:spcBef>
              <a:buClr>
                <a:srgbClr val="162D5A"/>
              </a:buClr>
              <a:buSzPct val="1000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lvl="2">
              <a:spcBef>
                <a:spcPts val="0"/>
              </a:spcBef>
              <a:buClr>
                <a:srgbClr val="162D5A"/>
              </a:buClr>
              <a:buSzPct val="1000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lvl="3">
              <a:spcBef>
                <a:spcPts val="0"/>
              </a:spcBef>
              <a:buClr>
                <a:srgbClr val="162D5A"/>
              </a:buClr>
              <a:buSzPct val="1000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lvl="4">
              <a:spcBef>
                <a:spcPts val="0"/>
              </a:spcBef>
              <a:buClr>
                <a:srgbClr val="162D5A"/>
              </a:buClr>
              <a:buSzPct val="1000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lvl="5">
              <a:spcBef>
                <a:spcPts val="0"/>
              </a:spcBef>
              <a:buClr>
                <a:srgbClr val="162D5A"/>
              </a:buClr>
              <a:buSzPct val="1000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lvl="6">
              <a:spcBef>
                <a:spcPts val="0"/>
              </a:spcBef>
              <a:buClr>
                <a:srgbClr val="162D5A"/>
              </a:buClr>
              <a:buSzPct val="1000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lvl="7">
              <a:spcBef>
                <a:spcPts val="0"/>
              </a:spcBef>
              <a:buClr>
                <a:srgbClr val="162D5A"/>
              </a:buClr>
              <a:buSzPct val="1000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lvl="8">
              <a:spcBef>
                <a:spcPts val="0"/>
              </a:spcBef>
              <a:buClr>
                <a:srgbClr val="162D5A"/>
              </a:buClr>
              <a:buSzPct val="1000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406944"/>
            <a:ext cx="5301300" cy="316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33CCFF"/>
              </a:buClr>
              <a:buSzPct val="100000"/>
              <a:buFont typeface="Pontano Sans"/>
              <a:buChar char="➝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lvl="1">
              <a:spcBef>
                <a:spcPts val="480"/>
              </a:spcBef>
              <a:buClr>
                <a:srgbClr val="33CCFF"/>
              </a:buClr>
              <a:buSzPct val="100000"/>
              <a:buFont typeface="Pontano Sans"/>
              <a:buChar char="⇾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lvl="2">
              <a:spcBef>
                <a:spcPts val="480"/>
              </a:spcBef>
              <a:buClr>
                <a:srgbClr val="33CCFF"/>
              </a:buClr>
              <a:buSzPct val="100000"/>
              <a:buFont typeface="Pontano Sans"/>
              <a:buChar char="￫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lvl="3">
              <a:spcBef>
                <a:spcPts val="360"/>
              </a:spcBef>
              <a:buClr>
                <a:srgbClr val="33CCFF"/>
              </a:buClr>
              <a:buSzPct val="100000"/>
              <a:buFont typeface="Pontano Sans"/>
              <a:buChar char="￫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lvl="4">
              <a:spcBef>
                <a:spcPts val="360"/>
              </a:spcBef>
              <a:buClr>
                <a:srgbClr val="33CCFF"/>
              </a:buClr>
              <a:buSzPct val="100000"/>
              <a:buFont typeface="Pontano Sans"/>
              <a:buChar char="￫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lvl="5">
              <a:spcBef>
                <a:spcPts val="360"/>
              </a:spcBef>
              <a:buClr>
                <a:srgbClr val="33CCFF"/>
              </a:buClr>
              <a:buSzPct val="100000"/>
              <a:buFont typeface="Pontano Sans"/>
              <a:buChar char="￫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lvl="6">
              <a:spcBef>
                <a:spcPts val="360"/>
              </a:spcBef>
              <a:buClr>
                <a:srgbClr val="33CCFF"/>
              </a:buClr>
              <a:buSzPct val="100000"/>
              <a:buFont typeface="Pontano Sans"/>
              <a:buChar char="￫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lvl="7">
              <a:spcBef>
                <a:spcPts val="360"/>
              </a:spcBef>
              <a:buClr>
                <a:srgbClr val="33CCFF"/>
              </a:buClr>
              <a:buSzPct val="100000"/>
              <a:buFont typeface="Pontano Sans"/>
              <a:buChar char="￫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lvl="8">
              <a:spcBef>
                <a:spcPts val="360"/>
              </a:spcBef>
              <a:buClr>
                <a:srgbClr val="33CCFF"/>
              </a:buClr>
              <a:buSzPct val="100000"/>
              <a:buFont typeface="Pontano Sans"/>
              <a:buChar char="￫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5606283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33CCFF"/>
                </a:solidFill>
                <a:latin typeface="Pontano Sans"/>
                <a:ea typeface="Pontano Sans"/>
                <a:cs typeface="Pontano Sans"/>
                <a:sym typeface="Pontano Sans"/>
              </a:rPr>
              <a:t>‹#›</a:t>
            </a:fld>
            <a:endParaRPr lang="en" sz="1200">
              <a:solidFill>
                <a:srgbClr val="33CCFF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7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kaggle.com/mcdonalds/nutrition-facts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4853889" y="1391704"/>
            <a:ext cx="3937943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蔬食正夯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麥當勞輕食風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三部曲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報告</a:t>
            </a:r>
            <a:endParaRPr lang="e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649432" y="3388238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指導教授：王志軒</a:t>
            </a:r>
            <a:endParaRPr lang="en-US" altLang="zh-TW" sz="1800" dirty="0" smtClean="0">
              <a:solidFill>
                <a:schemeClr val="accent1">
                  <a:lumMod val="20000"/>
                  <a:lumOff val="8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學生：范國晏</a:t>
            </a:r>
            <a:endParaRPr lang="en-US" altLang="zh-TW" sz="1800" dirty="0" smtClean="0">
              <a:solidFill>
                <a:schemeClr val="accent1">
                  <a:lumMod val="20000"/>
                  <a:lumOff val="8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學</a:t>
            </a:r>
            <a:r>
              <a:rPr lang="zh-TW" altLang="en-US" sz="1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號：</a:t>
            </a:r>
            <a:r>
              <a:rPr lang="en-US" altLang="zh-TW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0563414</a:t>
            </a:r>
            <a:endParaRPr lang="zh-TW" altLang="en-US" sz="1800" dirty="0">
              <a:solidFill>
                <a:schemeClr val="accent1">
                  <a:lumMod val="20000"/>
                  <a:lumOff val="8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 idx="4294967295"/>
          </p:nvPr>
        </p:nvSpPr>
        <p:spPr>
          <a:xfrm>
            <a:off x="755125" y="329382"/>
            <a:ext cx="5003400" cy="72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6000" dirty="0">
                <a:solidFill>
                  <a:srgbClr val="16A3E0"/>
                </a:solidFill>
              </a:rPr>
              <a:t>Agenda</a:t>
            </a:r>
            <a:endParaRPr lang="en" sz="6000" dirty="0">
              <a:solidFill>
                <a:srgbClr val="16A3E0"/>
              </a:solidFill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4294967295"/>
          </p:nvPr>
        </p:nvSpPr>
        <p:spPr>
          <a:xfrm>
            <a:off x="755125" y="1101286"/>
            <a:ext cx="5003400" cy="204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來源</a:t>
            </a:r>
            <a:endParaRPr lang="en-US" altLang="zh-TW" sz="24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預測方向</a:t>
            </a:r>
            <a:endParaRPr lang="en-US" altLang="zh-TW" sz="24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Important variable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預測分析演算法</a:t>
            </a:r>
            <a:endParaRPr lang="en-US" altLang="zh-TW" sz="24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結果驗證</a:t>
            </a:r>
            <a:endParaRPr lang="en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29" name="Shape 129" descr="create_0006_hio3mrgxjt4-imani-clovis.jpg"/>
          <p:cNvPicPr preferRelativeResize="0"/>
          <p:nvPr/>
        </p:nvPicPr>
        <p:blipFill rotWithShape="1">
          <a:blip r:embed="rId3">
            <a:alphaModFix/>
          </a:blip>
          <a:srcRect l="37369" r="37369"/>
          <a:stretch/>
        </p:blipFill>
        <p:spPr>
          <a:xfrm>
            <a:off x="5888700" y="0"/>
            <a:ext cx="23097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7565808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563299"/>
            <a:ext cx="5301300" cy="72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來源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406944"/>
            <a:ext cx="5301300" cy="31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56062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153" name="Shape 153" descr="photo-1485113304677-256fd24bb0ae"/>
          <p:cNvPicPr preferRelativeResize="0"/>
          <p:nvPr/>
        </p:nvPicPr>
        <p:blipFill rotWithShape="1">
          <a:blip r:embed="rId3">
            <a:alphaModFix/>
          </a:blip>
          <a:srcRect l="49857" r="24546"/>
          <a:stretch/>
        </p:blipFill>
        <p:spPr>
          <a:xfrm>
            <a:off x="7169199" y="0"/>
            <a:ext cx="197479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472607"/>
            <a:ext cx="5271710" cy="1086567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57200" y="2952206"/>
            <a:ext cx="4115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5"/>
              </a:rPr>
              <a:t>https://www.kaggle.com/mcdonalds/nutrition-facts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5653" y="690062"/>
            <a:ext cx="1152525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563299"/>
            <a:ext cx="5301300" cy="72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預測方向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406944"/>
            <a:ext cx="5301300" cy="31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資料筆數：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260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筆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選取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特徵：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Calories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卡路里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>
              <a:buNone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分三個區間進行分析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>
              <a:buNone/>
            </a:pPr>
            <a:endParaRPr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56062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153" name="Shape 153" descr="photo-1485113304677-256fd24bb0ae"/>
          <p:cNvPicPr preferRelativeResize="0"/>
          <p:nvPr/>
        </p:nvPicPr>
        <p:blipFill rotWithShape="1">
          <a:blip r:embed="rId3">
            <a:alphaModFix/>
          </a:blip>
          <a:srcRect l="49857" r="24546"/>
          <a:stretch/>
        </p:blipFill>
        <p:spPr>
          <a:xfrm>
            <a:off x="7169199" y="0"/>
            <a:ext cx="197479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145" descr="buildings2.jpg"/>
          <p:cNvPicPr preferRelativeResize="0"/>
          <p:nvPr/>
        </p:nvPicPr>
        <p:blipFill rotWithShape="1">
          <a:blip r:embed="rId4">
            <a:alphaModFix/>
          </a:blip>
          <a:srcRect l="71384" r="7018"/>
          <a:stretch/>
        </p:blipFill>
        <p:spPr>
          <a:xfrm>
            <a:off x="7169199" y="0"/>
            <a:ext cx="1974800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38834"/>
              </p:ext>
            </p:extLst>
          </p:nvPr>
        </p:nvGraphicFramePr>
        <p:xfrm>
          <a:off x="1187624" y="2787774"/>
          <a:ext cx="39604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23762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Calories </a:t>
                      </a:r>
                      <a:r>
                        <a:rPr lang="zh-TW" altLang="en-US" dirty="0" smtClean="0"/>
                        <a:t>卡路里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600 </a:t>
                      </a:r>
                      <a:r>
                        <a:rPr lang="zh-TW" altLang="en-US" dirty="0" smtClean="0"/>
                        <a:t>以上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適合重口味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300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~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599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一般族群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300</a:t>
                      </a:r>
                      <a:r>
                        <a:rPr lang="zh-TW" altLang="en-US" baseline="0" dirty="0" smtClean="0"/>
                        <a:t> 以下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少女系 減肥族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43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563299"/>
            <a:ext cx="5301300" cy="72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Important variable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56062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153" name="Shape 153" descr="photo-1485113304677-256fd24bb0ae"/>
          <p:cNvPicPr preferRelativeResize="0"/>
          <p:nvPr/>
        </p:nvPicPr>
        <p:blipFill rotWithShape="1">
          <a:blip r:embed="rId3">
            <a:alphaModFix/>
          </a:blip>
          <a:srcRect l="49857" r="24546"/>
          <a:stretch/>
        </p:blipFill>
        <p:spPr>
          <a:xfrm>
            <a:off x="7169199" y="0"/>
            <a:ext cx="197479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145" descr="buildings2.jpg"/>
          <p:cNvPicPr preferRelativeResize="0"/>
          <p:nvPr/>
        </p:nvPicPr>
        <p:blipFill rotWithShape="1">
          <a:blip r:embed="rId4">
            <a:alphaModFix/>
          </a:blip>
          <a:srcRect l="71384" r="7018"/>
          <a:stretch/>
        </p:blipFill>
        <p:spPr>
          <a:xfrm>
            <a:off x="7169199" y="0"/>
            <a:ext cx="19748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182" descr="photo-1483560403379-e98150f47baa"/>
          <p:cNvPicPr preferRelativeResize="0"/>
          <p:nvPr/>
        </p:nvPicPr>
        <p:blipFill rotWithShape="1">
          <a:blip r:embed="rId5">
            <a:alphaModFix/>
          </a:blip>
          <a:srcRect l="33875" r="40528"/>
          <a:stretch/>
        </p:blipFill>
        <p:spPr>
          <a:xfrm>
            <a:off x="7169202" y="0"/>
            <a:ext cx="197479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668" y="1507347"/>
            <a:ext cx="3553379" cy="3636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hape 199"/>
          <p:cNvSpPr txBox="1">
            <a:spLocks/>
          </p:cNvSpPr>
          <p:nvPr/>
        </p:nvSpPr>
        <p:spPr>
          <a:xfrm>
            <a:off x="301255" y="1371010"/>
            <a:ext cx="3760381" cy="265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ct val="100000"/>
              <a:buFont typeface="Pontano Sans"/>
              <a:buChar char="➝"/>
              <a:defRPr sz="1800" b="0" i="0" u="none" strike="noStrike" cap="none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ct val="100000"/>
              <a:buFont typeface="Pontano Sans"/>
              <a:buChar char="⇾"/>
              <a:defRPr sz="1800" b="0" i="0" u="none" strike="noStrike" cap="none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ct val="100000"/>
              <a:buFont typeface="Pontano Sans"/>
              <a:buChar char="￫"/>
              <a:defRPr sz="1800" b="0" i="0" u="none" strike="noStrike" cap="none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ct val="100000"/>
              <a:buFont typeface="Pontano Sans"/>
              <a:buChar char="￫"/>
              <a:defRPr sz="1800" b="0" i="0" u="none" strike="noStrike" cap="none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ct val="100000"/>
              <a:buFont typeface="Pontano Sans"/>
              <a:buChar char="￫"/>
              <a:defRPr sz="1800" b="0" i="0" u="none" strike="noStrike" cap="none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ct val="100000"/>
              <a:buFont typeface="Pontano Sans"/>
              <a:buChar char="￫"/>
              <a:defRPr sz="1800" b="0" i="0" u="none" strike="noStrike" cap="none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ct val="100000"/>
              <a:buFont typeface="Pontano Sans"/>
              <a:buChar char="￫"/>
              <a:defRPr sz="1800" b="0" i="0" u="none" strike="noStrike" cap="none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ct val="100000"/>
              <a:buFont typeface="Pontano Sans"/>
              <a:buChar char="￫"/>
              <a:defRPr sz="1800" b="0" i="0" u="none" strike="noStrike" cap="none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ct val="100000"/>
              <a:buFont typeface="Pontano Sans"/>
              <a:buChar char="￫"/>
              <a:defRPr sz="1800" b="0" i="0" u="none" strike="noStrike" cap="none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>
              <a:buFont typeface="Pontano Sans"/>
              <a:buNone/>
            </a:pPr>
            <a:r>
              <a:rPr lang="zh-TW" altLang="en-US" dirty="0" smtClean="0"/>
              <a:t>使用 </a:t>
            </a:r>
            <a:r>
              <a:rPr lang="en-US" dirty="0" err="1" smtClean="0"/>
              <a:t>RandomForest</a:t>
            </a:r>
            <a:r>
              <a:rPr lang="en-US" dirty="0" smtClean="0"/>
              <a:t> </a:t>
            </a:r>
            <a:r>
              <a:rPr lang="zh-TW" altLang="en-US" dirty="0" smtClean="0"/>
              <a:t>選出重要變數</a:t>
            </a:r>
            <a:endParaRPr lang="en-US" altLang="zh-TW" dirty="0" smtClean="0"/>
          </a:p>
          <a:p>
            <a:r>
              <a:rPr lang="en-US" altLang="zh-TW" sz="1600" dirty="0" err="1"/>
              <a:t>Saturated.Fat</a:t>
            </a:r>
            <a:r>
              <a:rPr lang="en-US" altLang="zh-TW" sz="1600" dirty="0"/>
              <a:t>....</a:t>
            </a:r>
            <a:r>
              <a:rPr lang="en-US" altLang="zh-TW" sz="1600" dirty="0" err="1" smtClean="0"/>
              <a:t>Daily.Value</a:t>
            </a:r>
            <a:endParaRPr lang="en-US" altLang="zh-TW" sz="1600" dirty="0"/>
          </a:p>
          <a:p>
            <a:r>
              <a:rPr lang="en-US" altLang="zh-TW" sz="1600" dirty="0" err="1"/>
              <a:t>Saturated.Fat</a:t>
            </a:r>
            <a:r>
              <a:rPr lang="en-US" altLang="zh-TW" sz="1600" dirty="0"/>
              <a:t>          </a:t>
            </a:r>
            <a:endParaRPr lang="en-US" altLang="zh-TW" sz="1600" dirty="0" smtClean="0"/>
          </a:p>
          <a:p>
            <a:r>
              <a:rPr lang="en-US" altLang="zh-TW" sz="1600" dirty="0" smtClean="0"/>
              <a:t>Cholesterol....</a:t>
            </a:r>
            <a:r>
              <a:rPr lang="en-US" altLang="zh-TW" sz="1600" dirty="0" err="1" smtClean="0"/>
              <a:t>Daily.Value</a:t>
            </a:r>
            <a:r>
              <a:rPr lang="en-US" altLang="zh-TW" sz="1600" dirty="0" smtClean="0"/>
              <a:t>.</a:t>
            </a:r>
          </a:p>
          <a:p>
            <a:r>
              <a:rPr lang="en-US" altLang="zh-TW" sz="1600" dirty="0" smtClean="0"/>
              <a:t>Sodium              </a:t>
            </a:r>
            <a:endParaRPr lang="en-US" altLang="zh-TW" sz="1600" dirty="0"/>
          </a:p>
          <a:p>
            <a:r>
              <a:rPr lang="en-US" altLang="zh-TW" sz="1600" dirty="0"/>
              <a:t>Cholesterol         </a:t>
            </a:r>
            <a:endParaRPr lang="en-US" altLang="zh-TW" sz="1600" dirty="0" smtClean="0"/>
          </a:p>
          <a:p>
            <a:r>
              <a:rPr lang="en-US" altLang="zh-TW" sz="1600" dirty="0" smtClean="0"/>
              <a:t>Sodium....</a:t>
            </a:r>
            <a:r>
              <a:rPr lang="en-US" altLang="zh-TW" sz="1600" dirty="0" err="1" smtClean="0"/>
              <a:t>Daily.Value</a:t>
            </a:r>
            <a:r>
              <a:rPr lang="en-US" altLang="zh-TW" sz="1600" dirty="0" smtClean="0"/>
              <a:t>.</a:t>
            </a:r>
          </a:p>
          <a:p>
            <a:pPr>
              <a:buFont typeface="Pontano Sans"/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8277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57200" y="563299"/>
            <a:ext cx="5301300" cy="72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預測</a:t>
            </a:r>
            <a:r>
              <a:rPr lang="zh-TW" altLang="en-US" sz="2800" dirty="0" smtClean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分析</a:t>
            </a:r>
            <a:r>
              <a:rPr lang="zh-TW" altLang="en-US" sz="2800" dirty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方</a:t>
            </a:r>
            <a:r>
              <a:rPr lang="zh-TW" altLang="en-US" sz="2800" dirty="0" smtClean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法</a:t>
            </a:r>
            <a:endParaRPr lang="en-US" altLang="zh-TW" sz="2800" dirty="0">
              <a:latin typeface="Times New Roman" pitchFamily="18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212" name="Shape 212"/>
          <p:cNvSpPr txBox="1">
            <a:spLocks noGrp="1"/>
          </p:cNvSpPr>
          <p:nvPr>
            <p:ph type="sldNum" idx="12"/>
          </p:nvPr>
        </p:nvSpPr>
        <p:spPr>
          <a:xfrm>
            <a:off x="56062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6</a:t>
            </a:fld>
            <a:endParaRPr lang="en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213" name="Shape 213" descr="photo-1468233748640-b31327627610"/>
          <p:cNvPicPr preferRelativeResize="0"/>
          <p:nvPr/>
        </p:nvPicPr>
        <p:blipFill rotWithShape="1">
          <a:blip>
            <a:alphaModFix/>
          </a:blip>
          <a:srcRect l="27733" r="27729"/>
          <a:stretch/>
        </p:blipFill>
        <p:spPr>
          <a:xfrm>
            <a:off x="7169199" y="0"/>
            <a:ext cx="1974798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4" name="Shape 214"/>
          <p:cNvGrpSpPr/>
          <p:nvPr/>
        </p:nvGrpSpPr>
        <p:grpSpPr>
          <a:xfrm>
            <a:off x="1590999" y="1542379"/>
            <a:ext cx="3123181" cy="3391423"/>
            <a:chOff x="3680275" y="537300"/>
            <a:chExt cx="4210275" cy="4571885"/>
          </a:xfrm>
        </p:grpSpPr>
        <p:sp>
          <p:nvSpPr>
            <p:cNvPr id="215" name="Shape 215"/>
            <p:cNvSpPr/>
            <p:nvPr/>
          </p:nvSpPr>
          <p:spPr>
            <a:xfrm>
              <a:off x="3680275" y="537300"/>
              <a:ext cx="1906800" cy="19068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1200" dirty="0">
                  <a:solidFill>
                    <a:srgbClr val="FFFFFF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  <a:sym typeface="Pontano Sans"/>
                </a:rPr>
                <a:t>KNN</a:t>
              </a:r>
              <a:endParaRPr lang="en" sz="1200" dirty="0">
                <a:solidFill>
                  <a:srgbClr val="FFFF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  <a:sym typeface="Pontano Sans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5983750" y="537300"/>
              <a:ext cx="1906800" cy="19068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buClr>
                  <a:srgbClr val="000000"/>
                </a:buClr>
                <a:buSzPct val="91666"/>
              </a:pPr>
              <a:r>
                <a:rPr lang="en-US" sz="1200" dirty="0" err="1">
                  <a:solidFill>
                    <a:srgbClr val="FFFFFF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  <a:sym typeface="Pontano Sans"/>
                </a:rPr>
                <a:t>SvR</a:t>
              </a:r>
              <a:endParaRPr lang="en" sz="1200" dirty="0">
                <a:solidFill>
                  <a:srgbClr val="FFFF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  <a:sym typeface="Pontano Sans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4813058" y="3202385"/>
              <a:ext cx="1906800" cy="1906800"/>
            </a:xfrm>
            <a:prstGeom prst="ellipse">
              <a:avLst/>
            </a:prstGeom>
            <a:solidFill>
              <a:srgbClr val="33CC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1200" dirty="0">
                  <a:solidFill>
                    <a:srgbClr val="FFFFFF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  <a:sym typeface="Pontano Sans"/>
                </a:rPr>
                <a:t>BPN</a:t>
              </a:r>
              <a:endParaRPr lang="en" sz="1200" dirty="0">
                <a:solidFill>
                  <a:srgbClr val="FFFF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  <a:sym typeface="Pontano Sans"/>
              </a:endParaRPr>
            </a:p>
          </p:txBody>
        </p:sp>
      </p:grpSp>
      <p:sp>
        <p:nvSpPr>
          <p:cNvPr id="219" name="Shape 219"/>
          <p:cNvSpPr/>
          <p:nvPr/>
        </p:nvSpPr>
        <p:spPr>
          <a:xfrm>
            <a:off x="2348424" y="2339766"/>
            <a:ext cx="1562699" cy="15626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zh-TW" altLang="en-US" dirty="0">
                <a:solidFill>
                  <a:srgbClr val="162D5A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  <a:sym typeface="Pontano Sans"/>
              </a:rPr>
              <a:t>分析</a:t>
            </a:r>
            <a:r>
              <a:rPr lang="zh-TW" altLang="en-US" dirty="0" smtClean="0">
                <a:solidFill>
                  <a:srgbClr val="162D5A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  <a:sym typeface="Pontano Sans"/>
              </a:rPr>
              <a:t>方法</a:t>
            </a:r>
            <a:endParaRPr lang="en" dirty="0">
              <a:solidFill>
                <a:srgbClr val="162D5A"/>
              </a:solidFill>
              <a:latin typeface="Times New Roman" pitchFamily="18" charset="0"/>
              <a:ea typeface="標楷體" pitchFamily="65" charset="-120"/>
              <a:cs typeface="Times New Roman" pitchFamily="18" charset="0"/>
              <a:sym typeface="Pontano Sans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2451445" y="2438522"/>
            <a:ext cx="1356599" cy="1356600"/>
          </a:xfrm>
          <a:prstGeom prst="donut">
            <a:avLst>
              <a:gd name="adj" fmla="val 11468"/>
            </a:avLst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57200" y="563299"/>
            <a:ext cx="5301300" cy="72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使用演算法說明</a:t>
            </a:r>
            <a:endParaRPr lang="en" sz="2800" dirty="0">
              <a:latin typeface="Times New Roman" pitchFamily="18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457200" y="1409500"/>
            <a:ext cx="1708800" cy="336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KNN</a:t>
            </a:r>
          </a:p>
          <a:p>
            <a:pPr lvl="0">
              <a:buNone/>
            </a:pPr>
            <a:r>
              <a:rPr lang="en-US" altLang="zh-TW" sz="1200" dirty="0"/>
              <a:t>KNN</a:t>
            </a:r>
            <a:r>
              <a:rPr lang="zh-TW" altLang="zh-TW" sz="1200" dirty="0" smtClean="0"/>
              <a:t>方法</a:t>
            </a:r>
            <a:r>
              <a:rPr lang="en-US" altLang="zh-TW" sz="1200" dirty="0" smtClean="0"/>
              <a:t>- </a:t>
            </a:r>
            <a:r>
              <a:rPr lang="zh-TW" altLang="zh-TW" sz="1200" dirty="0" smtClean="0"/>
              <a:t>利用樣本</a:t>
            </a:r>
            <a:r>
              <a:rPr lang="zh-TW" altLang="zh-TW" sz="1200" dirty="0"/>
              <a:t>之間的關係，減少了類別特 征選擇不當對分類結果造成的不利影響，可以最大程度地減少分類過程中的</a:t>
            </a:r>
            <a:r>
              <a:rPr lang="zh-TW" altLang="zh-TW" sz="1200" dirty="0" smtClean="0"/>
              <a:t>誤差項</a:t>
            </a:r>
            <a:r>
              <a:rPr lang="zh-TW" altLang="zh-TW" sz="1200" dirty="0"/>
              <a:t>。</a:t>
            </a:r>
            <a:endParaRPr lang="en" sz="12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body" idx="2"/>
          </p:nvPr>
        </p:nvSpPr>
        <p:spPr>
          <a:xfrm>
            <a:off x="2253487" y="1409500"/>
            <a:ext cx="1708800" cy="336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b="1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SvR</a:t>
            </a:r>
            <a:endParaRPr lang="en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buNone/>
            </a:pPr>
            <a:r>
              <a:rPr lang="zh-TW" altLang="zh-TW" sz="1200" dirty="0"/>
              <a:t>適合小數量樣本資料，可以解決高維問題，理論基礎比較完善。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3"/>
          </p:nvPr>
        </p:nvSpPr>
        <p:spPr>
          <a:xfrm>
            <a:off x="4049774" y="1409500"/>
            <a:ext cx="1925724" cy="336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BPN</a:t>
            </a:r>
            <a:endParaRPr lang="en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71450" lvl="0" indent="-171450">
              <a:buFont typeface="Wingdings" pitchFamily="2" charset="2"/>
              <a:buChar char="l"/>
            </a:pPr>
            <a:r>
              <a:rPr lang="zh-TW" altLang="en-US" sz="1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可建構非線性的模型。</a:t>
            </a:r>
          </a:p>
          <a:p>
            <a:pPr marL="171450" lvl="0" indent="-171450">
              <a:buFont typeface="Wingdings" pitchFamily="2" charset="2"/>
              <a:buChar char="l"/>
            </a:pPr>
            <a:r>
              <a:rPr lang="zh-TW" altLang="en-US" sz="1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有良好的推廣性，對於未知的輸入亦可得到正確的輸出。</a:t>
            </a:r>
          </a:p>
          <a:p>
            <a:pPr marL="171450" lvl="0" indent="-171450">
              <a:buFont typeface="Wingdings" pitchFamily="2" charset="2"/>
              <a:buChar char="l"/>
            </a:pPr>
            <a:r>
              <a:rPr lang="zh-TW" altLang="en-US" sz="1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可接受不同種類的變數作為輸入，適應性強。</a:t>
            </a:r>
          </a:p>
          <a:p>
            <a:pPr marL="171450" lvl="0" indent="-171450">
              <a:buFont typeface="Wingdings" pitchFamily="2" charset="2"/>
              <a:buChar char="l"/>
            </a:pPr>
            <a:r>
              <a:rPr lang="zh-TW" altLang="en-US" sz="1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可應用的領域相當廣泛。</a:t>
            </a:r>
            <a:endParaRPr sz="12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56062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7</a:t>
            </a:fld>
            <a:endParaRPr lang="en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192" name="Shape 192" descr="create_0009__lzctgpjyge-gaelle-marcel.jpg"/>
          <p:cNvPicPr preferRelativeResize="0"/>
          <p:nvPr/>
        </p:nvPicPr>
        <p:blipFill rotWithShape="1">
          <a:blip>
            <a:alphaModFix/>
          </a:blip>
          <a:srcRect l="36941" r="41461"/>
          <a:stretch/>
        </p:blipFill>
        <p:spPr>
          <a:xfrm>
            <a:off x="7169199" y="0"/>
            <a:ext cx="19748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563299"/>
            <a:ext cx="5301300" cy="72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結果驗證</a:t>
            </a:r>
            <a:endParaRPr lang="en" sz="2800" dirty="0">
              <a:latin typeface="Times New Roman" pitchFamily="18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graphicFrame>
        <p:nvGraphicFramePr>
          <p:cNvPr id="226" name="Shape 226"/>
          <p:cNvGraphicFramePr/>
          <p:nvPr>
            <p:extLst>
              <p:ext uri="{D42A27DB-BD31-4B8C-83A1-F6EECF244321}">
                <p14:modId xmlns:p14="http://schemas.microsoft.com/office/powerpoint/2010/main" val="2180376042"/>
              </p:ext>
            </p:extLst>
          </p:nvPr>
        </p:nvGraphicFramePr>
        <p:xfrm>
          <a:off x="588500" y="1564481"/>
          <a:ext cx="5245232" cy="308548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11308"/>
                <a:gridCol w="1311308"/>
                <a:gridCol w="1311308"/>
                <a:gridCol w="1311308"/>
              </a:tblGrid>
              <a:tr h="440784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solidFill>
                          <a:srgbClr val="162D5A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Pontano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Pontano Sans"/>
                        </a:rPr>
                        <a:t>KNN</a:t>
                      </a:r>
                      <a:endParaRPr lang="en" sz="1200" b="1" dirty="0">
                        <a:solidFill>
                          <a:srgbClr val="162D5A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Pontano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b="1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Pontano Sans"/>
                        </a:rPr>
                        <a:t>SvR</a:t>
                      </a:r>
                      <a:endParaRPr lang="en" sz="1200" b="1" dirty="0">
                        <a:solidFill>
                          <a:srgbClr val="162D5A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Pontano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Pontano Sans"/>
                        </a:rPr>
                        <a:t>BPN</a:t>
                      </a:r>
                      <a:endParaRPr lang="en-US" sz="1200" b="1" dirty="0">
                        <a:solidFill>
                          <a:srgbClr val="162D5A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Pontano Sans"/>
                      </a:endParaRPr>
                    </a:p>
                  </a:txBody>
                  <a:tcPr marL="91425" marR="91425" marT="68575" marB="68575" anchor="ctr"/>
                </a:tc>
              </a:tr>
              <a:tr h="440784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altLang="en-US" sz="14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Pontano Sans"/>
                        </a:rPr>
                        <a:t>第一次</a:t>
                      </a:r>
                      <a:endParaRPr lang="en" sz="1400" b="1" dirty="0">
                        <a:solidFill>
                          <a:srgbClr val="162D5A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Pontano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Pontano Sans"/>
                        </a:rPr>
                        <a:t>0.9215686</a:t>
                      </a:r>
                      <a:endParaRPr lang="en" b="1" dirty="0">
                        <a:solidFill>
                          <a:srgbClr val="162D5A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Pontano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 dirty="0" smtClean="0">
                          <a:solidFill>
                            <a:srgbClr val="162D5A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Pontano Sans"/>
                        </a:rPr>
                        <a:t>1</a:t>
                      </a:r>
                      <a:endParaRPr lang="en" b="1" dirty="0">
                        <a:solidFill>
                          <a:srgbClr val="162D5A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Pontano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Pontano Sans"/>
                        </a:rPr>
                        <a:t>1</a:t>
                      </a:r>
                      <a:endParaRPr lang="en" b="1" dirty="0">
                        <a:solidFill>
                          <a:srgbClr val="162D5A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Pontano Sans"/>
                      </a:endParaRPr>
                    </a:p>
                  </a:txBody>
                  <a:tcPr marL="91425" marR="91425" marT="68575" marB="68575" anchor="ctr"/>
                </a:tc>
              </a:tr>
              <a:tr h="440784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altLang="en-US" sz="14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Pontano Sans"/>
                        </a:rPr>
                        <a:t>第二次</a:t>
                      </a:r>
                      <a:endParaRPr lang="en" altLang="zh-TW" sz="1400" b="1" dirty="0">
                        <a:solidFill>
                          <a:srgbClr val="162D5A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Pontano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Pontano Sans"/>
                        </a:rPr>
                        <a:t>0.7692308</a:t>
                      </a:r>
                      <a:endParaRPr lang="en" b="1" dirty="0">
                        <a:solidFill>
                          <a:srgbClr val="162D5A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Pontano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Pontano Sans"/>
                        </a:rPr>
                        <a:t>0.9807692</a:t>
                      </a:r>
                      <a:endParaRPr lang="en" b="1" dirty="0">
                        <a:solidFill>
                          <a:srgbClr val="162D5A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Pontano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Pontano Sans"/>
                        </a:rPr>
                        <a:t>1</a:t>
                      </a:r>
                      <a:endParaRPr lang="en" b="1" dirty="0">
                        <a:solidFill>
                          <a:srgbClr val="162D5A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Pontano Sans"/>
                      </a:endParaRPr>
                    </a:p>
                  </a:txBody>
                  <a:tcPr marL="91425" marR="91425" marT="68575" marB="68575" anchor="ctr"/>
                </a:tc>
              </a:tr>
              <a:tr h="440784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zh-TW" altLang="en-US" sz="14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Pontano Sans"/>
                        </a:rPr>
                        <a:t>第三次</a:t>
                      </a:r>
                      <a:endParaRPr lang="en" altLang="zh-TW" sz="1400" b="1" dirty="0">
                        <a:solidFill>
                          <a:srgbClr val="162D5A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Pontano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Pontano Sans"/>
                        </a:rPr>
                        <a:t>0.8431373</a:t>
                      </a:r>
                      <a:endParaRPr lang="en" b="1" dirty="0">
                        <a:solidFill>
                          <a:srgbClr val="162D5A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Pontano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Pontano Sans"/>
                        </a:rPr>
                        <a:t>1</a:t>
                      </a:r>
                      <a:endParaRPr lang="en" b="1" dirty="0">
                        <a:solidFill>
                          <a:srgbClr val="162D5A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Pontano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Pontano Sans"/>
                        </a:rPr>
                        <a:t>1</a:t>
                      </a:r>
                      <a:endParaRPr lang="en" b="1" dirty="0">
                        <a:solidFill>
                          <a:srgbClr val="162D5A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Pontano Sans"/>
                      </a:endParaRPr>
                    </a:p>
                  </a:txBody>
                  <a:tcPr marL="91425" marR="91425" marT="68575" marB="68575" anchor="ctr"/>
                </a:tc>
              </a:tr>
              <a:tr h="4407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Pontano Sans"/>
                        </a:rPr>
                        <a:t>第四次</a:t>
                      </a:r>
                      <a:endParaRPr lang="en" altLang="zh-TW" sz="1400" b="1" dirty="0" smtClean="0">
                        <a:solidFill>
                          <a:srgbClr val="162D5A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Pontano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Pontano Sans"/>
                        </a:rPr>
                        <a:t>0.8867925</a:t>
                      </a:r>
                      <a:endParaRPr lang="en" sz="14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Pontano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Pontano Sans"/>
                        </a:rPr>
                        <a:t>1</a:t>
                      </a:r>
                      <a:endParaRPr lang="en" sz="14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Pontano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Pontano Sans"/>
                        </a:rPr>
                        <a:t>1</a:t>
                      </a:r>
                      <a:endParaRPr lang="en" sz="14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Pontano Sans"/>
                      </a:endParaRPr>
                    </a:p>
                  </a:txBody>
                  <a:tcPr marL="91425" marR="91425" marT="68575" marB="68575" anchor="ctr"/>
                </a:tc>
              </a:tr>
              <a:tr h="4407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i="0" u="none" strike="noStrike" cap="none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Pontano Sans"/>
                        </a:rPr>
                        <a:t>第五次</a:t>
                      </a:r>
                      <a:endParaRPr lang="en" altLang="zh-TW" sz="1400" b="1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Pontano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Pontano Sans"/>
                        </a:rPr>
                        <a:t>0.6981132</a:t>
                      </a:r>
                      <a:endParaRPr lang="en" sz="14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Pontano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Pontano Sans"/>
                        </a:rPr>
                        <a:t>1</a:t>
                      </a:r>
                      <a:endParaRPr lang="en" sz="14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Pontano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Pontano Sans"/>
                        </a:rPr>
                        <a:t>1</a:t>
                      </a:r>
                      <a:endParaRPr lang="en" sz="14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Pontano Sans"/>
                      </a:endParaRPr>
                    </a:p>
                  </a:txBody>
                  <a:tcPr marL="91425" marR="91425" marT="68575" marB="68575" anchor="ctr"/>
                </a:tc>
              </a:tr>
              <a:tr h="440784"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400" b="1" i="0" u="none" strike="noStrike" cap="none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  <a:sym typeface="Pontano Sans"/>
                        </a:rPr>
                        <a:t>平均</a:t>
                      </a:r>
                      <a:endParaRPr lang="en" altLang="zh-TW" sz="1400" b="1" i="0" u="none" strike="noStrike" cap="none" dirty="0">
                        <a:solidFill>
                          <a:srgbClr val="002060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  <a:sym typeface="Pontano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400" b="0" i="0" u="none" strike="noStrike" cap="none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  <a:sym typeface="Arial"/>
                        </a:rPr>
                        <a:t>0.8237685</a:t>
                      </a:r>
                      <a:endParaRPr lang="en" sz="1400" b="0" i="0" u="none" strike="noStrike" cap="none" dirty="0">
                        <a:solidFill>
                          <a:schemeClr val="dk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  <a:sym typeface="Pontano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  <a:sym typeface="Pontano Sans"/>
                        </a:rPr>
                        <a:t>0.9961538</a:t>
                      </a:r>
                      <a:endParaRPr lang="en" sz="1400" b="0" i="0" u="none" strike="noStrike" cap="none" dirty="0">
                        <a:solidFill>
                          <a:schemeClr val="dk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  <a:sym typeface="Pontano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  <a:sym typeface="Pontano Sans"/>
                        </a:rPr>
                        <a:t>1</a:t>
                      </a:r>
                      <a:endParaRPr lang="en" sz="1400" b="0" i="0" u="none" strike="noStrike" cap="none" dirty="0">
                        <a:solidFill>
                          <a:schemeClr val="dk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  <a:sym typeface="Pontano Sans"/>
                      </a:endParaRPr>
                    </a:p>
                  </a:txBody>
                  <a:tcPr marL="91425" marR="91425" marT="68575" marB="68575" anchor="ctr"/>
                </a:tc>
              </a:tr>
            </a:tbl>
          </a:graphicData>
        </a:graphic>
      </p:graphicFrame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56062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8</a:t>
            </a:fld>
            <a:endParaRPr lang="en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228" name="Shape 228" descr="photo-1485056275338-73391179709e"/>
          <p:cNvPicPr preferRelativeResize="0"/>
          <p:nvPr/>
        </p:nvPicPr>
        <p:blipFill rotWithShape="1">
          <a:blip r:embed="rId3">
            <a:alphaModFix/>
          </a:blip>
          <a:srcRect l="47270" r="27134"/>
          <a:stretch/>
        </p:blipFill>
        <p:spPr>
          <a:xfrm>
            <a:off x="7169199" y="0"/>
            <a:ext cx="19747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sldNum" idx="12"/>
          </p:nvPr>
        </p:nvSpPr>
        <p:spPr>
          <a:xfrm>
            <a:off x="7565808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334" name="Shape 334"/>
          <p:cNvSpPr txBox="1">
            <a:spLocks noGrp="1"/>
          </p:cNvSpPr>
          <p:nvPr>
            <p:ph type="title" idx="4294967295"/>
          </p:nvPr>
        </p:nvSpPr>
        <p:spPr>
          <a:xfrm>
            <a:off x="755125" y="1477700"/>
            <a:ext cx="5003400" cy="72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16A3E0"/>
                </a:solidFill>
                <a:latin typeface="Times New Roman" pitchFamily="18" charset="0"/>
                <a:cs typeface="Times New Roman" pitchFamily="18" charset="0"/>
              </a:rPr>
              <a:t>Thanks!</a:t>
            </a:r>
          </a:p>
        </p:txBody>
      </p:sp>
      <p:pic>
        <p:nvPicPr>
          <p:cNvPr id="336" name="Shape 336" descr="5.jpg"/>
          <p:cNvPicPr preferRelativeResize="0"/>
          <p:nvPr/>
        </p:nvPicPr>
        <p:blipFill rotWithShape="1">
          <a:blip r:embed="rId3">
            <a:alphaModFix/>
          </a:blip>
          <a:srcRect l="37369" r="37369"/>
          <a:stretch/>
        </p:blipFill>
        <p:spPr>
          <a:xfrm>
            <a:off x="5888700" y="0"/>
            <a:ext cx="23097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est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284</Words>
  <Application>Microsoft Office PowerPoint</Application>
  <PresentationFormat>如螢幕大小 (16:9)</PresentationFormat>
  <Paragraphs>95</Paragraphs>
  <Slides>9</Slides>
  <Notes>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Nestor template</vt:lpstr>
      <vt:lpstr>蔬食正夯-麥當勞輕食風三部曲 分析報告</vt:lpstr>
      <vt:lpstr>Agenda</vt:lpstr>
      <vt:lpstr>資料來源</vt:lpstr>
      <vt:lpstr>預測方向</vt:lpstr>
      <vt:lpstr>Important variable</vt:lpstr>
      <vt:lpstr>預測分析方法</vt:lpstr>
      <vt:lpstr>使用演算法說明</vt:lpstr>
      <vt:lpstr>結果驗證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蔬食正夯-麥當勞輕食風三部曲 分析報告</dc:title>
  <dc:creator>Indi Hu 胡維桓</dc:creator>
  <cp:lastModifiedBy>Lou Fan 范國晏</cp:lastModifiedBy>
  <cp:revision>4</cp:revision>
  <dcterms:modified xsi:type="dcterms:W3CDTF">2017-06-19T04:57:22Z</dcterms:modified>
</cp:coreProperties>
</file>