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7" r:id="rId2"/>
    <p:sldId id="350" r:id="rId3"/>
    <p:sldId id="346" r:id="rId4"/>
    <p:sldId id="345" r:id="rId5"/>
    <p:sldId id="348" r:id="rId6"/>
    <p:sldId id="349" r:id="rId7"/>
    <p:sldId id="351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69D4A-51B9-41B0-B92C-E8D05A144D51}" v="1541" dt="2025-07-30T17:32:37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394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percent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7199560"/>
        <c:axId val="433108248"/>
      </c:barChart>
      <c:catAx>
        <c:axId val="4471995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433108248"/>
        <c:crosses val="autoZero"/>
        <c:auto val="1"/>
        <c:lblAlgn val="ctr"/>
        <c:lblOffset val="100"/>
        <c:noMultiLvlLbl val="0"/>
      </c:catAx>
      <c:valAx>
        <c:axId val="43310824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447199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percent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7199560"/>
        <c:axId val="433108248"/>
      </c:barChart>
      <c:catAx>
        <c:axId val="4471995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433108248"/>
        <c:crosses val="autoZero"/>
        <c:auto val="1"/>
        <c:lblAlgn val="ctr"/>
        <c:lblOffset val="100"/>
        <c:noMultiLvlLbl val="0"/>
      </c:catAx>
      <c:valAx>
        <c:axId val="43310824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447199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percent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7199560"/>
        <c:axId val="433108248"/>
      </c:barChart>
      <c:catAx>
        <c:axId val="4471995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433108248"/>
        <c:crosses val="autoZero"/>
        <c:auto val="1"/>
        <c:lblAlgn val="ctr"/>
        <c:lblOffset val="100"/>
        <c:noMultiLvlLbl val="0"/>
      </c:catAx>
      <c:valAx>
        <c:axId val="43310824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447199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percent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47199560"/>
        <c:axId val="433108248"/>
      </c:barChart>
      <c:catAx>
        <c:axId val="4471995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433108248"/>
        <c:crosses val="autoZero"/>
        <c:auto val="1"/>
        <c:lblAlgn val="ctr"/>
        <c:lblOffset val="100"/>
        <c:noMultiLvlLbl val="0"/>
      </c:catAx>
      <c:valAx>
        <c:axId val="433108248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447199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6350" cap="flat" cmpd="sng" algn="ctr">
      <a:noFill/>
      <a:prstDash val="solid"/>
      <a:miter lim="800000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30/07/2025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AA50C8-646C-8249-9B3B-150F0E8CC75C}"/>
              </a:ext>
            </a:extLst>
          </p:cNvPr>
          <p:cNvSpPr/>
          <p:nvPr userDrawn="1"/>
        </p:nvSpPr>
        <p:spPr>
          <a:xfrm>
            <a:off x="0" y="-11023"/>
            <a:ext cx="12192000" cy="6772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1F7188-AD07-2945-AFB2-48440166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63" y="55079"/>
            <a:ext cx="11762036" cy="526518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17C94E86-8080-23C6-402A-F0F1A6EA0FC9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226763" y="838200"/>
            <a:ext cx="6540750" cy="29702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A754AC-F8F9-6B4B-969A-3A253056CC6D}"/>
              </a:ext>
            </a:extLst>
          </p:cNvPr>
          <p:cNvCxnSpPr/>
          <p:nvPr userDrawn="1"/>
        </p:nvCxnSpPr>
        <p:spPr>
          <a:xfrm rot="10800000" flipH="1">
            <a:off x="727462" y="4023297"/>
            <a:ext cx="5533196" cy="1588"/>
          </a:xfrm>
          <a:prstGeom prst="line">
            <a:avLst/>
          </a:prstGeom>
          <a:ln w="6350" cap="flat" cmpd="sng" algn="ctr">
            <a:solidFill>
              <a:srgbClr val="3C3C3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01FC94A-C2C1-2F45-A8A3-FADCE5AE7EA3}"/>
              </a:ext>
            </a:extLst>
          </p:cNvPr>
          <p:cNvSpPr/>
          <p:nvPr/>
        </p:nvSpPr>
        <p:spPr>
          <a:xfrm>
            <a:off x="641268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0A77FD66-776F-C246-B929-4A4573947E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26763" y="4138981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Content Placeholder 43">
            <a:extLst>
              <a:ext uri="{FF2B5EF4-FFF2-40B4-BE49-F238E27FC236}">
                <a16:creationId xmlns:a16="http://schemas.microsoft.com/office/drawing/2014/main" id="{1FD80466-BF42-B84B-9C04-D8201D78F40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36655" y="4146966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392739EB-F3D7-9C43-A372-10E197D51F3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46547" y="4138981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Content Placeholder 43">
            <a:extLst>
              <a:ext uri="{FF2B5EF4-FFF2-40B4-BE49-F238E27FC236}">
                <a16:creationId xmlns:a16="http://schemas.microsoft.com/office/drawing/2014/main" id="{37614554-1946-0844-8423-DD8A39A527A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556439" y="4146966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Content Placeholder 43">
            <a:extLst>
              <a:ext uri="{FF2B5EF4-FFF2-40B4-BE49-F238E27FC236}">
                <a16:creationId xmlns:a16="http://schemas.microsoft.com/office/drawing/2014/main" id="{FD48B3D2-B6F3-F44F-8BD4-07DDAF9F071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66331" y="4157284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43">
            <a:extLst>
              <a:ext uri="{FF2B5EF4-FFF2-40B4-BE49-F238E27FC236}">
                <a16:creationId xmlns:a16="http://schemas.microsoft.com/office/drawing/2014/main" id="{6A1BA731-B6D7-A445-B604-DA56C893585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776223" y="4151842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A293E4-AB93-714E-8BB0-732CE1A6C429}"/>
              </a:ext>
            </a:extLst>
          </p:cNvPr>
          <p:cNvSpPr/>
          <p:nvPr userDrawn="1"/>
        </p:nvSpPr>
        <p:spPr>
          <a:xfrm>
            <a:off x="1751160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83EDF3-323C-C249-B088-68241CCAC293}"/>
              </a:ext>
            </a:extLst>
          </p:cNvPr>
          <p:cNvSpPr/>
          <p:nvPr userDrawn="1"/>
        </p:nvSpPr>
        <p:spPr>
          <a:xfrm>
            <a:off x="2860182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7A48942-2498-BD4E-9C7B-37C5A20B9764}"/>
              </a:ext>
            </a:extLst>
          </p:cNvPr>
          <p:cNvSpPr/>
          <p:nvPr userDrawn="1"/>
        </p:nvSpPr>
        <p:spPr>
          <a:xfrm>
            <a:off x="3969204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68CFED-B55B-924C-83CA-BF9D61A55BA8}"/>
              </a:ext>
            </a:extLst>
          </p:cNvPr>
          <p:cNvSpPr/>
          <p:nvPr userDrawn="1"/>
        </p:nvSpPr>
        <p:spPr>
          <a:xfrm>
            <a:off x="5101594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9208FA-25F6-894A-B7D9-199520AA1A5C}"/>
              </a:ext>
            </a:extLst>
          </p:cNvPr>
          <p:cNvSpPr/>
          <p:nvPr userDrawn="1"/>
        </p:nvSpPr>
        <p:spPr>
          <a:xfrm>
            <a:off x="6231941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31" name="Chart Placeholder 2">
            <a:extLst>
              <a:ext uri="{FF2B5EF4-FFF2-40B4-BE49-F238E27FC236}">
                <a16:creationId xmlns:a16="http://schemas.microsoft.com/office/drawing/2014/main" id="{5B50D4A6-8979-49F3-2E2B-386EF412797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7014463" y="838200"/>
            <a:ext cx="4974336" cy="365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35" name="Chart Placeholder 2">
            <a:extLst>
              <a:ext uri="{FF2B5EF4-FFF2-40B4-BE49-F238E27FC236}">
                <a16:creationId xmlns:a16="http://schemas.microsoft.com/office/drawing/2014/main" id="{B0364B7E-1D85-D68E-8291-486F30B9EEE2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48451" y="4650014"/>
            <a:ext cx="2971800" cy="197510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8855CF36-9F94-BC46-A2ED-3B521676ED8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64412" y="5250024"/>
            <a:ext cx="769144" cy="617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Chart Placeholder 2">
            <a:extLst>
              <a:ext uri="{FF2B5EF4-FFF2-40B4-BE49-F238E27FC236}">
                <a16:creationId xmlns:a16="http://schemas.microsoft.com/office/drawing/2014/main" id="{7A1AB6BF-AB56-F294-FE41-B33135C3B3AD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3120675" y="4650014"/>
            <a:ext cx="2971800" cy="197510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0" name="Content Placeholder 37">
            <a:extLst>
              <a:ext uri="{FF2B5EF4-FFF2-40B4-BE49-F238E27FC236}">
                <a16:creationId xmlns:a16="http://schemas.microsoft.com/office/drawing/2014/main" id="{56840EF3-68EE-7B4C-8181-39A37456F87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90887" y="5250023"/>
            <a:ext cx="769144" cy="617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hart Placeholder 2">
            <a:extLst>
              <a:ext uri="{FF2B5EF4-FFF2-40B4-BE49-F238E27FC236}">
                <a16:creationId xmlns:a16="http://schemas.microsoft.com/office/drawing/2014/main" id="{C10C84EE-4699-C054-B4FB-795143361F73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6192900" y="4650014"/>
            <a:ext cx="2971800" cy="197510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1" name="Content Placeholder 37">
            <a:extLst>
              <a:ext uri="{FF2B5EF4-FFF2-40B4-BE49-F238E27FC236}">
                <a16:creationId xmlns:a16="http://schemas.microsoft.com/office/drawing/2014/main" id="{BE98752E-F0B4-A646-A4BB-A0797A9E7A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97043" y="5327099"/>
            <a:ext cx="769144" cy="617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hart Placeholder 2">
            <a:extLst>
              <a:ext uri="{FF2B5EF4-FFF2-40B4-BE49-F238E27FC236}">
                <a16:creationId xmlns:a16="http://schemas.microsoft.com/office/drawing/2014/main" id="{6A3219B7-0199-D3AF-3F53-531D49B88974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9220200" y="4650014"/>
            <a:ext cx="2971800" cy="197510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2" name="Content Placeholder 37">
            <a:extLst>
              <a:ext uri="{FF2B5EF4-FFF2-40B4-BE49-F238E27FC236}">
                <a16:creationId xmlns:a16="http://schemas.microsoft.com/office/drawing/2014/main" id="{FB391948-D1D3-E844-A7CB-DF5C81809A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319765" y="5327098"/>
            <a:ext cx="769144" cy="617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984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25311" y="3587322"/>
            <a:ext cx="7141378" cy="135421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ACKs &amp;</a:t>
            </a:r>
          </a:p>
          <a:p>
            <a:pPr algn="ctr">
              <a:tabLst>
                <a:tab pos="347663" algn="l"/>
              </a:tabLst>
            </a:pPr>
            <a:r>
              <a:rPr lang="en-US" sz="4400" b="1" dirty="0">
                <a:solidFill>
                  <a:schemeClr val="bg1"/>
                </a:solidFill>
                <a:latin typeface="+mj-lt"/>
              </a:rPr>
              <a:t>Kro Resource Orchestrator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1</a:t>
            </a: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86C86-2CD8-4631-6EB4-581379121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F8C558C8-1EF6-6D7F-FDF7-3F433543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Demonstrating the Power of Kro</a:t>
            </a:r>
          </a:p>
        </p:txBody>
      </p:sp>
      <p:graphicFrame>
        <p:nvGraphicFramePr>
          <p:cNvPr id="37" name="Chart Placeholder 36" descr="Bar chart">
            <a:extLst>
              <a:ext uri="{FF2B5EF4-FFF2-40B4-BE49-F238E27FC236}">
                <a16:creationId xmlns:a16="http://schemas.microsoft.com/office/drawing/2014/main" id="{AFDF3918-283C-3A68-09CF-AB235864B876}"/>
              </a:ext>
            </a:extLst>
          </p:cNvPr>
          <p:cNvGraphicFramePr>
            <a:graphicFrameLocks noGrp="1"/>
          </p:cNvGraphicFramePr>
          <p:nvPr>
            <p:ph type="chart" sz="quarter" idx="21"/>
          </p:nvPr>
        </p:nvGraphicFramePr>
        <p:xfrm>
          <a:off x="437322" y="1959281"/>
          <a:ext cx="6540500" cy="2970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26832CD-C090-29BC-A28E-80CE965044A0}"/>
              </a:ext>
            </a:extLst>
          </p:cNvPr>
          <p:cNvSpPr txBox="1"/>
          <p:nvPr/>
        </p:nvSpPr>
        <p:spPr>
          <a:xfrm>
            <a:off x="437322" y="1305341"/>
            <a:ext cx="73353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Kro works by abstracting dependent variables upon which resources depend.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Assuming a deployed ACK ec2 Controller is to be used to deploy a VPC, subnets, and security groups.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The controller would first be installed,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and then the manifests for the infrastructure would be deployed individually, whilst the user would have to ensure the dependent variables are transferred between the custom resources.</a:t>
            </a:r>
          </a:p>
          <a:p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Kro instead, uses </a:t>
            </a:r>
            <a:r>
              <a:rPr lang="en-US" i="1" dirty="0">
                <a:latin typeface="+mj-lt"/>
              </a:rPr>
              <a:t>“</a:t>
            </a:r>
            <a:r>
              <a:rPr lang="en-US" b="1" i="1" dirty="0">
                <a:latin typeface="+mj-lt"/>
              </a:rPr>
              <a:t>Resource Graph Definitions</a:t>
            </a:r>
            <a:r>
              <a:rPr lang="en-US" i="1" dirty="0">
                <a:latin typeface="+mj-lt"/>
              </a:rPr>
              <a:t>”</a:t>
            </a:r>
            <a:r>
              <a:rPr lang="en-US" dirty="0">
                <a:latin typeface="+mj-lt"/>
              </a:rPr>
              <a:t> to assist with scaling this activity.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With one resource graph you can provision and manage a fleet of otherwise separate manifests as “</a:t>
            </a:r>
            <a:r>
              <a:rPr lang="en-US" b="1" i="1" dirty="0">
                <a:latin typeface="+mj-lt"/>
              </a:rPr>
              <a:t>resources”</a:t>
            </a:r>
            <a:r>
              <a:rPr lang="en-US" dirty="0">
                <a:latin typeface="+mj-lt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1298E4-360E-86C8-B448-5C631A235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672" y="1077094"/>
            <a:ext cx="3982006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E6BF7-8291-18D5-B630-4F8550A61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626D6B48-D4F6-C528-FF73-23270D3C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Demonstrating the Power of Kro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4451D0-F934-7500-2181-9523265BC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3" y="1305341"/>
            <a:ext cx="4172532" cy="35437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4BA283-FF5B-915D-FE2A-6C9925DBB384}"/>
              </a:ext>
            </a:extLst>
          </p:cNvPr>
          <p:cNvSpPr txBox="1"/>
          <p:nvPr/>
        </p:nvSpPr>
        <p:spPr>
          <a:xfrm>
            <a:off x="437322" y="2540812"/>
            <a:ext cx="7335351" cy="23083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The graph connects the individual CRs using the status section of an RGD.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It also creates a schema of the “</a:t>
            </a:r>
            <a:r>
              <a:rPr lang="en-US" b="1" i="1" dirty="0">
                <a:latin typeface="+mj-lt"/>
              </a:rPr>
              <a:t>Resource Graph</a:t>
            </a:r>
            <a:r>
              <a:rPr lang="en-US" dirty="0">
                <a:latin typeface="+mj-lt"/>
              </a:rPr>
              <a:t>” which is a template for “</a:t>
            </a:r>
            <a:r>
              <a:rPr lang="en-US" b="1" i="1" dirty="0">
                <a:latin typeface="+mj-lt"/>
              </a:rPr>
              <a:t>Graph Instance</a:t>
            </a:r>
            <a:r>
              <a:rPr lang="en-US" i="1" dirty="0">
                <a:latin typeface="+mj-lt"/>
              </a:rPr>
              <a:t>”. </a:t>
            </a:r>
            <a:br>
              <a:rPr lang="en-US" i="1" dirty="0">
                <a:latin typeface="+mj-lt"/>
              </a:rPr>
            </a:br>
            <a:r>
              <a:rPr lang="en-US" dirty="0">
                <a:latin typeface="+mj-lt"/>
              </a:rPr>
              <a:t>This schema is a template of the expected inputs of the RGD.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 </a:t>
            </a: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07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FD3DC-5198-A0B3-F43D-C543ABB47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D3B2E37-C125-9136-9BA8-F56671B4B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Demonstrating the Power of Kro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F1975A-1F45-7D91-72D8-750004215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673" y="1305341"/>
            <a:ext cx="2524477" cy="1790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4777E4-11AD-727C-1333-0E3B9EB3207C}"/>
              </a:ext>
            </a:extLst>
          </p:cNvPr>
          <p:cNvSpPr txBox="1"/>
          <p:nvPr/>
        </p:nvSpPr>
        <p:spPr>
          <a:xfrm>
            <a:off x="447472" y="1305341"/>
            <a:ext cx="7325201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Here is a sample Graph Instance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736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DBD56-9696-7283-93D4-1FC7AAA0D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862DD3FA-3CDB-ED65-123D-4D3420D9D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Demonstrating the Power of Kro</a:t>
            </a:r>
          </a:p>
        </p:txBody>
      </p:sp>
      <p:graphicFrame>
        <p:nvGraphicFramePr>
          <p:cNvPr id="37" name="Chart Placeholder 36" descr="Bar chart">
            <a:extLst>
              <a:ext uri="{FF2B5EF4-FFF2-40B4-BE49-F238E27FC236}">
                <a16:creationId xmlns:a16="http://schemas.microsoft.com/office/drawing/2014/main" id="{D54A822B-C4CC-613D-82F2-9D1470131960}"/>
              </a:ext>
            </a:extLst>
          </p:cNvPr>
          <p:cNvGraphicFramePr>
            <a:graphicFrameLocks noGrp="1"/>
          </p:cNvGraphicFramePr>
          <p:nvPr>
            <p:ph type="chart" sz="quarter" idx="21"/>
          </p:nvPr>
        </p:nvGraphicFramePr>
        <p:xfrm>
          <a:off x="437322" y="1959281"/>
          <a:ext cx="6540500" cy="2970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DCA28DC-1FF1-C9A8-8CAD-56667D19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250" y="1029462"/>
            <a:ext cx="5039428" cy="4829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5C56F6-4303-84FC-4CE9-C4A04BF531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0157"/>
          <a:stretch/>
        </p:blipFill>
        <p:spPr>
          <a:xfrm>
            <a:off x="437322" y="1029462"/>
            <a:ext cx="4305901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49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E4B77-64DE-ED38-4E70-0A0EF5191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985D4109-82F9-9085-5895-6FF1663B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Layered RGDs</a:t>
            </a:r>
          </a:p>
        </p:txBody>
      </p:sp>
      <p:graphicFrame>
        <p:nvGraphicFramePr>
          <p:cNvPr id="37" name="Chart Placeholder 36" descr="Bar chart">
            <a:extLst>
              <a:ext uri="{FF2B5EF4-FFF2-40B4-BE49-F238E27FC236}">
                <a16:creationId xmlns:a16="http://schemas.microsoft.com/office/drawing/2014/main" id="{7B6396C0-2A6A-7A37-7C80-AD68F901EFE2}"/>
              </a:ext>
            </a:extLst>
          </p:cNvPr>
          <p:cNvGraphicFramePr>
            <a:graphicFrameLocks noGrp="1"/>
          </p:cNvGraphicFramePr>
          <p:nvPr>
            <p:ph type="chart" sz="quarter" idx="21"/>
          </p:nvPr>
        </p:nvGraphicFramePr>
        <p:xfrm>
          <a:off x="437322" y="1959281"/>
          <a:ext cx="6540500" cy="2970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284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0E661-327A-3282-E008-B36714359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6C95A183-49E0-BED0-261F-AE687236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</a:t>
            </a:r>
          </a:p>
        </p:txBody>
      </p:sp>
      <p:graphicFrame>
        <p:nvGraphicFramePr>
          <p:cNvPr id="37" name="Chart Placeholder 36" descr="Bar chart">
            <a:extLst>
              <a:ext uri="{FF2B5EF4-FFF2-40B4-BE49-F238E27FC236}">
                <a16:creationId xmlns:a16="http://schemas.microsoft.com/office/drawing/2014/main" id="{F79C59CF-C8FC-E743-6F68-17483BFE84C4}"/>
              </a:ext>
            </a:extLst>
          </p:cNvPr>
          <p:cNvGraphicFramePr>
            <a:graphicFrameLocks noGrp="1"/>
          </p:cNvGraphicFramePr>
          <p:nvPr>
            <p:ph type="chart" sz="quarter" idx="21"/>
          </p:nvPr>
        </p:nvGraphicFramePr>
        <p:xfrm>
          <a:off x="437322" y="1959281"/>
          <a:ext cx="6540500" cy="2970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D7518E-1743-40CF-A75C-4B58C61FA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453" y="739231"/>
            <a:ext cx="7763173" cy="60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72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latin typeface="+mj-lt"/>
              </a:rPr>
              <a:t>THANK YOU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101</TotalTime>
  <Words>200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Narrow</vt:lpstr>
      <vt:lpstr>Calibri</vt:lpstr>
      <vt:lpstr>Century Gothic</vt:lpstr>
      <vt:lpstr>Segoe UI Light</vt:lpstr>
      <vt:lpstr>Office Theme</vt:lpstr>
      <vt:lpstr>Slide 1</vt:lpstr>
      <vt:lpstr>Demonstrating the Power of Kro</vt:lpstr>
      <vt:lpstr>Demonstrating the Power of Kro</vt:lpstr>
      <vt:lpstr>Demonstrating the Power of Kro</vt:lpstr>
      <vt:lpstr>Demonstrating the Power of Kro</vt:lpstr>
      <vt:lpstr>Layered RGDs</vt:lpstr>
      <vt:lpstr>Goal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Adeyemi, Babasanmi Jimi</dc:creator>
  <cp:lastModifiedBy>Adeyemi, Babasanmi Jimi</cp:lastModifiedBy>
  <cp:revision>3</cp:revision>
  <dcterms:created xsi:type="dcterms:W3CDTF">2025-02-09T03:28:40Z</dcterms:created>
  <dcterms:modified xsi:type="dcterms:W3CDTF">2025-07-30T17:33:59Z</dcterms:modified>
</cp:coreProperties>
</file>