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23944-B156-431E-8F16-78EFD85ABE55}" type="datetimeFigureOut">
              <a:rPr lang="en-IN" smtClean="0"/>
              <a:t>17-10-2025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DEFE1-AF38-4377-A95E-043FC1AD8062}" type="slidenum">
              <a:rPr lang="en-IN" smtClean="0"/>
              <a:t>‹#›</a:t>
            </a:fld>
            <a:endParaRPr lang="en-IN"/>
          </a:p>
        </p:txBody>
      </p:sp>
    </p:spTree>
    <p:extLst>
      <p:ext uri="{BB962C8B-B14F-4D97-AF65-F5344CB8AC3E}">
        <p14:creationId xmlns:p14="http://schemas.microsoft.com/office/powerpoint/2010/main" val="106052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7DEFE1-AF38-4377-A95E-043FC1AD8062}" type="slidenum">
              <a:rPr lang="en-IN" smtClean="0"/>
              <a:t>1</a:t>
            </a:fld>
            <a:endParaRPr lang="en-IN"/>
          </a:p>
        </p:txBody>
      </p:sp>
    </p:spTree>
    <p:extLst>
      <p:ext uri="{BB962C8B-B14F-4D97-AF65-F5344CB8AC3E}">
        <p14:creationId xmlns:p14="http://schemas.microsoft.com/office/powerpoint/2010/main" val="27966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7DEFE1-AF38-4377-A95E-043FC1AD8062}" type="slidenum">
              <a:rPr lang="en-IN" smtClean="0"/>
              <a:t>4</a:t>
            </a:fld>
            <a:endParaRPr lang="en-IN"/>
          </a:p>
        </p:txBody>
      </p:sp>
    </p:spTree>
    <p:extLst>
      <p:ext uri="{BB962C8B-B14F-4D97-AF65-F5344CB8AC3E}">
        <p14:creationId xmlns:p14="http://schemas.microsoft.com/office/powerpoint/2010/main" val="16575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7DEFE1-AF38-4377-A95E-043FC1AD8062}" type="slidenum">
              <a:rPr lang="en-IN" smtClean="0"/>
              <a:t>7</a:t>
            </a:fld>
            <a:endParaRPr lang="en-IN"/>
          </a:p>
        </p:txBody>
      </p:sp>
    </p:spTree>
    <p:extLst>
      <p:ext uri="{BB962C8B-B14F-4D97-AF65-F5344CB8AC3E}">
        <p14:creationId xmlns:p14="http://schemas.microsoft.com/office/powerpoint/2010/main" val="3143014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1CE3-6BEB-CECC-D97D-3F281DCF03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DCF0D-CD3D-1597-3478-2A5927C43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BB10E-5D04-ED0B-088C-A358AC13EB05}"/>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5" name="Footer Placeholder 4">
            <a:extLst>
              <a:ext uri="{FF2B5EF4-FFF2-40B4-BE49-F238E27FC236}">
                <a16:creationId xmlns:a16="http://schemas.microsoft.com/office/drawing/2014/main" id="{B21B1629-9B8F-8E7D-B595-D2A2E4DC5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5A5789-BF3A-C5BE-169E-A1DC969D0BDF}"/>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2537418862"/>
      </p:ext>
    </p:extLst>
  </p:cSld>
  <p:clrMapOvr>
    <a:masterClrMapping/>
  </p:clrMapOvr>
  <p:transition spd="slow" advTm="2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DE55-A63C-BE42-6468-61354D875A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B2938-6321-BE8C-A6AF-8C3A541E2C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6C4C0-9209-A25B-22AF-CF7A93B6AD53}"/>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5" name="Footer Placeholder 4">
            <a:extLst>
              <a:ext uri="{FF2B5EF4-FFF2-40B4-BE49-F238E27FC236}">
                <a16:creationId xmlns:a16="http://schemas.microsoft.com/office/drawing/2014/main" id="{0723FD5C-1D58-E57F-FDE9-4D6DBAADF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58132-80E0-B695-CAA0-369A8E8DA5B4}"/>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3745774333"/>
      </p:ext>
    </p:extLst>
  </p:cSld>
  <p:clrMapOvr>
    <a:masterClrMapping/>
  </p:clrMapOvr>
  <p:transition spd="slow"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6CCCF-9B9A-ABE6-F654-6B601FA56A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BBA0FE-A31F-ABD2-2A78-D1F306F535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595C2-9298-832A-F177-CB946CFD2E6A}"/>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5" name="Footer Placeholder 4">
            <a:extLst>
              <a:ext uri="{FF2B5EF4-FFF2-40B4-BE49-F238E27FC236}">
                <a16:creationId xmlns:a16="http://schemas.microsoft.com/office/drawing/2014/main" id="{2AC71A11-5E46-B111-B07A-11E2F4AC5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D525A-2E29-F0D2-D9BE-AFB3B6143282}"/>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4224769735"/>
      </p:ext>
    </p:extLst>
  </p:cSld>
  <p:clrMapOvr>
    <a:masterClrMapping/>
  </p:clrMapOvr>
  <p:transition spd="slow"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CD84-715D-BFDC-7CA6-86FB3A1214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63AD28-6E9B-08EC-CFDF-073D3368E1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BEB1D-A2F6-F2F7-13F3-4EA95CAABB70}"/>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5" name="Footer Placeholder 4">
            <a:extLst>
              <a:ext uri="{FF2B5EF4-FFF2-40B4-BE49-F238E27FC236}">
                <a16:creationId xmlns:a16="http://schemas.microsoft.com/office/drawing/2014/main" id="{3037160B-656A-5898-FF88-CE6AA62BC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B7007-FEA0-6C72-3926-85669C334D17}"/>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1981594436"/>
      </p:ext>
    </p:extLst>
  </p:cSld>
  <p:clrMapOvr>
    <a:masterClrMapping/>
  </p:clrMapOvr>
  <p:transition spd="slow"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6ECF-7281-85FE-687E-2E28A45D63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75D20B-53A5-3676-B86E-AB90168D20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1CC65-7515-DA02-58A9-0C7BC0134495}"/>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5" name="Footer Placeholder 4">
            <a:extLst>
              <a:ext uri="{FF2B5EF4-FFF2-40B4-BE49-F238E27FC236}">
                <a16:creationId xmlns:a16="http://schemas.microsoft.com/office/drawing/2014/main" id="{5D3BDC29-61FD-9035-C069-FA667364F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3C664-B46B-37CD-1211-02DE1ADAC7CC}"/>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3074436020"/>
      </p:ext>
    </p:extLst>
  </p:cSld>
  <p:clrMapOvr>
    <a:masterClrMapping/>
  </p:clrMapOvr>
  <p:transition spd="slow"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12CE-0225-7BA8-EA15-C70CD6D014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371F1-AC33-CDE6-9C4F-5C698B9460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122DDA-6BAE-4C24-331F-89A01D8335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28F44A-4078-5277-B815-F69EF404521E}"/>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6" name="Footer Placeholder 5">
            <a:extLst>
              <a:ext uri="{FF2B5EF4-FFF2-40B4-BE49-F238E27FC236}">
                <a16:creationId xmlns:a16="http://schemas.microsoft.com/office/drawing/2014/main" id="{C0C6EEBB-4B4C-4790-7EB7-4782CBF50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7EC5C3-53AA-3CE1-AA13-93D2C1810A68}"/>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390467415"/>
      </p:ext>
    </p:extLst>
  </p:cSld>
  <p:clrMapOvr>
    <a:masterClrMapping/>
  </p:clrMapOvr>
  <p:transition spd="slow" advTm="2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0FA0-C2E4-25C3-4700-0686F10309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2F3AAC-06F1-148A-78C9-C14EC333C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0399A-6C59-882B-B00D-8BC22FB85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D9615B-390B-2E07-8428-396B6A2B8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917FE-1556-DB93-A307-F26B8D649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6AA330-BAF3-4983-ECD5-7E6B88A727B7}"/>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8" name="Footer Placeholder 7">
            <a:extLst>
              <a:ext uri="{FF2B5EF4-FFF2-40B4-BE49-F238E27FC236}">
                <a16:creationId xmlns:a16="http://schemas.microsoft.com/office/drawing/2014/main" id="{3F450DD7-61E5-A336-6C2A-A71DAC08F3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63F2DD-14A5-5C3C-2262-6B7E705B0C45}"/>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1873465384"/>
      </p:ext>
    </p:extLst>
  </p:cSld>
  <p:clrMapOvr>
    <a:masterClrMapping/>
  </p:clrMapOvr>
  <p:transition spd="slow"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0964-64DE-D9B7-EB1E-CF0F20C0FA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0C19B5-CF03-83A2-E8C4-0BC4954A92F1}"/>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4" name="Footer Placeholder 3">
            <a:extLst>
              <a:ext uri="{FF2B5EF4-FFF2-40B4-BE49-F238E27FC236}">
                <a16:creationId xmlns:a16="http://schemas.microsoft.com/office/drawing/2014/main" id="{61BEA8A1-8516-A2DD-5CF5-A901150BB2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535A6E-F006-1E82-5A1D-9161DB9868AB}"/>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2590212156"/>
      </p:ext>
    </p:extLst>
  </p:cSld>
  <p:clrMapOvr>
    <a:masterClrMapping/>
  </p:clrMapOvr>
  <p:transition spd="slow"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CFBFB-642E-3138-4415-9B09CA6A804D}"/>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3" name="Footer Placeholder 2">
            <a:extLst>
              <a:ext uri="{FF2B5EF4-FFF2-40B4-BE49-F238E27FC236}">
                <a16:creationId xmlns:a16="http://schemas.microsoft.com/office/drawing/2014/main" id="{4FDBCFC1-ACBF-E9BD-0A3A-AB8C3ED7DB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09897-849F-306E-7C9C-DA592421B27F}"/>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4082520881"/>
      </p:ext>
    </p:extLst>
  </p:cSld>
  <p:clrMapOvr>
    <a:masterClrMapping/>
  </p:clrMapOvr>
  <p:transition spd="slow"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1D8C-7E11-1947-3C04-1BFBF93EE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645916-4E1C-812F-86B8-8CC72AE2E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FCED5E-D11D-8D46-A480-A0918BA83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089DA-CDC1-1C2C-5AE5-057119899A4A}"/>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6" name="Footer Placeholder 5">
            <a:extLst>
              <a:ext uri="{FF2B5EF4-FFF2-40B4-BE49-F238E27FC236}">
                <a16:creationId xmlns:a16="http://schemas.microsoft.com/office/drawing/2014/main" id="{7A8EF2CF-5D00-FF44-A761-57140F85C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31C0F-3AF6-7326-D802-8D617CA7902A}"/>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1568850011"/>
      </p:ext>
    </p:extLst>
  </p:cSld>
  <p:clrMapOvr>
    <a:masterClrMapping/>
  </p:clrMapOvr>
  <p:transition spd="slow"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CDFD-A34A-3072-208B-BA3ECC76C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B8C085-810C-E2B3-1092-32D167BF4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E36312-CF3F-F3AF-91FE-D2BC7A7CD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56D02-66DE-6538-4768-18C6CD189FB1}"/>
              </a:ext>
            </a:extLst>
          </p:cNvPr>
          <p:cNvSpPr>
            <a:spLocks noGrp="1"/>
          </p:cNvSpPr>
          <p:nvPr>
            <p:ph type="dt" sz="half" idx="10"/>
          </p:nvPr>
        </p:nvSpPr>
        <p:spPr/>
        <p:txBody>
          <a:bodyPr/>
          <a:lstStyle/>
          <a:p>
            <a:fld id="{CAC3C4AA-0011-4554-B76F-441EA0B410BC}" type="datetimeFigureOut">
              <a:rPr lang="en-IN" smtClean="0"/>
              <a:t>17-10-2025</a:t>
            </a:fld>
            <a:endParaRPr lang="en-IN"/>
          </a:p>
        </p:txBody>
      </p:sp>
      <p:sp>
        <p:nvSpPr>
          <p:cNvPr id="6" name="Footer Placeholder 5">
            <a:extLst>
              <a:ext uri="{FF2B5EF4-FFF2-40B4-BE49-F238E27FC236}">
                <a16:creationId xmlns:a16="http://schemas.microsoft.com/office/drawing/2014/main" id="{634C0F16-8C48-EF0F-8E92-9C13311BE7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757E9C-119F-7DDE-54EF-B06C1A195990}"/>
              </a:ext>
            </a:extLst>
          </p:cNvPr>
          <p:cNvSpPr>
            <a:spLocks noGrp="1"/>
          </p:cNvSpPr>
          <p:nvPr>
            <p:ph type="sldNum" sz="quarter" idx="12"/>
          </p:nvPr>
        </p:nvSpPr>
        <p:spPr/>
        <p:txBody>
          <a:bodyPr/>
          <a:lstStyle/>
          <a:p>
            <a:fld id="{65360053-80DA-4DCB-AE2F-394770734D98}" type="slidenum">
              <a:rPr lang="en-IN" smtClean="0"/>
              <a:t>‹#›</a:t>
            </a:fld>
            <a:endParaRPr lang="en-IN"/>
          </a:p>
        </p:txBody>
      </p:sp>
    </p:spTree>
    <p:extLst>
      <p:ext uri="{BB962C8B-B14F-4D97-AF65-F5344CB8AC3E}">
        <p14:creationId xmlns:p14="http://schemas.microsoft.com/office/powerpoint/2010/main" val="902783893"/>
      </p:ext>
    </p:extLst>
  </p:cSld>
  <p:clrMapOvr>
    <a:masterClrMapping/>
  </p:clrMapOvr>
  <p:transition spd="slow"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5773E-9C0E-7B74-6F00-D1112A87A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B7B753-A039-096A-5ECA-D4CAC27336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5F4934-1D1C-DCA1-91D6-D1D2BF332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3C4AA-0011-4554-B76F-441EA0B410BC}" type="datetimeFigureOut">
              <a:rPr lang="en-IN" smtClean="0"/>
              <a:t>17-10-2025</a:t>
            </a:fld>
            <a:endParaRPr lang="en-IN"/>
          </a:p>
        </p:txBody>
      </p:sp>
      <p:sp>
        <p:nvSpPr>
          <p:cNvPr id="5" name="Footer Placeholder 4">
            <a:extLst>
              <a:ext uri="{FF2B5EF4-FFF2-40B4-BE49-F238E27FC236}">
                <a16:creationId xmlns:a16="http://schemas.microsoft.com/office/drawing/2014/main" id="{C6A2DB30-C3ED-B2FA-B77D-75C8DF19A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B64310A-C7A9-1E0C-5FC2-3A4D3D697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360053-80DA-4DCB-AE2F-394770734D98}" type="slidenum">
              <a:rPr lang="en-IN" smtClean="0"/>
              <a:t>‹#›</a:t>
            </a:fld>
            <a:endParaRPr lang="en-IN"/>
          </a:p>
        </p:txBody>
      </p:sp>
    </p:spTree>
    <p:extLst>
      <p:ext uri="{BB962C8B-B14F-4D97-AF65-F5344CB8AC3E}">
        <p14:creationId xmlns:p14="http://schemas.microsoft.com/office/powerpoint/2010/main" val="212416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2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9" name="Oval 48">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9" name="Straight Connector 58">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7" name="Straight Connector 66">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descr="A dna strand and spheres&#10;&#10;AI-generated content may be incorrect.">
            <a:extLst>
              <a:ext uri="{FF2B5EF4-FFF2-40B4-BE49-F238E27FC236}">
                <a16:creationId xmlns:a16="http://schemas.microsoft.com/office/drawing/2014/main" id="{938DE114-2929-1EAD-9E42-E0090DC9EBA2}"/>
              </a:ext>
            </a:extLst>
          </p:cNvPr>
          <p:cNvPicPr>
            <a:picLocks noGrp="1" noChangeAspect="1"/>
          </p:cNvPicPr>
          <p:nvPr>
            <p:ph idx="1"/>
          </p:nvPr>
        </p:nvPicPr>
        <p:blipFill>
          <a:blip r:embed="rId3">
            <a:duotone>
              <a:prstClr val="black"/>
              <a:schemeClr val="bg1">
                <a:tint val="45000"/>
                <a:satMod val="400000"/>
              </a:schemeClr>
            </a:duotone>
            <a:alphaModFix amt="25000"/>
            <a:extLst>
              <a:ext uri="{28A0092B-C50C-407E-A947-70E740481C1C}">
                <a14:useLocalDpi xmlns:a14="http://schemas.microsoft.com/office/drawing/2010/main" val="0"/>
              </a:ext>
            </a:extLst>
          </a:blip>
          <a:srcRect l="6758" r="6758"/>
          <a:stretch>
            <a:fillRect/>
          </a:stretch>
        </p:blipFill>
        <p:spPr>
          <a:xfrm>
            <a:off x="2660968" y="29548"/>
            <a:ext cx="6934681" cy="6013845"/>
          </a:xfrm>
          <a:prstGeom prst="rect">
            <a:avLst/>
          </a:prstGeom>
        </p:spPr>
      </p:pic>
      <p:sp>
        <p:nvSpPr>
          <p:cNvPr id="2" name="Title 1">
            <a:extLst>
              <a:ext uri="{FF2B5EF4-FFF2-40B4-BE49-F238E27FC236}">
                <a16:creationId xmlns:a16="http://schemas.microsoft.com/office/drawing/2014/main" id="{67802B05-1D7E-3FD5-DF16-80ACBD74FE19}"/>
              </a:ext>
            </a:extLst>
          </p:cNvPr>
          <p:cNvSpPr>
            <a:spLocks noGrp="1"/>
          </p:cNvSpPr>
          <p:nvPr>
            <p:ph type="title"/>
          </p:nvPr>
        </p:nvSpPr>
        <p:spPr>
          <a:xfrm>
            <a:off x="2618173" y="630936"/>
            <a:ext cx="7315200" cy="2702018"/>
          </a:xfrm>
          <a:noFill/>
        </p:spPr>
        <p:txBody>
          <a:bodyPr vert="horz" lIns="91440" tIns="45720" rIns="91440" bIns="45720" rtlCol="0" anchor="b">
            <a:normAutofit/>
          </a:bodyPr>
          <a:lstStyle/>
          <a:p>
            <a:pPr algn="ctr"/>
            <a:r>
              <a:rPr lang="en-US" sz="4800" b="1" kern="1200">
                <a:solidFill>
                  <a:schemeClr val="bg1"/>
                </a:solidFill>
                <a:latin typeface="+mj-lt"/>
                <a:ea typeface="+mj-ea"/>
                <a:cs typeface="+mj-cs"/>
              </a:rPr>
              <a:t>Unraveling Cancer's Causes</a:t>
            </a:r>
            <a:endParaRPr lang="en-US" sz="4800" kern="1200">
              <a:solidFill>
                <a:schemeClr val="bg1"/>
              </a:solidFill>
              <a:latin typeface="+mj-lt"/>
              <a:ea typeface="+mj-ea"/>
              <a:cs typeface="+mj-cs"/>
            </a:endParaRPr>
          </a:p>
        </p:txBody>
      </p:sp>
    </p:spTree>
    <p:extLst>
      <p:ext uri="{BB962C8B-B14F-4D97-AF65-F5344CB8AC3E}">
        <p14:creationId xmlns:p14="http://schemas.microsoft.com/office/powerpoint/2010/main" val="367003004"/>
      </p:ext>
    </p:extLst>
  </p:cSld>
  <p:clrMapOvr>
    <a:masterClrMapping/>
  </p:clrMapOvr>
  <p:transition spd="slow" advTm="2000"/>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BE2AB3-6A0C-1188-B894-FC298A697D34}"/>
              </a:ext>
            </a:extLst>
          </p:cNvPr>
          <p:cNvSpPr>
            <a:spLocks noGrp="1"/>
          </p:cNvSpPr>
          <p:nvPr>
            <p:ph type="title"/>
          </p:nvPr>
        </p:nvSpPr>
        <p:spPr>
          <a:xfrm>
            <a:off x="686834" y="1153572"/>
            <a:ext cx="3200400" cy="4461163"/>
          </a:xfrm>
        </p:spPr>
        <p:txBody>
          <a:bodyPr>
            <a:normAutofit/>
          </a:bodyPr>
          <a:lstStyle/>
          <a:p>
            <a:r>
              <a:rPr lang="en-US" sz="2100" dirty="0">
                <a:solidFill>
                  <a:srgbClr val="FFFFFF"/>
                </a:solidFill>
              </a:rPr>
              <a:t>Chapter 1: The Dominant Predictors of Overall Risk. </a:t>
            </a:r>
            <a:br>
              <a:rPr lang="en-US" sz="2100" dirty="0">
                <a:solidFill>
                  <a:srgbClr val="FFFFFF"/>
                </a:solidFill>
              </a:rPr>
            </a:br>
            <a:r>
              <a:rPr kumimoji="0" lang="en-US" altLang="en-US" sz="2100" b="0" i="0" u="none" strike="noStrike" cap="none" normalizeH="0" baseline="0" dirty="0">
                <a:ln>
                  <a:noFill/>
                </a:ln>
                <a:solidFill>
                  <a:srgbClr val="FFFFFF"/>
                </a:solidFill>
                <a:effectLst/>
                <a:latin typeface="Arial" panose="020B0604020202020204" pitchFamily="34" charset="0"/>
              </a:rPr>
              <a:t>The story begins by establishing which factors carry the greatest weight in determining a patient's </a:t>
            </a:r>
            <a:r>
              <a:rPr kumimoji="0" lang="en-US" altLang="en-US" sz="2100" b="1" i="0" u="none" strike="noStrike" cap="none" normalizeH="0" baseline="0" dirty="0">
                <a:ln>
                  <a:noFill/>
                </a:ln>
                <a:solidFill>
                  <a:srgbClr val="FFFFFF"/>
                </a:solidFill>
                <a:effectLst/>
                <a:latin typeface="Arial" panose="020B0604020202020204" pitchFamily="34" charset="0"/>
              </a:rPr>
              <a:t>Risk_Level</a:t>
            </a:r>
            <a:r>
              <a:rPr kumimoji="0" lang="en-US" altLang="en-US" sz="2100" b="0" i="0" u="none" strike="noStrike" cap="none" normalizeH="0" baseline="0" dirty="0">
                <a:ln>
                  <a:noFill/>
                </a:ln>
                <a:solidFill>
                  <a:srgbClr val="FFFFFF"/>
                </a:solidFill>
                <a:effectLst/>
                <a:latin typeface="Arial" panose="020B0604020202020204" pitchFamily="34" charset="0"/>
              </a:rPr>
              <a:t>. Not all risk factors are equal, and several stand out as exceptionally powerful predictors.</a:t>
            </a:r>
            <a:br>
              <a:rPr kumimoji="0" lang="en-US" altLang="en-US" sz="2100" b="0" i="0" u="none" strike="noStrike" cap="none" normalizeH="0" baseline="0" dirty="0">
                <a:ln>
                  <a:noFill/>
                </a:ln>
                <a:solidFill>
                  <a:srgbClr val="FFFFFF"/>
                </a:solidFill>
                <a:effectLst/>
                <a:latin typeface="Arial" panose="020B0604020202020204" pitchFamily="34" charset="0"/>
              </a:rPr>
            </a:br>
            <a:endParaRPr lang="en-IN" sz="2100" dirty="0">
              <a:solidFill>
                <a:srgbClr val="FFFFFF"/>
              </a:solidFill>
            </a:endParaRP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le 3">
            <a:extLst>
              <a:ext uri="{FF2B5EF4-FFF2-40B4-BE49-F238E27FC236}">
                <a16:creationId xmlns:a16="http://schemas.microsoft.com/office/drawing/2014/main" id="{D4DF4A80-DC66-D96C-A1AD-15EAECE6A76D}"/>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The </a:t>
            </a:r>
            <a:r>
              <a:rPr kumimoji="0" lang="en-US" altLang="en-US" sz="2400" b="1" i="0" u="none" strike="noStrike" cap="none" normalizeH="0" baseline="0" err="1">
                <a:ln>
                  <a:noFill/>
                </a:ln>
                <a:effectLst/>
                <a:latin typeface="Arial" panose="020B0604020202020204" pitchFamily="34" charset="0"/>
              </a:rPr>
              <a:t>Overall_Risk_Score</a:t>
            </a:r>
            <a:r>
              <a:rPr kumimoji="0" lang="en-US" altLang="en-US" sz="2400" b="0" i="0" u="none" strike="noStrike" cap="none" normalizeH="0" baseline="0">
                <a:ln>
                  <a:noFill/>
                </a:ln>
                <a:effectLst/>
                <a:latin typeface="Arial" panose="020B0604020202020204" pitchFamily="34" charset="0"/>
              </a:rPr>
              <a:t> is, unsurprisingly, the single strongest indicator, showing a clear, linear increase from Low to High risk groups, which validates the underlying feature weighting.</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a:ln>
                  <a:noFill/>
                </a:ln>
                <a:effectLst/>
                <a:latin typeface="Arial" panose="020B0604020202020204" pitchFamily="34" charset="0"/>
              </a:rPr>
              <a:t>Environmental and Habitual factors</a:t>
            </a:r>
            <a:r>
              <a:rPr kumimoji="0" lang="en-US" altLang="en-US" sz="2400" b="0" i="0" u="none" strike="noStrike" cap="none" normalizeH="0" baseline="0">
                <a:ln>
                  <a:noFill/>
                </a:ln>
                <a:effectLst/>
                <a:latin typeface="Arial" panose="020B0604020202020204" pitchFamily="34" charset="0"/>
              </a:rPr>
              <a:t> are paramount: </a:t>
            </a:r>
            <a:r>
              <a:rPr kumimoji="0" lang="en-US" altLang="en-US" sz="2400" b="1" i="0" u="none" strike="noStrike" cap="none" normalizeH="0" baseline="0" err="1">
                <a:ln>
                  <a:noFill/>
                </a:ln>
                <a:effectLst/>
                <a:latin typeface="Arial" panose="020B0604020202020204" pitchFamily="34" charset="0"/>
              </a:rPr>
              <a:t>Air_Pollution</a:t>
            </a:r>
            <a:r>
              <a:rPr kumimoji="0" lang="en-US" altLang="en-US" sz="2400" b="0" i="0" u="none" strike="noStrike" cap="none" normalizeH="0" baseline="0">
                <a:ln>
                  <a:noFill/>
                </a:ln>
                <a:effectLst/>
                <a:latin typeface="Arial" panose="020B0604020202020204" pitchFamily="34" charset="0"/>
              </a:rPr>
              <a:t> shows a noticeable upward trend with increasing risk , and </a:t>
            </a:r>
            <a:r>
              <a:rPr kumimoji="0" lang="en-US" altLang="en-US" sz="2400" b="1" i="0" u="none" strike="noStrike" cap="none" normalizeH="0" baseline="0">
                <a:ln>
                  <a:noFill/>
                </a:ln>
                <a:effectLst/>
                <a:latin typeface="Arial" panose="020B0604020202020204" pitchFamily="34" charset="0"/>
              </a:rPr>
              <a:t>Smoking</a:t>
            </a:r>
            <a:r>
              <a:rPr kumimoji="0" lang="en-US" altLang="en-US" sz="2400" b="0" i="0" u="none" strike="noStrike" cap="none" normalizeH="0" baseline="0">
                <a:ln>
                  <a:noFill/>
                </a:ln>
                <a:effectLst/>
                <a:latin typeface="Arial" panose="020B0604020202020204" pitchFamily="34" charset="0"/>
              </a:rPr>
              <a:t> is heavily skewed towards higher scores in the Medium and High risk categories.</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a:ln>
                  <a:noFill/>
                </a:ln>
                <a:effectLst/>
                <a:latin typeface="Arial" panose="020B0604020202020204" pitchFamily="34" charset="0"/>
              </a:rPr>
              <a:t>Biological/Lifestyle factors</a:t>
            </a:r>
            <a:r>
              <a:rPr kumimoji="0" lang="en-US" altLang="en-US" sz="2400" b="0" i="0" u="none" strike="noStrike" cap="none" normalizeH="0" baseline="0">
                <a:ln>
                  <a:noFill/>
                </a:ln>
                <a:effectLst/>
                <a:latin typeface="Arial" panose="020B0604020202020204" pitchFamily="34" charset="0"/>
              </a:rPr>
              <a:t> like </a:t>
            </a:r>
            <a:r>
              <a:rPr kumimoji="0" lang="en-US" altLang="en-US" sz="2400" b="1" i="0" u="none" strike="noStrike" cap="none" normalizeH="0" baseline="0">
                <a:ln>
                  <a:noFill/>
                </a:ln>
                <a:effectLst/>
                <a:latin typeface="Arial" panose="020B0604020202020204" pitchFamily="34" charset="0"/>
              </a:rPr>
              <a:t>Age</a:t>
            </a:r>
            <a:r>
              <a:rPr kumimoji="0" lang="en-US" altLang="en-US" sz="2400" b="0" i="0" u="none" strike="noStrike" cap="none" normalizeH="0" baseline="0">
                <a:ln>
                  <a:noFill/>
                </a:ln>
                <a:effectLst/>
                <a:latin typeface="Arial" panose="020B0604020202020204" pitchFamily="34" charset="0"/>
              </a:rPr>
              <a:t> and </a:t>
            </a:r>
            <a:r>
              <a:rPr kumimoji="0" lang="en-US" altLang="en-US" sz="2400" b="1" i="0" u="none" strike="noStrike" cap="none" normalizeH="0" baseline="0">
                <a:ln>
                  <a:noFill/>
                </a:ln>
                <a:effectLst/>
                <a:latin typeface="Arial" panose="020B0604020202020204" pitchFamily="34" charset="0"/>
              </a:rPr>
              <a:t>BMI &amp; Obesity</a:t>
            </a:r>
            <a:r>
              <a:rPr kumimoji="0" lang="en-US" altLang="en-US" sz="2400" b="0" i="0" u="none" strike="noStrike" cap="none" normalizeH="0" baseline="0">
                <a:ln>
                  <a:noFill/>
                </a:ln>
                <a:effectLst/>
                <a:latin typeface="Arial" panose="020B0604020202020204" pitchFamily="34" charset="0"/>
              </a:rPr>
              <a:t> also show significant trends. The mean age increases as the risk level rises , and higher BMI and Obesity scores are found in the Medium/High risk groups, highlighting them as critical modifiable risks</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126044788"/>
      </p:ext>
    </p:extLst>
  </p:cSld>
  <p:clrMapOvr>
    <a:masterClrMapping/>
  </p:clrMapOvr>
  <p:transition spd="slow" advTm="2000"/>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D592C-A305-F304-4B50-4F739965B3E7}"/>
              </a:ext>
            </a:extLst>
          </p:cNvPr>
          <p:cNvSpPr>
            <a:spLocks noGrp="1"/>
          </p:cNvSpPr>
          <p:nvPr>
            <p:ph type="title"/>
          </p:nvPr>
        </p:nvSpPr>
        <p:spPr>
          <a:xfrm>
            <a:off x="686834" y="1153572"/>
            <a:ext cx="3200400" cy="4461163"/>
          </a:xfrm>
        </p:spPr>
        <p:txBody>
          <a:bodyPr>
            <a:normAutofit/>
          </a:bodyPr>
          <a:lstStyle/>
          <a:p>
            <a:r>
              <a:rPr lang="en-US" sz="2800" dirty="0">
                <a:solidFill>
                  <a:srgbClr val="FFFFFF"/>
                </a:solidFill>
              </a:rPr>
              <a:t>Chapter 2: The Lifestyle Spectrum: Good vs. Bad Choices.</a:t>
            </a:r>
            <a:br>
              <a:rPr lang="en-US" sz="2800" dirty="0">
                <a:solidFill>
                  <a:srgbClr val="FFFFFF"/>
                </a:solidFill>
              </a:rPr>
            </a:br>
            <a:r>
              <a:rPr lang="en-US" sz="2800" dirty="0">
                <a:solidFill>
                  <a:srgbClr val="FFFFFF"/>
                </a:solidFill>
              </a:rPr>
              <a:t>This chapter focuses on the risks that are within a patient's control, forming a crucial battleground in cancer prevention.</a:t>
            </a:r>
            <a:endParaRPr lang="en-IN" sz="2800" dirty="0">
              <a:solidFill>
                <a:srgbClr val="FFFFFF"/>
              </a:solidFill>
            </a:endParaRPr>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77C0F616-6686-FA82-EE70-C3FFCB37B3B6}"/>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600" b="1" i="0" u="none" strike="noStrike" cap="none" normalizeH="0" baseline="0">
                <a:ln>
                  <a:noFill/>
                </a:ln>
                <a:effectLst/>
                <a:latin typeface="Arial" panose="020B0604020202020204" pitchFamily="34" charset="0"/>
              </a:rPr>
              <a:t>The Detrimental Trio:</a:t>
            </a:r>
            <a:r>
              <a:rPr kumimoji="0" lang="en-US" altLang="en-US" sz="2600" b="0" i="0" u="none" strike="noStrike" cap="none" normalizeH="0" baseline="0">
                <a:ln>
                  <a:noFill/>
                </a:ln>
                <a:effectLst/>
                <a:latin typeface="Arial" panose="020B0604020202020204" pitchFamily="34" charset="0"/>
              </a:rPr>
              <a:t> High intake of </a:t>
            </a:r>
            <a:r>
              <a:rPr kumimoji="0" lang="en-US" altLang="en-US" sz="2600" b="1" i="0" u="none" strike="noStrike" cap="none" normalizeH="0" baseline="0" err="1">
                <a:ln>
                  <a:noFill/>
                </a:ln>
                <a:effectLst/>
                <a:latin typeface="Arial" panose="020B0604020202020204" pitchFamily="34" charset="0"/>
              </a:rPr>
              <a:t>Diet_Red_Meat</a:t>
            </a:r>
            <a:r>
              <a:rPr kumimoji="0" lang="en-US" altLang="en-US" sz="2600" b="0" i="0" u="none" strike="noStrike" cap="none" normalizeH="0" baseline="0">
                <a:ln>
                  <a:noFill/>
                </a:ln>
                <a:effectLst/>
                <a:latin typeface="Arial" panose="020B0604020202020204" pitchFamily="34" charset="0"/>
              </a:rPr>
              <a:t> and </a:t>
            </a:r>
            <a:r>
              <a:rPr kumimoji="0" lang="en-US" altLang="en-US" sz="2600" b="1" i="0" u="none" strike="noStrike" cap="none" normalizeH="0" baseline="0" err="1">
                <a:ln>
                  <a:noFill/>
                </a:ln>
                <a:effectLst/>
                <a:latin typeface="Arial" panose="020B0604020202020204" pitchFamily="34" charset="0"/>
              </a:rPr>
              <a:t>Diet_Salted_Processed</a:t>
            </a:r>
            <a:r>
              <a:rPr kumimoji="0" lang="en-US" altLang="en-US" sz="2600" b="0" i="0" u="none" strike="noStrike" cap="none" normalizeH="0" baseline="0">
                <a:ln>
                  <a:noFill/>
                </a:ln>
                <a:effectLst/>
                <a:latin typeface="Arial" panose="020B0604020202020204" pitchFamily="34" charset="0"/>
              </a:rPr>
              <a:t> foods is consistently associated with higher risk, particularly for Colon Cancer. </a:t>
            </a:r>
            <a:r>
              <a:rPr kumimoji="0" lang="en-US" altLang="en-US" sz="2600" b="1" i="0" u="none" strike="noStrike" cap="none" normalizeH="0" baseline="0" err="1">
                <a:ln>
                  <a:noFill/>
                </a:ln>
                <a:effectLst/>
                <a:latin typeface="Arial" panose="020B0604020202020204" pitchFamily="34" charset="0"/>
              </a:rPr>
              <a:t>Alcohol_Use</a:t>
            </a:r>
            <a:r>
              <a:rPr kumimoji="0" lang="en-US" altLang="en-US" sz="2600" b="0" i="0" u="none" strike="noStrike" cap="none" normalizeH="0" baseline="0">
                <a:ln>
                  <a:noFill/>
                </a:ln>
                <a:effectLst/>
                <a:latin typeface="Arial" panose="020B0604020202020204" pitchFamily="34" charset="0"/>
              </a:rPr>
              <a:t> follows a similar trend to smoking, indicating it is a clear driver of increased risk.</a:t>
            </a:r>
          </a:p>
          <a:p>
            <a:pPr marL="0" marR="0" lvl="0" indent="0" defTabSz="914400" rtl="0" eaLnBrk="0" fontAlgn="base" latinLnBrk="0" hangingPunct="0">
              <a:spcBef>
                <a:spcPct val="0"/>
              </a:spcBef>
              <a:spcAft>
                <a:spcPts val="600"/>
              </a:spcAft>
              <a:buClrTx/>
              <a:buSzTx/>
              <a:buFontTx/>
              <a:buChar char="•"/>
              <a:tabLst/>
            </a:pPr>
            <a:r>
              <a:rPr kumimoji="0" lang="en-US" altLang="en-US" sz="2600" b="1" i="0" u="none" strike="noStrike" cap="none" normalizeH="0" baseline="0">
                <a:ln>
                  <a:noFill/>
                </a:ln>
                <a:effectLst/>
                <a:latin typeface="Arial" panose="020B0604020202020204" pitchFamily="34" charset="0"/>
              </a:rPr>
              <a:t>The Protective Shields:</a:t>
            </a:r>
            <a:r>
              <a:rPr kumimoji="0" lang="en-US" altLang="en-US" sz="2600" b="0" i="0" u="none" strike="noStrike" cap="none" normalizeH="0" baseline="0">
                <a:ln>
                  <a:noFill/>
                </a:ln>
                <a:effectLst/>
                <a:latin typeface="Arial" panose="020B0604020202020204" pitchFamily="34" charset="0"/>
              </a:rPr>
              <a:t> Conversely, factors that show a strong inverse relationship with risk include </a:t>
            </a:r>
            <a:r>
              <a:rPr kumimoji="0" lang="en-US" altLang="en-US" sz="2600" b="1" i="0" u="none" strike="noStrike" cap="none" normalizeH="0" baseline="0" err="1">
                <a:ln>
                  <a:noFill/>
                </a:ln>
                <a:effectLst/>
                <a:latin typeface="Arial" panose="020B0604020202020204" pitchFamily="34" charset="0"/>
              </a:rPr>
              <a:t>Fruit_Veg_Intake</a:t>
            </a:r>
            <a:r>
              <a:rPr kumimoji="0" lang="en-US" altLang="en-US" sz="2600" b="0" i="0" u="none" strike="noStrike" cap="none" normalizeH="0" baseline="0">
                <a:ln>
                  <a:noFill/>
                </a:ln>
                <a:effectLst/>
                <a:latin typeface="Arial" panose="020B0604020202020204" pitchFamily="34" charset="0"/>
              </a:rPr>
              <a:t> (patients in the Low Risk category overwhelmingly report high intake scores) and </a:t>
            </a:r>
            <a:r>
              <a:rPr kumimoji="0" lang="en-US" altLang="en-US" sz="2600" b="1" i="0" u="none" strike="noStrike" cap="none" normalizeH="0" baseline="0" err="1">
                <a:ln>
                  <a:noFill/>
                </a:ln>
                <a:effectLst/>
                <a:latin typeface="Arial" panose="020B0604020202020204" pitchFamily="34" charset="0"/>
              </a:rPr>
              <a:t>Physical_Activity</a:t>
            </a:r>
            <a:r>
              <a:rPr kumimoji="0" lang="en-US" altLang="en-US" sz="2600" b="0" i="0" u="none" strike="noStrike" cap="none" normalizeH="0" baseline="0">
                <a:ln>
                  <a:noFill/>
                </a:ln>
                <a:effectLst/>
                <a:latin typeface="Arial" panose="020B0604020202020204" pitchFamily="34" charset="0"/>
              </a:rPr>
              <a:t> (higher levels are concentrated in the Low Risk group, reinforcing the protective role of exercise).</a:t>
            </a:r>
          </a:p>
        </p:txBody>
      </p:sp>
    </p:spTree>
    <p:extLst>
      <p:ext uri="{BB962C8B-B14F-4D97-AF65-F5344CB8AC3E}">
        <p14:creationId xmlns:p14="http://schemas.microsoft.com/office/powerpoint/2010/main" val="1704324333"/>
      </p:ext>
    </p:extLst>
  </p:cSld>
  <p:clrMapOvr>
    <a:masterClrMapping/>
  </p:clrMapOvr>
  <p:transition spd="slow" advTm="2000"/>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1E4AB-0FC0-BABF-D0EE-E6D1728A73EF}"/>
              </a:ext>
            </a:extLst>
          </p:cNvPr>
          <p:cNvSpPr>
            <a:spLocks noGrp="1"/>
          </p:cNvSpPr>
          <p:nvPr>
            <p:ph type="title"/>
          </p:nvPr>
        </p:nvSpPr>
        <p:spPr>
          <a:xfrm>
            <a:off x="838200" y="459863"/>
            <a:ext cx="10515600" cy="1004594"/>
          </a:xfrm>
        </p:spPr>
        <p:txBody>
          <a:bodyPr>
            <a:normAutofit/>
          </a:bodyPr>
          <a:lstStyle/>
          <a:p>
            <a:pPr algn="ctr"/>
            <a:r>
              <a:rPr lang="en-US" sz="2400" dirty="0">
                <a:solidFill>
                  <a:srgbClr val="FFFFFF"/>
                </a:solidFill>
              </a:rPr>
              <a:t>Chapter 3: </a:t>
            </a:r>
            <a:r>
              <a:rPr lang="en-IN" sz="2100" dirty="0">
                <a:solidFill>
                  <a:srgbClr val="FFFFFF"/>
                </a:solidFill>
              </a:rPr>
              <a:t>Specialized Risks: Beyond Lifestyle</a:t>
            </a:r>
            <a:br>
              <a:rPr lang="en-IN" sz="2100" dirty="0">
                <a:solidFill>
                  <a:srgbClr val="FFFFFF"/>
                </a:solidFill>
              </a:rPr>
            </a:br>
            <a:r>
              <a:rPr lang="en-US" sz="2100" dirty="0">
                <a:solidFill>
                  <a:srgbClr val="FFFFFF"/>
                </a:solidFill>
              </a:rPr>
              <a:t>The narrative then addresses factors with a very specific, concentrated impact, often linking to a particular cancer type.</a:t>
            </a:r>
            <a:endParaRPr lang="en-IN" sz="2100" dirty="0">
              <a:solidFill>
                <a:srgbClr val="FFFFFF"/>
              </a:solidFill>
            </a:endParaRPr>
          </a:p>
        </p:txBody>
      </p:sp>
      <p:sp>
        <p:nvSpPr>
          <p:cNvPr id="37" name="Rectangle: Rounded Corners 3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FE94591-EF1F-66FC-082E-4614A3333B10}"/>
              </a:ext>
            </a:extLst>
          </p:cNvPr>
          <p:cNvGraphicFramePr>
            <a:graphicFrameLocks noGrp="1"/>
          </p:cNvGraphicFramePr>
          <p:nvPr>
            <p:ph idx="1"/>
            <p:extLst>
              <p:ext uri="{D42A27DB-BD31-4B8C-83A1-F6EECF244321}">
                <p14:modId xmlns:p14="http://schemas.microsoft.com/office/powerpoint/2010/main" val="2425975220"/>
              </p:ext>
            </p:extLst>
          </p:nvPr>
        </p:nvGraphicFramePr>
        <p:xfrm>
          <a:off x="838200" y="2312099"/>
          <a:ext cx="10515602" cy="3328965"/>
        </p:xfrm>
        <a:graphic>
          <a:graphicData uri="http://schemas.openxmlformats.org/drawingml/2006/table">
            <a:tbl>
              <a:tblPr>
                <a:noFill/>
              </a:tblPr>
              <a:tblGrid>
                <a:gridCol w="3047285">
                  <a:extLst>
                    <a:ext uri="{9D8B030D-6E8A-4147-A177-3AD203B41FA5}">
                      <a16:colId xmlns:a16="http://schemas.microsoft.com/office/drawing/2014/main" val="4148900303"/>
                    </a:ext>
                  </a:extLst>
                </a:gridCol>
                <a:gridCol w="2664171">
                  <a:extLst>
                    <a:ext uri="{9D8B030D-6E8A-4147-A177-3AD203B41FA5}">
                      <a16:colId xmlns:a16="http://schemas.microsoft.com/office/drawing/2014/main" val="3038997360"/>
                    </a:ext>
                  </a:extLst>
                </a:gridCol>
                <a:gridCol w="4804146">
                  <a:extLst>
                    <a:ext uri="{9D8B030D-6E8A-4147-A177-3AD203B41FA5}">
                      <a16:colId xmlns:a16="http://schemas.microsoft.com/office/drawing/2014/main" val="2401012253"/>
                    </a:ext>
                  </a:extLst>
                </a:gridCol>
              </a:tblGrid>
              <a:tr h="584691">
                <a:tc>
                  <a:txBody>
                    <a:bodyPr/>
                    <a:lstStyle/>
                    <a:p>
                      <a:pPr rtl="0" fontAlgn="b"/>
                      <a:r>
                        <a:rPr lang="en-IN" sz="2200" cap="none" spc="0">
                          <a:solidFill>
                            <a:schemeClr val="tx1"/>
                          </a:solidFill>
                          <a:effectLst/>
                        </a:rPr>
                        <a:t>Factor</a:t>
                      </a:r>
                    </a:p>
                  </a:txBody>
                  <a:tcPr marL="44971" marR="44971" marT="99020" marB="99020" anchor="b">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pPr rtl="0" fontAlgn="b"/>
                      <a:r>
                        <a:rPr lang="en-IN" sz="2200" cap="none" spc="0">
                          <a:solidFill>
                            <a:schemeClr val="tx1"/>
                          </a:solidFill>
                          <a:effectLst/>
                        </a:rPr>
                        <a:t>Primary Impact</a:t>
                      </a:r>
                    </a:p>
                  </a:txBody>
                  <a:tcPr marL="44971" marR="44971" marT="99020" marB="99020" anchor="b">
                    <a:lnL w="12700" cmpd="sng">
                      <a:noFill/>
                      <a:prstDash val="solid"/>
                    </a:lnL>
                    <a:lnR w="12700" cmpd="sng">
                      <a:noFill/>
                      <a:prstDash val="solid"/>
                    </a:lnR>
                    <a:lnT w="28575" cap="flat" cmpd="sng" algn="ctr">
                      <a:noFill/>
                      <a:prstDash val="solid"/>
                    </a:lnT>
                    <a:lnB w="12700" cmpd="sng">
                      <a:noFill/>
                      <a:prstDash val="solid"/>
                    </a:lnB>
                    <a:noFill/>
                  </a:tcPr>
                </a:tc>
                <a:tc>
                  <a:txBody>
                    <a:bodyPr/>
                    <a:lstStyle/>
                    <a:p>
                      <a:pPr rtl="0" fontAlgn="b">
                        <a:buNone/>
                      </a:pPr>
                      <a:r>
                        <a:rPr lang="en-IN" sz="2200" cap="none" spc="0">
                          <a:solidFill>
                            <a:schemeClr val="tx1"/>
                          </a:solidFill>
                          <a:effectLst/>
                        </a:rPr>
                        <a:t>Cancer Type Link</a:t>
                      </a:r>
                    </a:p>
                  </a:txBody>
                  <a:tcPr marL="0" marR="0" marT="99020" marB="99020" anchor="b">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1689936122"/>
                  </a:ext>
                </a:extLst>
              </a:tr>
              <a:tr h="914758">
                <a:tc>
                  <a:txBody>
                    <a:bodyPr/>
                    <a:lstStyle/>
                    <a:p>
                      <a:pPr rtl="0" fontAlgn="b"/>
                      <a:r>
                        <a:rPr lang="en-IN" sz="2200" cap="none" spc="0">
                          <a:solidFill>
                            <a:schemeClr val="tx1"/>
                          </a:solidFill>
                          <a:effectLst/>
                        </a:rPr>
                        <a:t>BRCA_Mutation</a:t>
                      </a:r>
                    </a:p>
                  </a:txBody>
                  <a:tcPr marL="44971" marR="44971" marT="99020" marB="99020" anchor="b">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200" cap="none" spc="0">
                          <a:solidFill>
                            <a:schemeClr val="tx1"/>
                          </a:solidFill>
                          <a:effectLst/>
                        </a:rPr>
                        <a:t>A clear binary genetic flag.</a:t>
                      </a:r>
                    </a:p>
                  </a:txBody>
                  <a:tcPr marL="44971" marR="44971" marT="99020" marB="99020"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buNone/>
                      </a:pPr>
                      <a:r>
                        <a:rPr lang="en-US" sz="2200" cap="none" spc="0">
                          <a:solidFill>
                            <a:schemeClr val="tx1"/>
                          </a:solidFill>
                          <a:effectLst/>
                        </a:rPr>
                        <a:t>Highly associated with Breast Cancer, as expected.</a:t>
                      </a:r>
                    </a:p>
                  </a:txBody>
                  <a:tcPr marL="0" marR="0" marT="99020" marB="99020" anchor="b">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238191990"/>
                  </a:ext>
                </a:extLst>
              </a:tr>
              <a:tr h="914758">
                <a:tc>
                  <a:txBody>
                    <a:bodyPr/>
                    <a:lstStyle/>
                    <a:p>
                      <a:pPr rtl="0" fontAlgn="b"/>
                      <a:r>
                        <a:rPr lang="en-IN" sz="2200" cap="none" spc="0">
                          <a:solidFill>
                            <a:schemeClr val="tx1"/>
                          </a:solidFill>
                          <a:effectLst/>
                        </a:rPr>
                        <a:t>H_Pylori_Infection</a:t>
                      </a:r>
                    </a:p>
                  </a:txBody>
                  <a:tcPr marL="44971" marR="44971" marT="99020" marB="99020" anchor="b">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rtl="0" fontAlgn="b"/>
                      <a:r>
                        <a:rPr lang="en-IN" sz="2200" cap="none" spc="0">
                          <a:solidFill>
                            <a:schemeClr val="tx1"/>
                          </a:solidFill>
                          <a:effectLst/>
                        </a:rPr>
                        <a:t>A concentrated non-lifestyle risk.</a:t>
                      </a:r>
                    </a:p>
                  </a:txBody>
                  <a:tcPr marL="44971" marR="44971" marT="99020" marB="99020"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buNone/>
                      </a:pPr>
                      <a:r>
                        <a:rPr lang="en-US" sz="2200" cap="none" spc="0">
                          <a:solidFill>
                            <a:schemeClr val="tx1"/>
                          </a:solidFill>
                          <a:effectLst/>
                        </a:rPr>
                        <a:t>Predominantly linked to Colon Cancer in this dataset.</a:t>
                      </a:r>
                    </a:p>
                  </a:txBody>
                  <a:tcPr marL="0" marR="0" marT="99020" marB="99020" anchor="b">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4097406560"/>
                  </a:ext>
                </a:extLst>
              </a:tr>
              <a:tr h="914758">
                <a:tc>
                  <a:txBody>
                    <a:bodyPr/>
                    <a:lstStyle/>
                    <a:p>
                      <a:pPr rtl="0" fontAlgn="b"/>
                      <a:r>
                        <a:rPr lang="en-IN" sz="2200" cap="none" spc="0">
                          <a:solidFill>
                            <a:schemeClr val="tx1"/>
                          </a:solidFill>
                          <a:effectLst/>
                        </a:rPr>
                        <a:t>Occupational_Hazards</a:t>
                      </a:r>
                    </a:p>
                  </a:txBody>
                  <a:tcPr marL="44971" marR="44971" marT="99020" marB="99020" anchor="b">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rtl="0" fontAlgn="b"/>
                      <a:r>
                        <a:rPr lang="en-US" sz="2200" cap="none" spc="0">
                          <a:solidFill>
                            <a:schemeClr val="tx1"/>
                          </a:solidFill>
                          <a:effectLst/>
                        </a:rPr>
                        <a:t>A strong, dedicated risk factor.</a:t>
                      </a:r>
                    </a:p>
                  </a:txBody>
                  <a:tcPr marL="44971" marR="44971" marT="99020" marB="99020"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rtl="0" fontAlgn="b">
                        <a:buNone/>
                      </a:pPr>
                      <a:r>
                        <a:rPr lang="en-US" sz="2200" cap="none" spc="0">
                          <a:solidFill>
                            <a:schemeClr val="tx1"/>
                          </a:solidFill>
                          <a:effectLst/>
                        </a:rPr>
                        <a:t>Most elevated in patients with Lung Cancer and Skin Cancer.</a:t>
                      </a:r>
                    </a:p>
                  </a:txBody>
                  <a:tcPr marL="0" marR="0" marT="99020" marB="99020" anchor="b">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941577205"/>
                  </a:ext>
                </a:extLst>
              </a:tr>
            </a:tbl>
          </a:graphicData>
        </a:graphic>
      </p:graphicFrame>
    </p:spTree>
    <p:extLst>
      <p:ext uri="{BB962C8B-B14F-4D97-AF65-F5344CB8AC3E}">
        <p14:creationId xmlns:p14="http://schemas.microsoft.com/office/powerpoint/2010/main" val="3400926449"/>
      </p:ext>
    </p:extLst>
  </p:cSld>
  <p:clrMapOvr>
    <a:masterClrMapping/>
  </p:clrMapOvr>
  <p:transition spd="slow" advTm="2000"/>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E33A2-3A69-639F-82D5-189867ED8B88}"/>
              </a:ext>
            </a:extLst>
          </p:cNvPr>
          <p:cNvSpPr>
            <a:spLocks noGrp="1"/>
          </p:cNvSpPr>
          <p:nvPr>
            <p:ph type="title"/>
          </p:nvPr>
        </p:nvSpPr>
        <p:spPr>
          <a:xfrm>
            <a:off x="374074" y="1111827"/>
            <a:ext cx="3235034" cy="4447310"/>
          </a:xfrm>
        </p:spPr>
        <p:txBody>
          <a:bodyPr>
            <a:normAutofit/>
          </a:bodyPr>
          <a:lstStyle/>
          <a:p>
            <a:r>
              <a:rPr lang="en-US" sz="2800" dirty="0">
                <a:solidFill>
                  <a:srgbClr val="FFFFFF"/>
                </a:solidFill>
              </a:rPr>
              <a:t>Chapter 4: Predictive Power (The Machine Learning Perspective).</a:t>
            </a:r>
            <a:br>
              <a:rPr lang="en-US" sz="2800" dirty="0">
                <a:solidFill>
                  <a:srgbClr val="FFFFFF"/>
                </a:solidFill>
              </a:rPr>
            </a:br>
            <a:r>
              <a:rPr lang="en-US" sz="2800" dirty="0">
                <a:solidFill>
                  <a:srgbClr val="FFFFFF"/>
                </a:solidFill>
              </a:rPr>
              <a:t>The final analytical step is to formally validate the EDA findings using a </a:t>
            </a:r>
            <a:r>
              <a:rPr lang="en-US" sz="2800" b="1" dirty="0">
                <a:solidFill>
                  <a:srgbClr val="FFFFFF"/>
                </a:solidFill>
              </a:rPr>
              <a:t>Random Forest Classifier</a:t>
            </a:r>
            <a:r>
              <a:rPr lang="en-US" sz="2800" dirty="0">
                <a:solidFill>
                  <a:srgbClr val="FFFFFF"/>
                </a:solidFill>
              </a:rPr>
              <a:t> to predict the Risk_Level</a:t>
            </a:r>
            <a:endParaRPr lang="en-IN" sz="2800" dirty="0">
              <a:solidFill>
                <a:srgbClr val="FFFFFF"/>
              </a:solidFill>
            </a:endParaRP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26482609-716C-DCF2-A9CB-0CC2EEE46DD0}"/>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600" b="0" i="0" u="none" strike="noStrike" cap="none" normalizeH="0" baseline="0">
                <a:ln>
                  <a:noFill/>
                </a:ln>
                <a:effectLst/>
                <a:latin typeface="Arial" panose="020B0604020202020204" pitchFamily="34" charset="0"/>
              </a:rPr>
              <a:t>The model achieved an impressive </a:t>
            </a:r>
            <a:r>
              <a:rPr kumimoji="0" lang="en-US" altLang="en-US" sz="2600" b="1" i="0" u="none" strike="noStrike" cap="none" normalizeH="0" baseline="0">
                <a:ln>
                  <a:noFill/>
                </a:ln>
                <a:effectLst/>
                <a:latin typeface="Arial" panose="020B0604020202020204" pitchFamily="34" charset="0"/>
              </a:rPr>
              <a:t>96% accuracy</a:t>
            </a:r>
            <a:r>
              <a:rPr kumimoji="0" lang="en-US" altLang="en-US" sz="2600" b="0" i="0" u="none" strike="noStrike" cap="none" normalizeH="0" baseline="0">
                <a:ln>
                  <a:noFill/>
                </a:ln>
                <a:effectLst/>
                <a:latin typeface="Arial" panose="020B0604020202020204" pitchFamily="34" charset="0"/>
              </a:rPr>
              <a:t> on the testing set, demonstrating that the features are highly predictive.</a:t>
            </a:r>
          </a:p>
          <a:p>
            <a:pPr marL="0" marR="0" lvl="0" indent="0" defTabSz="914400" rtl="0" eaLnBrk="0" fontAlgn="base" latinLnBrk="0" hangingPunct="0">
              <a:spcBef>
                <a:spcPct val="0"/>
              </a:spcBef>
              <a:spcAft>
                <a:spcPts val="600"/>
              </a:spcAft>
              <a:buClrTx/>
              <a:buSzTx/>
              <a:buFontTx/>
              <a:buChar char="•"/>
              <a:tabLst/>
            </a:pPr>
            <a:r>
              <a:rPr kumimoji="0" lang="en-US" altLang="en-US" sz="2600" b="0" i="0" u="none" strike="noStrike" cap="none" normalizeH="0" baseline="0">
                <a:ln>
                  <a:noFill/>
                </a:ln>
                <a:effectLst/>
                <a:latin typeface="Arial" panose="020B0604020202020204" pitchFamily="34" charset="0"/>
              </a:rPr>
              <a:t>The most important features identified by the model </a:t>
            </a:r>
            <a:r>
              <a:rPr kumimoji="0" lang="en-US" altLang="en-US" sz="2600" b="1" i="0" u="none" strike="noStrike" cap="none" normalizeH="0" baseline="0">
                <a:ln>
                  <a:noFill/>
                </a:ln>
                <a:effectLst/>
                <a:latin typeface="Arial" panose="020B0604020202020204" pitchFamily="34" charset="0"/>
              </a:rPr>
              <a:t>reaffirm the EDA</a:t>
            </a:r>
            <a:r>
              <a:rPr kumimoji="0" lang="en-US" altLang="en-US" sz="2600" b="0" i="0" u="none" strike="noStrike" cap="none" normalizeH="0" baseline="0">
                <a:ln>
                  <a:noFill/>
                </a:ln>
                <a:effectLst/>
                <a:latin typeface="Arial" panose="020B0604020202020204" pitchFamily="34" charset="0"/>
              </a:rPr>
              <a:t>. The top drivers were: </a:t>
            </a:r>
            <a:r>
              <a:rPr kumimoji="0" lang="en-US" altLang="en-US" sz="2600" b="1" i="0" u="none" strike="noStrike" cap="none" normalizeH="0" baseline="0">
                <a:ln>
                  <a:noFill/>
                </a:ln>
                <a:effectLst/>
                <a:latin typeface="Arial" panose="020B0604020202020204" pitchFamily="34" charset="0"/>
              </a:rPr>
              <a:t>Overall_Risk_Score, Air_Pollution, Smoking, BMI, and Age</a:t>
            </a:r>
            <a:r>
              <a:rPr kumimoji="0" lang="en-US" altLang="en-US" sz="26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600" b="0" i="0" u="none" strike="noStrike" cap="none" normalizeH="0" baseline="0">
                <a:ln>
                  <a:noFill/>
                </a:ln>
                <a:effectLst/>
                <a:latin typeface="Arial" panose="020B0604020202020204" pitchFamily="34" charset="0"/>
              </a:rPr>
              <a:t>This ML validation confirms the core story: </a:t>
            </a:r>
            <a:r>
              <a:rPr kumimoji="0" lang="en-US" altLang="en-US" sz="2600" b="1" i="0" u="none" strike="noStrike" cap="none" normalizeH="0" baseline="0">
                <a:ln>
                  <a:noFill/>
                </a:ln>
                <a:effectLst/>
                <a:latin typeface="Arial" panose="020B0604020202020204" pitchFamily="34" charset="0"/>
              </a:rPr>
              <a:t>environmental and habitual risks</a:t>
            </a:r>
            <a:r>
              <a:rPr kumimoji="0" lang="en-US" altLang="en-US" sz="2600" b="0" i="0" u="none" strike="noStrike" cap="none" normalizeH="0" baseline="0">
                <a:ln>
                  <a:noFill/>
                </a:ln>
                <a:effectLst/>
                <a:latin typeface="Arial" panose="020B0604020202020204" pitchFamily="34" charset="0"/>
              </a:rPr>
              <a:t> (Air Pollution, Smoking) alongside </a:t>
            </a:r>
            <a:r>
              <a:rPr kumimoji="0" lang="en-US" altLang="en-US" sz="2600" b="1" i="0" u="none" strike="noStrike" cap="none" normalizeH="0" baseline="0">
                <a:ln>
                  <a:noFill/>
                </a:ln>
                <a:effectLst/>
                <a:latin typeface="Arial" panose="020B0604020202020204" pitchFamily="34" charset="0"/>
              </a:rPr>
              <a:t>biological baseline</a:t>
            </a:r>
            <a:r>
              <a:rPr kumimoji="0" lang="en-US" altLang="en-US" sz="2600" b="0" i="0" u="none" strike="noStrike" cap="none" normalizeH="0" baseline="0">
                <a:ln>
                  <a:noFill/>
                </a:ln>
                <a:effectLst/>
                <a:latin typeface="Arial" panose="020B0604020202020204" pitchFamily="34" charset="0"/>
              </a:rPr>
              <a:t> (Age, BMI) are the strongest statistical drivers of a patient's cancer risk level.</a:t>
            </a:r>
          </a:p>
        </p:txBody>
      </p:sp>
    </p:spTree>
    <p:extLst>
      <p:ext uri="{BB962C8B-B14F-4D97-AF65-F5344CB8AC3E}">
        <p14:creationId xmlns:p14="http://schemas.microsoft.com/office/powerpoint/2010/main" val="3741439852"/>
      </p:ext>
    </p:extLst>
  </p:cSld>
  <p:clrMapOvr>
    <a:masterClrMapping/>
  </p:clrMapOvr>
  <p:transition spd="slow" advTm="2000"/>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EFDD1-8457-88F1-3A3F-EA067BB3F99B}"/>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Conclusion: A Call to Action.</a:t>
            </a:r>
            <a:br>
              <a:rPr lang="en-US" sz="3700">
                <a:solidFill>
                  <a:srgbClr val="FFFFFF"/>
                </a:solidFill>
              </a:rPr>
            </a:br>
            <a:r>
              <a:rPr lang="en-US" sz="3700">
                <a:solidFill>
                  <a:srgbClr val="FFFFFF"/>
                </a:solidFill>
              </a:rPr>
              <a:t>The data tells a clear, multi-layered story, leading to three critical takeaways:</a:t>
            </a:r>
            <a:endParaRPr lang="en-IN" sz="3700">
              <a:solidFill>
                <a:srgbClr val="FFFFFF"/>
              </a:solidFill>
            </a:endParaRP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26278049-DD1C-F785-D11C-C771E61029BE}"/>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600" b="1" i="0" u="none" strike="noStrike" cap="none" normalizeH="0" baseline="0">
                <a:ln>
                  <a:noFill/>
                </a:ln>
                <a:effectLst/>
                <a:latin typeface="Arial" panose="020B0604020202020204" pitchFamily="34" charset="0"/>
              </a:rPr>
              <a:t>Environmental and Lifestyle factors are paramount.</a:t>
            </a:r>
            <a:r>
              <a:rPr kumimoji="0" lang="en-US" altLang="en-US" sz="2600" b="0" i="0" u="none" strike="noStrike" cap="none" normalizeH="0" baseline="0">
                <a:ln>
                  <a:noFill/>
                </a:ln>
                <a:effectLst/>
                <a:latin typeface="Arial" panose="020B0604020202020204" pitchFamily="34" charset="0"/>
              </a:rPr>
              <a:t> High scores for Smoking, Air Pollution, and Obesity are the dominant predictors of high risk.</a:t>
            </a:r>
          </a:p>
          <a:p>
            <a:pPr marL="0" marR="0" lvl="0" indent="0" defTabSz="914400" rtl="0" eaLnBrk="0" fontAlgn="base" latinLnBrk="0" hangingPunct="0">
              <a:spcBef>
                <a:spcPct val="0"/>
              </a:spcBef>
              <a:spcAft>
                <a:spcPts val="600"/>
              </a:spcAft>
              <a:buClrTx/>
              <a:buSzTx/>
              <a:buFontTx/>
              <a:buChar char="•"/>
              <a:tabLst/>
            </a:pPr>
            <a:r>
              <a:rPr kumimoji="0" lang="en-US" altLang="en-US" sz="2600" b="1" i="0" u="none" strike="noStrike" cap="none" normalizeH="0" baseline="0">
                <a:ln>
                  <a:noFill/>
                </a:ln>
                <a:effectLst/>
                <a:latin typeface="Arial" panose="020B0604020202020204" pitchFamily="34" charset="0"/>
              </a:rPr>
              <a:t>Diet and exercise are key protective measures.</a:t>
            </a:r>
            <a:r>
              <a:rPr kumimoji="0" lang="en-US" altLang="en-US" sz="2600" b="0" i="0" u="none" strike="noStrike" cap="none" normalizeH="0" baseline="0">
                <a:ln>
                  <a:noFill/>
                </a:ln>
                <a:effectLst/>
                <a:latin typeface="Arial" panose="020B0604020202020204" pitchFamily="34" charset="0"/>
              </a:rPr>
              <a:t> High intake of Fruits and Vegetables and high Physical Activity are statistically associated with a low-risk profile.</a:t>
            </a:r>
          </a:p>
          <a:p>
            <a:pPr marL="0" marR="0" lvl="0" indent="0" defTabSz="914400" rtl="0" eaLnBrk="0" fontAlgn="base" latinLnBrk="0" hangingPunct="0">
              <a:spcBef>
                <a:spcPct val="0"/>
              </a:spcBef>
              <a:spcAft>
                <a:spcPts val="600"/>
              </a:spcAft>
              <a:buClrTx/>
              <a:buSzTx/>
              <a:buFontTx/>
              <a:buChar char="•"/>
              <a:tabLst/>
            </a:pPr>
            <a:r>
              <a:rPr kumimoji="0" lang="en-US" altLang="en-US" sz="2600" b="1" i="0" u="none" strike="noStrike" cap="none" normalizeH="0" baseline="0">
                <a:ln>
                  <a:noFill/>
                </a:ln>
                <a:effectLst/>
                <a:latin typeface="Arial" panose="020B0604020202020204" pitchFamily="34" charset="0"/>
              </a:rPr>
              <a:t>Screening and awareness must be targeted.</a:t>
            </a:r>
            <a:r>
              <a:rPr kumimoji="0" lang="en-US" altLang="en-US" sz="2600" b="0" i="0" u="none" strike="noStrike" cap="none" normalizeH="0" baseline="0">
                <a:ln>
                  <a:noFill/>
                </a:ln>
                <a:effectLst/>
                <a:latin typeface="Arial" panose="020B0604020202020204" pitchFamily="34" charset="0"/>
              </a:rPr>
              <a:t> Awareness of genetic predispositions (BRCA_Mutation) and infection history (H_Pylori_Infection) allows for personalized early screening and intervention.</a:t>
            </a:r>
          </a:p>
        </p:txBody>
      </p:sp>
    </p:spTree>
    <p:extLst>
      <p:ext uri="{BB962C8B-B14F-4D97-AF65-F5344CB8AC3E}">
        <p14:creationId xmlns:p14="http://schemas.microsoft.com/office/powerpoint/2010/main" val="3908375701"/>
      </p:ext>
    </p:extLst>
  </p:cSld>
  <p:clrMapOvr>
    <a:masterClrMapping/>
  </p:clrMapOvr>
  <p:transition spd="slow" advTm="2000"/>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3" name="Oval 52">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3" name="Straight Connector 6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1" name="Straight Connector 70">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Content Placeholder 6" descr="A dna strand and spheres&#10;&#10;AI-generated content may be incorrect.">
            <a:extLst>
              <a:ext uri="{FF2B5EF4-FFF2-40B4-BE49-F238E27FC236}">
                <a16:creationId xmlns:a16="http://schemas.microsoft.com/office/drawing/2014/main" id="{B3C50704-58A7-1AE0-51A9-53FDE26F6485}"/>
              </a:ext>
            </a:extLst>
          </p:cNvPr>
          <p:cNvPicPr>
            <a:picLocks noGrp="1" noChangeAspect="1"/>
          </p:cNvPicPr>
          <p:nvPr>
            <p:ph idx="1"/>
          </p:nvPr>
        </p:nvPicPr>
        <p:blipFill>
          <a:blip r:embed="rId3">
            <a:duotone>
              <a:prstClr val="black"/>
              <a:schemeClr val="bg1">
                <a:tint val="45000"/>
                <a:satMod val="400000"/>
              </a:schemeClr>
            </a:duotone>
            <a:alphaModFix amt="25000"/>
            <a:extLst>
              <a:ext uri="{28A0092B-C50C-407E-A947-70E740481C1C}">
                <a14:useLocalDpi xmlns:a14="http://schemas.microsoft.com/office/drawing/2010/main" val="0"/>
              </a:ext>
            </a:extLst>
          </a:blip>
          <a:srcRect l="10544" t="9091" r="3274"/>
          <a:stretch>
            <a:fillRect/>
          </a:stretch>
        </p:blipFill>
        <p:spPr>
          <a:xfrm>
            <a:off x="2327544" y="29548"/>
            <a:ext cx="7601529" cy="6013845"/>
          </a:xfrm>
          <a:prstGeom prst="rect">
            <a:avLst/>
          </a:prstGeom>
        </p:spPr>
      </p:pic>
      <p:sp>
        <p:nvSpPr>
          <p:cNvPr id="4" name="Title 3">
            <a:extLst>
              <a:ext uri="{FF2B5EF4-FFF2-40B4-BE49-F238E27FC236}">
                <a16:creationId xmlns:a16="http://schemas.microsoft.com/office/drawing/2014/main" id="{5848557E-6BCD-EE41-317F-F2DAA03DA519}"/>
              </a:ext>
            </a:extLst>
          </p:cNvPr>
          <p:cNvSpPr>
            <a:spLocks noGrp="1"/>
          </p:cNvSpPr>
          <p:nvPr>
            <p:ph type="title"/>
          </p:nvPr>
        </p:nvSpPr>
        <p:spPr>
          <a:xfrm>
            <a:off x="2618173" y="630936"/>
            <a:ext cx="7315200" cy="2702018"/>
          </a:xfrm>
          <a:noFill/>
        </p:spPr>
        <p:txBody>
          <a:bodyPr vert="horz" lIns="91440" tIns="45720" rIns="91440" bIns="45720" rtlCol="0" anchor="b">
            <a:normAutofit/>
          </a:bodyPr>
          <a:lstStyle/>
          <a:p>
            <a:pPr algn="ctr"/>
            <a:r>
              <a:rPr lang="en-US" sz="3000" kern="1200">
                <a:solidFill>
                  <a:schemeClr val="bg1"/>
                </a:solidFill>
                <a:latin typeface="+mj-lt"/>
                <a:ea typeface="+mj-ea"/>
                <a:cs typeface="+mj-cs"/>
              </a:rPr>
              <a:t>The crucial takeaway is that, while genetics and age are important factors, actively managing environmental exposure and prioritizing healthy lifestyle choices is the most effective approach to significantly reducing overall cancer risk.</a:t>
            </a:r>
          </a:p>
        </p:txBody>
      </p:sp>
    </p:spTree>
    <p:extLst>
      <p:ext uri="{BB962C8B-B14F-4D97-AF65-F5344CB8AC3E}">
        <p14:creationId xmlns:p14="http://schemas.microsoft.com/office/powerpoint/2010/main" val="247025430"/>
      </p:ext>
    </p:extLst>
  </p:cSld>
  <p:clrMapOvr>
    <a:masterClrMapping/>
  </p:clrMapOvr>
  <p:transition spd="slow" advTm="2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676</Words>
  <Application>Microsoft Office PowerPoint</Application>
  <PresentationFormat>Widescreen</PresentationFormat>
  <Paragraphs>33</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Unraveling Cancer's Causes</vt:lpstr>
      <vt:lpstr>Chapter 1: The Dominant Predictors of Overall Risk.  The story begins by establishing which factors carry the greatest weight in determining a patient's Risk_Level. Not all risk factors are equal, and several stand out as exceptionally powerful predictors. </vt:lpstr>
      <vt:lpstr>Chapter 2: The Lifestyle Spectrum: Good vs. Bad Choices. This chapter focuses on the risks that are within a patient's control, forming a crucial battleground in cancer prevention.</vt:lpstr>
      <vt:lpstr>Chapter 3: Specialized Risks: Beyond Lifestyle The narrative then addresses factors with a very specific, concentrated impact, often linking to a particular cancer type.</vt:lpstr>
      <vt:lpstr>Chapter 4: Predictive Power (The Machine Learning Perspective). The final analytical step is to formally validate the EDA findings using a Random Forest Classifier to predict the Risk_Level</vt:lpstr>
      <vt:lpstr>Conclusion: A Call to Action. The data tells a clear, multi-layered story, leading to three critical takeaways:</vt:lpstr>
      <vt:lpstr>The crucial takeaway is that, while genetics and age are important factors, actively managing environmental exposure and prioritizing healthy lifestyle choices is the most effective approach to significantly reducing overall cancer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ARPAN GHOSAL</dc:creator>
  <cp:lastModifiedBy>ARPAN GHOSAL</cp:lastModifiedBy>
  <cp:revision>2</cp:revision>
  <dcterms:created xsi:type="dcterms:W3CDTF">2025-10-17T11:20:37Z</dcterms:created>
  <dcterms:modified xsi:type="dcterms:W3CDTF">2025-10-17T12:14:20Z</dcterms:modified>
</cp:coreProperties>
</file>