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471E2-581B-434D-B673-4EC279778D1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35FBCF-47D6-4F9A-ABF4-295E2081949D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Sales and Pricing Strategy: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Analyze the impact of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Price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,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Discount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, and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Tax Rate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on sales volume and revenue.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F13333BA-D6E8-4EB8-9AD8-8C27074D965A}" type="parTrans" cxnId="{41A8EE61-DF87-49B1-AE5E-F8DB49127488}">
      <dgm:prSet/>
      <dgm:spPr/>
      <dgm:t>
        <a:bodyPr/>
        <a:lstStyle/>
        <a:p>
          <a:endParaRPr lang="en-US"/>
        </a:p>
      </dgm:t>
    </dgm:pt>
    <dgm:pt modelId="{B015C711-3616-479F-990E-749D8B96AF2D}" type="sibTrans" cxnId="{41A8EE61-DF87-49B1-AE5E-F8DB49127488}">
      <dgm:prSet/>
      <dgm:spPr/>
      <dgm:t>
        <a:bodyPr/>
        <a:lstStyle/>
        <a:p>
          <a:endParaRPr lang="en-US"/>
        </a:p>
      </dgm:t>
    </dgm:pt>
    <dgm:pt modelId="{53EDC399-E921-4384-B6C5-23B37C8A6889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Inventory Health: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Identify products with critically low or high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Stock Level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to optimize reordering and storage.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F731F4FB-6727-46B3-BE4C-6AA1298A9CD1}" type="parTrans" cxnId="{07B83D17-D017-4054-A055-F3C0D57873C2}">
      <dgm:prSet/>
      <dgm:spPr/>
      <dgm:t>
        <a:bodyPr/>
        <a:lstStyle/>
        <a:p>
          <a:endParaRPr lang="en-US"/>
        </a:p>
      </dgm:t>
    </dgm:pt>
    <dgm:pt modelId="{4F867DC7-A23A-4690-BBA1-C7DC008FAE2F}" type="sibTrans" cxnId="{07B83D17-D017-4054-A055-F3C0D57873C2}">
      <dgm:prSet/>
      <dgm:spPr/>
      <dgm:t>
        <a:bodyPr/>
        <a:lstStyle/>
        <a:p>
          <a:endParaRPr lang="en-US"/>
        </a:p>
      </dgm:t>
    </dgm:pt>
    <dgm:pt modelId="{D45D6AA9-DBDA-4603-B6E8-54A095448CE6}">
      <dgm:prSet custT="1"/>
      <dgm:spPr/>
      <dgm:t>
        <a:bodyPr/>
        <a:lstStyle/>
        <a:p>
          <a:r>
            <a:rPr lang="en-US" sz="24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Product Success:</a:t>
          </a:r>
          <a:r>
            <a:rPr lang="en-US" sz="24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Use the </a:t>
          </a:r>
          <a:r>
            <a:rPr lang="en-US" sz="24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Popularity Index</a:t>
          </a:r>
          <a:r>
            <a:rPr lang="en-US" sz="24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and </a:t>
          </a:r>
          <a:r>
            <a:rPr lang="en-US" sz="24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Return Rate</a:t>
          </a:r>
          <a:r>
            <a:rPr lang="en-US" sz="24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to determine which products are successful and which might need a review (e.g., poor quality or misleading description).</a:t>
          </a:r>
          <a:endParaRPr lang="en-US" sz="24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128AB6F1-75A9-4FEF-A113-6CA582117E02}" type="parTrans" cxnId="{FFF047CE-8FD7-4BB7-97B5-260A59CDCBE4}">
      <dgm:prSet/>
      <dgm:spPr/>
      <dgm:t>
        <a:bodyPr/>
        <a:lstStyle/>
        <a:p>
          <a:endParaRPr lang="en-US"/>
        </a:p>
      </dgm:t>
    </dgm:pt>
    <dgm:pt modelId="{5EF5F9E7-C561-4043-97C8-63D655036781}" type="sibTrans" cxnId="{FFF047CE-8FD7-4BB7-97B5-260A59CDCBE4}">
      <dgm:prSet/>
      <dgm:spPr/>
      <dgm:t>
        <a:bodyPr/>
        <a:lstStyle/>
        <a:p>
          <a:endParaRPr lang="en-US"/>
        </a:p>
      </dgm:t>
    </dgm:pt>
    <dgm:pt modelId="{990B9BB1-CCE0-46B7-BEA9-6327A8732588}">
      <dgm:prSet/>
      <dgm:spPr/>
      <dgm:t>
        <a:bodyPr/>
        <a:lstStyle/>
        <a:p>
          <a:r>
            <a:rPr lang="en-US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Time-based Trends:</a:t>
          </a:r>
          <a:r>
            <a:rPr lang="en-US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Analyze how </a:t>
          </a:r>
          <a:r>
            <a:rPr lang="en-US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Seasonality</a:t>
          </a:r>
          <a:r>
            <a:rPr lang="en-US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affects the demand and sales of different product categories</a:t>
          </a:r>
          <a:r>
            <a:rPr lang="en-IN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.</a:t>
          </a:r>
          <a:endParaRPr lang="en-US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9CCAD587-A2A1-48B7-8B69-C359D351C12C}" type="parTrans" cxnId="{7DB0626C-8F39-45A5-A2E8-9EAE5C867DE8}">
      <dgm:prSet/>
      <dgm:spPr/>
      <dgm:t>
        <a:bodyPr/>
        <a:lstStyle/>
        <a:p>
          <a:endParaRPr lang="en-US"/>
        </a:p>
      </dgm:t>
    </dgm:pt>
    <dgm:pt modelId="{2B2797A5-3A36-4660-96E5-29F5FE0FEA2F}" type="sibTrans" cxnId="{7DB0626C-8F39-45A5-A2E8-9EAE5C867DE8}">
      <dgm:prSet/>
      <dgm:spPr/>
      <dgm:t>
        <a:bodyPr/>
        <a:lstStyle/>
        <a:p>
          <a:endParaRPr lang="en-US"/>
        </a:p>
      </dgm:t>
    </dgm:pt>
    <dgm:pt modelId="{6900C62A-0BE1-45A0-8798-8C14EEC30B0B}" type="pres">
      <dgm:prSet presAssocID="{854471E2-581B-434D-B673-4EC279778D15}" presName="vert0" presStyleCnt="0">
        <dgm:presLayoutVars>
          <dgm:dir/>
          <dgm:animOne val="branch"/>
          <dgm:animLvl val="lvl"/>
        </dgm:presLayoutVars>
      </dgm:prSet>
      <dgm:spPr/>
    </dgm:pt>
    <dgm:pt modelId="{0684235B-9375-4429-A2B9-6F07ECDF70FE}" type="pres">
      <dgm:prSet presAssocID="{CD35FBCF-47D6-4F9A-ABF4-295E2081949D}" presName="thickLine" presStyleLbl="alignNode1" presStyleIdx="0" presStyleCnt="4"/>
      <dgm:spPr/>
    </dgm:pt>
    <dgm:pt modelId="{6CE0E309-12CA-4157-AFAD-DD9DB51897ED}" type="pres">
      <dgm:prSet presAssocID="{CD35FBCF-47D6-4F9A-ABF4-295E2081949D}" presName="horz1" presStyleCnt="0"/>
      <dgm:spPr/>
    </dgm:pt>
    <dgm:pt modelId="{9B8F30EF-8A16-434B-A764-8ABC360869BB}" type="pres">
      <dgm:prSet presAssocID="{CD35FBCF-47D6-4F9A-ABF4-295E2081949D}" presName="tx1" presStyleLbl="revTx" presStyleIdx="0" presStyleCnt="4"/>
      <dgm:spPr/>
    </dgm:pt>
    <dgm:pt modelId="{E236C629-E36F-444A-8309-2ABD6F2E1E11}" type="pres">
      <dgm:prSet presAssocID="{CD35FBCF-47D6-4F9A-ABF4-295E2081949D}" presName="vert1" presStyleCnt="0"/>
      <dgm:spPr/>
    </dgm:pt>
    <dgm:pt modelId="{649DC04E-FA08-4B04-A110-E6805652CDE3}" type="pres">
      <dgm:prSet presAssocID="{53EDC399-E921-4384-B6C5-23B37C8A6889}" presName="thickLine" presStyleLbl="alignNode1" presStyleIdx="1" presStyleCnt="4"/>
      <dgm:spPr/>
    </dgm:pt>
    <dgm:pt modelId="{BD83A152-EAED-4BF1-A23C-A1533CE87730}" type="pres">
      <dgm:prSet presAssocID="{53EDC399-E921-4384-B6C5-23B37C8A6889}" presName="horz1" presStyleCnt="0"/>
      <dgm:spPr/>
    </dgm:pt>
    <dgm:pt modelId="{0C01F3E6-5DE5-4B67-8CF7-C594549B35B5}" type="pres">
      <dgm:prSet presAssocID="{53EDC399-E921-4384-B6C5-23B37C8A6889}" presName="tx1" presStyleLbl="revTx" presStyleIdx="1" presStyleCnt="4"/>
      <dgm:spPr/>
    </dgm:pt>
    <dgm:pt modelId="{A2C02759-054B-4F30-B95C-51E686E68A12}" type="pres">
      <dgm:prSet presAssocID="{53EDC399-E921-4384-B6C5-23B37C8A6889}" presName="vert1" presStyleCnt="0"/>
      <dgm:spPr/>
    </dgm:pt>
    <dgm:pt modelId="{39CE95C7-5E40-40EA-BCDD-C896D1DC9FB7}" type="pres">
      <dgm:prSet presAssocID="{D45D6AA9-DBDA-4603-B6E8-54A095448CE6}" presName="thickLine" presStyleLbl="alignNode1" presStyleIdx="2" presStyleCnt="4"/>
      <dgm:spPr/>
    </dgm:pt>
    <dgm:pt modelId="{CFD43837-79FB-4799-BCA7-93C6A5A04384}" type="pres">
      <dgm:prSet presAssocID="{D45D6AA9-DBDA-4603-B6E8-54A095448CE6}" presName="horz1" presStyleCnt="0"/>
      <dgm:spPr/>
    </dgm:pt>
    <dgm:pt modelId="{1F1184B4-723D-485D-B2D0-3F9822E2CF3F}" type="pres">
      <dgm:prSet presAssocID="{D45D6AA9-DBDA-4603-B6E8-54A095448CE6}" presName="tx1" presStyleLbl="revTx" presStyleIdx="2" presStyleCnt="4"/>
      <dgm:spPr/>
    </dgm:pt>
    <dgm:pt modelId="{260EC6E3-FD05-439B-8601-AAE64FCAD7AE}" type="pres">
      <dgm:prSet presAssocID="{D45D6AA9-DBDA-4603-B6E8-54A095448CE6}" presName="vert1" presStyleCnt="0"/>
      <dgm:spPr/>
    </dgm:pt>
    <dgm:pt modelId="{1B218690-76B5-4C18-96C4-A331FC1F78F3}" type="pres">
      <dgm:prSet presAssocID="{990B9BB1-CCE0-46B7-BEA9-6327A8732588}" presName="thickLine" presStyleLbl="alignNode1" presStyleIdx="3" presStyleCnt="4"/>
      <dgm:spPr/>
    </dgm:pt>
    <dgm:pt modelId="{9B0F49DE-FADB-4D6B-BBE8-80C0E4FDC193}" type="pres">
      <dgm:prSet presAssocID="{990B9BB1-CCE0-46B7-BEA9-6327A8732588}" presName="horz1" presStyleCnt="0"/>
      <dgm:spPr/>
    </dgm:pt>
    <dgm:pt modelId="{CB9A4F2A-1AC8-4DFE-9D77-0A98F169882F}" type="pres">
      <dgm:prSet presAssocID="{990B9BB1-CCE0-46B7-BEA9-6327A8732588}" presName="tx1" presStyleLbl="revTx" presStyleIdx="3" presStyleCnt="4"/>
      <dgm:spPr/>
    </dgm:pt>
    <dgm:pt modelId="{6C38F583-9F35-47FB-853C-84FC60F604C0}" type="pres">
      <dgm:prSet presAssocID="{990B9BB1-CCE0-46B7-BEA9-6327A8732588}" presName="vert1" presStyleCnt="0"/>
      <dgm:spPr/>
    </dgm:pt>
  </dgm:ptLst>
  <dgm:cxnLst>
    <dgm:cxn modelId="{1F3B8F04-EC90-43AA-8EA1-600919F51F80}" type="presOf" srcId="{990B9BB1-CCE0-46B7-BEA9-6327A8732588}" destId="{CB9A4F2A-1AC8-4DFE-9D77-0A98F169882F}" srcOrd="0" destOrd="0" presId="urn:microsoft.com/office/officeart/2008/layout/LinedList"/>
    <dgm:cxn modelId="{07B83D17-D017-4054-A055-F3C0D57873C2}" srcId="{854471E2-581B-434D-B673-4EC279778D15}" destId="{53EDC399-E921-4384-B6C5-23B37C8A6889}" srcOrd="1" destOrd="0" parTransId="{F731F4FB-6727-46B3-BE4C-6AA1298A9CD1}" sibTransId="{4F867DC7-A23A-4690-BBA1-C7DC008FAE2F}"/>
    <dgm:cxn modelId="{7B0F0B1D-69D9-43ED-AE65-1EFDADF012F5}" type="presOf" srcId="{CD35FBCF-47D6-4F9A-ABF4-295E2081949D}" destId="{9B8F30EF-8A16-434B-A764-8ABC360869BB}" srcOrd="0" destOrd="0" presId="urn:microsoft.com/office/officeart/2008/layout/LinedList"/>
    <dgm:cxn modelId="{41A8EE61-DF87-49B1-AE5E-F8DB49127488}" srcId="{854471E2-581B-434D-B673-4EC279778D15}" destId="{CD35FBCF-47D6-4F9A-ABF4-295E2081949D}" srcOrd="0" destOrd="0" parTransId="{F13333BA-D6E8-4EB8-9AD8-8C27074D965A}" sibTransId="{B015C711-3616-479F-990E-749D8B96AF2D}"/>
    <dgm:cxn modelId="{7DB0626C-8F39-45A5-A2E8-9EAE5C867DE8}" srcId="{854471E2-581B-434D-B673-4EC279778D15}" destId="{990B9BB1-CCE0-46B7-BEA9-6327A8732588}" srcOrd="3" destOrd="0" parTransId="{9CCAD587-A2A1-48B7-8B69-C359D351C12C}" sibTransId="{2B2797A5-3A36-4660-96E5-29F5FE0FEA2F}"/>
    <dgm:cxn modelId="{349E1B6F-1DA1-4B76-9334-ED55A654650C}" type="presOf" srcId="{854471E2-581B-434D-B673-4EC279778D15}" destId="{6900C62A-0BE1-45A0-8798-8C14EEC30B0B}" srcOrd="0" destOrd="0" presId="urn:microsoft.com/office/officeart/2008/layout/LinedList"/>
    <dgm:cxn modelId="{372ADACB-D213-4094-B2C0-11C6BFABFCE1}" type="presOf" srcId="{D45D6AA9-DBDA-4603-B6E8-54A095448CE6}" destId="{1F1184B4-723D-485D-B2D0-3F9822E2CF3F}" srcOrd="0" destOrd="0" presId="urn:microsoft.com/office/officeart/2008/layout/LinedList"/>
    <dgm:cxn modelId="{FFF047CE-8FD7-4BB7-97B5-260A59CDCBE4}" srcId="{854471E2-581B-434D-B673-4EC279778D15}" destId="{D45D6AA9-DBDA-4603-B6E8-54A095448CE6}" srcOrd="2" destOrd="0" parTransId="{128AB6F1-75A9-4FEF-A113-6CA582117E02}" sibTransId="{5EF5F9E7-C561-4043-97C8-63D655036781}"/>
    <dgm:cxn modelId="{8AEB41EE-67E7-4695-95E0-54E85759FA8B}" type="presOf" srcId="{53EDC399-E921-4384-B6C5-23B37C8A6889}" destId="{0C01F3E6-5DE5-4B67-8CF7-C594549B35B5}" srcOrd="0" destOrd="0" presId="urn:microsoft.com/office/officeart/2008/layout/LinedList"/>
    <dgm:cxn modelId="{65D95C6B-5758-480C-8BE7-0F02D414AFAC}" type="presParOf" srcId="{6900C62A-0BE1-45A0-8798-8C14EEC30B0B}" destId="{0684235B-9375-4429-A2B9-6F07ECDF70FE}" srcOrd="0" destOrd="0" presId="urn:microsoft.com/office/officeart/2008/layout/LinedList"/>
    <dgm:cxn modelId="{6900AB22-849D-442E-897C-D6E33915F484}" type="presParOf" srcId="{6900C62A-0BE1-45A0-8798-8C14EEC30B0B}" destId="{6CE0E309-12CA-4157-AFAD-DD9DB51897ED}" srcOrd="1" destOrd="0" presId="urn:microsoft.com/office/officeart/2008/layout/LinedList"/>
    <dgm:cxn modelId="{F3A2F3EF-E339-4A10-995C-6B50340D1C81}" type="presParOf" srcId="{6CE0E309-12CA-4157-AFAD-DD9DB51897ED}" destId="{9B8F30EF-8A16-434B-A764-8ABC360869BB}" srcOrd="0" destOrd="0" presId="urn:microsoft.com/office/officeart/2008/layout/LinedList"/>
    <dgm:cxn modelId="{47E5AC2E-F29D-49F0-875D-E9C432CF8F81}" type="presParOf" srcId="{6CE0E309-12CA-4157-AFAD-DD9DB51897ED}" destId="{E236C629-E36F-444A-8309-2ABD6F2E1E11}" srcOrd="1" destOrd="0" presId="urn:microsoft.com/office/officeart/2008/layout/LinedList"/>
    <dgm:cxn modelId="{4AB86F57-88AA-4573-B12D-58D79122F384}" type="presParOf" srcId="{6900C62A-0BE1-45A0-8798-8C14EEC30B0B}" destId="{649DC04E-FA08-4B04-A110-E6805652CDE3}" srcOrd="2" destOrd="0" presId="urn:microsoft.com/office/officeart/2008/layout/LinedList"/>
    <dgm:cxn modelId="{738238B5-62E0-4B30-8990-835263B941C2}" type="presParOf" srcId="{6900C62A-0BE1-45A0-8798-8C14EEC30B0B}" destId="{BD83A152-EAED-4BF1-A23C-A1533CE87730}" srcOrd="3" destOrd="0" presId="urn:microsoft.com/office/officeart/2008/layout/LinedList"/>
    <dgm:cxn modelId="{9335E888-DD61-419C-AD40-08174B75A87D}" type="presParOf" srcId="{BD83A152-EAED-4BF1-A23C-A1533CE87730}" destId="{0C01F3E6-5DE5-4B67-8CF7-C594549B35B5}" srcOrd="0" destOrd="0" presId="urn:microsoft.com/office/officeart/2008/layout/LinedList"/>
    <dgm:cxn modelId="{7760E04D-4A70-4B4A-AD42-680D09AFE70A}" type="presParOf" srcId="{BD83A152-EAED-4BF1-A23C-A1533CE87730}" destId="{A2C02759-054B-4F30-B95C-51E686E68A12}" srcOrd="1" destOrd="0" presId="urn:microsoft.com/office/officeart/2008/layout/LinedList"/>
    <dgm:cxn modelId="{7FD1E2B8-E338-4D96-B2F9-8A0A5429FE8F}" type="presParOf" srcId="{6900C62A-0BE1-45A0-8798-8C14EEC30B0B}" destId="{39CE95C7-5E40-40EA-BCDD-C896D1DC9FB7}" srcOrd="4" destOrd="0" presId="urn:microsoft.com/office/officeart/2008/layout/LinedList"/>
    <dgm:cxn modelId="{091FAAE1-1353-4F20-83CF-5BD5A35B840B}" type="presParOf" srcId="{6900C62A-0BE1-45A0-8798-8C14EEC30B0B}" destId="{CFD43837-79FB-4799-BCA7-93C6A5A04384}" srcOrd="5" destOrd="0" presId="urn:microsoft.com/office/officeart/2008/layout/LinedList"/>
    <dgm:cxn modelId="{23A6D905-D79A-45ED-8B79-DD3ACFC30344}" type="presParOf" srcId="{CFD43837-79FB-4799-BCA7-93C6A5A04384}" destId="{1F1184B4-723D-485D-B2D0-3F9822E2CF3F}" srcOrd="0" destOrd="0" presId="urn:microsoft.com/office/officeart/2008/layout/LinedList"/>
    <dgm:cxn modelId="{6228A93F-9A02-4C32-A539-810210D7C748}" type="presParOf" srcId="{CFD43837-79FB-4799-BCA7-93C6A5A04384}" destId="{260EC6E3-FD05-439B-8601-AAE64FCAD7AE}" srcOrd="1" destOrd="0" presId="urn:microsoft.com/office/officeart/2008/layout/LinedList"/>
    <dgm:cxn modelId="{10DF75C3-E6FD-4627-99F7-363BEE55FB2F}" type="presParOf" srcId="{6900C62A-0BE1-45A0-8798-8C14EEC30B0B}" destId="{1B218690-76B5-4C18-96C4-A331FC1F78F3}" srcOrd="6" destOrd="0" presId="urn:microsoft.com/office/officeart/2008/layout/LinedList"/>
    <dgm:cxn modelId="{ABAAF9B5-DBBB-4EF5-A189-BB70CB8E9E36}" type="presParOf" srcId="{6900C62A-0BE1-45A0-8798-8C14EEC30B0B}" destId="{9B0F49DE-FADB-4D6B-BBE8-80C0E4FDC193}" srcOrd="7" destOrd="0" presId="urn:microsoft.com/office/officeart/2008/layout/LinedList"/>
    <dgm:cxn modelId="{1AB58010-767C-42F5-8C3D-739A535195CE}" type="presParOf" srcId="{9B0F49DE-FADB-4D6B-BBE8-80C0E4FDC193}" destId="{CB9A4F2A-1AC8-4DFE-9D77-0A98F169882F}" srcOrd="0" destOrd="0" presId="urn:microsoft.com/office/officeart/2008/layout/LinedList"/>
    <dgm:cxn modelId="{EFDEFF44-7234-401F-9690-2C9D0F39F0D2}" type="presParOf" srcId="{9B0F49DE-FADB-4D6B-BBE8-80C0E4FDC193}" destId="{6C38F583-9F35-47FB-853C-84FC60F604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51DE4-1194-4A10-A060-58A6BD3A28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EEB4A6-5CEB-4CE6-A747-019077C0C55D}">
      <dgm:prSet/>
      <dgm:spPr/>
      <dgm:t>
        <a:bodyPr/>
        <a:lstStyle/>
        <a:p>
          <a:r>
            <a:rPr lang="en-US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Demographic Preferences:</a:t>
          </a:r>
          <a:r>
            <a:rPr lang="en-US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Understand how </a:t>
          </a:r>
          <a:r>
            <a:rPr lang="en-US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Customer Age Group</a:t>
          </a:r>
          <a:r>
            <a:rPr lang="en-US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and </a:t>
          </a:r>
          <a:r>
            <a:rPr lang="en-US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Customer Gender</a:t>
          </a:r>
          <a:r>
            <a:rPr lang="en-US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influence the demand for specific </a:t>
          </a:r>
          <a:r>
            <a:rPr lang="en-US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Categories</a:t>
          </a:r>
          <a:r>
            <a:rPr lang="en-US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(e.g., Do younger users buy more Footwear?).</a:t>
          </a:r>
          <a:endParaRPr lang="en-US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9CAC8A79-20B5-4843-A63C-6C380542A2F3}" type="parTrans" cxnId="{C535CF30-7661-4E9C-863A-C04AB6362FB2}">
      <dgm:prSet/>
      <dgm:spPr/>
      <dgm:t>
        <a:bodyPr/>
        <a:lstStyle/>
        <a:p>
          <a:endParaRPr lang="en-US"/>
        </a:p>
      </dgm:t>
    </dgm:pt>
    <dgm:pt modelId="{25FD60C5-349C-4EC1-8ED1-A18AA3EF9C9B}" type="sibTrans" cxnId="{C535CF30-7661-4E9C-863A-C04AB6362FB2}">
      <dgm:prSet/>
      <dgm:spPr/>
      <dgm:t>
        <a:bodyPr/>
        <a:lstStyle/>
        <a:p>
          <a:endParaRPr lang="en-US"/>
        </a:p>
      </dgm:t>
    </dgm:pt>
    <dgm:pt modelId="{CD8B4053-2945-4B7D-B950-16CF0FD31A40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Geographical Trends: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Map out sales trends and product popularity across different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Customer Location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s (e.g., Is Electronics more popular in New York than in Tokyo?).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ABA1D7F2-C024-4A0F-889D-94C7352309C8}" type="parTrans" cxnId="{FE1A0B7D-95D0-4BD9-80DB-992D13C6F137}">
      <dgm:prSet/>
      <dgm:spPr/>
      <dgm:t>
        <a:bodyPr/>
        <a:lstStyle/>
        <a:p>
          <a:endParaRPr lang="en-US"/>
        </a:p>
      </dgm:t>
    </dgm:pt>
    <dgm:pt modelId="{68C830C0-3578-4C28-9ED4-0A83FA5398AC}" type="sibTrans" cxnId="{FE1A0B7D-95D0-4BD9-80DB-992D13C6F137}">
      <dgm:prSet/>
      <dgm:spPr/>
      <dgm:t>
        <a:bodyPr/>
        <a:lstStyle/>
        <a:p>
          <a:endParaRPr lang="en-US"/>
        </a:p>
      </dgm:t>
    </dgm:pt>
    <dgm:pt modelId="{236B9A77-CEF6-421E-98C1-4B5C35779FFA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Targeted Marketing: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Segment customers based on their buying habits and demographics to tailor marketing campaigns more effectively.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A9BFFE88-6501-40BB-A09B-73C7A139FF34}" type="parTrans" cxnId="{685FAEA4-176A-4029-969A-02E731C638C2}">
      <dgm:prSet/>
      <dgm:spPr/>
      <dgm:t>
        <a:bodyPr/>
        <a:lstStyle/>
        <a:p>
          <a:endParaRPr lang="en-US"/>
        </a:p>
      </dgm:t>
    </dgm:pt>
    <dgm:pt modelId="{E25D07D6-2D7A-4892-B3B3-A6272BAB2BFA}" type="sibTrans" cxnId="{685FAEA4-176A-4029-969A-02E731C638C2}">
      <dgm:prSet/>
      <dgm:spPr/>
      <dgm:t>
        <a:bodyPr/>
        <a:lstStyle/>
        <a:p>
          <a:endParaRPr lang="en-US"/>
        </a:p>
      </dgm:t>
    </dgm:pt>
    <dgm:pt modelId="{9CB6BF63-7CF1-48C9-AF8D-ECDBC25299B2}" type="pres">
      <dgm:prSet presAssocID="{28C51DE4-1194-4A10-A060-58A6BD3A28B2}" presName="vert0" presStyleCnt="0">
        <dgm:presLayoutVars>
          <dgm:dir/>
          <dgm:animOne val="branch"/>
          <dgm:animLvl val="lvl"/>
        </dgm:presLayoutVars>
      </dgm:prSet>
      <dgm:spPr/>
    </dgm:pt>
    <dgm:pt modelId="{347F5777-6243-413C-920F-FE67478A7638}" type="pres">
      <dgm:prSet presAssocID="{6EEEB4A6-5CEB-4CE6-A747-019077C0C55D}" presName="thickLine" presStyleLbl="alignNode1" presStyleIdx="0" presStyleCnt="3"/>
      <dgm:spPr/>
    </dgm:pt>
    <dgm:pt modelId="{A7DA2C0B-F7C7-43D9-A0B1-6C34C09E231A}" type="pres">
      <dgm:prSet presAssocID="{6EEEB4A6-5CEB-4CE6-A747-019077C0C55D}" presName="horz1" presStyleCnt="0"/>
      <dgm:spPr/>
    </dgm:pt>
    <dgm:pt modelId="{567AD690-C43E-4514-98A3-A30867496195}" type="pres">
      <dgm:prSet presAssocID="{6EEEB4A6-5CEB-4CE6-A747-019077C0C55D}" presName="tx1" presStyleLbl="revTx" presStyleIdx="0" presStyleCnt="3"/>
      <dgm:spPr/>
    </dgm:pt>
    <dgm:pt modelId="{A594CE3B-B2F9-4BD9-B7ED-87A5E1050C21}" type="pres">
      <dgm:prSet presAssocID="{6EEEB4A6-5CEB-4CE6-A747-019077C0C55D}" presName="vert1" presStyleCnt="0"/>
      <dgm:spPr/>
    </dgm:pt>
    <dgm:pt modelId="{91860D31-65D0-4EA2-B00B-0294B9EE1771}" type="pres">
      <dgm:prSet presAssocID="{CD8B4053-2945-4B7D-B950-16CF0FD31A40}" presName="thickLine" presStyleLbl="alignNode1" presStyleIdx="1" presStyleCnt="3"/>
      <dgm:spPr/>
    </dgm:pt>
    <dgm:pt modelId="{862F39F8-BD4C-4061-AD2B-F68CE1F082D1}" type="pres">
      <dgm:prSet presAssocID="{CD8B4053-2945-4B7D-B950-16CF0FD31A40}" presName="horz1" presStyleCnt="0"/>
      <dgm:spPr/>
    </dgm:pt>
    <dgm:pt modelId="{7CA50098-30FD-4FA3-B83A-FB2FE7E28948}" type="pres">
      <dgm:prSet presAssocID="{CD8B4053-2945-4B7D-B950-16CF0FD31A40}" presName="tx1" presStyleLbl="revTx" presStyleIdx="1" presStyleCnt="3"/>
      <dgm:spPr/>
    </dgm:pt>
    <dgm:pt modelId="{4F38C05B-794B-43FE-9B69-CAD99D793E7A}" type="pres">
      <dgm:prSet presAssocID="{CD8B4053-2945-4B7D-B950-16CF0FD31A40}" presName="vert1" presStyleCnt="0"/>
      <dgm:spPr/>
    </dgm:pt>
    <dgm:pt modelId="{FF234249-E95B-4AF9-9B32-9FFE93550884}" type="pres">
      <dgm:prSet presAssocID="{236B9A77-CEF6-421E-98C1-4B5C35779FFA}" presName="thickLine" presStyleLbl="alignNode1" presStyleIdx="2" presStyleCnt="3"/>
      <dgm:spPr/>
    </dgm:pt>
    <dgm:pt modelId="{3BD101D9-B358-4F93-946A-DF9EF5C12CA5}" type="pres">
      <dgm:prSet presAssocID="{236B9A77-CEF6-421E-98C1-4B5C35779FFA}" presName="horz1" presStyleCnt="0"/>
      <dgm:spPr/>
    </dgm:pt>
    <dgm:pt modelId="{398F7EA2-D6BB-47AF-AFF9-5145ABBC11E2}" type="pres">
      <dgm:prSet presAssocID="{236B9A77-CEF6-421E-98C1-4B5C35779FFA}" presName="tx1" presStyleLbl="revTx" presStyleIdx="2" presStyleCnt="3"/>
      <dgm:spPr/>
    </dgm:pt>
    <dgm:pt modelId="{A020D387-5077-4DB3-8C58-721037CA2003}" type="pres">
      <dgm:prSet presAssocID="{236B9A77-CEF6-421E-98C1-4B5C35779FFA}" presName="vert1" presStyleCnt="0"/>
      <dgm:spPr/>
    </dgm:pt>
  </dgm:ptLst>
  <dgm:cxnLst>
    <dgm:cxn modelId="{C535CF30-7661-4E9C-863A-C04AB6362FB2}" srcId="{28C51DE4-1194-4A10-A060-58A6BD3A28B2}" destId="{6EEEB4A6-5CEB-4CE6-A747-019077C0C55D}" srcOrd="0" destOrd="0" parTransId="{9CAC8A79-20B5-4843-A63C-6C380542A2F3}" sibTransId="{25FD60C5-349C-4EC1-8ED1-A18AA3EF9C9B}"/>
    <dgm:cxn modelId="{39DDAE45-E2E1-4460-B350-00EE266EF7E0}" type="presOf" srcId="{236B9A77-CEF6-421E-98C1-4B5C35779FFA}" destId="{398F7EA2-D6BB-47AF-AFF9-5145ABBC11E2}" srcOrd="0" destOrd="0" presId="urn:microsoft.com/office/officeart/2008/layout/LinedList"/>
    <dgm:cxn modelId="{FE1A0B7D-95D0-4BD9-80DB-992D13C6F137}" srcId="{28C51DE4-1194-4A10-A060-58A6BD3A28B2}" destId="{CD8B4053-2945-4B7D-B950-16CF0FD31A40}" srcOrd="1" destOrd="0" parTransId="{ABA1D7F2-C024-4A0F-889D-94C7352309C8}" sibTransId="{68C830C0-3578-4C28-9ED4-0A83FA5398AC}"/>
    <dgm:cxn modelId="{40E5EBA1-93DF-4DA6-B0CA-1698C7703BCB}" type="presOf" srcId="{6EEEB4A6-5CEB-4CE6-A747-019077C0C55D}" destId="{567AD690-C43E-4514-98A3-A30867496195}" srcOrd="0" destOrd="0" presId="urn:microsoft.com/office/officeart/2008/layout/LinedList"/>
    <dgm:cxn modelId="{685FAEA4-176A-4029-969A-02E731C638C2}" srcId="{28C51DE4-1194-4A10-A060-58A6BD3A28B2}" destId="{236B9A77-CEF6-421E-98C1-4B5C35779FFA}" srcOrd="2" destOrd="0" parTransId="{A9BFFE88-6501-40BB-A09B-73C7A139FF34}" sibTransId="{E25D07D6-2D7A-4892-B3B3-A6272BAB2BFA}"/>
    <dgm:cxn modelId="{866016EA-91D9-4D72-BBC9-4A7E8A641D67}" type="presOf" srcId="{CD8B4053-2945-4B7D-B950-16CF0FD31A40}" destId="{7CA50098-30FD-4FA3-B83A-FB2FE7E28948}" srcOrd="0" destOrd="0" presId="urn:microsoft.com/office/officeart/2008/layout/LinedList"/>
    <dgm:cxn modelId="{EE6B99F7-0051-4F4A-A677-583D3491DB07}" type="presOf" srcId="{28C51DE4-1194-4A10-A060-58A6BD3A28B2}" destId="{9CB6BF63-7CF1-48C9-AF8D-ECDBC25299B2}" srcOrd="0" destOrd="0" presId="urn:microsoft.com/office/officeart/2008/layout/LinedList"/>
    <dgm:cxn modelId="{64BD9F88-C90C-4995-A271-BDB09D5AE204}" type="presParOf" srcId="{9CB6BF63-7CF1-48C9-AF8D-ECDBC25299B2}" destId="{347F5777-6243-413C-920F-FE67478A7638}" srcOrd="0" destOrd="0" presId="urn:microsoft.com/office/officeart/2008/layout/LinedList"/>
    <dgm:cxn modelId="{027412F8-8529-4958-B89D-9DF9BC3A17D5}" type="presParOf" srcId="{9CB6BF63-7CF1-48C9-AF8D-ECDBC25299B2}" destId="{A7DA2C0B-F7C7-43D9-A0B1-6C34C09E231A}" srcOrd="1" destOrd="0" presId="urn:microsoft.com/office/officeart/2008/layout/LinedList"/>
    <dgm:cxn modelId="{C8C21A91-ADF4-4072-9B15-F02698679CB4}" type="presParOf" srcId="{A7DA2C0B-F7C7-43D9-A0B1-6C34C09E231A}" destId="{567AD690-C43E-4514-98A3-A30867496195}" srcOrd="0" destOrd="0" presId="urn:microsoft.com/office/officeart/2008/layout/LinedList"/>
    <dgm:cxn modelId="{E8830F99-2F0C-4B0E-8101-2BE3A37F64BA}" type="presParOf" srcId="{A7DA2C0B-F7C7-43D9-A0B1-6C34C09E231A}" destId="{A594CE3B-B2F9-4BD9-B7ED-87A5E1050C21}" srcOrd="1" destOrd="0" presId="urn:microsoft.com/office/officeart/2008/layout/LinedList"/>
    <dgm:cxn modelId="{0A577126-5028-451A-9AB9-0FE4BAC6B96A}" type="presParOf" srcId="{9CB6BF63-7CF1-48C9-AF8D-ECDBC25299B2}" destId="{91860D31-65D0-4EA2-B00B-0294B9EE1771}" srcOrd="2" destOrd="0" presId="urn:microsoft.com/office/officeart/2008/layout/LinedList"/>
    <dgm:cxn modelId="{7D3F54BC-91B5-4A45-A38B-65E7012436C0}" type="presParOf" srcId="{9CB6BF63-7CF1-48C9-AF8D-ECDBC25299B2}" destId="{862F39F8-BD4C-4061-AD2B-F68CE1F082D1}" srcOrd="3" destOrd="0" presId="urn:microsoft.com/office/officeart/2008/layout/LinedList"/>
    <dgm:cxn modelId="{6904AA6C-27B2-422C-8C2A-D6A8963987E3}" type="presParOf" srcId="{862F39F8-BD4C-4061-AD2B-F68CE1F082D1}" destId="{7CA50098-30FD-4FA3-B83A-FB2FE7E28948}" srcOrd="0" destOrd="0" presId="urn:microsoft.com/office/officeart/2008/layout/LinedList"/>
    <dgm:cxn modelId="{3FA97821-66CE-4A69-AC45-A7BB6FA754EE}" type="presParOf" srcId="{862F39F8-BD4C-4061-AD2B-F68CE1F082D1}" destId="{4F38C05B-794B-43FE-9B69-CAD99D793E7A}" srcOrd="1" destOrd="0" presId="urn:microsoft.com/office/officeart/2008/layout/LinedList"/>
    <dgm:cxn modelId="{901B43BD-0EF5-4D05-A5CE-D837A7645A6D}" type="presParOf" srcId="{9CB6BF63-7CF1-48C9-AF8D-ECDBC25299B2}" destId="{FF234249-E95B-4AF9-9B32-9FFE93550884}" srcOrd="4" destOrd="0" presId="urn:microsoft.com/office/officeart/2008/layout/LinedList"/>
    <dgm:cxn modelId="{6F8237CE-6FA3-4FB1-8AC5-3C5FAB3EC27A}" type="presParOf" srcId="{9CB6BF63-7CF1-48C9-AF8D-ECDBC25299B2}" destId="{3BD101D9-B358-4F93-946A-DF9EF5C12CA5}" srcOrd="5" destOrd="0" presId="urn:microsoft.com/office/officeart/2008/layout/LinedList"/>
    <dgm:cxn modelId="{72690558-2B23-4BD6-A1F1-81AD1F1142E1}" type="presParOf" srcId="{3BD101D9-B358-4F93-946A-DF9EF5C12CA5}" destId="{398F7EA2-D6BB-47AF-AFF9-5145ABBC11E2}" srcOrd="0" destOrd="0" presId="urn:microsoft.com/office/officeart/2008/layout/LinedList"/>
    <dgm:cxn modelId="{81C1B2A8-5844-4BCA-9C4E-657F2F5164F6}" type="presParOf" srcId="{3BD101D9-B358-4F93-946A-DF9EF5C12CA5}" destId="{A020D387-5077-4DB3-8C58-721037CA20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08DE6F-FF25-4C57-962B-319C274CCC2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64C71C-5A8F-455A-BC59-F55E0C5ED3BE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Cost Analysis: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Determine the true cost of fulfilling orders by analyzing the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Shipping Cost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for different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Shipping Method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s.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4A43596C-8F03-4960-9920-3BA45B0B7522}" type="parTrans" cxnId="{710D68EE-81F5-47BE-89A1-F5127C826B50}">
      <dgm:prSet/>
      <dgm:spPr/>
      <dgm:t>
        <a:bodyPr/>
        <a:lstStyle/>
        <a:p>
          <a:endParaRPr lang="en-US"/>
        </a:p>
      </dgm:t>
    </dgm:pt>
    <dgm:pt modelId="{4CD90C07-0D7C-42D7-89E5-A9F32AA1C86B}" type="sibTrans" cxnId="{710D68EE-81F5-47BE-89A1-F5127C826B50}">
      <dgm:prSet/>
      <dgm:spPr/>
      <dgm:t>
        <a:bodyPr/>
        <a:lstStyle/>
        <a:p>
          <a:endParaRPr lang="en-US"/>
        </a:p>
      </dgm:t>
    </dgm:pt>
    <dgm:pt modelId="{86763FAF-0BCF-4B3F-905D-546268601946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Method Popularity: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See which shipping methods customers prefer (e.g.,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Standard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,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Express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,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Overnight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) and if the higher cost of faster methods justifies the customer demand.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F2D5B435-6400-4EFD-AA66-0E4AB2824F98}" type="parTrans" cxnId="{BD7E8F4A-E243-4360-BAF6-B052F3390886}">
      <dgm:prSet/>
      <dgm:spPr/>
      <dgm:t>
        <a:bodyPr/>
        <a:lstStyle/>
        <a:p>
          <a:endParaRPr lang="en-US"/>
        </a:p>
      </dgm:t>
    </dgm:pt>
    <dgm:pt modelId="{15F70F79-7D2F-4FED-A239-F200F189DB45}" type="sibTrans" cxnId="{BD7E8F4A-E243-4360-BAF6-B052F3390886}">
      <dgm:prSet/>
      <dgm:spPr/>
      <dgm:t>
        <a:bodyPr/>
        <a:lstStyle/>
        <a:p>
          <a:endParaRPr lang="en-US"/>
        </a:p>
      </dgm:t>
    </dgm:pt>
    <dgm:pt modelId="{1B2B9379-742F-4E33-AE53-5D54E45C08AC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Impact on Returns: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Analyze if certain high-cost or slow shipping methods correlate with a higher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Return Rate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, suggesting damage or delays are causing issues.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0C9E1D2A-9E36-4170-A71D-4DF45AC7FA8E}" type="parTrans" cxnId="{3EA151BC-5707-4C16-B753-588FA43A83D2}">
      <dgm:prSet/>
      <dgm:spPr/>
      <dgm:t>
        <a:bodyPr/>
        <a:lstStyle/>
        <a:p>
          <a:endParaRPr lang="en-US"/>
        </a:p>
      </dgm:t>
    </dgm:pt>
    <dgm:pt modelId="{5F39D30D-8849-461E-8199-5B64A5BC7C9E}" type="sibTrans" cxnId="{3EA151BC-5707-4C16-B753-588FA43A83D2}">
      <dgm:prSet/>
      <dgm:spPr/>
      <dgm:t>
        <a:bodyPr/>
        <a:lstStyle/>
        <a:p>
          <a:endParaRPr lang="en-US"/>
        </a:p>
      </dgm:t>
    </dgm:pt>
    <dgm:pt modelId="{97EE64B7-62B6-4419-85E1-70B8AFB302A5}" type="pres">
      <dgm:prSet presAssocID="{EC08DE6F-FF25-4C57-962B-319C274CCC20}" presName="vert0" presStyleCnt="0">
        <dgm:presLayoutVars>
          <dgm:dir/>
          <dgm:animOne val="branch"/>
          <dgm:animLvl val="lvl"/>
        </dgm:presLayoutVars>
      </dgm:prSet>
      <dgm:spPr/>
    </dgm:pt>
    <dgm:pt modelId="{D0BCE7BF-09AC-429D-AE2E-050C9A869966}" type="pres">
      <dgm:prSet presAssocID="{8F64C71C-5A8F-455A-BC59-F55E0C5ED3BE}" presName="thickLine" presStyleLbl="alignNode1" presStyleIdx="0" presStyleCnt="3"/>
      <dgm:spPr/>
    </dgm:pt>
    <dgm:pt modelId="{5C501217-3EAB-4F21-975F-3F1867DBB0AC}" type="pres">
      <dgm:prSet presAssocID="{8F64C71C-5A8F-455A-BC59-F55E0C5ED3BE}" presName="horz1" presStyleCnt="0"/>
      <dgm:spPr/>
    </dgm:pt>
    <dgm:pt modelId="{BCB2D719-0083-4929-BE0C-BB94F9F0F2A1}" type="pres">
      <dgm:prSet presAssocID="{8F64C71C-5A8F-455A-BC59-F55E0C5ED3BE}" presName="tx1" presStyleLbl="revTx" presStyleIdx="0" presStyleCnt="3"/>
      <dgm:spPr/>
    </dgm:pt>
    <dgm:pt modelId="{61D41069-CFD4-4C51-A30F-4856C7B64731}" type="pres">
      <dgm:prSet presAssocID="{8F64C71C-5A8F-455A-BC59-F55E0C5ED3BE}" presName="vert1" presStyleCnt="0"/>
      <dgm:spPr/>
    </dgm:pt>
    <dgm:pt modelId="{B9D53D9E-D66D-444D-8624-051F842B96E7}" type="pres">
      <dgm:prSet presAssocID="{86763FAF-0BCF-4B3F-905D-546268601946}" presName="thickLine" presStyleLbl="alignNode1" presStyleIdx="1" presStyleCnt="3"/>
      <dgm:spPr/>
    </dgm:pt>
    <dgm:pt modelId="{B46D76CE-E52B-48D7-ADED-2850FC541850}" type="pres">
      <dgm:prSet presAssocID="{86763FAF-0BCF-4B3F-905D-546268601946}" presName="horz1" presStyleCnt="0"/>
      <dgm:spPr/>
    </dgm:pt>
    <dgm:pt modelId="{0CE067A6-051E-4C0F-B7D0-E90114F4D3F3}" type="pres">
      <dgm:prSet presAssocID="{86763FAF-0BCF-4B3F-905D-546268601946}" presName="tx1" presStyleLbl="revTx" presStyleIdx="1" presStyleCnt="3"/>
      <dgm:spPr/>
    </dgm:pt>
    <dgm:pt modelId="{76ADF670-FEEA-4447-9B64-EE51ED0C4274}" type="pres">
      <dgm:prSet presAssocID="{86763FAF-0BCF-4B3F-905D-546268601946}" presName="vert1" presStyleCnt="0"/>
      <dgm:spPr/>
    </dgm:pt>
    <dgm:pt modelId="{448E444D-CDB5-4466-B5B3-8508BD704097}" type="pres">
      <dgm:prSet presAssocID="{1B2B9379-742F-4E33-AE53-5D54E45C08AC}" presName="thickLine" presStyleLbl="alignNode1" presStyleIdx="2" presStyleCnt="3"/>
      <dgm:spPr/>
    </dgm:pt>
    <dgm:pt modelId="{726807A9-D618-45AB-9B40-CC3163CB80AE}" type="pres">
      <dgm:prSet presAssocID="{1B2B9379-742F-4E33-AE53-5D54E45C08AC}" presName="horz1" presStyleCnt="0"/>
      <dgm:spPr/>
    </dgm:pt>
    <dgm:pt modelId="{D057D656-A65B-4625-9097-7F9B7395DA0B}" type="pres">
      <dgm:prSet presAssocID="{1B2B9379-742F-4E33-AE53-5D54E45C08AC}" presName="tx1" presStyleLbl="revTx" presStyleIdx="2" presStyleCnt="3"/>
      <dgm:spPr/>
    </dgm:pt>
    <dgm:pt modelId="{5AC200F8-5E07-433A-B4D4-C451B36C88F0}" type="pres">
      <dgm:prSet presAssocID="{1B2B9379-742F-4E33-AE53-5D54E45C08AC}" presName="vert1" presStyleCnt="0"/>
      <dgm:spPr/>
    </dgm:pt>
  </dgm:ptLst>
  <dgm:cxnLst>
    <dgm:cxn modelId="{1521892E-E669-4A6F-932C-CCFDD8D9F334}" type="presOf" srcId="{1B2B9379-742F-4E33-AE53-5D54E45C08AC}" destId="{D057D656-A65B-4625-9097-7F9B7395DA0B}" srcOrd="0" destOrd="0" presId="urn:microsoft.com/office/officeart/2008/layout/LinedList"/>
    <dgm:cxn modelId="{BA95395C-92AD-4E17-9AA1-340DE272DCD9}" type="presOf" srcId="{86763FAF-0BCF-4B3F-905D-546268601946}" destId="{0CE067A6-051E-4C0F-B7D0-E90114F4D3F3}" srcOrd="0" destOrd="0" presId="urn:microsoft.com/office/officeart/2008/layout/LinedList"/>
    <dgm:cxn modelId="{BD7E8F4A-E243-4360-BAF6-B052F3390886}" srcId="{EC08DE6F-FF25-4C57-962B-319C274CCC20}" destId="{86763FAF-0BCF-4B3F-905D-546268601946}" srcOrd="1" destOrd="0" parTransId="{F2D5B435-6400-4EFD-AA66-0E4AB2824F98}" sibTransId="{15F70F79-7D2F-4FED-A239-F200F189DB45}"/>
    <dgm:cxn modelId="{7C898EB5-09F5-4E07-B215-D69F6A112CFA}" type="presOf" srcId="{8F64C71C-5A8F-455A-BC59-F55E0C5ED3BE}" destId="{BCB2D719-0083-4929-BE0C-BB94F9F0F2A1}" srcOrd="0" destOrd="0" presId="urn:microsoft.com/office/officeart/2008/layout/LinedList"/>
    <dgm:cxn modelId="{3EA151BC-5707-4C16-B753-588FA43A83D2}" srcId="{EC08DE6F-FF25-4C57-962B-319C274CCC20}" destId="{1B2B9379-742F-4E33-AE53-5D54E45C08AC}" srcOrd="2" destOrd="0" parTransId="{0C9E1D2A-9E36-4170-A71D-4DF45AC7FA8E}" sibTransId="{5F39D30D-8849-461E-8199-5B64A5BC7C9E}"/>
    <dgm:cxn modelId="{FB714FD0-7F22-4B6F-9645-0B3732EE5188}" type="presOf" srcId="{EC08DE6F-FF25-4C57-962B-319C274CCC20}" destId="{97EE64B7-62B6-4419-85E1-70B8AFB302A5}" srcOrd="0" destOrd="0" presId="urn:microsoft.com/office/officeart/2008/layout/LinedList"/>
    <dgm:cxn modelId="{710D68EE-81F5-47BE-89A1-F5127C826B50}" srcId="{EC08DE6F-FF25-4C57-962B-319C274CCC20}" destId="{8F64C71C-5A8F-455A-BC59-F55E0C5ED3BE}" srcOrd="0" destOrd="0" parTransId="{4A43596C-8F03-4960-9920-3BA45B0B7522}" sibTransId="{4CD90C07-0D7C-42D7-89E5-A9F32AA1C86B}"/>
    <dgm:cxn modelId="{B34D6751-CE28-4BB1-9780-4F85AEFB6B15}" type="presParOf" srcId="{97EE64B7-62B6-4419-85E1-70B8AFB302A5}" destId="{D0BCE7BF-09AC-429D-AE2E-050C9A869966}" srcOrd="0" destOrd="0" presId="urn:microsoft.com/office/officeart/2008/layout/LinedList"/>
    <dgm:cxn modelId="{1BAC24E3-FF28-4708-8197-F41096CEB4C2}" type="presParOf" srcId="{97EE64B7-62B6-4419-85E1-70B8AFB302A5}" destId="{5C501217-3EAB-4F21-975F-3F1867DBB0AC}" srcOrd="1" destOrd="0" presId="urn:microsoft.com/office/officeart/2008/layout/LinedList"/>
    <dgm:cxn modelId="{1659B4BA-970F-4C7F-A69B-8DC37DB670A0}" type="presParOf" srcId="{5C501217-3EAB-4F21-975F-3F1867DBB0AC}" destId="{BCB2D719-0083-4929-BE0C-BB94F9F0F2A1}" srcOrd="0" destOrd="0" presId="urn:microsoft.com/office/officeart/2008/layout/LinedList"/>
    <dgm:cxn modelId="{4DE53C8F-5CF2-4440-98B6-DF958DE2FFEC}" type="presParOf" srcId="{5C501217-3EAB-4F21-975F-3F1867DBB0AC}" destId="{61D41069-CFD4-4C51-A30F-4856C7B64731}" srcOrd="1" destOrd="0" presId="urn:microsoft.com/office/officeart/2008/layout/LinedList"/>
    <dgm:cxn modelId="{D404AB33-6483-44ED-8A67-F2FCA1FF93CA}" type="presParOf" srcId="{97EE64B7-62B6-4419-85E1-70B8AFB302A5}" destId="{B9D53D9E-D66D-444D-8624-051F842B96E7}" srcOrd="2" destOrd="0" presId="urn:microsoft.com/office/officeart/2008/layout/LinedList"/>
    <dgm:cxn modelId="{2A9DCDB6-1FB2-43A5-8DC5-D6C375831D69}" type="presParOf" srcId="{97EE64B7-62B6-4419-85E1-70B8AFB302A5}" destId="{B46D76CE-E52B-48D7-ADED-2850FC541850}" srcOrd="3" destOrd="0" presId="urn:microsoft.com/office/officeart/2008/layout/LinedList"/>
    <dgm:cxn modelId="{6811742C-5778-4E1E-8C18-4ACBCB1D4881}" type="presParOf" srcId="{B46D76CE-E52B-48D7-ADED-2850FC541850}" destId="{0CE067A6-051E-4C0F-B7D0-E90114F4D3F3}" srcOrd="0" destOrd="0" presId="urn:microsoft.com/office/officeart/2008/layout/LinedList"/>
    <dgm:cxn modelId="{5A1BF7FB-EE58-423A-9A1B-7E2063FEBED8}" type="presParOf" srcId="{B46D76CE-E52B-48D7-ADED-2850FC541850}" destId="{76ADF670-FEEA-4447-9B64-EE51ED0C4274}" srcOrd="1" destOrd="0" presId="urn:microsoft.com/office/officeart/2008/layout/LinedList"/>
    <dgm:cxn modelId="{803CD30B-8670-4F50-9475-10E4B764AA02}" type="presParOf" srcId="{97EE64B7-62B6-4419-85E1-70B8AFB302A5}" destId="{448E444D-CDB5-4466-B5B3-8508BD704097}" srcOrd="4" destOrd="0" presId="urn:microsoft.com/office/officeart/2008/layout/LinedList"/>
    <dgm:cxn modelId="{844C0726-43B0-4D87-AE55-0AE0A90C5399}" type="presParOf" srcId="{97EE64B7-62B6-4419-85E1-70B8AFB302A5}" destId="{726807A9-D618-45AB-9B40-CC3163CB80AE}" srcOrd="5" destOrd="0" presId="urn:microsoft.com/office/officeart/2008/layout/LinedList"/>
    <dgm:cxn modelId="{403B475E-5B26-4A56-8B14-491F234A0591}" type="presParOf" srcId="{726807A9-D618-45AB-9B40-CC3163CB80AE}" destId="{D057D656-A65B-4625-9097-7F9B7395DA0B}" srcOrd="0" destOrd="0" presId="urn:microsoft.com/office/officeart/2008/layout/LinedList"/>
    <dgm:cxn modelId="{74A2374B-287E-48D3-98DC-FA0046269D12}" type="presParOf" srcId="{726807A9-D618-45AB-9B40-CC3163CB80AE}" destId="{5AC200F8-5E07-433A-B4D4-C451B36C88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4235B-9375-4429-A2B9-6F07ECDF70FE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F30EF-8A16-434B-A764-8ABC360869BB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Sales and Pricing Strategy: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Analyze the impact of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Price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,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Discount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, and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Tax Rate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on sales volume and revenue.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0"/>
        <a:ext cx="6291714" cy="1382683"/>
      </dsp:txXfrm>
    </dsp:sp>
    <dsp:sp modelId="{649DC04E-FA08-4B04-A110-E6805652CDE3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1F3E6-5DE5-4B67-8CF7-C594549B35B5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Inventory Health: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Identify products with critically low or high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Stock Level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to optimize reordering and storage.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1382683"/>
        <a:ext cx="6291714" cy="1382683"/>
      </dsp:txXfrm>
    </dsp:sp>
    <dsp:sp modelId="{39CE95C7-5E40-40EA-BCDD-C896D1DC9FB7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184B4-723D-485D-B2D0-3F9822E2CF3F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Product Success:</a:t>
          </a:r>
          <a:r>
            <a:rPr lang="en-US" sz="24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Use the </a:t>
          </a:r>
          <a:r>
            <a:rPr lang="en-US" sz="24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Popularity Index</a:t>
          </a:r>
          <a:r>
            <a:rPr lang="en-US" sz="24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and </a:t>
          </a:r>
          <a:r>
            <a:rPr lang="en-US" sz="24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Return Rate</a:t>
          </a:r>
          <a:r>
            <a:rPr lang="en-US" sz="24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to determine which products are successful and which might need a review (e.g., poor quality or misleading description).</a:t>
          </a:r>
          <a:endParaRPr lang="en-US" sz="24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2765367"/>
        <a:ext cx="6291714" cy="1382683"/>
      </dsp:txXfrm>
    </dsp:sp>
    <dsp:sp modelId="{1B218690-76B5-4C18-96C4-A331FC1F78F3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A4F2A-1AC8-4DFE-9D77-0A98F169882F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Time-based Trends: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Analyze how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Seasonality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affects the demand and sales of different product categories</a:t>
          </a:r>
          <a:r>
            <a:rPr lang="en-IN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4148051"/>
        <a:ext cx="6291714" cy="1382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F5777-6243-413C-920F-FE67478A7638}">
      <dsp:nvSpPr>
        <dsp:cNvPr id="0" name=""/>
        <dsp:cNvSpPr/>
      </dsp:nvSpPr>
      <dsp:spPr>
        <a:xfrm>
          <a:off x="0" y="2772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AD690-C43E-4514-98A3-A30867496195}">
      <dsp:nvSpPr>
        <dsp:cNvPr id="0" name=""/>
        <dsp:cNvSpPr/>
      </dsp:nvSpPr>
      <dsp:spPr>
        <a:xfrm>
          <a:off x="0" y="2772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Demographic Preferences: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Understand how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Customer Age Group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and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Customer Gender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influence the demand for specific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Categories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(e.g., Do younger users buy more Footwear?).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2772"/>
        <a:ext cx="5811128" cy="1890891"/>
      </dsp:txXfrm>
    </dsp:sp>
    <dsp:sp modelId="{91860D31-65D0-4EA2-B00B-0294B9EE1771}">
      <dsp:nvSpPr>
        <dsp:cNvPr id="0" name=""/>
        <dsp:cNvSpPr/>
      </dsp:nvSpPr>
      <dsp:spPr>
        <a:xfrm>
          <a:off x="0" y="1893663"/>
          <a:ext cx="5811128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50098-30FD-4FA3-B83A-FB2FE7E28948}">
      <dsp:nvSpPr>
        <dsp:cNvPr id="0" name=""/>
        <dsp:cNvSpPr/>
      </dsp:nvSpPr>
      <dsp:spPr>
        <a:xfrm>
          <a:off x="0" y="1893663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Geographical Trends: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Map out sales trends and product popularity across different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Customer Location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 (e.g., Is Electronics more popular in New York than in Tokyo?).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1893663"/>
        <a:ext cx="5811128" cy="1890891"/>
      </dsp:txXfrm>
    </dsp:sp>
    <dsp:sp modelId="{FF234249-E95B-4AF9-9B32-9FFE93550884}">
      <dsp:nvSpPr>
        <dsp:cNvPr id="0" name=""/>
        <dsp:cNvSpPr/>
      </dsp:nvSpPr>
      <dsp:spPr>
        <a:xfrm>
          <a:off x="0" y="3784555"/>
          <a:ext cx="5811128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F7EA2-D6BB-47AF-AFF9-5145ABBC11E2}">
      <dsp:nvSpPr>
        <dsp:cNvPr id="0" name=""/>
        <dsp:cNvSpPr/>
      </dsp:nvSpPr>
      <dsp:spPr>
        <a:xfrm>
          <a:off x="0" y="3784555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Targeted Marketing: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Segment customers based on their buying habits and demographics to tailor marketing campaigns more effectively.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3784555"/>
        <a:ext cx="5811128" cy="1890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CE7BF-09AC-429D-AE2E-050C9A86996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2D719-0083-4929-BE0C-BB94F9F0F2A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Cost Analysis: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Determine the true cost of fulfilling orders by analyzing the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Shipping Cost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for different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Shipping Method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2703"/>
        <a:ext cx="6900512" cy="1843578"/>
      </dsp:txXfrm>
    </dsp:sp>
    <dsp:sp modelId="{B9D53D9E-D66D-444D-8624-051F842B96E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067A6-051E-4C0F-B7D0-E90114F4D3F3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Method Popularity: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See which shipping methods customers prefer (e.g.,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Standard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,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Express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,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Overnight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) and if the higher cost of faster methods justifies the customer demand.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1846281"/>
        <a:ext cx="6900512" cy="1843578"/>
      </dsp:txXfrm>
    </dsp:sp>
    <dsp:sp modelId="{448E444D-CDB5-4466-B5B3-8508BD704097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7D656-A65B-4625-9097-7F9B7395DA0B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Impact on Returns: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Analyze if certain high-cost or slow shipping methods correlate with a higher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Return Rate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, suggesting damage or delays are causing issues.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96DE-5A06-F788-BA05-F6A10FBFD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EA74F-800F-E83D-B426-5DE4F6D54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D163-B8A5-043B-F7C5-783104E7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352B-D672-0F46-B2B7-18DAACE3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CF89-52AC-5B91-E884-B0A23A89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5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E1D7-B380-DE65-1164-4AB0CD53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F7F85-6CD9-D1B4-4F0C-13A3EC89D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C1F8-4315-EC09-441C-9B4E42EE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696C-EEC6-6FCF-B635-F1375A60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DC7D-4D6F-E24F-A8BC-ACC0DDAE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C38B8-2489-5084-5E8C-5C9087DED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6B7FC-4D72-6236-4376-D090BA8FB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F60A0-E90B-21CB-8F85-7B43BDF5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4EFB-D947-B62D-0700-E59B026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9060-044F-37A7-9110-33FBBBCD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1D1E-C907-9CA5-7A5C-A1C03DCB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E130-1055-4AD9-673A-B8006762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65DD-F64B-5129-65EB-617641B3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E66B-5EB0-E146-E662-97AF892B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F6FC8-887F-90EC-5B54-610E9A74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8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78BB-06E3-E5F6-834A-83C53676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C27C3-F52B-63CE-8159-1520D5E8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8E13-FA2B-31A8-3656-1B90B794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6A1A-06DC-D028-02BF-9ACCCB73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5C4F5-90D4-5165-E87E-DD49230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50DE-830D-8F7B-C138-AF87B58F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4B70-F267-F3F5-364D-D3AFDC89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718C0-CB17-BD0B-941D-1C54C59D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E8C60-E269-7FAE-8871-CB51763D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51D2-5EBF-E665-B70E-91CA8032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4B16-1136-D5A9-6CC5-1E6E69A0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0A38-8085-5D8C-967D-8B1D0A97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CE32-500E-E939-FDBC-DC1E139A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62F80-E7DA-0A64-9349-D8663E8C7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DB1C4-C656-D9BA-8190-F8FC216E1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C5A4C-EFCE-31C1-FADE-5C9EA35D1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CFA7D-A80B-FFCB-2A45-71F0FF8B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73294-02C2-8CF1-5FF0-237C3610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80242-2220-3934-D6F8-3373556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FE3A-B816-4D5D-8536-FD435A6E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7AA0B-2D45-D7EA-693C-2587D353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60E08-1324-F50B-F1E4-7D36566B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C315D-BA25-1BF2-4516-721EE21A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860A9-09DF-E5DE-D957-063F5E5F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4C1C4-7257-9873-B7DB-12D61767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E8A78-C7A6-8BB6-C56B-6B5EF1FB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9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BCCA-6347-1AE5-3955-EC79397C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10C-A13A-69EB-2704-22F25AA23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7C475-4AB7-699A-AAE7-D1A07C398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41D7C-E03B-A1FF-737C-54B36B68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DA901-1D26-67BE-ED68-D343A396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2D67C-BFAC-8E24-DAAF-02AAFB60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CD55-EB57-DA43-D034-465B9DBF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99A97-58BE-D571-037D-2F37F2B94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619BE-FEB6-CDE7-9B48-DF6372D50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CE92-BBF8-4020-42E3-2E60BD5F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44EFA-291D-D41E-989F-87435CEA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5E39-2943-B315-FC3E-7ED89B1E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8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C5C5F-DF30-03FA-5EA9-77A41FEC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4FDB-5585-5E57-FF6F-28D99468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F565-39CB-4176-8ABF-89220CB7E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1B954-68BC-4DBC-BC07-41677090E2E9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7948-436C-048B-0B1C-3D5DB1BBF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AAD1-E875-D8AF-86D7-CD74E16DB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9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blue flowers&#10;&#10;AI-generated content may be incorrect.">
            <a:extLst>
              <a:ext uri="{FF2B5EF4-FFF2-40B4-BE49-F238E27FC236}">
                <a16:creationId xmlns:a16="http://schemas.microsoft.com/office/drawing/2014/main" id="{5328FE60-E41E-5D42-952E-EF28666CD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8" r="-2" b="12552"/>
          <a:stretch>
            <a:fillRect/>
          </a:stretch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55361-479F-61E5-3D93-E5C7262D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E-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CommVista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0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3CDC6-1890-62BE-BF00-5FED3FF7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Product Performance and Inventory Management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3F21CC51-14F9-9F6D-867B-92B70B951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74897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1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84340F-6D05-D301-FD69-A1DCFFD9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Customer Behavior and Segmentation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13FF777-E2FA-2504-053F-D5B6F1F70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23184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9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0700F-EF2E-11A6-77B3-169674DE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>
                <a:latin typeface="Aparajita" panose="02020603050405020304" pitchFamily="18" charset="0"/>
                <a:cs typeface="Aparajita" panose="02020603050405020304" pitchFamily="18" charset="0"/>
              </a:rPr>
              <a:t>Shipping and Logistics Efficiency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068F822-F5A1-C441-A777-0E2D9A7D5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39302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8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500">
        <p:split orient="vert"/>
      </p:transition>
    </mc:Choice>
    <mc:Fallback xmlns="">
      <p:transition spd="slow" advTm="2500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Aparajita</vt:lpstr>
      <vt:lpstr>Aptos</vt:lpstr>
      <vt:lpstr>Aptos Display</vt:lpstr>
      <vt:lpstr>Arial</vt:lpstr>
      <vt:lpstr>Office Theme</vt:lpstr>
      <vt:lpstr>E-CommVista</vt:lpstr>
      <vt:lpstr>Product Performance and Inventory Management</vt:lpstr>
      <vt:lpstr>Customer Behavior and Segmentation</vt:lpstr>
      <vt:lpstr>Shipping and Logistics 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ARPAN GHOSAL</dc:creator>
  <cp:lastModifiedBy>ARPAN GHOSAL</cp:lastModifiedBy>
  <cp:revision>4</cp:revision>
  <dcterms:created xsi:type="dcterms:W3CDTF">2025-10-28T10:39:46Z</dcterms:created>
  <dcterms:modified xsi:type="dcterms:W3CDTF">2025-10-29T16:03:36Z</dcterms:modified>
</cp:coreProperties>
</file>