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gression Linéaire"/>
          <p:cNvSpPr txBox="1"/>
          <p:nvPr/>
        </p:nvSpPr>
        <p:spPr>
          <a:xfrm>
            <a:off x="4736693" y="575920"/>
            <a:ext cx="29980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Regression Linéaire</a:t>
            </a:r>
          </a:p>
        </p:txBody>
      </p:sp>
      <p:pic>
        <p:nvPicPr>
          <p:cNvPr id="120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25" y="1708150"/>
            <a:ext cx="7670801" cy="605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Les variables X et Y vont dans…"/>
          <p:cNvSpPr txBox="1"/>
          <p:nvPr/>
        </p:nvSpPr>
        <p:spPr>
          <a:xfrm>
            <a:off x="7569352" y="3452470"/>
            <a:ext cx="464789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variables X et Y vont dans </a:t>
            </a:r>
          </a:p>
          <a:p>
            <a:pPr/>
            <a:r>
              <a:t>Le même sens, que serait </a:t>
            </a:r>
          </a:p>
          <a:p>
            <a:pPr/>
            <a:r>
              <a:t>T-il intéressant de faire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ormalisation"/>
          <p:cNvSpPr txBox="1"/>
          <p:nvPr/>
        </p:nvSpPr>
        <p:spPr>
          <a:xfrm>
            <a:off x="4820539" y="411925"/>
            <a:ext cx="265252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Normalisation</a:t>
            </a:r>
          </a:p>
        </p:txBody>
      </p:sp>
      <p:sp>
        <p:nvSpPr>
          <p:cNvPr id="172" name="La normalisation possède deux objectifs :…"/>
          <p:cNvSpPr txBox="1"/>
          <p:nvPr/>
        </p:nvSpPr>
        <p:spPr>
          <a:xfrm>
            <a:off x="495300" y="1128370"/>
            <a:ext cx="10279304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La normalisation possède deux objectifs : </a:t>
            </a:r>
          </a:p>
          <a:p>
            <a:pPr algn="l"/>
          </a:p>
          <a:p>
            <a:pPr marL="333375" indent="-333375" algn="l">
              <a:buSzPct val="145000"/>
              <a:buChar char="•"/>
            </a:pPr>
            <a:r>
              <a:t> Rendre les variables sans unité et comparable ( en quelque sorte ).</a:t>
            </a:r>
          </a:p>
          <a:p>
            <a:pPr marL="333375" indent="-333375" algn="l">
              <a:buSzPct val="145000"/>
              <a:buChar char="•"/>
            </a:pPr>
            <a:r>
              <a:t> Ajuster l’échelle des variable.</a:t>
            </a:r>
          </a:p>
        </p:txBody>
      </p:sp>
      <p:sp>
        <p:nvSpPr>
          <p:cNvPr id="173" name="Elle consiste en l’application d’une fonction (dans la plus part des cas linéaire)…"/>
          <p:cNvSpPr txBox="1"/>
          <p:nvPr/>
        </p:nvSpPr>
        <p:spPr>
          <a:xfrm>
            <a:off x="482600" y="2850325"/>
            <a:ext cx="1161989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Elle consiste en l’application d’une fonction (dans la plus part des cas linéaire) </a:t>
            </a:r>
          </a:p>
          <a:p>
            <a:pPr algn="l"/>
            <a:r>
              <a:t>À chaque variable</a:t>
            </a:r>
          </a:p>
        </p:txBody>
      </p:sp>
      <p:pic>
        <p:nvPicPr>
          <p:cNvPr id="174" name="178.png" descr="17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150" y="4236094"/>
            <a:ext cx="6083300" cy="222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Il est très important que la fonction soit monotone"/>
          <p:cNvSpPr txBox="1"/>
          <p:nvPr/>
        </p:nvSpPr>
        <p:spPr>
          <a:xfrm>
            <a:off x="2100833" y="7567639"/>
            <a:ext cx="8091933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Il est très important que la fonction soit monotone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19.png" descr="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5" y="386804"/>
            <a:ext cx="5647808" cy="5269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20.png" descr="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3436" y="547340"/>
            <a:ext cx="7391401" cy="534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a normalisation mentionné précédemment et appliqué ici s’appelle…"/>
          <p:cNvSpPr txBox="1"/>
          <p:nvPr/>
        </p:nvSpPr>
        <p:spPr>
          <a:xfrm>
            <a:off x="469900" y="6017870"/>
            <a:ext cx="1012880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La normalisation mentionné précédemment et appliqué ici s’appelle </a:t>
            </a:r>
          </a:p>
          <a:p>
            <a:pPr algn="l"/>
            <a:r>
              <a:t>Standard normalization</a:t>
            </a:r>
          </a:p>
        </p:txBody>
      </p:sp>
      <p:sp>
        <p:nvSpPr>
          <p:cNvPr id="180" name="Il existe d’autres normalisations comme min-max normalization"/>
          <p:cNvSpPr txBox="1"/>
          <p:nvPr/>
        </p:nvSpPr>
        <p:spPr>
          <a:xfrm>
            <a:off x="457200" y="7081449"/>
            <a:ext cx="933206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Il existe d’autres normalisations comme min-max normalization</a:t>
            </a:r>
          </a:p>
        </p:txBody>
      </p:sp>
      <p:sp>
        <p:nvSpPr>
          <p:cNvPr id="181" name="La normalisation est souvent appliqué avant une regression linéaire……"/>
          <p:cNvSpPr txBox="1"/>
          <p:nvPr/>
        </p:nvSpPr>
        <p:spPr>
          <a:xfrm>
            <a:off x="444500" y="7910170"/>
            <a:ext cx="113694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rPr>
                <a:solidFill>
                  <a:srgbClr val="000000"/>
                </a:solidFill>
              </a:rPr>
              <a:t>La normalisation est souvent appliqué avant une regression linéaire…</a:t>
            </a:r>
            <a:r>
              <a:t> </a:t>
            </a:r>
          </a:p>
          <a:p>
            <a:pPr algn="l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PLOT TWIST : ÇA NE SERT À RIEN du moins comme décrite précédemment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égularisation"/>
          <p:cNvSpPr txBox="1"/>
          <p:nvPr/>
        </p:nvSpPr>
        <p:spPr>
          <a:xfrm>
            <a:off x="5102199" y="150839"/>
            <a:ext cx="2394002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Régularisation</a:t>
            </a:r>
          </a:p>
        </p:txBody>
      </p:sp>
      <p:sp>
        <p:nvSpPr>
          <p:cNvPr id="184" name="Lors d’une regression il arrive parfois que la solution optimal de la fonction…"/>
          <p:cNvSpPr txBox="1"/>
          <p:nvPr/>
        </p:nvSpPr>
        <p:spPr>
          <a:xfrm>
            <a:off x="304800" y="641234"/>
            <a:ext cx="1114074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Lors d’une regression il arrive parfois que la solution optimal de la fonction </a:t>
            </a:r>
          </a:p>
          <a:p>
            <a:pPr algn="l"/>
            <a:r>
              <a:t>De cout ne soit pas celle qu’on recherche, c’est paradoxal non ? </a:t>
            </a:r>
          </a:p>
        </p:txBody>
      </p:sp>
      <p:sp>
        <p:nvSpPr>
          <p:cNvPr id="185" name="Cela arrive lorsque l’on attribut de grand coéfficient ( en valeur absolue ) aux variables…"/>
          <p:cNvSpPr txBox="1"/>
          <p:nvPr/>
        </p:nvSpPr>
        <p:spPr>
          <a:xfrm>
            <a:off x="279400" y="1693112"/>
            <a:ext cx="1267388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Cela arrive lorsque l’on attribut de grand coéfficient ( en valeur absolue ) aux variables</a:t>
            </a:r>
          </a:p>
          <a:p>
            <a:pPr algn="l"/>
            <a:r>
              <a:t>Sans que cela change considérablement la variable cible Y, considérons ce cas :</a:t>
            </a:r>
          </a:p>
        </p:txBody>
      </p:sp>
      <p:pic>
        <p:nvPicPr>
          <p:cNvPr id="186" name="21.png" descr="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7936" y="2870325"/>
            <a:ext cx="4856817" cy="62485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Même si les coefficient attribué à X1 et X2 sont assez grands, l’impact des variables…"/>
          <p:cNvSpPr txBox="1"/>
          <p:nvPr/>
        </p:nvSpPr>
        <p:spPr>
          <a:xfrm>
            <a:off x="546557" y="8569237"/>
            <a:ext cx="1236817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Même si les coefficient attribué à X1 et X2 sont assez grands, l’impact des variables</a:t>
            </a:r>
          </a:p>
          <a:p>
            <a:pPr algn="l"/>
            <a:r>
              <a:rPr>
                <a:solidFill>
                  <a:schemeClr val="accent5">
                    <a:lumOff val="-29866"/>
                  </a:schemeClr>
                </a:solidFill>
              </a:rPr>
              <a:t>est très très petit, c’est un cas d’overfitting !  </a:t>
            </a:r>
            <a:r>
              <a:t>  </a:t>
            </a:r>
          </a:p>
        </p:txBody>
      </p:sp>
      <p:pic>
        <p:nvPicPr>
          <p:cNvPr id="188" name="tabregu.png" descr="tabreg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24345" y="3566322"/>
            <a:ext cx="13250290" cy="4699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a régularisation consiste à éliminer les cas flagrant d’overffiting en pénalisant…"/>
          <p:cNvSpPr txBox="1"/>
          <p:nvPr/>
        </p:nvSpPr>
        <p:spPr>
          <a:xfrm>
            <a:off x="355600" y="1045820"/>
            <a:ext cx="11707064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La régularisation consiste à éliminer les cas flagrant d’overffiting en pénalisant </a:t>
            </a:r>
          </a:p>
          <a:p>
            <a:pPr algn="l"/>
            <a:r>
              <a:t>Les grand coefficient qui modifie très peu le résultat de la regression et donc </a:t>
            </a:r>
          </a:p>
          <a:p>
            <a:pPr algn="l"/>
            <a:r>
              <a:t>Qui modifie très peu la fonction de cout</a:t>
            </a:r>
          </a:p>
        </p:txBody>
      </p:sp>
      <p:sp>
        <p:nvSpPr>
          <p:cNvPr id="191" name="Cela peut se faire en ajoutant un terme à la précédente fonction de cout"/>
          <p:cNvSpPr txBox="1"/>
          <p:nvPr/>
        </p:nvSpPr>
        <p:spPr>
          <a:xfrm>
            <a:off x="317500" y="2633320"/>
            <a:ext cx="106411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Cela peut se faire en ajoutant un terme à la précédente fonction de cout </a:t>
            </a:r>
          </a:p>
        </p:txBody>
      </p:sp>
      <p:pic>
        <p:nvPicPr>
          <p:cNvPr id="192" name="22.png" descr="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107" y="3639889"/>
            <a:ext cx="7571145" cy="65836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Plus les coefficient sont grands, plus le second terme prendra de grande valeur…"/>
          <p:cNvSpPr txBox="1"/>
          <p:nvPr/>
        </p:nvSpPr>
        <p:spPr>
          <a:xfrm>
            <a:off x="457200" y="4633570"/>
            <a:ext cx="1178814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Plus les coefficient sont grands, plus le second terme prendra de grande valeur </a:t>
            </a:r>
          </a:p>
          <a:p>
            <a:pPr algn="l"/>
            <a:r>
              <a:t>et donc pénalisera.</a:t>
            </a:r>
          </a:p>
        </p:txBody>
      </p:sp>
      <p:sp>
        <p:nvSpPr>
          <p:cNvPr id="194" name="Le minimum de cette fonction est atteint en :"/>
          <p:cNvSpPr txBox="1"/>
          <p:nvPr/>
        </p:nvSpPr>
        <p:spPr>
          <a:xfrm>
            <a:off x="469900" y="5935320"/>
            <a:ext cx="66943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 minimum de cette fonction est atteint en : </a:t>
            </a:r>
          </a:p>
        </p:txBody>
      </p:sp>
      <p:pic>
        <p:nvPicPr>
          <p:cNvPr id="195" name="23.png" descr="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8191" y="7002120"/>
            <a:ext cx="5441880" cy="2112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05" y="921196"/>
            <a:ext cx="7772401" cy="596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racer la droite la plus proche…"/>
          <p:cNvSpPr txBox="1"/>
          <p:nvPr/>
        </p:nvSpPr>
        <p:spPr>
          <a:xfrm>
            <a:off x="7300163" y="2715870"/>
            <a:ext cx="538947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Tracer la droite la plus proche </a:t>
            </a:r>
          </a:p>
          <a:p>
            <a:pPr/>
            <a:r>
              <a:t>de mes points, mais la quel choisir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n veut la droite la plus proche en…"/>
          <p:cNvSpPr txBox="1"/>
          <p:nvPr/>
        </p:nvSpPr>
        <p:spPr>
          <a:xfrm>
            <a:off x="7623352" y="2474570"/>
            <a:ext cx="5251096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 veut la droite la plus proche en </a:t>
            </a:r>
          </a:p>
          <a:p>
            <a:pPr/>
            <a:r>
              <a:t>terme de distance, c’est à dire </a:t>
            </a:r>
          </a:p>
          <a:p>
            <a:pPr/>
            <a:r>
              <a:t>La droite ou l’erreur ( en rouge ) </a:t>
            </a:r>
          </a:p>
          <a:p>
            <a:pPr/>
            <a:r>
              <a:t>est minimal</a:t>
            </a:r>
          </a:p>
        </p:txBody>
      </p:sp>
      <p:pic>
        <p:nvPicPr>
          <p:cNvPr id="127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29" y="1275339"/>
            <a:ext cx="7375724" cy="5602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athématiquement l’équation d’une droite reliant Y à X est décrite par"/>
          <p:cNvSpPr txBox="1"/>
          <p:nvPr/>
        </p:nvSpPr>
        <p:spPr>
          <a:xfrm>
            <a:off x="1035074" y="893420"/>
            <a:ext cx="103123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Mathématiquement l’équation d’une droite reliant Y à X est décrite par</a:t>
            </a:r>
          </a:p>
        </p:txBody>
      </p:sp>
      <p:pic>
        <p:nvPicPr>
          <p:cNvPr id="13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4353" y="1631850"/>
            <a:ext cx="2413743" cy="106339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Pour un point donnée, l’erreur peut être calculé par"/>
          <p:cNvSpPr txBox="1"/>
          <p:nvPr/>
        </p:nvSpPr>
        <p:spPr>
          <a:xfrm>
            <a:off x="979728" y="2849220"/>
            <a:ext cx="76163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Pour un point donnée, l’erreur peut être calculé par </a:t>
            </a:r>
          </a:p>
        </p:txBody>
      </p:sp>
      <p:pic>
        <p:nvPicPr>
          <p:cNvPr id="132" name="5.png" descr="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0771" y="3667447"/>
            <a:ext cx="31877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Valeur sur la droite"/>
          <p:cNvSpPr txBox="1"/>
          <p:nvPr/>
        </p:nvSpPr>
        <p:spPr>
          <a:xfrm>
            <a:off x="5340641" y="4422178"/>
            <a:ext cx="1701166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Valeur sur la droite</a:t>
            </a:r>
          </a:p>
        </p:txBody>
      </p:sp>
      <p:sp>
        <p:nvSpPr>
          <p:cNvPr id="134" name="Vrai valeur"/>
          <p:cNvSpPr txBox="1"/>
          <p:nvPr/>
        </p:nvSpPr>
        <p:spPr>
          <a:xfrm>
            <a:off x="6553200" y="3464252"/>
            <a:ext cx="1066801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Vrai valeur</a:t>
            </a:r>
          </a:p>
        </p:txBody>
      </p:sp>
      <p:sp>
        <p:nvSpPr>
          <p:cNvPr id="135" name="L’erreur sur l’ensemble des points est obtenue en sommant les…"/>
          <p:cNvSpPr txBox="1"/>
          <p:nvPr/>
        </p:nvSpPr>
        <p:spPr>
          <a:xfrm>
            <a:off x="959307" y="5147657"/>
            <a:ext cx="9409786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L’erreur sur l’ensemble des points est obtenue en sommant les </a:t>
            </a:r>
          </a:p>
          <a:p>
            <a:pPr/>
            <a:r>
              <a:t>erreurs de chaque point</a:t>
            </a:r>
          </a:p>
        </p:txBody>
      </p:sp>
      <p:sp>
        <p:nvSpPr>
          <p:cNvPr id="136" name="Erreur Total ="/>
          <p:cNvSpPr txBox="1"/>
          <p:nvPr/>
        </p:nvSpPr>
        <p:spPr>
          <a:xfrm>
            <a:off x="4587036" y="6633820"/>
            <a:ext cx="21543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Erreur Total = </a:t>
            </a:r>
          </a:p>
        </p:txBody>
      </p:sp>
      <p:pic>
        <p:nvPicPr>
          <p:cNvPr id="137" name="6.png" descr="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2968" y="6390151"/>
            <a:ext cx="2362201" cy="96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Mais à quoi cela peut il nous servir ?"/>
          <p:cNvSpPr txBox="1"/>
          <p:nvPr/>
        </p:nvSpPr>
        <p:spPr>
          <a:xfrm>
            <a:off x="3474021" y="8209173"/>
            <a:ext cx="6056758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Mais à quoi cela peut il nous servir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Une droite est entièrement définie par ses paramètres alpha et béta"/>
          <p:cNvSpPr txBox="1"/>
          <p:nvPr/>
        </p:nvSpPr>
        <p:spPr>
          <a:xfrm>
            <a:off x="229717" y="893420"/>
            <a:ext cx="99291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Une droite est entièrement définie par ses paramètres alpha et béta</a:t>
            </a:r>
          </a:p>
        </p:txBody>
      </p:sp>
      <p:sp>
        <p:nvSpPr>
          <p:cNvPr id="141" name="Trouver la meilleur droite équivaut à trouver les meilleurs paramètres…"/>
          <p:cNvSpPr txBox="1"/>
          <p:nvPr/>
        </p:nvSpPr>
        <p:spPr>
          <a:xfrm>
            <a:off x="265175" y="1941170"/>
            <a:ext cx="1026139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Trouver la meilleur droite équivaut à trouver les meilleurs paramètres </a:t>
            </a:r>
          </a:p>
          <a:p>
            <a:pPr algn="l"/>
            <a:r>
              <a:t>qui minimisent la somme précédente  </a:t>
            </a:r>
          </a:p>
        </p:txBody>
      </p:sp>
      <p:pic>
        <p:nvPicPr>
          <p:cNvPr id="142" name="7.png" descr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112" y="3357220"/>
            <a:ext cx="4776576" cy="122598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Mais comment minimiser cette fonction ? Hum .."/>
          <p:cNvSpPr txBox="1"/>
          <p:nvPr/>
        </p:nvSpPr>
        <p:spPr>
          <a:xfrm>
            <a:off x="292100" y="4852891"/>
            <a:ext cx="71612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Mais comment minimiser cette fonction ? Hum ..</a:t>
            </a:r>
          </a:p>
        </p:txBody>
      </p:sp>
      <p:sp>
        <p:nvSpPr>
          <p:cNvPr id="144" name="Une condition nécéssaire pour qu’une fonction atteint son minimum en un point…"/>
          <p:cNvSpPr txBox="1"/>
          <p:nvPr/>
        </p:nvSpPr>
        <p:spPr>
          <a:xfrm>
            <a:off x="266700" y="5535270"/>
            <a:ext cx="1176863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Une condition nécéssaire pour qu’une fonction atteint son minimum en un point</a:t>
            </a:r>
          </a:p>
          <a:p>
            <a:pPr algn="l"/>
            <a:r>
              <a:t>Est que son gradient s’annule en ce point</a:t>
            </a:r>
          </a:p>
        </p:txBody>
      </p:sp>
      <p:sp>
        <p:nvSpPr>
          <p:cNvPr id="145" name="Il suffit donc de résoudre le système à deux équation à deux inconnue suivant"/>
          <p:cNvSpPr txBox="1"/>
          <p:nvPr/>
        </p:nvSpPr>
        <p:spPr>
          <a:xfrm>
            <a:off x="245617" y="6585949"/>
            <a:ext cx="11466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Il suffit donc de résoudre le système à deux équation à deux inconnue suivant </a:t>
            </a:r>
          </a:p>
        </p:txBody>
      </p:sp>
      <p:pic>
        <p:nvPicPr>
          <p:cNvPr id="146" name="8.png" descr="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6100" y="7538392"/>
            <a:ext cx="4292600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Problème , on ne peut pas calculé les dérive partiels .."/>
          <p:cNvSpPr txBox="1"/>
          <p:nvPr/>
        </p:nvSpPr>
        <p:spPr>
          <a:xfrm>
            <a:off x="2208453" y="8482039"/>
            <a:ext cx="858789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Problème , on ne peut pas calculé les dérive partiels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n remplace la distance absolue par la distance euclidienne"/>
          <p:cNvSpPr txBox="1"/>
          <p:nvPr/>
        </p:nvSpPr>
        <p:spPr>
          <a:xfrm>
            <a:off x="393700" y="634207"/>
            <a:ext cx="88434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On remplace la distance absolue par la distance euclidienne</a:t>
            </a:r>
          </a:p>
        </p:txBody>
      </p:sp>
      <p:pic>
        <p:nvPicPr>
          <p:cNvPr id="150" name="9.png" descr="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9981" y="1401564"/>
            <a:ext cx="3967220" cy="99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Il a été prouvé mathématiquement que cette fonction admet à unique minimum…"/>
          <p:cNvSpPr txBox="1"/>
          <p:nvPr/>
        </p:nvSpPr>
        <p:spPr>
          <a:xfrm>
            <a:off x="421708" y="2703170"/>
            <a:ext cx="1166530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Il a été prouvé mathématiquement que cette fonction admet à unique minimum</a:t>
            </a:r>
          </a:p>
          <a:p>
            <a:pPr algn="l"/>
            <a:r>
              <a:t>Atteint en </a:t>
            </a:r>
          </a:p>
        </p:txBody>
      </p:sp>
      <p:pic>
        <p:nvPicPr>
          <p:cNvPr id="152" name="10.png" descr="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9216" y="3838826"/>
            <a:ext cx="3610290" cy="110855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On peut élargir la regréssion linéaire à 2 variables, cela revient à définir un plan dans…"/>
          <p:cNvSpPr txBox="1"/>
          <p:nvPr/>
        </p:nvSpPr>
        <p:spPr>
          <a:xfrm>
            <a:off x="482600" y="5484470"/>
            <a:ext cx="1242608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On peut élargir la regréssion linéaire à 2 variables, cela revient à définir un plan dans</a:t>
            </a:r>
          </a:p>
          <a:p>
            <a:pPr algn="l"/>
            <a:r>
              <a:t>Un espace à trois dimension afin d’approximer y</a:t>
            </a:r>
          </a:p>
        </p:txBody>
      </p:sp>
      <p:pic>
        <p:nvPicPr>
          <p:cNvPr id="154" name="11.png" descr="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51431" y="7076231"/>
            <a:ext cx="3610289" cy="663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12.png" descr="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9053" y="-37208"/>
            <a:ext cx="6451110" cy="4838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13.png" descr="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8175" y="4662834"/>
            <a:ext cx="7711594" cy="5990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a fonction d’erreur ne change pas"/>
          <p:cNvSpPr txBox="1"/>
          <p:nvPr/>
        </p:nvSpPr>
        <p:spPr>
          <a:xfrm>
            <a:off x="304800" y="868020"/>
            <a:ext cx="5279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La fonction d’erreur ne change pas </a:t>
            </a:r>
          </a:p>
        </p:txBody>
      </p:sp>
      <p:pic>
        <p:nvPicPr>
          <p:cNvPr id="160" name="14.png" descr="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3369" y="1874242"/>
            <a:ext cx="5796732" cy="83427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Et donc de même pour la solution optimale"/>
          <p:cNvSpPr txBox="1"/>
          <p:nvPr/>
        </p:nvSpPr>
        <p:spPr>
          <a:xfrm>
            <a:off x="254000" y="2948873"/>
            <a:ext cx="63544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Et donc de même pour la solution optimale</a:t>
            </a:r>
          </a:p>
        </p:txBody>
      </p:sp>
      <p:pic>
        <p:nvPicPr>
          <p:cNvPr id="162" name="15.png" descr="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4583" y="3650295"/>
            <a:ext cx="3986613" cy="129998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e même on peut élargir la regression linéaire à n variable"/>
          <p:cNvSpPr txBox="1"/>
          <p:nvPr/>
        </p:nvSpPr>
        <p:spPr>
          <a:xfrm>
            <a:off x="279400" y="5261145"/>
            <a:ext cx="85475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De même on peut élargir la regression linéaire à n variable</a:t>
            </a:r>
          </a:p>
        </p:txBody>
      </p:sp>
      <p:sp>
        <p:nvSpPr>
          <p:cNvPr id="164" name="Même si à première vue la regression linéaire semble être la solution…"/>
          <p:cNvSpPr txBox="1"/>
          <p:nvPr/>
        </p:nvSpPr>
        <p:spPr>
          <a:xfrm>
            <a:off x="1008714" y="7818493"/>
            <a:ext cx="10226041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Même si à première vue la regression linéaire semble être la solution </a:t>
            </a:r>
          </a:p>
          <a:p>
            <a:pPr algn="l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Idéal, ce n’est pas le cas</a:t>
            </a:r>
          </a:p>
        </p:txBody>
      </p:sp>
      <p:pic>
        <p:nvPicPr>
          <p:cNvPr id="165" name="16.png" descr="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2994" y="6349057"/>
            <a:ext cx="5197482" cy="647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17.png" descr="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448" y="263028"/>
            <a:ext cx="8013701" cy="574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Dans ce cas on ne pourra jamais approximer Y par une simple droite du fait que…"/>
          <p:cNvSpPr txBox="1"/>
          <p:nvPr/>
        </p:nvSpPr>
        <p:spPr>
          <a:xfrm>
            <a:off x="393700" y="5954370"/>
            <a:ext cx="1185885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Dans ce cas on ne pourra jamais approximer Y par une simple droite du fait que </a:t>
            </a:r>
          </a:p>
          <a:p>
            <a:pPr algn="l"/>
            <a:r>
              <a:t>Y ne soit pas linéaire à X</a:t>
            </a:r>
          </a:p>
        </p:txBody>
      </p:sp>
      <p:sp>
        <p:nvSpPr>
          <p:cNvPr id="169" name="Il existe néanmoins des solutions à ce problème.."/>
          <p:cNvSpPr txBox="1"/>
          <p:nvPr/>
        </p:nvSpPr>
        <p:spPr>
          <a:xfrm>
            <a:off x="406400" y="7192620"/>
            <a:ext cx="72575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Il existe néanmoins des solutions à ce problème..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