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72" r:id="rId4"/>
    <p:sldId id="273" r:id="rId5"/>
    <p:sldId id="286" r:id="rId6"/>
    <p:sldId id="274" r:id="rId7"/>
    <p:sldId id="287" r:id="rId8"/>
    <p:sldId id="275" r:id="rId9"/>
    <p:sldId id="276" r:id="rId10"/>
    <p:sldId id="288" r:id="rId11"/>
    <p:sldId id="289" r:id="rId12"/>
    <p:sldId id="290" r:id="rId13"/>
    <p:sldId id="291" r:id="rId14"/>
    <p:sldId id="294" r:id="rId15"/>
    <p:sldId id="295" r:id="rId16"/>
    <p:sldId id="284" r:id="rId17"/>
    <p:sldId id="29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00" autoAdjust="0"/>
  </p:normalViewPr>
  <p:slideViewPr>
    <p:cSldViewPr>
      <p:cViewPr varScale="1">
        <p:scale>
          <a:sx n="57" d="100"/>
          <a:sy n="57" d="100"/>
        </p:scale>
        <p:origin x="18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mbria"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mbria" pitchFamily="18" charset="0"/>
              </a:defRPr>
            </a:lvl1pPr>
          </a:lstStyle>
          <a:p>
            <a:fld id="{C85578E6-818A-4BC0-A0FC-26D87CC9D629}" type="datetimeFigureOut">
              <a:rPr lang="en-US" smtClean="0"/>
              <a:pPr/>
              <a:t>7/4/2023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mbria"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mbria" pitchFamily="18" charset="0"/>
              </a:defRPr>
            </a:lvl1pPr>
          </a:lstStyle>
          <a:p>
            <a:fld id="{11452DF1-F48F-4C30-B112-1A550508ED72}" type="slidenum">
              <a:rPr lang="en-US" smtClean="0"/>
              <a:pPr/>
              <a:t>‹#›</a:t>
            </a:fld>
            <a:endParaRPr lang="en-US" dirty="0"/>
          </a:p>
        </p:txBody>
      </p:sp>
    </p:spTree>
    <p:extLst>
      <p:ext uri="{BB962C8B-B14F-4D97-AF65-F5344CB8AC3E}">
        <p14:creationId xmlns:p14="http://schemas.microsoft.com/office/powerpoint/2010/main" val="286547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itchFamily="18" charset="0"/>
        <a:ea typeface="+mn-ea"/>
        <a:cs typeface="+mn-cs"/>
      </a:defRPr>
    </a:lvl1pPr>
    <a:lvl2pPr marL="457200" algn="l" defTabSz="914400" rtl="0" eaLnBrk="1" latinLnBrk="0" hangingPunct="1">
      <a:defRPr sz="1200" kern="1200">
        <a:solidFill>
          <a:schemeClr val="tx1"/>
        </a:solidFill>
        <a:latin typeface="Cambria" pitchFamily="18" charset="0"/>
        <a:ea typeface="+mn-ea"/>
        <a:cs typeface="+mn-cs"/>
      </a:defRPr>
    </a:lvl2pPr>
    <a:lvl3pPr marL="914400" algn="l" defTabSz="914400" rtl="0" eaLnBrk="1" latinLnBrk="0" hangingPunct="1">
      <a:defRPr sz="1200" kern="1200">
        <a:solidFill>
          <a:schemeClr val="tx1"/>
        </a:solidFill>
        <a:latin typeface="Cambria" pitchFamily="18" charset="0"/>
        <a:ea typeface="+mn-ea"/>
        <a:cs typeface="+mn-cs"/>
      </a:defRPr>
    </a:lvl3pPr>
    <a:lvl4pPr marL="1371600" algn="l" defTabSz="914400" rtl="0" eaLnBrk="1" latinLnBrk="0" hangingPunct="1">
      <a:defRPr sz="1200" kern="1200">
        <a:solidFill>
          <a:schemeClr val="tx1"/>
        </a:solidFill>
        <a:latin typeface="Cambria" pitchFamily="18" charset="0"/>
        <a:ea typeface="+mn-ea"/>
        <a:cs typeface="+mn-cs"/>
      </a:defRPr>
    </a:lvl4pPr>
    <a:lvl5pPr marL="1828800" algn="l" defTabSz="914400" rtl="0" eaLnBrk="1" latinLnBrk="0" hangingPunct="1">
      <a:defRPr sz="1200" kern="1200">
        <a:solidFill>
          <a:schemeClr val="tx1"/>
        </a:solidFill>
        <a:latin typeface="Cambr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1</a:t>
            </a:fld>
            <a:endParaRPr lang="en-US" dirty="0"/>
          </a:p>
        </p:txBody>
      </p:sp>
    </p:spTree>
    <p:extLst>
      <p:ext uri="{BB962C8B-B14F-4D97-AF65-F5344CB8AC3E}">
        <p14:creationId xmlns:p14="http://schemas.microsoft.com/office/powerpoint/2010/main" val="3609346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Vertical and hor.</a:t>
            </a:r>
            <a:r>
              <a:rPr lang="en-US" baseline="0" dirty="0"/>
              <a:t> Edges</a:t>
            </a:r>
          </a:p>
          <a:p>
            <a:r>
              <a:rPr lang="en-US" baseline="0" dirty="0"/>
              <a:t>Steep change (big difference) and </a:t>
            </a:r>
            <a:r>
              <a:rPr lang="en-US" baseline="0"/>
              <a:t>shallow change</a:t>
            </a:r>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10</a:t>
            </a:fld>
            <a:endParaRPr lang="en-US" dirty="0"/>
          </a:p>
        </p:txBody>
      </p:sp>
    </p:spTree>
    <p:extLst>
      <p:ext uri="{BB962C8B-B14F-4D97-AF65-F5344CB8AC3E}">
        <p14:creationId xmlns:p14="http://schemas.microsoft.com/office/powerpoint/2010/main" val="19893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Refers to the pixel wise multiplication</a:t>
            </a:r>
          </a:p>
        </p:txBody>
      </p:sp>
      <p:sp>
        <p:nvSpPr>
          <p:cNvPr id="4" name="Slide Number Placeholder 3"/>
          <p:cNvSpPr>
            <a:spLocks noGrp="1"/>
          </p:cNvSpPr>
          <p:nvPr>
            <p:ph type="sldNum" sz="quarter" idx="10"/>
          </p:nvPr>
        </p:nvSpPr>
        <p:spPr/>
        <p:txBody>
          <a:bodyPr/>
          <a:lstStyle/>
          <a:p>
            <a:fld id="{11452DF1-F48F-4C30-B112-1A550508ED72}" type="slidenum">
              <a:rPr lang="en-US" smtClean="0"/>
              <a:pPr/>
              <a:t>11</a:t>
            </a:fld>
            <a:endParaRPr lang="en-US" dirty="0"/>
          </a:p>
        </p:txBody>
      </p:sp>
    </p:spTree>
    <p:extLst>
      <p:ext uri="{BB962C8B-B14F-4D97-AF65-F5344CB8AC3E}">
        <p14:creationId xmlns:p14="http://schemas.microsoft.com/office/powerpoint/2010/main" val="366668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detection is a process of locating an edge of an image. Detection of edges in an image is a very important step towards understanding</a:t>
            </a:r>
          </a:p>
          <a:p>
            <a:r>
              <a:rPr lang="en-US" dirty="0"/>
              <a:t>image features. Edges consist of meaningful features and contain significant information. It significantly reduces the image size and filters</a:t>
            </a:r>
          </a:p>
          <a:p>
            <a:r>
              <a:rPr lang="en-US" dirty="0"/>
              <a:t>out information that may be regarded as less relevant, thus preserving the </a:t>
            </a:r>
            <a:r>
              <a:rPr lang="en-US" b="1" dirty="0"/>
              <a:t>important structural properties of an image</a:t>
            </a:r>
          </a:p>
          <a:p>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2</a:t>
            </a:fld>
            <a:endParaRPr lang="en-US" dirty="0"/>
          </a:p>
        </p:txBody>
      </p:sp>
    </p:spTree>
    <p:extLst>
      <p:ext uri="{BB962C8B-B14F-4D97-AF65-F5344CB8AC3E}">
        <p14:creationId xmlns:p14="http://schemas.microsoft.com/office/powerpoint/2010/main" val="176210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take a look at some of the physical phenomena in the real world that cause edges in images. If one object is located in front of another, there will likely be a sudden change in intensity along the boundary between the two objects. We refer to these as edges that result from a discontinuity in depth. Even if two surfaces are made of the same material, if they have different surface orientations where they meet, they will likely receive different amounts of light from the light sources in the scene, and hence have different brightness values. We refer to these edges as arising from a discontinuity in surface normal. Additionally, if the surface is marked, such as the letters on the bottle here, it will have surface reflectance (material) discontinuities, that again result in edges. Finally, we can have shadows, or illumination discontinuities. Here, the bottle casts a sharp shadow on the background, resulting in a significant difference in the amount of light falling within and outside the shadow. This, again, gives rise to edges. </a:t>
            </a:r>
          </a:p>
        </p:txBody>
      </p:sp>
      <p:sp>
        <p:nvSpPr>
          <p:cNvPr id="4" name="Slide Number Placeholder 3"/>
          <p:cNvSpPr>
            <a:spLocks noGrp="1"/>
          </p:cNvSpPr>
          <p:nvPr>
            <p:ph type="sldNum" sz="quarter" idx="5"/>
          </p:nvPr>
        </p:nvSpPr>
        <p:spPr/>
        <p:txBody>
          <a:bodyPr/>
          <a:lstStyle/>
          <a:p>
            <a:fld id="{11452DF1-F48F-4C30-B112-1A550508ED72}" type="slidenum">
              <a:rPr lang="en-US" smtClean="0"/>
              <a:pPr/>
              <a:t>3</a:t>
            </a:fld>
            <a:endParaRPr lang="en-US" dirty="0"/>
          </a:p>
        </p:txBody>
      </p:sp>
    </p:spTree>
    <p:extLst>
      <p:ext uri="{BB962C8B-B14F-4D97-AF65-F5344CB8AC3E}">
        <p14:creationId xmlns:p14="http://schemas.microsoft.com/office/powerpoint/2010/main" val="375616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their intensity values</a:t>
            </a:r>
          </a:p>
        </p:txBody>
      </p:sp>
      <p:sp>
        <p:nvSpPr>
          <p:cNvPr id="4" name="Slide Number Placeholder 3"/>
          <p:cNvSpPr>
            <a:spLocks noGrp="1"/>
          </p:cNvSpPr>
          <p:nvPr>
            <p:ph type="sldNum" sz="quarter" idx="10"/>
          </p:nvPr>
        </p:nvSpPr>
        <p:spPr/>
        <p:txBody>
          <a:bodyPr/>
          <a:lstStyle/>
          <a:p>
            <a:fld id="{11452DF1-F48F-4C30-B112-1A550508ED72}" type="slidenum">
              <a:rPr lang="en-US" smtClean="0"/>
              <a:pPr/>
              <a:t>4</a:t>
            </a:fld>
            <a:endParaRPr lang="en-US" dirty="0"/>
          </a:p>
        </p:txBody>
      </p:sp>
    </p:spTree>
    <p:extLst>
      <p:ext uri="{BB962C8B-B14F-4D97-AF65-F5344CB8AC3E}">
        <p14:creationId xmlns:p14="http://schemas.microsoft.com/office/powerpoint/2010/main" val="285357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image n gray scale</a:t>
            </a:r>
            <a:r>
              <a:rPr lang="en-US" baseline="0" dirty="0"/>
              <a:t> images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Pixels</a:t>
            </a:r>
            <a:r>
              <a:rPr lang="en-US" b="1" baseline="0" dirty="0"/>
              <a:t> on edge = pixels on object not backgrounds</a:t>
            </a:r>
            <a:endParaRPr lang="en-US" b="1" dirty="0"/>
          </a:p>
          <a:p>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5</a:t>
            </a:fld>
            <a:endParaRPr lang="en-US" dirty="0"/>
          </a:p>
        </p:txBody>
      </p:sp>
    </p:spTree>
    <p:extLst>
      <p:ext uri="{BB962C8B-B14F-4D97-AF65-F5344CB8AC3E}">
        <p14:creationId xmlns:p14="http://schemas.microsoft.com/office/powerpoint/2010/main" val="280678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Cambria" pitchFamily="18" charset="0"/>
                <a:ea typeface="+mn-ea"/>
                <a:cs typeface="+mn-cs"/>
              </a:rPr>
              <a:t>Convex, Concave, bar edges</a:t>
            </a:r>
          </a:p>
          <a:p>
            <a:endParaRPr lang="en-US" sz="1200" b="0" i="0" kern="1200" dirty="0">
              <a:solidFill>
                <a:schemeClr val="tx1"/>
              </a:solidFill>
              <a:effectLst/>
              <a:latin typeface="Cambria" pitchFamily="18" charset="0"/>
              <a:ea typeface="+mn-ea"/>
              <a:cs typeface="+mn-cs"/>
            </a:endParaRPr>
          </a:p>
          <a:p>
            <a:r>
              <a:rPr lang="en-US" sz="1200" b="0" i="0" kern="1200" dirty="0">
                <a:solidFill>
                  <a:schemeClr val="tx1"/>
                </a:solidFill>
                <a:effectLst/>
                <a:latin typeface="Cambria" pitchFamily="18" charset="0"/>
                <a:ea typeface="+mn-ea"/>
                <a:cs typeface="+mn-cs"/>
              </a:rPr>
              <a:t>Another classification</a:t>
            </a:r>
            <a:r>
              <a:rPr lang="en-US" sz="1200" b="0" i="0" kern="1200" baseline="0" dirty="0">
                <a:solidFill>
                  <a:schemeClr val="tx1"/>
                </a:solidFill>
                <a:effectLst/>
                <a:latin typeface="Cambria" pitchFamily="18" charset="0"/>
                <a:ea typeface="+mn-ea"/>
                <a:cs typeface="+mn-cs"/>
              </a:rPr>
              <a:t> : </a:t>
            </a:r>
            <a:r>
              <a:rPr lang="en-US" sz="1200" b="0" i="0" kern="1200" dirty="0">
                <a:solidFill>
                  <a:schemeClr val="tx1"/>
                </a:solidFill>
                <a:effectLst/>
                <a:latin typeface="Cambria" pitchFamily="18" charset="0"/>
                <a:ea typeface="+mn-ea"/>
                <a:cs typeface="+mn-cs"/>
              </a:rPr>
              <a:t>Horizontal edges, Vertical Edges, Diagonal Edges</a:t>
            </a:r>
          </a:p>
          <a:p>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6</a:t>
            </a:fld>
            <a:endParaRPr lang="en-US" dirty="0"/>
          </a:p>
        </p:txBody>
      </p:sp>
    </p:spTree>
    <p:extLst>
      <p:ext uri="{BB962C8B-B14F-4D97-AF65-F5344CB8AC3E}">
        <p14:creationId xmlns:p14="http://schemas.microsoft.com/office/powerpoint/2010/main" val="365059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Cambria" pitchFamily="18" charset="0"/>
                <a:ea typeface="+mn-ea"/>
                <a:cs typeface="+mn-cs"/>
              </a:rPr>
              <a:t>Prewitt operator is used for detecting edges horizontally and vertically. / Sobel</a:t>
            </a:r>
          </a:p>
          <a:p>
            <a:r>
              <a:rPr lang="en-US" sz="1200" b="0" i="0" kern="1200" dirty="0">
                <a:solidFill>
                  <a:schemeClr val="tx1"/>
                </a:solidFill>
                <a:effectLst/>
                <a:latin typeface="Cambria" pitchFamily="18" charset="0"/>
                <a:ea typeface="+mn-ea"/>
                <a:cs typeface="+mn-cs"/>
              </a:rPr>
              <a:t>Robinson all 8 compass major directions / </a:t>
            </a:r>
            <a:r>
              <a:rPr lang="en-US" sz="1200" b="0" i="0" kern="1200" dirty="0" err="1">
                <a:solidFill>
                  <a:schemeClr val="tx1"/>
                </a:solidFill>
                <a:effectLst/>
                <a:latin typeface="Cambria" pitchFamily="18" charset="0"/>
                <a:ea typeface="+mn-ea"/>
                <a:cs typeface="+mn-cs"/>
              </a:rPr>
              <a:t>Krisch</a:t>
            </a:r>
            <a:endParaRPr lang="en-US" sz="1200" b="0" i="0" kern="1200" dirty="0">
              <a:solidFill>
                <a:schemeClr val="tx1"/>
              </a:solidFill>
              <a:effectLst/>
              <a:latin typeface="Cambria" pitchFamily="18" charset="0"/>
              <a:ea typeface="+mn-ea"/>
              <a:cs typeface="+mn-cs"/>
            </a:endParaRPr>
          </a:p>
          <a:p>
            <a:r>
              <a:rPr lang="en-US" dirty="0"/>
              <a:t>Laplacian – negative and positive </a:t>
            </a:r>
            <a:r>
              <a:rPr lang="en-US" dirty="0" err="1"/>
              <a:t>laplacian</a:t>
            </a:r>
            <a:r>
              <a:rPr lang="en-US" dirty="0"/>
              <a:t> masks re there. So some cover hor</a:t>
            </a:r>
            <a:r>
              <a:rPr lang="en-US" baseline="0" dirty="0"/>
              <a:t>. And vert. / one direction / all direction</a:t>
            </a:r>
            <a:endParaRPr lang="en-US" dirty="0"/>
          </a:p>
        </p:txBody>
      </p:sp>
      <p:sp>
        <p:nvSpPr>
          <p:cNvPr id="4" name="Slide Number Placeholder 3"/>
          <p:cNvSpPr>
            <a:spLocks noGrp="1"/>
          </p:cNvSpPr>
          <p:nvPr>
            <p:ph type="sldNum" sz="quarter" idx="10"/>
          </p:nvPr>
        </p:nvSpPr>
        <p:spPr/>
        <p:txBody>
          <a:bodyPr/>
          <a:lstStyle/>
          <a:p>
            <a:fld id="{11452DF1-F48F-4C30-B112-1A550508ED72}" type="slidenum">
              <a:rPr lang="en-US" smtClean="0"/>
              <a:pPr/>
              <a:t>7</a:t>
            </a:fld>
            <a:endParaRPr lang="en-US" dirty="0"/>
          </a:p>
        </p:txBody>
      </p:sp>
    </p:spTree>
    <p:extLst>
      <p:ext uri="{BB962C8B-B14F-4D97-AF65-F5344CB8AC3E}">
        <p14:creationId xmlns:p14="http://schemas.microsoft.com/office/powerpoint/2010/main" val="237281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nice if edges appeared in images like the very clean step function shown above. That would make the problem of edge detection a lot easier. Unfortunately for us, they tend to look like the function shown here. This is because the edge profile itself can deviate from the step function, and the image has noise due to the various factors</a:t>
            </a:r>
          </a:p>
          <a:p>
            <a:endParaRPr lang="en-US" dirty="0"/>
          </a:p>
          <a:p>
            <a:r>
              <a:rPr lang="en-US" dirty="0"/>
              <a:t>Our edge detector should be able to find the position of an edge. Note that the exact location of an edge can lie within a pixel. We therefore would like to find edges with sub-pixel accuracy. We also want to measure the magnitude (strength) of the edge, so that we can decide whether it is worthy of attention. It is often useful to know the orientation(direction) of the edge as well. We would like our detector to perform well in a few different respects. </a:t>
            </a:r>
            <a:r>
              <a:rPr lang="en-US" b="1" dirty="0"/>
              <a:t>First, it should have a high detection rate — we want to not only detect all the edges, but also not detect edges where they do not exist. We also want it to have good localization, which means it is able to find an edge as close as possible to where it actually occurs. Finally Low Noise Sensitivity, we want the detector to be resilient to noise. </a:t>
            </a:r>
          </a:p>
        </p:txBody>
      </p:sp>
      <p:sp>
        <p:nvSpPr>
          <p:cNvPr id="4" name="Slide Number Placeholder 3"/>
          <p:cNvSpPr>
            <a:spLocks noGrp="1"/>
          </p:cNvSpPr>
          <p:nvPr>
            <p:ph type="sldNum" sz="quarter" idx="10"/>
          </p:nvPr>
        </p:nvSpPr>
        <p:spPr/>
        <p:txBody>
          <a:bodyPr/>
          <a:lstStyle/>
          <a:p>
            <a:fld id="{11452DF1-F48F-4C30-B112-1A550508ED72}" type="slidenum">
              <a:rPr lang="en-US" smtClean="0"/>
              <a:pPr/>
              <a:t>8</a:t>
            </a:fld>
            <a:endParaRPr lang="en-US" dirty="0"/>
          </a:p>
        </p:txBody>
      </p:sp>
    </p:spTree>
    <p:extLst>
      <p:ext uri="{BB962C8B-B14F-4D97-AF65-F5344CB8AC3E}">
        <p14:creationId xmlns:p14="http://schemas.microsoft.com/office/powerpoint/2010/main" val="322303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 decides whether the intensity values reduce or increase when moving in a particular direction.</a:t>
            </a:r>
          </a:p>
          <a:p>
            <a:r>
              <a:rPr lang="en-US" dirty="0"/>
              <a:t>gradient direction is perpendicular to edge</a:t>
            </a:r>
          </a:p>
          <a:p>
            <a:r>
              <a:rPr lang="en-US" sz="1200" b="0" i="0" kern="1200" dirty="0">
                <a:solidFill>
                  <a:schemeClr val="tx1"/>
                </a:solidFill>
                <a:effectLst/>
                <a:latin typeface="Cambria" pitchFamily="18" charset="0"/>
                <a:ea typeface="+mn-ea"/>
                <a:cs typeface="+mn-cs"/>
              </a:rPr>
              <a:t>gradient is the change in gray level with direction. This can be calculated by taking the difference in value of neighboring pixels.</a:t>
            </a:r>
          </a:p>
          <a:p>
            <a:r>
              <a:rPr lang="en-US" sz="1200" b="0" i="0" kern="1200" dirty="0">
                <a:solidFill>
                  <a:schemeClr val="tx1"/>
                </a:solidFill>
                <a:effectLst/>
                <a:latin typeface="Cambria" pitchFamily="18" charset="0"/>
                <a:ea typeface="+mn-ea"/>
                <a:cs typeface="+mn-cs"/>
              </a:rPr>
              <a:t>𝛻 f means</a:t>
            </a:r>
            <a:r>
              <a:rPr lang="en-US" sz="1200" b="0" i="0" kern="1200" baseline="0" dirty="0">
                <a:solidFill>
                  <a:schemeClr val="tx1"/>
                </a:solidFill>
                <a:effectLst/>
                <a:latin typeface="Cambria" pitchFamily="18" charset="0"/>
                <a:ea typeface="+mn-ea"/>
                <a:cs typeface="+mn-cs"/>
              </a:rPr>
              <a:t> gradient / del</a:t>
            </a:r>
          </a:p>
          <a:p>
            <a:r>
              <a:rPr lang="en-US" sz="1200" b="0" i="0" kern="1200" baseline="0" dirty="0">
                <a:solidFill>
                  <a:schemeClr val="tx1"/>
                </a:solidFill>
                <a:effectLst/>
                <a:latin typeface="Cambria" pitchFamily="18" charset="0"/>
                <a:ea typeface="+mn-ea"/>
                <a:cs typeface="+mn-cs"/>
              </a:rPr>
              <a:t>Direction is perpendicular to edge</a:t>
            </a:r>
          </a:p>
          <a:p>
            <a:r>
              <a:rPr lang="en-US" sz="1200" b="0" i="0" kern="1200" baseline="0" dirty="0">
                <a:solidFill>
                  <a:schemeClr val="tx1"/>
                </a:solidFill>
                <a:effectLst/>
                <a:latin typeface="Cambria" pitchFamily="18" charset="0"/>
                <a:ea typeface="+mn-ea"/>
                <a:cs typeface="+mn-cs"/>
              </a:rPr>
              <a:t>Last: magnitude of the edge</a:t>
            </a:r>
          </a:p>
          <a:p>
            <a:endParaRPr lang="en-US" sz="1200" b="0" i="0" kern="1200" baseline="0" dirty="0">
              <a:solidFill>
                <a:schemeClr val="tx1"/>
              </a:solidFill>
              <a:effectLst/>
              <a:latin typeface="Cambria" pitchFamily="18" charset="0"/>
              <a:ea typeface="+mn-ea"/>
              <a:cs typeface="+mn-cs"/>
            </a:endParaRPr>
          </a:p>
          <a:p>
            <a:r>
              <a:rPr lang="en-US" dirty="0"/>
              <a:t>The first is the derivative of the image with respect to x �, while the second is the derivative of the image with respect to y �. </a:t>
            </a:r>
          </a:p>
        </p:txBody>
      </p:sp>
      <p:sp>
        <p:nvSpPr>
          <p:cNvPr id="4" name="Slide Number Placeholder 3"/>
          <p:cNvSpPr>
            <a:spLocks noGrp="1"/>
          </p:cNvSpPr>
          <p:nvPr>
            <p:ph type="sldNum" sz="quarter" idx="10"/>
          </p:nvPr>
        </p:nvSpPr>
        <p:spPr/>
        <p:txBody>
          <a:bodyPr/>
          <a:lstStyle/>
          <a:p>
            <a:fld id="{11452DF1-F48F-4C30-B112-1A550508ED72}" type="slidenum">
              <a:rPr lang="en-US" smtClean="0"/>
              <a:pPr/>
              <a:t>9</a:t>
            </a:fld>
            <a:endParaRPr lang="en-US" dirty="0"/>
          </a:p>
        </p:txBody>
      </p:sp>
    </p:spTree>
    <p:extLst>
      <p:ext uri="{BB962C8B-B14F-4D97-AF65-F5344CB8AC3E}">
        <p14:creationId xmlns:p14="http://schemas.microsoft.com/office/powerpoint/2010/main" val="424955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BFF5EE-C94E-4AC4-9650-7EEB05BD3178}" type="datetime1">
              <a:rPr lang="en-US" smtClean="0"/>
              <a:t>7/4/2023</a:t>
            </a:fld>
            <a:endParaRPr lang="en-US"/>
          </a:p>
        </p:txBody>
      </p:sp>
      <p:sp>
        <p:nvSpPr>
          <p:cNvPr id="5" name="Footer Placeholder 4"/>
          <p:cNvSpPr>
            <a:spLocks noGrp="1"/>
          </p:cNvSpPr>
          <p:nvPr>
            <p:ph type="ftr" sz="quarter" idx="11"/>
          </p:nvPr>
        </p:nvSpPr>
        <p:spPr/>
        <p:txBody>
          <a:bodyPr/>
          <a:lstStyle/>
          <a:p>
            <a:r>
              <a:rPr lang="en-US"/>
              <a:t>2015</a:t>
            </a:r>
          </a:p>
        </p:txBody>
      </p:sp>
      <p:sp>
        <p:nvSpPr>
          <p:cNvPr id="6" name="Slide Number Placeholder 5"/>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351572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42035-512E-4227-8C50-A01C6D0AE8EF}" type="datetime1">
              <a:rPr lang="en-US" smtClean="0"/>
              <a:t>7/4/2023</a:t>
            </a:fld>
            <a:endParaRPr lang="en-US"/>
          </a:p>
        </p:txBody>
      </p:sp>
      <p:sp>
        <p:nvSpPr>
          <p:cNvPr id="5" name="Footer Placeholder 4"/>
          <p:cNvSpPr>
            <a:spLocks noGrp="1"/>
          </p:cNvSpPr>
          <p:nvPr>
            <p:ph type="ftr" sz="quarter" idx="11"/>
          </p:nvPr>
        </p:nvSpPr>
        <p:spPr/>
        <p:txBody>
          <a:bodyPr/>
          <a:lstStyle/>
          <a:p>
            <a:r>
              <a:rPr lang="en-US"/>
              <a:t>2015</a:t>
            </a:r>
          </a:p>
        </p:txBody>
      </p:sp>
      <p:sp>
        <p:nvSpPr>
          <p:cNvPr id="6" name="Slide Number Placeholder 5"/>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69744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F6FEC5-0F77-48FF-BC0C-48F434734E75}" type="datetime1">
              <a:rPr lang="en-US" smtClean="0"/>
              <a:t>7/4/2023</a:t>
            </a:fld>
            <a:endParaRPr lang="en-US"/>
          </a:p>
        </p:txBody>
      </p:sp>
      <p:sp>
        <p:nvSpPr>
          <p:cNvPr id="5" name="Footer Placeholder 4"/>
          <p:cNvSpPr>
            <a:spLocks noGrp="1"/>
          </p:cNvSpPr>
          <p:nvPr>
            <p:ph type="ftr" sz="quarter" idx="11"/>
          </p:nvPr>
        </p:nvSpPr>
        <p:spPr/>
        <p:txBody>
          <a:bodyPr/>
          <a:lstStyle/>
          <a:p>
            <a:r>
              <a:rPr lang="en-US"/>
              <a:t>2015</a:t>
            </a:r>
          </a:p>
        </p:txBody>
      </p:sp>
      <p:sp>
        <p:nvSpPr>
          <p:cNvPr id="6" name="Slide Number Placeholder 5"/>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236796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3E0255-7D08-4B54-A91A-3C17891ED5CF}" type="datetime1">
              <a:rPr lang="en-US" smtClean="0"/>
              <a:t>7/4/2023</a:t>
            </a:fld>
            <a:endParaRPr lang="en-US"/>
          </a:p>
        </p:txBody>
      </p:sp>
      <p:sp>
        <p:nvSpPr>
          <p:cNvPr id="5" name="Footer Placeholder 4"/>
          <p:cNvSpPr>
            <a:spLocks noGrp="1"/>
          </p:cNvSpPr>
          <p:nvPr>
            <p:ph type="ftr" sz="quarter" idx="11"/>
          </p:nvPr>
        </p:nvSpPr>
        <p:spPr/>
        <p:txBody>
          <a:bodyPr/>
          <a:lstStyle/>
          <a:p>
            <a:r>
              <a:rPr lang="en-US"/>
              <a:t>2015</a:t>
            </a:r>
          </a:p>
        </p:txBody>
      </p:sp>
      <p:sp>
        <p:nvSpPr>
          <p:cNvPr id="6" name="Slide Number Placeholder 5"/>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321710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96D5C-3E0E-436C-8980-DC68050035AB}" type="datetime1">
              <a:rPr lang="en-US" smtClean="0"/>
              <a:t>7/4/2023</a:t>
            </a:fld>
            <a:endParaRPr lang="en-US"/>
          </a:p>
        </p:txBody>
      </p:sp>
      <p:sp>
        <p:nvSpPr>
          <p:cNvPr id="5" name="Footer Placeholder 4"/>
          <p:cNvSpPr>
            <a:spLocks noGrp="1"/>
          </p:cNvSpPr>
          <p:nvPr>
            <p:ph type="ftr" sz="quarter" idx="11"/>
          </p:nvPr>
        </p:nvSpPr>
        <p:spPr/>
        <p:txBody>
          <a:bodyPr/>
          <a:lstStyle/>
          <a:p>
            <a:r>
              <a:rPr lang="en-US"/>
              <a:t>2015</a:t>
            </a:r>
          </a:p>
        </p:txBody>
      </p:sp>
      <p:sp>
        <p:nvSpPr>
          <p:cNvPr id="6" name="Slide Number Placeholder 5"/>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46385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1F39A8-8F89-49C1-8E9D-936093353004}" type="datetime1">
              <a:rPr lang="en-US" smtClean="0"/>
              <a:t>7/4/2023</a:t>
            </a:fld>
            <a:endParaRPr lang="en-US"/>
          </a:p>
        </p:txBody>
      </p:sp>
      <p:sp>
        <p:nvSpPr>
          <p:cNvPr id="6" name="Footer Placeholder 5"/>
          <p:cNvSpPr>
            <a:spLocks noGrp="1"/>
          </p:cNvSpPr>
          <p:nvPr>
            <p:ph type="ftr" sz="quarter" idx="11"/>
          </p:nvPr>
        </p:nvSpPr>
        <p:spPr/>
        <p:txBody>
          <a:bodyPr/>
          <a:lstStyle/>
          <a:p>
            <a:r>
              <a:rPr lang="en-US"/>
              <a:t>2015</a:t>
            </a:r>
          </a:p>
        </p:txBody>
      </p:sp>
      <p:sp>
        <p:nvSpPr>
          <p:cNvPr id="7" name="Slide Number Placeholder 6"/>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135955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486C68-78C9-4568-BAD3-4DF5EE521325}" type="datetime1">
              <a:rPr lang="en-US" smtClean="0"/>
              <a:t>7/4/2023</a:t>
            </a:fld>
            <a:endParaRPr lang="en-US"/>
          </a:p>
        </p:txBody>
      </p:sp>
      <p:sp>
        <p:nvSpPr>
          <p:cNvPr id="8" name="Footer Placeholder 7"/>
          <p:cNvSpPr>
            <a:spLocks noGrp="1"/>
          </p:cNvSpPr>
          <p:nvPr>
            <p:ph type="ftr" sz="quarter" idx="11"/>
          </p:nvPr>
        </p:nvSpPr>
        <p:spPr/>
        <p:txBody>
          <a:bodyPr/>
          <a:lstStyle/>
          <a:p>
            <a:r>
              <a:rPr lang="en-US"/>
              <a:t>2015</a:t>
            </a:r>
          </a:p>
        </p:txBody>
      </p:sp>
      <p:sp>
        <p:nvSpPr>
          <p:cNvPr id="9" name="Slide Number Placeholder 8"/>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164969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2E44FA-6634-4D52-9085-CBD9EA5FA398}" type="datetime1">
              <a:rPr lang="en-US" smtClean="0"/>
              <a:t>7/4/2023</a:t>
            </a:fld>
            <a:endParaRPr lang="en-US"/>
          </a:p>
        </p:txBody>
      </p:sp>
      <p:sp>
        <p:nvSpPr>
          <p:cNvPr id="4" name="Footer Placeholder 3"/>
          <p:cNvSpPr>
            <a:spLocks noGrp="1"/>
          </p:cNvSpPr>
          <p:nvPr>
            <p:ph type="ftr" sz="quarter" idx="11"/>
          </p:nvPr>
        </p:nvSpPr>
        <p:spPr/>
        <p:txBody>
          <a:bodyPr/>
          <a:lstStyle/>
          <a:p>
            <a:r>
              <a:rPr lang="en-US"/>
              <a:t>2015</a:t>
            </a:r>
          </a:p>
        </p:txBody>
      </p:sp>
      <p:sp>
        <p:nvSpPr>
          <p:cNvPr id="5" name="Slide Number Placeholder 4"/>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76313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81338-DEA6-4D60-A625-69B556B37A8D}" type="datetime1">
              <a:rPr lang="en-US" smtClean="0"/>
              <a:t>7/4/2023</a:t>
            </a:fld>
            <a:endParaRPr lang="en-US"/>
          </a:p>
        </p:txBody>
      </p:sp>
      <p:sp>
        <p:nvSpPr>
          <p:cNvPr id="3" name="Footer Placeholder 2"/>
          <p:cNvSpPr>
            <a:spLocks noGrp="1"/>
          </p:cNvSpPr>
          <p:nvPr>
            <p:ph type="ftr" sz="quarter" idx="11"/>
          </p:nvPr>
        </p:nvSpPr>
        <p:spPr/>
        <p:txBody>
          <a:bodyPr/>
          <a:lstStyle/>
          <a:p>
            <a:r>
              <a:rPr lang="en-US"/>
              <a:t>2015</a:t>
            </a:r>
          </a:p>
        </p:txBody>
      </p:sp>
      <p:sp>
        <p:nvSpPr>
          <p:cNvPr id="4" name="Slide Number Placeholder 3"/>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315777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093DF-7797-4BF4-9570-EE71FB87D27E}" type="datetime1">
              <a:rPr lang="en-US" smtClean="0"/>
              <a:t>7/4/2023</a:t>
            </a:fld>
            <a:endParaRPr lang="en-US"/>
          </a:p>
        </p:txBody>
      </p:sp>
      <p:sp>
        <p:nvSpPr>
          <p:cNvPr id="6" name="Footer Placeholder 5"/>
          <p:cNvSpPr>
            <a:spLocks noGrp="1"/>
          </p:cNvSpPr>
          <p:nvPr>
            <p:ph type="ftr" sz="quarter" idx="11"/>
          </p:nvPr>
        </p:nvSpPr>
        <p:spPr/>
        <p:txBody>
          <a:bodyPr/>
          <a:lstStyle/>
          <a:p>
            <a:r>
              <a:rPr lang="en-US"/>
              <a:t>2015</a:t>
            </a:r>
          </a:p>
        </p:txBody>
      </p:sp>
      <p:sp>
        <p:nvSpPr>
          <p:cNvPr id="7" name="Slide Number Placeholder 6"/>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203483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B0F4A-37BE-48F5-A884-A3DAA801BA80}" type="datetime1">
              <a:rPr lang="en-US" smtClean="0"/>
              <a:t>7/4/2023</a:t>
            </a:fld>
            <a:endParaRPr lang="en-US"/>
          </a:p>
        </p:txBody>
      </p:sp>
      <p:sp>
        <p:nvSpPr>
          <p:cNvPr id="6" name="Footer Placeholder 5"/>
          <p:cNvSpPr>
            <a:spLocks noGrp="1"/>
          </p:cNvSpPr>
          <p:nvPr>
            <p:ph type="ftr" sz="quarter" idx="11"/>
          </p:nvPr>
        </p:nvSpPr>
        <p:spPr/>
        <p:txBody>
          <a:bodyPr/>
          <a:lstStyle/>
          <a:p>
            <a:r>
              <a:rPr lang="en-US"/>
              <a:t>2015</a:t>
            </a:r>
          </a:p>
        </p:txBody>
      </p:sp>
      <p:sp>
        <p:nvSpPr>
          <p:cNvPr id="7" name="Slide Number Placeholder 6"/>
          <p:cNvSpPr>
            <a:spLocks noGrp="1"/>
          </p:cNvSpPr>
          <p:nvPr>
            <p:ph type="sldNum" sz="quarter" idx="12"/>
          </p:nvPr>
        </p:nvSpPr>
        <p:spPr/>
        <p:txBody>
          <a:bodyPr/>
          <a:lstStyle/>
          <a:p>
            <a:fld id="{42A055FE-CFE4-4D08-BC9E-67356BA3F216}" type="slidenum">
              <a:rPr lang="en-US" smtClean="0"/>
              <a:pPr/>
              <a:t>‹#›</a:t>
            </a:fld>
            <a:endParaRPr lang="en-US"/>
          </a:p>
        </p:txBody>
      </p:sp>
    </p:spTree>
    <p:extLst>
      <p:ext uri="{BB962C8B-B14F-4D97-AF65-F5344CB8AC3E}">
        <p14:creationId xmlns:p14="http://schemas.microsoft.com/office/powerpoint/2010/main" val="349275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itchFamily="18" charset="0"/>
              </a:defRPr>
            </a:lvl1pPr>
          </a:lstStyle>
          <a:p>
            <a:fld id="{390FC78D-4773-4D5B-A28C-483CF11CE16F}" type="datetime1">
              <a:rPr lang="en-US" smtClean="0"/>
              <a:t>7/4/2023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defRPr>
            </a:lvl1pPr>
          </a:lstStyle>
          <a:p>
            <a:r>
              <a:rPr lang="en-US"/>
              <a:t>2015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mbria" pitchFamily="18" charset="0"/>
              </a:defRPr>
            </a:lvl1pPr>
          </a:lstStyle>
          <a:p>
            <a:fld id="{42A055FE-CFE4-4D08-BC9E-67356BA3F216}" type="slidenum">
              <a:rPr lang="en-US" smtClean="0"/>
              <a:pPr/>
              <a:t>‹#›</a:t>
            </a:fld>
            <a:endParaRPr lang="en-US" dirty="0"/>
          </a:p>
        </p:txBody>
      </p:sp>
    </p:spTree>
    <p:extLst>
      <p:ext uri="{BB962C8B-B14F-4D97-AF65-F5344CB8AC3E}">
        <p14:creationId xmlns:p14="http://schemas.microsoft.com/office/powerpoint/2010/main" val="410495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1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png"/><Relationship Id="rId5" Type="http://schemas.openxmlformats.org/officeDocument/2006/relationships/tags" Target="../tags/tag5.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notesSlide" Target="../notesSlides/notesSlide9.xm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Edge Detection</a:t>
            </a:r>
          </a:p>
        </p:txBody>
      </p:sp>
    </p:spTree>
    <p:extLst>
      <p:ext uri="{BB962C8B-B14F-4D97-AF65-F5344CB8AC3E}">
        <p14:creationId xmlns:p14="http://schemas.microsoft.com/office/powerpoint/2010/main" val="13988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Sobel Filter</a:t>
            </a:r>
          </a:p>
        </p:txBody>
      </p:sp>
      <p:sp>
        <p:nvSpPr>
          <p:cNvPr id="3" name="Content Placeholder 2"/>
          <p:cNvSpPr>
            <a:spLocks noGrp="1"/>
          </p:cNvSpPr>
          <p:nvPr>
            <p:ph idx="1"/>
          </p:nvPr>
        </p:nvSpPr>
        <p:spPr/>
        <p:txBody>
          <a:bodyPr>
            <a:noAutofit/>
          </a:bodyPr>
          <a:lstStyle/>
          <a:p>
            <a:pPr algn="just"/>
            <a:r>
              <a:rPr lang="en-US" sz="2800" dirty="0"/>
              <a:t>The Sobel filter is used for edge detection.</a:t>
            </a:r>
          </a:p>
          <a:p>
            <a:pPr marL="0" indent="0" algn="just">
              <a:buNone/>
            </a:pPr>
            <a:endParaRPr lang="en-US" sz="2800" dirty="0"/>
          </a:p>
          <a:p>
            <a:pPr algn="just"/>
            <a:r>
              <a:rPr lang="en-US" sz="2800" dirty="0"/>
              <a:t>It works by calculating the gradient of image intensity at each pixel within the image. It finds the direction of the largest increase from light to dark and the rate of change in that direction.</a:t>
            </a:r>
          </a:p>
          <a:p>
            <a:pPr marL="0" indent="0" algn="just">
              <a:buNone/>
            </a:pPr>
            <a:endParaRPr lang="en-US" sz="2800" dirty="0"/>
          </a:p>
          <a:p>
            <a:pPr algn="just"/>
            <a:r>
              <a:rPr lang="en-US" sz="2800" dirty="0"/>
              <a:t>The result shows how smoothly the image changes at each pixel, and therefore how likely it is that that pixel represents an edge.</a:t>
            </a:r>
          </a:p>
          <a:p>
            <a:pPr algn="just"/>
            <a:endParaRPr lang="en-US" sz="2800" dirty="0"/>
          </a:p>
        </p:txBody>
      </p:sp>
      <p:sp>
        <p:nvSpPr>
          <p:cNvPr id="4" name="Slide Number Placeholder 3"/>
          <p:cNvSpPr>
            <a:spLocks noGrp="1"/>
          </p:cNvSpPr>
          <p:nvPr>
            <p:ph type="sldNum" sz="quarter" idx="12"/>
          </p:nvPr>
        </p:nvSpPr>
        <p:spPr/>
        <p:txBody>
          <a:bodyPr/>
          <a:lstStyle/>
          <a:p>
            <a:fld id="{42A055FE-CFE4-4D08-BC9E-67356BA3F216}" type="slidenum">
              <a:rPr lang="en-US" smtClean="0"/>
              <a:pPr/>
              <a:t>10</a:t>
            </a:fld>
            <a:endParaRPr lang="en-US"/>
          </a:p>
        </p:txBody>
      </p:sp>
    </p:spTree>
    <p:extLst>
      <p:ext uri="{BB962C8B-B14F-4D97-AF65-F5344CB8AC3E}">
        <p14:creationId xmlns:p14="http://schemas.microsoft.com/office/powerpoint/2010/main" val="366357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Sobel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sz="2800" dirty="0"/>
                  <a:t>The </a:t>
                </a:r>
                <a:r>
                  <a:rPr lang="en-US" sz="2800" dirty="0" err="1"/>
                  <a:t>sobel</a:t>
                </a:r>
                <a:r>
                  <a:rPr lang="en-US" sz="2800" dirty="0"/>
                  <a:t> filter uses two 3 x 3 kernels. One for changes in the horizontal direction, and one for changes in the vertical direction.</a:t>
                </a:r>
              </a:p>
              <a:p>
                <a:pPr algn="just"/>
                <a:r>
                  <a:rPr lang="en-US" sz="2800" dirty="0"/>
                  <a:t>If we define </a:t>
                </a:r>
                <a:r>
                  <a:rPr lang="en-US" sz="2800" dirty="0" err="1"/>
                  <a:t>Gx</a:t>
                </a:r>
                <a:r>
                  <a:rPr lang="en-US" sz="2800" dirty="0"/>
                  <a:t> and </a:t>
                </a:r>
                <a:r>
                  <a:rPr lang="en-US" sz="2800" dirty="0" err="1"/>
                  <a:t>Gy</a:t>
                </a:r>
                <a:r>
                  <a:rPr lang="en-US" sz="2800" dirty="0"/>
                  <a:t> as two images that contain the horizontal and vertical derivative approximations respectively, the computations are:</a:t>
                </a:r>
              </a:p>
              <a:p>
                <a:pPr marL="0" indent="0" algn="just">
                  <a:buNone/>
                </a:pPr>
                <a14:m>
                  <m:oMath xmlns:m="http://schemas.openxmlformats.org/officeDocument/2006/math">
                    <m:r>
                      <a:rPr lang="en-US" sz="2800" b="0" i="1" smtClean="0">
                        <a:latin typeface="Cambria Math"/>
                      </a:rPr>
                      <m:t>𝐺</m:t>
                    </m:r>
                    <m:r>
                      <a:rPr lang="en-US" sz="2800" b="0" i="1" baseline="-25000" smtClean="0">
                        <a:latin typeface="Cambria Math"/>
                      </a:rPr>
                      <m:t>𝑥</m:t>
                    </m:r>
                    <m:r>
                      <a:rPr lang="en-US" sz="2800" b="0" i="1" smtClean="0">
                        <a:latin typeface="Cambria Math"/>
                      </a:rPr>
                      <m:t>= </m:t>
                    </m:r>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a:rPr>
                            <m:t>−</m:t>
                          </m:r>
                          <m:r>
                            <a:rPr lang="en-US" sz="2800" b="0" i="1" smtClean="0">
                              <a:latin typeface="Cambria Math"/>
                            </a:rPr>
                            <m:t>1</m:t>
                          </m:r>
                        </m:e>
                        <m:e>
                          <m:r>
                            <a:rPr lang="en-US" sz="2800" b="0" i="1" smtClean="0">
                              <a:latin typeface="Cambria Math"/>
                            </a:rPr>
                            <m:t>0</m:t>
                          </m:r>
                        </m:e>
                        <m:e>
                          <m:r>
                            <a:rPr lang="en-US" sz="2800" b="0" i="1" smtClean="0">
                              <a:latin typeface="Cambria Math"/>
                            </a:rPr>
                            <m:t>1</m:t>
                          </m:r>
                        </m:e>
                      </m:mr>
                      <m:mr>
                        <m:e>
                          <m:r>
                            <a:rPr lang="en-US" sz="2800" b="0" i="1" smtClean="0">
                              <a:latin typeface="Cambria Math"/>
                            </a:rPr>
                            <m:t>−2</m:t>
                          </m:r>
                        </m:e>
                        <m:e>
                          <m:r>
                            <a:rPr lang="en-US" sz="2800" b="0" i="1" smtClean="0">
                              <a:latin typeface="Cambria Math"/>
                            </a:rPr>
                            <m:t>0</m:t>
                          </m:r>
                        </m:e>
                        <m:e>
                          <m:r>
                            <a:rPr lang="en-US" sz="2800" b="0" i="1" smtClean="0">
                              <a:latin typeface="Cambria Math"/>
                            </a:rPr>
                            <m:t>2</m:t>
                          </m:r>
                        </m:e>
                      </m:mr>
                      <m:mr>
                        <m:e>
                          <m:r>
                            <a:rPr lang="en-US" sz="2800" b="0" i="1" smtClean="0">
                              <a:latin typeface="Cambria Math"/>
                            </a:rPr>
                            <m:t>−1</m:t>
                          </m:r>
                        </m:e>
                        <m:e>
                          <m:r>
                            <a:rPr lang="en-US" sz="2800" b="0" i="1" smtClean="0">
                              <a:latin typeface="Cambria Math"/>
                            </a:rPr>
                            <m:t>0</m:t>
                          </m:r>
                        </m:e>
                        <m:e>
                          <m:r>
                            <a:rPr lang="en-US" sz="2800" b="0" i="1" smtClean="0">
                              <a:latin typeface="Cambria Math"/>
                            </a:rPr>
                            <m:t>1</m:t>
                          </m:r>
                        </m:e>
                      </m:mr>
                    </m:m>
                    <m:r>
                      <a:rPr lang="en-US" sz="2800" b="0" i="1" smtClean="0">
                        <a:latin typeface="Cambria Math"/>
                      </a:rPr>
                      <m:t> ∗</m:t>
                    </m:r>
                    <m:r>
                      <a:rPr lang="en-US" sz="2800" b="0" i="1" smtClean="0">
                        <a:latin typeface="Cambria Math"/>
                      </a:rPr>
                      <m:t>𝐴</m:t>
                    </m:r>
                    <m:r>
                      <a:rPr lang="en-US" sz="2800" b="0" i="1" smtClean="0">
                        <a:latin typeface="Cambria Math"/>
                      </a:rPr>
                      <m:t> </m:t>
                    </m:r>
                  </m:oMath>
                </a14:m>
                <a:r>
                  <a:rPr lang="en-US" sz="2800" dirty="0"/>
                  <a:t>            </a:t>
                </a:r>
                <a14:m>
                  <m:oMath xmlns:m="http://schemas.openxmlformats.org/officeDocument/2006/math">
                    <m:r>
                      <a:rPr lang="en-US" sz="2800" b="0" i="1" smtClean="0">
                        <a:latin typeface="Cambria Math"/>
                      </a:rPr>
                      <m:t>𝐺</m:t>
                    </m:r>
                    <m:r>
                      <a:rPr lang="en-US" sz="2800" b="0" i="1" baseline="-25000" smtClean="0">
                        <a:latin typeface="Cambria Math"/>
                      </a:rPr>
                      <m:t>𝑦</m:t>
                    </m:r>
                    <m:r>
                      <a:rPr lang="en-US" sz="2800" b="0" i="1" smtClean="0">
                        <a:latin typeface="Cambria Math"/>
                      </a:rPr>
                      <m:t>= </m:t>
                    </m:r>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a:rPr>
                            <m:t>−</m:t>
                          </m:r>
                          <m:r>
                            <a:rPr lang="en-US" sz="2800" b="0" i="1" smtClean="0">
                              <a:latin typeface="Cambria Math"/>
                            </a:rPr>
                            <m:t>1</m:t>
                          </m:r>
                        </m:e>
                        <m:e>
                          <m:r>
                            <a:rPr lang="en-US" sz="2800" b="0" i="1" smtClean="0">
                              <a:latin typeface="Cambria Math"/>
                            </a:rPr>
                            <m:t>−2</m:t>
                          </m:r>
                        </m:e>
                        <m:e>
                          <m:r>
                            <a:rPr lang="en-US" sz="2800" b="0" i="1" smtClean="0">
                              <a:latin typeface="Cambria Math"/>
                            </a:rPr>
                            <m:t>−1</m:t>
                          </m:r>
                        </m:e>
                      </m:mr>
                      <m:mr>
                        <m:e>
                          <m:r>
                            <a:rPr lang="en-US" sz="2800" b="0" i="1" smtClean="0">
                              <a:latin typeface="Cambria Math"/>
                            </a:rPr>
                            <m:t>   0</m:t>
                          </m:r>
                        </m:e>
                        <m:e>
                          <m:r>
                            <a:rPr lang="en-US" sz="2800" b="0" i="1" smtClean="0">
                              <a:latin typeface="Cambria Math"/>
                            </a:rPr>
                            <m:t>    0</m:t>
                          </m:r>
                        </m:e>
                        <m:e>
                          <m:r>
                            <a:rPr lang="en-US" sz="2800" b="0" i="1" smtClean="0">
                              <a:latin typeface="Cambria Math"/>
                            </a:rPr>
                            <m:t>   0</m:t>
                          </m:r>
                        </m:e>
                      </m:mr>
                      <m:mr>
                        <m:e>
                          <m:r>
                            <a:rPr lang="en-US" sz="2800" b="0" i="1" smtClean="0">
                              <a:latin typeface="Cambria Math"/>
                            </a:rPr>
                            <m:t>   1</m:t>
                          </m:r>
                        </m:e>
                        <m:e>
                          <m:r>
                            <a:rPr lang="en-US" sz="2800" b="0" i="1" smtClean="0">
                              <a:latin typeface="Cambria Math"/>
                            </a:rPr>
                            <m:t>    2</m:t>
                          </m:r>
                        </m:e>
                        <m:e>
                          <m:r>
                            <a:rPr lang="en-US" sz="2800" b="0" i="1" smtClean="0">
                              <a:latin typeface="Cambria Math"/>
                            </a:rPr>
                            <m:t>    1</m:t>
                          </m:r>
                        </m:e>
                      </m:mr>
                    </m:m>
                    <m:r>
                      <a:rPr lang="en-US" sz="2800" b="0" i="1" smtClean="0">
                        <a:latin typeface="Cambria Math"/>
                      </a:rPr>
                      <m:t> ∗</m:t>
                    </m:r>
                    <m:r>
                      <a:rPr lang="en-US" sz="2800" b="0" i="1" smtClean="0">
                        <a:latin typeface="Cambria Math"/>
                      </a:rPr>
                      <m:t>𝐴</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348" r="-14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2A055FE-CFE4-4D08-BC9E-67356BA3F216}" type="slidenum">
              <a:rPr lang="en-US" smtClean="0"/>
              <a:pPr/>
              <a:t>11</a:t>
            </a:fld>
            <a:endParaRPr lang="en-US"/>
          </a:p>
        </p:txBody>
      </p:sp>
    </p:spTree>
    <p:extLst>
      <p:ext uri="{BB962C8B-B14F-4D97-AF65-F5344CB8AC3E}">
        <p14:creationId xmlns:p14="http://schemas.microsoft.com/office/powerpoint/2010/main" val="102205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00"/>
            <a:ext cx="8229600" cy="1143000"/>
          </a:xfrm>
        </p:spPr>
        <p:txBody>
          <a:bodyPr/>
          <a:lstStyle/>
          <a:p>
            <a:r>
              <a:rPr lang="en-US" dirty="0"/>
              <a:t>Sobel Filter - Example</a:t>
            </a:r>
          </a:p>
        </p:txBody>
      </p:sp>
      <p:sp>
        <p:nvSpPr>
          <p:cNvPr id="3" name="Content Placeholder 2"/>
          <p:cNvSpPr>
            <a:spLocks noGrp="1"/>
          </p:cNvSpPr>
          <p:nvPr>
            <p:ph idx="1"/>
          </p:nvPr>
        </p:nvSpPr>
        <p:spPr>
          <a:xfrm>
            <a:off x="457200" y="1219200"/>
            <a:ext cx="8229600" cy="4906963"/>
          </a:xfrm>
        </p:spPr>
        <p:txBody>
          <a:bodyPr/>
          <a:lstStyle/>
          <a:p>
            <a:r>
              <a:rPr lang="en-US" dirty="0"/>
              <a:t>Compute </a:t>
            </a:r>
            <a:r>
              <a:rPr lang="en-US" dirty="0" err="1"/>
              <a:t>Gx</a:t>
            </a:r>
            <a:r>
              <a:rPr lang="en-US" dirty="0"/>
              <a:t> and </a:t>
            </a:r>
            <a:r>
              <a:rPr lang="en-US" dirty="0" err="1"/>
              <a:t>Gy</a:t>
            </a:r>
            <a:r>
              <a:rPr lang="en-US" dirty="0"/>
              <a:t>, gradients of the image performing the convolution of Sobel kernels with the image.</a:t>
            </a:r>
          </a:p>
          <a:p>
            <a:endParaRPr lang="en-US" dirty="0"/>
          </a:p>
        </p:txBody>
      </p:sp>
      <p:sp>
        <p:nvSpPr>
          <p:cNvPr id="4" name="Slide Number Placeholder 3"/>
          <p:cNvSpPr>
            <a:spLocks noGrp="1"/>
          </p:cNvSpPr>
          <p:nvPr>
            <p:ph type="sldNum" sz="quarter" idx="12"/>
          </p:nvPr>
        </p:nvSpPr>
        <p:spPr/>
        <p:txBody>
          <a:bodyPr/>
          <a:lstStyle/>
          <a:p>
            <a:fld id="{42A055FE-CFE4-4D08-BC9E-67356BA3F216}" type="slidenum">
              <a:rPr lang="en-US" smtClean="0"/>
              <a:pPr/>
              <a:t>12</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2" y="2971800"/>
            <a:ext cx="3633078" cy="306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1813"/>
          <a:stretch/>
        </p:blipFill>
        <p:spPr bwMode="auto">
          <a:xfrm>
            <a:off x="4876800" y="2331657"/>
            <a:ext cx="2866747" cy="2106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053" y="2590800"/>
            <a:ext cx="9239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4217546856"/>
              </p:ext>
            </p:extLst>
          </p:nvPr>
        </p:nvGraphicFramePr>
        <p:xfrm>
          <a:off x="4992505" y="4528633"/>
          <a:ext cx="2635335" cy="1828800"/>
        </p:xfrm>
        <a:graphic>
          <a:graphicData uri="http://schemas.openxmlformats.org/drawingml/2006/table">
            <a:tbl>
              <a:tblPr firstRow="1" bandRow="1">
                <a:tableStyleId>{5C22544A-7EE6-4342-B048-85BDC9FD1C3A}</a:tableStyleId>
              </a:tblPr>
              <a:tblGrid>
                <a:gridCol w="527067">
                  <a:extLst>
                    <a:ext uri="{9D8B030D-6E8A-4147-A177-3AD203B41FA5}">
                      <a16:colId xmlns:a16="http://schemas.microsoft.com/office/drawing/2014/main" val="20000"/>
                    </a:ext>
                  </a:extLst>
                </a:gridCol>
                <a:gridCol w="527067">
                  <a:extLst>
                    <a:ext uri="{9D8B030D-6E8A-4147-A177-3AD203B41FA5}">
                      <a16:colId xmlns:a16="http://schemas.microsoft.com/office/drawing/2014/main" val="20001"/>
                    </a:ext>
                  </a:extLst>
                </a:gridCol>
                <a:gridCol w="527067">
                  <a:extLst>
                    <a:ext uri="{9D8B030D-6E8A-4147-A177-3AD203B41FA5}">
                      <a16:colId xmlns:a16="http://schemas.microsoft.com/office/drawing/2014/main" val="20002"/>
                    </a:ext>
                  </a:extLst>
                </a:gridCol>
                <a:gridCol w="527067">
                  <a:extLst>
                    <a:ext uri="{9D8B030D-6E8A-4147-A177-3AD203B41FA5}">
                      <a16:colId xmlns:a16="http://schemas.microsoft.com/office/drawing/2014/main" val="20003"/>
                    </a:ext>
                  </a:extLst>
                </a:gridCol>
                <a:gridCol w="527067">
                  <a:extLst>
                    <a:ext uri="{9D8B030D-6E8A-4147-A177-3AD203B41FA5}">
                      <a16:colId xmlns:a16="http://schemas.microsoft.com/office/drawing/2014/main" val="20004"/>
                    </a:ext>
                  </a:extLst>
                </a:gridCol>
              </a:tblGrid>
              <a:tr h="361892">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1892">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1892">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1892">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1892">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89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Sobel Filter</a:t>
            </a:r>
          </a:p>
        </p:txBody>
      </p:sp>
      <p:sp>
        <p:nvSpPr>
          <p:cNvPr id="3" name="Content Placeholder 2"/>
          <p:cNvSpPr>
            <a:spLocks noGrp="1"/>
          </p:cNvSpPr>
          <p:nvPr>
            <p:ph idx="1"/>
          </p:nvPr>
        </p:nvSpPr>
        <p:spPr>
          <a:xfrm>
            <a:off x="457200" y="1219200"/>
            <a:ext cx="8229600" cy="4906963"/>
          </a:xfrm>
        </p:spPr>
        <p:txBody>
          <a:bodyPr/>
          <a:lstStyle/>
          <a:p>
            <a:r>
              <a:rPr lang="en-US" dirty="0"/>
              <a:t>The image to the right below is </a:t>
            </a:r>
            <a:r>
              <a:rPr lang="en-US" dirty="0" err="1"/>
              <a:t>G</a:t>
            </a:r>
            <a:r>
              <a:rPr lang="en-US" baseline="-25000" dirty="0" err="1"/>
              <a:t>x</a:t>
            </a:r>
            <a:endParaRPr lang="en-US" baseline="-25000" dirty="0"/>
          </a:p>
        </p:txBody>
      </p:sp>
      <p:sp>
        <p:nvSpPr>
          <p:cNvPr id="4" name="Slide Number Placeholder 3"/>
          <p:cNvSpPr>
            <a:spLocks noGrp="1"/>
          </p:cNvSpPr>
          <p:nvPr>
            <p:ph type="sldNum" sz="quarter" idx="12"/>
          </p:nvPr>
        </p:nvSpPr>
        <p:spPr/>
        <p:txBody>
          <a:bodyPr/>
          <a:lstStyle/>
          <a:p>
            <a:fld id="{42A055FE-CFE4-4D08-BC9E-67356BA3F216}" type="slidenum">
              <a:rPr lang="en-US" smtClean="0"/>
              <a:pPr/>
              <a:t>13</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94784"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75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Sobel Filter</a:t>
            </a:r>
          </a:p>
        </p:txBody>
      </p:sp>
      <p:sp>
        <p:nvSpPr>
          <p:cNvPr id="3" name="Content Placeholder 2"/>
          <p:cNvSpPr>
            <a:spLocks noGrp="1"/>
          </p:cNvSpPr>
          <p:nvPr>
            <p:ph idx="1"/>
          </p:nvPr>
        </p:nvSpPr>
        <p:spPr>
          <a:xfrm>
            <a:off x="457200" y="1219200"/>
            <a:ext cx="8229600" cy="4906963"/>
          </a:xfrm>
        </p:spPr>
        <p:txBody>
          <a:bodyPr/>
          <a:lstStyle/>
          <a:p>
            <a:r>
              <a:rPr lang="en-US" dirty="0"/>
              <a:t>The image to the right below is </a:t>
            </a:r>
            <a:r>
              <a:rPr lang="en-US" dirty="0" err="1"/>
              <a:t>G</a:t>
            </a:r>
            <a:r>
              <a:rPr lang="en-US" baseline="-25000" dirty="0" err="1"/>
              <a:t>y</a:t>
            </a:r>
            <a:endParaRPr lang="en-US" baseline="-25000" dirty="0"/>
          </a:p>
          <a:p>
            <a:endParaRPr lang="en-US" dirty="0"/>
          </a:p>
        </p:txBody>
      </p:sp>
      <p:sp>
        <p:nvSpPr>
          <p:cNvPr id="4" name="Slide Number Placeholder 3"/>
          <p:cNvSpPr>
            <a:spLocks noGrp="1"/>
          </p:cNvSpPr>
          <p:nvPr>
            <p:ph type="sldNum" sz="quarter" idx="12"/>
          </p:nvPr>
        </p:nvSpPr>
        <p:spPr/>
        <p:txBody>
          <a:bodyPr/>
          <a:lstStyle/>
          <a:p>
            <a:fld id="{42A055FE-CFE4-4D08-BC9E-67356BA3F216}" type="slidenum">
              <a:rPr lang="en-US" smtClean="0"/>
              <a:pPr/>
              <a:t>14</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22317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2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Sobel Filter</a:t>
            </a:r>
          </a:p>
        </p:txBody>
      </p:sp>
      <p:sp>
        <p:nvSpPr>
          <p:cNvPr id="3" name="Content Placeholder 2"/>
          <p:cNvSpPr>
            <a:spLocks noGrp="1"/>
          </p:cNvSpPr>
          <p:nvPr>
            <p:ph idx="1"/>
          </p:nvPr>
        </p:nvSpPr>
        <p:spPr>
          <a:xfrm>
            <a:off x="457200" y="1219200"/>
            <a:ext cx="8229600" cy="4906963"/>
          </a:xfrm>
        </p:spPr>
        <p:txBody>
          <a:bodyPr/>
          <a:lstStyle/>
          <a:p>
            <a:r>
              <a:rPr lang="en-US" dirty="0"/>
              <a:t> Result of combining the </a:t>
            </a:r>
            <a:r>
              <a:rPr lang="en-US" dirty="0" err="1"/>
              <a:t>G</a:t>
            </a:r>
            <a:r>
              <a:rPr lang="en-US" baseline="-25000" dirty="0" err="1"/>
              <a:t>x</a:t>
            </a:r>
            <a:r>
              <a:rPr lang="en-US" dirty="0"/>
              <a:t> and </a:t>
            </a:r>
            <a:r>
              <a:rPr lang="en-US" dirty="0" err="1"/>
              <a:t>G</a:t>
            </a:r>
            <a:r>
              <a:rPr lang="en-US" baseline="-25000" dirty="0" err="1"/>
              <a:t>y</a:t>
            </a:r>
            <a:endParaRPr lang="en-US" baseline="-25000" dirty="0"/>
          </a:p>
        </p:txBody>
      </p:sp>
      <p:sp>
        <p:nvSpPr>
          <p:cNvPr id="4" name="Slide Number Placeholder 3"/>
          <p:cNvSpPr>
            <a:spLocks noGrp="1"/>
          </p:cNvSpPr>
          <p:nvPr>
            <p:ph type="sldNum" sz="quarter" idx="12"/>
          </p:nvPr>
        </p:nvSpPr>
        <p:spPr/>
        <p:txBody>
          <a:bodyPr/>
          <a:lstStyle/>
          <a:p>
            <a:fld id="{42A055FE-CFE4-4D08-BC9E-67356BA3F216}" type="slidenum">
              <a:rPr lang="en-US" smtClean="0"/>
              <a:pPr/>
              <a:t>15</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32152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2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Edge Detection</a:t>
            </a:r>
          </a:p>
        </p:txBody>
      </p:sp>
      <p:sp>
        <p:nvSpPr>
          <p:cNvPr id="4" name="Text Box 15"/>
          <p:cNvSpPr txBox="1">
            <a:spLocks noChangeArrowheads="1"/>
          </p:cNvSpPr>
          <p:nvPr/>
        </p:nvSpPr>
        <p:spPr bwMode="auto">
          <a:xfrm>
            <a:off x="304800" y="1447800"/>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spcBef>
                <a:spcPct val="50000"/>
              </a:spcBef>
              <a:buFont typeface="Arial" pitchFamily="34" charset="0"/>
              <a:buChar char="•"/>
            </a:pPr>
            <a:r>
              <a:rPr lang="en-US" b="1" dirty="0">
                <a:latin typeface="Cambria" panose="02040503050406030204" pitchFamily="18" charset="0"/>
                <a:ea typeface="Cambria" panose="02040503050406030204" pitchFamily="18" charset="0"/>
              </a:rPr>
              <a:t>Noise Smoothing: </a:t>
            </a:r>
            <a:r>
              <a:rPr lang="en-US" dirty="0">
                <a:latin typeface="Cambria" panose="02040503050406030204" pitchFamily="18" charset="0"/>
                <a:ea typeface="Cambria" panose="02040503050406030204" pitchFamily="18" charset="0"/>
              </a:rPr>
              <a:t>Suppress as much of the image noise as possible. </a:t>
            </a:r>
          </a:p>
          <a:p>
            <a:pPr>
              <a:spcBef>
                <a:spcPct val="50000"/>
              </a:spcBef>
              <a:buFont typeface="Arial" pitchFamily="34" charset="0"/>
              <a:buChar char="•"/>
            </a:pPr>
            <a:r>
              <a:rPr lang="en-US" b="1" dirty="0">
                <a:latin typeface="Cambria" panose="02040503050406030204" pitchFamily="18" charset="0"/>
                <a:ea typeface="Cambria" panose="02040503050406030204" pitchFamily="18" charset="0"/>
              </a:rPr>
              <a:t>Edge Enhancement: </a:t>
            </a:r>
            <a:r>
              <a:rPr lang="en-US" dirty="0">
                <a:latin typeface="Cambria" panose="02040503050406030204" pitchFamily="18" charset="0"/>
                <a:ea typeface="Cambria" panose="02040503050406030204" pitchFamily="18" charset="0"/>
              </a:rPr>
              <a:t>Design a filter responding to edges.  The filter’s output is large at edge pixels and low elsewhere.  Edges can be located as the local maxima in the filters’ output.</a:t>
            </a:r>
          </a:p>
          <a:p>
            <a:pPr>
              <a:spcBef>
                <a:spcPct val="50000"/>
              </a:spcBef>
              <a:buFont typeface="Arial" pitchFamily="34" charset="0"/>
              <a:buChar char="•"/>
            </a:pPr>
            <a:r>
              <a:rPr lang="en-US" b="1" dirty="0">
                <a:latin typeface="Cambria" panose="02040503050406030204" pitchFamily="18" charset="0"/>
                <a:ea typeface="Cambria" panose="02040503050406030204" pitchFamily="18" charset="0"/>
              </a:rPr>
              <a:t>Edge Localization:</a:t>
            </a:r>
            <a:r>
              <a:rPr lang="en-US" dirty="0">
                <a:latin typeface="Cambria" panose="02040503050406030204" pitchFamily="18" charset="0"/>
                <a:ea typeface="Cambria" panose="02040503050406030204" pitchFamily="18" charset="0"/>
              </a:rPr>
              <a:t> Decide which local maxima in the filter’s output are edges and which are just caused by noise.</a:t>
            </a:r>
          </a:p>
        </p:txBody>
      </p:sp>
      <p:sp>
        <p:nvSpPr>
          <p:cNvPr id="6" name="Slide Number Placeholder 5"/>
          <p:cNvSpPr>
            <a:spLocks noGrp="1"/>
          </p:cNvSpPr>
          <p:nvPr>
            <p:ph type="sldNum" sz="quarter" idx="12"/>
          </p:nvPr>
        </p:nvSpPr>
        <p:spPr/>
        <p:txBody>
          <a:bodyPr/>
          <a:lstStyle/>
          <a:p>
            <a:fld id="{42A055FE-CFE4-4D08-BC9E-67356BA3F216}" type="slidenum">
              <a:rPr lang="en-US" smtClean="0"/>
              <a:pPr/>
              <a:t>16</a:t>
            </a:fld>
            <a:endParaRPr lang="en-US"/>
          </a:p>
        </p:txBody>
      </p:sp>
    </p:spTree>
    <p:extLst>
      <p:ext uri="{BB962C8B-B14F-4D97-AF65-F5344CB8AC3E}">
        <p14:creationId xmlns:p14="http://schemas.microsoft.com/office/powerpoint/2010/main" val="379238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00"/>
            <a:ext cx="8229600" cy="1143000"/>
          </a:xfrm>
        </p:spPr>
        <p:txBody>
          <a:bodyPr/>
          <a:lstStyle/>
          <a:p>
            <a:r>
              <a:rPr lang="en-US" dirty="0"/>
              <a:t>Quiz - 2</a:t>
            </a:r>
          </a:p>
        </p:txBody>
      </p:sp>
      <p:sp>
        <p:nvSpPr>
          <p:cNvPr id="3" name="Content Placeholder 2"/>
          <p:cNvSpPr>
            <a:spLocks noGrp="1"/>
          </p:cNvSpPr>
          <p:nvPr>
            <p:ph idx="1"/>
          </p:nvPr>
        </p:nvSpPr>
        <p:spPr>
          <a:xfrm>
            <a:off x="457200" y="1219200"/>
            <a:ext cx="8229600" cy="4906963"/>
          </a:xfrm>
        </p:spPr>
        <p:txBody>
          <a:bodyPr/>
          <a:lstStyle/>
          <a:p>
            <a:r>
              <a:rPr lang="en-US" dirty="0"/>
              <a:t>Compute </a:t>
            </a:r>
            <a:r>
              <a:rPr lang="en-US" dirty="0" err="1"/>
              <a:t>Gx</a:t>
            </a:r>
            <a:r>
              <a:rPr lang="en-US" dirty="0"/>
              <a:t> and </a:t>
            </a:r>
            <a:r>
              <a:rPr lang="en-US" dirty="0" err="1"/>
              <a:t>Gy</a:t>
            </a:r>
            <a:r>
              <a:rPr lang="en-US" dirty="0"/>
              <a:t>, gradients of the image performing the convolution of Sobel kernels with the image.</a:t>
            </a:r>
          </a:p>
          <a:p>
            <a:r>
              <a:rPr lang="en-US" dirty="0"/>
              <a:t>A</a:t>
            </a:r>
          </a:p>
        </p:txBody>
      </p:sp>
      <p:sp>
        <p:nvSpPr>
          <p:cNvPr id="4" name="Slide Number Placeholder 3"/>
          <p:cNvSpPr>
            <a:spLocks noGrp="1"/>
          </p:cNvSpPr>
          <p:nvPr>
            <p:ph type="sldNum" sz="quarter" idx="12"/>
          </p:nvPr>
        </p:nvSpPr>
        <p:spPr/>
        <p:txBody>
          <a:bodyPr/>
          <a:lstStyle/>
          <a:p>
            <a:fld id="{42A055FE-CFE4-4D08-BC9E-67356BA3F216}" type="slidenum">
              <a:rPr lang="en-US" smtClean="0"/>
              <a:pPr/>
              <a:t>17</a:t>
            </a:fld>
            <a:endParaRPr lang="en-US" dirty="0"/>
          </a:p>
        </p:txBody>
      </p:sp>
      <p:pic>
        <p:nvPicPr>
          <p:cNvPr id="9" name="Picture 2">
            <a:extLst>
              <a:ext uri="{FF2B5EF4-FFF2-40B4-BE49-F238E27FC236}">
                <a16:creationId xmlns:a16="http://schemas.microsoft.com/office/drawing/2014/main" id="{4990AE2D-BDF6-4D44-86D2-D7F165331E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6824" r="56341" b="28625"/>
          <a:stretch/>
        </p:blipFill>
        <p:spPr bwMode="auto">
          <a:xfrm>
            <a:off x="457200" y="3429000"/>
            <a:ext cx="350746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FDF9492-CD6D-46E4-9D75-A0A5F86BF6A1}"/>
                  </a:ext>
                </a:extLst>
              </p:cNvPr>
              <p:cNvSpPr/>
              <p:nvPr/>
            </p:nvSpPr>
            <p:spPr>
              <a:xfrm>
                <a:off x="4267200" y="3111500"/>
                <a:ext cx="5867400" cy="2799421"/>
              </a:xfrm>
              <a:prstGeom prst="rect">
                <a:avLst/>
              </a:prstGeom>
            </p:spPr>
            <p:txBody>
              <a:bodyPr wrap="square">
                <a:spAutoFit/>
              </a:bodyPr>
              <a:lstStyle/>
              <a:p>
                <a:pPr algn="just"/>
                <a14:m>
                  <m:oMath xmlns:m="http://schemas.openxmlformats.org/officeDocument/2006/math">
                    <m:r>
                      <a:rPr lang="en-US" sz="2800" b="1" i="1">
                        <a:latin typeface="Cambria Math"/>
                      </a:rPr>
                      <m:t>𝑮</m:t>
                    </m:r>
                    <m:r>
                      <a:rPr lang="en-US" sz="2800" b="1" i="1" baseline="-25000">
                        <a:latin typeface="Cambria Math"/>
                      </a:rPr>
                      <m:t>𝒙</m:t>
                    </m:r>
                    <m:r>
                      <a:rPr lang="en-US" sz="2800" b="1" i="1">
                        <a:latin typeface="Cambria Math"/>
                      </a:rPr>
                      <m:t>= </m:t>
                    </m:r>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a:rPr>
                            <m:t>−</m:t>
                          </m:r>
                          <m:r>
                            <a:rPr lang="en-US" sz="2800" b="1" i="1">
                              <a:latin typeface="Cambria Math"/>
                            </a:rPr>
                            <m:t>𝟏</m:t>
                          </m:r>
                        </m:e>
                        <m:e>
                          <m:r>
                            <a:rPr lang="en-US" sz="2800" b="1" i="1">
                              <a:latin typeface="Cambria Math"/>
                            </a:rPr>
                            <m:t>𝟎</m:t>
                          </m:r>
                        </m:e>
                        <m:e>
                          <m:r>
                            <a:rPr lang="en-US" sz="2800" b="1" i="1">
                              <a:latin typeface="Cambria Math"/>
                            </a:rPr>
                            <m:t>𝟏</m:t>
                          </m:r>
                        </m:e>
                      </m:mr>
                      <m:mr>
                        <m:e>
                          <m:r>
                            <a:rPr lang="en-US" sz="2800" b="1" i="1">
                              <a:latin typeface="Cambria Math"/>
                            </a:rPr>
                            <m:t>−</m:t>
                          </m:r>
                          <m:r>
                            <a:rPr lang="en-US" sz="2800" b="1" i="1">
                              <a:latin typeface="Cambria Math"/>
                            </a:rPr>
                            <m:t>𝟐</m:t>
                          </m:r>
                        </m:e>
                        <m:e>
                          <m:r>
                            <a:rPr lang="en-US" sz="2800" b="1" i="1">
                              <a:latin typeface="Cambria Math"/>
                            </a:rPr>
                            <m:t>𝟎</m:t>
                          </m:r>
                        </m:e>
                        <m:e>
                          <m:r>
                            <a:rPr lang="en-US" sz="2800" b="1" i="1">
                              <a:latin typeface="Cambria Math"/>
                            </a:rPr>
                            <m:t>𝟐</m:t>
                          </m:r>
                        </m:e>
                      </m:mr>
                      <m:mr>
                        <m:e>
                          <m:r>
                            <a:rPr lang="en-US" sz="2800" b="1" i="1">
                              <a:latin typeface="Cambria Math"/>
                            </a:rPr>
                            <m:t>−</m:t>
                          </m:r>
                          <m:r>
                            <a:rPr lang="en-US" sz="2800" b="1" i="1">
                              <a:latin typeface="Cambria Math"/>
                            </a:rPr>
                            <m:t>𝟏</m:t>
                          </m:r>
                        </m:e>
                        <m:e>
                          <m:r>
                            <a:rPr lang="en-US" sz="2800" b="1" i="1">
                              <a:latin typeface="Cambria Math"/>
                            </a:rPr>
                            <m:t>𝟎</m:t>
                          </m:r>
                        </m:e>
                        <m:e>
                          <m:r>
                            <a:rPr lang="en-US" sz="2800" b="1" i="1">
                              <a:latin typeface="Cambria Math"/>
                            </a:rPr>
                            <m:t>𝟏</m:t>
                          </m:r>
                        </m:e>
                      </m:mr>
                    </m:m>
                    <m:r>
                      <a:rPr lang="en-US" sz="2800" b="1" i="1">
                        <a:latin typeface="Cambria Math"/>
                      </a:rPr>
                      <m:t> </m:t>
                    </m:r>
                    <m:r>
                      <a:rPr lang="en-US" sz="2800" b="1" i="1" smtClean="0">
                        <a:latin typeface="Cambria Math"/>
                      </a:rPr>
                      <m:t>∗</m:t>
                    </m:r>
                    <m:r>
                      <a:rPr lang="en-US" sz="2800" b="1" i="1" smtClean="0">
                        <a:latin typeface="Cambria Math"/>
                      </a:rPr>
                      <m:t>𝑨</m:t>
                    </m:r>
                    <m:r>
                      <a:rPr lang="en-US" sz="2800" b="1" i="1" smtClean="0">
                        <a:latin typeface="Cambria Math"/>
                      </a:rPr>
                      <m:t> </m:t>
                    </m:r>
                  </m:oMath>
                </a14:m>
                <a:r>
                  <a:rPr lang="en-US" sz="2800" b="1" dirty="0"/>
                  <a:t>           </a:t>
                </a:r>
              </a:p>
              <a:p>
                <a:pPr algn="just"/>
                <a:endParaRPr lang="en-US" sz="2800" b="1" dirty="0"/>
              </a:p>
              <a:p>
                <a:pPr algn="just"/>
                <a:r>
                  <a:rPr lang="en-US" sz="2800" b="1" dirty="0"/>
                  <a:t> </a:t>
                </a:r>
                <a14:m>
                  <m:oMath xmlns:m="http://schemas.openxmlformats.org/officeDocument/2006/math">
                    <m:r>
                      <a:rPr lang="en-US" sz="2800" b="1" i="1">
                        <a:latin typeface="Cambria Math"/>
                      </a:rPr>
                      <m:t>𝑮</m:t>
                    </m:r>
                    <m:r>
                      <a:rPr lang="en-US" sz="2800" b="1" i="1" baseline="-25000">
                        <a:latin typeface="Cambria Math"/>
                      </a:rPr>
                      <m:t>𝒚</m:t>
                    </m:r>
                    <m:r>
                      <a:rPr lang="en-US" sz="2800" b="1" i="1">
                        <a:latin typeface="Cambria Math"/>
                      </a:rPr>
                      <m:t>= </m:t>
                    </m:r>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a:rPr>
                            <m:t>−</m:t>
                          </m:r>
                          <m:r>
                            <a:rPr lang="en-US" sz="2800" b="1" i="1">
                              <a:latin typeface="Cambria Math"/>
                            </a:rPr>
                            <m:t>𝟏</m:t>
                          </m:r>
                        </m:e>
                        <m:e>
                          <m:r>
                            <a:rPr lang="en-US" sz="2800" b="1" i="1">
                              <a:latin typeface="Cambria Math"/>
                            </a:rPr>
                            <m:t>−</m:t>
                          </m:r>
                          <m:r>
                            <a:rPr lang="en-US" sz="2800" b="1" i="1">
                              <a:latin typeface="Cambria Math"/>
                            </a:rPr>
                            <m:t>𝟐</m:t>
                          </m:r>
                        </m:e>
                        <m:e>
                          <m:r>
                            <a:rPr lang="en-US" sz="2800" b="1" i="1">
                              <a:latin typeface="Cambria Math"/>
                            </a:rPr>
                            <m:t>−</m:t>
                          </m:r>
                          <m:r>
                            <a:rPr lang="en-US" sz="2800" b="1" i="1">
                              <a:latin typeface="Cambria Math"/>
                            </a:rPr>
                            <m:t>𝟏</m:t>
                          </m:r>
                        </m:e>
                      </m:mr>
                      <m:mr>
                        <m:e>
                          <m:r>
                            <a:rPr lang="en-US" sz="2800" b="1" i="1">
                              <a:latin typeface="Cambria Math"/>
                            </a:rPr>
                            <m:t>   </m:t>
                          </m:r>
                          <m:r>
                            <a:rPr lang="en-US" sz="2800" b="1" i="1">
                              <a:latin typeface="Cambria Math"/>
                            </a:rPr>
                            <m:t>𝟎</m:t>
                          </m:r>
                        </m:e>
                        <m:e>
                          <m:r>
                            <a:rPr lang="en-US" sz="2800" b="1" i="1">
                              <a:latin typeface="Cambria Math"/>
                            </a:rPr>
                            <m:t>    </m:t>
                          </m:r>
                          <m:r>
                            <a:rPr lang="en-US" sz="2800" b="1" i="1">
                              <a:latin typeface="Cambria Math"/>
                            </a:rPr>
                            <m:t>𝟎</m:t>
                          </m:r>
                        </m:e>
                        <m:e>
                          <m:r>
                            <a:rPr lang="en-US" sz="2800" b="1" i="1">
                              <a:latin typeface="Cambria Math"/>
                            </a:rPr>
                            <m:t>   </m:t>
                          </m:r>
                          <m:r>
                            <a:rPr lang="en-US" sz="2800" b="1" i="1">
                              <a:latin typeface="Cambria Math"/>
                            </a:rPr>
                            <m:t>𝟎</m:t>
                          </m:r>
                        </m:e>
                      </m:mr>
                      <m:mr>
                        <m:e>
                          <m:r>
                            <a:rPr lang="en-US" sz="2800" b="1" i="1">
                              <a:latin typeface="Cambria Math"/>
                            </a:rPr>
                            <m:t>   </m:t>
                          </m:r>
                          <m:r>
                            <a:rPr lang="en-US" sz="2800" b="1" i="1">
                              <a:latin typeface="Cambria Math"/>
                            </a:rPr>
                            <m:t>𝟏</m:t>
                          </m:r>
                        </m:e>
                        <m:e>
                          <m:r>
                            <a:rPr lang="en-US" sz="2800" b="1" i="1">
                              <a:latin typeface="Cambria Math"/>
                            </a:rPr>
                            <m:t>    </m:t>
                          </m:r>
                          <m:r>
                            <a:rPr lang="en-US" sz="2800" b="1" i="1">
                              <a:latin typeface="Cambria Math"/>
                            </a:rPr>
                            <m:t>𝟐</m:t>
                          </m:r>
                        </m:e>
                        <m:e>
                          <m:r>
                            <a:rPr lang="en-US" sz="2800" b="1" i="1">
                              <a:latin typeface="Cambria Math"/>
                            </a:rPr>
                            <m:t>    </m:t>
                          </m:r>
                          <m:r>
                            <a:rPr lang="en-US" sz="2800" b="1" i="1">
                              <a:latin typeface="Cambria Math"/>
                            </a:rPr>
                            <m:t>𝟏</m:t>
                          </m:r>
                        </m:e>
                      </m:mr>
                    </m:m>
                    <m:r>
                      <a:rPr lang="en-US" sz="2800" b="1" i="1">
                        <a:latin typeface="Cambria Math"/>
                      </a:rPr>
                      <m:t> </m:t>
                    </m:r>
                    <m:r>
                      <a:rPr lang="en-US" sz="2800" b="1" i="1" smtClean="0">
                        <a:latin typeface="Cambria Math"/>
                      </a:rPr>
                      <m:t>∗</m:t>
                    </m:r>
                    <m:r>
                      <a:rPr lang="en-US" sz="2800" b="1" i="1" smtClean="0">
                        <a:latin typeface="Cambria Math"/>
                      </a:rPr>
                      <m:t>𝑨</m:t>
                    </m:r>
                  </m:oMath>
                </a14:m>
                <a:endParaRPr lang="en-US" sz="2800" b="1" dirty="0"/>
              </a:p>
            </p:txBody>
          </p:sp>
        </mc:Choice>
        <mc:Fallback xmlns="">
          <p:sp>
            <p:nvSpPr>
              <p:cNvPr id="5" name="Rectangle 4">
                <a:extLst>
                  <a:ext uri="{FF2B5EF4-FFF2-40B4-BE49-F238E27FC236}">
                    <a16:creationId xmlns:a16="http://schemas.microsoft.com/office/drawing/2014/main" id="{5FDF9492-CD6D-46E4-9D75-A0A5F86BF6A1}"/>
                  </a:ext>
                </a:extLst>
              </p:cNvPr>
              <p:cNvSpPr>
                <a:spLocks noRot="1" noChangeAspect="1" noMove="1" noResize="1" noEditPoints="1" noAdjustHandles="1" noChangeArrowheads="1" noChangeShapeType="1" noTextEdit="1"/>
              </p:cNvSpPr>
              <p:nvPr/>
            </p:nvSpPr>
            <p:spPr>
              <a:xfrm>
                <a:off x="4267200" y="3111500"/>
                <a:ext cx="5867400" cy="279942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781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MS PGothic" pitchFamily="34" charset="-128"/>
              </a:rPr>
              <a:t>Edge Detection</a:t>
            </a:r>
            <a:endParaRPr lang="en-US" dirty="0"/>
          </a:p>
        </p:txBody>
      </p:sp>
      <p:sp>
        <p:nvSpPr>
          <p:cNvPr id="6" name="Rectangle 5"/>
          <p:cNvSpPr>
            <a:spLocks noGrp="1" noChangeArrowheads="1"/>
          </p:cNvSpPr>
          <p:nvPr/>
        </p:nvSpPr>
        <p:spPr bwMode="auto">
          <a:xfrm>
            <a:off x="648493" y="5233987"/>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ja-JP" sz="2400" dirty="0">
                <a:latin typeface="Cambria" pitchFamily="18" charset="0"/>
                <a:ea typeface="MS PGothic" pitchFamily="34" charset="-128"/>
              </a:rPr>
              <a:t>Convert a 2D image into a set of curves</a:t>
            </a:r>
          </a:p>
          <a:p>
            <a:pPr lvl="1"/>
            <a:r>
              <a:rPr lang="en-US" altLang="ja-JP" sz="2000" dirty="0">
                <a:latin typeface="Cambria" pitchFamily="18" charset="0"/>
                <a:ea typeface="MS PGothic" pitchFamily="34" charset="-128"/>
              </a:rPr>
              <a:t>Extracts salient features of the scene</a:t>
            </a:r>
          </a:p>
          <a:p>
            <a:pPr lvl="1"/>
            <a:r>
              <a:rPr lang="en-US" altLang="ja-JP" sz="2000" dirty="0">
                <a:latin typeface="Cambria" pitchFamily="18" charset="0"/>
                <a:ea typeface="MS PGothic" pitchFamily="34" charset="-128"/>
              </a:rPr>
              <a:t>More compact than pixels</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843" y="1219200"/>
            <a:ext cx="6056313"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42A055FE-CFE4-4D08-BC9E-67356BA3F216}" type="slidenum">
              <a:rPr lang="en-US" smtClean="0"/>
              <a:pPr/>
              <a:t>2</a:t>
            </a:fld>
            <a:endParaRPr lang="en-US"/>
          </a:p>
        </p:txBody>
      </p:sp>
    </p:spTree>
    <p:extLst>
      <p:ext uri="{BB962C8B-B14F-4D97-AF65-F5344CB8AC3E}">
        <p14:creationId xmlns:p14="http://schemas.microsoft.com/office/powerpoint/2010/main" val="14916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MS PGothic" pitchFamily="34" charset="-128"/>
              </a:rPr>
              <a:t>Origin of Edges</a:t>
            </a:r>
            <a:endParaRPr lang="en-US" dirty="0"/>
          </a:p>
        </p:txBody>
      </p:sp>
      <p:sp>
        <p:nvSpPr>
          <p:cNvPr id="4" name="Rectangle 3"/>
          <p:cNvSpPr txBox="1">
            <a:spLocks noChangeArrowheads="1"/>
          </p:cNvSpPr>
          <p:nvPr/>
        </p:nvSpPr>
        <p:spPr>
          <a:xfrm>
            <a:off x="457200" y="5173663"/>
            <a:ext cx="8229600" cy="1181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sz="2800" dirty="0">
                <a:latin typeface="Cambria" pitchFamily="18" charset="0"/>
                <a:ea typeface="MS PGothic" pitchFamily="34" charset="-128"/>
              </a:rPr>
              <a:t>Edges are caused by a variety of factors</a:t>
            </a:r>
          </a:p>
        </p:txBody>
      </p:sp>
      <p:graphicFrame>
        <p:nvGraphicFramePr>
          <p:cNvPr id="5" name="Object 5"/>
          <p:cNvGraphicFramePr>
            <a:graphicFrameLocks noChangeAspect="1"/>
          </p:cNvGraphicFramePr>
          <p:nvPr/>
        </p:nvGraphicFramePr>
        <p:xfrm>
          <a:off x="2667000" y="1676400"/>
          <a:ext cx="2990850" cy="2857500"/>
        </p:xfrm>
        <a:graphic>
          <a:graphicData uri="http://schemas.openxmlformats.org/presentationml/2006/ole">
            <mc:AlternateContent xmlns:mc="http://schemas.openxmlformats.org/markup-compatibility/2006">
              <mc:Choice xmlns:v="urn:schemas-microsoft-com:vml" Requires="v">
                <p:oleObj spid="_x0000_s1036" name="Photo Editor Photo" r:id="rId4" imgW="2991268" imgH="2857899" progId="">
                  <p:embed/>
                </p:oleObj>
              </mc:Choice>
              <mc:Fallback>
                <p:oleObj name="Photo Editor Photo" r:id="rId4" imgW="2991268" imgH="2857899" progId="">
                  <p:embed/>
                  <p:pic>
                    <p:nvPicPr>
                      <p:cNvPr id="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76400"/>
                        <a:ext cx="29908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5638800" y="2559050"/>
            <a:ext cx="18966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dirty="0">
                <a:latin typeface="Cambria" pitchFamily="18" charset="0"/>
                <a:ea typeface="MS PGothic" pitchFamily="34" charset="-128"/>
              </a:rPr>
              <a:t>depth discontinuity</a:t>
            </a:r>
          </a:p>
        </p:txBody>
      </p:sp>
      <p:sp>
        <p:nvSpPr>
          <p:cNvPr id="7" name="Text Box 7"/>
          <p:cNvSpPr txBox="1">
            <a:spLocks noChangeArrowheads="1"/>
          </p:cNvSpPr>
          <p:nvPr/>
        </p:nvSpPr>
        <p:spPr bwMode="auto">
          <a:xfrm>
            <a:off x="5638800" y="3200400"/>
            <a:ext cx="252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dirty="0">
                <a:latin typeface="Cambria" pitchFamily="18" charset="0"/>
                <a:ea typeface="MS PGothic" pitchFamily="34" charset="-128"/>
              </a:rPr>
              <a:t>surface color discontinuity</a:t>
            </a:r>
          </a:p>
        </p:txBody>
      </p:sp>
      <p:sp>
        <p:nvSpPr>
          <p:cNvPr id="8" name="Text Box 8"/>
          <p:cNvSpPr txBox="1">
            <a:spLocks noChangeArrowheads="1"/>
          </p:cNvSpPr>
          <p:nvPr/>
        </p:nvSpPr>
        <p:spPr bwMode="auto">
          <a:xfrm>
            <a:off x="5638800" y="3854450"/>
            <a:ext cx="2464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dirty="0">
                <a:latin typeface="Cambria" pitchFamily="18" charset="0"/>
                <a:ea typeface="MS PGothic" pitchFamily="34" charset="-128"/>
              </a:rPr>
              <a:t>illumination discontinuity</a:t>
            </a:r>
          </a:p>
        </p:txBody>
      </p:sp>
      <p:sp>
        <p:nvSpPr>
          <p:cNvPr id="9" name="Text Box 9"/>
          <p:cNvSpPr txBox="1">
            <a:spLocks noChangeArrowheads="1"/>
          </p:cNvSpPr>
          <p:nvPr/>
        </p:nvSpPr>
        <p:spPr bwMode="auto">
          <a:xfrm>
            <a:off x="5638800" y="1905000"/>
            <a:ext cx="2701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dirty="0">
                <a:latin typeface="Cambria" pitchFamily="18" charset="0"/>
                <a:ea typeface="MS PGothic" pitchFamily="34" charset="-128"/>
              </a:rPr>
              <a:t>surface normal discontinuity</a:t>
            </a:r>
          </a:p>
        </p:txBody>
      </p:sp>
      <p:sp>
        <p:nvSpPr>
          <p:cNvPr id="11" name="Slide Number Placeholder 10"/>
          <p:cNvSpPr>
            <a:spLocks noGrp="1"/>
          </p:cNvSpPr>
          <p:nvPr>
            <p:ph type="sldNum" sz="quarter" idx="12"/>
          </p:nvPr>
        </p:nvSpPr>
        <p:spPr/>
        <p:txBody>
          <a:bodyPr/>
          <a:lstStyle/>
          <a:p>
            <a:fld id="{42A055FE-CFE4-4D08-BC9E-67356BA3F216}" type="slidenum">
              <a:rPr lang="en-US" smtClean="0"/>
              <a:pPr/>
              <a:t>3</a:t>
            </a:fld>
            <a:endParaRPr lang="en-US"/>
          </a:p>
        </p:txBody>
      </p:sp>
    </p:spTree>
    <p:extLst>
      <p:ext uri="{BB962C8B-B14F-4D97-AF65-F5344CB8AC3E}">
        <p14:creationId xmlns:p14="http://schemas.microsoft.com/office/powerpoint/2010/main" val="288207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you tell that a pixel is on an edge?</a:t>
            </a:r>
          </a:p>
        </p:txBody>
      </p:sp>
      <p:graphicFrame>
        <p:nvGraphicFramePr>
          <p:cNvPr id="4" name="Object 3"/>
          <p:cNvGraphicFramePr>
            <a:graphicFrameLocks noChangeAspect="1"/>
          </p:cNvGraphicFramePr>
          <p:nvPr>
            <p:extLst>
              <p:ext uri="{D42A27DB-BD31-4B8C-83A1-F6EECF244321}">
                <p14:modId xmlns:p14="http://schemas.microsoft.com/office/powerpoint/2010/main" val="3296988090"/>
              </p:ext>
            </p:extLst>
          </p:nvPr>
        </p:nvGraphicFramePr>
        <p:xfrm>
          <a:off x="1524000" y="1676400"/>
          <a:ext cx="6005513" cy="3787775"/>
        </p:xfrm>
        <a:graphic>
          <a:graphicData uri="http://schemas.openxmlformats.org/presentationml/2006/ole">
            <mc:AlternateContent xmlns:mc="http://schemas.openxmlformats.org/markup-compatibility/2006">
              <mc:Choice xmlns:v="urn:schemas-microsoft-com:vml" Requires="v">
                <p:oleObj spid="_x0000_s2060" name="Photo Editor Photo" r:id="rId4" imgW="7354327" imgH="4638095" progId="">
                  <p:embed/>
                </p:oleObj>
              </mc:Choice>
              <mc:Fallback>
                <p:oleObj name="Photo Editor Photo" r:id="rId4" imgW="7354327" imgH="4638095" progId="">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76400"/>
                        <a:ext cx="6005513"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42A055FE-CFE4-4D08-BC9E-67356BA3F216}" type="slidenum">
              <a:rPr lang="en-US" smtClean="0"/>
              <a:pPr/>
              <a:t>4</a:t>
            </a:fld>
            <a:endParaRPr lang="en-US"/>
          </a:p>
        </p:txBody>
      </p:sp>
    </p:spTree>
    <p:extLst>
      <p:ext uri="{BB962C8B-B14F-4D97-AF65-F5344CB8AC3E}">
        <p14:creationId xmlns:p14="http://schemas.microsoft.com/office/powerpoint/2010/main" val="111661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Edges</a:t>
            </a:r>
          </a:p>
        </p:txBody>
      </p:sp>
      <p:sp>
        <p:nvSpPr>
          <p:cNvPr id="4" name="Rectangle 3"/>
          <p:cNvSpPr txBox="1">
            <a:spLocks noChangeArrowheads="1"/>
          </p:cNvSpPr>
          <p:nvPr/>
        </p:nvSpPr>
        <p:spPr>
          <a:xfrm>
            <a:off x="761999" y="1828800"/>
            <a:ext cx="4295775" cy="4038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Cambria" pitchFamily="18" charset="0"/>
              </a:rPr>
              <a:t>Edges are those places in an image that correspond to object boundaries.</a:t>
            </a:r>
          </a:p>
          <a:p>
            <a:r>
              <a:rPr lang="en-US" dirty="0">
                <a:latin typeface="Cambria" pitchFamily="18" charset="0"/>
              </a:rPr>
              <a:t>Edges are pixels where image brightness changes abruptly. </a:t>
            </a:r>
          </a:p>
        </p:txBody>
      </p:sp>
      <p:pic>
        <p:nvPicPr>
          <p:cNvPr id="5" name="Picture 13" descr="C:\My Documents\Cis581\Project2\IdealEdg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8775" y="2438400"/>
            <a:ext cx="1447800" cy="1447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4" descr="C:\My Documents\Cis581\Project2\RealEd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3775" y="2438400"/>
            <a:ext cx="1447800" cy="1447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Line 15"/>
          <p:cNvSpPr>
            <a:spLocks noChangeShapeType="1"/>
          </p:cNvSpPr>
          <p:nvPr/>
        </p:nvSpPr>
        <p:spPr bwMode="auto">
          <a:xfrm>
            <a:off x="5438775" y="4419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8" name="Line 17"/>
          <p:cNvSpPr>
            <a:spLocks noChangeShapeType="1"/>
          </p:cNvSpPr>
          <p:nvPr/>
        </p:nvSpPr>
        <p:spPr bwMode="auto">
          <a:xfrm>
            <a:off x="5438775" y="5867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9" name="Line 19"/>
          <p:cNvSpPr>
            <a:spLocks noChangeShapeType="1"/>
          </p:cNvSpPr>
          <p:nvPr/>
        </p:nvSpPr>
        <p:spPr bwMode="auto">
          <a:xfrm>
            <a:off x="6200775" y="4419600"/>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0" name="Line 20"/>
          <p:cNvSpPr>
            <a:spLocks noChangeShapeType="1"/>
          </p:cNvSpPr>
          <p:nvPr/>
        </p:nvSpPr>
        <p:spPr bwMode="auto">
          <a:xfrm>
            <a:off x="6200775" y="4419600"/>
            <a:ext cx="685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1" name="Line 21"/>
          <p:cNvSpPr>
            <a:spLocks noChangeShapeType="1"/>
          </p:cNvSpPr>
          <p:nvPr/>
        </p:nvSpPr>
        <p:spPr bwMode="auto">
          <a:xfrm>
            <a:off x="5438775" y="58674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2" name="Line 22"/>
          <p:cNvSpPr>
            <a:spLocks noChangeShapeType="1"/>
          </p:cNvSpPr>
          <p:nvPr/>
        </p:nvSpPr>
        <p:spPr bwMode="auto">
          <a:xfrm>
            <a:off x="7343775" y="4419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3" name="Line 23"/>
          <p:cNvSpPr>
            <a:spLocks noChangeShapeType="1"/>
          </p:cNvSpPr>
          <p:nvPr/>
        </p:nvSpPr>
        <p:spPr bwMode="auto">
          <a:xfrm>
            <a:off x="7343775" y="5867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4" name="Freeform 25"/>
          <p:cNvSpPr>
            <a:spLocks/>
          </p:cNvSpPr>
          <p:nvPr/>
        </p:nvSpPr>
        <p:spPr bwMode="auto">
          <a:xfrm>
            <a:off x="7343775" y="4419600"/>
            <a:ext cx="1447800" cy="1447800"/>
          </a:xfrm>
          <a:custGeom>
            <a:avLst/>
            <a:gdLst>
              <a:gd name="T0" fmla="*/ 0 w 912"/>
              <a:gd name="T1" fmla="*/ 912 h 912"/>
              <a:gd name="T2" fmla="*/ 482 w 912"/>
              <a:gd name="T3" fmla="*/ 782 h 912"/>
              <a:gd name="T4" fmla="*/ 665 w 912"/>
              <a:gd name="T5" fmla="*/ 178 h 912"/>
              <a:gd name="T6" fmla="*/ 757 w 912"/>
              <a:gd name="T7" fmla="*/ 32 h 912"/>
              <a:gd name="T8" fmla="*/ 912 w 912"/>
              <a:gd name="T9" fmla="*/ 0 h 912"/>
            </a:gdLst>
            <a:ahLst/>
            <a:cxnLst>
              <a:cxn ang="0">
                <a:pos x="T0" y="T1"/>
              </a:cxn>
              <a:cxn ang="0">
                <a:pos x="T2" y="T3"/>
              </a:cxn>
              <a:cxn ang="0">
                <a:pos x="T4" y="T5"/>
              </a:cxn>
              <a:cxn ang="0">
                <a:pos x="T6" y="T7"/>
              </a:cxn>
              <a:cxn ang="0">
                <a:pos x="T8" y="T9"/>
              </a:cxn>
            </a:cxnLst>
            <a:rect l="0" t="0" r="r" b="b"/>
            <a:pathLst>
              <a:path w="912" h="912">
                <a:moveTo>
                  <a:pt x="0" y="912"/>
                </a:moveTo>
                <a:cubicBezTo>
                  <a:pt x="80" y="890"/>
                  <a:pt x="371" y="904"/>
                  <a:pt x="482" y="782"/>
                </a:cubicBezTo>
                <a:cubicBezTo>
                  <a:pt x="593" y="660"/>
                  <a:pt x="619" y="303"/>
                  <a:pt x="665" y="178"/>
                </a:cubicBezTo>
                <a:cubicBezTo>
                  <a:pt x="711" y="53"/>
                  <a:pt x="716" y="62"/>
                  <a:pt x="757" y="32"/>
                </a:cubicBezTo>
                <a:cubicBezTo>
                  <a:pt x="798" y="2"/>
                  <a:pt x="880" y="7"/>
                  <a:pt x="912"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mbria" pitchFamily="18" charset="0"/>
            </a:endParaRPr>
          </a:p>
        </p:txBody>
      </p:sp>
      <p:sp>
        <p:nvSpPr>
          <p:cNvPr id="15" name="Text Box 26"/>
          <p:cNvSpPr txBox="1">
            <a:spLocks noChangeArrowheads="1"/>
          </p:cNvSpPr>
          <p:nvPr/>
        </p:nvSpPr>
        <p:spPr bwMode="auto">
          <a:xfrm>
            <a:off x="5499100" y="5867400"/>
            <a:ext cx="3517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latin typeface="Cambria" pitchFamily="18" charset="0"/>
              </a:rPr>
              <a:t>Brightness vs. Spatial Coordinates</a:t>
            </a:r>
          </a:p>
        </p:txBody>
      </p:sp>
      <p:sp>
        <p:nvSpPr>
          <p:cNvPr id="17" name="Slide Number Placeholder 16"/>
          <p:cNvSpPr>
            <a:spLocks noGrp="1"/>
          </p:cNvSpPr>
          <p:nvPr>
            <p:ph type="sldNum" sz="quarter" idx="12"/>
          </p:nvPr>
        </p:nvSpPr>
        <p:spPr/>
        <p:txBody>
          <a:bodyPr/>
          <a:lstStyle/>
          <a:p>
            <a:fld id="{42A055FE-CFE4-4D08-BC9E-67356BA3F216}" type="slidenum">
              <a:rPr lang="en-US" smtClean="0"/>
              <a:pPr/>
              <a:t>5</a:t>
            </a:fld>
            <a:endParaRPr lang="en-US"/>
          </a:p>
        </p:txBody>
      </p:sp>
    </p:spTree>
    <p:extLst>
      <p:ext uri="{BB962C8B-B14F-4D97-AF65-F5344CB8AC3E}">
        <p14:creationId xmlns:p14="http://schemas.microsoft.com/office/powerpoint/2010/main" val="360505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Types</a:t>
            </a:r>
          </a:p>
        </p:txBody>
      </p:sp>
      <p:grpSp>
        <p:nvGrpSpPr>
          <p:cNvPr id="4" name="Group 3"/>
          <p:cNvGrpSpPr>
            <a:grpSpLocks/>
          </p:cNvGrpSpPr>
          <p:nvPr/>
        </p:nvGrpSpPr>
        <p:grpSpPr bwMode="auto">
          <a:xfrm>
            <a:off x="3735388" y="2143125"/>
            <a:ext cx="1836737" cy="722313"/>
            <a:chOff x="2328" y="1606"/>
            <a:chExt cx="1157" cy="455"/>
          </a:xfrm>
        </p:grpSpPr>
        <p:sp>
          <p:nvSpPr>
            <p:cNvPr id="5" name="Line 4"/>
            <p:cNvSpPr>
              <a:spLocks noChangeShapeType="1"/>
            </p:cNvSpPr>
            <p:nvPr/>
          </p:nvSpPr>
          <p:spPr bwMode="auto">
            <a:xfrm flipV="1">
              <a:off x="2328" y="1955"/>
              <a:ext cx="581" cy="1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6" name="Line 5"/>
            <p:cNvSpPr>
              <a:spLocks noChangeShapeType="1"/>
            </p:cNvSpPr>
            <p:nvPr/>
          </p:nvSpPr>
          <p:spPr bwMode="auto">
            <a:xfrm>
              <a:off x="2909" y="1615"/>
              <a:ext cx="576"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7" name="Line 6"/>
            <p:cNvSpPr>
              <a:spLocks noChangeShapeType="1"/>
            </p:cNvSpPr>
            <p:nvPr/>
          </p:nvSpPr>
          <p:spPr bwMode="auto">
            <a:xfrm rot="-5400000">
              <a:off x="2731" y="1777"/>
              <a:ext cx="347"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grpSp>
        <p:nvGrpSpPr>
          <p:cNvPr id="8" name="Group 7"/>
          <p:cNvGrpSpPr>
            <a:grpSpLocks/>
          </p:cNvGrpSpPr>
          <p:nvPr/>
        </p:nvGrpSpPr>
        <p:grpSpPr bwMode="auto">
          <a:xfrm>
            <a:off x="6288088" y="1976438"/>
            <a:ext cx="1558925" cy="898525"/>
            <a:chOff x="3871" y="1501"/>
            <a:chExt cx="982" cy="566"/>
          </a:xfrm>
        </p:grpSpPr>
        <p:sp>
          <p:nvSpPr>
            <p:cNvPr id="9" name="Line 8"/>
            <p:cNvSpPr>
              <a:spLocks noChangeShapeType="1"/>
            </p:cNvSpPr>
            <p:nvPr/>
          </p:nvSpPr>
          <p:spPr bwMode="auto">
            <a:xfrm flipV="1">
              <a:off x="3871" y="1961"/>
              <a:ext cx="581" cy="1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0" name="Line 9"/>
            <p:cNvSpPr>
              <a:spLocks noChangeShapeType="1"/>
            </p:cNvSpPr>
            <p:nvPr/>
          </p:nvSpPr>
          <p:spPr bwMode="auto">
            <a:xfrm rot="-5400000">
              <a:off x="4353" y="1864"/>
              <a:ext cx="187"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1" name="Freeform 10"/>
            <p:cNvSpPr>
              <a:spLocks/>
            </p:cNvSpPr>
            <p:nvPr/>
          </p:nvSpPr>
          <p:spPr bwMode="auto">
            <a:xfrm>
              <a:off x="4448" y="1501"/>
              <a:ext cx="405" cy="285"/>
            </a:xfrm>
            <a:custGeom>
              <a:avLst/>
              <a:gdLst>
                <a:gd name="T0" fmla="*/ 0 w 405"/>
                <a:gd name="T1" fmla="*/ 285 h 285"/>
                <a:gd name="T2" fmla="*/ 26 w 405"/>
                <a:gd name="T3" fmla="*/ 147 h 285"/>
                <a:gd name="T4" fmla="*/ 128 w 405"/>
                <a:gd name="T5" fmla="*/ 29 h 285"/>
                <a:gd name="T6" fmla="*/ 320 w 405"/>
                <a:gd name="T7" fmla="*/ 3 h 285"/>
                <a:gd name="T8" fmla="*/ 405 w 405"/>
                <a:gd name="T9" fmla="*/ 13 h 285"/>
              </a:gdLst>
              <a:ahLst/>
              <a:cxnLst>
                <a:cxn ang="0">
                  <a:pos x="T0" y="T1"/>
                </a:cxn>
                <a:cxn ang="0">
                  <a:pos x="T2" y="T3"/>
                </a:cxn>
                <a:cxn ang="0">
                  <a:pos x="T4" y="T5"/>
                </a:cxn>
                <a:cxn ang="0">
                  <a:pos x="T6" y="T7"/>
                </a:cxn>
                <a:cxn ang="0">
                  <a:pos x="T8" y="T9"/>
                </a:cxn>
              </a:cxnLst>
              <a:rect l="0" t="0" r="r" b="b"/>
              <a:pathLst>
                <a:path w="405" h="285">
                  <a:moveTo>
                    <a:pt x="0" y="285"/>
                  </a:moveTo>
                  <a:cubicBezTo>
                    <a:pt x="2" y="237"/>
                    <a:pt x="5" y="190"/>
                    <a:pt x="26" y="147"/>
                  </a:cubicBezTo>
                  <a:cubicBezTo>
                    <a:pt x="47" y="104"/>
                    <a:pt x="79" y="53"/>
                    <a:pt x="128" y="29"/>
                  </a:cubicBezTo>
                  <a:cubicBezTo>
                    <a:pt x="177" y="5"/>
                    <a:pt x="274" y="6"/>
                    <a:pt x="320" y="3"/>
                  </a:cubicBezTo>
                  <a:cubicBezTo>
                    <a:pt x="366" y="0"/>
                    <a:pt x="385" y="6"/>
                    <a:pt x="405" y="13"/>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grpSp>
        <p:nvGrpSpPr>
          <p:cNvPr id="12" name="Group 11"/>
          <p:cNvGrpSpPr>
            <a:grpSpLocks/>
          </p:cNvGrpSpPr>
          <p:nvPr/>
        </p:nvGrpSpPr>
        <p:grpSpPr bwMode="auto">
          <a:xfrm>
            <a:off x="1257300" y="4614863"/>
            <a:ext cx="1819275" cy="681037"/>
            <a:chOff x="792" y="3128"/>
            <a:chExt cx="1146" cy="429"/>
          </a:xfrm>
        </p:grpSpPr>
        <p:sp>
          <p:nvSpPr>
            <p:cNvPr id="13" name="Line 12"/>
            <p:cNvSpPr>
              <a:spLocks noChangeShapeType="1"/>
            </p:cNvSpPr>
            <p:nvPr/>
          </p:nvSpPr>
          <p:spPr bwMode="auto">
            <a:xfrm flipV="1">
              <a:off x="792" y="3128"/>
              <a:ext cx="586" cy="2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4" name="Line 13"/>
            <p:cNvSpPr>
              <a:spLocks noChangeShapeType="1"/>
            </p:cNvSpPr>
            <p:nvPr/>
          </p:nvSpPr>
          <p:spPr bwMode="auto">
            <a:xfrm>
              <a:off x="1373" y="3131"/>
              <a:ext cx="565" cy="4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grpSp>
        <p:nvGrpSpPr>
          <p:cNvPr id="15" name="Group 14"/>
          <p:cNvGrpSpPr>
            <a:grpSpLocks/>
          </p:cNvGrpSpPr>
          <p:nvPr/>
        </p:nvGrpSpPr>
        <p:grpSpPr bwMode="auto">
          <a:xfrm>
            <a:off x="1357313" y="2141538"/>
            <a:ext cx="1844675" cy="736600"/>
            <a:chOff x="855" y="1605"/>
            <a:chExt cx="1162" cy="464"/>
          </a:xfrm>
        </p:grpSpPr>
        <p:sp>
          <p:nvSpPr>
            <p:cNvPr id="16" name="Line 15"/>
            <p:cNvSpPr>
              <a:spLocks noChangeShapeType="1"/>
            </p:cNvSpPr>
            <p:nvPr/>
          </p:nvSpPr>
          <p:spPr bwMode="auto">
            <a:xfrm>
              <a:off x="855" y="2060"/>
              <a:ext cx="5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7" name="Line 16"/>
            <p:cNvSpPr>
              <a:spLocks noChangeShapeType="1"/>
            </p:cNvSpPr>
            <p:nvPr/>
          </p:nvSpPr>
          <p:spPr bwMode="auto">
            <a:xfrm>
              <a:off x="1436" y="1614"/>
              <a:ext cx="5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8" name="Line 17"/>
            <p:cNvSpPr>
              <a:spLocks noChangeShapeType="1"/>
            </p:cNvSpPr>
            <p:nvPr/>
          </p:nvSpPr>
          <p:spPr bwMode="auto">
            <a:xfrm rot="-5400000">
              <a:off x="1203" y="1837"/>
              <a:ext cx="4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grpSp>
        <p:nvGrpSpPr>
          <p:cNvPr id="19" name="Group 18"/>
          <p:cNvGrpSpPr>
            <a:grpSpLocks/>
          </p:cNvGrpSpPr>
          <p:nvPr/>
        </p:nvGrpSpPr>
        <p:grpSpPr bwMode="auto">
          <a:xfrm>
            <a:off x="3746500" y="4519613"/>
            <a:ext cx="1971675" cy="736600"/>
            <a:chOff x="2360" y="3068"/>
            <a:chExt cx="1242" cy="464"/>
          </a:xfrm>
        </p:grpSpPr>
        <p:sp>
          <p:nvSpPr>
            <p:cNvPr id="20" name="Line 19"/>
            <p:cNvSpPr>
              <a:spLocks noChangeShapeType="1"/>
            </p:cNvSpPr>
            <p:nvPr/>
          </p:nvSpPr>
          <p:spPr bwMode="auto">
            <a:xfrm>
              <a:off x="2360" y="3523"/>
              <a:ext cx="5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1" name="Line 20"/>
            <p:cNvSpPr>
              <a:spLocks noChangeShapeType="1"/>
            </p:cNvSpPr>
            <p:nvPr/>
          </p:nvSpPr>
          <p:spPr bwMode="auto">
            <a:xfrm>
              <a:off x="3021" y="3525"/>
              <a:ext cx="5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2" name="Line 21"/>
            <p:cNvSpPr>
              <a:spLocks noChangeShapeType="1"/>
            </p:cNvSpPr>
            <p:nvPr/>
          </p:nvSpPr>
          <p:spPr bwMode="auto">
            <a:xfrm rot="-5400000">
              <a:off x="2708" y="3300"/>
              <a:ext cx="4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3" name="Line 22"/>
            <p:cNvSpPr>
              <a:spLocks noChangeShapeType="1"/>
            </p:cNvSpPr>
            <p:nvPr/>
          </p:nvSpPr>
          <p:spPr bwMode="auto">
            <a:xfrm rot="-5400000">
              <a:off x="2795" y="3300"/>
              <a:ext cx="4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4" name="Line 23"/>
            <p:cNvSpPr>
              <a:spLocks noChangeShapeType="1"/>
            </p:cNvSpPr>
            <p:nvPr/>
          </p:nvSpPr>
          <p:spPr bwMode="auto">
            <a:xfrm>
              <a:off x="2936" y="3073"/>
              <a:ext cx="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grpSp>
        <p:nvGrpSpPr>
          <p:cNvPr id="25" name="Group 24"/>
          <p:cNvGrpSpPr>
            <a:grpSpLocks/>
          </p:cNvGrpSpPr>
          <p:nvPr/>
        </p:nvGrpSpPr>
        <p:grpSpPr bwMode="auto">
          <a:xfrm>
            <a:off x="6551613" y="4513263"/>
            <a:ext cx="1346200" cy="995362"/>
            <a:chOff x="4127" y="3064"/>
            <a:chExt cx="848" cy="627"/>
          </a:xfrm>
        </p:grpSpPr>
        <p:sp>
          <p:nvSpPr>
            <p:cNvPr id="26" name="Line 25"/>
            <p:cNvSpPr>
              <a:spLocks noChangeShapeType="1"/>
            </p:cNvSpPr>
            <p:nvPr/>
          </p:nvSpPr>
          <p:spPr bwMode="auto">
            <a:xfrm>
              <a:off x="4127" y="3278"/>
              <a:ext cx="410" cy="2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7" name="Line 26"/>
            <p:cNvSpPr>
              <a:spLocks noChangeShapeType="1"/>
            </p:cNvSpPr>
            <p:nvPr/>
          </p:nvSpPr>
          <p:spPr bwMode="auto">
            <a:xfrm>
              <a:off x="4622" y="3526"/>
              <a:ext cx="353"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8" name="Line 27"/>
            <p:cNvSpPr>
              <a:spLocks noChangeShapeType="1"/>
            </p:cNvSpPr>
            <p:nvPr/>
          </p:nvSpPr>
          <p:spPr bwMode="auto">
            <a:xfrm rot="-5400000">
              <a:off x="4328" y="3277"/>
              <a:ext cx="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9" name="Line 28"/>
            <p:cNvSpPr>
              <a:spLocks noChangeShapeType="1"/>
            </p:cNvSpPr>
            <p:nvPr/>
          </p:nvSpPr>
          <p:spPr bwMode="auto">
            <a:xfrm rot="-5400000">
              <a:off x="4396" y="3296"/>
              <a:ext cx="4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30" name="Line 29"/>
            <p:cNvSpPr>
              <a:spLocks noChangeShapeType="1"/>
            </p:cNvSpPr>
            <p:nvPr/>
          </p:nvSpPr>
          <p:spPr bwMode="auto">
            <a:xfrm>
              <a:off x="4532" y="3074"/>
              <a:ext cx="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sp>
        <p:nvSpPr>
          <p:cNvPr id="31" name="Rectangle 30"/>
          <p:cNvSpPr>
            <a:spLocks noChangeArrowheads="1"/>
          </p:cNvSpPr>
          <p:nvPr/>
        </p:nvSpPr>
        <p:spPr bwMode="auto">
          <a:xfrm>
            <a:off x="1023938" y="1752600"/>
            <a:ext cx="718185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sp>
        <p:nvSpPr>
          <p:cNvPr id="32" name="Text Box 33"/>
          <p:cNvSpPr txBox="1">
            <a:spLocks noChangeArrowheads="1"/>
          </p:cNvSpPr>
          <p:nvPr/>
        </p:nvSpPr>
        <p:spPr bwMode="auto">
          <a:xfrm>
            <a:off x="3822700" y="3240088"/>
            <a:ext cx="1610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latin typeface="Cambria" pitchFamily="18" charset="0"/>
                <a:ea typeface="MS PGothic" pitchFamily="34" charset="-128"/>
              </a:rPr>
              <a:t>Step Edges</a:t>
            </a:r>
          </a:p>
        </p:txBody>
      </p:sp>
      <p:sp>
        <p:nvSpPr>
          <p:cNvPr id="33" name="Text Box 34"/>
          <p:cNvSpPr txBox="1">
            <a:spLocks noChangeArrowheads="1"/>
          </p:cNvSpPr>
          <p:nvPr/>
        </p:nvSpPr>
        <p:spPr bwMode="auto">
          <a:xfrm>
            <a:off x="1401763" y="5411788"/>
            <a:ext cx="15065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latin typeface="Cambria" pitchFamily="18" charset="0"/>
                <a:ea typeface="MS PGothic" pitchFamily="34" charset="-128"/>
              </a:rPr>
              <a:t>Roof Edge</a:t>
            </a:r>
            <a:endParaRPr lang="en-US" altLang="ja-JP" sz="1600" dirty="0">
              <a:latin typeface="Cambria" pitchFamily="18" charset="0"/>
              <a:ea typeface="MS PGothic" pitchFamily="34" charset="-128"/>
            </a:endParaRPr>
          </a:p>
        </p:txBody>
      </p:sp>
      <p:sp>
        <p:nvSpPr>
          <p:cNvPr id="34" name="Text Box 35"/>
          <p:cNvSpPr txBox="1">
            <a:spLocks noChangeArrowheads="1"/>
          </p:cNvSpPr>
          <p:nvPr/>
        </p:nvSpPr>
        <p:spPr bwMode="auto">
          <a:xfrm>
            <a:off x="4884738" y="5408613"/>
            <a:ext cx="1606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latin typeface="Cambria" pitchFamily="18" charset="0"/>
                <a:ea typeface="MS PGothic" pitchFamily="34" charset="-128"/>
              </a:rPr>
              <a:t>Line Edges</a:t>
            </a:r>
            <a:endParaRPr lang="en-US" altLang="ja-JP" sz="1600" dirty="0">
              <a:latin typeface="Cambria" pitchFamily="18" charset="0"/>
              <a:ea typeface="MS PGothic" pitchFamily="34" charset="-128"/>
            </a:endParaRPr>
          </a:p>
        </p:txBody>
      </p:sp>
      <p:sp>
        <p:nvSpPr>
          <p:cNvPr id="36" name="Slide Number Placeholder 35"/>
          <p:cNvSpPr>
            <a:spLocks noGrp="1"/>
          </p:cNvSpPr>
          <p:nvPr>
            <p:ph type="sldNum" sz="quarter" idx="12"/>
          </p:nvPr>
        </p:nvSpPr>
        <p:spPr/>
        <p:txBody>
          <a:bodyPr/>
          <a:lstStyle/>
          <a:p>
            <a:fld id="{42A055FE-CFE4-4D08-BC9E-67356BA3F216}" type="slidenum">
              <a:rPr lang="en-US" smtClean="0"/>
              <a:pPr/>
              <a:t>6</a:t>
            </a:fld>
            <a:endParaRPr lang="en-US"/>
          </a:p>
        </p:txBody>
      </p:sp>
    </p:spTree>
    <p:extLst>
      <p:ext uri="{BB962C8B-B14F-4D97-AF65-F5344CB8AC3E}">
        <p14:creationId xmlns:p14="http://schemas.microsoft.com/office/powerpoint/2010/main" val="225838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in </a:t>
            </a:r>
            <a:r>
              <a:rPr lang="en-US" dirty="0" err="1"/>
              <a:t>Matlab</a:t>
            </a:r>
            <a:endParaRPr lang="en-US" dirty="0"/>
          </a:p>
        </p:txBody>
      </p:sp>
      <p:sp>
        <p:nvSpPr>
          <p:cNvPr id="4" name="Text Box 15"/>
          <p:cNvSpPr txBox="1">
            <a:spLocks noChangeArrowheads="1"/>
          </p:cNvSpPr>
          <p:nvPr/>
        </p:nvSpPr>
        <p:spPr bwMode="auto">
          <a:xfrm>
            <a:off x="304800" y="1447800"/>
            <a:ext cx="8458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spcBef>
                <a:spcPct val="50000"/>
              </a:spcBef>
              <a:buFont typeface="Arial" pitchFamily="34" charset="0"/>
              <a:buChar char="•"/>
            </a:pPr>
            <a:r>
              <a:rPr lang="en-US" dirty="0"/>
              <a:t>Prewitt Operator</a:t>
            </a:r>
          </a:p>
          <a:p>
            <a:pPr>
              <a:spcBef>
                <a:spcPct val="50000"/>
              </a:spcBef>
              <a:buFont typeface="Arial" pitchFamily="34" charset="0"/>
              <a:buChar char="•"/>
            </a:pPr>
            <a:r>
              <a:rPr lang="en-US" dirty="0"/>
              <a:t>Sobel Operator</a:t>
            </a:r>
          </a:p>
          <a:p>
            <a:pPr>
              <a:spcBef>
                <a:spcPct val="50000"/>
              </a:spcBef>
              <a:buFont typeface="Arial" pitchFamily="34" charset="0"/>
              <a:buChar char="•"/>
            </a:pPr>
            <a:r>
              <a:rPr lang="en-US" dirty="0"/>
              <a:t>Robinson Compass Masks</a:t>
            </a:r>
          </a:p>
          <a:p>
            <a:pPr>
              <a:spcBef>
                <a:spcPct val="50000"/>
              </a:spcBef>
              <a:buFont typeface="Arial" pitchFamily="34" charset="0"/>
              <a:buChar char="•"/>
            </a:pPr>
            <a:r>
              <a:rPr lang="en-US" dirty="0" err="1"/>
              <a:t>Krisch</a:t>
            </a:r>
            <a:r>
              <a:rPr lang="en-US" dirty="0"/>
              <a:t> Compass Masks</a:t>
            </a:r>
          </a:p>
          <a:p>
            <a:pPr>
              <a:spcBef>
                <a:spcPct val="50000"/>
              </a:spcBef>
              <a:buFont typeface="Arial" pitchFamily="34" charset="0"/>
              <a:buChar char="•"/>
            </a:pPr>
            <a:r>
              <a:rPr lang="en-US" dirty="0"/>
              <a:t>Laplacian Operator.</a:t>
            </a:r>
          </a:p>
        </p:txBody>
      </p:sp>
      <p:sp>
        <p:nvSpPr>
          <p:cNvPr id="6" name="Slide Number Placeholder 5"/>
          <p:cNvSpPr>
            <a:spLocks noGrp="1"/>
          </p:cNvSpPr>
          <p:nvPr>
            <p:ph type="sldNum" sz="quarter" idx="12"/>
          </p:nvPr>
        </p:nvSpPr>
        <p:spPr/>
        <p:txBody>
          <a:bodyPr/>
          <a:lstStyle/>
          <a:p>
            <a:fld id="{42A055FE-CFE4-4D08-BC9E-67356BA3F216}" type="slidenum">
              <a:rPr lang="en-US" smtClean="0"/>
              <a:pPr/>
              <a:t>7</a:t>
            </a:fld>
            <a:endParaRPr lang="en-US"/>
          </a:p>
        </p:txBody>
      </p:sp>
    </p:spTree>
    <p:extLst>
      <p:ext uri="{BB962C8B-B14F-4D97-AF65-F5344CB8AC3E}">
        <p14:creationId xmlns:p14="http://schemas.microsoft.com/office/powerpoint/2010/main" val="393307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Edges</a:t>
            </a:r>
          </a:p>
        </p:txBody>
      </p:sp>
      <p:sp>
        <p:nvSpPr>
          <p:cNvPr id="4" name="Text Box 3"/>
          <p:cNvSpPr txBox="1">
            <a:spLocks noChangeArrowheads="1"/>
          </p:cNvSpPr>
          <p:nvPr/>
        </p:nvSpPr>
        <p:spPr bwMode="auto">
          <a:xfrm>
            <a:off x="3429000" y="3609975"/>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latin typeface="Cambria" pitchFamily="18" charset="0"/>
                <a:ea typeface="MS PGothic" pitchFamily="34" charset="-128"/>
              </a:rPr>
              <a:t>Noisy and Discrete!</a:t>
            </a:r>
          </a:p>
        </p:txBody>
      </p:sp>
      <p:sp>
        <p:nvSpPr>
          <p:cNvPr id="5" name="Text Box 4"/>
          <p:cNvSpPr txBox="1">
            <a:spLocks noChangeArrowheads="1"/>
          </p:cNvSpPr>
          <p:nvPr/>
        </p:nvSpPr>
        <p:spPr bwMode="auto">
          <a:xfrm>
            <a:off x="685800" y="4479925"/>
            <a:ext cx="48471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latin typeface="Cambria" pitchFamily="18" charset="0"/>
                <a:ea typeface="MS PGothic" pitchFamily="34" charset="-128"/>
              </a:rPr>
              <a:t>We want an </a:t>
            </a:r>
            <a:r>
              <a:rPr lang="en-US" altLang="ja-JP" sz="2000" b="1" dirty="0">
                <a:latin typeface="Cambria" pitchFamily="18" charset="0"/>
                <a:ea typeface="MS PGothic" pitchFamily="34" charset="-128"/>
              </a:rPr>
              <a:t>Edge Operator</a:t>
            </a:r>
            <a:r>
              <a:rPr lang="en-US" altLang="ja-JP" sz="2000" dirty="0">
                <a:latin typeface="Cambria" pitchFamily="18" charset="0"/>
                <a:ea typeface="MS PGothic" pitchFamily="34" charset="-128"/>
              </a:rPr>
              <a:t> that produces:</a:t>
            </a:r>
          </a:p>
        </p:txBody>
      </p:sp>
      <p:sp>
        <p:nvSpPr>
          <p:cNvPr id="6" name="Rectangle 5"/>
          <p:cNvSpPr txBox="1">
            <a:spLocks noChangeArrowheads="1"/>
          </p:cNvSpPr>
          <p:nvPr/>
        </p:nvSpPr>
        <p:spPr>
          <a:xfrm>
            <a:off x="795338" y="5105400"/>
            <a:ext cx="8001000" cy="13716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10000"/>
              </a:lnSpc>
            </a:pPr>
            <a:r>
              <a:rPr lang="en-US" altLang="ja-JP" sz="2000" dirty="0">
                <a:latin typeface="Cambria" pitchFamily="18" charset="0"/>
                <a:ea typeface="MS PGothic" pitchFamily="34" charset="-128"/>
              </a:rPr>
              <a:t>Edge </a:t>
            </a:r>
            <a:r>
              <a:rPr lang="en-US" altLang="ja-JP" sz="2000" dirty="0">
                <a:solidFill>
                  <a:schemeClr val="hlink"/>
                </a:solidFill>
                <a:latin typeface="Cambria" pitchFamily="18" charset="0"/>
                <a:ea typeface="MS PGothic" pitchFamily="34" charset="-128"/>
              </a:rPr>
              <a:t>Magnitude</a:t>
            </a:r>
          </a:p>
          <a:p>
            <a:pPr lvl="1">
              <a:lnSpc>
                <a:spcPct val="110000"/>
              </a:lnSpc>
            </a:pPr>
            <a:r>
              <a:rPr lang="en-US" altLang="ja-JP" sz="2000" dirty="0">
                <a:latin typeface="Cambria" pitchFamily="18" charset="0"/>
                <a:ea typeface="MS PGothic" pitchFamily="34" charset="-128"/>
              </a:rPr>
              <a:t>Edge </a:t>
            </a:r>
            <a:r>
              <a:rPr lang="en-US" altLang="ja-JP" sz="2000" dirty="0">
                <a:solidFill>
                  <a:schemeClr val="hlink"/>
                </a:solidFill>
                <a:latin typeface="Cambria" pitchFamily="18" charset="0"/>
                <a:ea typeface="MS PGothic" pitchFamily="34" charset="-128"/>
              </a:rPr>
              <a:t>Orientation</a:t>
            </a:r>
          </a:p>
          <a:p>
            <a:pPr lvl="1">
              <a:lnSpc>
                <a:spcPct val="110000"/>
              </a:lnSpc>
            </a:pPr>
            <a:r>
              <a:rPr lang="en-US" altLang="ja-JP" sz="2000" dirty="0">
                <a:latin typeface="Cambria" pitchFamily="18" charset="0"/>
                <a:ea typeface="MS PGothic" pitchFamily="34" charset="-128"/>
              </a:rPr>
              <a:t>High </a:t>
            </a:r>
            <a:r>
              <a:rPr lang="en-US" altLang="ja-JP" sz="2000" dirty="0">
                <a:solidFill>
                  <a:schemeClr val="hlink"/>
                </a:solidFill>
                <a:latin typeface="Cambria" pitchFamily="18" charset="0"/>
                <a:ea typeface="MS PGothic" pitchFamily="34" charset="-128"/>
              </a:rPr>
              <a:t>Detection</a:t>
            </a:r>
            <a:r>
              <a:rPr lang="en-US" altLang="ja-JP" sz="2000" dirty="0">
                <a:latin typeface="Cambria" pitchFamily="18" charset="0"/>
                <a:ea typeface="MS PGothic" pitchFamily="34" charset="-128"/>
              </a:rPr>
              <a:t> Rate and Good </a:t>
            </a:r>
            <a:r>
              <a:rPr lang="en-US" altLang="ja-JP" sz="2000" dirty="0">
                <a:solidFill>
                  <a:schemeClr val="hlink"/>
                </a:solidFill>
                <a:latin typeface="Cambria" pitchFamily="18" charset="0"/>
                <a:ea typeface="MS PGothic" pitchFamily="34" charset="-128"/>
              </a:rPr>
              <a:t>Localization</a:t>
            </a:r>
          </a:p>
        </p:txBody>
      </p:sp>
      <p:pic>
        <p:nvPicPr>
          <p:cNvPr id="7" name="Picture 6" descr="jaggyed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2263" y="1333500"/>
            <a:ext cx="3713162" cy="20748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42A055FE-CFE4-4D08-BC9E-67356BA3F216}" type="slidenum">
              <a:rPr lang="en-US" smtClean="0"/>
              <a:pPr/>
              <a:t>8</a:t>
            </a:fld>
            <a:endParaRPr lang="en-US"/>
          </a:p>
        </p:txBody>
      </p:sp>
    </p:spTree>
    <p:extLst>
      <p:ext uri="{BB962C8B-B14F-4D97-AF65-F5344CB8AC3E}">
        <p14:creationId xmlns:p14="http://schemas.microsoft.com/office/powerpoint/2010/main" val="171831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a:t>
            </a:r>
          </a:p>
        </p:txBody>
      </p:sp>
      <p:grpSp>
        <p:nvGrpSpPr>
          <p:cNvPr id="4" name="Group 2"/>
          <p:cNvGrpSpPr>
            <a:grpSpLocks/>
          </p:cNvGrpSpPr>
          <p:nvPr/>
        </p:nvGrpSpPr>
        <p:grpSpPr bwMode="auto">
          <a:xfrm>
            <a:off x="6096000" y="2989262"/>
            <a:ext cx="2590800" cy="990600"/>
            <a:chOff x="3840" y="1776"/>
            <a:chExt cx="1632" cy="624"/>
          </a:xfrm>
        </p:grpSpPr>
        <p:grpSp>
          <p:nvGrpSpPr>
            <p:cNvPr id="5" name="Group 3"/>
            <p:cNvGrpSpPr>
              <a:grpSpLocks/>
            </p:cNvGrpSpPr>
            <p:nvPr/>
          </p:nvGrpSpPr>
          <p:grpSpPr bwMode="auto">
            <a:xfrm>
              <a:off x="3840" y="1776"/>
              <a:ext cx="1632" cy="624"/>
              <a:chOff x="3840" y="1776"/>
              <a:chExt cx="1632" cy="624"/>
            </a:xfrm>
          </p:grpSpPr>
          <p:grpSp>
            <p:nvGrpSpPr>
              <p:cNvPr id="7" name="Group 4"/>
              <p:cNvGrpSpPr>
                <a:grpSpLocks/>
              </p:cNvGrpSpPr>
              <p:nvPr/>
            </p:nvGrpSpPr>
            <p:grpSpPr bwMode="auto">
              <a:xfrm>
                <a:off x="3840" y="1776"/>
                <a:ext cx="624" cy="624"/>
                <a:chOff x="3840" y="1776"/>
                <a:chExt cx="624" cy="624"/>
              </a:xfrm>
            </p:grpSpPr>
            <p:sp>
              <p:nvSpPr>
                <p:cNvPr id="9" name="Rectangle 5"/>
                <p:cNvSpPr>
                  <a:spLocks noChangeArrowheads="1"/>
                </p:cNvSpPr>
                <p:nvPr/>
              </p:nvSpPr>
              <p:spPr bwMode="auto">
                <a:xfrm>
                  <a:off x="3840" y="1776"/>
                  <a:ext cx="624" cy="624"/>
                </a:xfrm>
                <a:prstGeom prst="rect">
                  <a:avLst/>
                </a:prstGeom>
                <a:gradFill rotWithShape="0">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sp>
              <p:nvSpPr>
                <p:cNvPr id="10" name="Line 6"/>
                <p:cNvSpPr>
                  <a:spLocks noChangeShapeType="1"/>
                </p:cNvSpPr>
                <p:nvPr/>
              </p:nvSpPr>
              <p:spPr bwMode="auto">
                <a:xfrm flipV="1">
                  <a:off x="4161" y="1872"/>
                  <a:ext cx="207" cy="20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grpSp>
          <p:pic>
            <p:nvPicPr>
              <p:cNvPr id="8" name="Picture 7"/>
              <p:cNvPicPr>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505" y="1824"/>
                <a:ext cx="96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Oval 8"/>
            <p:cNvSpPr>
              <a:spLocks noChangeArrowheads="1"/>
            </p:cNvSpPr>
            <p:nvPr/>
          </p:nvSpPr>
          <p:spPr bwMode="auto">
            <a:xfrm>
              <a:off x="4128" y="2064"/>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grpSp>
      <p:sp>
        <p:nvSpPr>
          <p:cNvPr id="11" name="Rectangle 10"/>
          <p:cNvSpPr txBox="1">
            <a:spLocks noChangeArrowheads="1"/>
          </p:cNvSpPr>
          <p:nvPr/>
        </p:nvSpPr>
        <p:spPr>
          <a:xfrm>
            <a:off x="685800" y="1312862"/>
            <a:ext cx="84582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ambria" pitchFamily="18" charset="0"/>
              </a:rPr>
              <a:t>Gradient equation: </a:t>
            </a:r>
          </a:p>
          <a:p>
            <a:endParaRPr lang="en-US" sz="2000" dirty="0">
              <a:latin typeface="Cambria" pitchFamily="18" charset="0"/>
            </a:endParaRPr>
          </a:p>
          <a:p>
            <a:r>
              <a:rPr lang="en-US" sz="2400" dirty="0">
                <a:latin typeface="Cambria" pitchFamily="18" charset="0"/>
              </a:rPr>
              <a:t>Represents direction of most rapid change in intensity</a:t>
            </a:r>
          </a:p>
        </p:txBody>
      </p:sp>
      <p:pic>
        <p:nvPicPr>
          <p:cNvPr id="12" name="Picture 11"/>
          <p:cNvPicPr>
            <a:picLocks noChangeAspect="1" noChangeArrowheads="1"/>
          </p:cNvPicPr>
          <p:nvPr>
            <p:custDataLst>
              <p:tags r:id="rId1"/>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3886200" y="1312862"/>
            <a:ext cx="2468563"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a:spLocks noChangeArrowheads="1"/>
          </p:cNvSpPr>
          <p:nvPr/>
        </p:nvSpPr>
        <p:spPr bwMode="auto">
          <a:xfrm>
            <a:off x="914400" y="2989262"/>
            <a:ext cx="304800" cy="990600"/>
          </a:xfrm>
          <a:prstGeom prst="rect">
            <a:avLst/>
          </a:prstGeom>
          <a:gradFill rotWithShape="0">
            <a:gsLst>
              <a:gs pos="0">
                <a:schemeClr val="tx1"/>
              </a:gs>
              <a:gs pos="100000">
                <a:schemeClr val="tx1">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sp>
        <p:nvSpPr>
          <p:cNvPr id="14" name="Line 13"/>
          <p:cNvSpPr>
            <a:spLocks noChangeShapeType="1"/>
          </p:cNvSpPr>
          <p:nvPr/>
        </p:nvSpPr>
        <p:spPr bwMode="auto">
          <a:xfrm>
            <a:off x="1066800" y="3522662"/>
            <a:ext cx="533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15" name="Oval 14"/>
          <p:cNvSpPr>
            <a:spLocks noChangeArrowheads="1"/>
          </p:cNvSpPr>
          <p:nvPr/>
        </p:nvSpPr>
        <p:spPr bwMode="auto">
          <a:xfrm>
            <a:off x="1009650" y="3484562"/>
            <a:ext cx="76200" cy="762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pic>
        <p:nvPicPr>
          <p:cNvPr id="16" name="Picture 15"/>
          <p:cNvPicPr>
            <a:picLocks noChangeAspect="1" noChangeArrowheads="1"/>
          </p:cNvPicPr>
          <p:nvPr>
            <p:custDataLst>
              <p:tags r:id="rId2"/>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371600" y="3063875"/>
            <a:ext cx="14081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a:grpSpLocks/>
          </p:cNvGrpSpPr>
          <p:nvPr/>
        </p:nvGrpSpPr>
        <p:grpSpPr bwMode="auto">
          <a:xfrm>
            <a:off x="3649664" y="2989262"/>
            <a:ext cx="1882775" cy="1157288"/>
            <a:chOff x="2395" y="1776"/>
            <a:chExt cx="1186" cy="729"/>
          </a:xfrm>
        </p:grpSpPr>
        <p:pic>
          <p:nvPicPr>
            <p:cNvPr id="18" name="Picture 17"/>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688" y="2256"/>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a:spLocks noChangeArrowheads="1"/>
            </p:cNvSpPr>
            <p:nvPr/>
          </p:nvSpPr>
          <p:spPr bwMode="auto">
            <a:xfrm rot="5400000">
              <a:off x="2638" y="1533"/>
              <a:ext cx="192" cy="677"/>
            </a:xfrm>
            <a:prstGeom prst="rect">
              <a:avLst/>
            </a:prstGeom>
            <a:gradFill rotWithShape="0">
              <a:gsLst>
                <a:gs pos="0">
                  <a:schemeClr val="tx1"/>
                </a:gs>
                <a:gs pos="100000">
                  <a:schemeClr val="tx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sp>
          <p:nvSpPr>
            <p:cNvPr id="20" name="Line 19"/>
            <p:cNvSpPr>
              <a:spLocks noChangeShapeType="1"/>
            </p:cNvSpPr>
            <p:nvPr/>
          </p:nvSpPr>
          <p:spPr bwMode="auto">
            <a:xfrm rot="5400000">
              <a:off x="2568" y="2040"/>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1" name="Oval 20"/>
            <p:cNvSpPr>
              <a:spLocks noChangeArrowheads="1"/>
            </p:cNvSpPr>
            <p:nvPr/>
          </p:nvSpPr>
          <p:spPr bwMode="auto">
            <a:xfrm>
              <a:off x="2712" y="1848"/>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mbria" pitchFamily="18" charset="0"/>
              </a:endParaRPr>
            </a:p>
          </p:txBody>
        </p:sp>
      </p:grpSp>
      <p:sp>
        <p:nvSpPr>
          <p:cNvPr id="22" name="Line 23"/>
          <p:cNvSpPr>
            <a:spLocks noChangeShapeType="1"/>
          </p:cNvSpPr>
          <p:nvPr/>
        </p:nvSpPr>
        <p:spPr bwMode="auto">
          <a:xfrm>
            <a:off x="7081838" y="5010150"/>
            <a:ext cx="481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3" name="Line 24"/>
          <p:cNvSpPr>
            <a:spLocks noChangeShapeType="1"/>
          </p:cNvSpPr>
          <p:nvPr/>
        </p:nvSpPr>
        <p:spPr bwMode="auto">
          <a:xfrm flipV="1">
            <a:off x="7081838" y="4495800"/>
            <a:ext cx="0" cy="509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sp>
        <p:nvSpPr>
          <p:cNvPr id="24" name="Freeform 25"/>
          <p:cNvSpPr>
            <a:spLocks/>
          </p:cNvSpPr>
          <p:nvPr/>
        </p:nvSpPr>
        <p:spPr bwMode="auto">
          <a:xfrm flipV="1">
            <a:off x="7121525" y="4902200"/>
            <a:ext cx="42863" cy="80962"/>
          </a:xfrm>
          <a:custGeom>
            <a:avLst/>
            <a:gdLst>
              <a:gd name="T0" fmla="*/ 18 w 27"/>
              <a:gd name="T1" fmla="*/ 0 h 51"/>
              <a:gd name="T2" fmla="*/ 24 w 27"/>
              <a:gd name="T3" fmla="*/ 33 h 51"/>
              <a:gd name="T4" fmla="*/ 0 w 27"/>
              <a:gd name="T5" fmla="*/ 51 h 51"/>
            </a:gdLst>
            <a:ahLst/>
            <a:cxnLst>
              <a:cxn ang="0">
                <a:pos x="T0" y="T1"/>
              </a:cxn>
              <a:cxn ang="0">
                <a:pos x="T2" y="T3"/>
              </a:cxn>
              <a:cxn ang="0">
                <a:pos x="T4" y="T5"/>
              </a:cxn>
            </a:cxnLst>
            <a:rect l="0" t="0" r="r" b="b"/>
            <a:pathLst>
              <a:path w="27" h="51">
                <a:moveTo>
                  <a:pt x="18" y="0"/>
                </a:moveTo>
                <a:cubicBezTo>
                  <a:pt x="22" y="12"/>
                  <a:pt x="27" y="25"/>
                  <a:pt x="24" y="33"/>
                </a:cubicBezTo>
                <a:cubicBezTo>
                  <a:pt x="21" y="41"/>
                  <a:pt x="10" y="46"/>
                  <a:pt x="0" y="51"/>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mbria" pitchFamily="18" charset="0"/>
            </a:endParaRPr>
          </a:p>
        </p:txBody>
      </p:sp>
      <p:pic>
        <p:nvPicPr>
          <p:cNvPr id="25" name="Picture 26"/>
          <p:cNvPicPr>
            <a:picLocks noChangeAspect="1" noChangeArrowheads="1"/>
          </p:cNvPicPr>
          <p:nvPr>
            <p:custDataLst>
              <p:tags r:id="rId3"/>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53288" y="4800600"/>
            <a:ext cx="109537"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8"/>
          <p:cNvSpPr>
            <a:spLocks noChangeArrowheads="1"/>
          </p:cNvSpPr>
          <p:nvPr/>
        </p:nvSpPr>
        <p:spPr bwMode="auto">
          <a:xfrm>
            <a:off x="609600" y="4589462"/>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en-US" sz="2400" dirty="0">
                <a:latin typeface="Cambria" pitchFamily="18" charset="0"/>
              </a:rPr>
              <a:t>Gradient direction:</a:t>
            </a:r>
          </a:p>
          <a:p>
            <a:pPr marL="342900" indent="-342900" eaLnBrk="1" hangingPunct="1">
              <a:spcBef>
                <a:spcPct val="20000"/>
              </a:spcBef>
              <a:buFontTx/>
              <a:buChar char="•"/>
            </a:pPr>
            <a:endParaRPr lang="en-US" sz="1600" dirty="0">
              <a:latin typeface="Cambria" pitchFamily="18" charset="0"/>
            </a:endParaRPr>
          </a:p>
          <a:p>
            <a:pPr marL="342900" indent="-342900" eaLnBrk="1" hangingPunct="1">
              <a:spcBef>
                <a:spcPct val="20000"/>
              </a:spcBef>
              <a:buFontTx/>
              <a:buChar char="•"/>
            </a:pPr>
            <a:r>
              <a:rPr lang="en-US" sz="2400" dirty="0">
                <a:latin typeface="Cambria" pitchFamily="18" charset="0"/>
              </a:rPr>
              <a:t>The </a:t>
            </a:r>
            <a:r>
              <a:rPr lang="en-US" sz="2400" i="1" dirty="0">
                <a:latin typeface="Cambria" pitchFamily="18" charset="0"/>
              </a:rPr>
              <a:t>edge strength</a:t>
            </a:r>
            <a:r>
              <a:rPr lang="en-US" sz="2400" dirty="0">
                <a:latin typeface="Cambria" pitchFamily="18" charset="0"/>
              </a:rPr>
              <a:t> is given by the gradient magnitude</a:t>
            </a:r>
          </a:p>
        </p:txBody>
      </p:sp>
      <p:pic>
        <p:nvPicPr>
          <p:cNvPr id="27" name="Picture 29"/>
          <p:cNvPicPr>
            <a:picLocks noChangeAspect="1" noChangeArrowheads="1"/>
          </p:cNvPicPr>
          <p:nvPr>
            <p:custDataLst>
              <p:tags r:id="rId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4038600" y="4589462"/>
            <a:ext cx="27971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0"/>
          <p:cNvPicPr>
            <a:picLocks noChangeAspect="1" noChangeArrowheads="1"/>
          </p:cNvPicPr>
          <p:nvPr>
            <p:custDataLst>
              <p:tags r:id="rId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082800" y="6037262"/>
            <a:ext cx="37084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Slide Number Placeholder 29"/>
          <p:cNvSpPr>
            <a:spLocks noGrp="1"/>
          </p:cNvSpPr>
          <p:nvPr>
            <p:ph type="sldNum" sz="quarter" idx="12"/>
          </p:nvPr>
        </p:nvSpPr>
        <p:spPr/>
        <p:txBody>
          <a:bodyPr/>
          <a:lstStyle/>
          <a:p>
            <a:fld id="{42A055FE-CFE4-4D08-BC9E-67356BA3F216}" type="slidenum">
              <a:rPr lang="en-US" smtClean="0"/>
              <a:pPr/>
              <a:t>9</a:t>
            </a:fld>
            <a:endParaRPr lang="en-US"/>
          </a:p>
        </p:txBody>
      </p:sp>
    </p:spTree>
    <p:extLst>
      <p:ext uri="{BB962C8B-B14F-4D97-AF65-F5344CB8AC3E}">
        <p14:creationId xmlns:p14="http://schemas.microsoft.com/office/powerpoint/2010/main" val="50720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0\right]$&#10;\end{document}&#10;"/>
  <p:tag name="EXTERNALNAME" val="Edittex"/>
  <p:tag name="BLEND" val="False"/>
  <p:tag name="TRANSPARENT" val="False"/>
  <p:tag name="BITMAPFORMAT" val="bmpmono"/>
  <p:tag name="DEBUGINTERACTIVE" val="True"/>
  <p:tag name="ORIGWIDTH" val="441.87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10;\end{document}&#10;"/>
  <p:tag name="EXTERNALNAME" val="Edittex"/>
  <p:tag name="BLEND" val="False"/>
  <p:tag name="TRANSPARENT" val="True"/>
  <p:tag name="BITMAPFORMAT" val="bmpmono"/>
  <p:tag name="DEBUGINTERACTIVE" val="True"/>
  <p:tag name="ORIGWIDTH" val="33.2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 = \tan^{-1} \left(\frac{\partial f}{\partial y}/\frac{\partial f}{\partial x}\right)$&#10;\end{document}&#10;"/>
  <p:tag name="EXTERNALNAME" val="Edittex"/>
  <p:tag name="BLEND" val="False"/>
  <p:tag name="TRANSPARENT" val="False"/>
  <p:tag name="BITMAPFORMAT" val="bmpmono"/>
  <p:tag name="DEBUGINTERACTIVE" val="True"/>
  <p:tag name="ORIGWIDTH" val="659.7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sqrt{{(\frac{\partial f}{\partial x})}^2 + {(\frac{\partial f}{\partial y})}^2}$&#10;\end{document}&#10;"/>
  <p:tag name="EXTERNALNAME" val="Edittex"/>
  <p:tag name="BLEND" val="False"/>
  <p:tag name="TRANSPARENT" val="False"/>
  <p:tag name="BITMAPFORMAT" val="bmpmono"/>
  <p:tag name="DEBUGINTERACTIVE" val="True"/>
  <p:tag name="ORIGWIDTH" val="87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0,\frac{\partial f}{\partial y}\right]$&#10;\end{document}&#10;"/>
  <p:tag name="EXTERNALNAME" val="Edittex"/>
  <p:tag name="BLEND" val="False"/>
  <p:tag name="TRANSPARENT" val="False"/>
  <p:tag name="BITMAPFORMAT" val="bmpmono"/>
  <p:tag name="DEBUGINTERACTIVE" val="True"/>
  <p:tag name="ORIGWIDTH" val="441.87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5203</TotalTime>
  <Words>1210</Words>
  <Application>Microsoft Office PowerPoint</Application>
  <PresentationFormat>On-screen Show (4:3)</PresentationFormat>
  <Paragraphs>146</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MS PGothic</vt:lpstr>
      <vt:lpstr>Arial</vt:lpstr>
      <vt:lpstr>Calibri</vt:lpstr>
      <vt:lpstr>Cambria</vt:lpstr>
      <vt:lpstr>Cambria Math</vt:lpstr>
      <vt:lpstr>Times New Roman</vt:lpstr>
      <vt:lpstr>Office Theme</vt:lpstr>
      <vt:lpstr>Photo Editor Photo</vt:lpstr>
      <vt:lpstr>Edge Detection</vt:lpstr>
      <vt:lpstr>Edge Detection</vt:lpstr>
      <vt:lpstr>Origin of Edges</vt:lpstr>
      <vt:lpstr>How can you tell that a pixel is on an edge?</vt:lpstr>
      <vt:lpstr>Edges</vt:lpstr>
      <vt:lpstr>Edge Types</vt:lpstr>
      <vt:lpstr>Methods in Matlab</vt:lpstr>
      <vt:lpstr>Real Edges</vt:lpstr>
      <vt:lpstr>Gradient</vt:lpstr>
      <vt:lpstr>Sobel Filter</vt:lpstr>
      <vt:lpstr>Sobel Filter</vt:lpstr>
      <vt:lpstr>Sobel Filter - Example</vt:lpstr>
      <vt:lpstr>Sobel Filter</vt:lpstr>
      <vt:lpstr>Sobel Filter</vt:lpstr>
      <vt:lpstr>Sobel Filter</vt:lpstr>
      <vt:lpstr>Steps in Edge Detection</vt:lpstr>
      <vt:lpstr>Quiz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CST326-3 Edge Detection</dc:title>
  <dc:creator>labadmin</dc:creator>
  <cp:lastModifiedBy>Aruna  Sanjeewa</cp:lastModifiedBy>
  <cp:revision>56</cp:revision>
  <dcterms:created xsi:type="dcterms:W3CDTF">2015-11-19T12:50:49Z</dcterms:created>
  <dcterms:modified xsi:type="dcterms:W3CDTF">2023-07-04T08:31:52Z</dcterms:modified>
</cp:coreProperties>
</file>