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716" r:id="rId2"/>
    <p:sldId id="1875" r:id="rId3"/>
    <p:sldId id="1378" r:id="rId4"/>
    <p:sldId id="1510" r:id="rId5"/>
    <p:sldId id="1417" r:id="rId6"/>
    <p:sldId id="1440" r:id="rId7"/>
    <p:sldId id="521" r:id="rId8"/>
    <p:sldId id="1441" r:id="rId9"/>
    <p:sldId id="1881" r:id="rId10"/>
    <p:sldId id="1882" r:id="rId11"/>
    <p:sldId id="1496" r:id="rId12"/>
    <p:sldId id="1499" r:id="rId13"/>
    <p:sldId id="1500" r:id="rId14"/>
    <p:sldId id="561" r:id="rId15"/>
    <p:sldId id="562" r:id="rId16"/>
    <p:sldId id="563" r:id="rId17"/>
    <p:sldId id="564" r:id="rId18"/>
    <p:sldId id="565" r:id="rId19"/>
    <p:sldId id="566" r:id="rId20"/>
    <p:sldId id="1891" r:id="rId21"/>
    <p:sldId id="1892" r:id="rId22"/>
    <p:sldId id="1893" r:id="rId23"/>
    <p:sldId id="1448" r:id="rId24"/>
    <p:sldId id="1896" r:id="rId25"/>
    <p:sldId id="1895" r:id="rId26"/>
    <p:sldId id="1897" r:id="rId27"/>
    <p:sldId id="1443" r:id="rId28"/>
    <p:sldId id="1883" r:id="rId29"/>
    <p:sldId id="1884" r:id="rId30"/>
    <p:sldId id="1885" r:id="rId31"/>
    <p:sldId id="1886" r:id="rId32"/>
    <p:sldId id="1890" r:id="rId33"/>
    <p:sldId id="546" r:id="rId34"/>
    <p:sldId id="1887" r:id="rId35"/>
    <p:sldId id="559" r:id="rId36"/>
    <p:sldId id="1888" r:id="rId37"/>
    <p:sldId id="1894" r:id="rId38"/>
    <p:sldId id="1595" r:id="rId39"/>
    <p:sldId id="1596" r:id="rId40"/>
    <p:sldId id="1876" r:id="rId41"/>
    <p:sldId id="1877" r:id="rId42"/>
    <p:sldId id="1878" r:id="rId43"/>
    <p:sldId id="590" r:id="rId44"/>
    <p:sldId id="1879" r:id="rId45"/>
    <p:sldId id="1880" r:id="rId46"/>
    <p:sldId id="1602" r:id="rId47"/>
    <p:sldId id="330" r:id="rId48"/>
    <p:sldId id="283" r:id="rId4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Majid Zahedi" initials="SMZ" lastIdx="9" clrIdx="0">
    <p:extLst>
      <p:ext uri="{19B8F6BF-5375-455C-9EA6-DF929625EA0E}">
        <p15:presenceInfo xmlns:p15="http://schemas.microsoft.com/office/powerpoint/2012/main" userId="S::smzahedi@uwaterloo.ca::d17101d1-ee0b-49fa-a766-06364933e7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04F4D"/>
    <a:srgbClr val="CACCCA"/>
    <a:srgbClr val="FFFDA9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7" autoAdjust="0"/>
    <p:restoredTop sz="84859" autoAdjust="0"/>
  </p:normalViewPr>
  <p:slideViewPr>
    <p:cSldViewPr snapToGrid="0" snapToObjects="1">
      <p:cViewPr varScale="1">
        <p:scale>
          <a:sx n="104" d="100"/>
          <a:sy n="104" d="100"/>
        </p:scale>
        <p:origin x="216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12/7/20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22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1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05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60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43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141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558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0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9547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66543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37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210866"/>
            <a:ext cx="7886700" cy="4436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01037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A4CD-6E87-9A4F-B646-13DE9326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Ordering: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7AAD-A089-2949-9418-582EB74C3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B050"/>
                </a:solidFill>
              </a:rPr>
              <a:t>+ Works with minimal support from storage drive</a:t>
            </a:r>
          </a:p>
          <a:p>
            <a:r>
              <a:rPr lang="en-US" sz="2000" dirty="0">
                <a:solidFill>
                  <a:srgbClr val="00B050"/>
                </a:solidFill>
              </a:rPr>
              <a:t>+ Works for most multi-step operations</a:t>
            </a:r>
          </a:p>
          <a:p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– Time-consuming recovery after each failure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– Slow updates due to sync barriers between dependent operations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– Hard to turn every operation to safely-interruptible sequence of writes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– Hard to achieve consistency when multiple operations run concurrently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672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Reliability Take 2: Transaction Concept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237A1B-584F-104E-94D3-1D2C24826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Transaction is group of operations providing </a:t>
            </a:r>
            <a:r>
              <a:rPr lang="en-US" sz="2000" u="sng" dirty="0">
                <a:solidFill>
                  <a:srgbClr val="7030A0"/>
                </a:solidFill>
              </a:rPr>
              <a:t>ACID</a:t>
            </a:r>
            <a:r>
              <a:rPr lang="en-US" sz="2000" dirty="0"/>
              <a:t> properties</a:t>
            </a:r>
          </a:p>
          <a:p>
            <a:pPr lvl="3"/>
            <a:endParaRPr lang="en-US" sz="800" b="1" u="sng" dirty="0">
              <a:solidFill>
                <a:srgbClr val="7030A0"/>
              </a:solidFill>
            </a:endParaRPr>
          </a:p>
          <a:p>
            <a:r>
              <a:rPr lang="en-US" sz="2000" b="1" u="sng" dirty="0">
                <a:solidFill>
                  <a:srgbClr val="7030A0"/>
                </a:solidFill>
              </a:rPr>
              <a:t>A</a:t>
            </a:r>
            <a:r>
              <a:rPr lang="en-US" sz="2000" dirty="0"/>
              <a:t>tomicity: operations appear to </a:t>
            </a:r>
            <a:r>
              <a:rPr lang="en-US" sz="2000" dirty="0">
                <a:solidFill>
                  <a:srgbClr val="FF0000"/>
                </a:solidFill>
              </a:rPr>
              <a:t>logically</a:t>
            </a:r>
            <a:r>
              <a:rPr lang="en-US" sz="2000" dirty="0"/>
              <a:t> happen as group, or not at all</a:t>
            </a:r>
          </a:p>
          <a:p>
            <a:pPr lvl="1"/>
            <a:r>
              <a:rPr lang="en-US" sz="1800" dirty="0"/>
              <a:t>At physical level, only single disk/flash write is atomic</a:t>
            </a:r>
          </a:p>
          <a:p>
            <a:pPr lvl="3"/>
            <a:endParaRPr lang="en-US" sz="800" dirty="0"/>
          </a:p>
          <a:p>
            <a:r>
              <a:rPr lang="en-US" sz="2000" u="sng" dirty="0">
                <a:solidFill>
                  <a:srgbClr val="7030A0"/>
                </a:solidFill>
              </a:rPr>
              <a:t>C</a:t>
            </a:r>
            <a:r>
              <a:rPr lang="en-US" sz="2000" dirty="0"/>
              <a:t>onsistency: transactions maintain data </a:t>
            </a:r>
            <a:r>
              <a:rPr lang="en-US" sz="2000" dirty="0">
                <a:solidFill>
                  <a:srgbClr val="FF0000"/>
                </a:solidFill>
              </a:rPr>
              <a:t>integrity</a:t>
            </a:r>
          </a:p>
          <a:p>
            <a:pPr lvl="1"/>
            <a:r>
              <a:rPr lang="en-US" sz="1800" dirty="0"/>
              <a:t>Each transaction moves system from one legal state to another</a:t>
            </a:r>
          </a:p>
          <a:p>
            <a:pPr lvl="2"/>
            <a:r>
              <a:rPr lang="en-US" sz="1600" dirty="0"/>
              <a:t>E.g., balance cannot be negative</a:t>
            </a:r>
          </a:p>
          <a:p>
            <a:pPr lvl="2"/>
            <a:r>
              <a:rPr lang="en-US" sz="1600" dirty="0"/>
              <a:t>E.g., cannot reschedule meeting on February 30</a:t>
            </a:r>
          </a:p>
          <a:p>
            <a:pPr lvl="3"/>
            <a:endParaRPr lang="en-US" sz="800" dirty="0"/>
          </a:p>
          <a:p>
            <a:r>
              <a:rPr lang="en-US" sz="2000" u="sng" dirty="0">
                <a:solidFill>
                  <a:srgbClr val="7030A0"/>
                </a:solidFill>
              </a:rPr>
              <a:t>I</a:t>
            </a:r>
            <a:r>
              <a:rPr lang="en-US" sz="2000" dirty="0"/>
              <a:t>solation: each transaction is not </a:t>
            </a:r>
            <a:r>
              <a:rPr lang="en-US" sz="2000" dirty="0">
                <a:solidFill>
                  <a:srgbClr val="FF0000"/>
                </a:solidFill>
              </a:rPr>
              <a:t>affected</a:t>
            </a:r>
            <a:r>
              <a:rPr lang="en-US" sz="2000" dirty="0"/>
              <a:t> by other in-progress transactions</a:t>
            </a:r>
          </a:p>
          <a:p>
            <a:pPr lvl="1"/>
            <a:r>
              <a:rPr lang="en-US" sz="1800" dirty="0"/>
              <a:t>If multiple transactions execute concurrently, for each pair of transactions A and B, it either appears that A executed entirely before B or vice versa</a:t>
            </a:r>
          </a:p>
          <a:p>
            <a:pPr lvl="3"/>
            <a:endParaRPr lang="en-US" sz="800" u="sng" dirty="0">
              <a:solidFill>
                <a:srgbClr val="7030A0"/>
              </a:solidFill>
            </a:endParaRPr>
          </a:p>
          <a:p>
            <a:r>
              <a:rPr lang="en-US" sz="2000" u="sng" dirty="0">
                <a:solidFill>
                  <a:srgbClr val="7030A0"/>
                </a:solidFill>
              </a:rPr>
              <a:t>D</a:t>
            </a:r>
            <a:r>
              <a:rPr lang="en-US" sz="2000" dirty="0"/>
              <a:t>urability: if transaction commits, its effects </a:t>
            </a:r>
            <a:r>
              <a:rPr lang="en-US" sz="2000" dirty="0">
                <a:solidFill>
                  <a:srgbClr val="FF0000"/>
                </a:solidFill>
              </a:rPr>
              <a:t>persist</a:t>
            </a:r>
            <a:r>
              <a:rPr lang="en-US" sz="2000" dirty="0"/>
              <a:t> despite crashes</a:t>
            </a:r>
          </a:p>
        </p:txBody>
      </p:sp>
    </p:spTree>
    <p:extLst>
      <p:ext uri="{BB962C8B-B14F-4D97-AF65-F5344CB8AC3E}">
        <p14:creationId xmlns:p14="http://schemas.microsoft.com/office/powerpoint/2010/main" val="385928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Typical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Begin</a:t>
            </a:r>
            <a:r>
              <a:rPr lang="en-US" sz="2400" dirty="0"/>
              <a:t> transaction – get transaction id</a:t>
            </a:r>
          </a:p>
          <a:p>
            <a:endParaRPr lang="en-US" sz="2400" dirty="0"/>
          </a:p>
          <a:p>
            <a:r>
              <a:rPr lang="en-US" sz="2400" dirty="0"/>
              <a:t>Do bunch of updates</a:t>
            </a:r>
          </a:p>
          <a:p>
            <a:pPr lvl="1"/>
            <a:r>
              <a:rPr lang="en-US" sz="2000" dirty="0"/>
              <a:t>If any fail along the way, </a:t>
            </a:r>
            <a:r>
              <a:rPr lang="en-US" sz="2000" dirty="0">
                <a:solidFill>
                  <a:srgbClr val="FF0000"/>
                </a:solidFill>
              </a:rPr>
              <a:t>roll-back</a:t>
            </a:r>
          </a:p>
          <a:p>
            <a:pPr lvl="1"/>
            <a:r>
              <a:rPr lang="en-US" sz="2000" dirty="0"/>
              <a:t>Or, if any conflicts with other transactions, roll-back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Commit</a:t>
            </a:r>
            <a:r>
              <a:rPr lang="en-US" sz="2400" dirty="0"/>
              <a:t> the transaction</a:t>
            </a:r>
          </a:p>
        </p:txBody>
      </p:sp>
    </p:spTree>
    <p:extLst>
      <p:ext uri="{BB962C8B-B14F-4D97-AF65-F5344CB8AC3E}">
        <p14:creationId xmlns:p14="http://schemas.microsoft.com/office/powerpoint/2010/main" val="120721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“Classic” Transaction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0023E-53B2-214F-8351-F1FF4CD1B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Gill Sans Light"/>
                <a:cs typeface="Gill Sans Light"/>
              </a:rPr>
              <a:t>Transfer $100 from Tom’s</a:t>
            </a:r>
            <a:r>
              <a:rPr lang="en-US" altLang="ja-JP" sz="2000" dirty="0">
                <a:latin typeface="Gill Sans Light"/>
                <a:cs typeface="Gill Sans Light"/>
              </a:rPr>
              <a:t> account to Mike’s account</a:t>
            </a:r>
            <a:endParaRPr lang="en-US" sz="2000" dirty="0">
              <a:latin typeface="Gill Sans Light"/>
              <a:cs typeface="Gill Sans Light"/>
            </a:endParaRPr>
          </a:p>
          <a:p>
            <a:endParaRPr lang="en-US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BEGIN;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>
                <a:latin typeface="Ubuntu Mono" panose="020B0509030602030204" pitchFamily="49" charset="0"/>
              </a:rPr>
              <a:t>UPDATE accounts SET balance = balance - 100.00 WHERE name = ‘Tom';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>
                <a:latin typeface="Ubuntu Mono" panose="020B0509030602030204" pitchFamily="49" charset="0"/>
              </a:rPr>
              <a:t>UPDATE accounts SET balance = balance + 100.00 WHERE name = ‘Mike';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COMMIT;</a:t>
            </a:r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453188"/>
            <a:ext cx="2895600" cy="4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endParaRPr lang="en-US" sz="1200">
              <a:latin typeface="Times New Roman" charset="0"/>
            </a:endParaRPr>
          </a:p>
          <a:p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16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Atomicity and Durability: Redo Logging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7E0DB-5849-9F40-917F-E58FD8FF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Prepare</a:t>
            </a:r>
            <a:r>
              <a:rPr lang="en-US" sz="1800" dirty="0"/>
              <a:t>: append all updates to log</a:t>
            </a:r>
          </a:p>
          <a:p>
            <a:pPr lvl="2"/>
            <a:endParaRPr lang="en-US" sz="800" dirty="0"/>
          </a:p>
          <a:p>
            <a:r>
              <a:rPr lang="en-US" sz="1800" dirty="0">
                <a:solidFill>
                  <a:srgbClr val="FF0000"/>
                </a:solidFill>
              </a:rPr>
              <a:t>Commit</a:t>
            </a:r>
            <a:r>
              <a:rPr lang="en-US" sz="1800" dirty="0"/>
              <a:t>: append commit record to log</a:t>
            </a:r>
          </a:p>
          <a:p>
            <a:pPr lvl="1"/>
            <a:r>
              <a:rPr lang="en-US" sz="1600" dirty="0"/>
              <a:t>Single disk write to make transaction durable</a:t>
            </a:r>
          </a:p>
          <a:p>
            <a:pPr lvl="3"/>
            <a:endParaRPr lang="en-US" sz="800" dirty="0"/>
          </a:p>
          <a:p>
            <a:r>
              <a:rPr lang="en-US" sz="1800" dirty="0">
                <a:solidFill>
                  <a:srgbClr val="FF0000"/>
                </a:solidFill>
              </a:rPr>
              <a:t>Redo</a:t>
            </a:r>
            <a:r>
              <a:rPr lang="en-US" sz="1800" dirty="0"/>
              <a:t>: copy all updates to disk</a:t>
            </a:r>
          </a:p>
          <a:p>
            <a:pPr lvl="2"/>
            <a:endParaRPr lang="en-US" sz="800" dirty="0"/>
          </a:p>
          <a:p>
            <a:r>
              <a:rPr lang="en-US" sz="1800" dirty="0">
                <a:solidFill>
                  <a:srgbClr val="FF0000"/>
                </a:solidFill>
              </a:rPr>
              <a:t>Garbage collect</a:t>
            </a:r>
            <a:r>
              <a:rPr lang="en-US" sz="1800" dirty="0"/>
              <a:t>: reclaim space in log</a:t>
            </a:r>
          </a:p>
          <a:p>
            <a:pPr lvl="2"/>
            <a:endParaRPr lang="en-US" sz="800" dirty="0"/>
          </a:p>
          <a:p>
            <a:r>
              <a:rPr lang="en-US" sz="1800" dirty="0">
                <a:solidFill>
                  <a:srgbClr val="FF0000"/>
                </a:solidFill>
              </a:rPr>
              <a:t>Recover</a:t>
            </a:r>
            <a:r>
              <a:rPr lang="en-US" sz="1800" dirty="0"/>
              <a:t>: execute recovery routine if system crashes</a:t>
            </a:r>
          </a:p>
          <a:p>
            <a:pPr lvl="1"/>
            <a:r>
              <a:rPr lang="en-US" sz="1600" dirty="0"/>
              <a:t>Scan sequentially through log, do the following for each type of record</a:t>
            </a:r>
          </a:p>
          <a:p>
            <a:pPr lvl="2"/>
            <a:r>
              <a:rPr lang="en-US" sz="1400" dirty="0"/>
              <a:t>Update record: add to list of updates planned for this transaction</a:t>
            </a:r>
          </a:p>
          <a:p>
            <a:pPr lvl="2"/>
            <a:r>
              <a:rPr lang="en-US" sz="1400" dirty="0"/>
              <a:t>Commit record: redo all planned updates for this transaction</a:t>
            </a:r>
          </a:p>
          <a:p>
            <a:pPr lvl="2"/>
            <a:r>
              <a:rPr lang="en-US" sz="1400" dirty="0"/>
              <a:t>Roll-back record: discard list of updates planned for this transaction</a:t>
            </a:r>
          </a:p>
          <a:p>
            <a:pPr lvl="1"/>
            <a:r>
              <a:rPr lang="en-US" sz="1600" dirty="0"/>
              <a:t>At the end of log, discard updates for transactions without commit record</a:t>
            </a:r>
          </a:p>
          <a:p>
            <a:pPr lvl="1"/>
            <a:r>
              <a:rPr lang="en-US" sz="1600" dirty="0"/>
              <a:t>Garbage collect log</a:t>
            </a:r>
          </a:p>
        </p:txBody>
      </p:sp>
    </p:spTree>
    <p:extLst>
      <p:ext uri="{BB962C8B-B14F-4D97-AF65-F5344CB8AC3E}">
        <p14:creationId xmlns:p14="http://schemas.microsoft.com/office/powerpoint/2010/main" val="427888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 Logging Example:</a:t>
            </a:r>
            <a:br>
              <a:rPr lang="en-US" dirty="0"/>
            </a:br>
            <a:r>
              <a:rPr lang="en-US" dirty="0"/>
              <a:t>Before Transaction Start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F4E9F7-C848-7647-8B41-4D6916B213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31" t="8947" r="53505" b="70073"/>
          <a:stretch/>
        </p:blipFill>
        <p:spPr>
          <a:xfrm>
            <a:off x="2098057" y="2452354"/>
            <a:ext cx="4947886" cy="195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28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 Logging Example:</a:t>
            </a:r>
            <a:br>
              <a:rPr lang="en-US" dirty="0"/>
            </a:br>
            <a:r>
              <a:rPr lang="en-US" dirty="0"/>
              <a:t>After Updates Are Logged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36FF9F-06A3-F44E-BCEA-6F5D63A11E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584" t="8913" r="3951" b="70107"/>
          <a:stretch/>
        </p:blipFill>
        <p:spPr>
          <a:xfrm>
            <a:off x="2098057" y="2452354"/>
            <a:ext cx="4947886" cy="195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11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 Logging Example:</a:t>
            </a:r>
            <a:br>
              <a:rPr lang="en-US" dirty="0"/>
            </a:br>
            <a:r>
              <a:rPr lang="en-US" dirty="0"/>
              <a:t>After Commit Logged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D41C94-A5FE-CF4C-A113-FE9249EAD9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31" t="40532" r="53505" b="38488"/>
          <a:stretch/>
        </p:blipFill>
        <p:spPr>
          <a:xfrm>
            <a:off x="2098057" y="2452354"/>
            <a:ext cx="4947886" cy="195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53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 Logging Example: After Redo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95C790-0B2A-AD4F-87BC-765A83CB54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585" t="40485" r="3950" b="38536"/>
          <a:stretch/>
        </p:blipFill>
        <p:spPr>
          <a:xfrm>
            <a:off x="2098057" y="2452354"/>
            <a:ext cx="4947886" cy="195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50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 Logging Example:</a:t>
            </a:r>
            <a:br>
              <a:rPr lang="en-US" dirty="0"/>
            </a:br>
            <a:r>
              <a:rPr lang="en-US" dirty="0"/>
              <a:t>After Garbage Collection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D3A83-8158-8544-9337-A944C98B45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31" t="72069" r="53505" b="6951"/>
          <a:stretch/>
        </p:blipFill>
        <p:spPr>
          <a:xfrm>
            <a:off x="2098057" y="2452354"/>
            <a:ext cx="4947886" cy="195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2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12: Reliable Storage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702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3FED-0782-D347-9BCF-50AE5EEC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Redo Log Implementation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C8CD74E5-25A9-254E-91FD-51F0EBA3E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681728"/>
            <a:ext cx="7886700" cy="1963547"/>
          </a:xfrm>
        </p:spPr>
        <p:txBody>
          <a:bodyPr/>
          <a:lstStyle/>
          <a:p>
            <a:r>
              <a:rPr lang="en-US" sz="1600" dirty="0"/>
              <a:t>Volatile memory has pointers to head and tail log</a:t>
            </a:r>
          </a:p>
          <a:p>
            <a:r>
              <a:rPr lang="en-US" sz="1600" dirty="0"/>
              <a:t>New transaction records are appended to log’s tail and cached in volatile memory</a:t>
            </a:r>
          </a:p>
          <a:p>
            <a:r>
              <a:rPr lang="en-US" sz="1600" dirty="0"/>
              <a:t>Redo asynchronously writes pending updates for committed transactions </a:t>
            </a:r>
          </a:p>
          <a:p>
            <a:r>
              <a:rPr lang="en-US" sz="1600" dirty="0"/>
              <a:t>Garbage collector periodically advances persistent log-head pointer so that recovery can skip at least some of committed transactions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CC248A2-DE89-5B43-BD36-9EE6D2CDD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73" y="1504603"/>
            <a:ext cx="4941455" cy="311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16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3055-B46B-AD4F-8F87-CC09D0CE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Isolation: Two-phase 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E1FE9-1445-704A-A643-B22E562B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Expanding phase</a:t>
            </a:r>
            <a:r>
              <a:rPr lang="en-US" sz="2000" dirty="0"/>
              <a:t>: locks may be acquired but not released</a:t>
            </a:r>
          </a:p>
          <a:p>
            <a:pPr lvl="1"/>
            <a:endParaRPr lang="en-US" sz="1800" dirty="0"/>
          </a:p>
          <a:p>
            <a:r>
              <a:rPr lang="en-US" sz="2000" dirty="0">
                <a:solidFill>
                  <a:srgbClr val="FF0000"/>
                </a:solidFill>
              </a:rPr>
              <a:t>Contracting phase</a:t>
            </a:r>
            <a:r>
              <a:rPr lang="en-US" sz="2000" dirty="0"/>
              <a:t>: locks may be released but not acquired</a:t>
            </a:r>
          </a:p>
          <a:p>
            <a:pPr lvl="1"/>
            <a:endParaRPr lang="en-US" sz="1800" dirty="0"/>
          </a:p>
          <a:p>
            <a:r>
              <a:rPr lang="en-US" sz="2000" dirty="0"/>
              <a:t>Transactions release locks only </a:t>
            </a:r>
            <a:r>
              <a:rPr lang="en-US" sz="2000" dirty="0">
                <a:solidFill>
                  <a:srgbClr val="FF0000"/>
                </a:solidFill>
              </a:rPr>
              <a:t>AFTER</a:t>
            </a:r>
            <a:r>
              <a:rPr lang="en-US" sz="2000" dirty="0"/>
              <a:t> they commit</a:t>
            </a:r>
          </a:p>
          <a:p>
            <a:pPr lvl="1"/>
            <a:r>
              <a:rPr lang="en-US" sz="1800" dirty="0"/>
              <a:t>Prevents transactions from seeing results of non-committed ones</a:t>
            </a:r>
          </a:p>
          <a:p>
            <a:pPr lvl="1"/>
            <a:r>
              <a:rPr lang="en-US" sz="1800" dirty="0"/>
              <a:t>Could lead to </a:t>
            </a:r>
            <a:r>
              <a:rPr lang="en-US" sz="1800" dirty="0">
                <a:solidFill>
                  <a:srgbClr val="FF0000"/>
                </a:solidFill>
              </a:rPr>
              <a:t>deadlock</a:t>
            </a:r>
          </a:p>
          <a:p>
            <a:pPr lvl="1"/>
            <a:endParaRPr lang="en-US" sz="1800" dirty="0"/>
          </a:p>
          <a:p>
            <a:r>
              <a:rPr lang="en-US" sz="2000" dirty="0"/>
              <a:t>If set of transactions deadlocks, one or more can be forced to </a:t>
            </a:r>
            <a:r>
              <a:rPr lang="en-US" sz="2000" dirty="0">
                <a:solidFill>
                  <a:srgbClr val="FF0000"/>
                </a:solidFill>
              </a:rPr>
              <a:t>roll back</a:t>
            </a:r>
            <a:r>
              <a:rPr lang="en-US" sz="2000" dirty="0"/>
              <a:t>, release their locks, and </a:t>
            </a:r>
            <a:r>
              <a:rPr lang="en-US" sz="2000" dirty="0">
                <a:solidFill>
                  <a:srgbClr val="FF0000"/>
                </a:solidFill>
              </a:rPr>
              <a:t>restart</a:t>
            </a:r>
            <a:r>
              <a:rPr lang="en-US" sz="2000" dirty="0"/>
              <a:t> at some </a:t>
            </a:r>
            <a:r>
              <a:rPr lang="en-US" sz="2000" dirty="0">
                <a:solidFill>
                  <a:srgbClr val="FF0000"/>
                </a:solidFill>
              </a:rPr>
              <a:t>later</a:t>
            </a:r>
            <a:r>
              <a:rPr lang="en-US" sz="2000" dirty="0"/>
              <a:t> time</a:t>
            </a:r>
          </a:p>
          <a:p>
            <a:pPr lvl="1"/>
            <a:endParaRPr lang="en-US" sz="1800" dirty="0"/>
          </a:p>
          <a:p>
            <a:r>
              <a:rPr lang="en-US" sz="2000" dirty="0">
                <a:solidFill>
                  <a:srgbClr val="FF0000"/>
                </a:solidFill>
              </a:rPr>
              <a:t>Serializability</a:t>
            </a:r>
            <a:r>
              <a:rPr lang="en-US" sz="2000" dirty="0"/>
              <a:t>: with two phase locking and redo logging, transactions appear to occur in sequential order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928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E17A-D28C-614D-96F2-EF3BBF13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Transactional 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49352-0AC7-F74E-A033-D4F594ED8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Journaling</a:t>
            </a:r>
            <a:r>
              <a:rPr lang="en-US" sz="2400" dirty="0"/>
              <a:t>: apply updates to system metadata using transactions, but updates to users’ files are done in place</a:t>
            </a:r>
          </a:p>
          <a:p>
            <a:pPr lvl="1"/>
            <a:r>
              <a:rPr lang="en-US" sz="2000" dirty="0"/>
              <a:t>E.g., NTFS, Apple HFS+, Linux XFS, JFS, </a:t>
            </a:r>
          </a:p>
          <a:p>
            <a:pPr lvl="1"/>
            <a:r>
              <a:rPr lang="en-US" sz="2000" dirty="0"/>
              <a:t>E.g., Ext3 and Ext4 use journaling by default</a:t>
            </a:r>
          </a:p>
          <a:p>
            <a:pPr lvl="1"/>
            <a:endParaRPr lang="en-US" sz="2000" dirty="0"/>
          </a:p>
          <a:p>
            <a:r>
              <a:rPr lang="en-US" sz="2400" dirty="0">
                <a:solidFill>
                  <a:srgbClr val="FF0000"/>
                </a:solidFill>
              </a:rPr>
              <a:t>Logging</a:t>
            </a:r>
            <a:r>
              <a:rPr lang="en-US" sz="2400" dirty="0"/>
              <a:t>: apply all updates (metadata &amp; data) using transactions</a:t>
            </a:r>
          </a:p>
          <a:p>
            <a:pPr lvl="1"/>
            <a:r>
              <a:rPr lang="en-US" sz="2000" dirty="0"/>
              <a:t>E.g., Ext3 and Ext4 can be configured to use logging</a:t>
            </a:r>
          </a:p>
        </p:txBody>
      </p:sp>
    </p:spTree>
    <p:extLst>
      <p:ext uri="{BB962C8B-B14F-4D97-AF65-F5344CB8AC3E}">
        <p14:creationId xmlns:p14="http://schemas.microsoft.com/office/powerpoint/2010/main" val="10874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Example: Creating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Autofit/>
          </a:bodyPr>
          <a:lstStyle/>
          <a:p>
            <a:r>
              <a:rPr lang="en-US" sz="1800" dirty="0"/>
              <a:t>Find free data block(s)</a:t>
            </a:r>
            <a:endParaRPr lang="en-US" sz="1200" dirty="0"/>
          </a:p>
          <a:p>
            <a:r>
              <a:rPr lang="en-US" sz="1800" dirty="0"/>
              <a:t>Find free </a:t>
            </a:r>
            <a:r>
              <a:rPr lang="en-US" sz="1800" dirty="0" err="1"/>
              <a:t>inode</a:t>
            </a:r>
            <a:r>
              <a:rPr lang="en-US" sz="1800" dirty="0"/>
              <a:t> entry</a:t>
            </a:r>
            <a:endParaRPr lang="en-US" sz="1200" dirty="0"/>
          </a:p>
          <a:p>
            <a:r>
              <a:rPr lang="en-US" sz="1800" dirty="0"/>
              <a:t>Find </a:t>
            </a:r>
            <a:r>
              <a:rPr lang="en-US" sz="1800" i="1" dirty="0" err="1"/>
              <a:t>dirent</a:t>
            </a:r>
            <a:r>
              <a:rPr lang="en-US" sz="1800" dirty="0"/>
              <a:t> insertion point</a:t>
            </a:r>
          </a:p>
          <a:p>
            <a:r>
              <a:rPr lang="en-US" sz="1800" dirty="0"/>
              <a:t>Write map (i.e., mark used)</a:t>
            </a:r>
            <a:endParaRPr lang="en-US" sz="1200" dirty="0"/>
          </a:p>
          <a:p>
            <a:r>
              <a:rPr lang="en-US" sz="1800" dirty="0"/>
              <a:t>Write </a:t>
            </a:r>
            <a:r>
              <a:rPr lang="en-US" sz="1800" dirty="0" err="1"/>
              <a:t>inode</a:t>
            </a:r>
            <a:r>
              <a:rPr lang="en-US" sz="1800" dirty="0"/>
              <a:t> entry to point to block(s)</a:t>
            </a:r>
            <a:endParaRPr lang="en-US" sz="1200" dirty="0"/>
          </a:p>
          <a:p>
            <a:r>
              <a:rPr lang="en-US" sz="1800" dirty="0"/>
              <a:t>Write </a:t>
            </a:r>
            <a:r>
              <a:rPr lang="en-US" sz="1800" dirty="0" err="1"/>
              <a:t>dirent</a:t>
            </a:r>
            <a:r>
              <a:rPr lang="en-US" sz="1800" dirty="0"/>
              <a:t> to point to </a:t>
            </a:r>
            <a:r>
              <a:rPr lang="en-US" sz="1800" dirty="0" err="1"/>
              <a:t>inode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10" name="Can 9"/>
          <p:cNvSpPr/>
          <p:nvPr/>
        </p:nvSpPr>
        <p:spPr>
          <a:xfrm>
            <a:off x="5238712" y="1574796"/>
            <a:ext cx="2099734" cy="3048000"/>
          </a:xfrm>
          <a:prstGeom prst="can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16762" y="279613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 blocks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13955" y="2076249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Free space bitmap</a:t>
            </a: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106101" y="1970513"/>
            <a:ext cx="364957" cy="1802120"/>
            <a:chOff x="7605706" y="1270135"/>
            <a:chExt cx="364957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7652186" y="250503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007937" y="2261415"/>
            <a:ext cx="2561285" cy="121398"/>
            <a:chOff x="64770" y="2031999"/>
            <a:chExt cx="5082551" cy="364957"/>
          </a:xfrm>
        </p:grpSpPr>
        <p:grpSp>
          <p:nvGrpSpPr>
            <p:cNvPr id="35" name="Group 34"/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29" name="Rectangle 28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7" name="Rectangle 3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16200000">
                <a:off x="3534114" y="2053886"/>
                <a:ext cx="364957" cy="32118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42" name="Rectangle 41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47" name="Rectangle 4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9AACEE6-04AE-994D-A427-FCAE73F27B56}"/>
              </a:ext>
            </a:extLst>
          </p:cNvPr>
          <p:cNvGrpSpPr/>
          <p:nvPr/>
        </p:nvGrpSpPr>
        <p:grpSpPr>
          <a:xfrm>
            <a:off x="4979196" y="3291999"/>
            <a:ext cx="2606892" cy="242349"/>
            <a:chOff x="5181077" y="3341778"/>
            <a:chExt cx="2606892" cy="242349"/>
          </a:xfrm>
        </p:grpSpPr>
        <p:sp>
          <p:nvSpPr>
            <p:cNvPr id="69" name="Rectangle 68"/>
            <p:cNvSpPr/>
            <p:nvPr/>
          </p:nvSpPr>
          <p:spPr>
            <a:xfrm rot="16200000">
              <a:off x="7075445" y="334249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rot="16200000">
              <a:off x="7316365" y="334249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rot="16200000">
              <a:off x="7546334" y="334249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5181077" y="3341778"/>
              <a:ext cx="952728" cy="242349"/>
              <a:chOff x="2607047" y="2031999"/>
              <a:chExt cx="1270137" cy="364957"/>
            </a:xfrm>
          </p:grpSpPr>
          <p:sp>
            <p:nvSpPr>
              <p:cNvPr id="61" name="Rectangle 60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133805" y="3341778"/>
              <a:ext cx="952728" cy="242349"/>
              <a:chOff x="2607047" y="2031999"/>
              <a:chExt cx="1270137" cy="364957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7661775" y="3237201"/>
            <a:ext cx="119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Inode</a:t>
            </a:r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table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5641483" y="4119128"/>
            <a:ext cx="1294193" cy="302397"/>
            <a:chOff x="1904592" y="2736593"/>
            <a:chExt cx="1270137" cy="364957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727337" y="3935218"/>
            <a:ext cx="1066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Directory</a:t>
            </a:r>
          </a:p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entries</a:t>
            </a:r>
          </a:p>
        </p:txBody>
      </p:sp>
      <p:sp>
        <p:nvSpPr>
          <p:cNvPr id="85" name="Rectangle 84"/>
          <p:cNvSpPr/>
          <p:nvPr/>
        </p:nvSpPr>
        <p:spPr>
          <a:xfrm rot="16200000">
            <a:off x="5667734" y="2241114"/>
            <a:ext cx="122400" cy="162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5932711" y="3293473"/>
            <a:ext cx="242349" cy="24092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293575" y="4107452"/>
            <a:ext cx="302397" cy="32726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5667734" y="2241114"/>
            <a:ext cx="122400" cy="1620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B3D02F7-3F1F-9A49-87EE-7A57F1671D45}"/>
              </a:ext>
            </a:extLst>
          </p:cNvPr>
          <p:cNvSpPr/>
          <p:nvPr/>
        </p:nvSpPr>
        <p:spPr>
          <a:xfrm rot="16200000">
            <a:off x="5931208" y="3292713"/>
            <a:ext cx="242349" cy="240920"/>
          </a:xfrm>
          <a:prstGeom prst="rect">
            <a:avLst/>
          </a:prstGeom>
          <a:solidFill>
            <a:srgbClr val="C04F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E38FD93-E4E9-9445-A65B-3422831CD404}"/>
              </a:ext>
            </a:extLst>
          </p:cNvPr>
          <p:cNvSpPr/>
          <p:nvPr/>
        </p:nvSpPr>
        <p:spPr>
          <a:xfrm rot="16200000">
            <a:off x="6293574" y="4106693"/>
            <a:ext cx="302397" cy="327267"/>
          </a:xfrm>
          <a:prstGeom prst="rect">
            <a:avLst/>
          </a:prstGeom>
          <a:solidFill>
            <a:srgbClr val="C04F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9" name="Freeform 88"/>
          <p:cNvSpPr/>
          <p:nvPr/>
        </p:nvSpPr>
        <p:spPr>
          <a:xfrm flipH="1">
            <a:off x="6071293" y="3536627"/>
            <a:ext cx="395331" cy="69410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6048720" y="2934703"/>
            <a:ext cx="154030" cy="48514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121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8" grpId="0" animBg="1"/>
      <p:bldP spid="65" grpId="0" animBg="1"/>
      <p:bldP spid="66" grpId="0" animBg="1"/>
      <p:bldP spid="67" grpId="1" animBg="1"/>
      <p:bldP spid="89" grpId="0" animBg="1"/>
      <p:bldP spid="8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Example: Creating File (as Transaction)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Autofit/>
          </a:bodyPr>
          <a:lstStyle/>
          <a:p>
            <a:r>
              <a:rPr lang="en-US" sz="1800" dirty="0"/>
              <a:t>Find free data block(s)</a:t>
            </a:r>
            <a:endParaRPr lang="en-US" sz="1200" dirty="0"/>
          </a:p>
          <a:p>
            <a:r>
              <a:rPr lang="en-US" sz="1800" dirty="0"/>
              <a:t>Find free </a:t>
            </a:r>
            <a:r>
              <a:rPr lang="en-US" sz="1800" dirty="0" err="1"/>
              <a:t>inode</a:t>
            </a:r>
            <a:r>
              <a:rPr lang="en-US" sz="1800" dirty="0"/>
              <a:t> entry</a:t>
            </a:r>
            <a:endParaRPr lang="en-US" sz="1200" dirty="0"/>
          </a:p>
          <a:p>
            <a:r>
              <a:rPr lang="en-US" sz="1800" dirty="0"/>
              <a:t>Find </a:t>
            </a:r>
            <a:r>
              <a:rPr lang="en-US" sz="1800" i="1" dirty="0" err="1"/>
              <a:t>dirent</a:t>
            </a:r>
            <a:r>
              <a:rPr lang="en-US" sz="1800" dirty="0"/>
              <a:t> insertion point</a:t>
            </a:r>
          </a:p>
          <a:p>
            <a:r>
              <a:rPr lang="en-US" sz="1800" dirty="0"/>
              <a:t>[log] Write map (i.e., mark used)</a:t>
            </a:r>
            <a:endParaRPr lang="en-US" sz="1200" dirty="0"/>
          </a:p>
          <a:p>
            <a:r>
              <a:rPr lang="en-US" sz="1800" dirty="0"/>
              <a:t>[log] Write </a:t>
            </a:r>
            <a:r>
              <a:rPr lang="en-US" sz="1800" dirty="0" err="1"/>
              <a:t>inode</a:t>
            </a:r>
            <a:r>
              <a:rPr lang="en-US" sz="1800" dirty="0"/>
              <a:t> entry to point to block(s)</a:t>
            </a:r>
            <a:endParaRPr lang="en-US" sz="1200" dirty="0"/>
          </a:p>
          <a:p>
            <a:r>
              <a:rPr lang="en-US" sz="1800" dirty="0"/>
              <a:t>[log] Write </a:t>
            </a:r>
            <a:r>
              <a:rPr lang="en-US" sz="1800" dirty="0" err="1"/>
              <a:t>dirent</a:t>
            </a:r>
            <a:r>
              <a:rPr lang="en-US" sz="1800" dirty="0"/>
              <a:t> to point to </a:t>
            </a:r>
            <a:r>
              <a:rPr lang="en-US" sz="1800" dirty="0" err="1"/>
              <a:t>inode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10" name="Can 9"/>
          <p:cNvSpPr/>
          <p:nvPr/>
        </p:nvSpPr>
        <p:spPr>
          <a:xfrm>
            <a:off x="5238712" y="1574796"/>
            <a:ext cx="2099734" cy="3048000"/>
          </a:xfrm>
          <a:prstGeom prst="can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16762" y="279613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 blocks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13955" y="2076249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Free space bitmap</a:t>
            </a: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106101" y="1970513"/>
            <a:ext cx="364957" cy="1802120"/>
            <a:chOff x="7605706" y="1270135"/>
            <a:chExt cx="364957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7652186" y="250503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007937" y="2261415"/>
            <a:ext cx="2561285" cy="121398"/>
            <a:chOff x="64770" y="2031999"/>
            <a:chExt cx="5082551" cy="364957"/>
          </a:xfrm>
        </p:grpSpPr>
        <p:grpSp>
          <p:nvGrpSpPr>
            <p:cNvPr id="35" name="Group 34"/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29" name="Rectangle 28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7" name="Rectangle 3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16200000">
                <a:off x="3534114" y="2053886"/>
                <a:ext cx="364957" cy="32118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42" name="Rectangle 41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47" name="Rectangle 4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9AACEE6-04AE-994D-A427-FCAE73F27B56}"/>
              </a:ext>
            </a:extLst>
          </p:cNvPr>
          <p:cNvGrpSpPr/>
          <p:nvPr/>
        </p:nvGrpSpPr>
        <p:grpSpPr>
          <a:xfrm>
            <a:off x="4979196" y="3292759"/>
            <a:ext cx="2606892" cy="242349"/>
            <a:chOff x="5181077" y="3341778"/>
            <a:chExt cx="2606892" cy="242349"/>
          </a:xfrm>
        </p:grpSpPr>
        <p:sp>
          <p:nvSpPr>
            <p:cNvPr id="69" name="Rectangle 68"/>
            <p:cNvSpPr/>
            <p:nvPr/>
          </p:nvSpPr>
          <p:spPr>
            <a:xfrm rot="16200000">
              <a:off x="7075445" y="334249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rot="16200000">
              <a:off x="7316365" y="334249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rot="16200000">
              <a:off x="7546334" y="334249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5181077" y="3341778"/>
              <a:ext cx="952728" cy="242349"/>
              <a:chOff x="2607047" y="2031999"/>
              <a:chExt cx="1270137" cy="364957"/>
            </a:xfrm>
          </p:grpSpPr>
          <p:sp>
            <p:nvSpPr>
              <p:cNvPr id="61" name="Rectangle 60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133805" y="3341778"/>
              <a:ext cx="952728" cy="242349"/>
              <a:chOff x="2607047" y="2031999"/>
              <a:chExt cx="1270137" cy="364957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7661775" y="3237201"/>
            <a:ext cx="119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Inode</a:t>
            </a:r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table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5641483" y="4119888"/>
            <a:ext cx="1294193" cy="302397"/>
            <a:chOff x="1904592" y="2736593"/>
            <a:chExt cx="1270137" cy="364957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727337" y="3935218"/>
            <a:ext cx="1066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Directory</a:t>
            </a:r>
          </a:p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entries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A3CF7A3-982F-6648-BD70-90B0B038DB46}"/>
              </a:ext>
            </a:extLst>
          </p:cNvPr>
          <p:cNvSpPr/>
          <p:nvPr/>
        </p:nvSpPr>
        <p:spPr>
          <a:xfrm>
            <a:off x="756351" y="5338666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7B9169E-6790-1947-8FDB-55FD9927668D}"/>
              </a:ext>
            </a:extLst>
          </p:cNvPr>
          <p:cNvSpPr txBox="1"/>
          <p:nvPr/>
        </p:nvSpPr>
        <p:spPr>
          <a:xfrm>
            <a:off x="1019736" y="6060947"/>
            <a:ext cx="4882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Log in non-volatile storage (Flash or on Disk)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1551064-2375-754D-8B56-9DCC59979104}"/>
              </a:ext>
            </a:extLst>
          </p:cNvPr>
          <p:cNvSpPr txBox="1"/>
          <p:nvPr/>
        </p:nvSpPr>
        <p:spPr>
          <a:xfrm>
            <a:off x="4425578" y="4670297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head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595A186-AA3E-1643-B2D8-4D2C79AA850C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4737867" y="5039629"/>
            <a:ext cx="1669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9340855-E275-6744-917F-3856231562F5}"/>
              </a:ext>
            </a:extLst>
          </p:cNvPr>
          <p:cNvSpPr txBox="1"/>
          <p:nvPr/>
        </p:nvSpPr>
        <p:spPr>
          <a:xfrm>
            <a:off x="2842328" y="467029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tail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C48C8C9-F29E-5F4F-A659-057403AB633E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3061298" y="5039629"/>
            <a:ext cx="94988" cy="2969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78CE341B-56E4-1447-8135-80D1D5ABCBDF}"/>
              </a:ext>
            </a:extLst>
          </p:cNvPr>
          <p:cNvSpPr/>
          <p:nvPr/>
        </p:nvSpPr>
        <p:spPr>
          <a:xfrm>
            <a:off x="3156285" y="5339002"/>
            <a:ext cx="1583250" cy="62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pending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C543960-2DEE-BE42-82BB-B661276DDEC3}"/>
              </a:ext>
            </a:extLst>
          </p:cNvPr>
          <p:cNvSpPr txBox="1"/>
          <p:nvPr/>
        </p:nvSpPr>
        <p:spPr>
          <a:xfrm>
            <a:off x="1554972" y="5463645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done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07A55B8-91C6-B740-BF60-981558D34494}"/>
              </a:ext>
            </a:extLst>
          </p:cNvPr>
          <p:cNvGrpSpPr/>
          <p:nvPr/>
        </p:nvGrpSpPr>
        <p:grpSpPr>
          <a:xfrm>
            <a:off x="4740372" y="5033126"/>
            <a:ext cx="334430" cy="927761"/>
            <a:chOff x="4746779" y="5033126"/>
            <a:chExt cx="334430" cy="927761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FC62337-AB8D-914C-ACFB-B73CC3D718B9}"/>
                </a:ext>
              </a:extLst>
            </p:cNvPr>
            <p:cNvSpPr txBox="1"/>
            <p:nvPr/>
          </p:nvSpPr>
          <p:spPr>
            <a:xfrm rot="16200000">
              <a:off x="4597379" y="5487487"/>
              <a:ext cx="622800" cy="324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start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6A1F57A-F9F6-0144-BCB3-53264A999C01}"/>
                </a:ext>
              </a:extLst>
            </p:cNvPr>
            <p:cNvCxnSpPr/>
            <p:nvPr/>
          </p:nvCxnSpPr>
          <p:spPr>
            <a:xfrm flipH="1">
              <a:off x="5068844" y="5033126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634067F-05EF-0041-849B-53CDCDEFBE9D}"/>
              </a:ext>
            </a:extLst>
          </p:cNvPr>
          <p:cNvGrpSpPr/>
          <p:nvPr/>
        </p:nvGrpSpPr>
        <p:grpSpPr>
          <a:xfrm>
            <a:off x="5064402" y="2393226"/>
            <a:ext cx="710130" cy="3567661"/>
            <a:chOff x="5064402" y="2393226"/>
            <a:chExt cx="710130" cy="356766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98FFBCE-B96A-1C42-9097-6CA0D3F5BE21}"/>
                </a:ext>
              </a:extLst>
            </p:cNvPr>
            <p:cNvGrpSpPr/>
            <p:nvPr/>
          </p:nvGrpSpPr>
          <p:grpSpPr>
            <a:xfrm>
              <a:off x="5064402" y="2393226"/>
              <a:ext cx="698435" cy="3567661"/>
              <a:chOff x="5064402" y="2393226"/>
              <a:chExt cx="698435" cy="3567661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41532C98-36AC-3F4C-8E0A-286A6B99963A}"/>
                  </a:ext>
                </a:extLst>
              </p:cNvPr>
              <p:cNvGrpSpPr/>
              <p:nvPr/>
            </p:nvGrpSpPr>
            <p:grpSpPr>
              <a:xfrm>
                <a:off x="5102010" y="5567179"/>
                <a:ext cx="642556" cy="121400"/>
                <a:chOff x="5219677" y="1186660"/>
                <a:chExt cx="642556" cy="121400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9B8C4AAC-1089-F041-A97F-B84E119F43A4}"/>
                    </a:ext>
                  </a:extLst>
                </p:cNvPr>
                <p:cNvGrpSpPr/>
                <p:nvPr/>
              </p:nvGrpSpPr>
              <p:grpSpPr>
                <a:xfrm>
                  <a:off x="5384021" y="1186662"/>
                  <a:ext cx="478212" cy="121398"/>
                  <a:chOff x="2867413" y="1847727"/>
                  <a:chExt cx="948954" cy="364956"/>
                </a:xfrm>
              </p:grpSpPr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18E07C9D-8663-BC41-9F1D-7B2D296DB0D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45527" y="1869613"/>
                    <a:ext cx="364956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418C0AA4-AB30-9842-B536-D339E4B57FB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52114" y="1869613"/>
                    <a:ext cx="364956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01039694-7516-4C42-AF11-F316DD6EC0C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473297" y="1869613"/>
                    <a:ext cx="364956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2ED9E7CD-9683-EC47-A40C-97E88DBF69D7}"/>
                    </a:ext>
                  </a:extLst>
                </p:cNvPr>
                <p:cNvSpPr/>
                <p:nvPr/>
              </p:nvSpPr>
              <p:spPr>
                <a:xfrm rot="16200000">
                  <a:off x="5239906" y="1166431"/>
                  <a:ext cx="121398" cy="161856"/>
                </a:xfrm>
                <a:prstGeom prst="rect">
                  <a:avLst/>
                </a:prstGeom>
                <a:solidFill>
                  <a:srgbClr val="C04F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C7D5D32-B9F6-0743-90D9-D774DD06F9A5}"/>
                  </a:ext>
                </a:extLst>
              </p:cNvPr>
              <p:cNvSpPr/>
              <p:nvPr/>
            </p:nvSpPr>
            <p:spPr>
              <a:xfrm>
                <a:off x="5064402" y="5338087"/>
                <a:ext cx="698435" cy="6228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607F9578-B4F1-CE45-A8C2-9769D8EA2E46}"/>
                  </a:ext>
                </a:extLst>
              </p:cNvPr>
              <p:cNvSpPr/>
              <p:nvPr/>
            </p:nvSpPr>
            <p:spPr>
              <a:xfrm>
                <a:off x="5156263" y="2393226"/>
                <a:ext cx="566364" cy="3238042"/>
              </a:xfrm>
              <a:custGeom>
                <a:avLst/>
                <a:gdLst>
                  <a:gd name="connsiteX0" fmla="*/ 14270 w 314088"/>
                  <a:gd name="connsiteY0" fmla="*/ 485144 h 485144"/>
                  <a:gd name="connsiteX1" fmla="*/ 28541 w 314088"/>
                  <a:gd name="connsiteY1" fmla="*/ 242572 h 485144"/>
                  <a:gd name="connsiteX2" fmla="*/ 271144 w 314088"/>
                  <a:gd name="connsiteY2" fmla="*/ 214034 h 485144"/>
                  <a:gd name="connsiteX3" fmla="*/ 313956 w 314088"/>
                  <a:gd name="connsiteY3" fmla="*/ 0 h 485144"/>
                  <a:gd name="connsiteX4" fmla="*/ 313956 w 314088"/>
                  <a:gd name="connsiteY4" fmla="*/ 0 h 48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088" h="485144">
                    <a:moveTo>
                      <a:pt x="14270" y="485144"/>
                    </a:moveTo>
                    <a:cubicBezTo>
                      <a:pt x="-1" y="386450"/>
                      <a:pt x="-14271" y="287757"/>
                      <a:pt x="28541" y="242572"/>
                    </a:cubicBezTo>
                    <a:cubicBezTo>
                      <a:pt x="71353" y="197387"/>
                      <a:pt x="223575" y="254463"/>
                      <a:pt x="271144" y="214034"/>
                    </a:cubicBezTo>
                    <a:cubicBezTo>
                      <a:pt x="318713" y="173605"/>
                      <a:pt x="313956" y="0"/>
                      <a:pt x="313956" y="0"/>
                    </a:cubicBezTo>
                    <a:lnTo>
                      <a:pt x="313956" y="0"/>
                    </a:lnTo>
                  </a:path>
                </a:pathLst>
              </a:custGeom>
              <a:ln>
                <a:solidFill>
                  <a:schemeClr val="bg1">
                    <a:lumMod val="50000"/>
                  </a:schemeClr>
                </a:solidFill>
                <a:prstDash val="dash"/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C34CEC2-6495-A74E-86FD-EF6F16FFB004}"/>
                </a:ext>
              </a:extLst>
            </p:cNvPr>
            <p:cNvCxnSpPr/>
            <p:nvPr/>
          </p:nvCxnSpPr>
          <p:spPr>
            <a:xfrm flipH="1">
              <a:off x="5762167" y="5040245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F9306A8-3D27-4B4B-A598-05D17FAD8E06}"/>
              </a:ext>
            </a:extLst>
          </p:cNvPr>
          <p:cNvGrpSpPr/>
          <p:nvPr/>
        </p:nvGrpSpPr>
        <p:grpSpPr>
          <a:xfrm>
            <a:off x="5764423" y="3543701"/>
            <a:ext cx="827559" cy="2417186"/>
            <a:chOff x="5764423" y="3543701"/>
            <a:chExt cx="827559" cy="2417186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EA9155F-95AC-4C48-8B49-FF80DDFE7249}"/>
                </a:ext>
              </a:extLst>
            </p:cNvPr>
            <p:cNvGrpSpPr/>
            <p:nvPr/>
          </p:nvGrpSpPr>
          <p:grpSpPr>
            <a:xfrm>
              <a:off x="5816672" y="5497513"/>
              <a:ext cx="711820" cy="242354"/>
              <a:chOff x="2505454" y="1893335"/>
              <a:chExt cx="948971" cy="364962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2619B75-C8B8-E54F-A5F8-17DC96A0F796}"/>
                  </a:ext>
                </a:extLst>
              </p:cNvPr>
              <p:cNvSpPr/>
              <p:nvPr/>
            </p:nvSpPr>
            <p:spPr>
              <a:xfrm rot="16200000">
                <a:off x="2483569" y="1915220"/>
                <a:ext cx="364954" cy="321184"/>
              </a:xfrm>
              <a:prstGeom prst="rect">
                <a:avLst/>
              </a:prstGeom>
              <a:solidFill>
                <a:srgbClr val="C04F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3BE6EC7-A4A6-6E4C-B922-57F69723473A}"/>
                  </a:ext>
                </a:extLst>
              </p:cNvPr>
              <p:cNvSpPr/>
              <p:nvPr/>
            </p:nvSpPr>
            <p:spPr>
              <a:xfrm rot="16200000">
                <a:off x="2804752" y="1915231"/>
                <a:ext cx="364945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5D368F9-D8A2-E847-B611-3223C95FA846}"/>
                  </a:ext>
                </a:extLst>
              </p:cNvPr>
              <p:cNvSpPr/>
              <p:nvPr/>
            </p:nvSpPr>
            <p:spPr>
              <a:xfrm rot="16200000">
                <a:off x="3111356" y="1915228"/>
                <a:ext cx="364953" cy="3211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3D5FCED1-A393-D94F-A97B-C4F43040E32E}"/>
                </a:ext>
              </a:extLst>
            </p:cNvPr>
            <p:cNvSpPr/>
            <p:nvPr/>
          </p:nvSpPr>
          <p:spPr>
            <a:xfrm>
              <a:off x="5927104" y="3543701"/>
              <a:ext cx="140792" cy="2088144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chemeClr val="bg1">
                  <a:lumMod val="50000"/>
                </a:schemeClr>
              </a:solidFill>
              <a:prstDash val="dash"/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5F46572-B400-B844-97B7-35E62F9D59F2}"/>
                </a:ext>
              </a:extLst>
            </p:cNvPr>
            <p:cNvSpPr/>
            <p:nvPr/>
          </p:nvSpPr>
          <p:spPr>
            <a:xfrm>
              <a:off x="5764423" y="5338087"/>
              <a:ext cx="818671" cy="6228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FEF78BD4-E43B-CA4A-ADF6-042EA97CBF49}"/>
                </a:ext>
              </a:extLst>
            </p:cNvPr>
            <p:cNvCxnSpPr/>
            <p:nvPr/>
          </p:nvCxnSpPr>
          <p:spPr>
            <a:xfrm flipH="1">
              <a:off x="6579617" y="5039629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2AAD34E-8EF9-814D-9D9E-C047C7A2D9A9}"/>
              </a:ext>
            </a:extLst>
          </p:cNvPr>
          <p:cNvGrpSpPr/>
          <p:nvPr/>
        </p:nvGrpSpPr>
        <p:grpSpPr>
          <a:xfrm>
            <a:off x="6441683" y="4445052"/>
            <a:ext cx="1025923" cy="1515832"/>
            <a:chOff x="6500679" y="4469782"/>
            <a:chExt cx="964716" cy="149114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F126EE2-F845-674C-AC96-AA4C5552F6DD}"/>
                </a:ext>
              </a:extLst>
            </p:cNvPr>
            <p:cNvSpPr/>
            <p:nvPr/>
          </p:nvSpPr>
          <p:spPr>
            <a:xfrm rot="16200000">
              <a:off x="6726805" y="5457560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9282D12-EEF4-814A-8539-11D0E942FFD0}"/>
                </a:ext>
              </a:extLst>
            </p:cNvPr>
            <p:cNvSpPr/>
            <p:nvPr/>
          </p:nvSpPr>
          <p:spPr>
            <a:xfrm rot="16200000">
              <a:off x="7054073" y="5457560"/>
              <a:ext cx="302397" cy="327267"/>
            </a:xfrm>
            <a:prstGeom prst="rect">
              <a:avLst/>
            </a:prstGeom>
            <a:solidFill>
              <a:srgbClr val="C04F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359C435-C452-1A4E-8796-A35170C89690}"/>
                </a:ext>
              </a:extLst>
            </p:cNvPr>
            <p:cNvSpPr/>
            <p:nvPr/>
          </p:nvSpPr>
          <p:spPr>
            <a:xfrm>
              <a:off x="6635733" y="5348269"/>
              <a:ext cx="818671" cy="612656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6DFFFD9C-4EDF-7545-BEF2-9765F531EDE0}"/>
                </a:ext>
              </a:extLst>
            </p:cNvPr>
            <p:cNvSpPr/>
            <p:nvPr/>
          </p:nvSpPr>
          <p:spPr>
            <a:xfrm flipH="1">
              <a:off x="6500679" y="4469782"/>
              <a:ext cx="732461" cy="1161486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chemeClr val="bg1">
                  <a:lumMod val="50000"/>
                </a:schemeClr>
              </a:solidFill>
              <a:prstDash val="dash"/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C7D74086-2AC2-7D4A-AB7D-B808AD431009}"/>
                </a:ext>
              </a:extLst>
            </p:cNvPr>
            <p:cNvCxnSpPr/>
            <p:nvPr/>
          </p:nvCxnSpPr>
          <p:spPr>
            <a:xfrm flipH="1">
              <a:off x="7453030" y="5054561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11C93CB-4CBE-B74C-98FD-906BA9EAD22D}"/>
              </a:ext>
            </a:extLst>
          </p:cNvPr>
          <p:cNvGrpSpPr/>
          <p:nvPr/>
        </p:nvGrpSpPr>
        <p:grpSpPr>
          <a:xfrm>
            <a:off x="7457719" y="5039517"/>
            <a:ext cx="306199" cy="921742"/>
            <a:chOff x="7445019" y="5039517"/>
            <a:chExt cx="306199" cy="921742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DF2E67A-8304-C445-8796-13B39B11DF30}"/>
                </a:ext>
              </a:extLst>
            </p:cNvPr>
            <p:cNvSpPr txBox="1"/>
            <p:nvPr/>
          </p:nvSpPr>
          <p:spPr>
            <a:xfrm rot="16200000">
              <a:off x="7277619" y="5505859"/>
              <a:ext cx="622800" cy="28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commit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D30942AE-8CE3-DA4D-AA94-BFFF6917FC30}"/>
                </a:ext>
              </a:extLst>
            </p:cNvPr>
            <p:cNvCxnSpPr/>
            <p:nvPr/>
          </p:nvCxnSpPr>
          <p:spPr>
            <a:xfrm flipH="1">
              <a:off x="7738853" y="5039517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5F35459-CB5C-1942-AA09-52795BA850DB}"/>
              </a:ext>
            </a:extLst>
          </p:cNvPr>
          <p:cNvSpPr/>
          <p:nvPr/>
        </p:nvSpPr>
        <p:spPr>
          <a:xfrm rot="16200000">
            <a:off x="5667734" y="2241114"/>
            <a:ext cx="122400" cy="162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73A9C34-431A-BC48-973C-91BA61BD452C}"/>
              </a:ext>
            </a:extLst>
          </p:cNvPr>
          <p:cNvSpPr/>
          <p:nvPr/>
        </p:nvSpPr>
        <p:spPr>
          <a:xfrm rot="16200000">
            <a:off x="5932711" y="3293473"/>
            <a:ext cx="242349" cy="24092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9619D98-1F42-014E-AFC5-C0CE5FCA7F92}"/>
              </a:ext>
            </a:extLst>
          </p:cNvPr>
          <p:cNvSpPr/>
          <p:nvPr/>
        </p:nvSpPr>
        <p:spPr>
          <a:xfrm rot="16200000">
            <a:off x="6293575" y="4107452"/>
            <a:ext cx="302397" cy="32726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550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Example: Creating File (as Transaction)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Autofit/>
          </a:bodyPr>
          <a:lstStyle/>
          <a:p>
            <a:r>
              <a:rPr lang="en-US" sz="1800" dirty="0"/>
              <a:t>Find free data block(s)</a:t>
            </a:r>
            <a:endParaRPr lang="en-US" sz="1200" dirty="0"/>
          </a:p>
          <a:p>
            <a:r>
              <a:rPr lang="en-US" sz="1800" dirty="0"/>
              <a:t>Find free </a:t>
            </a:r>
            <a:r>
              <a:rPr lang="en-US" sz="1800" dirty="0" err="1"/>
              <a:t>inode</a:t>
            </a:r>
            <a:r>
              <a:rPr lang="en-US" sz="1800" dirty="0"/>
              <a:t> entry</a:t>
            </a:r>
            <a:endParaRPr lang="en-US" sz="1200" dirty="0"/>
          </a:p>
          <a:p>
            <a:r>
              <a:rPr lang="en-US" sz="1800" dirty="0"/>
              <a:t>Find </a:t>
            </a:r>
            <a:r>
              <a:rPr lang="en-US" sz="1800" i="1" dirty="0" err="1"/>
              <a:t>dirent</a:t>
            </a:r>
            <a:r>
              <a:rPr lang="en-US" sz="1800" dirty="0"/>
              <a:t> insertion point</a:t>
            </a:r>
          </a:p>
          <a:p>
            <a:r>
              <a:rPr lang="en-US" sz="1800" dirty="0"/>
              <a:t>[log] Write map (i.e., mark used)</a:t>
            </a:r>
            <a:endParaRPr lang="en-US" sz="1200" dirty="0"/>
          </a:p>
          <a:p>
            <a:r>
              <a:rPr lang="en-US" sz="1800" dirty="0"/>
              <a:t>[log] Write </a:t>
            </a:r>
            <a:r>
              <a:rPr lang="en-US" sz="1800" dirty="0" err="1"/>
              <a:t>inode</a:t>
            </a:r>
            <a:r>
              <a:rPr lang="en-US" sz="1800" dirty="0"/>
              <a:t> entry to point to block(s)</a:t>
            </a:r>
            <a:endParaRPr lang="en-US" sz="1200" dirty="0"/>
          </a:p>
          <a:p>
            <a:r>
              <a:rPr lang="en-US" sz="1800" dirty="0"/>
              <a:t>[log] Write </a:t>
            </a:r>
            <a:r>
              <a:rPr lang="en-US" sz="1800" dirty="0" err="1"/>
              <a:t>dirent</a:t>
            </a:r>
            <a:r>
              <a:rPr lang="en-US" sz="1800" dirty="0"/>
              <a:t> to point to </a:t>
            </a:r>
            <a:r>
              <a:rPr lang="en-US" sz="1800" dirty="0" err="1"/>
              <a:t>inode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10" name="Can 9"/>
          <p:cNvSpPr/>
          <p:nvPr/>
        </p:nvSpPr>
        <p:spPr>
          <a:xfrm>
            <a:off x="5238712" y="1574796"/>
            <a:ext cx="2099734" cy="3048000"/>
          </a:xfrm>
          <a:prstGeom prst="can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16762" y="279613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 blocks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13955" y="2076249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Free space bitmap</a:t>
            </a: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106101" y="1970513"/>
            <a:ext cx="364957" cy="1802120"/>
            <a:chOff x="7605706" y="1270135"/>
            <a:chExt cx="364957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7652186" y="250503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007937" y="2261415"/>
            <a:ext cx="2561285" cy="121398"/>
            <a:chOff x="64770" y="2031999"/>
            <a:chExt cx="5082551" cy="364957"/>
          </a:xfrm>
        </p:grpSpPr>
        <p:grpSp>
          <p:nvGrpSpPr>
            <p:cNvPr id="35" name="Group 34"/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29" name="Rectangle 28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7" name="Rectangle 3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16200000">
                <a:off x="3534114" y="2053886"/>
                <a:ext cx="364957" cy="32118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42" name="Rectangle 41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47" name="Rectangle 4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9AACEE6-04AE-994D-A427-FCAE73F27B56}"/>
              </a:ext>
            </a:extLst>
          </p:cNvPr>
          <p:cNvGrpSpPr/>
          <p:nvPr/>
        </p:nvGrpSpPr>
        <p:grpSpPr>
          <a:xfrm>
            <a:off x="4979196" y="3292759"/>
            <a:ext cx="2606892" cy="242349"/>
            <a:chOff x="5181077" y="3341778"/>
            <a:chExt cx="2606892" cy="242349"/>
          </a:xfrm>
        </p:grpSpPr>
        <p:sp>
          <p:nvSpPr>
            <p:cNvPr id="69" name="Rectangle 68"/>
            <p:cNvSpPr/>
            <p:nvPr/>
          </p:nvSpPr>
          <p:spPr>
            <a:xfrm rot="16200000">
              <a:off x="7075445" y="334249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rot="16200000">
              <a:off x="7316365" y="334249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rot="16200000">
              <a:off x="7546334" y="334249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5181077" y="3341778"/>
              <a:ext cx="952728" cy="242349"/>
              <a:chOff x="2607047" y="2031999"/>
              <a:chExt cx="1270137" cy="364957"/>
            </a:xfrm>
          </p:grpSpPr>
          <p:sp>
            <p:nvSpPr>
              <p:cNvPr id="61" name="Rectangle 60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133805" y="3341778"/>
              <a:ext cx="952728" cy="242349"/>
              <a:chOff x="2607047" y="2031999"/>
              <a:chExt cx="1270137" cy="364957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7661775" y="3237201"/>
            <a:ext cx="119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Inode</a:t>
            </a:r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table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5641483" y="4119888"/>
            <a:ext cx="1294193" cy="302397"/>
            <a:chOff x="1904592" y="2736593"/>
            <a:chExt cx="1270137" cy="364957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727337" y="3935218"/>
            <a:ext cx="1066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Directory</a:t>
            </a:r>
          </a:p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entries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A3CF7A3-982F-6648-BD70-90B0B038DB46}"/>
              </a:ext>
            </a:extLst>
          </p:cNvPr>
          <p:cNvSpPr/>
          <p:nvPr/>
        </p:nvSpPr>
        <p:spPr>
          <a:xfrm>
            <a:off x="756351" y="5338666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7B9169E-6790-1947-8FDB-55FD9927668D}"/>
              </a:ext>
            </a:extLst>
          </p:cNvPr>
          <p:cNvSpPr txBox="1"/>
          <p:nvPr/>
        </p:nvSpPr>
        <p:spPr>
          <a:xfrm>
            <a:off x="1019736" y="6060947"/>
            <a:ext cx="4882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Log in non-volatile storage (Flash or on Disk)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8C5186-B7BD-5B48-A59F-F9B4E47D9BEF}"/>
              </a:ext>
            </a:extLst>
          </p:cNvPr>
          <p:cNvGrpSpPr/>
          <p:nvPr/>
        </p:nvGrpSpPr>
        <p:grpSpPr>
          <a:xfrm>
            <a:off x="7442955" y="4670297"/>
            <a:ext cx="624578" cy="666279"/>
            <a:chOff x="4425578" y="4670297"/>
            <a:chExt cx="624578" cy="666279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1551064-2375-754D-8B56-9DCC59979104}"/>
                </a:ext>
              </a:extLst>
            </p:cNvPr>
            <p:cNvSpPr txBox="1"/>
            <p:nvPr/>
          </p:nvSpPr>
          <p:spPr>
            <a:xfrm>
              <a:off x="4425578" y="4670297"/>
              <a:ext cx="62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head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595A186-AA3E-1643-B2D8-4D2C79AA850C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>
              <a:off x="4737867" y="5039629"/>
              <a:ext cx="1669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E557B7D-6EAF-024D-843C-09B9014BD33B}"/>
              </a:ext>
            </a:extLst>
          </p:cNvPr>
          <p:cNvGrpSpPr/>
          <p:nvPr/>
        </p:nvGrpSpPr>
        <p:grpSpPr>
          <a:xfrm>
            <a:off x="2842328" y="4670297"/>
            <a:ext cx="437940" cy="666279"/>
            <a:chOff x="2842328" y="4670297"/>
            <a:chExt cx="437940" cy="666279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9340855-E275-6744-917F-3856231562F5}"/>
                </a:ext>
              </a:extLst>
            </p:cNvPr>
            <p:cNvSpPr txBox="1"/>
            <p:nvPr/>
          </p:nvSpPr>
          <p:spPr>
            <a:xfrm>
              <a:off x="2842328" y="467029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tail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C48C8C9-F29E-5F4F-A659-057403AB633E}"/>
                </a:ext>
              </a:extLst>
            </p:cNvPr>
            <p:cNvCxnSpPr>
              <a:cxnSpLocks/>
              <a:stCxn id="93" idx="2"/>
            </p:cNvCxnSpPr>
            <p:nvPr/>
          </p:nvCxnSpPr>
          <p:spPr>
            <a:xfrm>
              <a:off x="3061298" y="5039629"/>
              <a:ext cx="94988" cy="2969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78CE341B-56E4-1447-8135-80D1D5ABCBDF}"/>
              </a:ext>
            </a:extLst>
          </p:cNvPr>
          <p:cNvSpPr/>
          <p:nvPr/>
        </p:nvSpPr>
        <p:spPr>
          <a:xfrm>
            <a:off x="3156285" y="5339002"/>
            <a:ext cx="1583250" cy="62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pending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C543960-2DEE-BE42-82BB-B661276DDEC3}"/>
              </a:ext>
            </a:extLst>
          </p:cNvPr>
          <p:cNvSpPr txBox="1"/>
          <p:nvPr/>
        </p:nvSpPr>
        <p:spPr>
          <a:xfrm>
            <a:off x="1554972" y="5463645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done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FC62337-AB8D-914C-ACFB-B73CC3D718B9}"/>
              </a:ext>
            </a:extLst>
          </p:cNvPr>
          <p:cNvSpPr txBox="1"/>
          <p:nvPr/>
        </p:nvSpPr>
        <p:spPr>
          <a:xfrm rot="16200000">
            <a:off x="4590972" y="5487487"/>
            <a:ext cx="622800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start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98FFBCE-B96A-1C42-9097-6CA0D3F5BE21}"/>
              </a:ext>
            </a:extLst>
          </p:cNvPr>
          <p:cNvGrpSpPr/>
          <p:nvPr/>
        </p:nvGrpSpPr>
        <p:grpSpPr>
          <a:xfrm>
            <a:off x="5064402" y="2393226"/>
            <a:ext cx="698435" cy="3567661"/>
            <a:chOff x="5064402" y="2393226"/>
            <a:chExt cx="698435" cy="356766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1532C98-36AC-3F4C-8E0A-286A6B99963A}"/>
                </a:ext>
              </a:extLst>
            </p:cNvPr>
            <p:cNvGrpSpPr/>
            <p:nvPr/>
          </p:nvGrpSpPr>
          <p:grpSpPr>
            <a:xfrm>
              <a:off x="5102010" y="5567179"/>
              <a:ext cx="642556" cy="121400"/>
              <a:chOff x="5219677" y="1186660"/>
              <a:chExt cx="642556" cy="121400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9B8C4AAC-1089-F041-A97F-B84E119F43A4}"/>
                  </a:ext>
                </a:extLst>
              </p:cNvPr>
              <p:cNvGrpSpPr/>
              <p:nvPr/>
            </p:nvGrpSpPr>
            <p:grpSpPr>
              <a:xfrm>
                <a:off x="5384021" y="1186662"/>
                <a:ext cx="478212" cy="121398"/>
                <a:chOff x="2867413" y="1847727"/>
                <a:chExt cx="948954" cy="364956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18E07C9D-8663-BC41-9F1D-7B2D296DB0D0}"/>
                    </a:ext>
                  </a:extLst>
                </p:cNvPr>
                <p:cNvSpPr/>
                <p:nvPr/>
              </p:nvSpPr>
              <p:spPr>
                <a:xfrm rot="16200000">
                  <a:off x="2845527" y="1869613"/>
                  <a:ext cx="364956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418C0AA4-AB30-9842-B536-D339E4B57FB4}"/>
                    </a:ext>
                  </a:extLst>
                </p:cNvPr>
                <p:cNvSpPr/>
                <p:nvPr/>
              </p:nvSpPr>
              <p:spPr>
                <a:xfrm rot="16200000">
                  <a:off x="3152114" y="1869613"/>
                  <a:ext cx="364956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01039694-7516-4C42-AF11-F316DD6EC0CE}"/>
                    </a:ext>
                  </a:extLst>
                </p:cNvPr>
                <p:cNvSpPr/>
                <p:nvPr/>
              </p:nvSpPr>
              <p:spPr>
                <a:xfrm rot="16200000">
                  <a:off x="3473297" y="1869613"/>
                  <a:ext cx="364956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ED9E7CD-9683-EC47-A40C-97E88DBF69D7}"/>
                  </a:ext>
                </a:extLst>
              </p:cNvPr>
              <p:cNvSpPr/>
              <p:nvPr/>
            </p:nvSpPr>
            <p:spPr>
              <a:xfrm rot="16200000">
                <a:off x="5239906" y="1166431"/>
                <a:ext cx="121398" cy="161856"/>
              </a:xfrm>
              <a:prstGeom prst="rect">
                <a:avLst/>
              </a:prstGeom>
              <a:solidFill>
                <a:srgbClr val="C04F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C7D5D32-B9F6-0743-90D9-D774DD06F9A5}"/>
                </a:ext>
              </a:extLst>
            </p:cNvPr>
            <p:cNvSpPr/>
            <p:nvPr/>
          </p:nvSpPr>
          <p:spPr>
            <a:xfrm>
              <a:off x="5064402" y="5338087"/>
              <a:ext cx="698435" cy="6228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607F9578-B4F1-CE45-A8C2-9769D8EA2E46}"/>
                </a:ext>
              </a:extLst>
            </p:cNvPr>
            <p:cNvSpPr/>
            <p:nvPr/>
          </p:nvSpPr>
          <p:spPr>
            <a:xfrm>
              <a:off x="5156263" y="2393226"/>
              <a:ext cx="566364" cy="3238042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chemeClr val="bg1">
                  <a:lumMod val="50000"/>
                </a:schemeClr>
              </a:solidFill>
              <a:prstDash val="dash"/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F9306A8-3D27-4B4B-A598-05D17FAD8E06}"/>
              </a:ext>
            </a:extLst>
          </p:cNvPr>
          <p:cNvGrpSpPr/>
          <p:nvPr/>
        </p:nvGrpSpPr>
        <p:grpSpPr>
          <a:xfrm>
            <a:off x="5764423" y="3543701"/>
            <a:ext cx="818671" cy="2417186"/>
            <a:chOff x="5764423" y="3543701"/>
            <a:chExt cx="818671" cy="2417186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EA9155F-95AC-4C48-8B49-FF80DDFE7249}"/>
                </a:ext>
              </a:extLst>
            </p:cNvPr>
            <p:cNvGrpSpPr/>
            <p:nvPr/>
          </p:nvGrpSpPr>
          <p:grpSpPr>
            <a:xfrm>
              <a:off x="5816672" y="5497513"/>
              <a:ext cx="711820" cy="242354"/>
              <a:chOff x="2505454" y="1893335"/>
              <a:chExt cx="948971" cy="364962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2619B75-C8B8-E54F-A5F8-17DC96A0F796}"/>
                  </a:ext>
                </a:extLst>
              </p:cNvPr>
              <p:cNvSpPr/>
              <p:nvPr/>
            </p:nvSpPr>
            <p:spPr>
              <a:xfrm rot="16200000">
                <a:off x="2483569" y="1915220"/>
                <a:ext cx="364954" cy="321184"/>
              </a:xfrm>
              <a:prstGeom prst="rect">
                <a:avLst/>
              </a:prstGeom>
              <a:solidFill>
                <a:srgbClr val="C04F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3BE6EC7-A4A6-6E4C-B922-57F69723473A}"/>
                  </a:ext>
                </a:extLst>
              </p:cNvPr>
              <p:cNvSpPr/>
              <p:nvPr/>
            </p:nvSpPr>
            <p:spPr>
              <a:xfrm rot="16200000">
                <a:off x="2804752" y="1915231"/>
                <a:ext cx="364945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5D368F9-D8A2-E847-B611-3223C95FA846}"/>
                  </a:ext>
                </a:extLst>
              </p:cNvPr>
              <p:cNvSpPr/>
              <p:nvPr/>
            </p:nvSpPr>
            <p:spPr>
              <a:xfrm rot="16200000">
                <a:off x="3111356" y="1915228"/>
                <a:ext cx="364953" cy="3211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3D5FCED1-A393-D94F-A97B-C4F43040E32E}"/>
                </a:ext>
              </a:extLst>
            </p:cNvPr>
            <p:cNvSpPr/>
            <p:nvPr/>
          </p:nvSpPr>
          <p:spPr>
            <a:xfrm>
              <a:off x="5927104" y="3543701"/>
              <a:ext cx="140792" cy="2088144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chemeClr val="bg1">
                  <a:lumMod val="50000"/>
                </a:schemeClr>
              </a:solidFill>
              <a:prstDash val="dash"/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5F46572-B400-B844-97B7-35E62F9D59F2}"/>
                </a:ext>
              </a:extLst>
            </p:cNvPr>
            <p:cNvSpPr/>
            <p:nvPr/>
          </p:nvSpPr>
          <p:spPr>
            <a:xfrm>
              <a:off x="5764423" y="5338087"/>
              <a:ext cx="818671" cy="6228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2AAD34E-8EF9-814D-9D9E-C047C7A2D9A9}"/>
              </a:ext>
            </a:extLst>
          </p:cNvPr>
          <p:cNvGrpSpPr/>
          <p:nvPr/>
        </p:nvGrpSpPr>
        <p:grpSpPr>
          <a:xfrm>
            <a:off x="6441693" y="4445055"/>
            <a:ext cx="1014236" cy="1515833"/>
            <a:chOff x="6500679" y="4469782"/>
            <a:chExt cx="953725" cy="149114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F126EE2-F845-674C-AC96-AA4C5552F6DD}"/>
                </a:ext>
              </a:extLst>
            </p:cNvPr>
            <p:cNvSpPr/>
            <p:nvPr/>
          </p:nvSpPr>
          <p:spPr>
            <a:xfrm rot="16200000">
              <a:off x="6726805" y="5457560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9282D12-EEF4-814A-8539-11D0E942FFD0}"/>
                </a:ext>
              </a:extLst>
            </p:cNvPr>
            <p:cNvSpPr/>
            <p:nvPr/>
          </p:nvSpPr>
          <p:spPr>
            <a:xfrm rot="16200000">
              <a:off x="7054073" y="5457560"/>
              <a:ext cx="302397" cy="327267"/>
            </a:xfrm>
            <a:prstGeom prst="rect">
              <a:avLst/>
            </a:prstGeom>
            <a:solidFill>
              <a:srgbClr val="C04F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359C435-C452-1A4E-8796-A35170C89690}"/>
                </a:ext>
              </a:extLst>
            </p:cNvPr>
            <p:cNvSpPr/>
            <p:nvPr/>
          </p:nvSpPr>
          <p:spPr>
            <a:xfrm>
              <a:off x="6635733" y="5348269"/>
              <a:ext cx="818671" cy="612656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6DFFFD9C-4EDF-7545-BEF2-9765F531EDE0}"/>
                </a:ext>
              </a:extLst>
            </p:cNvPr>
            <p:cNvSpPr/>
            <p:nvPr/>
          </p:nvSpPr>
          <p:spPr>
            <a:xfrm flipH="1">
              <a:off x="6500679" y="4469782"/>
              <a:ext cx="732461" cy="1161486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chemeClr val="bg1">
                  <a:lumMod val="50000"/>
                </a:schemeClr>
              </a:solidFill>
              <a:prstDash val="dash"/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0DF2E67A-8304-C445-8796-13B39B11DF30}"/>
              </a:ext>
            </a:extLst>
          </p:cNvPr>
          <p:cNvSpPr txBox="1"/>
          <p:nvPr/>
        </p:nvSpPr>
        <p:spPr>
          <a:xfrm rot="16200000">
            <a:off x="7290319" y="5505859"/>
            <a:ext cx="622800" cy="28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commit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5F35459-CB5C-1942-AA09-52795BA850DB}"/>
              </a:ext>
            </a:extLst>
          </p:cNvPr>
          <p:cNvSpPr/>
          <p:nvPr/>
        </p:nvSpPr>
        <p:spPr>
          <a:xfrm rot="16200000">
            <a:off x="5667734" y="2241114"/>
            <a:ext cx="122400" cy="162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73A9C34-431A-BC48-973C-91BA61BD452C}"/>
              </a:ext>
            </a:extLst>
          </p:cNvPr>
          <p:cNvSpPr/>
          <p:nvPr/>
        </p:nvSpPr>
        <p:spPr>
          <a:xfrm rot="16200000">
            <a:off x="5932711" y="3293473"/>
            <a:ext cx="242349" cy="24092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9619D98-1F42-014E-AFC5-C0CE5FCA7F92}"/>
              </a:ext>
            </a:extLst>
          </p:cNvPr>
          <p:cNvSpPr/>
          <p:nvPr/>
        </p:nvSpPr>
        <p:spPr>
          <a:xfrm rot="16200000">
            <a:off x="6293575" y="4107452"/>
            <a:ext cx="302397" cy="32726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EC271C6-E83E-7E49-9059-73E51016518C}"/>
              </a:ext>
            </a:extLst>
          </p:cNvPr>
          <p:cNvSpPr/>
          <p:nvPr/>
        </p:nvSpPr>
        <p:spPr>
          <a:xfrm rot="16200000">
            <a:off x="5667734" y="2241114"/>
            <a:ext cx="122400" cy="1620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F2D7A83-733C-BD41-B2FF-7968D49FD0F7}"/>
              </a:ext>
            </a:extLst>
          </p:cNvPr>
          <p:cNvSpPr/>
          <p:nvPr/>
        </p:nvSpPr>
        <p:spPr>
          <a:xfrm rot="16200000">
            <a:off x="5931208" y="3292713"/>
            <a:ext cx="242349" cy="240920"/>
          </a:xfrm>
          <a:prstGeom prst="rect">
            <a:avLst/>
          </a:prstGeom>
          <a:solidFill>
            <a:srgbClr val="C04F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A1C0B2B-B3AC-8242-A4BF-A5EDACF4A630}"/>
              </a:ext>
            </a:extLst>
          </p:cNvPr>
          <p:cNvSpPr/>
          <p:nvPr/>
        </p:nvSpPr>
        <p:spPr>
          <a:xfrm rot="16200000">
            <a:off x="6293574" y="4106693"/>
            <a:ext cx="302397" cy="327267"/>
          </a:xfrm>
          <a:prstGeom prst="rect">
            <a:avLst/>
          </a:prstGeom>
          <a:solidFill>
            <a:srgbClr val="C04F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491749FB-A344-CF4F-BDAF-E3AA19EDBCAA}"/>
              </a:ext>
            </a:extLst>
          </p:cNvPr>
          <p:cNvSpPr/>
          <p:nvPr/>
        </p:nvSpPr>
        <p:spPr>
          <a:xfrm flipH="1">
            <a:off x="6071293" y="3536627"/>
            <a:ext cx="395331" cy="69410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42" name="Freeform 141">
            <a:extLst>
              <a:ext uri="{FF2B5EF4-FFF2-40B4-BE49-F238E27FC236}">
                <a16:creationId xmlns:a16="http://schemas.microsoft.com/office/drawing/2014/main" id="{067F6244-1F98-7549-B194-921D0CDE9906}"/>
              </a:ext>
            </a:extLst>
          </p:cNvPr>
          <p:cNvSpPr/>
          <p:nvPr/>
        </p:nvSpPr>
        <p:spPr>
          <a:xfrm>
            <a:off x="6048720" y="2934703"/>
            <a:ext cx="154030" cy="48514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A88C8EE-DBAF-C54C-A66A-9C3626AC73A6}"/>
              </a:ext>
            </a:extLst>
          </p:cNvPr>
          <p:cNvGrpSpPr/>
          <p:nvPr/>
        </p:nvGrpSpPr>
        <p:grpSpPr>
          <a:xfrm>
            <a:off x="3252376" y="5276038"/>
            <a:ext cx="4399874" cy="756000"/>
            <a:chOff x="4783649" y="5208576"/>
            <a:chExt cx="3888000" cy="6480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2E94FCB-9A24-CC46-9623-1A3FF2DF10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83649" y="5208576"/>
              <a:ext cx="3888000" cy="64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2A6BA64-C64F-FC49-B684-C7D4387E24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3649" y="5208576"/>
              <a:ext cx="3888000" cy="64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677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7 L 0.28681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75 -0.00046 L 0.375 -0.0004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57 -0.00093 L 0.49792 -0.000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14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Example: Recovery After Failure During Logging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Autofit/>
          </a:bodyPr>
          <a:lstStyle/>
          <a:p>
            <a:r>
              <a:rPr lang="en-US" sz="1800" dirty="0"/>
              <a:t>Upon recovery scan the log</a:t>
            </a:r>
          </a:p>
          <a:p>
            <a:r>
              <a:rPr lang="en-US" sz="1800" dirty="0"/>
              <a:t>Detect transaction start with no commit</a:t>
            </a:r>
          </a:p>
          <a:p>
            <a:r>
              <a:rPr lang="en-US" sz="1800" dirty="0"/>
              <a:t>Discard log entries</a:t>
            </a:r>
          </a:p>
          <a:p>
            <a:r>
              <a:rPr lang="en-US" sz="1800" dirty="0"/>
              <a:t>Disk remains unchanged</a:t>
            </a:r>
          </a:p>
        </p:txBody>
      </p:sp>
      <p:sp>
        <p:nvSpPr>
          <p:cNvPr id="10" name="Can 9"/>
          <p:cNvSpPr/>
          <p:nvPr/>
        </p:nvSpPr>
        <p:spPr>
          <a:xfrm>
            <a:off x="5238712" y="1574796"/>
            <a:ext cx="2099734" cy="3048000"/>
          </a:xfrm>
          <a:prstGeom prst="can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16762" y="279613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 blocks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13955" y="2076249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Free space bitmap</a:t>
            </a: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106101" y="1970513"/>
            <a:ext cx="364957" cy="1802120"/>
            <a:chOff x="7605706" y="1270135"/>
            <a:chExt cx="364957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7652186" y="250503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007937" y="2261415"/>
            <a:ext cx="2561285" cy="121398"/>
            <a:chOff x="64770" y="2031999"/>
            <a:chExt cx="5082551" cy="364957"/>
          </a:xfrm>
        </p:grpSpPr>
        <p:grpSp>
          <p:nvGrpSpPr>
            <p:cNvPr id="35" name="Group 34"/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29" name="Rectangle 28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7" name="Rectangle 3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16200000">
                <a:off x="3534114" y="2053886"/>
                <a:ext cx="364957" cy="32118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42" name="Rectangle 41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47" name="Rectangle 4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9AACEE6-04AE-994D-A427-FCAE73F27B56}"/>
              </a:ext>
            </a:extLst>
          </p:cNvPr>
          <p:cNvGrpSpPr/>
          <p:nvPr/>
        </p:nvGrpSpPr>
        <p:grpSpPr>
          <a:xfrm>
            <a:off x="4979196" y="3292759"/>
            <a:ext cx="2606892" cy="242349"/>
            <a:chOff x="5181077" y="3341778"/>
            <a:chExt cx="2606892" cy="242349"/>
          </a:xfrm>
        </p:grpSpPr>
        <p:sp>
          <p:nvSpPr>
            <p:cNvPr id="69" name="Rectangle 68"/>
            <p:cNvSpPr/>
            <p:nvPr/>
          </p:nvSpPr>
          <p:spPr>
            <a:xfrm rot="16200000">
              <a:off x="7075445" y="334249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rot="16200000">
              <a:off x="7316365" y="334249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rot="16200000">
              <a:off x="7546334" y="334249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5181077" y="3341778"/>
              <a:ext cx="952728" cy="242349"/>
              <a:chOff x="2607047" y="2031999"/>
              <a:chExt cx="1270137" cy="364957"/>
            </a:xfrm>
          </p:grpSpPr>
          <p:sp>
            <p:nvSpPr>
              <p:cNvPr id="61" name="Rectangle 60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133805" y="3341778"/>
              <a:ext cx="952728" cy="242349"/>
              <a:chOff x="2607047" y="2031999"/>
              <a:chExt cx="1270137" cy="364957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7661775" y="3237201"/>
            <a:ext cx="119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Inode</a:t>
            </a:r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table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5641483" y="4119888"/>
            <a:ext cx="1294193" cy="302397"/>
            <a:chOff x="1904592" y="2736593"/>
            <a:chExt cx="1270137" cy="364957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727337" y="3935218"/>
            <a:ext cx="1066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Directory</a:t>
            </a:r>
          </a:p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entries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A3CF7A3-982F-6648-BD70-90B0B038DB46}"/>
              </a:ext>
            </a:extLst>
          </p:cNvPr>
          <p:cNvSpPr/>
          <p:nvPr/>
        </p:nvSpPr>
        <p:spPr>
          <a:xfrm>
            <a:off x="756351" y="5338666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7B9169E-6790-1947-8FDB-55FD9927668D}"/>
              </a:ext>
            </a:extLst>
          </p:cNvPr>
          <p:cNvSpPr txBox="1"/>
          <p:nvPr/>
        </p:nvSpPr>
        <p:spPr>
          <a:xfrm>
            <a:off x="1019736" y="6060947"/>
            <a:ext cx="4882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Log in non-volatile storage (Flash or on Disk)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1551064-2375-754D-8B56-9DCC59979104}"/>
              </a:ext>
            </a:extLst>
          </p:cNvPr>
          <p:cNvSpPr txBox="1"/>
          <p:nvPr/>
        </p:nvSpPr>
        <p:spPr>
          <a:xfrm>
            <a:off x="4425578" y="4670297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head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595A186-AA3E-1643-B2D8-4D2C79AA850C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4737867" y="5039629"/>
            <a:ext cx="1669" cy="29694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9340855-E275-6744-917F-3856231562F5}"/>
              </a:ext>
            </a:extLst>
          </p:cNvPr>
          <p:cNvSpPr txBox="1"/>
          <p:nvPr/>
        </p:nvSpPr>
        <p:spPr>
          <a:xfrm>
            <a:off x="2842328" y="467029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tail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C48C8C9-F29E-5F4F-A659-057403AB633E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3061298" y="5039629"/>
            <a:ext cx="94988" cy="2969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78CE341B-56E4-1447-8135-80D1D5ABCBDF}"/>
              </a:ext>
            </a:extLst>
          </p:cNvPr>
          <p:cNvSpPr/>
          <p:nvPr/>
        </p:nvSpPr>
        <p:spPr>
          <a:xfrm>
            <a:off x="3156285" y="5339002"/>
            <a:ext cx="1583250" cy="62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pending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C543960-2DEE-BE42-82BB-B661276DDEC3}"/>
              </a:ext>
            </a:extLst>
          </p:cNvPr>
          <p:cNvSpPr txBox="1"/>
          <p:nvPr/>
        </p:nvSpPr>
        <p:spPr>
          <a:xfrm>
            <a:off x="1554972" y="5463645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done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07A55B8-91C6-B740-BF60-981558D34494}"/>
              </a:ext>
            </a:extLst>
          </p:cNvPr>
          <p:cNvGrpSpPr/>
          <p:nvPr/>
        </p:nvGrpSpPr>
        <p:grpSpPr>
          <a:xfrm>
            <a:off x="4740372" y="5033126"/>
            <a:ext cx="334430" cy="927761"/>
            <a:chOff x="4746779" y="5033126"/>
            <a:chExt cx="334430" cy="927761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FC62337-AB8D-914C-ACFB-B73CC3D718B9}"/>
                </a:ext>
              </a:extLst>
            </p:cNvPr>
            <p:cNvSpPr txBox="1"/>
            <p:nvPr/>
          </p:nvSpPr>
          <p:spPr>
            <a:xfrm rot="16200000">
              <a:off x="4597379" y="5487487"/>
              <a:ext cx="622800" cy="324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start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6A1F57A-F9F6-0144-BCB3-53264A999C01}"/>
                </a:ext>
              </a:extLst>
            </p:cNvPr>
            <p:cNvCxnSpPr/>
            <p:nvPr/>
          </p:nvCxnSpPr>
          <p:spPr>
            <a:xfrm flipH="1">
              <a:off x="5068844" y="5033126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634067F-05EF-0041-849B-53CDCDEFBE9D}"/>
              </a:ext>
            </a:extLst>
          </p:cNvPr>
          <p:cNvGrpSpPr/>
          <p:nvPr/>
        </p:nvGrpSpPr>
        <p:grpSpPr>
          <a:xfrm>
            <a:off x="5064402" y="2393226"/>
            <a:ext cx="710130" cy="3567661"/>
            <a:chOff x="5064402" y="2393226"/>
            <a:chExt cx="710130" cy="356766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98FFBCE-B96A-1C42-9097-6CA0D3F5BE21}"/>
                </a:ext>
              </a:extLst>
            </p:cNvPr>
            <p:cNvGrpSpPr/>
            <p:nvPr/>
          </p:nvGrpSpPr>
          <p:grpSpPr>
            <a:xfrm>
              <a:off x="5064402" y="2393226"/>
              <a:ext cx="698435" cy="3567661"/>
              <a:chOff x="5064402" y="2393226"/>
              <a:chExt cx="698435" cy="3567661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41532C98-36AC-3F4C-8E0A-286A6B99963A}"/>
                  </a:ext>
                </a:extLst>
              </p:cNvPr>
              <p:cNvGrpSpPr/>
              <p:nvPr/>
            </p:nvGrpSpPr>
            <p:grpSpPr>
              <a:xfrm>
                <a:off x="5102010" y="5567179"/>
                <a:ext cx="642556" cy="121400"/>
                <a:chOff x="5219677" y="1186660"/>
                <a:chExt cx="642556" cy="121400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9B8C4AAC-1089-F041-A97F-B84E119F43A4}"/>
                    </a:ext>
                  </a:extLst>
                </p:cNvPr>
                <p:cNvGrpSpPr/>
                <p:nvPr/>
              </p:nvGrpSpPr>
              <p:grpSpPr>
                <a:xfrm>
                  <a:off x="5384021" y="1186662"/>
                  <a:ext cx="478212" cy="121398"/>
                  <a:chOff x="2867413" y="1847727"/>
                  <a:chExt cx="948954" cy="364956"/>
                </a:xfrm>
              </p:grpSpPr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18E07C9D-8663-BC41-9F1D-7B2D296DB0D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45527" y="1869613"/>
                    <a:ext cx="364956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418C0AA4-AB30-9842-B536-D339E4B57FB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52114" y="1869613"/>
                    <a:ext cx="364956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01039694-7516-4C42-AF11-F316DD6EC0C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473297" y="1869613"/>
                    <a:ext cx="364956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2ED9E7CD-9683-EC47-A40C-97E88DBF69D7}"/>
                    </a:ext>
                  </a:extLst>
                </p:cNvPr>
                <p:cNvSpPr/>
                <p:nvPr/>
              </p:nvSpPr>
              <p:spPr>
                <a:xfrm rot="16200000">
                  <a:off x="5239906" y="1166431"/>
                  <a:ext cx="121398" cy="161856"/>
                </a:xfrm>
                <a:prstGeom prst="rect">
                  <a:avLst/>
                </a:prstGeom>
                <a:solidFill>
                  <a:srgbClr val="C04F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C7D5D32-B9F6-0743-90D9-D774DD06F9A5}"/>
                  </a:ext>
                </a:extLst>
              </p:cNvPr>
              <p:cNvSpPr/>
              <p:nvPr/>
            </p:nvSpPr>
            <p:spPr>
              <a:xfrm>
                <a:off x="5064402" y="5338087"/>
                <a:ext cx="698435" cy="6228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607F9578-B4F1-CE45-A8C2-9769D8EA2E46}"/>
                  </a:ext>
                </a:extLst>
              </p:cNvPr>
              <p:cNvSpPr/>
              <p:nvPr/>
            </p:nvSpPr>
            <p:spPr>
              <a:xfrm>
                <a:off x="5156263" y="2393226"/>
                <a:ext cx="566364" cy="3238042"/>
              </a:xfrm>
              <a:custGeom>
                <a:avLst/>
                <a:gdLst>
                  <a:gd name="connsiteX0" fmla="*/ 14270 w 314088"/>
                  <a:gd name="connsiteY0" fmla="*/ 485144 h 485144"/>
                  <a:gd name="connsiteX1" fmla="*/ 28541 w 314088"/>
                  <a:gd name="connsiteY1" fmla="*/ 242572 h 485144"/>
                  <a:gd name="connsiteX2" fmla="*/ 271144 w 314088"/>
                  <a:gd name="connsiteY2" fmla="*/ 214034 h 485144"/>
                  <a:gd name="connsiteX3" fmla="*/ 313956 w 314088"/>
                  <a:gd name="connsiteY3" fmla="*/ 0 h 485144"/>
                  <a:gd name="connsiteX4" fmla="*/ 313956 w 314088"/>
                  <a:gd name="connsiteY4" fmla="*/ 0 h 48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088" h="485144">
                    <a:moveTo>
                      <a:pt x="14270" y="485144"/>
                    </a:moveTo>
                    <a:cubicBezTo>
                      <a:pt x="-1" y="386450"/>
                      <a:pt x="-14271" y="287757"/>
                      <a:pt x="28541" y="242572"/>
                    </a:cubicBezTo>
                    <a:cubicBezTo>
                      <a:pt x="71353" y="197387"/>
                      <a:pt x="223575" y="254463"/>
                      <a:pt x="271144" y="214034"/>
                    </a:cubicBezTo>
                    <a:cubicBezTo>
                      <a:pt x="318713" y="173605"/>
                      <a:pt x="313956" y="0"/>
                      <a:pt x="313956" y="0"/>
                    </a:cubicBezTo>
                    <a:lnTo>
                      <a:pt x="313956" y="0"/>
                    </a:lnTo>
                  </a:path>
                </a:pathLst>
              </a:custGeom>
              <a:ln>
                <a:solidFill>
                  <a:schemeClr val="bg1">
                    <a:lumMod val="50000"/>
                  </a:schemeClr>
                </a:solidFill>
                <a:prstDash val="dash"/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C34CEC2-6495-A74E-86FD-EF6F16FFB004}"/>
                </a:ext>
              </a:extLst>
            </p:cNvPr>
            <p:cNvCxnSpPr/>
            <p:nvPr/>
          </p:nvCxnSpPr>
          <p:spPr>
            <a:xfrm flipH="1">
              <a:off x="5762167" y="5040245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F9306A8-3D27-4B4B-A598-05D17FAD8E06}"/>
              </a:ext>
            </a:extLst>
          </p:cNvPr>
          <p:cNvGrpSpPr/>
          <p:nvPr/>
        </p:nvGrpSpPr>
        <p:grpSpPr>
          <a:xfrm>
            <a:off x="5764423" y="3543701"/>
            <a:ext cx="827559" cy="2417186"/>
            <a:chOff x="5764423" y="3543701"/>
            <a:chExt cx="827559" cy="2417186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EA9155F-95AC-4C48-8B49-FF80DDFE7249}"/>
                </a:ext>
              </a:extLst>
            </p:cNvPr>
            <p:cNvGrpSpPr/>
            <p:nvPr/>
          </p:nvGrpSpPr>
          <p:grpSpPr>
            <a:xfrm>
              <a:off x="5816672" y="5497513"/>
              <a:ext cx="711820" cy="242354"/>
              <a:chOff x="2505454" y="1893335"/>
              <a:chExt cx="948971" cy="364962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2619B75-C8B8-E54F-A5F8-17DC96A0F796}"/>
                  </a:ext>
                </a:extLst>
              </p:cNvPr>
              <p:cNvSpPr/>
              <p:nvPr/>
            </p:nvSpPr>
            <p:spPr>
              <a:xfrm rot="16200000">
                <a:off x="2483569" y="1915220"/>
                <a:ext cx="364954" cy="321184"/>
              </a:xfrm>
              <a:prstGeom prst="rect">
                <a:avLst/>
              </a:prstGeom>
              <a:solidFill>
                <a:srgbClr val="C04F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3BE6EC7-A4A6-6E4C-B922-57F69723473A}"/>
                  </a:ext>
                </a:extLst>
              </p:cNvPr>
              <p:cNvSpPr/>
              <p:nvPr/>
            </p:nvSpPr>
            <p:spPr>
              <a:xfrm rot="16200000">
                <a:off x="2804752" y="1915231"/>
                <a:ext cx="364945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5D368F9-D8A2-E847-B611-3223C95FA846}"/>
                  </a:ext>
                </a:extLst>
              </p:cNvPr>
              <p:cNvSpPr/>
              <p:nvPr/>
            </p:nvSpPr>
            <p:spPr>
              <a:xfrm rot="16200000">
                <a:off x="3111356" y="1915228"/>
                <a:ext cx="364953" cy="3211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3D5FCED1-A393-D94F-A97B-C4F43040E32E}"/>
                </a:ext>
              </a:extLst>
            </p:cNvPr>
            <p:cNvSpPr/>
            <p:nvPr/>
          </p:nvSpPr>
          <p:spPr>
            <a:xfrm>
              <a:off x="5927104" y="3543701"/>
              <a:ext cx="140792" cy="2088144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chemeClr val="bg1">
                  <a:lumMod val="50000"/>
                </a:schemeClr>
              </a:solidFill>
              <a:prstDash val="dash"/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5F46572-B400-B844-97B7-35E62F9D59F2}"/>
                </a:ext>
              </a:extLst>
            </p:cNvPr>
            <p:cNvSpPr/>
            <p:nvPr/>
          </p:nvSpPr>
          <p:spPr>
            <a:xfrm>
              <a:off x="5764423" y="5338087"/>
              <a:ext cx="818671" cy="6228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FEF78BD4-E43B-CA4A-ADF6-042EA97CBF49}"/>
                </a:ext>
              </a:extLst>
            </p:cNvPr>
            <p:cNvCxnSpPr/>
            <p:nvPr/>
          </p:nvCxnSpPr>
          <p:spPr>
            <a:xfrm flipH="1">
              <a:off x="6579617" y="5039629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5F35459-CB5C-1942-AA09-52795BA850DB}"/>
              </a:ext>
            </a:extLst>
          </p:cNvPr>
          <p:cNvSpPr/>
          <p:nvPr/>
        </p:nvSpPr>
        <p:spPr>
          <a:xfrm rot="16200000">
            <a:off x="5667734" y="2241114"/>
            <a:ext cx="122400" cy="162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73A9C34-431A-BC48-973C-91BA61BD452C}"/>
              </a:ext>
            </a:extLst>
          </p:cNvPr>
          <p:cNvSpPr/>
          <p:nvPr/>
        </p:nvSpPr>
        <p:spPr>
          <a:xfrm rot="16200000">
            <a:off x="5932711" y="3293473"/>
            <a:ext cx="242349" cy="24092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9619D98-1F42-014E-AFC5-C0CE5FCA7F92}"/>
              </a:ext>
            </a:extLst>
          </p:cNvPr>
          <p:cNvSpPr/>
          <p:nvPr/>
        </p:nvSpPr>
        <p:spPr>
          <a:xfrm rot="16200000">
            <a:off x="6293575" y="4107452"/>
            <a:ext cx="302397" cy="32726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7C703AE4-2298-AA49-83C5-A5D52DE32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6820" y="51889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6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>
            <a:normAutofit/>
          </a:bodyPr>
          <a:lstStyle/>
          <a:p>
            <a:r>
              <a:rPr lang="en-US" dirty="0"/>
              <a:t>Copy-on-write (COW)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Autofit/>
          </a:bodyPr>
          <a:lstStyle/>
          <a:p>
            <a:r>
              <a:rPr lang="en-US" sz="2400" dirty="0"/>
              <a:t>For each update, write new version of file system</a:t>
            </a:r>
          </a:p>
          <a:p>
            <a:pPr lvl="1"/>
            <a:r>
              <a:rPr lang="en-US" sz="2000" dirty="0"/>
              <a:t>Never update in place</a:t>
            </a:r>
          </a:p>
          <a:p>
            <a:pPr lvl="1"/>
            <a:r>
              <a:rPr lang="en-US" sz="2000" dirty="0"/>
              <a:t>Reuse existing unchanged disk blocks</a:t>
            </a:r>
          </a:p>
          <a:p>
            <a:pPr lvl="3"/>
            <a:endParaRPr lang="en-US" sz="1600" dirty="0"/>
          </a:p>
          <a:p>
            <a:r>
              <a:rPr lang="en-US" sz="2400" dirty="0"/>
              <a:t>Seems expensive! But …</a:t>
            </a:r>
          </a:p>
          <a:p>
            <a:pPr lvl="1"/>
            <a:r>
              <a:rPr lang="en-US" sz="2000" dirty="0"/>
              <a:t>Updates can be batched</a:t>
            </a:r>
          </a:p>
          <a:p>
            <a:pPr lvl="1"/>
            <a:r>
              <a:rPr lang="en-US" sz="2000" dirty="0"/>
              <a:t>Almost all disk writes can occur in parallel</a:t>
            </a:r>
          </a:p>
          <a:p>
            <a:pPr lvl="4"/>
            <a:endParaRPr lang="en-US" sz="1600" dirty="0"/>
          </a:p>
          <a:p>
            <a:r>
              <a:rPr lang="en-US" sz="2400" dirty="0"/>
              <a:t>Approach taken in network file server appliances</a:t>
            </a:r>
          </a:p>
          <a:p>
            <a:pPr lvl="1"/>
            <a:r>
              <a:rPr lang="en-US" sz="2000" dirty="0" err="1"/>
              <a:t>NetApp’s</a:t>
            </a:r>
            <a:r>
              <a:rPr lang="en-US" sz="2000" dirty="0"/>
              <a:t> Write Anywhere File Layout (WAFL)</a:t>
            </a:r>
          </a:p>
          <a:p>
            <a:pPr lvl="1"/>
            <a:r>
              <a:rPr lang="en-US" sz="2000" dirty="0"/>
              <a:t>ZFS (Sun/Oracle) and </a:t>
            </a:r>
            <a:r>
              <a:rPr lang="en-US" sz="2000" dirty="0" err="1"/>
              <a:t>OpenZFS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878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25D-EDBD-FD48-AA55-B3CB3BDE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Traditional, Update-in-place File System	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782A805-62B2-FC4F-AC15-8E33B37B06A9}"/>
              </a:ext>
            </a:extLst>
          </p:cNvPr>
          <p:cNvGrpSpPr/>
          <p:nvPr/>
        </p:nvGrpSpPr>
        <p:grpSpPr>
          <a:xfrm>
            <a:off x="2325594" y="1872787"/>
            <a:ext cx="4492813" cy="4345917"/>
            <a:chOff x="860633" y="1244469"/>
            <a:chExt cx="6193403" cy="59909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2DFA4FF-19EA-BD40-8A28-553707B61D6F}"/>
                </a:ext>
              </a:extLst>
            </p:cNvPr>
            <p:cNvSpPr/>
            <p:nvPr/>
          </p:nvSpPr>
          <p:spPr>
            <a:xfrm>
              <a:off x="1080000" y="2199861"/>
              <a:ext cx="357808" cy="41214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B3798F-96CE-BC4A-BADD-D020D96915A6}"/>
                </a:ext>
              </a:extLst>
            </p:cNvPr>
            <p:cNvSpPr/>
            <p:nvPr/>
          </p:nvSpPr>
          <p:spPr>
            <a:xfrm>
              <a:off x="6442903" y="2484000"/>
              <a:ext cx="357809" cy="35780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732111-7144-B14C-8ADA-126DCAB0D589}"/>
                </a:ext>
              </a:extLst>
            </p:cNvPr>
            <p:cNvSpPr/>
            <p:nvPr/>
          </p:nvSpPr>
          <p:spPr>
            <a:xfrm>
              <a:off x="6442903" y="2952000"/>
              <a:ext cx="357809" cy="35780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82AEF2-DBF0-0E42-AA67-B5E27F6B3B54}"/>
                </a:ext>
              </a:extLst>
            </p:cNvPr>
            <p:cNvSpPr/>
            <p:nvPr/>
          </p:nvSpPr>
          <p:spPr>
            <a:xfrm>
              <a:off x="6442903" y="3420000"/>
              <a:ext cx="357809" cy="35780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086F37-F8FD-414E-BB15-125C1BBB6EC0}"/>
                </a:ext>
              </a:extLst>
            </p:cNvPr>
            <p:cNvSpPr/>
            <p:nvPr/>
          </p:nvSpPr>
          <p:spPr>
            <a:xfrm>
              <a:off x="6442903" y="3888000"/>
              <a:ext cx="357809" cy="35780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C4D850B-28D3-FF4C-935F-165CDC9A3419}"/>
                </a:ext>
              </a:extLst>
            </p:cNvPr>
            <p:cNvSpPr/>
            <p:nvPr/>
          </p:nvSpPr>
          <p:spPr>
            <a:xfrm>
              <a:off x="6442902" y="4737623"/>
              <a:ext cx="357808" cy="35780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C040EF-4E0A-1246-AB86-4520F446653F}"/>
                </a:ext>
              </a:extLst>
            </p:cNvPr>
            <p:cNvSpPr/>
            <p:nvPr/>
          </p:nvSpPr>
          <p:spPr>
            <a:xfrm>
              <a:off x="6442902" y="5381372"/>
              <a:ext cx="357808" cy="3578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90CC0A-9408-9F4F-8D98-6B4DBF2EC858}"/>
                </a:ext>
              </a:extLst>
            </p:cNvPr>
            <p:cNvSpPr/>
            <p:nvPr/>
          </p:nvSpPr>
          <p:spPr>
            <a:xfrm>
              <a:off x="6442902" y="5849371"/>
              <a:ext cx="357808" cy="3578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636E9F-C393-1F43-B809-5FCE0C87B207}"/>
                </a:ext>
              </a:extLst>
            </p:cNvPr>
            <p:cNvSpPr/>
            <p:nvPr/>
          </p:nvSpPr>
          <p:spPr>
            <a:xfrm>
              <a:off x="6442902" y="6317371"/>
              <a:ext cx="357808" cy="3578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7846BDE-F4AF-C744-BD38-43B601CE1547}"/>
                </a:ext>
              </a:extLst>
            </p:cNvPr>
            <p:cNvSpPr/>
            <p:nvPr/>
          </p:nvSpPr>
          <p:spPr>
            <a:xfrm>
              <a:off x="5146903" y="3420000"/>
              <a:ext cx="357809" cy="35780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AC82F4-E6B0-734A-955A-1A29E7A94475}"/>
                </a:ext>
              </a:extLst>
            </p:cNvPr>
            <p:cNvSpPr/>
            <p:nvPr/>
          </p:nvSpPr>
          <p:spPr>
            <a:xfrm>
              <a:off x="5146903" y="5849371"/>
              <a:ext cx="357808" cy="3578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A6E3A2-5175-0146-8C81-56BD508B63BC}"/>
                </a:ext>
              </a:extLst>
            </p:cNvPr>
            <p:cNvSpPr/>
            <p:nvPr/>
          </p:nvSpPr>
          <p:spPr>
            <a:xfrm>
              <a:off x="3850903" y="2952000"/>
              <a:ext cx="357809" cy="35780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40B827-7FB8-AF40-8195-1FD01CB0195D}"/>
                </a:ext>
              </a:extLst>
            </p:cNvPr>
            <p:cNvSpPr/>
            <p:nvPr/>
          </p:nvSpPr>
          <p:spPr>
            <a:xfrm>
              <a:off x="1080000" y="2484000"/>
              <a:ext cx="357809" cy="35780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A3251DD-8192-834A-9D10-ACD2F72C9032}"/>
                </a:ext>
              </a:extLst>
            </p:cNvPr>
            <p:cNvSpPr/>
            <p:nvPr/>
          </p:nvSpPr>
          <p:spPr>
            <a:xfrm>
              <a:off x="1080000" y="4737623"/>
              <a:ext cx="357808" cy="35780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C1C394-B2D7-8348-987B-2B5CFF105DDB}"/>
                </a:ext>
              </a:extLst>
            </p:cNvPr>
            <p:cNvSpPr/>
            <p:nvPr/>
          </p:nvSpPr>
          <p:spPr>
            <a:xfrm>
              <a:off x="1080000" y="5381372"/>
              <a:ext cx="357808" cy="3578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8162B66-EBEB-A64C-B590-34927098B3A9}"/>
                </a:ext>
              </a:extLst>
            </p:cNvPr>
            <p:cNvCxnSpPr>
              <a:cxnSpLocks/>
              <a:stCxn id="16" idx="3"/>
              <a:endCxn id="5" idx="1"/>
            </p:cNvCxnSpPr>
            <p:nvPr/>
          </p:nvCxnSpPr>
          <p:spPr>
            <a:xfrm>
              <a:off x="1437809" y="2662905"/>
              <a:ext cx="5005094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A1DAA5BA-D02F-1E4D-8E6C-CBAC1BDE6D75}"/>
                </a:ext>
              </a:extLst>
            </p:cNvPr>
            <p:cNvCxnSpPr>
              <a:cxnSpLocks/>
              <a:stCxn id="91" idx="3"/>
              <a:endCxn id="15" idx="1"/>
            </p:cNvCxnSpPr>
            <p:nvPr/>
          </p:nvCxnSpPr>
          <p:spPr>
            <a:xfrm>
              <a:off x="1437808" y="2756129"/>
              <a:ext cx="2413095" cy="374776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C22D077-2B04-6B46-B659-E24CB6258867}"/>
                </a:ext>
              </a:extLst>
            </p:cNvPr>
            <p:cNvCxnSpPr>
              <a:cxnSpLocks/>
              <a:stCxn id="15" idx="3"/>
              <a:endCxn id="6" idx="1"/>
            </p:cNvCxnSpPr>
            <p:nvPr/>
          </p:nvCxnSpPr>
          <p:spPr>
            <a:xfrm>
              <a:off x="4208712" y="3130905"/>
              <a:ext cx="2234191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EB1ED979-67B6-E443-B9BD-5D9C85AD26DD}"/>
                </a:ext>
              </a:extLst>
            </p:cNvPr>
            <p:cNvCxnSpPr>
              <a:cxnSpLocks/>
              <a:stCxn id="103" idx="3"/>
              <a:endCxn id="13" idx="1"/>
            </p:cNvCxnSpPr>
            <p:nvPr/>
          </p:nvCxnSpPr>
          <p:spPr>
            <a:xfrm>
              <a:off x="4208711" y="3230982"/>
              <a:ext cx="938191" cy="367922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AE084AF2-727D-BE4E-BA81-A0BF50BC4014}"/>
                </a:ext>
              </a:extLst>
            </p:cNvPr>
            <p:cNvCxnSpPr>
              <a:cxnSpLocks/>
              <a:stCxn id="101" idx="3"/>
            </p:cNvCxnSpPr>
            <p:nvPr/>
          </p:nvCxnSpPr>
          <p:spPr>
            <a:xfrm>
              <a:off x="5504710" y="3694702"/>
              <a:ext cx="938194" cy="372204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22BD23-F380-4949-B765-77E954F10DB4}"/>
                </a:ext>
              </a:extLst>
            </p:cNvPr>
            <p:cNvCxnSpPr>
              <a:cxnSpLocks/>
              <a:stCxn id="13" idx="3"/>
              <a:endCxn id="7" idx="1"/>
            </p:cNvCxnSpPr>
            <p:nvPr/>
          </p:nvCxnSpPr>
          <p:spPr>
            <a:xfrm>
              <a:off x="5504712" y="3598905"/>
              <a:ext cx="938191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EEDE7B3A-4128-8A44-A550-DB3A99B7BF55}"/>
                </a:ext>
              </a:extLst>
            </p:cNvPr>
            <p:cNvCxnSpPr>
              <a:cxnSpLocks/>
              <a:stCxn id="98" idx="3"/>
              <a:endCxn id="12" idx="1"/>
            </p:cNvCxnSpPr>
            <p:nvPr/>
          </p:nvCxnSpPr>
          <p:spPr>
            <a:xfrm>
              <a:off x="5504710" y="6124073"/>
              <a:ext cx="938193" cy="372202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F46690E-B9E9-5C46-ADE4-C9535E2ECDDB}"/>
                </a:ext>
              </a:extLst>
            </p:cNvPr>
            <p:cNvCxnSpPr>
              <a:cxnSpLocks/>
              <a:stCxn id="14" idx="3"/>
              <a:endCxn id="11" idx="1"/>
            </p:cNvCxnSpPr>
            <p:nvPr/>
          </p:nvCxnSpPr>
          <p:spPr>
            <a:xfrm>
              <a:off x="5504711" y="6028276"/>
              <a:ext cx="938191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C3F119E-1608-7D45-8F1F-E54C16190657}"/>
                </a:ext>
              </a:extLst>
            </p:cNvPr>
            <p:cNvCxnSpPr>
              <a:cxnSpLocks/>
              <a:stCxn id="18" idx="3"/>
              <a:endCxn id="10" idx="1"/>
            </p:cNvCxnSpPr>
            <p:nvPr/>
          </p:nvCxnSpPr>
          <p:spPr>
            <a:xfrm>
              <a:off x="1437808" y="5560277"/>
              <a:ext cx="5005094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CCAF6A0E-5870-904B-8E4F-FFE8E62B8F04}"/>
                </a:ext>
              </a:extLst>
            </p:cNvPr>
            <p:cNvCxnSpPr>
              <a:cxnSpLocks/>
              <a:stCxn id="95" idx="3"/>
              <a:endCxn id="14" idx="1"/>
            </p:cNvCxnSpPr>
            <p:nvPr/>
          </p:nvCxnSpPr>
          <p:spPr>
            <a:xfrm>
              <a:off x="1437808" y="5656075"/>
              <a:ext cx="3709094" cy="37220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A7B7386-1D8A-5445-9467-98BFDDB810FD}"/>
                </a:ext>
              </a:extLst>
            </p:cNvPr>
            <p:cNvCxnSpPr>
              <a:cxnSpLocks/>
              <a:stCxn id="17" idx="3"/>
              <a:endCxn id="9" idx="1"/>
            </p:cNvCxnSpPr>
            <p:nvPr/>
          </p:nvCxnSpPr>
          <p:spPr>
            <a:xfrm>
              <a:off x="1437808" y="4916528"/>
              <a:ext cx="5005094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10FC392-45DB-2F42-962F-70AAA881EA01}"/>
                </a:ext>
              </a:extLst>
            </p:cNvPr>
            <p:cNvCxnSpPr/>
            <p:nvPr/>
          </p:nvCxnSpPr>
          <p:spPr>
            <a:xfrm>
              <a:off x="2846525" y="1737694"/>
              <a:ext cx="0" cy="4951351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A18475C-806A-E649-B673-191F37313B4B}"/>
                </a:ext>
              </a:extLst>
            </p:cNvPr>
            <p:cNvSpPr txBox="1"/>
            <p:nvPr/>
          </p:nvSpPr>
          <p:spPr>
            <a:xfrm>
              <a:off x="1500048" y="6514104"/>
              <a:ext cx="1094274" cy="721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latin typeface="Gill Sans Light" panose="020B0302020104020203" pitchFamily="34" charset="-79"/>
                  <a:cs typeface="Gill Sans Light" panose="020B0302020104020203" pitchFamily="34" charset="-79"/>
                </a:defRPr>
              </a:lvl1pPr>
            </a:lstStyle>
            <a:p>
              <a:r>
                <a:rPr lang="en-US" dirty="0"/>
                <a:t>Fixed </a:t>
              </a:r>
            </a:p>
            <a:p>
              <a:r>
                <a:rPr lang="en-US"/>
                <a:t>Location</a:t>
              </a:r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B6F5C9B-6D47-6344-9C30-3694FFB6441D}"/>
                </a:ext>
              </a:extLst>
            </p:cNvPr>
            <p:cNvSpPr txBox="1"/>
            <p:nvPr/>
          </p:nvSpPr>
          <p:spPr>
            <a:xfrm>
              <a:off x="3073193" y="6657812"/>
              <a:ext cx="1258501" cy="424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latin typeface="Gill Sans Light" panose="020B0302020104020203" pitchFamily="34" charset="-79"/>
                  <a:cs typeface="Gill Sans Light" panose="020B0302020104020203" pitchFamily="34" charset="-79"/>
                </a:defRPr>
              </a:lvl1pPr>
            </a:lstStyle>
            <a:p>
              <a:r>
                <a:rPr lang="en-US" dirty="0"/>
                <a:t>Anywhere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71053B8-1466-9F47-A345-EABD7C39D13E}"/>
                </a:ext>
              </a:extLst>
            </p:cNvPr>
            <p:cNvSpPr txBox="1"/>
            <p:nvPr/>
          </p:nvSpPr>
          <p:spPr>
            <a:xfrm>
              <a:off x="860633" y="1244469"/>
              <a:ext cx="807005" cy="721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Inode</a:t>
              </a:r>
              <a:endPara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Array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74F741F-F694-574B-885A-A74BD186187B}"/>
                </a:ext>
              </a:extLst>
            </p:cNvPr>
            <p:cNvSpPr txBox="1"/>
            <p:nvPr/>
          </p:nvSpPr>
          <p:spPr>
            <a:xfrm>
              <a:off x="4142202" y="1244473"/>
              <a:ext cx="979366" cy="721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Indirect</a:t>
              </a:r>
            </a:p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Blocks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935550B-0EDB-ED47-ABF0-D89A2EFB942D}"/>
                </a:ext>
              </a:extLst>
            </p:cNvPr>
            <p:cNvSpPr txBox="1"/>
            <p:nvPr/>
          </p:nvSpPr>
          <p:spPr>
            <a:xfrm>
              <a:off x="6189577" y="1244473"/>
              <a:ext cx="864459" cy="721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</a:t>
              </a:r>
            </a:p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Blocks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6A67FD2-6BAB-414D-99C2-DDD3489B50F3}"/>
                </a:ext>
              </a:extLst>
            </p:cNvPr>
            <p:cNvSpPr/>
            <p:nvPr/>
          </p:nvSpPr>
          <p:spPr>
            <a:xfrm>
              <a:off x="1080000" y="2481426"/>
              <a:ext cx="357808" cy="54940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9E88356-4603-F344-B231-AAC91311DC23}"/>
                </a:ext>
              </a:extLst>
            </p:cNvPr>
            <p:cNvSpPr/>
            <p:nvPr/>
          </p:nvSpPr>
          <p:spPr>
            <a:xfrm>
              <a:off x="1080000" y="5381372"/>
              <a:ext cx="357808" cy="54940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3EBF493-64FE-2E4B-9C5B-CD9C8EA883CB}"/>
                </a:ext>
              </a:extLst>
            </p:cNvPr>
            <p:cNvSpPr/>
            <p:nvPr/>
          </p:nvSpPr>
          <p:spPr>
            <a:xfrm>
              <a:off x="5146901" y="5849370"/>
              <a:ext cx="357808" cy="54940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D6E263E-FEC8-E843-96E8-9787B3CD3CB0}"/>
                </a:ext>
              </a:extLst>
            </p:cNvPr>
            <p:cNvSpPr/>
            <p:nvPr/>
          </p:nvSpPr>
          <p:spPr>
            <a:xfrm>
              <a:off x="5146901" y="3419998"/>
              <a:ext cx="357808" cy="54940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B57D86-00CB-E743-841B-1A3953002AF2}"/>
                </a:ext>
              </a:extLst>
            </p:cNvPr>
            <p:cNvSpPr/>
            <p:nvPr/>
          </p:nvSpPr>
          <p:spPr>
            <a:xfrm>
              <a:off x="3850903" y="2956279"/>
              <a:ext cx="357808" cy="54940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162100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25D-EDBD-FD48-AA55-B3CB3BDE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Copy-on-write File System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9408C25-2D50-DB4E-AE87-7D8FC8F3FA9A}"/>
              </a:ext>
            </a:extLst>
          </p:cNvPr>
          <p:cNvGrpSpPr/>
          <p:nvPr/>
        </p:nvGrpSpPr>
        <p:grpSpPr>
          <a:xfrm>
            <a:off x="816036" y="1872787"/>
            <a:ext cx="7511928" cy="4345917"/>
            <a:chOff x="683866" y="1872787"/>
            <a:chExt cx="7511928" cy="434591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2FCC9F7-B9A1-F64F-86CF-3E8730DFE86E}"/>
                </a:ext>
              </a:extLst>
            </p:cNvPr>
            <p:cNvSpPr/>
            <p:nvPr/>
          </p:nvSpPr>
          <p:spPr>
            <a:xfrm>
              <a:off x="1047970" y="2440488"/>
              <a:ext cx="259561" cy="9881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42D29B9-027F-8543-8616-C1BFB9AD83D7}"/>
                </a:ext>
              </a:extLst>
            </p:cNvPr>
            <p:cNvSpPr/>
            <p:nvPr/>
          </p:nvSpPr>
          <p:spPr>
            <a:xfrm>
              <a:off x="4976097" y="2599512"/>
              <a:ext cx="259561" cy="9881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1E9BB0-7AB7-694E-97B5-305C6DA5E336}"/>
                </a:ext>
              </a:extLst>
            </p:cNvPr>
            <p:cNvSpPr/>
            <p:nvPr/>
          </p:nvSpPr>
          <p:spPr>
            <a:xfrm>
              <a:off x="7752466" y="2771967"/>
              <a:ext cx="259561" cy="2595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3C12A64-5655-7A4E-BA89-DD56D9F32774}"/>
                </a:ext>
              </a:extLst>
            </p:cNvPr>
            <p:cNvSpPr/>
            <p:nvPr/>
          </p:nvSpPr>
          <p:spPr>
            <a:xfrm>
              <a:off x="7752466" y="3111464"/>
              <a:ext cx="259561" cy="2595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0B5C9C2-6AF0-174B-AB85-613C38B7A69E}"/>
                </a:ext>
              </a:extLst>
            </p:cNvPr>
            <p:cNvSpPr/>
            <p:nvPr/>
          </p:nvSpPr>
          <p:spPr>
            <a:xfrm>
              <a:off x="7752466" y="3450960"/>
              <a:ext cx="259561" cy="2595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BF3C46E-7F12-FB4F-A432-D67C4B5BA906}"/>
                </a:ext>
              </a:extLst>
            </p:cNvPr>
            <p:cNvSpPr/>
            <p:nvPr/>
          </p:nvSpPr>
          <p:spPr>
            <a:xfrm>
              <a:off x="7752466" y="3790457"/>
              <a:ext cx="259561" cy="2595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0262D3B-BB6F-D344-8DB8-30D95A37B1AF}"/>
                </a:ext>
              </a:extLst>
            </p:cNvPr>
            <p:cNvSpPr/>
            <p:nvPr/>
          </p:nvSpPr>
          <p:spPr>
            <a:xfrm>
              <a:off x="7752466" y="4406790"/>
              <a:ext cx="259561" cy="2595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5CCE262-58C6-5D47-8E53-D888BF072586}"/>
                </a:ext>
              </a:extLst>
            </p:cNvPr>
            <p:cNvSpPr/>
            <p:nvPr/>
          </p:nvSpPr>
          <p:spPr>
            <a:xfrm>
              <a:off x="7752466" y="4873778"/>
              <a:ext cx="259561" cy="2595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4E2784C-97AC-D944-90EB-1ACFFB2B5D18}"/>
                </a:ext>
              </a:extLst>
            </p:cNvPr>
            <p:cNvSpPr/>
            <p:nvPr/>
          </p:nvSpPr>
          <p:spPr>
            <a:xfrm>
              <a:off x="7752466" y="5213274"/>
              <a:ext cx="259561" cy="2595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B14CA84-F16D-FB46-8FA2-002548E3B56F}"/>
                </a:ext>
              </a:extLst>
            </p:cNvPr>
            <p:cNvSpPr/>
            <p:nvPr/>
          </p:nvSpPr>
          <p:spPr>
            <a:xfrm>
              <a:off x="7752466" y="5552770"/>
              <a:ext cx="259561" cy="2595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ADBCD79-FB91-1344-AC0A-B8833524BAAD}"/>
                </a:ext>
              </a:extLst>
            </p:cNvPr>
            <p:cNvSpPr/>
            <p:nvPr/>
          </p:nvSpPr>
          <p:spPr>
            <a:xfrm>
              <a:off x="6812323" y="3450960"/>
              <a:ext cx="259561" cy="2595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8C0CA0F-D6E7-F745-B3A0-390C0685DF32}"/>
                </a:ext>
              </a:extLst>
            </p:cNvPr>
            <p:cNvSpPr/>
            <p:nvPr/>
          </p:nvSpPr>
          <p:spPr>
            <a:xfrm>
              <a:off x="6812323" y="5213274"/>
              <a:ext cx="259561" cy="2595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28C5E8-23F3-C245-A835-A56C4A39A2AF}"/>
                </a:ext>
              </a:extLst>
            </p:cNvPr>
            <p:cNvSpPr/>
            <p:nvPr/>
          </p:nvSpPr>
          <p:spPr>
            <a:xfrm>
              <a:off x="5872180" y="3111464"/>
              <a:ext cx="259561" cy="2595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085D9C-0421-A247-A945-D0080ECA1DEE}"/>
                </a:ext>
              </a:extLst>
            </p:cNvPr>
            <p:cNvSpPr/>
            <p:nvPr/>
          </p:nvSpPr>
          <p:spPr>
            <a:xfrm>
              <a:off x="4976097" y="2771967"/>
              <a:ext cx="259561" cy="2595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3365BA7-C55C-9543-A76A-EB5F559B13BB}"/>
                </a:ext>
              </a:extLst>
            </p:cNvPr>
            <p:cNvSpPr/>
            <p:nvPr/>
          </p:nvSpPr>
          <p:spPr>
            <a:xfrm>
              <a:off x="4976097" y="4406790"/>
              <a:ext cx="259561" cy="2595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209AC66-0071-DB4D-8876-B57D944D8398}"/>
                </a:ext>
              </a:extLst>
            </p:cNvPr>
            <p:cNvSpPr/>
            <p:nvPr/>
          </p:nvSpPr>
          <p:spPr>
            <a:xfrm>
              <a:off x="4976097" y="4873778"/>
              <a:ext cx="259561" cy="2595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DE26314-BAF2-0449-9E41-BC5240BE0E03}"/>
                </a:ext>
              </a:extLst>
            </p:cNvPr>
            <p:cNvCxnSpPr>
              <a:cxnSpLocks/>
              <a:stCxn id="55" idx="3"/>
              <a:endCxn id="40" idx="1"/>
            </p:cNvCxnSpPr>
            <p:nvPr/>
          </p:nvCxnSpPr>
          <p:spPr>
            <a:xfrm>
              <a:off x="5235658" y="2901748"/>
              <a:ext cx="2516808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9791748C-550B-1D41-AA2A-CF9AF0D345E2}"/>
                </a:ext>
              </a:extLst>
            </p:cNvPr>
            <p:cNvCxnSpPr>
              <a:cxnSpLocks/>
              <a:stCxn id="76" idx="3"/>
              <a:endCxn id="54" idx="1"/>
            </p:cNvCxnSpPr>
            <p:nvPr/>
          </p:nvCxnSpPr>
          <p:spPr>
            <a:xfrm>
              <a:off x="5235658" y="2969375"/>
              <a:ext cx="636522" cy="271870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6107DCE-DD98-944A-BED0-7FB03EEA6247}"/>
                </a:ext>
              </a:extLst>
            </p:cNvPr>
            <p:cNvCxnSpPr>
              <a:cxnSpLocks/>
              <a:stCxn id="54" idx="3"/>
              <a:endCxn id="42" idx="1"/>
            </p:cNvCxnSpPr>
            <p:nvPr/>
          </p:nvCxnSpPr>
          <p:spPr>
            <a:xfrm>
              <a:off x="6131742" y="3241245"/>
              <a:ext cx="1620725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89FBF0A2-CB77-F34F-9FC9-3046C540F262}"/>
                </a:ext>
              </a:extLst>
            </p:cNvPr>
            <p:cNvCxnSpPr>
              <a:cxnSpLocks/>
              <a:stCxn id="127" idx="3"/>
              <a:endCxn id="52" idx="1"/>
            </p:cNvCxnSpPr>
            <p:nvPr/>
          </p:nvCxnSpPr>
          <p:spPr>
            <a:xfrm>
              <a:off x="6131738" y="3315553"/>
              <a:ext cx="680585" cy="265188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14DFFB89-C110-5A4D-96EB-A0061D5E5CCC}"/>
                </a:ext>
              </a:extLst>
            </p:cNvPr>
            <p:cNvCxnSpPr>
              <a:cxnSpLocks/>
              <a:stCxn id="79" idx="3"/>
            </p:cNvCxnSpPr>
            <p:nvPr/>
          </p:nvCxnSpPr>
          <p:spPr>
            <a:xfrm>
              <a:off x="7071883" y="3650234"/>
              <a:ext cx="680584" cy="270004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FE7CE37-8BD2-194D-B0CE-8435142E8A15}"/>
                </a:ext>
              </a:extLst>
            </p:cNvPr>
            <p:cNvCxnSpPr>
              <a:cxnSpLocks/>
              <a:stCxn id="52" idx="3"/>
              <a:endCxn id="43" idx="1"/>
            </p:cNvCxnSpPr>
            <p:nvPr/>
          </p:nvCxnSpPr>
          <p:spPr>
            <a:xfrm>
              <a:off x="7071885" y="3580741"/>
              <a:ext cx="680582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63D68E90-D8FC-AB48-ADED-E0F2DFA09387}"/>
                </a:ext>
              </a:extLst>
            </p:cNvPr>
            <p:cNvCxnSpPr>
              <a:cxnSpLocks/>
              <a:stCxn id="78" idx="3"/>
              <a:endCxn id="50" idx="1"/>
            </p:cNvCxnSpPr>
            <p:nvPr/>
          </p:nvCxnSpPr>
          <p:spPr>
            <a:xfrm>
              <a:off x="7071883" y="5412548"/>
              <a:ext cx="680583" cy="27000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2C2A94C-41B8-804B-B2FD-334C464528BC}"/>
                </a:ext>
              </a:extLst>
            </p:cNvPr>
            <p:cNvCxnSpPr>
              <a:cxnSpLocks/>
              <a:stCxn id="53" idx="3"/>
              <a:endCxn id="49" idx="1"/>
            </p:cNvCxnSpPr>
            <p:nvPr/>
          </p:nvCxnSpPr>
          <p:spPr>
            <a:xfrm>
              <a:off x="7071884" y="5343055"/>
              <a:ext cx="680582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84766E2-BF85-A245-A616-C2C92FD40562}"/>
                </a:ext>
              </a:extLst>
            </p:cNvPr>
            <p:cNvCxnSpPr>
              <a:cxnSpLocks/>
              <a:stCxn id="57" idx="3"/>
              <a:endCxn id="47" idx="1"/>
            </p:cNvCxnSpPr>
            <p:nvPr/>
          </p:nvCxnSpPr>
          <p:spPr>
            <a:xfrm>
              <a:off x="5235658" y="5003559"/>
              <a:ext cx="2516808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2B125E70-4B73-1140-9BE8-E7034B708A53}"/>
                </a:ext>
              </a:extLst>
            </p:cNvPr>
            <p:cNvCxnSpPr>
              <a:cxnSpLocks/>
              <a:stCxn id="77" idx="3"/>
              <a:endCxn id="53" idx="1"/>
            </p:cNvCxnSpPr>
            <p:nvPr/>
          </p:nvCxnSpPr>
          <p:spPr>
            <a:xfrm>
              <a:off x="5235658" y="5073053"/>
              <a:ext cx="1576665" cy="270002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4171493-2CA5-C544-BC09-52D018A8A7A4}"/>
                </a:ext>
              </a:extLst>
            </p:cNvPr>
            <p:cNvCxnSpPr>
              <a:cxnSpLocks/>
              <a:stCxn id="56" idx="3"/>
              <a:endCxn id="46" idx="1"/>
            </p:cNvCxnSpPr>
            <p:nvPr/>
          </p:nvCxnSpPr>
          <p:spPr>
            <a:xfrm>
              <a:off x="5235658" y="4536571"/>
              <a:ext cx="2516808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0E5140C-883A-CB46-96A1-FBC63D5A0649}"/>
                </a:ext>
              </a:extLst>
            </p:cNvPr>
            <p:cNvCxnSpPr/>
            <p:nvPr/>
          </p:nvCxnSpPr>
          <p:spPr>
            <a:xfrm>
              <a:off x="2203616" y="2230582"/>
              <a:ext cx="0" cy="3591808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56A2B9-1A27-D44E-87B4-08D600E63BF4}"/>
                </a:ext>
              </a:extLst>
            </p:cNvPr>
            <p:cNvSpPr txBox="1"/>
            <p:nvPr/>
          </p:nvSpPr>
          <p:spPr>
            <a:xfrm>
              <a:off x="1226856" y="5695484"/>
              <a:ext cx="7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latin typeface="Gill Sans Light" panose="020B0302020104020203" pitchFamily="34" charset="-79"/>
                  <a:cs typeface="Gill Sans Light" panose="020B0302020104020203" pitchFamily="34" charset="-79"/>
                </a:defRPr>
              </a:lvl1pPr>
            </a:lstStyle>
            <a:p>
              <a:r>
                <a:rPr lang="en-US" dirty="0"/>
                <a:t>Fixed </a:t>
              </a:r>
            </a:p>
            <a:p>
              <a:r>
                <a:rPr lang="en-US" dirty="0"/>
                <a:t>Location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A0E6A9E-E066-9348-9B59-06B356985D08}"/>
                </a:ext>
              </a:extLst>
            </p:cNvPr>
            <p:cNvSpPr txBox="1"/>
            <p:nvPr/>
          </p:nvSpPr>
          <p:spPr>
            <a:xfrm>
              <a:off x="2368045" y="5799733"/>
              <a:ext cx="9129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latin typeface="Gill Sans Light" panose="020B0302020104020203" pitchFamily="34" charset="-79"/>
                  <a:cs typeface="Gill Sans Light" panose="020B0302020104020203" pitchFamily="34" charset="-79"/>
                </a:defRPr>
              </a:lvl1pPr>
            </a:lstStyle>
            <a:p>
              <a:r>
                <a:rPr lang="en-US" dirty="0"/>
                <a:t>Anywhere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3CE5B86-9648-934C-A06C-B647B1E9D836}"/>
                </a:ext>
              </a:extLst>
            </p:cNvPr>
            <p:cNvSpPr txBox="1"/>
            <p:nvPr/>
          </p:nvSpPr>
          <p:spPr>
            <a:xfrm>
              <a:off x="4551862" y="1872787"/>
              <a:ext cx="11156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Inode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Array 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(in </a:t>
              </a:r>
              <a:r>
                <a:rPr lang="en-US" sz="1400" dirty="0" err="1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inode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file)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10508F0-FA5E-894B-B5E5-C9D47234D63B}"/>
                </a:ext>
              </a:extLst>
            </p:cNvPr>
            <p:cNvSpPr txBox="1"/>
            <p:nvPr/>
          </p:nvSpPr>
          <p:spPr>
            <a:xfrm>
              <a:off x="6083494" y="1872790"/>
              <a:ext cx="7104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Indirect</a:t>
              </a:r>
            </a:p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Blocks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95AEA34-C512-714C-AB8F-15DF177841B4}"/>
                </a:ext>
              </a:extLst>
            </p:cNvPr>
            <p:cNvSpPr txBox="1"/>
            <p:nvPr/>
          </p:nvSpPr>
          <p:spPr>
            <a:xfrm>
              <a:off x="7568699" y="1872790"/>
              <a:ext cx="6270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</a:t>
              </a:r>
            </a:p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Blocks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5CB69EA-2BAF-7646-8D6A-D0CD103F8991}"/>
                </a:ext>
              </a:extLst>
            </p:cNvPr>
            <p:cNvSpPr/>
            <p:nvPr/>
          </p:nvSpPr>
          <p:spPr>
            <a:xfrm>
              <a:off x="4976097" y="2770100"/>
              <a:ext cx="259561" cy="3985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0E971DC-369E-BC4C-8B92-E6DAE7010C6C}"/>
                </a:ext>
              </a:extLst>
            </p:cNvPr>
            <p:cNvSpPr/>
            <p:nvPr/>
          </p:nvSpPr>
          <p:spPr>
            <a:xfrm>
              <a:off x="4976097" y="4873778"/>
              <a:ext cx="259561" cy="3985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E047790-CE48-C14A-ADD0-BD4706D9A3FE}"/>
                </a:ext>
              </a:extLst>
            </p:cNvPr>
            <p:cNvSpPr/>
            <p:nvPr/>
          </p:nvSpPr>
          <p:spPr>
            <a:xfrm>
              <a:off x="6812322" y="5213273"/>
              <a:ext cx="259561" cy="3985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5BCF7B-5057-E648-BDC4-2F940BCDBCB7}"/>
                </a:ext>
              </a:extLst>
            </p:cNvPr>
            <p:cNvSpPr/>
            <p:nvPr/>
          </p:nvSpPr>
          <p:spPr>
            <a:xfrm>
              <a:off x="6812322" y="3450959"/>
              <a:ext cx="259561" cy="3985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2D1E914-3A35-7F40-9F97-A95B94CAE041}"/>
                </a:ext>
              </a:extLst>
            </p:cNvPr>
            <p:cNvSpPr/>
            <p:nvPr/>
          </p:nvSpPr>
          <p:spPr>
            <a:xfrm>
              <a:off x="4976097" y="3679512"/>
              <a:ext cx="259561" cy="9881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ED0ABD6-FE7A-6C4E-989C-8950AB53618A}"/>
                </a:ext>
              </a:extLst>
            </p:cNvPr>
            <p:cNvSpPr/>
            <p:nvPr/>
          </p:nvSpPr>
          <p:spPr>
            <a:xfrm>
              <a:off x="4976097" y="4759512"/>
              <a:ext cx="259561" cy="9881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5BEC64E-BE57-E24C-963A-2A75DE331DE6}"/>
                </a:ext>
              </a:extLst>
            </p:cNvPr>
            <p:cNvSpPr/>
            <p:nvPr/>
          </p:nvSpPr>
          <p:spPr>
            <a:xfrm>
              <a:off x="4032276" y="3636650"/>
              <a:ext cx="259561" cy="255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7B27496-FD31-B24A-9E7F-3454BA691B37}"/>
                </a:ext>
              </a:extLst>
            </p:cNvPr>
            <p:cNvSpPr/>
            <p:nvPr/>
          </p:nvSpPr>
          <p:spPr>
            <a:xfrm>
              <a:off x="3011044" y="2546709"/>
              <a:ext cx="259561" cy="255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D8B1E55-700F-EA49-9FBE-2641F7B3C0EE}"/>
                </a:ext>
              </a:extLst>
            </p:cNvPr>
            <p:cNvSpPr/>
            <p:nvPr/>
          </p:nvSpPr>
          <p:spPr>
            <a:xfrm>
              <a:off x="1047971" y="2546709"/>
              <a:ext cx="259561" cy="255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A74BD17-1015-CD4C-8F1B-E1BB7043A728}"/>
                </a:ext>
              </a:extLst>
            </p:cNvPr>
            <p:cNvSpPr txBox="1"/>
            <p:nvPr/>
          </p:nvSpPr>
          <p:spPr>
            <a:xfrm>
              <a:off x="2539543" y="1872787"/>
              <a:ext cx="12025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Inode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File’s</a:t>
              </a:r>
            </a:p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Indirect Blocks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3114585-0B22-194D-9972-FF781FD8F660}"/>
                </a:ext>
              </a:extLst>
            </p:cNvPr>
            <p:cNvSpPr txBox="1"/>
            <p:nvPr/>
          </p:nvSpPr>
          <p:spPr>
            <a:xfrm>
              <a:off x="683866" y="1872787"/>
              <a:ext cx="9877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Root </a:t>
              </a:r>
              <a:r>
                <a:rPr lang="en-US" sz="1400" dirty="0" err="1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Inode</a:t>
              </a:r>
              <a:endPara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Slots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E21EE5-5C66-C247-A971-BC48C68E896E}"/>
                </a:ext>
              </a:extLst>
            </p:cNvPr>
            <p:cNvSpPr/>
            <p:nvPr/>
          </p:nvSpPr>
          <p:spPr>
            <a:xfrm>
              <a:off x="3011043" y="2546709"/>
              <a:ext cx="259561" cy="3985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339234A-A787-0C4B-B957-E7243E40354B}"/>
                </a:ext>
              </a:extLst>
            </p:cNvPr>
            <p:cNvSpPr/>
            <p:nvPr/>
          </p:nvSpPr>
          <p:spPr>
            <a:xfrm>
              <a:off x="1045989" y="2546709"/>
              <a:ext cx="259561" cy="3985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0C96356-5086-D543-AA51-4C3CB06A5B72}"/>
                </a:ext>
              </a:extLst>
            </p:cNvPr>
            <p:cNvSpPr/>
            <p:nvPr/>
          </p:nvSpPr>
          <p:spPr>
            <a:xfrm>
              <a:off x="4032275" y="3630210"/>
              <a:ext cx="259561" cy="3985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01" name="Elbow Connector 100">
              <a:extLst>
                <a:ext uri="{FF2B5EF4-FFF2-40B4-BE49-F238E27FC236}">
                  <a16:creationId xmlns:a16="http://schemas.microsoft.com/office/drawing/2014/main" id="{6DC2B1EC-AC04-DA42-8442-656F6E08D537}"/>
                </a:ext>
              </a:extLst>
            </p:cNvPr>
            <p:cNvCxnSpPr>
              <a:cxnSpLocks/>
              <a:stCxn id="98" idx="3"/>
              <a:endCxn id="92" idx="1"/>
            </p:cNvCxnSpPr>
            <p:nvPr/>
          </p:nvCxnSpPr>
          <p:spPr>
            <a:xfrm>
              <a:off x="3270604" y="2745984"/>
              <a:ext cx="761672" cy="1018466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FDAFE0D-1CA7-6D43-89CC-60E7167F1DFC}"/>
                </a:ext>
              </a:extLst>
            </p:cNvPr>
            <p:cNvCxnSpPr>
              <a:cxnSpLocks/>
              <a:stCxn id="93" idx="3"/>
            </p:cNvCxnSpPr>
            <p:nvPr/>
          </p:nvCxnSpPr>
          <p:spPr>
            <a:xfrm>
              <a:off x="3270605" y="2674509"/>
              <a:ext cx="1705491" cy="9939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>
              <a:extLst>
                <a:ext uri="{FF2B5EF4-FFF2-40B4-BE49-F238E27FC236}">
                  <a16:creationId xmlns:a16="http://schemas.microsoft.com/office/drawing/2014/main" id="{122DFEE6-756E-5945-8F89-A29BB6083661}"/>
                </a:ext>
              </a:extLst>
            </p:cNvPr>
            <p:cNvCxnSpPr>
              <a:cxnSpLocks/>
              <a:stCxn id="100" idx="3"/>
            </p:cNvCxnSpPr>
            <p:nvPr/>
          </p:nvCxnSpPr>
          <p:spPr>
            <a:xfrm>
              <a:off x="4291836" y="3829485"/>
              <a:ext cx="680580" cy="101282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55AB1AF-7523-D942-8F2A-9ADB476C42FD}"/>
                </a:ext>
              </a:extLst>
            </p:cNvPr>
            <p:cNvCxnSpPr>
              <a:cxnSpLocks/>
              <a:stCxn id="92" idx="3"/>
            </p:cNvCxnSpPr>
            <p:nvPr/>
          </p:nvCxnSpPr>
          <p:spPr>
            <a:xfrm>
              <a:off x="4291837" y="3764450"/>
              <a:ext cx="680579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21BE664-BA5D-DF49-AB78-BB0ACE604C5D}"/>
                </a:ext>
              </a:extLst>
            </p:cNvPr>
            <p:cNvCxnSpPr>
              <a:cxnSpLocks/>
              <a:stCxn id="94" idx="3"/>
              <a:endCxn id="93" idx="1"/>
            </p:cNvCxnSpPr>
            <p:nvPr/>
          </p:nvCxnSpPr>
          <p:spPr>
            <a:xfrm>
              <a:off x="1307532" y="2674509"/>
              <a:ext cx="1703512" cy="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5102AEB-A8B6-0342-9453-5A702D9C1B58}"/>
                </a:ext>
              </a:extLst>
            </p:cNvPr>
            <p:cNvSpPr/>
            <p:nvPr/>
          </p:nvSpPr>
          <p:spPr>
            <a:xfrm>
              <a:off x="5872177" y="3116278"/>
              <a:ext cx="259561" cy="39855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2979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6194D-4911-4D43-B7CD-EFB421073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Problem posed by machine/disk failures</a:t>
            </a:r>
          </a:p>
          <a:p>
            <a:r>
              <a:rPr lang="en-US" sz="2400" dirty="0"/>
              <a:t>Transaction concept (ASID properties)</a:t>
            </a:r>
          </a:p>
          <a:p>
            <a:r>
              <a:rPr lang="en-US" sz="2400" dirty="0"/>
              <a:t>Transactional file systems</a:t>
            </a:r>
          </a:p>
          <a:p>
            <a:pPr lvl="1"/>
            <a:r>
              <a:rPr lang="en-US" sz="2000" dirty="0"/>
              <a:t>Journaling and logging</a:t>
            </a:r>
          </a:p>
          <a:p>
            <a:r>
              <a:rPr lang="en-US" sz="2400" dirty="0"/>
              <a:t>Copy-on-write file systems</a:t>
            </a:r>
          </a:p>
          <a:p>
            <a:r>
              <a:rPr lang="en-US" sz="2400" dirty="0"/>
              <a:t>Redundant arrays of independent disks (RAID)</a:t>
            </a:r>
          </a:p>
        </p:txBody>
      </p:sp>
    </p:spTree>
    <p:extLst>
      <p:ext uri="{BB962C8B-B14F-4D97-AF65-F5344CB8AC3E}">
        <p14:creationId xmlns:p14="http://schemas.microsoft.com/office/powerpoint/2010/main" val="1627063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25D-EDBD-FD48-AA55-B3CB3BDE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Copy-on-write File System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2FCC9F7-B9A1-F64F-86CF-3E8730DFE86E}"/>
              </a:ext>
            </a:extLst>
          </p:cNvPr>
          <p:cNvSpPr/>
          <p:nvPr/>
        </p:nvSpPr>
        <p:spPr>
          <a:xfrm>
            <a:off x="1180140" y="2440488"/>
            <a:ext cx="259561" cy="9881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2D29B9-027F-8543-8616-C1BFB9AD83D7}"/>
              </a:ext>
            </a:extLst>
          </p:cNvPr>
          <p:cNvSpPr/>
          <p:nvPr/>
        </p:nvSpPr>
        <p:spPr>
          <a:xfrm>
            <a:off x="5108267" y="2599512"/>
            <a:ext cx="259561" cy="9881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1E9BB0-7AB7-694E-97B5-305C6DA5E336}"/>
              </a:ext>
            </a:extLst>
          </p:cNvPr>
          <p:cNvSpPr/>
          <p:nvPr/>
        </p:nvSpPr>
        <p:spPr>
          <a:xfrm>
            <a:off x="7884636" y="2771967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C12A64-5655-7A4E-BA89-DD56D9F32774}"/>
              </a:ext>
            </a:extLst>
          </p:cNvPr>
          <p:cNvSpPr/>
          <p:nvPr/>
        </p:nvSpPr>
        <p:spPr>
          <a:xfrm>
            <a:off x="7884636" y="3111464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B5C9C2-6AF0-174B-AB85-613C38B7A69E}"/>
              </a:ext>
            </a:extLst>
          </p:cNvPr>
          <p:cNvSpPr/>
          <p:nvPr/>
        </p:nvSpPr>
        <p:spPr>
          <a:xfrm>
            <a:off x="7884636" y="3450960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BF3C46E-7F12-FB4F-A432-D67C4B5BA906}"/>
              </a:ext>
            </a:extLst>
          </p:cNvPr>
          <p:cNvSpPr/>
          <p:nvPr/>
        </p:nvSpPr>
        <p:spPr>
          <a:xfrm>
            <a:off x="7884636" y="3790457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0262D3B-BB6F-D344-8DB8-30D95A37B1AF}"/>
              </a:ext>
            </a:extLst>
          </p:cNvPr>
          <p:cNvSpPr/>
          <p:nvPr/>
        </p:nvSpPr>
        <p:spPr>
          <a:xfrm>
            <a:off x="7884636" y="4406790"/>
            <a:ext cx="259561" cy="25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CCE262-58C6-5D47-8E53-D888BF072586}"/>
              </a:ext>
            </a:extLst>
          </p:cNvPr>
          <p:cNvSpPr/>
          <p:nvPr/>
        </p:nvSpPr>
        <p:spPr>
          <a:xfrm>
            <a:off x="7884636" y="4873778"/>
            <a:ext cx="259561" cy="259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E2784C-97AC-D944-90EB-1ACFFB2B5D18}"/>
              </a:ext>
            </a:extLst>
          </p:cNvPr>
          <p:cNvSpPr/>
          <p:nvPr/>
        </p:nvSpPr>
        <p:spPr>
          <a:xfrm>
            <a:off x="7884636" y="5213274"/>
            <a:ext cx="259561" cy="259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B14CA84-F16D-FB46-8FA2-002548E3B56F}"/>
              </a:ext>
            </a:extLst>
          </p:cNvPr>
          <p:cNvSpPr/>
          <p:nvPr/>
        </p:nvSpPr>
        <p:spPr>
          <a:xfrm>
            <a:off x="7884636" y="5552770"/>
            <a:ext cx="259561" cy="259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DBCD79-FB91-1344-AC0A-B8833524BAAD}"/>
              </a:ext>
            </a:extLst>
          </p:cNvPr>
          <p:cNvSpPr/>
          <p:nvPr/>
        </p:nvSpPr>
        <p:spPr>
          <a:xfrm>
            <a:off x="6944493" y="3450960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8C0CA0F-D6E7-F745-B3A0-390C0685DF32}"/>
              </a:ext>
            </a:extLst>
          </p:cNvPr>
          <p:cNvSpPr/>
          <p:nvPr/>
        </p:nvSpPr>
        <p:spPr>
          <a:xfrm>
            <a:off x="6944493" y="5213274"/>
            <a:ext cx="259561" cy="259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28C5E8-23F3-C245-A835-A56C4A39A2AF}"/>
              </a:ext>
            </a:extLst>
          </p:cNvPr>
          <p:cNvSpPr/>
          <p:nvPr/>
        </p:nvSpPr>
        <p:spPr>
          <a:xfrm>
            <a:off x="6004350" y="3111464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085D9C-0421-A247-A945-D0080ECA1DEE}"/>
              </a:ext>
            </a:extLst>
          </p:cNvPr>
          <p:cNvSpPr/>
          <p:nvPr/>
        </p:nvSpPr>
        <p:spPr>
          <a:xfrm>
            <a:off x="5108267" y="2771967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3365BA7-C55C-9543-A76A-EB5F559B13BB}"/>
              </a:ext>
            </a:extLst>
          </p:cNvPr>
          <p:cNvSpPr/>
          <p:nvPr/>
        </p:nvSpPr>
        <p:spPr>
          <a:xfrm>
            <a:off x="5108267" y="4406790"/>
            <a:ext cx="259561" cy="25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209AC66-0071-DB4D-8876-B57D944D8398}"/>
              </a:ext>
            </a:extLst>
          </p:cNvPr>
          <p:cNvSpPr/>
          <p:nvPr/>
        </p:nvSpPr>
        <p:spPr>
          <a:xfrm>
            <a:off x="5108267" y="4873778"/>
            <a:ext cx="259561" cy="259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E26314-BAF2-0449-9E41-BC5240BE0E03}"/>
              </a:ext>
            </a:extLst>
          </p:cNvPr>
          <p:cNvCxnSpPr>
            <a:cxnSpLocks/>
            <a:stCxn id="55" idx="3"/>
            <a:endCxn id="40" idx="1"/>
          </p:cNvCxnSpPr>
          <p:nvPr/>
        </p:nvCxnSpPr>
        <p:spPr>
          <a:xfrm>
            <a:off x="5367828" y="2901748"/>
            <a:ext cx="2516808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9791748C-550B-1D41-AA2A-CF9AF0D345E2}"/>
              </a:ext>
            </a:extLst>
          </p:cNvPr>
          <p:cNvCxnSpPr>
            <a:cxnSpLocks/>
            <a:stCxn id="76" idx="3"/>
            <a:endCxn id="54" idx="1"/>
          </p:cNvCxnSpPr>
          <p:nvPr/>
        </p:nvCxnSpPr>
        <p:spPr>
          <a:xfrm>
            <a:off x="5367828" y="2969375"/>
            <a:ext cx="636522" cy="271870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6107DCE-DD98-944A-BED0-7FB03EEA6247}"/>
              </a:ext>
            </a:extLst>
          </p:cNvPr>
          <p:cNvCxnSpPr>
            <a:cxnSpLocks/>
            <a:stCxn id="54" idx="3"/>
            <a:endCxn id="42" idx="1"/>
          </p:cNvCxnSpPr>
          <p:nvPr/>
        </p:nvCxnSpPr>
        <p:spPr>
          <a:xfrm>
            <a:off x="6263912" y="3241245"/>
            <a:ext cx="1620725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89FBF0A2-CB77-F34F-9FC9-3046C540F262}"/>
              </a:ext>
            </a:extLst>
          </p:cNvPr>
          <p:cNvCxnSpPr>
            <a:cxnSpLocks/>
            <a:stCxn id="88" idx="3"/>
            <a:endCxn id="52" idx="1"/>
          </p:cNvCxnSpPr>
          <p:nvPr/>
        </p:nvCxnSpPr>
        <p:spPr>
          <a:xfrm>
            <a:off x="6263908" y="3307129"/>
            <a:ext cx="680585" cy="273612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14DFFB89-C110-5A4D-96EB-A0061D5E5CCC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7204053" y="3650234"/>
            <a:ext cx="680584" cy="270004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FE7CE37-8BD2-194D-B0CE-8435142E8A15}"/>
              </a:ext>
            </a:extLst>
          </p:cNvPr>
          <p:cNvCxnSpPr>
            <a:cxnSpLocks/>
            <a:stCxn id="52" idx="3"/>
            <a:endCxn id="43" idx="1"/>
          </p:cNvCxnSpPr>
          <p:nvPr/>
        </p:nvCxnSpPr>
        <p:spPr>
          <a:xfrm>
            <a:off x="7204055" y="3580741"/>
            <a:ext cx="68058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63D68E90-D8FC-AB48-ADED-E0F2DFA09387}"/>
              </a:ext>
            </a:extLst>
          </p:cNvPr>
          <p:cNvCxnSpPr>
            <a:cxnSpLocks/>
            <a:stCxn id="78" idx="3"/>
            <a:endCxn id="50" idx="1"/>
          </p:cNvCxnSpPr>
          <p:nvPr/>
        </p:nvCxnSpPr>
        <p:spPr>
          <a:xfrm>
            <a:off x="7204053" y="5412548"/>
            <a:ext cx="680583" cy="270003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2C2A94C-41B8-804B-B2FD-334C464528BC}"/>
              </a:ext>
            </a:extLst>
          </p:cNvPr>
          <p:cNvCxnSpPr>
            <a:cxnSpLocks/>
            <a:stCxn id="53" idx="3"/>
            <a:endCxn id="49" idx="1"/>
          </p:cNvCxnSpPr>
          <p:nvPr/>
        </p:nvCxnSpPr>
        <p:spPr>
          <a:xfrm>
            <a:off x="7204054" y="5343055"/>
            <a:ext cx="68058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84766E2-BF85-A245-A616-C2C92FD40562}"/>
              </a:ext>
            </a:extLst>
          </p:cNvPr>
          <p:cNvCxnSpPr>
            <a:cxnSpLocks/>
            <a:stCxn id="57" idx="3"/>
            <a:endCxn id="47" idx="1"/>
          </p:cNvCxnSpPr>
          <p:nvPr/>
        </p:nvCxnSpPr>
        <p:spPr>
          <a:xfrm>
            <a:off x="5367828" y="5003559"/>
            <a:ext cx="2516808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2B125E70-4B73-1140-9BE8-E7034B708A53}"/>
              </a:ext>
            </a:extLst>
          </p:cNvPr>
          <p:cNvCxnSpPr>
            <a:cxnSpLocks/>
            <a:stCxn id="77" idx="3"/>
            <a:endCxn id="53" idx="1"/>
          </p:cNvCxnSpPr>
          <p:nvPr/>
        </p:nvCxnSpPr>
        <p:spPr>
          <a:xfrm>
            <a:off x="5367828" y="5073053"/>
            <a:ext cx="1576665" cy="270002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4171493-2CA5-C544-BC09-52D018A8A7A4}"/>
              </a:ext>
            </a:extLst>
          </p:cNvPr>
          <p:cNvCxnSpPr>
            <a:cxnSpLocks/>
            <a:stCxn id="56" idx="3"/>
            <a:endCxn id="46" idx="1"/>
          </p:cNvCxnSpPr>
          <p:nvPr/>
        </p:nvCxnSpPr>
        <p:spPr>
          <a:xfrm>
            <a:off x="5367828" y="4536571"/>
            <a:ext cx="2516808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0E5140C-883A-CB46-96A1-FBC63D5A0649}"/>
              </a:ext>
            </a:extLst>
          </p:cNvPr>
          <p:cNvCxnSpPr/>
          <p:nvPr/>
        </p:nvCxnSpPr>
        <p:spPr>
          <a:xfrm>
            <a:off x="2335786" y="2230582"/>
            <a:ext cx="0" cy="359180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456A2B9-1A27-D44E-87B4-08D600E63BF4}"/>
              </a:ext>
            </a:extLst>
          </p:cNvPr>
          <p:cNvSpPr txBox="1"/>
          <p:nvPr/>
        </p:nvSpPr>
        <p:spPr>
          <a:xfrm>
            <a:off x="1359026" y="5695484"/>
            <a:ext cx="7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Fixed 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Location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0E6A9E-E066-9348-9B59-06B356985D08}"/>
              </a:ext>
            </a:extLst>
          </p:cNvPr>
          <p:cNvSpPr txBox="1"/>
          <p:nvPr/>
        </p:nvSpPr>
        <p:spPr>
          <a:xfrm>
            <a:off x="2500215" y="5799733"/>
            <a:ext cx="912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Anywhere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CE5B86-9648-934C-A06C-B647B1E9D836}"/>
              </a:ext>
            </a:extLst>
          </p:cNvPr>
          <p:cNvSpPr txBox="1"/>
          <p:nvPr/>
        </p:nvSpPr>
        <p:spPr>
          <a:xfrm>
            <a:off x="4684032" y="1872787"/>
            <a:ext cx="1115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Inode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Array 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(in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inode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file)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0508F0-FA5E-894B-B5E5-C9D47234D63B}"/>
              </a:ext>
            </a:extLst>
          </p:cNvPr>
          <p:cNvSpPr txBox="1"/>
          <p:nvPr/>
        </p:nvSpPr>
        <p:spPr>
          <a:xfrm>
            <a:off x="6215664" y="1872790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Indirect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Blocks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5AEA34-C512-714C-AB8F-15DF177841B4}"/>
              </a:ext>
            </a:extLst>
          </p:cNvPr>
          <p:cNvSpPr txBox="1"/>
          <p:nvPr/>
        </p:nvSpPr>
        <p:spPr>
          <a:xfrm>
            <a:off x="7700869" y="1872790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Blocks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CB69EA-2BAF-7646-8D6A-D0CD103F8991}"/>
              </a:ext>
            </a:extLst>
          </p:cNvPr>
          <p:cNvSpPr/>
          <p:nvPr/>
        </p:nvSpPr>
        <p:spPr>
          <a:xfrm>
            <a:off x="5108267" y="2770100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0E971DC-369E-BC4C-8B92-E6DAE7010C6C}"/>
              </a:ext>
            </a:extLst>
          </p:cNvPr>
          <p:cNvSpPr/>
          <p:nvPr/>
        </p:nvSpPr>
        <p:spPr>
          <a:xfrm>
            <a:off x="5108267" y="4873778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E047790-CE48-C14A-ADD0-BD4706D9A3FE}"/>
              </a:ext>
            </a:extLst>
          </p:cNvPr>
          <p:cNvSpPr/>
          <p:nvPr/>
        </p:nvSpPr>
        <p:spPr>
          <a:xfrm>
            <a:off x="6944492" y="5213273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A5BCF7B-5057-E648-BDC4-2F940BCDBCB7}"/>
              </a:ext>
            </a:extLst>
          </p:cNvPr>
          <p:cNvSpPr/>
          <p:nvPr/>
        </p:nvSpPr>
        <p:spPr>
          <a:xfrm>
            <a:off x="6944492" y="3450959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5BEC64E-BE57-E24C-963A-2A75DE331DE6}"/>
              </a:ext>
            </a:extLst>
          </p:cNvPr>
          <p:cNvSpPr/>
          <p:nvPr/>
        </p:nvSpPr>
        <p:spPr>
          <a:xfrm>
            <a:off x="4164446" y="3636650"/>
            <a:ext cx="259561" cy="255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7B27496-FD31-B24A-9E7F-3454BA691B37}"/>
              </a:ext>
            </a:extLst>
          </p:cNvPr>
          <p:cNvSpPr/>
          <p:nvPr/>
        </p:nvSpPr>
        <p:spPr>
          <a:xfrm>
            <a:off x="3143214" y="2546709"/>
            <a:ext cx="259561" cy="255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D8B1E55-700F-EA49-9FBE-2641F7B3C0EE}"/>
              </a:ext>
            </a:extLst>
          </p:cNvPr>
          <p:cNvSpPr/>
          <p:nvPr/>
        </p:nvSpPr>
        <p:spPr>
          <a:xfrm>
            <a:off x="1180141" y="2546709"/>
            <a:ext cx="259561" cy="255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74BD17-1015-CD4C-8F1B-E1BB7043A728}"/>
              </a:ext>
            </a:extLst>
          </p:cNvPr>
          <p:cNvSpPr txBox="1"/>
          <p:nvPr/>
        </p:nvSpPr>
        <p:spPr>
          <a:xfrm>
            <a:off x="2671713" y="1872787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Inode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File’s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Indirect Blocks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114585-0B22-194D-9972-FF781FD8F660}"/>
              </a:ext>
            </a:extLst>
          </p:cNvPr>
          <p:cNvSpPr txBox="1"/>
          <p:nvPr/>
        </p:nvSpPr>
        <p:spPr>
          <a:xfrm>
            <a:off x="816036" y="1872787"/>
            <a:ext cx="987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Root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Inode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Slots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5E21EE5-5C66-C247-A971-BC48C68E896E}"/>
              </a:ext>
            </a:extLst>
          </p:cNvPr>
          <p:cNvSpPr/>
          <p:nvPr/>
        </p:nvSpPr>
        <p:spPr>
          <a:xfrm>
            <a:off x="3143213" y="2546709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339234A-A787-0C4B-B957-E7243E40354B}"/>
              </a:ext>
            </a:extLst>
          </p:cNvPr>
          <p:cNvSpPr/>
          <p:nvPr/>
        </p:nvSpPr>
        <p:spPr>
          <a:xfrm>
            <a:off x="1178159" y="2546709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0C96356-5086-D543-AA51-4C3CB06A5B72}"/>
              </a:ext>
            </a:extLst>
          </p:cNvPr>
          <p:cNvSpPr/>
          <p:nvPr/>
        </p:nvSpPr>
        <p:spPr>
          <a:xfrm>
            <a:off x="4164445" y="3630210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6DC2B1EC-AC04-DA42-8442-656F6E08D537}"/>
              </a:ext>
            </a:extLst>
          </p:cNvPr>
          <p:cNvCxnSpPr>
            <a:cxnSpLocks/>
            <a:stCxn id="98" idx="3"/>
            <a:endCxn id="92" idx="1"/>
          </p:cNvCxnSpPr>
          <p:nvPr/>
        </p:nvCxnSpPr>
        <p:spPr>
          <a:xfrm>
            <a:off x="3402774" y="2745984"/>
            <a:ext cx="761672" cy="1018466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FDAFE0D-1CA7-6D43-89CC-60E7167F1DFC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3402775" y="2674509"/>
            <a:ext cx="1705491" cy="9939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122DFEE6-756E-5945-8F89-A29BB6083661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4424006" y="3829485"/>
            <a:ext cx="680580" cy="1012821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55AB1AF-7523-D942-8F2A-9ADB476C42FD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4424007" y="3764450"/>
            <a:ext cx="680579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21BE664-BA5D-DF49-AB78-BB0ACE604C5D}"/>
              </a:ext>
            </a:extLst>
          </p:cNvPr>
          <p:cNvCxnSpPr>
            <a:cxnSpLocks/>
            <a:stCxn id="94" idx="3"/>
            <a:endCxn id="93" idx="1"/>
          </p:cNvCxnSpPr>
          <p:nvPr/>
        </p:nvCxnSpPr>
        <p:spPr>
          <a:xfrm>
            <a:off x="1439702" y="2674509"/>
            <a:ext cx="170351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8DFABD4-F1B6-194E-8C33-09D1A6921D7B}"/>
              </a:ext>
            </a:extLst>
          </p:cNvPr>
          <p:cNvSpPr/>
          <p:nvPr/>
        </p:nvSpPr>
        <p:spPr>
          <a:xfrm>
            <a:off x="5084879" y="4335895"/>
            <a:ext cx="3389152" cy="181346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2D1E914-3A35-7F40-9F97-A95B94CAE041}"/>
              </a:ext>
            </a:extLst>
          </p:cNvPr>
          <p:cNvSpPr/>
          <p:nvPr/>
        </p:nvSpPr>
        <p:spPr>
          <a:xfrm>
            <a:off x="5108267" y="3679512"/>
            <a:ext cx="259561" cy="9881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D0ABD6-FE7A-6C4E-989C-8950AB53618A}"/>
              </a:ext>
            </a:extLst>
          </p:cNvPr>
          <p:cNvSpPr/>
          <p:nvPr/>
        </p:nvSpPr>
        <p:spPr>
          <a:xfrm>
            <a:off x="5108267" y="4759512"/>
            <a:ext cx="259561" cy="9881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B5F3C-84BD-0A48-A35D-26B38697AB7E}"/>
              </a:ext>
            </a:extLst>
          </p:cNvPr>
          <p:cNvSpPr txBox="1"/>
          <p:nvPr/>
        </p:nvSpPr>
        <p:spPr>
          <a:xfrm>
            <a:off x="8383616" y="3378862"/>
            <a:ext cx="617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r>
              <a:rPr lang="en-US" dirty="0" err="1"/>
              <a:t>Wirte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208BB0D-25E5-8944-A837-36ADFC802C4F}"/>
              </a:ext>
            </a:extLst>
          </p:cNvPr>
          <p:cNvSpPr/>
          <p:nvPr/>
        </p:nvSpPr>
        <p:spPr>
          <a:xfrm>
            <a:off x="7884636" y="4140000"/>
            <a:ext cx="259561" cy="25956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1DF5CE-7786-0B42-B4E5-6677730715AF}"/>
              </a:ext>
            </a:extLst>
          </p:cNvPr>
          <p:cNvCxnSpPr>
            <a:cxnSpLocks/>
          </p:cNvCxnSpPr>
          <p:nvPr/>
        </p:nvCxnSpPr>
        <p:spPr>
          <a:xfrm flipH="1">
            <a:off x="8269241" y="3710522"/>
            <a:ext cx="246109" cy="205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2E98CA8-B7E7-6C48-BD61-B9766B69EC3F}"/>
              </a:ext>
            </a:extLst>
          </p:cNvPr>
          <p:cNvSpPr/>
          <p:nvPr/>
        </p:nvSpPr>
        <p:spPr>
          <a:xfrm>
            <a:off x="6004347" y="3107854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CF07A24-7AF9-9845-B01A-5E99D4EA790B}"/>
              </a:ext>
            </a:extLst>
          </p:cNvPr>
          <p:cNvSpPr/>
          <p:nvPr/>
        </p:nvSpPr>
        <p:spPr>
          <a:xfrm>
            <a:off x="7887503" y="3446421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E781AA-8E61-924E-8B1A-A4D020CEB5C2}"/>
              </a:ext>
            </a:extLst>
          </p:cNvPr>
          <p:cNvSpPr txBox="1"/>
          <p:nvPr/>
        </p:nvSpPr>
        <p:spPr>
          <a:xfrm>
            <a:off x="6039091" y="4065080"/>
            <a:ext cx="135453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</a:lstStyle>
          <a:p>
            <a:r>
              <a:rPr lang="en-US" dirty="0"/>
              <a:t>Make a copy</a:t>
            </a:r>
          </a:p>
          <a:p>
            <a:r>
              <a:rPr lang="en-US" dirty="0"/>
              <a:t>to write updates</a:t>
            </a:r>
          </a:p>
        </p:txBody>
      </p:sp>
    </p:spTree>
    <p:extLst>
      <p:ext uri="{BB962C8B-B14F-4D97-AF65-F5344CB8AC3E}">
        <p14:creationId xmlns:p14="http://schemas.microsoft.com/office/powerpoint/2010/main" val="122624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9" grpId="0" animBg="1"/>
      <p:bldP spid="8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25D-EDBD-FD48-AA55-B3CB3BDE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Copy-on-write File System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2FCC9F7-B9A1-F64F-86CF-3E8730DFE86E}"/>
              </a:ext>
            </a:extLst>
          </p:cNvPr>
          <p:cNvSpPr/>
          <p:nvPr/>
        </p:nvSpPr>
        <p:spPr>
          <a:xfrm>
            <a:off x="1180140" y="2440488"/>
            <a:ext cx="259561" cy="9881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2D29B9-027F-8543-8616-C1BFB9AD83D7}"/>
              </a:ext>
            </a:extLst>
          </p:cNvPr>
          <p:cNvSpPr/>
          <p:nvPr/>
        </p:nvSpPr>
        <p:spPr>
          <a:xfrm>
            <a:off x="5108267" y="2599512"/>
            <a:ext cx="259561" cy="9881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1E9BB0-7AB7-694E-97B5-305C6DA5E336}"/>
              </a:ext>
            </a:extLst>
          </p:cNvPr>
          <p:cNvSpPr/>
          <p:nvPr/>
        </p:nvSpPr>
        <p:spPr>
          <a:xfrm>
            <a:off x="7884636" y="2771967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C12A64-5655-7A4E-BA89-DD56D9F32774}"/>
              </a:ext>
            </a:extLst>
          </p:cNvPr>
          <p:cNvSpPr/>
          <p:nvPr/>
        </p:nvSpPr>
        <p:spPr>
          <a:xfrm>
            <a:off x="7884636" y="3111464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B5C9C2-6AF0-174B-AB85-613C38B7A69E}"/>
              </a:ext>
            </a:extLst>
          </p:cNvPr>
          <p:cNvSpPr/>
          <p:nvPr/>
        </p:nvSpPr>
        <p:spPr>
          <a:xfrm>
            <a:off x="7884636" y="3450960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BF3C46E-7F12-FB4F-A432-D67C4B5BA906}"/>
              </a:ext>
            </a:extLst>
          </p:cNvPr>
          <p:cNvSpPr/>
          <p:nvPr/>
        </p:nvSpPr>
        <p:spPr>
          <a:xfrm>
            <a:off x="7884636" y="3790457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0262D3B-BB6F-D344-8DB8-30D95A37B1AF}"/>
              </a:ext>
            </a:extLst>
          </p:cNvPr>
          <p:cNvSpPr/>
          <p:nvPr/>
        </p:nvSpPr>
        <p:spPr>
          <a:xfrm>
            <a:off x="7884636" y="4406790"/>
            <a:ext cx="259561" cy="25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CCE262-58C6-5D47-8E53-D888BF072586}"/>
              </a:ext>
            </a:extLst>
          </p:cNvPr>
          <p:cNvSpPr/>
          <p:nvPr/>
        </p:nvSpPr>
        <p:spPr>
          <a:xfrm>
            <a:off x="7884636" y="4873778"/>
            <a:ext cx="259561" cy="259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E2784C-97AC-D944-90EB-1ACFFB2B5D18}"/>
              </a:ext>
            </a:extLst>
          </p:cNvPr>
          <p:cNvSpPr/>
          <p:nvPr/>
        </p:nvSpPr>
        <p:spPr>
          <a:xfrm>
            <a:off x="7884636" y="5213274"/>
            <a:ext cx="259561" cy="259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B14CA84-F16D-FB46-8FA2-002548E3B56F}"/>
              </a:ext>
            </a:extLst>
          </p:cNvPr>
          <p:cNvSpPr/>
          <p:nvPr/>
        </p:nvSpPr>
        <p:spPr>
          <a:xfrm>
            <a:off x="7884636" y="5552770"/>
            <a:ext cx="259561" cy="259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DBCD79-FB91-1344-AC0A-B8833524BAAD}"/>
              </a:ext>
            </a:extLst>
          </p:cNvPr>
          <p:cNvSpPr/>
          <p:nvPr/>
        </p:nvSpPr>
        <p:spPr>
          <a:xfrm>
            <a:off x="6944493" y="3450960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8C0CA0F-D6E7-F745-B3A0-390C0685DF32}"/>
              </a:ext>
            </a:extLst>
          </p:cNvPr>
          <p:cNvSpPr/>
          <p:nvPr/>
        </p:nvSpPr>
        <p:spPr>
          <a:xfrm>
            <a:off x="6944493" y="5213274"/>
            <a:ext cx="259561" cy="259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28C5E8-23F3-C245-A835-A56C4A39A2AF}"/>
              </a:ext>
            </a:extLst>
          </p:cNvPr>
          <p:cNvSpPr/>
          <p:nvPr/>
        </p:nvSpPr>
        <p:spPr>
          <a:xfrm>
            <a:off x="6004350" y="3111464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085D9C-0421-A247-A945-D0080ECA1DEE}"/>
              </a:ext>
            </a:extLst>
          </p:cNvPr>
          <p:cNvSpPr/>
          <p:nvPr/>
        </p:nvSpPr>
        <p:spPr>
          <a:xfrm>
            <a:off x="5108267" y="2771967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3365BA7-C55C-9543-A76A-EB5F559B13BB}"/>
              </a:ext>
            </a:extLst>
          </p:cNvPr>
          <p:cNvSpPr/>
          <p:nvPr/>
        </p:nvSpPr>
        <p:spPr>
          <a:xfrm>
            <a:off x="5108267" y="4406790"/>
            <a:ext cx="259561" cy="25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209AC66-0071-DB4D-8876-B57D944D8398}"/>
              </a:ext>
            </a:extLst>
          </p:cNvPr>
          <p:cNvSpPr/>
          <p:nvPr/>
        </p:nvSpPr>
        <p:spPr>
          <a:xfrm>
            <a:off x="5108267" y="4873778"/>
            <a:ext cx="259561" cy="259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E26314-BAF2-0449-9E41-BC5240BE0E03}"/>
              </a:ext>
            </a:extLst>
          </p:cNvPr>
          <p:cNvCxnSpPr>
            <a:cxnSpLocks/>
            <a:stCxn id="55" idx="3"/>
            <a:endCxn id="40" idx="1"/>
          </p:cNvCxnSpPr>
          <p:nvPr/>
        </p:nvCxnSpPr>
        <p:spPr>
          <a:xfrm>
            <a:off x="5367828" y="2901748"/>
            <a:ext cx="2516808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9791748C-550B-1D41-AA2A-CF9AF0D345E2}"/>
              </a:ext>
            </a:extLst>
          </p:cNvPr>
          <p:cNvCxnSpPr>
            <a:cxnSpLocks/>
            <a:stCxn id="76" idx="3"/>
            <a:endCxn id="54" idx="1"/>
          </p:cNvCxnSpPr>
          <p:nvPr/>
        </p:nvCxnSpPr>
        <p:spPr>
          <a:xfrm>
            <a:off x="5367828" y="2969375"/>
            <a:ext cx="636522" cy="271870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6107DCE-DD98-944A-BED0-7FB03EEA6247}"/>
              </a:ext>
            </a:extLst>
          </p:cNvPr>
          <p:cNvCxnSpPr>
            <a:cxnSpLocks/>
            <a:stCxn id="54" idx="3"/>
            <a:endCxn id="42" idx="1"/>
          </p:cNvCxnSpPr>
          <p:nvPr/>
        </p:nvCxnSpPr>
        <p:spPr>
          <a:xfrm>
            <a:off x="6263912" y="3241245"/>
            <a:ext cx="1620725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89FBF0A2-CB77-F34F-9FC9-3046C540F262}"/>
              </a:ext>
            </a:extLst>
          </p:cNvPr>
          <p:cNvCxnSpPr>
            <a:cxnSpLocks/>
            <a:stCxn id="88" idx="3"/>
            <a:endCxn id="52" idx="1"/>
          </p:cNvCxnSpPr>
          <p:nvPr/>
        </p:nvCxnSpPr>
        <p:spPr>
          <a:xfrm>
            <a:off x="6263908" y="3307129"/>
            <a:ext cx="680585" cy="273612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14DFFB89-C110-5A4D-96EB-A0061D5E5CCC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7204053" y="3650234"/>
            <a:ext cx="680584" cy="270004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FE7CE37-8BD2-194D-B0CE-8435142E8A15}"/>
              </a:ext>
            </a:extLst>
          </p:cNvPr>
          <p:cNvCxnSpPr>
            <a:cxnSpLocks/>
            <a:stCxn id="52" idx="3"/>
            <a:endCxn id="43" idx="1"/>
          </p:cNvCxnSpPr>
          <p:nvPr/>
        </p:nvCxnSpPr>
        <p:spPr>
          <a:xfrm>
            <a:off x="7204055" y="3580741"/>
            <a:ext cx="68058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63D68E90-D8FC-AB48-ADED-E0F2DFA09387}"/>
              </a:ext>
            </a:extLst>
          </p:cNvPr>
          <p:cNvCxnSpPr>
            <a:cxnSpLocks/>
            <a:stCxn id="78" idx="3"/>
            <a:endCxn id="50" idx="1"/>
          </p:cNvCxnSpPr>
          <p:nvPr/>
        </p:nvCxnSpPr>
        <p:spPr>
          <a:xfrm>
            <a:off x="7204053" y="5412548"/>
            <a:ext cx="680583" cy="270003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2C2A94C-41B8-804B-B2FD-334C464528BC}"/>
              </a:ext>
            </a:extLst>
          </p:cNvPr>
          <p:cNvCxnSpPr>
            <a:cxnSpLocks/>
            <a:stCxn id="53" idx="3"/>
            <a:endCxn id="49" idx="1"/>
          </p:cNvCxnSpPr>
          <p:nvPr/>
        </p:nvCxnSpPr>
        <p:spPr>
          <a:xfrm>
            <a:off x="7204054" y="5343055"/>
            <a:ext cx="68058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84766E2-BF85-A245-A616-C2C92FD40562}"/>
              </a:ext>
            </a:extLst>
          </p:cNvPr>
          <p:cNvCxnSpPr>
            <a:cxnSpLocks/>
            <a:stCxn id="57" idx="3"/>
            <a:endCxn id="47" idx="1"/>
          </p:cNvCxnSpPr>
          <p:nvPr/>
        </p:nvCxnSpPr>
        <p:spPr>
          <a:xfrm>
            <a:off x="5367828" y="5003559"/>
            <a:ext cx="2516808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2B125E70-4B73-1140-9BE8-E7034B708A53}"/>
              </a:ext>
            </a:extLst>
          </p:cNvPr>
          <p:cNvCxnSpPr>
            <a:cxnSpLocks/>
            <a:stCxn id="77" idx="3"/>
            <a:endCxn id="53" idx="1"/>
          </p:cNvCxnSpPr>
          <p:nvPr/>
        </p:nvCxnSpPr>
        <p:spPr>
          <a:xfrm>
            <a:off x="5367828" y="5073053"/>
            <a:ext cx="1576665" cy="270002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4171493-2CA5-C544-BC09-52D018A8A7A4}"/>
              </a:ext>
            </a:extLst>
          </p:cNvPr>
          <p:cNvCxnSpPr>
            <a:cxnSpLocks/>
            <a:stCxn id="56" idx="3"/>
            <a:endCxn id="46" idx="1"/>
          </p:cNvCxnSpPr>
          <p:nvPr/>
        </p:nvCxnSpPr>
        <p:spPr>
          <a:xfrm>
            <a:off x="5367828" y="4536571"/>
            <a:ext cx="2516808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3CE5B86-9648-934C-A06C-B647B1E9D836}"/>
              </a:ext>
            </a:extLst>
          </p:cNvPr>
          <p:cNvSpPr txBox="1"/>
          <p:nvPr/>
        </p:nvSpPr>
        <p:spPr>
          <a:xfrm>
            <a:off x="4684032" y="1872787"/>
            <a:ext cx="1115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Inode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Array 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(in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inode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file)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0508F0-FA5E-894B-B5E5-C9D47234D63B}"/>
              </a:ext>
            </a:extLst>
          </p:cNvPr>
          <p:cNvSpPr txBox="1"/>
          <p:nvPr/>
        </p:nvSpPr>
        <p:spPr>
          <a:xfrm>
            <a:off x="6215664" y="1872790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Indirect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Blocks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5AEA34-C512-714C-AB8F-15DF177841B4}"/>
              </a:ext>
            </a:extLst>
          </p:cNvPr>
          <p:cNvSpPr txBox="1"/>
          <p:nvPr/>
        </p:nvSpPr>
        <p:spPr>
          <a:xfrm>
            <a:off x="7700869" y="1872790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Blocks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CB69EA-2BAF-7646-8D6A-D0CD103F8991}"/>
              </a:ext>
            </a:extLst>
          </p:cNvPr>
          <p:cNvSpPr/>
          <p:nvPr/>
        </p:nvSpPr>
        <p:spPr>
          <a:xfrm>
            <a:off x="5108267" y="2770100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0E971DC-369E-BC4C-8B92-E6DAE7010C6C}"/>
              </a:ext>
            </a:extLst>
          </p:cNvPr>
          <p:cNvSpPr/>
          <p:nvPr/>
        </p:nvSpPr>
        <p:spPr>
          <a:xfrm>
            <a:off x="5108267" y="4873778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E047790-CE48-C14A-ADD0-BD4706D9A3FE}"/>
              </a:ext>
            </a:extLst>
          </p:cNvPr>
          <p:cNvSpPr/>
          <p:nvPr/>
        </p:nvSpPr>
        <p:spPr>
          <a:xfrm>
            <a:off x="6944492" y="5213273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A5BCF7B-5057-E648-BDC4-2F940BCDBCB7}"/>
              </a:ext>
            </a:extLst>
          </p:cNvPr>
          <p:cNvSpPr/>
          <p:nvPr/>
        </p:nvSpPr>
        <p:spPr>
          <a:xfrm>
            <a:off x="6944492" y="3450959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5BEC64E-BE57-E24C-963A-2A75DE331DE6}"/>
              </a:ext>
            </a:extLst>
          </p:cNvPr>
          <p:cNvSpPr/>
          <p:nvPr/>
        </p:nvSpPr>
        <p:spPr>
          <a:xfrm>
            <a:off x="4164446" y="3636650"/>
            <a:ext cx="259561" cy="255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7B27496-FD31-B24A-9E7F-3454BA691B37}"/>
              </a:ext>
            </a:extLst>
          </p:cNvPr>
          <p:cNvSpPr/>
          <p:nvPr/>
        </p:nvSpPr>
        <p:spPr>
          <a:xfrm>
            <a:off x="3143214" y="2546709"/>
            <a:ext cx="259561" cy="255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D8B1E55-700F-EA49-9FBE-2641F7B3C0EE}"/>
              </a:ext>
            </a:extLst>
          </p:cNvPr>
          <p:cNvSpPr/>
          <p:nvPr/>
        </p:nvSpPr>
        <p:spPr>
          <a:xfrm>
            <a:off x="1180141" y="2546709"/>
            <a:ext cx="259561" cy="255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74BD17-1015-CD4C-8F1B-E1BB7043A728}"/>
              </a:ext>
            </a:extLst>
          </p:cNvPr>
          <p:cNvSpPr txBox="1"/>
          <p:nvPr/>
        </p:nvSpPr>
        <p:spPr>
          <a:xfrm>
            <a:off x="2671713" y="1872787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Inode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File’s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Indirect Blocks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114585-0B22-194D-9972-FF781FD8F660}"/>
              </a:ext>
            </a:extLst>
          </p:cNvPr>
          <p:cNvSpPr txBox="1"/>
          <p:nvPr/>
        </p:nvSpPr>
        <p:spPr>
          <a:xfrm>
            <a:off x="816036" y="1872787"/>
            <a:ext cx="987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Root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Inode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Slots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5E21EE5-5C66-C247-A971-BC48C68E896E}"/>
              </a:ext>
            </a:extLst>
          </p:cNvPr>
          <p:cNvSpPr/>
          <p:nvPr/>
        </p:nvSpPr>
        <p:spPr>
          <a:xfrm>
            <a:off x="3143213" y="2546709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0C96356-5086-D543-AA51-4C3CB06A5B72}"/>
              </a:ext>
            </a:extLst>
          </p:cNvPr>
          <p:cNvSpPr/>
          <p:nvPr/>
        </p:nvSpPr>
        <p:spPr>
          <a:xfrm>
            <a:off x="4164445" y="3630210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6DC2B1EC-AC04-DA42-8442-656F6E08D537}"/>
              </a:ext>
            </a:extLst>
          </p:cNvPr>
          <p:cNvCxnSpPr>
            <a:cxnSpLocks/>
            <a:stCxn id="98" idx="3"/>
            <a:endCxn id="92" idx="1"/>
          </p:cNvCxnSpPr>
          <p:nvPr/>
        </p:nvCxnSpPr>
        <p:spPr>
          <a:xfrm>
            <a:off x="3402774" y="2745984"/>
            <a:ext cx="761672" cy="1018466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FDAFE0D-1CA7-6D43-89CC-60E7167F1DFC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3402775" y="2674509"/>
            <a:ext cx="1705491" cy="9939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122DFEE6-756E-5945-8F89-A29BB6083661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4424006" y="3829485"/>
            <a:ext cx="680580" cy="1012821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55AB1AF-7523-D942-8F2A-9ADB476C42FD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4424007" y="3764450"/>
            <a:ext cx="680579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21BE664-BA5D-DF49-AB78-BB0ACE604C5D}"/>
              </a:ext>
            </a:extLst>
          </p:cNvPr>
          <p:cNvCxnSpPr>
            <a:cxnSpLocks/>
            <a:stCxn id="94" idx="3"/>
            <a:endCxn id="93" idx="1"/>
          </p:cNvCxnSpPr>
          <p:nvPr/>
        </p:nvCxnSpPr>
        <p:spPr>
          <a:xfrm>
            <a:off x="1439702" y="2674509"/>
            <a:ext cx="170351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8DFABD4-F1B6-194E-8C33-09D1A6921D7B}"/>
              </a:ext>
            </a:extLst>
          </p:cNvPr>
          <p:cNvSpPr/>
          <p:nvPr/>
        </p:nvSpPr>
        <p:spPr>
          <a:xfrm>
            <a:off x="5084879" y="4335895"/>
            <a:ext cx="3389152" cy="181346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2D1E914-3A35-7F40-9F97-A95B94CAE041}"/>
              </a:ext>
            </a:extLst>
          </p:cNvPr>
          <p:cNvSpPr/>
          <p:nvPr/>
        </p:nvSpPr>
        <p:spPr>
          <a:xfrm>
            <a:off x="5108267" y="3679512"/>
            <a:ext cx="259561" cy="9881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D0ABD6-FE7A-6C4E-989C-8950AB53618A}"/>
              </a:ext>
            </a:extLst>
          </p:cNvPr>
          <p:cNvSpPr/>
          <p:nvPr/>
        </p:nvSpPr>
        <p:spPr>
          <a:xfrm>
            <a:off x="5108267" y="4759512"/>
            <a:ext cx="259561" cy="9881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208BB0D-25E5-8944-A837-36ADFC802C4F}"/>
              </a:ext>
            </a:extLst>
          </p:cNvPr>
          <p:cNvSpPr/>
          <p:nvPr/>
        </p:nvSpPr>
        <p:spPr>
          <a:xfrm>
            <a:off x="7884636" y="4140000"/>
            <a:ext cx="259561" cy="25956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381FC2C-FEB4-4546-A3C1-97118F9B4829}"/>
              </a:ext>
            </a:extLst>
          </p:cNvPr>
          <p:cNvSpPr/>
          <p:nvPr/>
        </p:nvSpPr>
        <p:spPr>
          <a:xfrm>
            <a:off x="6944493" y="3769091"/>
            <a:ext cx="259561" cy="25956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93BE990-FD7D-4348-8396-79562A9F237E}"/>
              </a:ext>
            </a:extLst>
          </p:cNvPr>
          <p:cNvSpPr/>
          <p:nvPr/>
        </p:nvSpPr>
        <p:spPr>
          <a:xfrm>
            <a:off x="6004350" y="3429595"/>
            <a:ext cx="259561" cy="25956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651D5EF4-6F07-2248-8EDC-4B657CA82E9E}"/>
              </a:ext>
            </a:extLst>
          </p:cNvPr>
          <p:cNvCxnSpPr>
            <a:cxnSpLocks/>
            <a:stCxn id="89" idx="3"/>
            <a:endCxn id="82" idx="1"/>
          </p:cNvCxnSpPr>
          <p:nvPr/>
        </p:nvCxnSpPr>
        <p:spPr>
          <a:xfrm>
            <a:off x="6263908" y="3625452"/>
            <a:ext cx="680585" cy="273420"/>
          </a:xfrm>
          <a:prstGeom prst="bentConnector3">
            <a:avLst>
              <a:gd name="adj1" fmla="val 34122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A2A0D640-CE08-F048-9714-519598FDE9E9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7204053" y="3985143"/>
            <a:ext cx="680584" cy="270004"/>
          </a:xfrm>
          <a:prstGeom prst="bentConnector3">
            <a:avLst>
              <a:gd name="adj1" fmla="val 34121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92F7401-5C5C-5043-80E0-1ACFF6E6BCC4}"/>
              </a:ext>
            </a:extLst>
          </p:cNvPr>
          <p:cNvSpPr/>
          <p:nvPr/>
        </p:nvSpPr>
        <p:spPr>
          <a:xfrm>
            <a:off x="6944492" y="3785868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2E98CA8-B7E7-6C48-BD61-B9766B69EC3F}"/>
              </a:ext>
            </a:extLst>
          </p:cNvPr>
          <p:cNvSpPr/>
          <p:nvPr/>
        </p:nvSpPr>
        <p:spPr>
          <a:xfrm>
            <a:off x="6004347" y="3107854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2AB278D-7D42-C443-AD65-6C881CBE0E2C}"/>
              </a:ext>
            </a:extLst>
          </p:cNvPr>
          <p:cNvSpPr/>
          <p:nvPr/>
        </p:nvSpPr>
        <p:spPr>
          <a:xfrm>
            <a:off x="6004347" y="3426177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1AD6990A-1977-894B-9A28-4F88FD6CF0F4}"/>
              </a:ext>
            </a:extLst>
          </p:cNvPr>
          <p:cNvCxnSpPr>
            <a:cxnSpLocks/>
            <a:stCxn id="82" idx="3"/>
            <a:endCxn id="91" idx="1"/>
          </p:cNvCxnSpPr>
          <p:nvPr/>
        </p:nvCxnSpPr>
        <p:spPr>
          <a:xfrm flipV="1">
            <a:off x="7204054" y="3645696"/>
            <a:ext cx="683449" cy="253176"/>
          </a:xfrm>
          <a:prstGeom prst="bentConnector3">
            <a:avLst>
              <a:gd name="adj1" fmla="val 34188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9CF07A24-7AF9-9845-B01A-5E99D4EA790B}"/>
              </a:ext>
            </a:extLst>
          </p:cNvPr>
          <p:cNvSpPr/>
          <p:nvPr/>
        </p:nvSpPr>
        <p:spPr>
          <a:xfrm>
            <a:off x="7887503" y="3446421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4D3F6F46-6362-0E4C-8A2D-21DA144F9351}"/>
              </a:ext>
            </a:extLst>
          </p:cNvPr>
          <p:cNvCxnSpPr>
            <a:cxnSpLocks/>
            <a:stCxn id="83" idx="3"/>
            <a:endCxn id="42" idx="1"/>
          </p:cNvCxnSpPr>
          <p:nvPr/>
        </p:nvCxnSpPr>
        <p:spPr>
          <a:xfrm flipV="1">
            <a:off x="6263911" y="3241245"/>
            <a:ext cx="1620725" cy="318131"/>
          </a:xfrm>
          <a:prstGeom prst="bentConnector3">
            <a:avLst>
              <a:gd name="adj1" fmla="val 14097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E2D61E0-6B53-5747-8C3F-28F1B3F43F78}"/>
              </a:ext>
            </a:extLst>
          </p:cNvPr>
          <p:cNvSpPr/>
          <p:nvPr/>
        </p:nvSpPr>
        <p:spPr>
          <a:xfrm>
            <a:off x="5467048" y="3255724"/>
            <a:ext cx="259561" cy="9881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90DE4DB-244D-9246-8D7C-678865473146}"/>
              </a:ext>
            </a:extLst>
          </p:cNvPr>
          <p:cNvSpPr/>
          <p:nvPr/>
        </p:nvSpPr>
        <p:spPr>
          <a:xfrm>
            <a:off x="5467048" y="3428179"/>
            <a:ext cx="259561" cy="25956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2AABB0-9CC6-EF48-B19E-32116DF38C36}"/>
              </a:ext>
            </a:extLst>
          </p:cNvPr>
          <p:cNvSpPr/>
          <p:nvPr/>
        </p:nvSpPr>
        <p:spPr>
          <a:xfrm>
            <a:off x="5467048" y="3293309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D80722D8-8FDD-C547-90A2-C2A5C8622DC5}"/>
              </a:ext>
            </a:extLst>
          </p:cNvPr>
          <p:cNvCxnSpPr>
            <a:cxnSpLocks/>
            <a:stCxn id="105" idx="3"/>
            <a:endCxn id="108" idx="1"/>
          </p:cNvCxnSpPr>
          <p:nvPr/>
        </p:nvCxnSpPr>
        <p:spPr>
          <a:xfrm flipV="1">
            <a:off x="5726609" y="2971531"/>
            <a:ext cx="2160894" cy="521053"/>
          </a:xfrm>
          <a:prstGeom prst="bentConnector3">
            <a:avLst>
              <a:gd name="adj1" fmla="val 5761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B2482F1-41D3-1B42-832D-6056436610D8}"/>
              </a:ext>
            </a:extLst>
          </p:cNvPr>
          <p:cNvSpPr/>
          <p:nvPr/>
        </p:nvSpPr>
        <p:spPr>
          <a:xfrm>
            <a:off x="7887503" y="2772256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E73BB8B-F7F0-BA42-9FC4-AB0E62DB9A77}"/>
              </a:ext>
            </a:extLst>
          </p:cNvPr>
          <p:cNvCxnSpPr>
            <a:cxnSpLocks/>
            <a:stCxn id="104" idx="3"/>
            <a:endCxn id="83" idx="1"/>
          </p:cNvCxnSpPr>
          <p:nvPr/>
        </p:nvCxnSpPr>
        <p:spPr>
          <a:xfrm>
            <a:off x="5726609" y="3557960"/>
            <a:ext cx="277741" cy="1416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85E5E5-A23E-F742-8301-062DB3662DFF}"/>
              </a:ext>
            </a:extLst>
          </p:cNvPr>
          <p:cNvSpPr/>
          <p:nvPr/>
        </p:nvSpPr>
        <p:spPr>
          <a:xfrm>
            <a:off x="3143214" y="2943707"/>
            <a:ext cx="259561" cy="2556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8BEC63-173B-E044-BA7D-C99F25C66ECE}"/>
              </a:ext>
            </a:extLst>
          </p:cNvPr>
          <p:cNvSpPr/>
          <p:nvPr/>
        </p:nvSpPr>
        <p:spPr>
          <a:xfrm>
            <a:off x="3143213" y="2943707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7AE2845F-0FE8-A94D-B11E-C0CD4B04D47F}"/>
              </a:ext>
            </a:extLst>
          </p:cNvPr>
          <p:cNvCxnSpPr>
            <a:cxnSpLocks/>
            <a:stCxn id="118" idx="3"/>
            <a:endCxn id="127" idx="1"/>
          </p:cNvCxnSpPr>
          <p:nvPr/>
        </p:nvCxnSpPr>
        <p:spPr>
          <a:xfrm>
            <a:off x="3402774" y="3142982"/>
            <a:ext cx="756373" cy="701989"/>
          </a:xfrm>
          <a:prstGeom prst="bentConnector3">
            <a:avLst>
              <a:gd name="adj1" fmla="val 36184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3C59795C-49EE-2040-8F05-2FF800ED1214}"/>
              </a:ext>
            </a:extLst>
          </p:cNvPr>
          <p:cNvCxnSpPr>
            <a:cxnSpLocks/>
            <a:stCxn id="116" idx="3"/>
          </p:cNvCxnSpPr>
          <p:nvPr/>
        </p:nvCxnSpPr>
        <p:spPr>
          <a:xfrm>
            <a:off x="3402775" y="3071507"/>
            <a:ext cx="2063807" cy="25485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93DC0D3-1F13-6B4A-8AE1-7E97D3123598}"/>
              </a:ext>
            </a:extLst>
          </p:cNvPr>
          <p:cNvSpPr/>
          <p:nvPr/>
        </p:nvSpPr>
        <p:spPr>
          <a:xfrm>
            <a:off x="4159147" y="3645696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4EB9643-B988-AA41-BFFB-EF716CC39698}"/>
              </a:ext>
            </a:extLst>
          </p:cNvPr>
          <p:cNvCxnSpPr/>
          <p:nvPr/>
        </p:nvCxnSpPr>
        <p:spPr>
          <a:xfrm>
            <a:off x="2335786" y="2230582"/>
            <a:ext cx="0" cy="359180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D3B21B6-A91A-B044-AF50-14A262C3C382}"/>
              </a:ext>
            </a:extLst>
          </p:cNvPr>
          <p:cNvSpPr txBox="1"/>
          <p:nvPr/>
        </p:nvSpPr>
        <p:spPr>
          <a:xfrm>
            <a:off x="1359026" y="5695484"/>
            <a:ext cx="7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Fixed 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Location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224C3E6-A9BD-1C4F-9F76-B6473C0AA2B9}"/>
              </a:ext>
            </a:extLst>
          </p:cNvPr>
          <p:cNvSpPr txBox="1"/>
          <p:nvPr/>
        </p:nvSpPr>
        <p:spPr>
          <a:xfrm>
            <a:off x="2500215" y="5799733"/>
            <a:ext cx="912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Anywhere</a:t>
            </a:r>
          </a:p>
        </p:txBody>
      </p:sp>
    </p:spTree>
    <p:extLst>
      <p:ext uri="{BB962C8B-B14F-4D97-AF65-F5344CB8AC3E}">
        <p14:creationId xmlns:p14="http://schemas.microsoft.com/office/powerpoint/2010/main" val="1350103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25D-EDBD-FD48-AA55-B3CB3BDE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Copy-on-write File System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2FCC9F7-B9A1-F64F-86CF-3E8730DFE86E}"/>
              </a:ext>
            </a:extLst>
          </p:cNvPr>
          <p:cNvSpPr/>
          <p:nvPr/>
        </p:nvSpPr>
        <p:spPr>
          <a:xfrm>
            <a:off x="1180140" y="2440488"/>
            <a:ext cx="259561" cy="9881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2D29B9-027F-8543-8616-C1BFB9AD83D7}"/>
              </a:ext>
            </a:extLst>
          </p:cNvPr>
          <p:cNvSpPr/>
          <p:nvPr/>
        </p:nvSpPr>
        <p:spPr>
          <a:xfrm>
            <a:off x="5108267" y="2599512"/>
            <a:ext cx="259561" cy="9881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1E9BB0-7AB7-694E-97B5-305C6DA5E336}"/>
              </a:ext>
            </a:extLst>
          </p:cNvPr>
          <p:cNvSpPr/>
          <p:nvPr/>
        </p:nvSpPr>
        <p:spPr>
          <a:xfrm>
            <a:off x="7884636" y="2771967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C12A64-5655-7A4E-BA89-DD56D9F32774}"/>
              </a:ext>
            </a:extLst>
          </p:cNvPr>
          <p:cNvSpPr/>
          <p:nvPr/>
        </p:nvSpPr>
        <p:spPr>
          <a:xfrm>
            <a:off x="7884636" y="3111464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B5C9C2-6AF0-174B-AB85-613C38B7A69E}"/>
              </a:ext>
            </a:extLst>
          </p:cNvPr>
          <p:cNvSpPr/>
          <p:nvPr/>
        </p:nvSpPr>
        <p:spPr>
          <a:xfrm>
            <a:off x="7884636" y="3450960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BF3C46E-7F12-FB4F-A432-D67C4B5BA906}"/>
              </a:ext>
            </a:extLst>
          </p:cNvPr>
          <p:cNvSpPr/>
          <p:nvPr/>
        </p:nvSpPr>
        <p:spPr>
          <a:xfrm>
            <a:off x="7884636" y="3790457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0262D3B-BB6F-D344-8DB8-30D95A37B1AF}"/>
              </a:ext>
            </a:extLst>
          </p:cNvPr>
          <p:cNvSpPr/>
          <p:nvPr/>
        </p:nvSpPr>
        <p:spPr>
          <a:xfrm>
            <a:off x="7884636" y="4406790"/>
            <a:ext cx="259561" cy="25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CCE262-58C6-5D47-8E53-D888BF072586}"/>
              </a:ext>
            </a:extLst>
          </p:cNvPr>
          <p:cNvSpPr/>
          <p:nvPr/>
        </p:nvSpPr>
        <p:spPr>
          <a:xfrm>
            <a:off x="7884636" y="4873778"/>
            <a:ext cx="259561" cy="259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E2784C-97AC-D944-90EB-1ACFFB2B5D18}"/>
              </a:ext>
            </a:extLst>
          </p:cNvPr>
          <p:cNvSpPr/>
          <p:nvPr/>
        </p:nvSpPr>
        <p:spPr>
          <a:xfrm>
            <a:off x="7884636" y="5213274"/>
            <a:ext cx="259561" cy="259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B14CA84-F16D-FB46-8FA2-002548E3B56F}"/>
              </a:ext>
            </a:extLst>
          </p:cNvPr>
          <p:cNvSpPr/>
          <p:nvPr/>
        </p:nvSpPr>
        <p:spPr>
          <a:xfrm>
            <a:off x="7884636" y="5552770"/>
            <a:ext cx="259561" cy="259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DBCD79-FB91-1344-AC0A-B8833524BAAD}"/>
              </a:ext>
            </a:extLst>
          </p:cNvPr>
          <p:cNvSpPr/>
          <p:nvPr/>
        </p:nvSpPr>
        <p:spPr>
          <a:xfrm>
            <a:off x="6944493" y="3450960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8C0CA0F-D6E7-F745-B3A0-390C0685DF32}"/>
              </a:ext>
            </a:extLst>
          </p:cNvPr>
          <p:cNvSpPr/>
          <p:nvPr/>
        </p:nvSpPr>
        <p:spPr>
          <a:xfrm>
            <a:off x="6944493" y="5213274"/>
            <a:ext cx="259561" cy="259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28C5E8-23F3-C245-A835-A56C4A39A2AF}"/>
              </a:ext>
            </a:extLst>
          </p:cNvPr>
          <p:cNvSpPr/>
          <p:nvPr/>
        </p:nvSpPr>
        <p:spPr>
          <a:xfrm>
            <a:off x="6004350" y="3111464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085D9C-0421-A247-A945-D0080ECA1DEE}"/>
              </a:ext>
            </a:extLst>
          </p:cNvPr>
          <p:cNvSpPr/>
          <p:nvPr/>
        </p:nvSpPr>
        <p:spPr>
          <a:xfrm>
            <a:off x="5108267" y="2771967"/>
            <a:ext cx="259561" cy="259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3365BA7-C55C-9543-A76A-EB5F559B13BB}"/>
              </a:ext>
            </a:extLst>
          </p:cNvPr>
          <p:cNvSpPr/>
          <p:nvPr/>
        </p:nvSpPr>
        <p:spPr>
          <a:xfrm>
            <a:off x="5108267" y="4406790"/>
            <a:ext cx="259561" cy="259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209AC66-0071-DB4D-8876-B57D944D8398}"/>
              </a:ext>
            </a:extLst>
          </p:cNvPr>
          <p:cNvSpPr/>
          <p:nvPr/>
        </p:nvSpPr>
        <p:spPr>
          <a:xfrm>
            <a:off x="5108267" y="4873778"/>
            <a:ext cx="259561" cy="259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E26314-BAF2-0449-9E41-BC5240BE0E03}"/>
              </a:ext>
            </a:extLst>
          </p:cNvPr>
          <p:cNvCxnSpPr>
            <a:cxnSpLocks/>
            <a:stCxn id="55" idx="3"/>
            <a:endCxn id="40" idx="1"/>
          </p:cNvCxnSpPr>
          <p:nvPr/>
        </p:nvCxnSpPr>
        <p:spPr>
          <a:xfrm>
            <a:off x="5367828" y="2901748"/>
            <a:ext cx="2516808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9791748C-550B-1D41-AA2A-CF9AF0D345E2}"/>
              </a:ext>
            </a:extLst>
          </p:cNvPr>
          <p:cNvCxnSpPr>
            <a:cxnSpLocks/>
            <a:stCxn id="76" idx="3"/>
            <a:endCxn id="54" idx="1"/>
          </p:cNvCxnSpPr>
          <p:nvPr/>
        </p:nvCxnSpPr>
        <p:spPr>
          <a:xfrm>
            <a:off x="5367828" y="2969375"/>
            <a:ext cx="636522" cy="271870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6107DCE-DD98-944A-BED0-7FB03EEA6247}"/>
              </a:ext>
            </a:extLst>
          </p:cNvPr>
          <p:cNvCxnSpPr>
            <a:cxnSpLocks/>
            <a:stCxn id="54" idx="3"/>
            <a:endCxn id="42" idx="1"/>
          </p:cNvCxnSpPr>
          <p:nvPr/>
        </p:nvCxnSpPr>
        <p:spPr>
          <a:xfrm>
            <a:off x="6263912" y="3241245"/>
            <a:ext cx="1620725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89FBF0A2-CB77-F34F-9FC9-3046C540F262}"/>
              </a:ext>
            </a:extLst>
          </p:cNvPr>
          <p:cNvCxnSpPr>
            <a:cxnSpLocks/>
            <a:stCxn id="88" idx="3"/>
            <a:endCxn id="52" idx="1"/>
          </p:cNvCxnSpPr>
          <p:nvPr/>
        </p:nvCxnSpPr>
        <p:spPr>
          <a:xfrm>
            <a:off x="6263908" y="3307129"/>
            <a:ext cx="680585" cy="273612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14DFFB89-C110-5A4D-96EB-A0061D5E5CCC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7204053" y="3650234"/>
            <a:ext cx="680584" cy="270004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FE7CE37-8BD2-194D-B0CE-8435142E8A15}"/>
              </a:ext>
            </a:extLst>
          </p:cNvPr>
          <p:cNvCxnSpPr>
            <a:cxnSpLocks/>
            <a:stCxn id="52" idx="3"/>
            <a:endCxn id="43" idx="1"/>
          </p:cNvCxnSpPr>
          <p:nvPr/>
        </p:nvCxnSpPr>
        <p:spPr>
          <a:xfrm>
            <a:off x="7204055" y="3580741"/>
            <a:ext cx="68058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63D68E90-D8FC-AB48-ADED-E0F2DFA09387}"/>
              </a:ext>
            </a:extLst>
          </p:cNvPr>
          <p:cNvCxnSpPr>
            <a:cxnSpLocks/>
            <a:stCxn id="78" idx="3"/>
            <a:endCxn id="50" idx="1"/>
          </p:cNvCxnSpPr>
          <p:nvPr/>
        </p:nvCxnSpPr>
        <p:spPr>
          <a:xfrm>
            <a:off x="7204053" y="5412548"/>
            <a:ext cx="680583" cy="270003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2C2A94C-41B8-804B-B2FD-334C464528BC}"/>
              </a:ext>
            </a:extLst>
          </p:cNvPr>
          <p:cNvCxnSpPr>
            <a:cxnSpLocks/>
            <a:stCxn id="53" idx="3"/>
            <a:endCxn id="49" idx="1"/>
          </p:cNvCxnSpPr>
          <p:nvPr/>
        </p:nvCxnSpPr>
        <p:spPr>
          <a:xfrm>
            <a:off x="7204054" y="5343055"/>
            <a:ext cx="68058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84766E2-BF85-A245-A616-C2C92FD40562}"/>
              </a:ext>
            </a:extLst>
          </p:cNvPr>
          <p:cNvCxnSpPr>
            <a:cxnSpLocks/>
            <a:stCxn id="57" idx="3"/>
            <a:endCxn id="47" idx="1"/>
          </p:cNvCxnSpPr>
          <p:nvPr/>
        </p:nvCxnSpPr>
        <p:spPr>
          <a:xfrm>
            <a:off x="5367828" y="5003559"/>
            <a:ext cx="2516808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2B125E70-4B73-1140-9BE8-E7034B708A53}"/>
              </a:ext>
            </a:extLst>
          </p:cNvPr>
          <p:cNvCxnSpPr>
            <a:cxnSpLocks/>
            <a:stCxn id="77" idx="3"/>
            <a:endCxn id="53" idx="1"/>
          </p:cNvCxnSpPr>
          <p:nvPr/>
        </p:nvCxnSpPr>
        <p:spPr>
          <a:xfrm>
            <a:off x="5367828" y="5073053"/>
            <a:ext cx="1576665" cy="270002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4171493-2CA5-C544-BC09-52D018A8A7A4}"/>
              </a:ext>
            </a:extLst>
          </p:cNvPr>
          <p:cNvCxnSpPr>
            <a:cxnSpLocks/>
            <a:stCxn id="56" idx="3"/>
            <a:endCxn id="46" idx="1"/>
          </p:cNvCxnSpPr>
          <p:nvPr/>
        </p:nvCxnSpPr>
        <p:spPr>
          <a:xfrm>
            <a:off x="5367828" y="4536571"/>
            <a:ext cx="2516808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3CE5B86-9648-934C-A06C-B647B1E9D836}"/>
              </a:ext>
            </a:extLst>
          </p:cNvPr>
          <p:cNvSpPr txBox="1"/>
          <p:nvPr/>
        </p:nvSpPr>
        <p:spPr>
          <a:xfrm>
            <a:off x="4684032" y="1872787"/>
            <a:ext cx="1115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Inode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Array 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(in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inode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file)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0508F0-FA5E-894B-B5E5-C9D47234D63B}"/>
              </a:ext>
            </a:extLst>
          </p:cNvPr>
          <p:cNvSpPr txBox="1"/>
          <p:nvPr/>
        </p:nvSpPr>
        <p:spPr>
          <a:xfrm>
            <a:off x="6215664" y="1872790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Indirect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Blocks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5AEA34-C512-714C-AB8F-15DF177841B4}"/>
              </a:ext>
            </a:extLst>
          </p:cNvPr>
          <p:cNvSpPr txBox="1"/>
          <p:nvPr/>
        </p:nvSpPr>
        <p:spPr>
          <a:xfrm>
            <a:off x="7700869" y="1872790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Blocks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CB69EA-2BAF-7646-8D6A-D0CD103F8991}"/>
              </a:ext>
            </a:extLst>
          </p:cNvPr>
          <p:cNvSpPr/>
          <p:nvPr/>
        </p:nvSpPr>
        <p:spPr>
          <a:xfrm>
            <a:off x="5108267" y="2770100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0E971DC-369E-BC4C-8B92-E6DAE7010C6C}"/>
              </a:ext>
            </a:extLst>
          </p:cNvPr>
          <p:cNvSpPr/>
          <p:nvPr/>
        </p:nvSpPr>
        <p:spPr>
          <a:xfrm>
            <a:off x="5108267" y="4873778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E047790-CE48-C14A-ADD0-BD4706D9A3FE}"/>
              </a:ext>
            </a:extLst>
          </p:cNvPr>
          <p:cNvSpPr/>
          <p:nvPr/>
        </p:nvSpPr>
        <p:spPr>
          <a:xfrm>
            <a:off x="6944492" y="5213273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A5BCF7B-5057-E648-BDC4-2F940BCDBCB7}"/>
              </a:ext>
            </a:extLst>
          </p:cNvPr>
          <p:cNvSpPr/>
          <p:nvPr/>
        </p:nvSpPr>
        <p:spPr>
          <a:xfrm>
            <a:off x="6944492" y="3450959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5BEC64E-BE57-E24C-963A-2A75DE331DE6}"/>
              </a:ext>
            </a:extLst>
          </p:cNvPr>
          <p:cNvSpPr/>
          <p:nvPr/>
        </p:nvSpPr>
        <p:spPr>
          <a:xfrm>
            <a:off x="4164446" y="3636650"/>
            <a:ext cx="259561" cy="255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7B27496-FD31-B24A-9E7F-3454BA691B37}"/>
              </a:ext>
            </a:extLst>
          </p:cNvPr>
          <p:cNvSpPr/>
          <p:nvPr/>
        </p:nvSpPr>
        <p:spPr>
          <a:xfrm>
            <a:off x="3143214" y="2546709"/>
            <a:ext cx="259561" cy="255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D8B1E55-700F-EA49-9FBE-2641F7B3C0EE}"/>
              </a:ext>
            </a:extLst>
          </p:cNvPr>
          <p:cNvSpPr/>
          <p:nvPr/>
        </p:nvSpPr>
        <p:spPr>
          <a:xfrm>
            <a:off x="1180141" y="2546709"/>
            <a:ext cx="259561" cy="255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74BD17-1015-CD4C-8F1B-E1BB7043A728}"/>
              </a:ext>
            </a:extLst>
          </p:cNvPr>
          <p:cNvSpPr txBox="1"/>
          <p:nvPr/>
        </p:nvSpPr>
        <p:spPr>
          <a:xfrm>
            <a:off x="2671713" y="1872787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Inode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File’s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Indirect Blocks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114585-0B22-194D-9972-FF781FD8F660}"/>
              </a:ext>
            </a:extLst>
          </p:cNvPr>
          <p:cNvSpPr txBox="1"/>
          <p:nvPr/>
        </p:nvSpPr>
        <p:spPr>
          <a:xfrm>
            <a:off x="816036" y="1872787"/>
            <a:ext cx="987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Root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Inode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Slots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5E21EE5-5C66-C247-A971-BC48C68E896E}"/>
              </a:ext>
            </a:extLst>
          </p:cNvPr>
          <p:cNvSpPr/>
          <p:nvPr/>
        </p:nvSpPr>
        <p:spPr>
          <a:xfrm>
            <a:off x="3143213" y="2546709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0C96356-5086-D543-AA51-4C3CB06A5B72}"/>
              </a:ext>
            </a:extLst>
          </p:cNvPr>
          <p:cNvSpPr/>
          <p:nvPr/>
        </p:nvSpPr>
        <p:spPr>
          <a:xfrm>
            <a:off x="4164445" y="3630210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6DC2B1EC-AC04-DA42-8442-656F6E08D537}"/>
              </a:ext>
            </a:extLst>
          </p:cNvPr>
          <p:cNvCxnSpPr>
            <a:cxnSpLocks/>
            <a:stCxn id="98" idx="3"/>
            <a:endCxn id="92" idx="1"/>
          </p:cNvCxnSpPr>
          <p:nvPr/>
        </p:nvCxnSpPr>
        <p:spPr>
          <a:xfrm>
            <a:off x="3402774" y="2745984"/>
            <a:ext cx="761672" cy="1018466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FDAFE0D-1CA7-6D43-89CC-60E7167F1DFC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3402775" y="2674509"/>
            <a:ext cx="1705491" cy="9939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122DFEE6-756E-5945-8F89-A29BB6083661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4424006" y="3829485"/>
            <a:ext cx="680580" cy="1012821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55AB1AF-7523-D942-8F2A-9ADB476C42FD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4424007" y="3764450"/>
            <a:ext cx="680579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21BE664-BA5D-DF49-AB78-BB0ACE604C5D}"/>
              </a:ext>
            </a:extLst>
          </p:cNvPr>
          <p:cNvCxnSpPr>
            <a:cxnSpLocks/>
            <a:stCxn id="94" idx="3"/>
            <a:endCxn id="93" idx="1"/>
          </p:cNvCxnSpPr>
          <p:nvPr/>
        </p:nvCxnSpPr>
        <p:spPr>
          <a:xfrm>
            <a:off x="1439702" y="2674509"/>
            <a:ext cx="170351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8DFABD4-F1B6-194E-8C33-09D1A6921D7B}"/>
              </a:ext>
            </a:extLst>
          </p:cNvPr>
          <p:cNvSpPr/>
          <p:nvPr/>
        </p:nvSpPr>
        <p:spPr>
          <a:xfrm>
            <a:off x="5084879" y="4335895"/>
            <a:ext cx="3389152" cy="181346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2D1E914-3A35-7F40-9F97-A95B94CAE041}"/>
              </a:ext>
            </a:extLst>
          </p:cNvPr>
          <p:cNvSpPr/>
          <p:nvPr/>
        </p:nvSpPr>
        <p:spPr>
          <a:xfrm>
            <a:off x="5108267" y="3679512"/>
            <a:ext cx="259561" cy="9881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D0ABD6-FE7A-6C4E-989C-8950AB53618A}"/>
              </a:ext>
            </a:extLst>
          </p:cNvPr>
          <p:cNvSpPr/>
          <p:nvPr/>
        </p:nvSpPr>
        <p:spPr>
          <a:xfrm>
            <a:off x="5108267" y="4759512"/>
            <a:ext cx="259561" cy="9881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208BB0D-25E5-8944-A837-36ADFC802C4F}"/>
              </a:ext>
            </a:extLst>
          </p:cNvPr>
          <p:cNvSpPr/>
          <p:nvPr/>
        </p:nvSpPr>
        <p:spPr>
          <a:xfrm>
            <a:off x="7884636" y="4140000"/>
            <a:ext cx="259561" cy="25956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381FC2C-FEB4-4546-A3C1-97118F9B4829}"/>
              </a:ext>
            </a:extLst>
          </p:cNvPr>
          <p:cNvSpPr/>
          <p:nvPr/>
        </p:nvSpPr>
        <p:spPr>
          <a:xfrm>
            <a:off x="6944493" y="3769091"/>
            <a:ext cx="259561" cy="25956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93BE990-FD7D-4348-8396-79562A9F237E}"/>
              </a:ext>
            </a:extLst>
          </p:cNvPr>
          <p:cNvSpPr/>
          <p:nvPr/>
        </p:nvSpPr>
        <p:spPr>
          <a:xfrm>
            <a:off x="6004350" y="3429595"/>
            <a:ext cx="259561" cy="25956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651D5EF4-6F07-2248-8EDC-4B657CA82E9E}"/>
              </a:ext>
            </a:extLst>
          </p:cNvPr>
          <p:cNvCxnSpPr>
            <a:cxnSpLocks/>
            <a:stCxn id="89" idx="3"/>
            <a:endCxn id="82" idx="1"/>
          </p:cNvCxnSpPr>
          <p:nvPr/>
        </p:nvCxnSpPr>
        <p:spPr>
          <a:xfrm>
            <a:off x="6263908" y="3625452"/>
            <a:ext cx="680585" cy="273420"/>
          </a:xfrm>
          <a:prstGeom prst="bentConnector3">
            <a:avLst>
              <a:gd name="adj1" fmla="val 34122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A2A0D640-CE08-F048-9714-519598FDE9E9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7204053" y="3985143"/>
            <a:ext cx="680584" cy="270004"/>
          </a:xfrm>
          <a:prstGeom prst="bentConnector3">
            <a:avLst>
              <a:gd name="adj1" fmla="val 34121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92F7401-5C5C-5043-80E0-1ACFF6E6BCC4}"/>
              </a:ext>
            </a:extLst>
          </p:cNvPr>
          <p:cNvSpPr/>
          <p:nvPr/>
        </p:nvSpPr>
        <p:spPr>
          <a:xfrm>
            <a:off x="6944492" y="3785868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2E98CA8-B7E7-6C48-BD61-B9766B69EC3F}"/>
              </a:ext>
            </a:extLst>
          </p:cNvPr>
          <p:cNvSpPr/>
          <p:nvPr/>
        </p:nvSpPr>
        <p:spPr>
          <a:xfrm>
            <a:off x="6004347" y="3107854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2AB278D-7D42-C443-AD65-6C881CBE0E2C}"/>
              </a:ext>
            </a:extLst>
          </p:cNvPr>
          <p:cNvSpPr/>
          <p:nvPr/>
        </p:nvSpPr>
        <p:spPr>
          <a:xfrm>
            <a:off x="6004347" y="3426177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1AD6990A-1977-894B-9A28-4F88FD6CF0F4}"/>
              </a:ext>
            </a:extLst>
          </p:cNvPr>
          <p:cNvCxnSpPr>
            <a:cxnSpLocks/>
            <a:stCxn id="82" idx="3"/>
            <a:endCxn id="91" idx="1"/>
          </p:cNvCxnSpPr>
          <p:nvPr/>
        </p:nvCxnSpPr>
        <p:spPr>
          <a:xfrm flipV="1">
            <a:off x="7204054" y="3645696"/>
            <a:ext cx="683449" cy="253176"/>
          </a:xfrm>
          <a:prstGeom prst="bentConnector3">
            <a:avLst>
              <a:gd name="adj1" fmla="val 34188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9CF07A24-7AF9-9845-B01A-5E99D4EA790B}"/>
              </a:ext>
            </a:extLst>
          </p:cNvPr>
          <p:cNvSpPr/>
          <p:nvPr/>
        </p:nvSpPr>
        <p:spPr>
          <a:xfrm>
            <a:off x="7887503" y="3446421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4D3F6F46-6362-0E4C-8A2D-21DA144F9351}"/>
              </a:ext>
            </a:extLst>
          </p:cNvPr>
          <p:cNvCxnSpPr>
            <a:cxnSpLocks/>
            <a:stCxn id="83" idx="3"/>
            <a:endCxn id="42" idx="1"/>
          </p:cNvCxnSpPr>
          <p:nvPr/>
        </p:nvCxnSpPr>
        <p:spPr>
          <a:xfrm flipV="1">
            <a:off x="6263911" y="3241245"/>
            <a:ext cx="1620725" cy="318131"/>
          </a:xfrm>
          <a:prstGeom prst="bentConnector3">
            <a:avLst>
              <a:gd name="adj1" fmla="val 14097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E2D61E0-6B53-5747-8C3F-28F1B3F43F78}"/>
              </a:ext>
            </a:extLst>
          </p:cNvPr>
          <p:cNvSpPr/>
          <p:nvPr/>
        </p:nvSpPr>
        <p:spPr>
          <a:xfrm>
            <a:off x="5467048" y="3255724"/>
            <a:ext cx="259561" cy="9881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90DE4DB-244D-9246-8D7C-678865473146}"/>
              </a:ext>
            </a:extLst>
          </p:cNvPr>
          <p:cNvSpPr/>
          <p:nvPr/>
        </p:nvSpPr>
        <p:spPr>
          <a:xfrm>
            <a:off x="5467048" y="3428179"/>
            <a:ext cx="259561" cy="25956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82AABB0-9CC6-EF48-B19E-32116DF38C36}"/>
              </a:ext>
            </a:extLst>
          </p:cNvPr>
          <p:cNvSpPr/>
          <p:nvPr/>
        </p:nvSpPr>
        <p:spPr>
          <a:xfrm>
            <a:off x="5467048" y="3293309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D80722D8-8FDD-C547-90A2-C2A5C8622DC5}"/>
              </a:ext>
            </a:extLst>
          </p:cNvPr>
          <p:cNvCxnSpPr>
            <a:cxnSpLocks/>
            <a:stCxn id="105" idx="3"/>
            <a:endCxn id="108" idx="1"/>
          </p:cNvCxnSpPr>
          <p:nvPr/>
        </p:nvCxnSpPr>
        <p:spPr>
          <a:xfrm flipV="1">
            <a:off x="5726609" y="2971531"/>
            <a:ext cx="2160894" cy="521053"/>
          </a:xfrm>
          <a:prstGeom prst="bentConnector3">
            <a:avLst>
              <a:gd name="adj1" fmla="val 5761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B2482F1-41D3-1B42-832D-6056436610D8}"/>
              </a:ext>
            </a:extLst>
          </p:cNvPr>
          <p:cNvSpPr/>
          <p:nvPr/>
        </p:nvSpPr>
        <p:spPr>
          <a:xfrm>
            <a:off x="7887503" y="2772256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E73BB8B-F7F0-BA42-9FC4-AB0E62DB9A77}"/>
              </a:ext>
            </a:extLst>
          </p:cNvPr>
          <p:cNvCxnSpPr>
            <a:cxnSpLocks/>
            <a:stCxn id="104" idx="3"/>
            <a:endCxn id="83" idx="1"/>
          </p:cNvCxnSpPr>
          <p:nvPr/>
        </p:nvCxnSpPr>
        <p:spPr>
          <a:xfrm>
            <a:off x="5726609" y="3557960"/>
            <a:ext cx="277741" cy="1416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C85E5E5-A23E-F742-8301-062DB3662DFF}"/>
              </a:ext>
            </a:extLst>
          </p:cNvPr>
          <p:cNvSpPr/>
          <p:nvPr/>
        </p:nvSpPr>
        <p:spPr>
          <a:xfrm>
            <a:off x="3143214" y="2943707"/>
            <a:ext cx="259561" cy="2556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52D3655-E082-4F46-9A8C-0B488CD86454}"/>
              </a:ext>
            </a:extLst>
          </p:cNvPr>
          <p:cNvSpPr/>
          <p:nvPr/>
        </p:nvSpPr>
        <p:spPr>
          <a:xfrm>
            <a:off x="1180141" y="2799707"/>
            <a:ext cx="259561" cy="2556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8BEC63-173B-E044-BA7D-C99F25C66ECE}"/>
              </a:ext>
            </a:extLst>
          </p:cNvPr>
          <p:cNvSpPr/>
          <p:nvPr/>
        </p:nvSpPr>
        <p:spPr>
          <a:xfrm>
            <a:off x="3143213" y="2943707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7AE2845F-0FE8-A94D-B11E-C0CD4B04D47F}"/>
              </a:ext>
            </a:extLst>
          </p:cNvPr>
          <p:cNvCxnSpPr>
            <a:cxnSpLocks/>
            <a:stCxn id="118" idx="3"/>
            <a:endCxn id="127" idx="1"/>
          </p:cNvCxnSpPr>
          <p:nvPr/>
        </p:nvCxnSpPr>
        <p:spPr>
          <a:xfrm>
            <a:off x="3402774" y="3142982"/>
            <a:ext cx="756373" cy="701989"/>
          </a:xfrm>
          <a:prstGeom prst="bentConnector3">
            <a:avLst>
              <a:gd name="adj1" fmla="val 36184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F5F64E3A-3DD1-314F-B76C-DC2A20CD7FF1}"/>
              </a:ext>
            </a:extLst>
          </p:cNvPr>
          <p:cNvCxnSpPr>
            <a:cxnSpLocks/>
            <a:stCxn id="117" idx="3"/>
            <a:endCxn id="116" idx="1"/>
          </p:cNvCxnSpPr>
          <p:nvPr/>
        </p:nvCxnSpPr>
        <p:spPr>
          <a:xfrm>
            <a:off x="1439702" y="2927507"/>
            <a:ext cx="1703512" cy="144000"/>
          </a:xfrm>
          <a:prstGeom prst="bentConnector3">
            <a:avLst>
              <a:gd name="adj1" fmla="val 42392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3C59795C-49EE-2040-8F05-2FF800ED1214}"/>
              </a:ext>
            </a:extLst>
          </p:cNvPr>
          <p:cNvCxnSpPr>
            <a:cxnSpLocks/>
            <a:stCxn id="116" idx="3"/>
          </p:cNvCxnSpPr>
          <p:nvPr/>
        </p:nvCxnSpPr>
        <p:spPr>
          <a:xfrm>
            <a:off x="3402775" y="3071507"/>
            <a:ext cx="2063807" cy="25485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93DC0D3-1F13-6B4A-8AE1-7E97D3123598}"/>
              </a:ext>
            </a:extLst>
          </p:cNvPr>
          <p:cNvSpPr/>
          <p:nvPr/>
        </p:nvSpPr>
        <p:spPr>
          <a:xfrm>
            <a:off x="4159147" y="3645696"/>
            <a:ext cx="259561" cy="3985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A3FDB20-CAC9-0947-8BA2-7B46BE4F8EAD}"/>
              </a:ext>
            </a:extLst>
          </p:cNvPr>
          <p:cNvCxnSpPr/>
          <p:nvPr/>
        </p:nvCxnSpPr>
        <p:spPr>
          <a:xfrm>
            <a:off x="2335786" y="2230582"/>
            <a:ext cx="0" cy="359180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87CD2EF-BA0A-A245-AEAE-1BE20D373565}"/>
              </a:ext>
            </a:extLst>
          </p:cNvPr>
          <p:cNvSpPr txBox="1"/>
          <p:nvPr/>
        </p:nvSpPr>
        <p:spPr>
          <a:xfrm>
            <a:off x="1359026" y="5695484"/>
            <a:ext cx="7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Fixed 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Location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281D500-9C24-934F-93E6-4F26C1FE44D1}"/>
              </a:ext>
            </a:extLst>
          </p:cNvPr>
          <p:cNvSpPr txBox="1"/>
          <p:nvPr/>
        </p:nvSpPr>
        <p:spPr>
          <a:xfrm>
            <a:off x="2500215" y="5799733"/>
            <a:ext cx="912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Anywhere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B145B84-9AD2-A24A-A1EF-C061F0982B86}"/>
              </a:ext>
            </a:extLst>
          </p:cNvPr>
          <p:cNvSpPr/>
          <p:nvPr/>
        </p:nvSpPr>
        <p:spPr>
          <a:xfrm>
            <a:off x="649598" y="4119910"/>
            <a:ext cx="3988597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Updating root </a:t>
            </a:r>
            <a:r>
              <a:rPr lang="en-US" sz="1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inode</a:t>
            </a: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is atomic action that </a:t>
            </a:r>
            <a:r>
              <a:rPr lang="en-US" sz="16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commits</a:t>
            </a: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set of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Keep small array of slots for current and recent root </a:t>
            </a:r>
            <a:r>
              <a:rPr lang="en-US" sz="1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inodes</a:t>
            </a:r>
            <a:endParaRPr lang="en-US" sz="1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Include checksum and monotonically increasing version number in root </a:t>
            </a:r>
            <a:r>
              <a:rPr lang="en-US" sz="1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inodes</a:t>
            </a:r>
            <a:endParaRPr lang="en-US" sz="1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After any crash, scan all slots to identify the newest root </a:t>
            </a:r>
            <a:r>
              <a:rPr lang="en-US" sz="1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inode</a:t>
            </a: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that includes correct checksum</a:t>
            </a:r>
          </a:p>
        </p:txBody>
      </p:sp>
    </p:spTree>
    <p:extLst>
      <p:ext uri="{BB962C8B-B14F-4D97-AF65-F5344CB8AC3E}">
        <p14:creationId xmlns:p14="http://schemas.microsoft.com/office/powerpoint/2010/main" val="418694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Copy-on-write Batch Update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531404-E9CC-CD45-947F-FE8182CEA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29211"/>
            <a:ext cx="7886700" cy="1516064"/>
          </a:xfrm>
        </p:spPr>
        <p:txBody>
          <a:bodyPr/>
          <a:lstStyle/>
          <a:p>
            <a:r>
              <a:rPr lang="en-US" sz="2000" dirty="0"/>
              <a:t>Updates to file’s </a:t>
            </a:r>
            <a:r>
              <a:rPr lang="en-US" sz="2000" dirty="0" err="1"/>
              <a:t>inode</a:t>
            </a:r>
            <a:r>
              <a:rPr lang="en-US" sz="2000" dirty="0"/>
              <a:t> and indirect blocks may be amortized over multiple writes to </a:t>
            </a:r>
            <a:r>
              <a:rPr lang="en-US" sz="2000" dirty="0">
                <a:solidFill>
                  <a:srgbClr val="FF0000"/>
                </a:solidFill>
              </a:rPr>
              <a:t>different blocks of the file</a:t>
            </a:r>
          </a:p>
          <a:p>
            <a:r>
              <a:rPr lang="en-US" sz="2000" dirty="0"/>
              <a:t>Updates to the rood </a:t>
            </a:r>
            <a:r>
              <a:rPr lang="en-US" sz="2000" dirty="0" err="1"/>
              <a:t>inode</a:t>
            </a:r>
            <a:r>
              <a:rPr lang="en-US" sz="2000" dirty="0"/>
              <a:t> and root </a:t>
            </a:r>
            <a:r>
              <a:rPr lang="en-US" sz="2000" dirty="0" err="1"/>
              <a:t>inode’s</a:t>
            </a:r>
            <a:r>
              <a:rPr lang="en-US" sz="2000" dirty="0"/>
              <a:t> indirect blocks may be amortized over multiple writes to </a:t>
            </a:r>
            <a:r>
              <a:rPr lang="en-US" sz="2000" dirty="0">
                <a:solidFill>
                  <a:srgbClr val="FF0000"/>
                </a:solidFill>
              </a:rPr>
              <a:t>different files</a:t>
            </a:r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2AA67DF3-8446-D842-9C10-9C9F69BB9C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83" r="1583"/>
          <a:stretch/>
        </p:blipFill>
        <p:spPr bwMode="auto">
          <a:xfrm>
            <a:off x="1480489" y="1728788"/>
            <a:ext cx="6183021" cy="3400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26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95F9-9E74-B94C-8865-1CADE406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Update-in-place vs. Copy-on-write </a:t>
            </a:r>
            <a:br>
              <a:rPr lang="en-US" dirty="0"/>
            </a:br>
            <a:r>
              <a:rPr lang="en-US" dirty="0"/>
              <a:t>File Systems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15A791-A9E9-0841-B4EA-A2EC678D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695235"/>
            <a:ext cx="7886700" cy="1950040"/>
          </a:xfrm>
        </p:spPr>
        <p:txBody>
          <a:bodyPr/>
          <a:lstStyle/>
          <a:p>
            <a:r>
              <a:rPr lang="en-US" sz="1800" dirty="0"/>
              <a:t>Update-in-place file system updates data and metadata in their existing locations</a:t>
            </a:r>
          </a:p>
          <a:p>
            <a:r>
              <a:rPr lang="en-US" sz="1800" dirty="0"/>
              <a:t>Copy-on-write file system makes </a:t>
            </a:r>
            <a:r>
              <a:rPr lang="en-US" sz="1800" dirty="0">
                <a:solidFill>
                  <a:srgbClr val="FF0000"/>
                </a:solidFill>
              </a:rPr>
              <a:t>new copies</a:t>
            </a:r>
            <a:r>
              <a:rPr lang="en-US" sz="1800" dirty="0"/>
              <a:t> on every update</a:t>
            </a:r>
          </a:p>
          <a:p>
            <a:pPr lvl="1"/>
            <a:r>
              <a:rPr lang="en-US" sz="1600" dirty="0"/>
              <a:t>Updates can be grouped into single write to free range of sequential blocks on disk</a:t>
            </a:r>
          </a:p>
          <a:p>
            <a:pPr lvl="1"/>
            <a:r>
              <a:rPr lang="en-US" sz="1600" dirty="0"/>
              <a:t>Sequential writes are much faster than random ones → </a:t>
            </a:r>
            <a:r>
              <a:rPr lang="en-US" sz="1600" dirty="0">
                <a:solidFill>
                  <a:srgbClr val="FF0000"/>
                </a:solidFill>
              </a:rPr>
              <a:t>excellent write performance </a:t>
            </a:r>
            <a:r>
              <a:rPr lang="en-US" sz="1600" dirty="0"/>
              <a:t>even though copy-on-write writes more data than update-in-place does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4706C-3E27-7445-87D4-0F78C5593C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0000"/>
          <a:stretch/>
        </p:blipFill>
        <p:spPr>
          <a:xfrm>
            <a:off x="1183913" y="1466715"/>
            <a:ext cx="2989580" cy="3143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9F583C-7F8F-2E4A-990B-B5A8CC3124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/>
          <a:stretch/>
        </p:blipFill>
        <p:spPr>
          <a:xfrm>
            <a:off x="4970507" y="1466715"/>
            <a:ext cx="298958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Copy-on-write File Systems: </a:t>
            </a:r>
            <a:br>
              <a:rPr lang="en-US" dirty="0"/>
            </a:br>
            <a:r>
              <a:rPr lang="en-US" dirty="0"/>
              <a:t>Garbage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Write efficiency requires contiguous sequences of free blocks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Updates leave dead blocks scattered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2000" dirty="0"/>
              <a:t>Read efficiency requires data read together to be in the same block group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Write anywhere leaves related data scattered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2000" dirty="0"/>
              <a:t>Solution: background coalescing of live/dead blocks  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982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Copy-on-write File Systems: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B050"/>
                </a:solidFill>
              </a:rPr>
              <a:t>+ Correct behavior regardless of failures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+ Fast recovery (root block array)</a:t>
            </a:r>
          </a:p>
          <a:p>
            <a:r>
              <a:rPr lang="en-US" sz="2400" dirty="0">
                <a:solidFill>
                  <a:srgbClr val="00B050"/>
                </a:solidFill>
              </a:rPr>
              <a:t>+ High throughput (best if updates are batched)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– Potential for high latency</a:t>
            </a:r>
          </a:p>
          <a:p>
            <a:r>
              <a:rPr lang="en-US" sz="2400" dirty="0">
                <a:solidFill>
                  <a:srgbClr val="FF0000"/>
                </a:solidFill>
              </a:rPr>
              <a:t>– Small changes require many writes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– Garbage collection essential for performance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8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6194D-4911-4D43-B7CD-EFB421073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Problem posed by machine/disk failures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Transaction concept (ASID properties)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Transactional file systems</a:t>
            </a: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Journaling and logging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Copy-on-write file systems</a:t>
            </a:r>
          </a:p>
          <a:p>
            <a:r>
              <a:rPr lang="en-US" sz="2400" dirty="0"/>
              <a:t>Redundant arrays of independent disks (RAID)</a:t>
            </a:r>
          </a:p>
        </p:txBody>
      </p:sp>
    </p:spTree>
    <p:extLst>
      <p:ext uri="{BB962C8B-B14F-4D97-AF65-F5344CB8AC3E}">
        <p14:creationId xmlns:p14="http://schemas.microsoft.com/office/powerpoint/2010/main" val="2810894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How to Make File System Durable?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887213-C13B-4648-8DAC-BDEBDD83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Disk drives use error correcting codes (ECC) to deal with small defects</a:t>
            </a:r>
          </a:p>
          <a:p>
            <a:pPr lvl="1"/>
            <a:r>
              <a:rPr lang="en-US" altLang="ko-KR" sz="1600" dirty="0"/>
              <a:t>Can allow recovery of data from small media defects 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Writes should survive in </a:t>
            </a:r>
            <a:r>
              <a:rPr lang="en-US" altLang="ko-KR" sz="1800" dirty="0">
                <a:solidFill>
                  <a:srgbClr val="FF0000"/>
                </a:solidFill>
              </a:rPr>
              <a:t>short term</a:t>
            </a:r>
          </a:p>
          <a:p>
            <a:pPr lvl="1"/>
            <a:r>
              <a:rPr lang="en-US" altLang="ko-KR" sz="1600" dirty="0"/>
              <a:t>Either abandon delayed writes or</a:t>
            </a:r>
          </a:p>
          <a:p>
            <a:pPr lvl="1"/>
            <a:r>
              <a:rPr lang="en-US" altLang="ko-KR" sz="1600" dirty="0"/>
              <a:t>Use battery-backed RAM (non-volatile RAM - NVRAM) for dirty blocks in buffer cache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Data should survive in </a:t>
            </a:r>
            <a:r>
              <a:rPr lang="en-US" altLang="ko-KR" sz="1800" dirty="0">
                <a:solidFill>
                  <a:srgbClr val="FF0000"/>
                </a:solidFill>
              </a:rPr>
              <a:t>long term</a:t>
            </a:r>
          </a:p>
          <a:p>
            <a:pPr lvl="1"/>
            <a:r>
              <a:rPr lang="en-US" altLang="ko-KR" sz="1600" dirty="0"/>
              <a:t>Need to replicate!  Keep more than one copy of data!</a:t>
            </a:r>
          </a:p>
          <a:p>
            <a:pPr lvl="1"/>
            <a:r>
              <a:rPr lang="en-US" altLang="ko-KR" sz="1600" dirty="0"/>
              <a:t>Important element: independence of failure</a:t>
            </a:r>
          </a:p>
          <a:p>
            <a:pPr lvl="2"/>
            <a:r>
              <a:rPr lang="en-US" altLang="ko-KR" sz="1400" dirty="0"/>
              <a:t>Could put copies on one disk, but if disk head fails …</a:t>
            </a:r>
          </a:p>
          <a:p>
            <a:pPr lvl="2"/>
            <a:r>
              <a:rPr lang="en-US" altLang="ko-KR" sz="1400" dirty="0"/>
              <a:t>Could put copies on different disks, but if server fails …</a:t>
            </a:r>
          </a:p>
          <a:p>
            <a:pPr lvl="2"/>
            <a:r>
              <a:rPr lang="en-US" altLang="ko-KR" sz="1400" dirty="0"/>
              <a:t>Could put copies on different servers, but if building is struck by lightning …</a:t>
            </a:r>
          </a:p>
          <a:p>
            <a:pPr lvl="2"/>
            <a:r>
              <a:rPr lang="en-US" altLang="ko-KR" sz="1400" dirty="0"/>
              <a:t>Could put copies on servers in different continents …</a:t>
            </a:r>
          </a:p>
        </p:txBody>
      </p:sp>
    </p:spTree>
    <p:extLst>
      <p:ext uri="{BB962C8B-B14F-4D97-AF65-F5344CB8AC3E}">
        <p14:creationId xmlns:p14="http://schemas.microsoft.com/office/powerpoint/2010/main" val="2442879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RAID: Redundant Arrays of Inexpensive Disks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Invented by David Patterson, Garth A. Gibson, and Randy Katz in 1987</a:t>
            </a:r>
          </a:p>
          <a:p>
            <a:endParaRPr lang="en-US" altLang="ko-KR" sz="2000" dirty="0"/>
          </a:p>
          <a:p>
            <a:r>
              <a:rPr lang="en-US" altLang="ko-KR" sz="2000" dirty="0"/>
              <a:t>Data stored on multiple disks (redundancy)</a:t>
            </a:r>
          </a:p>
          <a:p>
            <a:endParaRPr lang="en-US" altLang="ko-KR" sz="2000" dirty="0"/>
          </a:p>
          <a:p>
            <a:r>
              <a:rPr lang="en-US" altLang="ko-KR" sz="2000" dirty="0"/>
              <a:t>Implemented either in software or hardware</a:t>
            </a:r>
          </a:p>
          <a:p>
            <a:pPr lvl="1"/>
            <a:r>
              <a:rPr lang="en-US" altLang="ko-KR" sz="1800" dirty="0"/>
              <a:t>In hardware case, done by disk controller; file system may not even know that there is more than one disk in use</a:t>
            </a:r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Initially, five levels of RAID (more now!)</a:t>
            </a:r>
          </a:p>
        </p:txBody>
      </p:sp>
    </p:spTree>
    <p:extLst>
      <p:ext uri="{BB962C8B-B14F-4D97-AF65-F5344CB8AC3E}">
        <p14:creationId xmlns:p14="http://schemas.microsoft.com/office/powerpoint/2010/main" val="5875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Important “abilities”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</a:rPr>
              <a:t>Reliability</a:t>
            </a:r>
            <a:r>
              <a:rPr lang="en-US" altLang="ko-KR" sz="1800" dirty="0"/>
              <a:t>: ability of system or component to perform its required functions under stated conditions for specified time </a:t>
            </a:r>
          </a:p>
          <a:p>
            <a:pPr lvl="1"/>
            <a:r>
              <a:rPr lang="en-US" altLang="ko-KR" sz="1600" dirty="0"/>
              <a:t>System is not only “up”, but also working correctly</a:t>
            </a:r>
          </a:p>
          <a:p>
            <a:pPr lvl="1"/>
            <a:r>
              <a:rPr lang="en-US" altLang="ko-KR" sz="1600" dirty="0"/>
              <a:t>Includes availability, security, fault tolerance/durability</a:t>
            </a:r>
          </a:p>
          <a:p>
            <a:pPr lvl="1"/>
            <a:r>
              <a:rPr lang="en-US" altLang="ko-KR" sz="1600" dirty="0"/>
              <a:t>Data must survive system crashes, disk crashes, other problems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>
                <a:solidFill>
                  <a:srgbClr val="FF0000"/>
                </a:solidFill>
              </a:rPr>
              <a:t>Availability</a:t>
            </a:r>
            <a:r>
              <a:rPr lang="en-US" altLang="ko-KR" sz="1800" dirty="0"/>
              <a:t>: probability that system can accept and process requests</a:t>
            </a:r>
          </a:p>
          <a:p>
            <a:pPr lvl="1"/>
            <a:r>
              <a:rPr lang="en-US" altLang="ko-KR" sz="1600" dirty="0"/>
              <a:t>Can build highly-available systems, despite unreliable components</a:t>
            </a:r>
          </a:p>
          <a:p>
            <a:pPr lvl="2"/>
            <a:r>
              <a:rPr lang="en-US" altLang="ko-KR" sz="1400" dirty="0"/>
              <a:t>Involves independence of failures and redundancy</a:t>
            </a:r>
          </a:p>
          <a:p>
            <a:pPr lvl="1"/>
            <a:r>
              <a:rPr lang="en-US" altLang="ko-KR" sz="1600" dirty="0"/>
              <a:t>Often as “nines” of probability.  99.9% is “3-nines of availability”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>
                <a:solidFill>
                  <a:srgbClr val="FF0000"/>
                </a:solidFill>
              </a:rPr>
              <a:t>Durability</a:t>
            </a:r>
            <a:r>
              <a:rPr lang="en-US" altLang="ko-KR" sz="1800" dirty="0"/>
              <a:t>: ability of system to recover data despite faults</a:t>
            </a:r>
          </a:p>
          <a:p>
            <a:pPr lvl="1"/>
            <a:r>
              <a:rPr lang="en-US" altLang="ko-KR" sz="1600" dirty="0"/>
              <a:t>This idea is fault-tolerance applied to data</a:t>
            </a:r>
          </a:p>
          <a:p>
            <a:pPr lvl="1"/>
            <a:r>
              <a:rPr lang="en-US" altLang="ko-KR" sz="1600" dirty="0"/>
              <a:t>Doesn’t necessarily imply availability: information on pyramids was very durable, but could not be accessed until discovery of Rosetta Stone</a:t>
            </a:r>
          </a:p>
        </p:txBody>
      </p:sp>
    </p:spTree>
    <p:extLst>
      <p:ext uri="{BB962C8B-B14F-4D97-AF65-F5344CB8AC3E}">
        <p14:creationId xmlns:p14="http://schemas.microsoft.com/office/powerpoint/2010/main" val="2861134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69FC-663D-2F4B-9F57-809E86B0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RAID 0: Striping</a:t>
            </a:r>
          </a:p>
        </p:txBody>
      </p:sp>
      <p:sp>
        <p:nvSpPr>
          <p:cNvPr id="4" name="AutoShape 2" descr="Disk storage using RAID 0 striping">
            <a:extLst>
              <a:ext uri="{FF2B5EF4-FFF2-40B4-BE49-F238E27FC236}">
                <a16:creationId xmlns:a16="http://schemas.microsoft.com/office/drawing/2014/main" id="{8318B146-B482-9346-846D-364494BD32D2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28650" y="1676400"/>
            <a:ext cx="7886700" cy="4968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Multiple drives (at least 2) are used to store data</a:t>
            </a:r>
          </a:p>
          <a:p>
            <a:r>
              <a:rPr lang="en-US" sz="1800" dirty="0"/>
              <a:t>Data is split into blocks written across all drives</a:t>
            </a:r>
          </a:p>
          <a:p>
            <a:r>
              <a:rPr lang="en-US" sz="1800" dirty="0">
                <a:solidFill>
                  <a:srgbClr val="00B050"/>
                </a:solidFill>
              </a:rPr>
              <a:t>+ Offers great performance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Read and write operations can be parallelized </a:t>
            </a:r>
            <a:br>
              <a:rPr lang="en-US" sz="1600" dirty="0">
                <a:solidFill>
                  <a:srgbClr val="00B050"/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over multiple drives</a:t>
            </a:r>
          </a:p>
          <a:p>
            <a:r>
              <a:rPr lang="en-US" sz="1800" dirty="0">
                <a:solidFill>
                  <a:srgbClr val="00B050"/>
                </a:solidFill>
              </a:rPr>
              <a:t>+ Uses entire capacity and is easy to implement</a:t>
            </a:r>
          </a:p>
          <a:p>
            <a:r>
              <a:rPr lang="en-US" sz="1800" dirty="0">
                <a:solidFill>
                  <a:srgbClr val="FF0000"/>
                </a:solidFill>
              </a:rPr>
              <a:t>– Not fault-tolerant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If one drive fails, data cannot be restored 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(not suitable for mission-critical systems)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BB7D896-EB10-3143-B3D1-CA529913AF07}"/>
              </a:ext>
            </a:extLst>
          </p:cNvPr>
          <p:cNvGrpSpPr/>
          <p:nvPr/>
        </p:nvGrpSpPr>
        <p:grpSpPr>
          <a:xfrm>
            <a:off x="6293194" y="2232000"/>
            <a:ext cx="1866246" cy="1733120"/>
            <a:chOff x="6293194" y="2232000"/>
            <a:chExt cx="1866246" cy="173312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BCB54AB-2D8B-2040-BB9F-5BA3DC775620}"/>
                </a:ext>
              </a:extLst>
            </p:cNvPr>
            <p:cNvGrpSpPr/>
            <p:nvPr/>
          </p:nvGrpSpPr>
          <p:grpSpPr>
            <a:xfrm>
              <a:off x="6293194" y="2232000"/>
              <a:ext cx="1866246" cy="1733120"/>
              <a:chOff x="6293194" y="1814946"/>
              <a:chExt cx="1866246" cy="1733120"/>
            </a:xfrm>
          </p:grpSpPr>
          <p:sp>
            <p:nvSpPr>
              <p:cNvPr id="31" name="Can 30">
                <a:extLst>
                  <a:ext uri="{FF2B5EF4-FFF2-40B4-BE49-F238E27FC236}">
                    <a16:creationId xmlns:a16="http://schemas.microsoft.com/office/drawing/2014/main" id="{42BD3A77-C848-A04B-932C-C4CA7A36B297}"/>
                  </a:ext>
                </a:extLst>
              </p:cNvPr>
              <p:cNvSpPr/>
              <p:nvPr/>
            </p:nvSpPr>
            <p:spPr>
              <a:xfrm>
                <a:off x="6293194" y="1814947"/>
                <a:ext cx="783811" cy="1733119"/>
              </a:xfrm>
              <a:prstGeom prst="can">
                <a:avLst>
                  <a:gd name="adj" fmla="val 30763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0" bIns="0" rtlCol="0" anchor="b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Drive 1</a:t>
                </a:r>
              </a:p>
            </p:txBody>
          </p:sp>
          <p:sp>
            <p:nvSpPr>
              <p:cNvPr id="32" name="Can 31">
                <a:extLst>
                  <a:ext uri="{FF2B5EF4-FFF2-40B4-BE49-F238E27FC236}">
                    <a16:creationId xmlns:a16="http://schemas.microsoft.com/office/drawing/2014/main" id="{BB540B23-247D-144C-B310-D831EC2B5C51}"/>
                  </a:ext>
                </a:extLst>
              </p:cNvPr>
              <p:cNvSpPr/>
              <p:nvPr/>
            </p:nvSpPr>
            <p:spPr>
              <a:xfrm>
                <a:off x="6334868" y="2852526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9</a:t>
                </a:r>
              </a:p>
            </p:txBody>
          </p:sp>
          <p:sp>
            <p:nvSpPr>
              <p:cNvPr id="33" name="Can 32">
                <a:extLst>
                  <a:ext uri="{FF2B5EF4-FFF2-40B4-BE49-F238E27FC236}">
                    <a16:creationId xmlns:a16="http://schemas.microsoft.com/office/drawing/2014/main" id="{AE06A122-062F-C147-A6D0-EFA78975CD06}"/>
                  </a:ext>
                </a:extLst>
              </p:cNvPr>
              <p:cNvSpPr/>
              <p:nvPr/>
            </p:nvSpPr>
            <p:spPr>
              <a:xfrm>
                <a:off x="6334868" y="2602580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7</a:t>
                </a:r>
              </a:p>
            </p:txBody>
          </p:sp>
          <p:sp>
            <p:nvSpPr>
              <p:cNvPr id="34" name="Can 33">
                <a:extLst>
                  <a:ext uri="{FF2B5EF4-FFF2-40B4-BE49-F238E27FC236}">
                    <a16:creationId xmlns:a16="http://schemas.microsoft.com/office/drawing/2014/main" id="{554C45D9-9299-7340-910A-C3A7DCBA1D2F}"/>
                  </a:ext>
                </a:extLst>
              </p:cNvPr>
              <p:cNvSpPr/>
              <p:nvPr/>
            </p:nvSpPr>
            <p:spPr>
              <a:xfrm>
                <a:off x="6334868" y="2357663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35" name="Can 34">
                <a:extLst>
                  <a:ext uri="{FF2B5EF4-FFF2-40B4-BE49-F238E27FC236}">
                    <a16:creationId xmlns:a16="http://schemas.microsoft.com/office/drawing/2014/main" id="{A4E0DF63-A3A4-164E-9789-0F5496795533}"/>
                  </a:ext>
                </a:extLst>
              </p:cNvPr>
              <p:cNvSpPr/>
              <p:nvPr/>
            </p:nvSpPr>
            <p:spPr>
              <a:xfrm>
                <a:off x="6334868" y="2112746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</a:p>
            </p:txBody>
          </p:sp>
          <p:sp>
            <p:nvSpPr>
              <p:cNvPr id="36" name="Can 35">
                <a:extLst>
                  <a:ext uri="{FF2B5EF4-FFF2-40B4-BE49-F238E27FC236}">
                    <a16:creationId xmlns:a16="http://schemas.microsoft.com/office/drawing/2014/main" id="{B2646E6A-797B-4E4C-ACCF-90890ADA7408}"/>
                  </a:ext>
                </a:extLst>
              </p:cNvPr>
              <p:cNvSpPr/>
              <p:nvPr/>
            </p:nvSpPr>
            <p:spPr>
              <a:xfrm>
                <a:off x="6334868" y="1867829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</a:p>
            </p:txBody>
          </p:sp>
          <p:sp>
            <p:nvSpPr>
              <p:cNvPr id="37" name="Can 36">
                <a:extLst>
                  <a:ext uri="{FF2B5EF4-FFF2-40B4-BE49-F238E27FC236}">
                    <a16:creationId xmlns:a16="http://schemas.microsoft.com/office/drawing/2014/main" id="{C3CF7F48-C79E-F34C-928A-FC0E3C995E52}"/>
                  </a:ext>
                </a:extLst>
              </p:cNvPr>
              <p:cNvSpPr/>
              <p:nvPr/>
            </p:nvSpPr>
            <p:spPr>
              <a:xfrm>
                <a:off x="7375629" y="1814946"/>
                <a:ext cx="783811" cy="1733117"/>
              </a:xfrm>
              <a:prstGeom prst="can">
                <a:avLst>
                  <a:gd name="adj" fmla="val 30763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0" bIns="0" rtlCol="0" anchor="b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Drive 2</a:t>
                </a:r>
              </a:p>
            </p:txBody>
          </p:sp>
          <p:sp>
            <p:nvSpPr>
              <p:cNvPr id="38" name="Can 37">
                <a:extLst>
                  <a:ext uri="{FF2B5EF4-FFF2-40B4-BE49-F238E27FC236}">
                    <a16:creationId xmlns:a16="http://schemas.microsoft.com/office/drawing/2014/main" id="{8BF94306-851E-6947-8B79-07B254F478C6}"/>
                  </a:ext>
                </a:extLst>
              </p:cNvPr>
              <p:cNvSpPr/>
              <p:nvPr/>
            </p:nvSpPr>
            <p:spPr>
              <a:xfrm>
                <a:off x="7417303" y="2852526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10</a:t>
                </a:r>
              </a:p>
            </p:txBody>
          </p:sp>
          <p:sp>
            <p:nvSpPr>
              <p:cNvPr id="39" name="Can 38">
                <a:extLst>
                  <a:ext uri="{FF2B5EF4-FFF2-40B4-BE49-F238E27FC236}">
                    <a16:creationId xmlns:a16="http://schemas.microsoft.com/office/drawing/2014/main" id="{0A8E3A28-5A8A-0E4A-8539-B7050FAD68BE}"/>
                  </a:ext>
                </a:extLst>
              </p:cNvPr>
              <p:cNvSpPr/>
              <p:nvPr/>
            </p:nvSpPr>
            <p:spPr>
              <a:xfrm>
                <a:off x="7417303" y="2602580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8</a:t>
                </a:r>
              </a:p>
            </p:txBody>
          </p:sp>
          <p:sp>
            <p:nvSpPr>
              <p:cNvPr id="40" name="Can 39">
                <a:extLst>
                  <a:ext uri="{FF2B5EF4-FFF2-40B4-BE49-F238E27FC236}">
                    <a16:creationId xmlns:a16="http://schemas.microsoft.com/office/drawing/2014/main" id="{2E619C97-9559-6549-823A-CE3F5528904F}"/>
                  </a:ext>
                </a:extLst>
              </p:cNvPr>
              <p:cNvSpPr/>
              <p:nvPr/>
            </p:nvSpPr>
            <p:spPr>
              <a:xfrm>
                <a:off x="7417303" y="2357663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6</a:t>
                </a:r>
              </a:p>
            </p:txBody>
          </p:sp>
          <p:sp>
            <p:nvSpPr>
              <p:cNvPr id="41" name="Can 40">
                <a:extLst>
                  <a:ext uri="{FF2B5EF4-FFF2-40B4-BE49-F238E27FC236}">
                    <a16:creationId xmlns:a16="http://schemas.microsoft.com/office/drawing/2014/main" id="{AC88F246-1C94-1F48-8FDE-CA29C66BD6C8}"/>
                  </a:ext>
                </a:extLst>
              </p:cNvPr>
              <p:cNvSpPr/>
              <p:nvPr/>
            </p:nvSpPr>
            <p:spPr>
              <a:xfrm>
                <a:off x="7417303" y="2112746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4</a:t>
                </a:r>
              </a:p>
            </p:txBody>
          </p:sp>
          <p:sp>
            <p:nvSpPr>
              <p:cNvPr id="42" name="Can 41">
                <a:extLst>
                  <a:ext uri="{FF2B5EF4-FFF2-40B4-BE49-F238E27FC236}">
                    <a16:creationId xmlns:a16="http://schemas.microsoft.com/office/drawing/2014/main" id="{5F7D77AA-D3B2-6146-8E2F-A4BA0981CF73}"/>
                  </a:ext>
                </a:extLst>
              </p:cNvPr>
              <p:cNvSpPr/>
              <p:nvPr/>
            </p:nvSpPr>
            <p:spPr>
              <a:xfrm>
                <a:off x="7417303" y="1867829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</a:p>
            </p:txBody>
          </p:sp>
        </p:grp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81E33973-DB46-6B43-A736-2260E7D689D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219967" y="1853424"/>
              <a:ext cx="12700" cy="1082435"/>
            </a:xfrm>
            <a:prstGeom prst="bentConnector3">
              <a:avLst>
                <a:gd name="adj1" fmla="val 2450000"/>
              </a:avLst>
            </a:prstGeom>
            <a:ln w="254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7630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69FC-663D-2F4B-9F57-809E86B0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RAID 1: Mirroring</a:t>
            </a:r>
          </a:p>
        </p:txBody>
      </p:sp>
      <p:sp>
        <p:nvSpPr>
          <p:cNvPr id="4" name="AutoShape 2" descr="Disk storage using RAID 0 striping">
            <a:extLst>
              <a:ext uri="{FF2B5EF4-FFF2-40B4-BE49-F238E27FC236}">
                <a16:creationId xmlns:a16="http://schemas.microsoft.com/office/drawing/2014/main" id="{8318B146-B482-9346-846D-364494BD32D2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28650" y="1676400"/>
            <a:ext cx="7886700" cy="4968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Data is stored twice</a:t>
            </a:r>
          </a:p>
          <a:p>
            <a:r>
              <a:rPr lang="en-US" altLang="ko-KR" sz="1800" dirty="0"/>
              <a:t>Each drive is fully duplicated onto its </a:t>
            </a:r>
            <a:r>
              <a:rPr lang="en-US" altLang="ko-KR" sz="1800" i="1" dirty="0">
                <a:solidFill>
                  <a:srgbClr val="FF0000"/>
                </a:solidFill>
              </a:rPr>
              <a:t>“shadow”</a:t>
            </a:r>
            <a:endParaRPr lang="en-US" sz="1800" dirty="0"/>
          </a:p>
          <a:p>
            <a:r>
              <a:rPr lang="en-US" sz="1800" dirty="0">
                <a:solidFill>
                  <a:srgbClr val="00B050"/>
                </a:solidFill>
              </a:rPr>
              <a:t>+ Offers low-overhead data recovery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Disk failure </a:t>
            </a:r>
            <a:r>
              <a:rPr lang="en-US" altLang="ko-KR" sz="1600" dirty="0">
                <a:solidFill>
                  <a:srgbClr val="00B050"/>
                </a:solidFill>
                <a:sym typeface="Symbol" panose="05050102010706020507" pitchFamily="18" charset="2"/>
              </a:rPr>
              <a:t></a:t>
            </a:r>
            <a:r>
              <a:rPr lang="en-US" altLang="ko-KR" sz="1600" dirty="0">
                <a:solidFill>
                  <a:srgbClr val="00B050"/>
                </a:solidFill>
              </a:rPr>
              <a:t> replace disk &amp; copy data to new disk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Hot spare: idle disk already attached to </a:t>
            </a:r>
            <a:br>
              <a:rPr lang="en-US" altLang="ko-KR" sz="1600" dirty="0">
                <a:solidFill>
                  <a:srgbClr val="00B050"/>
                </a:solidFill>
              </a:rPr>
            </a:br>
            <a:r>
              <a:rPr lang="en-US" altLang="ko-KR" sz="1600" dirty="0">
                <a:solidFill>
                  <a:srgbClr val="00B050"/>
                </a:solidFill>
              </a:rPr>
              <a:t>system to be used for immediate replacement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– </a:t>
            </a:r>
            <a:r>
              <a:rPr lang="en-US" altLang="ko-KR" sz="1800" dirty="0">
                <a:solidFill>
                  <a:srgbClr val="FF0000"/>
                </a:solidFill>
              </a:rPr>
              <a:t>100% capacity overhead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– </a:t>
            </a:r>
            <a:r>
              <a:rPr lang="en-US" altLang="ko-KR" sz="1800" dirty="0">
                <a:solidFill>
                  <a:srgbClr val="FF0000"/>
                </a:solidFill>
              </a:rPr>
              <a:t>Bandwidth sacrificed on write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Logical write = two physical writes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A40C47-5300-6C40-881C-BE80459CBC3E}"/>
              </a:ext>
            </a:extLst>
          </p:cNvPr>
          <p:cNvGrpSpPr/>
          <p:nvPr/>
        </p:nvGrpSpPr>
        <p:grpSpPr>
          <a:xfrm>
            <a:off x="6293194" y="2232000"/>
            <a:ext cx="1866246" cy="1733120"/>
            <a:chOff x="6293194" y="2232000"/>
            <a:chExt cx="1866246" cy="173312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7F456C7-0AA2-ED4D-AAD7-28E5412E366A}"/>
                </a:ext>
              </a:extLst>
            </p:cNvPr>
            <p:cNvGrpSpPr/>
            <p:nvPr/>
          </p:nvGrpSpPr>
          <p:grpSpPr>
            <a:xfrm>
              <a:off x="6293194" y="2232000"/>
              <a:ext cx="1866246" cy="1733120"/>
              <a:chOff x="6293194" y="1814946"/>
              <a:chExt cx="1866246" cy="1733120"/>
            </a:xfrm>
          </p:grpSpPr>
          <p:sp>
            <p:nvSpPr>
              <p:cNvPr id="34" name="Can 33">
                <a:extLst>
                  <a:ext uri="{FF2B5EF4-FFF2-40B4-BE49-F238E27FC236}">
                    <a16:creationId xmlns:a16="http://schemas.microsoft.com/office/drawing/2014/main" id="{FF2A4EFB-3613-3949-BF16-F6400BD9B38E}"/>
                  </a:ext>
                </a:extLst>
              </p:cNvPr>
              <p:cNvSpPr/>
              <p:nvPr/>
            </p:nvSpPr>
            <p:spPr>
              <a:xfrm>
                <a:off x="6293194" y="1814947"/>
                <a:ext cx="783811" cy="1733119"/>
              </a:xfrm>
              <a:prstGeom prst="can">
                <a:avLst>
                  <a:gd name="adj" fmla="val 30763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0" bIns="0" rtlCol="0" anchor="b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Drive 1</a:t>
                </a:r>
              </a:p>
            </p:txBody>
          </p:sp>
          <p:sp>
            <p:nvSpPr>
              <p:cNvPr id="35" name="Can 34">
                <a:extLst>
                  <a:ext uri="{FF2B5EF4-FFF2-40B4-BE49-F238E27FC236}">
                    <a16:creationId xmlns:a16="http://schemas.microsoft.com/office/drawing/2014/main" id="{A7FB5E83-A968-7A40-B418-F20E59F14CF9}"/>
                  </a:ext>
                </a:extLst>
              </p:cNvPr>
              <p:cNvSpPr/>
              <p:nvPr/>
            </p:nvSpPr>
            <p:spPr>
              <a:xfrm>
                <a:off x="6334868" y="2852526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36" name="Can 35">
                <a:extLst>
                  <a:ext uri="{FF2B5EF4-FFF2-40B4-BE49-F238E27FC236}">
                    <a16:creationId xmlns:a16="http://schemas.microsoft.com/office/drawing/2014/main" id="{D941CF7C-05C7-9F45-85BA-4968116ACDD3}"/>
                  </a:ext>
                </a:extLst>
              </p:cNvPr>
              <p:cNvSpPr/>
              <p:nvPr/>
            </p:nvSpPr>
            <p:spPr>
              <a:xfrm>
                <a:off x="6334868" y="2602580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4</a:t>
                </a:r>
              </a:p>
            </p:txBody>
          </p:sp>
          <p:sp>
            <p:nvSpPr>
              <p:cNvPr id="37" name="Can 36">
                <a:extLst>
                  <a:ext uri="{FF2B5EF4-FFF2-40B4-BE49-F238E27FC236}">
                    <a16:creationId xmlns:a16="http://schemas.microsoft.com/office/drawing/2014/main" id="{27535537-13C0-0F43-A441-FDE9A070F68A}"/>
                  </a:ext>
                </a:extLst>
              </p:cNvPr>
              <p:cNvSpPr/>
              <p:nvPr/>
            </p:nvSpPr>
            <p:spPr>
              <a:xfrm>
                <a:off x="6334868" y="2357663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</a:p>
            </p:txBody>
          </p:sp>
          <p:sp>
            <p:nvSpPr>
              <p:cNvPr id="38" name="Can 37">
                <a:extLst>
                  <a:ext uri="{FF2B5EF4-FFF2-40B4-BE49-F238E27FC236}">
                    <a16:creationId xmlns:a16="http://schemas.microsoft.com/office/drawing/2014/main" id="{29E01DD7-A455-9743-97A6-FADE2C849EE0}"/>
                  </a:ext>
                </a:extLst>
              </p:cNvPr>
              <p:cNvSpPr/>
              <p:nvPr/>
            </p:nvSpPr>
            <p:spPr>
              <a:xfrm>
                <a:off x="6334868" y="2112746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</a:p>
            </p:txBody>
          </p:sp>
          <p:sp>
            <p:nvSpPr>
              <p:cNvPr id="39" name="Can 38">
                <a:extLst>
                  <a:ext uri="{FF2B5EF4-FFF2-40B4-BE49-F238E27FC236}">
                    <a16:creationId xmlns:a16="http://schemas.microsoft.com/office/drawing/2014/main" id="{772F653A-9C25-3741-AA15-A546D62D98AD}"/>
                  </a:ext>
                </a:extLst>
              </p:cNvPr>
              <p:cNvSpPr/>
              <p:nvPr/>
            </p:nvSpPr>
            <p:spPr>
              <a:xfrm>
                <a:off x="6334868" y="1867829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</a:p>
            </p:txBody>
          </p:sp>
          <p:sp>
            <p:nvSpPr>
              <p:cNvPr id="40" name="Can 39">
                <a:extLst>
                  <a:ext uri="{FF2B5EF4-FFF2-40B4-BE49-F238E27FC236}">
                    <a16:creationId xmlns:a16="http://schemas.microsoft.com/office/drawing/2014/main" id="{A14DED32-DD5F-6A43-8410-57FC19F1041F}"/>
                  </a:ext>
                </a:extLst>
              </p:cNvPr>
              <p:cNvSpPr/>
              <p:nvPr/>
            </p:nvSpPr>
            <p:spPr>
              <a:xfrm>
                <a:off x="7375629" y="1814946"/>
                <a:ext cx="783811" cy="1733117"/>
              </a:xfrm>
              <a:prstGeom prst="can">
                <a:avLst>
                  <a:gd name="adj" fmla="val 30763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0" bIns="0" rtlCol="0" anchor="b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Drive 2</a:t>
                </a:r>
              </a:p>
            </p:txBody>
          </p:sp>
          <p:sp>
            <p:nvSpPr>
              <p:cNvPr id="41" name="Can 40">
                <a:extLst>
                  <a:ext uri="{FF2B5EF4-FFF2-40B4-BE49-F238E27FC236}">
                    <a16:creationId xmlns:a16="http://schemas.microsoft.com/office/drawing/2014/main" id="{C5C1A81B-B94B-1E4A-9771-F3BA94B32976}"/>
                  </a:ext>
                </a:extLst>
              </p:cNvPr>
              <p:cNvSpPr/>
              <p:nvPr/>
            </p:nvSpPr>
            <p:spPr>
              <a:xfrm>
                <a:off x="7417303" y="2852526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42" name="Can 41">
                <a:extLst>
                  <a:ext uri="{FF2B5EF4-FFF2-40B4-BE49-F238E27FC236}">
                    <a16:creationId xmlns:a16="http://schemas.microsoft.com/office/drawing/2014/main" id="{8D916F09-6578-8F46-9560-89656213B257}"/>
                  </a:ext>
                </a:extLst>
              </p:cNvPr>
              <p:cNvSpPr/>
              <p:nvPr/>
            </p:nvSpPr>
            <p:spPr>
              <a:xfrm>
                <a:off x="7417303" y="2602580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4</a:t>
                </a:r>
              </a:p>
            </p:txBody>
          </p:sp>
          <p:sp>
            <p:nvSpPr>
              <p:cNvPr id="43" name="Can 42">
                <a:extLst>
                  <a:ext uri="{FF2B5EF4-FFF2-40B4-BE49-F238E27FC236}">
                    <a16:creationId xmlns:a16="http://schemas.microsoft.com/office/drawing/2014/main" id="{F75477C9-75AE-BE41-83F0-D205C7A08A6C}"/>
                  </a:ext>
                </a:extLst>
              </p:cNvPr>
              <p:cNvSpPr/>
              <p:nvPr/>
            </p:nvSpPr>
            <p:spPr>
              <a:xfrm>
                <a:off x="7417303" y="2357663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</a:p>
            </p:txBody>
          </p:sp>
          <p:sp>
            <p:nvSpPr>
              <p:cNvPr id="44" name="Can 43">
                <a:extLst>
                  <a:ext uri="{FF2B5EF4-FFF2-40B4-BE49-F238E27FC236}">
                    <a16:creationId xmlns:a16="http://schemas.microsoft.com/office/drawing/2014/main" id="{6914A45C-6E27-A84B-B078-6D048B465891}"/>
                  </a:ext>
                </a:extLst>
              </p:cNvPr>
              <p:cNvSpPr/>
              <p:nvPr/>
            </p:nvSpPr>
            <p:spPr>
              <a:xfrm>
                <a:off x="7417303" y="2112746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</a:p>
            </p:txBody>
          </p:sp>
          <p:sp>
            <p:nvSpPr>
              <p:cNvPr id="45" name="Can 44">
                <a:extLst>
                  <a:ext uri="{FF2B5EF4-FFF2-40B4-BE49-F238E27FC236}">
                    <a16:creationId xmlns:a16="http://schemas.microsoft.com/office/drawing/2014/main" id="{09E23F3D-00BA-934C-8AE7-D2E50C0EBD0A}"/>
                  </a:ext>
                </a:extLst>
              </p:cNvPr>
              <p:cNvSpPr/>
              <p:nvPr/>
            </p:nvSpPr>
            <p:spPr>
              <a:xfrm>
                <a:off x="7417303" y="1867829"/>
                <a:ext cx="700463" cy="391867"/>
              </a:xfrm>
              <a:prstGeom prst="can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t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</a:t>
                </a:r>
                <a:r>
                  <a:rPr lang="en-US" sz="12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</a:p>
            </p:txBody>
          </p:sp>
        </p:grp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ED7FD3E0-4337-B44C-8B60-A7A3C10F2F9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219967" y="1853424"/>
              <a:ext cx="12700" cy="1082435"/>
            </a:xfrm>
            <a:prstGeom prst="bentConnector3">
              <a:avLst>
                <a:gd name="adj1" fmla="val 2450000"/>
              </a:avLst>
            </a:prstGeom>
            <a:ln w="254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38691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69FC-663D-2F4B-9F57-809E86B0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RAID 5: Striping With Parity</a:t>
            </a:r>
          </a:p>
        </p:txBody>
      </p:sp>
      <p:sp>
        <p:nvSpPr>
          <p:cNvPr id="4" name="AutoShape 2" descr="Disk storage using RAID 0 striping">
            <a:extLst>
              <a:ext uri="{FF2B5EF4-FFF2-40B4-BE49-F238E27FC236}">
                <a16:creationId xmlns:a16="http://schemas.microsoft.com/office/drawing/2014/main" id="{8318B146-B482-9346-846D-364494BD32D2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28650" y="1676400"/>
            <a:ext cx="7886700" cy="4968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/>
              <a:t>With G drives, for every G – 1 blocks, save one parity block (XOR of all data blocks)</a:t>
            </a:r>
          </a:p>
          <a:p>
            <a:pPr lvl="1"/>
            <a:r>
              <a:rPr lang="en-US" altLang="ko-KR" sz="1400" dirty="0"/>
              <a:t>P = D</a:t>
            </a:r>
            <a:r>
              <a:rPr lang="en-US" altLang="ko-KR" sz="1400" baseline="-25000" dirty="0"/>
              <a:t>1</a:t>
            </a:r>
            <a:r>
              <a:rPr lang="en-US" altLang="ko-KR" sz="1400" dirty="0"/>
              <a:t> </a:t>
            </a:r>
            <a:r>
              <a:rPr lang="en-US" altLang="ko-KR" sz="1400" dirty="0">
                <a:sym typeface="Symbol" panose="05050102010706020507" pitchFamily="18" charset="2"/>
              </a:rPr>
              <a:t> D</a:t>
            </a:r>
            <a:r>
              <a:rPr lang="en-US" altLang="ko-KR" sz="1400" baseline="-25000" dirty="0">
                <a:sym typeface="Symbol" panose="05050102010706020507" pitchFamily="18" charset="2"/>
              </a:rPr>
              <a:t>2</a:t>
            </a:r>
            <a:r>
              <a:rPr lang="en-US" altLang="ko-KR" sz="1400" dirty="0">
                <a:sym typeface="Symbol" panose="05050102010706020507" pitchFamily="18" charset="2"/>
              </a:rPr>
              <a:t>  D</a:t>
            </a:r>
            <a:r>
              <a:rPr lang="en-US" altLang="ko-KR" sz="1400" baseline="-25000" dirty="0">
                <a:sym typeface="Symbol" panose="05050102010706020507" pitchFamily="18" charset="2"/>
              </a:rPr>
              <a:t>3</a:t>
            </a:r>
            <a:r>
              <a:rPr lang="en-US" altLang="ko-KR" sz="1400" dirty="0">
                <a:sym typeface="Symbol" panose="05050102010706020507" pitchFamily="18" charset="2"/>
              </a:rPr>
              <a:t>  …  D</a:t>
            </a:r>
            <a:r>
              <a:rPr lang="en-US" altLang="ko-KR" sz="1400" baseline="-25000" dirty="0">
                <a:sym typeface="Symbol" panose="05050102010706020507" pitchFamily="18" charset="2"/>
              </a:rPr>
              <a:t>G-1</a:t>
            </a:r>
            <a:endParaRPr lang="en-US" altLang="ko-KR" sz="1400" baseline="-25000" dirty="0"/>
          </a:p>
          <a:p>
            <a:pPr lvl="1"/>
            <a:r>
              <a:rPr lang="en-US" altLang="ko-KR" sz="1400" dirty="0"/>
              <a:t>If D</a:t>
            </a:r>
            <a:r>
              <a:rPr lang="en-US" altLang="ko-KR" sz="1400" baseline="-25000" dirty="0"/>
              <a:t>1</a:t>
            </a:r>
            <a:r>
              <a:rPr lang="en-US" altLang="ko-KR" sz="1400" dirty="0"/>
              <a:t> is lost, it can be restored using P </a:t>
            </a:r>
            <a:br>
              <a:rPr lang="en-US" altLang="ko-KR" sz="1400" dirty="0"/>
            </a:br>
            <a:r>
              <a:rPr lang="en-US" altLang="ko-KR" sz="1400" dirty="0"/>
              <a:t>and other blocks: D</a:t>
            </a:r>
            <a:r>
              <a:rPr lang="en-US" altLang="ko-KR" sz="1400" baseline="-25000" dirty="0"/>
              <a:t>1</a:t>
            </a:r>
            <a:r>
              <a:rPr lang="en-US" altLang="ko-KR" sz="1400" dirty="0"/>
              <a:t> = P</a:t>
            </a:r>
            <a:r>
              <a:rPr lang="en-US" altLang="ko-KR" sz="1400" dirty="0">
                <a:sym typeface="Symbol" panose="05050102010706020507" pitchFamily="18" charset="2"/>
              </a:rPr>
              <a:t>  D</a:t>
            </a:r>
            <a:r>
              <a:rPr lang="en-US" altLang="ko-KR" sz="1400" baseline="-25000" dirty="0">
                <a:sym typeface="Symbol" panose="05050102010706020507" pitchFamily="18" charset="2"/>
              </a:rPr>
              <a:t>2</a:t>
            </a:r>
            <a:r>
              <a:rPr lang="en-US" altLang="ko-KR" sz="1400" dirty="0">
                <a:sym typeface="Symbol" panose="05050102010706020507" pitchFamily="18" charset="2"/>
              </a:rPr>
              <a:t>  …  D</a:t>
            </a:r>
            <a:r>
              <a:rPr lang="en-US" altLang="ko-KR" sz="1400" baseline="-25000" dirty="0">
                <a:sym typeface="Symbol" panose="05050102010706020507" pitchFamily="18" charset="2"/>
              </a:rPr>
              <a:t>G-1</a:t>
            </a:r>
          </a:p>
          <a:p>
            <a:r>
              <a:rPr lang="en-US" altLang="ko-KR" sz="1600" dirty="0"/>
              <a:t>Parity for given set of blocks must be </a:t>
            </a:r>
            <a:br>
              <a:rPr lang="en-US" altLang="ko-KR" sz="1600" dirty="0"/>
            </a:br>
            <a:r>
              <a:rPr lang="en-US" altLang="ko-KR" sz="1600" dirty="0"/>
              <a:t>updated each time any of blocks is updated</a:t>
            </a:r>
          </a:p>
          <a:p>
            <a:pPr lvl="1"/>
            <a:r>
              <a:rPr lang="en-US" altLang="ko-KR" sz="1400" dirty="0"/>
              <a:t>To balance load, parity blocks are stored </a:t>
            </a:r>
            <a:br>
              <a:rPr lang="en-US" altLang="ko-KR" sz="1400" dirty="0"/>
            </a:br>
            <a:r>
              <a:rPr lang="en-US" altLang="ko-KR" sz="1400" dirty="0"/>
              <a:t>rotationally across all drives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+ Offers high availability with low capacity overhead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– </a:t>
            </a:r>
            <a:r>
              <a:rPr lang="en-US" altLang="ko-KR" sz="1600" dirty="0">
                <a:solidFill>
                  <a:srgbClr val="FF0000"/>
                </a:solidFill>
              </a:rPr>
              <a:t>High recovery overhead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– </a:t>
            </a:r>
            <a:r>
              <a:rPr lang="en-US" altLang="ko-KR" sz="1600" dirty="0">
                <a:solidFill>
                  <a:srgbClr val="FF0000"/>
                </a:solidFill>
              </a:rPr>
              <a:t>Complex implementation with h</a:t>
            </a:r>
            <a:r>
              <a:rPr lang="en-US" sz="1600" dirty="0">
                <a:solidFill>
                  <a:srgbClr val="FF0000"/>
                </a:solidFill>
              </a:rPr>
              <a:t>igh-overhead writes (</a:t>
            </a:r>
            <a:r>
              <a:rPr lang="en-US" altLang="ko-KR" sz="1600" dirty="0">
                <a:solidFill>
                  <a:srgbClr val="FF0000"/>
                </a:solidFill>
              </a:rPr>
              <a:t>requires 4 I/O operations)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Read old data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Read old parity 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Write new data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Write new parity</a:t>
            </a:r>
          </a:p>
          <a:p>
            <a:pPr lvl="2"/>
            <a:r>
              <a:rPr lang="en-US" altLang="ko-KR" sz="1200" dirty="0">
                <a:solidFill>
                  <a:srgbClr val="FF0000"/>
                </a:solidFill>
              </a:rPr>
              <a:t>Remove old data from parity (</a:t>
            </a:r>
            <a:r>
              <a:rPr lang="en-US" altLang="ko-KR" sz="1200" dirty="0" err="1">
                <a:solidFill>
                  <a:srgbClr val="FF0000"/>
                </a:solidFill>
              </a:rPr>
              <a:t>P</a:t>
            </a:r>
            <a:r>
              <a:rPr lang="en-US" altLang="ko-KR" sz="1200" baseline="-25000" dirty="0" err="1">
                <a:solidFill>
                  <a:srgbClr val="FF0000"/>
                </a:solidFill>
              </a:rPr>
              <a:t>tmp</a:t>
            </a:r>
            <a:r>
              <a:rPr lang="en-US" altLang="ko-KR" sz="1200" dirty="0">
                <a:solidFill>
                  <a:srgbClr val="FF0000"/>
                </a:solidFill>
              </a:rPr>
              <a:t> = </a:t>
            </a:r>
            <a:r>
              <a:rPr lang="en-US" altLang="ko-KR" sz="1200" dirty="0" err="1">
                <a:solidFill>
                  <a:srgbClr val="FF0000"/>
                </a:solidFill>
              </a:rPr>
              <a:t>P</a:t>
            </a:r>
            <a:r>
              <a:rPr lang="en-US" altLang="ko-KR" sz="1200" baseline="-25000" dirty="0" err="1">
                <a:solidFill>
                  <a:srgbClr val="FF0000"/>
                </a:solidFill>
              </a:rPr>
              <a:t>old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sym typeface="Symbol" panose="05050102010706020507" pitchFamily="18" charset="2"/>
              </a:rPr>
              <a:t> </a:t>
            </a:r>
            <a:r>
              <a:rPr lang="en-US" altLang="ko-KR" sz="1200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ko-KR" sz="1200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old</a:t>
            </a:r>
            <a:r>
              <a:rPr lang="en-US" altLang="ko-KR" sz="1200" dirty="0">
                <a:solidFill>
                  <a:srgbClr val="FF0000"/>
                </a:solidFill>
                <a:sym typeface="Symbol" panose="05050102010706020507" pitchFamily="18" charset="2"/>
              </a:rPr>
              <a:t>) </a:t>
            </a:r>
          </a:p>
          <a:p>
            <a:pPr lvl="2"/>
            <a:r>
              <a:rPr lang="en-US" altLang="ko-KR" sz="1200" dirty="0">
                <a:solidFill>
                  <a:srgbClr val="FF0000"/>
                </a:solidFill>
                <a:sym typeface="Symbol" panose="05050102010706020507" pitchFamily="18" charset="2"/>
              </a:rPr>
              <a:t>Calculate new parity (</a:t>
            </a:r>
            <a:r>
              <a:rPr lang="en-US" altLang="ko-KR" sz="1200" dirty="0" err="1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n-US" altLang="ko-KR" sz="1200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new</a:t>
            </a:r>
            <a:r>
              <a:rPr lang="en-US" altLang="ko-KR" sz="1200" dirty="0">
                <a:solidFill>
                  <a:srgbClr val="FF0000"/>
                </a:solidFill>
                <a:sym typeface="Symbol" panose="05050102010706020507" pitchFamily="18" charset="2"/>
              </a:rPr>
              <a:t> = </a:t>
            </a:r>
            <a:r>
              <a:rPr lang="en-US" altLang="ko-KR" sz="1200" dirty="0" err="1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n-US" altLang="ko-KR" sz="1200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tmp</a:t>
            </a:r>
            <a:r>
              <a:rPr lang="en-US" altLang="ko-KR" sz="1200" dirty="0">
                <a:solidFill>
                  <a:srgbClr val="FF0000"/>
                </a:solidFill>
                <a:sym typeface="Symbol" panose="05050102010706020507" pitchFamily="18" charset="2"/>
              </a:rPr>
              <a:t>  </a:t>
            </a:r>
            <a:r>
              <a:rPr lang="en-US" altLang="ko-KR" sz="1200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ko-KR" sz="1200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new</a:t>
            </a:r>
            <a:r>
              <a:rPr lang="en-US" altLang="ko-KR" sz="1200" dirty="0">
                <a:solidFill>
                  <a:srgbClr val="FF0000"/>
                </a:solidFill>
                <a:sym typeface="Symbol" panose="05050102010706020507" pitchFamily="18" charset="2"/>
              </a:rPr>
              <a:t>)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698FA4B-3A98-DA45-A36B-5B2822DFCD3F}"/>
              </a:ext>
            </a:extLst>
          </p:cNvPr>
          <p:cNvGrpSpPr/>
          <p:nvPr/>
        </p:nvGrpSpPr>
        <p:grpSpPr>
          <a:xfrm>
            <a:off x="5566669" y="2229414"/>
            <a:ext cx="2948681" cy="1735706"/>
            <a:chOff x="5566669" y="2229414"/>
            <a:chExt cx="2948681" cy="173570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A3B2A6-602F-FB49-867B-B6CF9028B477}"/>
                </a:ext>
              </a:extLst>
            </p:cNvPr>
            <p:cNvGrpSpPr/>
            <p:nvPr/>
          </p:nvGrpSpPr>
          <p:grpSpPr>
            <a:xfrm>
              <a:off x="5566669" y="2229414"/>
              <a:ext cx="2948681" cy="1735706"/>
              <a:chOff x="5566669" y="2229414"/>
              <a:chExt cx="2948681" cy="173570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A3EAF0E-3C47-044E-B50F-17E161FF6928}"/>
                  </a:ext>
                </a:extLst>
              </p:cNvPr>
              <p:cNvGrpSpPr/>
              <p:nvPr/>
            </p:nvGrpSpPr>
            <p:grpSpPr>
              <a:xfrm>
                <a:off x="6649104" y="2232000"/>
                <a:ext cx="1866246" cy="1733120"/>
                <a:chOff x="6293194" y="1814946"/>
                <a:chExt cx="1866246" cy="1733120"/>
              </a:xfrm>
            </p:grpSpPr>
            <p:sp>
              <p:nvSpPr>
                <p:cNvPr id="22" name="Can 21">
                  <a:extLst>
                    <a:ext uri="{FF2B5EF4-FFF2-40B4-BE49-F238E27FC236}">
                      <a16:creationId xmlns:a16="http://schemas.microsoft.com/office/drawing/2014/main" id="{194AC7E5-78A7-384C-8D71-9D80AE60651A}"/>
                    </a:ext>
                  </a:extLst>
                </p:cNvPr>
                <p:cNvSpPr/>
                <p:nvPr/>
              </p:nvSpPr>
              <p:spPr>
                <a:xfrm>
                  <a:off x="6293194" y="1814947"/>
                  <a:ext cx="783811" cy="1733119"/>
                </a:xfrm>
                <a:prstGeom prst="can">
                  <a:avLst>
                    <a:gd name="adj" fmla="val 30763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440000" bIns="0" rtlCol="0" anchor="b"/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Drive 2</a:t>
                  </a:r>
                </a:p>
              </p:txBody>
            </p:sp>
            <p:sp>
              <p:nvSpPr>
                <p:cNvPr id="23" name="Can 22">
                  <a:extLst>
                    <a:ext uri="{FF2B5EF4-FFF2-40B4-BE49-F238E27FC236}">
                      <a16:creationId xmlns:a16="http://schemas.microsoft.com/office/drawing/2014/main" id="{D566E0D4-1AB2-2241-8FA7-F28E06135F05}"/>
                    </a:ext>
                  </a:extLst>
                </p:cNvPr>
                <p:cNvSpPr/>
                <p:nvPr/>
              </p:nvSpPr>
              <p:spPr>
                <a:xfrm>
                  <a:off x="6334868" y="2852526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accent3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P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5</a:t>
                  </a:r>
                </a:p>
              </p:txBody>
            </p:sp>
            <p:sp>
              <p:nvSpPr>
                <p:cNvPr id="24" name="Can 23">
                  <a:extLst>
                    <a:ext uri="{FF2B5EF4-FFF2-40B4-BE49-F238E27FC236}">
                      <a16:creationId xmlns:a16="http://schemas.microsoft.com/office/drawing/2014/main" id="{BECA5106-6909-444F-8ABE-DECA4BCFE6ED}"/>
                    </a:ext>
                  </a:extLst>
                </p:cNvPr>
                <p:cNvSpPr/>
                <p:nvPr/>
              </p:nvSpPr>
              <p:spPr>
                <a:xfrm>
                  <a:off x="6334868" y="2602580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8</a:t>
                  </a:r>
                </a:p>
              </p:txBody>
            </p:sp>
            <p:sp>
              <p:nvSpPr>
                <p:cNvPr id="25" name="Can 24">
                  <a:extLst>
                    <a:ext uri="{FF2B5EF4-FFF2-40B4-BE49-F238E27FC236}">
                      <a16:creationId xmlns:a16="http://schemas.microsoft.com/office/drawing/2014/main" id="{1B3FCC59-B29F-804B-9E55-3A383488866C}"/>
                    </a:ext>
                  </a:extLst>
                </p:cNvPr>
                <p:cNvSpPr/>
                <p:nvPr/>
              </p:nvSpPr>
              <p:spPr>
                <a:xfrm>
                  <a:off x="6334868" y="2357663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5</a:t>
                  </a:r>
                </a:p>
              </p:txBody>
            </p:sp>
            <p:sp>
              <p:nvSpPr>
                <p:cNvPr id="26" name="Can 25">
                  <a:extLst>
                    <a:ext uri="{FF2B5EF4-FFF2-40B4-BE49-F238E27FC236}">
                      <a16:creationId xmlns:a16="http://schemas.microsoft.com/office/drawing/2014/main" id="{C5339105-D74C-A545-817A-C3EA63B5D8BB}"/>
                    </a:ext>
                  </a:extLst>
                </p:cNvPr>
                <p:cNvSpPr/>
                <p:nvPr/>
              </p:nvSpPr>
              <p:spPr>
                <a:xfrm>
                  <a:off x="6334868" y="2112746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accent3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P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2</a:t>
                  </a:r>
                </a:p>
              </p:txBody>
            </p:sp>
            <p:sp>
              <p:nvSpPr>
                <p:cNvPr id="27" name="Can 26">
                  <a:extLst>
                    <a:ext uri="{FF2B5EF4-FFF2-40B4-BE49-F238E27FC236}">
                      <a16:creationId xmlns:a16="http://schemas.microsoft.com/office/drawing/2014/main" id="{6853EA6C-EB3A-1E46-8849-3BB8A1662FFD}"/>
                    </a:ext>
                  </a:extLst>
                </p:cNvPr>
                <p:cNvSpPr/>
                <p:nvPr/>
              </p:nvSpPr>
              <p:spPr>
                <a:xfrm>
                  <a:off x="6334868" y="1867829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2</a:t>
                  </a:r>
                </a:p>
              </p:txBody>
            </p:sp>
            <p:sp>
              <p:nvSpPr>
                <p:cNvPr id="28" name="Can 27">
                  <a:extLst>
                    <a:ext uri="{FF2B5EF4-FFF2-40B4-BE49-F238E27FC236}">
                      <a16:creationId xmlns:a16="http://schemas.microsoft.com/office/drawing/2014/main" id="{6C117F8D-C3F4-EF41-B40B-8D8F49672E59}"/>
                    </a:ext>
                  </a:extLst>
                </p:cNvPr>
                <p:cNvSpPr/>
                <p:nvPr/>
              </p:nvSpPr>
              <p:spPr>
                <a:xfrm>
                  <a:off x="7375629" y="1814946"/>
                  <a:ext cx="783811" cy="1733117"/>
                </a:xfrm>
                <a:prstGeom prst="can">
                  <a:avLst>
                    <a:gd name="adj" fmla="val 30763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440000" bIns="0" rtlCol="0" anchor="b"/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Drive 3</a:t>
                  </a:r>
                </a:p>
              </p:txBody>
            </p:sp>
            <p:sp>
              <p:nvSpPr>
                <p:cNvPr id="29" name="Can 28">
                  <a:extLst>
                    <a:ext uri="{FF2B5EF4-FFF2-40B4-BE49-F238E27FC236}">
                      <a16:creationId xmlns:a16="http://schemas.microsoft.com/office/drawing/2014/main" id="{77B598F1-34C7-5A45-B447-DB7236949F3D}"/>
                    </a:ext>
                  </a:extLst>
                </p:cNvPr>
                <p:cNvSpPr/>
                <p:nvPr/>
              </p:nvSpPr>
              <p:spPr>
                <a:xfrm>
                  <a:off x="7417303" y="2852526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10</a:t>
                  </a:r>
                </a:p>
              </p:txBody>
            </p:sp>
            <p:sp>
              <p:nvSpPr>
                <p:cNvPr id="30" name="Can 29">
                  <a:extLst>
                    <a:ext uri="{FF2B5EF4-FFF2-40B4-BE49-F238E27FC236}">
                      <a16:creationId xmlns:a16="http://schemas.microsoft.com/office/drawing/2014/main" id="{3A6489DE-BEF3-BD4D-8684-0380B29E2373}"/>
                    </a:ext>
                  </a:extLst>
                </p:cNvPr>
                <p:cNvSpPr/>
                <p:nvPr/>
              </p:nvSpPr>
              <p:spPr>
                <a:xfrm>
                  <a:off x="7417303" y="2602580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accent3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P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4</a:t>
                  </a:r>
                </a:p>
              </p:txBody>
            </p:sp>
            <p:sp>
              <p:nvSpPr>
                <p:cNvPr id="31" name="Can 30">
                  <a:extLst>
                    <a:ext uri="{FF2B5EF4-FFF2-40B4-BE49-F238E27FC236}">
                      <a16:creationId xmlns:a16="http://schemas.microsoft.com/office/drawing/2014/main" id="{094AAC0C-6A8C-9449-83E5-FBBDE4A527CC}"/>
                    </a:ext>
                  </a:extLst>
                </p:cNvPr>
                <p:cNvSpPr/>
                <p:nvPr/>
              </p:nvSpPr>
              <p:spPr>
                <a:xfrm>
                  <a:off x="7417303" y="2357663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6</a:t>
                  </a:r>
                </a:p>
              </p:txBody>
            </p:sp>
            <p:sp>
              <p:nvSpPr>
                <p:cNvPr id="32" name="Can 31">
                  <a:extLst>
                    <a:ext uri="{FF2B5EF4-FFF2-40B4-BE49-F238E27FC236}">
                      <a16:creationId xmlns:a16="http://schemas.microsoft.com/office/drawing/2014/main" id="{961D6494-FF03-4C4C-9220-F4EF93E1A0BE}"/>
                    </a:ext>
                  </a:extLst>
                </p:cNvPr>
                <p:cNvSpPr/>
                <p:nvPr/>
              </p:nvSpPr>
              <p:spPr>
                <a:xfrm>
                  <a:off x="7417303" y="2112746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4</a:t>
                  </a:r>
                </a:p>
              </p:txBody>
            </p:sp>
            <p:sp>
              <p:nvSpPr>
                <p:cNvPr id="33" name="Can 32">
                  <a:extLst>
                    <a:ext uri="{FF2B5EF4-FFF2-40B4-BE49-F238E27FC236}">
                      <a16:creationId xmlns:a16="http://schemas.microsoft.com/office/drawing/2014/main" id="{4A348F09-0504-A240-90DF-06170719A740}"/>
                    </a:ext>
                  </a:extLst>
                </p:cNvPr>
                <p:cNvSpPr/>
                <p:nvPr/>
              </p:nvSpPr>
              <p:spPr>
                <a:xfrm>
                  <a:off x="7417303" y="1867829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accent3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P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1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840418B7-3AD8-6844-9253-DDDD151C8E4C}"/>
                  </a:ext>
                </a:extLst>
              </p:cNvPr>
              <p:cNvGrpSpPr/>
              <p:nvPr/>
            </p:nvGrpSpPr>
            <p:grpSpPr>
              <a:xfrm>
                <a:off x="5566669" y="2229414"/>
                <a:ext cx="783811" cy="1733119"/>
                <a:chOff x="6293194" y="1814947"/>
                <a:chExt cx="783811" cy="1733119"/>
              </a:xfrm>
            </p:grpSpPr>
            <p:sp>
              <p:nvSpPr>
                <p:cNvPr id="35" name="Can 34">
                  <a:extLst>
                    <a:ext uri="{FF2B5EF4-FFF2-40B4-BE49-F238E27FC236}">
                      <a16:creationId xmlns:a16="http://schemas.microsoft.com/office/drawing/2014/main" id="{7638DD03-43C6-8B42-A502-690A156AFB8B}"/>
                    </a:ext>
                  </a:extLst>
                </p:cNvPr>
                <p:cNvSpPr/>
                <p:nvPr/>
              </p:nvSpPr>
              <p:spPr>
                <a:xfrm>
                  <a:off x="6293194" y="1814947"/>
                  <a:ext cx="783811" cy="1733119"/>
                </a:xfrm>
                <a:prstGeom prst="can">
                  <a:avLst>
                    <a:gd name="adj" fmla="val 30763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440000" bIns="0" rtlCol="0" anchor="b"/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Drive 1</a:t>
                  </a:r>
                </a:p>
              </p:txBody>
            </p:sp>
            <p:sp>
              <p:nvSpPr>
                <p:cNvPr id="36" name="Can 35">
                  <a:extLst>
                    <a:ext uri="{FF2B5EF4-FFF2-40B4-BE49-F238E27FC236}">
                      <a16:creationId xmlns:a16="http://schemas.microsoft.com/office/drawing/2014/main" id="{568C21AD-1CDC-4E40-BEC8-E7540DBB2D00}"/>
                    </a:ext>
                  </a:extLst>
                </p:cNvPr>
                <p:cNvSpPr/>
                <p:nvPr/>
              </p:nvSpPr>
              <p:spPr>
                <a:xfrm>
                  <a:off x="6334868" y="2852526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9</a:t>
                  </a:r>
                </a:p>
              </p:txBody>
            </p:sp>
            <p:sp>
              <p:nvSpPr>
                <p:cNvPr id="37" name="Can 36">
                  <a:extLst>
                    <a:ext uri="{FF2B5EF4-FFF2-40B4-BE49-F238E27FC236}">
                      <a16:creationId xmlns:a16="http://schemas.microsoft.com/office/drawing/2014/main" id="{B71C2DFE-50C8-5444-992E-F7056915D0D9}"/>
                    </a:ext>
                  </a:extLst>
                </p:cNvPr>
                <p:cNvSpPr/>
                <p:nvPr/>
              </p:nvSpPr>
              <p:spPr>
                <a:xfrm>
                  <a:off x="6334868" y="2602580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7</a:t>
                  </a:r>
                </a:p>
              </p:txBody>
            </p:sp>
            <p:sp>
              <p:nvSpPr>
                <p:cNvPr id="38" name="Can 37">
                  <a:extLst>
                    <a:ext uri="{FF2B5EF4-FFF2-40B4-BE49-F238E27FC236}">
                      <a16:creationId xmlns:a16="http://schemas.microsoft.com/office/drawing/2014/main" id="{C917238D-4A24-8144-9FDA-BF9E9A856E30}"/>
                    </a:ext>
                  </a:extLst>
                </p:cNvPr>
                <p:cNvSpPr/>
                <p:nvPr/>
              </p:nvSpPr>
              <p:spPr>
                <a:xfrm>
                  <a:off x="6334868" y="2357663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accent3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P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3</a:t>
                  </a:r>
                </a:p>
              </p:txBody>
            </p:sp>
            <p:sp>
              <p:nvSpPr>
                <p:cNvPr id="39" name="Can 38">
                  <a:extLst>
                    <a:ext uri="{FF2B5EF4-FFF2-40B4-BE49-F238E27FC236}">
                      <a16:creationId xmlns:a16="http://schemas.microsoft.com/office/drawing/2014/main" id="{D7FC88CC-A032-B842-AC1E-FACBF18A1B9F}"/>
                    </a:ext>
                  </a:extLst>
                </p:cNvPr>
                <p:cNvSpPr/>
                <p:nvPr/>
              </p:nvSpPr>
              <p:spPr>
                <a:xfrm>
                  <a:off x="6334868" y="2112746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3</a:t>
                  </a:r>
                </a:p>
              </p:txBody>
            </p:sp>
            <p:sp>
              <p:nvSpPr>
                <p:cNvPr id="40" name="Can 39">
                  <a:extLst>
                    <a:ext uri="{FF2B5EF4-FFF2-40B4-BE49-F238E27FC236}">
                      <a16:creationId xmlns:a16="http://schemas.microsoft.com/office/drawing/2014/main" id="{9E4C80EF-1988-CE40-93D4-6CF454777C73}"/>
                    </a:ext>
                  </a:extLst>
                </p:cNvPr>
                <p:cNvSpPr/>
                <p:nvPr/>
              </p:nvSpPr>
              <p:spPr>
                <a:xfrm>
                  <a:off x="6334868" y="1867829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1</a:t>
                  </a:r>
                </a:p>
              </p:txBody>
            </p:sp>
          </p:grpSp>
        </p:grp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AE0721F9-56B3-B143-BD67-D25F3971F0E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493442" y="1853424"/>
              <a:ext cx="12700" cy="1082435"/>
            </a:xfrm>
            <a:prstGeom prst="bentConnector3">
              <a:avLst>
                <a:gd name="adj1" fmla="val 2450000"/>
              </a:avLst>
            </a:prstGeom>
            <a:ln w="254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05E1E5BE-930F-BA4C-BD55-7227EFF8718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575877" y="1853424"/>
              <a:ext cx="12700" cy="1082435"/>
            </a:xfrm>
            <a:prstGeom prst="bentConnector3">
              <a:avLst>
                <a:gd name="adj1" fmla="val 2450000"/>
              </a:avLst>
            </a:prstGeom>
            <a:ln w="254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91021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RAID 5: Closer Look</a:t>
            </a:r>
            <a:endParaRPr lang="en-US" dirty="0"/>
          </a:p>
        </p:txBody>
      </p:sp>
      <p:pic>
        <p:nvPicPr>
          <p:cNvPr id="4" name="Content Placeholder 3" descr="RAID5.pdf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77" b="-2377"/>
          <a:stretch>
            <a:fillRect/>
          </a:stretch>
        </p:blipFill>
        <p:spPr>
          <a:xfrm>
            <a:off x="1642087" y="1641522"/>
            <a:ext cx="5859826" cy="3222678"/>
          </a:xfr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D3491CA-84D5-B94F-8DC8-019AB92DC75C}"/>
              </a:ext>
            </a:extLst>
          </p:cNvPr>
          <p:cNvSpPr txBox="1">
            <a:spLocks/>
          </p:cNvSpPr>
          <p:nvPr/>
        </p:nvSpPr>
        <p:spPr bwMode="auto">
          <a:xfrm>
            <a:off x="628650" y="5075583"/>
            <a:ext cx="7886700" cy="1569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1pPr>
            <a:lvl2pPr marL="6858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2pPr>
            <a:lvl3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3pPr>
            <a:lvl4pPr marL="16002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800" dirty="0"/>
              <a:t>To balance parallelism versus sequential-access efficiency, single </a:t>
            </a:r>
            <a:r>
              <a:rPr lang="en-US" sz="1800" dirty="0">
                <a:solidFill>
                  <a:srgbClr val="FF0000"/>
                </a:solidFill>
              </a:rPr>
              <a:t>strip</a:t>
            </a:r>
            <a:r>
              <a:rPr lang="en-US" sz="1800" dirty="0"/>
              <a:t> of several sequential blocks is placed on one drive before shifting to another </a:t>
            </a:r>
          </a:p>
          <a:p>
            <a:pPr defTabSz="914400"/>
            <a:r>
              <a:rPr lang="en-US" sz="1800" dirty="0"/>
              <a:t>Set of G – 1 data strips and their parity strip is called </a:t>
            </a:r>
            <a:r>
              <a:rPr lang="en-US" sz="1800" dirty="0">
                <a:solidFill>
                  <a:srgbClr val="FF0000"/>
                </a:solidFill>
              </a:rPr>
              <a:t>stripe</a:t>
            </a:r>
          </a:p>
        </p:txBody>
      </p:sp>
    </p:spTree>
    <p:extLst>
      <p:ext uri="{BB962C8B-B14F-4D97-AF65-F5344CB8AC3E}">
        <p14:creationId xmlns:p14="http://schemas.microsoft.com/office/powerpoint/2010/main" val="4187844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B966-1D26-8547-8F6B-70927E8E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6: Striping With Double Parity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E5EA0-6B81-F742-9895-48F4962A7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4000"/>
              </a:lnSpc>
            </a:pPr>
            <a:r>
              <a:rPr lang="en-US" sz="1600" dirty="0"/>
              <a:t>With RAID 5, time to repair failed drive is too long, another drive might fail in process!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RAID 6 is like RAID 5, but with </a:t>
            </a:r>
            <a:r>
              <a:rPr lang="en-US" sz="1600" dirty="0">
                <a:solidFill>
                  <a:srgbClr val="FF0000"/>
                </a:solidFill>
              </a:rPr>
              <a:t>two parity data</a:t>
            </a:r>
          </a:p>
          <a:p>
            <a:pPr lvl="1">
              <a:lnSpc>
                <a:spcPct val="84000"/>
              </a:lnSpc>
            </a:pPr>
            <a:r>
              <a:rPr lang="en-US" sz="1400" dirty="0"/>
              <a:t>Simple XOR will no longer work</a:t>
            </a:r>
          </a:p>
          <a:p>
            <a:pPr lvl="1">
              <a:lnSpc>
                <a:spcPct val="84000"/>
              </a:lnSpc>
            </a:pPr>
            <a:r>
              <a:rPr lang="en-US" sz="1400" dirty="0"/>
              <a:t>We need something more complex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Example: with G drives and k-bit blocks, if G – 2 </a:t>
            </a:r>
            <a:r>
              <a:rPr lang="en-US" sz="1600" dirty="0">
                <a:latin typeface="+mj-lt"/>
              </a:rPr>
              <a:t>≤</a:t>
            </a:r>
            <a:r>
              <a:rPr lang="en-US" sz="1600" dirty="0"/>
              <a:t> k</a:t>
            </a:r>
          </a:p>
          <a:p>
            <a:pPr lvl="1">
              <a:lnSpc>
                <a:spcPct val="84000"/>
              </a:lnSpc>
            </a:pPr>
            <a:r>
              <a:rPr lang="en-US" altLang="ko-KR" sz="1400" dirty="0"/>
              <a:t>P = D</a:t>
            </a:r>
            <a:r>
              <a:rPr lang="en-US" altLang="ko-KR" sz="1400" baseline="-25000" dirty="0"/>
              <a:t>1</a:t>
            </a:r>
            <a:r>
              <a:rPr lang="en-US" altLang="ko-KR" sz="1400" dirty="0"/>
              <a:t> </a:t>
            </a:r>
            <a:r>
              <a:rPr lang="en-US" altLang="ko-KR" sz="1400" dirty="0">
                <a:sym typeface="Symbol" panose="05050102010706020507" pitchFamily="18" charset="2"/>
              </a:rPr>
              <a:t> D</a:t>
            </a:r>
            <a:r>
              <a:rPr lang="en-US" altLang="ko-KR" sz="1400" baseline="-25000" dirty="0">
                <a:sym typeface="Symbol" panose="05050102010706020507" pitchFamily="18" charset="2"/>
              </a:rPr>
              <a:t>2</a:t>
            </a:r>
            <a:r>
              <a:rPr lang="en-US" altLang="ko-KR" sz="1400" dirty="0">
                <a:sym typeface="Symbol" panose="05050102010706020507" pitchFamily="18" charset="2"/>
              </a:rPr>
              <a:t>  D</a:t>
            </a:r>
            <a:r>
              <a:rPr lang="en-US" altLang="ko-KR" sz="1400" baseline="-25000" dirty="0">
                <a:sym typeface="Symbol" panose="05050102010706020507" pitchFamily="18" charset="2"/>
              </a:rPr>
              <a:t>3</a:t>
            </a:r>
            <a:r>
              <a:rPr lang="en-US" altLang="ko-KR" sz="1400" dirty="0">
                <a:sym typeface="Symbol" panose="05050102010706020507" pitchFamily="18" charset="2"/>
              </a:rPr>
              <a:t>  …  D</a:t>
            </a:r>
            <a:r>
              <a:rPr lang="en-US" altLang="ko-KR" sz="1400" baseline="-25000" dirty="0">
                <a:sym typeface="Symbol" panose="05050102010706020507" pitchFamily="18" charset="2"/>
              </a:rPr>
              <a:t>G-2</a:t>
            </a:r>
          </a:p>
          <a:p>
            <a:pPr lvl="1">
              <a:lnSpc>
                <a:spcPct val="84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Q =</a:t>
            </a:r>
            <a:r>
              <a:rPr lang="en-US" altLang="ko-KR" sz="1400" dirty="0"/>
              <a:t> D</a:t>
            </a:r>
            <a:r>
              <a:rPr lang="en-US" altLang="ko-KR" sz="1400" baseline="-25000" dirty="0"/>
              <a:t>1</a:t>
            </a:r>
            <a:r>
              <a:rPr lang="en-US" altLang="ko-KR" sz="1400" dirty="0"/>
              <a:t> </a:t>
            </a:r>
            <a:r>
              <a:rPr lang="en-US" altLang="ko-KR" sz="1400" dirty="0">
                <a:sym typeface="Symbol" panose="05050102010706020507" pitchFamily="18" charset="2"/>
              </a:rPr>
              <a:t> shift(D</a:t>
            </a:r>
            <a:r>
              <a:rPr lang="en-US" altLang="ko-KR" sz="1400" baseline="-25000" dirty="0">
                <a:sym typeface="Symbol" panose="05050102010706020507" pitchFamily="18" charset="2"/>
              </a:rPr>
              <a:t>2</a:t>
            </a:r>
            <a:r>
              <a:rPr lang="en-US" altLang="ko-KR" sz="1400" dirty="0">
                <a:sym typeface="Symbol" panose="05050102010706020507" pitchFamily="18" charset="2"/>
              </a:rPr>
              <a:t>)  shift</a:t>
            </a:r>
            <a:r>
              <a:rPr lang="en-US" altLang="ko-KR" sz="1400" baseline="30000" dirty="0">
                <a:sym typeface="Symbol" panose="05050102010706020507" pitchFamily="18" charset="2"/>
              </a:rPr>
              <a:t>2</a:t>
            </a:r>
            <a:r>
              <a:rPr lang="en-US" altLang="ko-KR" sz="1400" dirty="0">
                <a:sym typeface="Symbol" panose="05050102010706020507" pitchFamily="18" charset="2"/>
              </a:rPr>
              <a:t>(D</a:t>
            </a:r>
            <a:r>
              <a:rPr lang="en-US" altLang="ko-KR" sz="1400" baseline="-25000" dirty="0">
                <a:sym typeface="Symbol" panose="05050102010706020507" pitchFamily="18" charset="2"/>
              </a:rPr>
              <a:t>3</a:t>
            </a:r>
            <a:r>
              <a:rPr lang="en-US" altLang="ko-KR" sz="1400" dirty="0">
                <a:sym typeface="Symbol" panose="05050102010706020507" pitchFamily="18" charset="2"/>
              </a:rPr>
              <a:t>)  …  shift</a:t>
            </a:r>
            <a:r>
              <a:rPr lang="en-US" altLang="ko-KR" sz="1400" baseline="30000" dirty="0">
                <a:sym typeface="Symbol" panose="05050102010706020507" pitchFamily="18" charset="2"/>
              </a:rPr>
              <a:t>G-3</a:t>
            </a:r>
            <a:r>
              <a:rPr lang="en-US" altLang="ko-KR" sz="1400" dirty="0">
                <a:sym typeface="Symbol" panose="05050102010706020507" pitchFamily="18" charset="2"/>
              </a:rPr>
              <a:t>(D</a:t>
            </a:r>
            <a:r>
              <a:rPr lang="en-US" altLang="ko-KR" sz="1400" baseline="-25000" dirty="0">
                <a:sym typeface="Symbol" panose="05050102010706020507" pitchFamily="18" charset="2"/>
              </a:rPr>
              <a:t>G-2</a:t>
            </a:r>
            <a:r>
              <a:rPr lang="en-US" altLang="ko-KR" sz="14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84000"/>
              </a:lnSpc>
            </a:pPr>
            <a:r>
              <a:rPr lang="en-US" altLang="ko-KR" sz="1400" dirty="0"/>
              <a:t>If D</a:t>
            </a:r>
            <a:r>
              <a:rPr lang="en-US" altLang="ko-KR" sz="1400" baseline="-25000" dirty="0"/>
              <a:t>1</a:t>
            </a:r>
            <a:r>
              <a:rPr lang="en-US" altLang="ko-KR" sz="1400" dirty="0"/>
              <a:t> is lost, recover it using P and other blocks (like RAID 5)</a:t>
            </a:r>
          </a:p>
          <a:p>
            <a:pPr lvl="1">
              <a:lnSpc>
                <a:spcPct val="84000"/>
              </a:lnSpc>
            </a:pPr>
            <a:r>
              <a:rPr lang="en-US" altLang="ko-KR" sz="1400" dirty="0"/>
              <a:t>If D</a:t>
            </a:r>
            <a:r>
              <a:rPr lang="en-US" altLang="ko-KR" sz="1400" baseline="-25000" dirty="0"/>
              <a:t>1</a:t>
            </a:r>
            <a:r>
              <a:rPr lang="en-US" altLang="ko-KR" sz="1400" dirty="0"/>
              <a:t> and P are lost, recover it using Q and other blocks</a:t>
            </a:r>
          </a:p>
          <a:p>
            <a:pPr lvl="2">
              <a:lnSpc>
                <a:spcPct val="84000"/>
              </a:lnSpc>
            </a:pPr>
            <a:r>
              <a:rPr lang="en-US" altLang="ko-KR" sz="1200" dirty="0"/>
              <a:t>D</a:t>
            </a:r>
            <a:r>
              <a:rPr lang="en-US" altLang="ko-KR" sz="1200" baseline="-25000" dirty="0"/>
              <a:t>1</a:t>
            </a:r>
            <a:r>
              <a:rPr lang="en-US" altLang="ko-KR" sz="1200" dirty="0"/>
              <a:t> = Q </a:t>
            </a:r>
            <a:r>
              <a:rPr lang="en-US" altLang="ko-KR" sz="1200" dirty="0">
                <a:sym typeface="Symbol" panose="05050102010706020507" pitchFamily="18" charset="2"/>
              </a:rPr>
              <a:t> shift(D</a:t>
            </a:r>
            <a:r>
              <a:rPr lang="en-US" altLang="ko-KR" sz="1200" baseline="-25000" dirty="0">
                <a:sym typeface="Symbol" panose="05050102010706020507" pitchFamily="18" charset="2"/>
              </a:rPr>
              <a:t>2</a:t>
            </a:r>
            <a:r>
              <a:rPr lang="en-US" altLang="ko-KR" sz="1200" dirty="0">
                <a:sym typeface="Symbol" panose="05050102010706020507" pitchFamily="18" charset="2"/>
              </a:rPr>
              <a:t>)  shift</a:t>
            </a:r>
            <a:r>
              <a:rPr lang="en-US" altLang="ko-KR" sz="1200" baseline="30000" dirty="0">
                <a:sym typeface="Symbol" panose="05050102010706020507" pitchFamily="18" charset="2"/>
              </a:rPr>
              <a:t>2</a:t>
            </a:r>
            <a:r>
              <a:rPr lang="en-US" altLang="ko-KR" sz="1200" dirty="0">
                <a:sym typeface="Symbol" panose="05050102010706020507" pitchFamily="18" charset="2"/>
              </a:rPr>
              <a:t>(D</a:t>
            </a:r>
            <a:r>
              <a:rPr lang="en-US" altLang="ko-KR" sz="1200" baseline="-25000" dirty="0">
                <a:sym typeface="Symbol" panose="05050102010706020507" pitchFamily="18" charset="2"/>
              </a:rPr>
              <a:t>3</a:t>
            </a:r>
            <a:r>
              <a:rPr lang="en-US" altLang="ko-KR" sz="1200" dirty="0">
                <a:sym typeface="Symbol" panose="05050102010706020507" pitchFamily="18" charset="2"/>
              </a:rPr>
              <a:t>)  …  shift</a:t>
            </a:r>
            <a:r>
              <a:rPr lang="en-US" altLang="ko-KR" sz="1200" baseline="30000" dirty="0">
                <a:sym typeface="Symbol" panose="05050102010706020507" pitchFamily="18" charset="2"/>
              </a:rPr>
              <a:t>G-3</a:t>
            </a:r>
            <a:r>
              <a:rPr lang="en-US" altLang="ko-KR" sz="1200" dirty="0">
                <a:sym typeface="Symbol" panose="05050102010706020507" pitchFamily="18" charset="2"/>
              </a:rPr>
              <a:t>(D</a:t>
            </a:r>
            <a:r>
              <a:rPr lang="en-US" altLang="ko-KR" sz="1200" baseline="-25000" dirty="0">
                <a:sym typeface="Symbol" panose="05050102010706020507" pitchFamily="18" charset="2"/>
              </a:rPr>
              <a:t>G-2</a:t>
            </a:r>
            <a:r>
              <a:rPr lang="en-US" altLang="ko-KR" sz="12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84000"/>
              </a:lnSpc>
            </a:pPr>
            <a:r>
              <a:rPr lang="en-US" altLang="ko-KR" sz="1400" dirty="0"/>
              <a:t>If D1 and D2 are lost, recover them using P, Q, and other blocks</a:t>
            </a:r>
          </a:p>
          <a:p>
            <a:pPr lvl="2">
              <a:lnSpc>
                <a:spcPct val="84000"/>
              </a:lnSpc>
            </a:pPr>
            <a:r>
              <a:rPr lang="en-US" altLang="ko-KR" sz="1200" dirty="0"/>
              <a:t>D</a:t>
            </a:r>
            <a:r>
              <a:rPr lang="en-US" altLang="ko-KR" sz="1200" baseline="-25000" dirty="0"/>
              <a:t>1</a:t>
            </a:r>
            <a:r>
              <a:rPr lang="en-US" altLang="ko-KR" sz="1200" dirty="0"/>
              <a:t> </a:t>
            </a:r>
            <a:r>
              <a:rPr lang="en-US" altLang="ko-KR" sz="1200" dirty="0">
                <a:sym typeface="Symbol" panose="05050102010706020507" pitchFamily="18" charset="2"/>
              </a:rPr>
              <a:t> D</a:t>
            </a:r>
            <a:r>
              <a:rPr lang="en-US" altLang="ko-KR" sz="1200" baseline="-25000" dirty="0">
                <a:sym typeface="Symbol" panose="05050102010706020507" pitchFamily="18" charset="2"/>
              </a:rPr>
              <a:t>2</a:t>
            </a:r>
            <a:r>
              <a:rPr lang="en-US" altLang="ko-KR" sz="1200" dirty="0">
                <a:sym typeface="Symbol" panose="05050102010706020507" pitchFamily="18" charset="2"/>
              </a:rPr>
              <a:t> </a:t>
            </a:r>
            <a:r>
              <a:rPr lang="en-US" altLang="ko-KR" sz="1200" dirty="0"/>
              <a:t>= P </a:t>
            </a:r>
            <a:r>
              <a:rPr lang="en-US" altLang="ko-KR" sz="1200" dirty="0">
                <a:sym typeface="Symbol" panose="05050102010706020507" pitchFamily="18" charset="2"/>
              </a:rPr>
              <a:t> D</a:t>
            </a:r>
            <a:r>
              <a:rPr lang="en-US" altLang="ko-KR" sz="1200" baseline="-25000" dirty="0">
                <a:sym typeface="Symbol" panose="05050102010706020507" pitchFamily="18" charset="2"/>
              </a:rPr>
              <a:t>3</a:t>
            </a:r>
            <a:r>
              <a:rPr lang="en-US" altLang="ko-KR" sz="1200" dirty="0">
                <a:sym typeface="Symbol" panose="05050102010706020507" pitchFamily="18" charset="2"/>
              </a:rPr>
              <a:t>  …  D</a:t>
            </a:r>
            <a:r>
              <a:rPr lang="en-US" altLang="ko-KR" sz="1200" baseline="-25000" dirty="0">
                <a:sym typeface="Symbol" panose="05050102010706020507" pitchFamily="18" charset="2"/>
              </a:rPr>
              <a:t>G-2</a:t>
            </a:r>
          </a:p>
          <a:p>
            <a:pPr lvl="2">
              <a:lnSpc>
                <a:spcPct val="84000"/>
              </a:lnSpc>
            </a:pPr>
            <a:r>
              <a:rPr lang="en-US" altLang="ko-KR" sz="1200" dirty="0"/>
              <a:t>D</a:t>
            </a:r>
            <a:r>
              <a:rPr lang="en-US" altLang="ko-KR" sz="1200" baseline="-25000" dirty="0"/>
              <a:t>1</a:t>
            </a:r>
            <a:r>
              <a:rPr lang="en-US" altLang="ko-KR" sz="1200" dirty="0"/>
              <a:t> </a:t>
            </a:r>
            <a:r>
              <a:rPr lang="en-US" altLang="ko-KR" sz="1200" dirty="0">
                <a:sym typeface="Symbol" panose="05050102010706020507" pitchFamily="18" charset="2"/>
              </a:rPr>
              <a:t> shift(D</a:t>
            </a:r>
            <a:r>
              <a:rPr lang="en-US" altLang="ko-KR" sz="1200" baseline="-25000" dirty="0">
                <a:sym typeface="Symbol" panose="05050102010706020507" pitchFamily="18" charset="2"/>
              </a:rPr>
              <a:t>2</a:t>
            </a:r>
            <a:r>
              <a:rPr lang="en-US" altLang="ko-KR" sz="1200" dirty="0">
                <a:sym typeface="Symbol" panose="05050102010706020507" pitchFamily="18" charset="2"/>
              </a:rPr>
              <a:t>) = </a:t>
            </a:r>
            <a:r>
              <a:rPr lang="en-US" altLang="ko-KR" sz="1200" dirty="0"/>
              <a:t>Q </a:t>
            </a:r>
            <a:r>
              <a:rPr lang="en-US" altLang="ko-KR" sz="1200" dirty="0">
                <a:sym typeface="Symbol" panose="05050102010706020507" pitchFamily="18" charset="2"/>
              </a:rPr>
              <a:t> shift</a:t>
            </a:r>
            <a:r>
              <a:rPr lang="en-US" altLang="ko-KR" sz="1200" baseline="30000" dirty="0">
                <a:sym typeface="Symbol" panose="05050102010706020507" pitchFamily="18" charset="2"/>
              </a:rPr>
              <a:t>2</a:t>
            </a:r>
            <a:r>
              <a:rPr lang="en-US" altLang="ko-KR" sz="1200" dirty="0">
                <a:sym typeface="Symbol" panose="05050102010706020507" pitchFamily="18" charset="2"/>
              </a:rPr>
              <a:t>(D</a:t>
            </a:r>
            <a:r>
              <a:rPr lang="en-US" altLang="ko-KR" sz="1200" baseline="-25000" dirty="0">
                <a:sym typeface="Symbol" panose="05050102010706020507" pitchFamily="18" charset="2"/>
              </a:rPr>
              <a:t>3</a:t>
            </a:r>
            <a:r>
              <a:rPr lang="en-US" altLang="ko-KR" sz="1200" dirty="0">
                <a:sym typeface="Symbol" panose="05050102010706020507" pitchFamily="18" charset="2"/>
              </a:rPr>
              <a:t>)  …  shift</a:t>
            </a:r>
            <a:r>
              <a:rPr lang="en-US" altLang="ko-KR" sz="1200" baseline="30000" dirty="0">
                <a:sym typeface="Symbol" panose="05050102010706020507" pitchFamily="18" charset="2"/>
              </a:rPr>
              <a:t>G-3</a:t>
            </a:r>
            <a:r>
              <a:rPr lang="en-US" altLang="ko-KR" sz="1200" dirty="0">
                <a:sym typeface="Symbol" panose="05050102010706020507" pitchFamily="18" charset="2"/>
              </a:rPr>
              <a:t>(D</a:t>
            </a:r>
            <a:r>
              <a:rPr lang="en-US" altLang="ko-KR" sz="1200" baseline="-25000" dirty="0">
                <a:sym typeface="Symbol" panose="05050102010706020507" pitchFamily="18" charset="2"/>
              </a:rPr>
              <a:t>G-2</a:t>
            </a:r>
            <a:r>
              <a:rPr lang="en-US" altLang="ko-KR" sz="1200" dirty="0">
                <a:sym typeface="Symbol" panose="05050102010706020507" pitchFamily="18" charset="2"/>
              </a:rPr>
              <a:t>)</a:t>
            </a:r>
          </a:p>
          <a:p>
            <a:pPr lvl="2">
              <a:lnSpc>
                <a:spcPct val="84000"/>
              </a:lnSpc>
            </a:pPr>
            <a:r>
              <a:rPr lang="en-US" altLang="ko-KR" sz="1200" dirty="0">
                <a:sym typeface="Symbol" panose="05050102010706020507" pitchFamily="18" charset="2"/>
              </a:rPr>
              <a:t>System of 2k equations in 2k unknowns which</a:t>
            </a:r>
            <a:r>
              <a:rPr lang="en-CA" sz="1200" dirty="0"/>
              <a:t> uniquely determines the lost data</a:t>
            </a:r>
            <a:endParaRPr lang="en-US" altLang="ko-KR" sz="1200" dirty="0">
              <a:sym typeface="Symbol" panose="05050102010706020507" pitchFamily="18" charset="2"/>
            </a:endParaRPr>
          </a:p>
          <a:p>
            <a:pPr lvl="1">
              <a:lnSpc>
                <a:spcPct val="84000"/>
              </a:lnSpc>
            </a:pPr>
            <a:r>
              <a:rPr lang="en-US" sz="1400" dirty="0"/>
              <a:t>If G – 2 &gt; k or if we need more parity blocks, then general option is </a:t>
            </a:r>
            <a:r>
              <a:rPr lang="en-US" sz="1400" dirty="0">
                <a:solidFill>
                  <a:srgbClr val="FF0000"/>
                </a:solidFill>
              </a:rPr>
              <a:t>Reed-Solomon system</a:t>
            </a:r>
          </a:p>
          <a:p>
            <a:pPr>
              <a:lnSpc>
                <a:spcPct val="84000"/>
              </a:lnSpc>
            </a:pPr>
            <a:r>
              <a:rPr lang="en-US" sz="1600" dirty="0">
                <a:solidFill>
                  <a:srgbClr val="00B050"/>
                </a:solidFill>
              </a:rPr>
              <a:t>+ More reliable than RAID 5</a:t>
            </a:r>
          </a:p>
          <a:p>
            <a:pPr lvl="1">
              <a:lnSpc>
                <a:spcPct val="84000"/>
              </a:lnSpc>
            </a:pPr>
            <a:r>
              <a:rPr lang="en-US" sz="1400" dirty="0">
                <a:solidFill>
                  <a:srgbClr val="00B050"/>
                </a:solidFill>
              </a:rPr>
              <a:t>Tolerates two drive failures </a:t>
            </a:r>
          </a:p>
          <a:p>
            <a:pPr>
              <a:lnSpc>
                <a:spcPct val="84000"/>
              </a:lnSpc>
            </a:pPr>
            <a:r>
              <a:rPr lang="en-US" sz="1600" dirty="0">
                <a:solidFill>
                  <a:srgbClr val="FF0000"/>
                </a:solidFill>
              </a:rPr>
              <a:t>– Even more slower writes than RAID 5</a:t>
            </a:r>
          </a:p>
          <a:p>
            <a:pPr>
              <a:lnSpc>
                <a:spcPct val="84000"/>
              </a:lnSpc>
            </a:pPr>
            <a:r>
              <a:rPr lang="en-US" sz="1600" dirty="0">
                <a:solidFill>
                  <a:srgbClr val="FF0000"/>
                </a:solidFill>
              </a:rPr>
              <a:t>– Higher capacity overhead than RAID 5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DEFA8F-C30E-D14B-9D70-E936D47D7AAC}"/>
              </a:ext>
            </a:extLst>
          </p:cNvPr>
          <p:cNvGrpSpPr/>
          <p:nvPr/>
        </p:nvGrpSpPr>
        <p:grpSpPr>
          <a:xfrm>
            <a:off x="5775045" y="2308310"/>
            <a:ext cx="2951436" cy="1577915"/>
            <a:chOff x="5775045" y="2308310"/>
            <a:chExt cx="2951436" cy="1577915"/>
          </a:xfrm>
        </p:grpSpPr>
        <p:sp>
          <p:nvSpPr>
            <p:cNvPr id="15" name="Can 14">
              <a:extLst>
                <a:ext uri="{FF2B5EF4-FFF2-40B4-BE49-F238E27FC236}">
                  <a16:creationId xmlns:a16="http://schemas.microsoft.com/office/drawing/2014/main" id="{CB0E556A-A5CC-C442-8CA0-BAB134979717}"/>
                </a:ext>
              </a:extLst>
            </p:cNvPr>
            <p:cNvSpPr/>
            <p:nvPr/>
          </p:nvSpPr>
          <p:spPr>
            <a:xfrm>
              <a:off x="6542931" y="2310662"/>
              <a:ext cx="647778" cy="1575563"/>
            </a:xfrm>
            <a:prstGeom prst="can">
              <a:avLst>
                <a:gd name="adj" fmla="val 3076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332000" bIns="0" rtlCol="0" anchor="b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Drive 2</a:t>
              </a:r>
            </a:p>
          </p:txBody>
        </p:sp>
        <p:sp>
          <p:nvSpPr>
            <p:cNvPr id="16" name="Can 15">
              <a:extLst>
                <a:ext uri="{FF2B5EF4-FFF2-40B4-BE49-F238E27FC236}">
                  <a16:creationId xmlns:a16="http://schemas.microsoft.com/office/drawing/2014/main" id="{8C168759-42C2-ED4A-9D77-2AD02A530278}"/>
                </a:ext>
              </a:extLst>
            </p:cNvPr>
            <p:cNvSpPr/>
            <p:nvPr/>
          </p:nvSpPr>
          <p:spPr>
            <a:xfrm>
              <a:off x="6577372" y="3253916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17" name="Can 16">
              <a:extLst>
                <a:ext uri="{FF2B5EF4-FFF2-40B4-BE49-F238E27FC236}">
                  <a16:creationId xmlns:a16="http://schemas.microsoft.com/office/drawing/2014/main" id="{01865B64-7FE4-7A4B-82D9-3172A9439C02}"/>
                </a:ext>
              </a:extLst>
            </p:cNvPr>
            <p:cNvSpPr/>
            <p:nvPr/>
          </p:nvSpPr>
          <p:spPr>
            <a:xfrm>
              <a:off x="6577372" y="3026692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7</a:t>
              </a:r>
            </a:p>
          </p:txBody>
        </p:sp>
        <p:sp>
          <p:nvSpPr>
            <p:cNvPr id="18" name="Can 17">
              <a:extLst>
                <a:ext uri="{FF2B5EF4-FFF2-40B4-BE49-F238E27FC236}">
                  <a16:creationId xmlns:a16="http://schemas.microsoft.com/office/drawing/2014/main" id="{B0E3F1F3-4ED0-9A46-BF02-97CCD2AF9063}"/>
                </a:ext>
              </a:extLst>
            </p:cNvPr>
            <p:cNvSpPr/>
            <p:nvPr/>
          </p:nvSpPr>
          <p:spPr>
            <a:xfrm>
              <a:off x="6577372" y="2804040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Q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FC185C50-A22E-B247-8D59-B949A22E7F25}"/>
                </a:ext>
              </a:extLst>
            </p:cNvPr>
            <p:cNvSpPr/>
            <p:nvPr/>
          </p:nvSpPr>
          <p:spPr>
            <a:xfrm>
              <a:off x="6577372" y="2581388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0" name="Can 19">
              <a:extLst>
                <a:ext uri="{FF2B5EF4-FFF2-40B4-BE49-F238E27FC236}">
                  <a16:creationId xmlns:a16="http://schemas.microsoft.com/office/drawing/2014/main" id="{06CE7ED1-8EDB-BB48-AB87-9F129FA28C5B}"/>
                </a:ext>
              </a:extLst>
            </p:cNvPr>
            <p:cNvSpPr/>
            <p:nvPr/>
          </p:nvSpPr>
          <p:spPr>
            <a:xfrm>
              <a:off x="6577372" y="2358736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1" name="Can 20">
              <a:extLst>
                <a:ext uri="{FF2B5EF4-FFF2-40B4-BE49-F238E27FC236}">
                  <a16:creationId xmlns:a16="http://schemas.microsoft.com/office/drawing/2014/main" id="{43A406B8-3F6D-0748-BE58-4E32102909D7}"/>
                </a:ext>
              </a:extLst>
            </p:cNvPr>
            <p:cNvSpPr/>
            <p:nvPr/>
          </p:nvSpPr>
          <p:spPr>
            <a:xfrm>
              <a:off x="7310817" y="2310661"/>
              <a:ext cx="647778" cy="1575561"/>
            </a:xfrm>
            <a:prstGeom prst="can">
              <a:avLst>
                <a:gd name="adj" fmla="val 3076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332000" bIns="0" rtlCol="0" anchor="b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Drive 3</a:t>
              </a:r>
            </a:p>
          </p:txBody>
        </p:sp>
        <p:sp>
          <p:nvSpPr>
            <p:cNvPr id="22" name="Can 21">
              <a:extLst>
                <a:ext uri="{FF2B5EF4-FFF2-40B4-BE49-F238E27FC236}">
                  <a16:creationId xmlns:a16="http://schemas.microsoft.com/office/drawing/2014/main" id="{41D3C5E2-BA06-DC49-829C-B39182B1EF30}"/>
                </a:ext>
              </a:extLst>
            </p:cNvPr>
            <p:cNvSpPr/>
            <p:nvPr/>
          </p:nvSpPr>
          <p:spPr>
            <a:xfrm>
              <a:off x="7345259" y="3253916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45AAE9E8-5D6E-F04C-9F4F-A1633E2AA819}"/>
                </a:ext>
              </a:extLst>
            </p:cNvPr>
            <p:cNvSpPr/>
            <p:nvPr/>
          </p:nvSpPr>
          <p:spPr>
            <a:xfrm>
              <a:off x="7345259" y="3026692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</a:t>
              </a:r>
            </a:p>
          </p:txBody>
        </p:sp>
        <p:sp>
          <p:nvSpPr>
            <p:cNvPr id="24" name="Can 23">
              <a:extLst>
                <a:ext uri="{FF2B5EF4-FFF2-40B4-BE49-F238E27FC236}">
                  <a16:creationId xmlns:a16="http://schemas.microsoft.com/office/drawing/2014/main" id="{92C2B710-BF7F-CB4B-B1AA-CE627A34E8D4}"/>
                </a:ext>
              </a:extLst>
            </p:cNvPr>
            <p:cNvSpPr/>
            <p:nvPr/>
          </p:nvSpPr>
          <p:spPr>
            <a:xfrm>
              <a:off x="7345259" y="2804040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25" name="Can 24">
              <a:extLst>
                <a:ext uri="{FF2B5EF4-FFF2-40B4-BE49-F238E27FC236}">
                  <a16:creationId xmlns:a16="http://schemas.microsoft.com/office/drawing/2014/main" id="{AE869BDE-5B65-8E4B-BD75-5C384FE4C283}"/>
                </a:ext>
              </a:extLst>
            </p:cNvPr>
            <p:cNvSpPr/>
            <p:nvPr/>
          </p:nvSpPr>
          <p:spPr>
            <a:xfrm>
              <a:off x="7345259" y="2581388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Q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F09DE04C-B11B-D248-9A5E-34C13468C951}"/>
                </a:ext>
              </a:extLst>
            </p:cNvPr>
            <p:cNvSpPr/>
            <p:nvPr/>
          </p:nvSpPr>
          <p:spPr>
            <a:xfrm>
              <a:off x="7345259" y="2358736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D857FD4E-A78E-BA4D-9649-80391E1E0292}"/>
                </a:ext>
              </a:extLst>
            </p:cNvPr>
            <p:cNvSpPr/>
            <p:nvPr/>
          </p:nvSpPr>
          <p:spPr>
            <a:xfrm>
              <a:off x="5775045" y="2308310"/>
              <a:ext cx="647778" cy="1575563"/>
            </a:xfrm>
            <a:prstGeom prst="can">
              <a:avLst>
                <a:gd name="adj" fmla="val 3076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332000" bIns="0" rtlCol="0" anchor="b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Drive 1</a:t>
              </a:r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ADEC01B2-0724-DC42-8F62-74BCB4267EB3}"/>
                </a:ext>
              </a:extLst>
            </p:cNvPr>
            <p:cNvSpPr/>
            <p:nvPr/>
          </p:nvSpPr>
          <p:spPr>
            <a:xfrm>
              <a:off x="5809486" y="3251564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</a:t>
              </a:r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CB547071-4EDE-4A42-A385-4B6BC0BCE8E1}"/>
                </a:ext>
              </a:extLst>
            </p:cNvPr>
            <p:cNvSpPr/>
            <p:nvPr/>
          </p:nvSpPr>
          <p:spPr>
            <a:xfrm>
              <a:off x="5809486" y="3024340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Q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91CFA9E1-DFBB-7C40-B675-B8A04F25737B}"/>
                </a:ext>
              </a:extLst>
            </p:cNvPr>
            <p:cNvSpPr/>
            <p:nvPr/>
          </p:nvSpPr>
          <p:spPr>
            <a:xfrm>
              <a:off x="5809486" y="2801688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9D08AB89-F5D8-EF41-B80F-3176066D8DA0}"/>
                </a:ext>
              </a:extLst>
            </p:cNvPr>
            <p:cNvSpPr/>
            <p:nvPr/>
          </p:nvSpPr>
          <p:spPr>
            <a:xfrm>
              <a:off x="5809486" y="2579036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ED7E985A-BB8A-1746-83FC-A546DD9237A1}"/>
                </a:ext>
              </a:extLst>
            </p:cNvPr>
            <p:cNvSpPr/>
            <p:nvPr/>
          </p:nvSpPr>
          <p:spPr>
            <a:xfrm>
              <a:off x="5809486" y="2356385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7" name="Can 26">
              <a:extLst>
                <a:ext uri="{FF2B5EF4-FFF2-40B4-BE49-F238E27FC236}">
                  <a16:creationId xmlns:a16="http://schemas.microsoft.com/office/drawing/2014/main" id="{27CC9344-96DE-C24A-BFD9-827301C27C2A}"/>
                </a:ext>
              </a:extLst>
            </p:cNvPr>
            <p:cNvSpPr/>
            <p:nvPr/>
          </p:nvSpPr>
          <p:spPr>
            <a:xfrm>
              <a:off x="8078703" y="2310661"/>
              <a:ext cx="647778" cy="1575561"/>
            </a:xfrm>
            <a:prstGeom prst="can">
              <a:avLst>
                <a:gd name="adj" fmla="val 3076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332000" bIns="0" rtlCol="0" anchor="b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Drive 4</a:t>
              </a:r>
            </a:p>
          </p:txBody>
        </p:sp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6C537A36-D488-5845-A931-E6292A43A554}"/>
                </a:ext>
              </a:extLst>
            </p:cNvPr>
            <p:cNvSpPr/>
            <p:nvPr/>
          </p:nvSpPr>
          <p:spPr>
            <a:xfrm>
              <a:off x="8113145" y="3253916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Q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29" name="Can 28">
              <a:extLst>
                <a:ext uri="{FF2B5EF4-FFF2-40B4-BE49-F238E27FC236}">
                  <a16:creationId xmlns:a16="http://schemas.microsoft.com/office/drawing/2014/main" id="{A400CF34-E086-B04B-A188-F2C8E7BD301D}"/>
                </a:ext>
              </a:extLst>
            </p:cNvPr>
            <p:cNvSpPr/>
            <p:nvPr/>
          </p:nvSpPr>
          <p:spPr>
            <a:xfrm>
              <a:off x="8113145" y="3026692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30" name="Can 29">
              <a:extLst>
                <a:ext uri="{FF2B5EF4-FFF2-40B4-BE49-F238E27FC236}">
                  <a16:creationId xmlns:a16="http://schemas.microsoft.com/office/drawing/2014/main" id="{D51DD7BA-7123-B24E-9E83-880CCF93F2BC}"/>
                </a:ext>
              </a:extLst>
            </p:cNvPr>
            <p:cNvSpPr/>
            <p:nvPr/>
          </p:nvSpPr>
          <p:spPr>
            <a:xfrm>
              <a:off x="8113145" y="2804040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</a:t>
              </a:r>
            </a:p>
          </p:txBody>
        </p:sp>
        <p:sp>
          <p:nvSpPr>
            <p:cNvPr id="31" name="Can 30">
              <a:extLst>
                <a:ext uri="{FF2B5EF4-FFF2-40B4-BE49-F238E27FC236}">
                  <a16:creationId xmlns:a16="http://schemas.microsoft.com/office/drawing/2014/main" id="{F3BE460C-7921-414B-90EB-47B1809943D3}"/>
                </a:ext>
              </a:extLst>
            </p:cNvPr>
            <p:cNvSpPr/>
            <p:nvPr/>
          </p:nvSpPr>
          <p:spPr>
            <a:xfrm>
              <a:off x="8113145" y="2581388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32" name="Can 31">
              <a:extLst>
                <a:ext uri="{FF2B5EF4-FFF2-40B4-BE49-F238E27FC236}">
                  <a16:creationId xmlns:a16="http://schemas.microsoft.com/office/drawing/2014/main" id="{5443FA83-0BD0-854B-8F5D-9AF72D059CE0}"/>
                </a:ext>
              </a:extLst>
            </p:cNvPr>
            <p:cNvSpPr/>
            <p:nvPr/>
          </p:nvSpPr>
          <p:spPr>
            <a:xfrm>
              <a:off x="8113145" y="2358736"/>
              <a:ext cx="578895" cy="356243"/>
            </a:xfrm>
            <a:prstGeom prst="can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t"/>
            <a:lstStyle/>
            <a:p>
              <a:pPr algn="ct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Q</a:t>
              </a:r>
              <a:r>
                <a:rPr lang="en-US" sz="11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55A0A440-19C8-104B-BA00-6A63C3DE713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481702" y="2081417"/>
              <a:ext cx="2351" cy="767886"/>
            </a:xfrm>
            <a:prstGeom prst="bentConnector3">
              <a:avLst>
                <a:gd name="adj1" fmla="val -9723522"/>
              </a:avLst>
            </a:prstGeom>
            <a:ln w="254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47531288-18AF-0C49-B90E-DCA847089AF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249588" y="2081418"/>
              <a:ext cx="2351" cy="767886"/>
            </a:xfrm>
            <a:prstGeom prst="bentConnector3">
              <a:avLst>
                <a:gd name="adj1" fmla="val -9723522"/>
              </a:avLst>
            </a:prstGeom>
            <a:ln w="254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E90FE235-B267-D043-A518-D888E206445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018050" y="2081419"/>
              <a:ext cx="2351" cy="767886"/>
            </a:xfrm>
            <a:prstGeom prst="bentConnector3">
              <a:avLst>
                <a:gd name="adj1" fmla="val -9723522"/>
              </a:avLst>
            </a:prstGeom>
            <a:ln w="254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464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B966-1D26-8547-8F6B-70927E8E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 10: Combining RAID 1 &amp; RAID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E5EA0-6B81-F742-9895-48F4962A7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RAID 10: RAID 1 + RAID 0</a:t>
            </a:r>
          </a:p>
          <a:p>
            <a:r>
              <a:rPr lang="en-US" sz="1800" dirty="0">
                <a:solidFill>
                  <a:srgbClr val="00B050"/>
                </a:solidFill>
              </a:rPr>
              <a:t>+ Advantages of RAID 1 and RAID 0</a:t>
            </a:r>
          </a:p>
          <a:p>
            <a:r>
              <a:rPr lang="en-US" sz="1800" dirty="0">
                <a:solidFill>
                  <a:srgbClr val="FF0000"/>
                </a:solidFill>
              </a:rPr>
              <a:t>– Higher capacity overhead than RAID 5 and 6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BDE24AE-5E91-3A4B-A576-759F072A7478}"/>
              </a:ext>
            </a:extLst>
          </p:cNvPr>
          <p:cNvGrpSpPr/>
          <p:nvPr/>
        </p:nvGrpSpPr>
        <p:grpSpPr>
          <a:xfrm>
            <a:off x="2558825" y="3815308"/>
            <a:ext cx="4026350" cy="1885847"/>
            <a:chOff x="2105507" y="3815308"/>
            <a:chExt cx="4026350" cy="188584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89FF7A-980D-4D4E-BB05-DA737C4D1A5F}"/>
                </a:ext>
              </a:extLst>
            </p:cNvPr>
            <p:cNvGrpSpPr/>
            <p:nvPr/>
          </p:nvGrpSpPr>
          <p:grpSpPr>
            <a:xfrm>
              <a:off x="2105507" y="3968035"/>
              <a:ext cx="1866246" cy="1733120"/>
              <a:chOff x="6293194" y="2232000"/>
              <a:chExt cx="1866246" cy="173312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2D10E3E-5863-7D4E-B897-08FDD04064C5}"/>
                  </a:ext>
                </a:extLst>
              </p:cNvPr>
              <p:cNvGrpSpPr/>
              <p:nvPr/>
            </p:nvGrpSpPr>
            <p:grpSpPr>
              <a:xfrm>
                <a:off x="6293194" y="2232000"/>
                <a:ext cx="1866246" cy="1733120"/>
                <a:chOff x="6293194" y="1814946"/>
                <a:chExt cx="1866246" cy="1733120"/>
              </a:xfrm>
            </p:grpSpPr>
            <p:sp>
              <p:nvSpPr>
                <p:cNvPr id="10" name="Can 9">
                  <a:extLst>
                    <a:ext uri="{FF2B5EF4-FFF2-40B4-BE49-F238E27FC236}">
                      <a16:creationId xmlns:a16="http://schemas.microsoft.com/office/drawing/2014/main" id="{E55F5B67-CD84-7446-9B4E-78F4BDCA4F46}"/>
                    </a:ext>
                  </a:extLst>
                </p:cNvPr>
                <p:cNvSpPr/>
                <p:nvPr/>
              </p:nvSpPr>
              <p:spPr>
                <a:xfrm>
                  <a:off x="6293194" y="1814947"/>
                  <a:ext cx="783811" cy="1733119"/>
                </a:xfrm>
                <a:prstGeom prst="can">
                  <a:avLst>
                    <a:gd name="adj" fmla="val 30763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440000" bIns="0" rtlCol="0" anchor="b"/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Drive 1</a:t>
                  </a:r>
                </a:p>
              </p:txBody>
            </p:sp>
            <p:sp>
              <p:nvSpPr>
                <p:cNvPr id="11" name="Can 10">
                  <a:extLst>
                    <a:ext uri="{FF2B5EF4-FFF2-40B4-BE49-F238E27FC236}">
                      <a16:creationId xmlns:a16="http://schemas.microsoft.com/office/drawing/2014/main" id="{CA6397F7-E30E-7B4B-9D13-C891802208B5}"/>
                    </a:ext>
                  </a:extLst>
                </p:cNvPr>
                <p:cNvSpPr/>
                <p:nvPr/>
              </p:nvSpPr>
              <p:spPr>
                <a:xfrm>
                  <a:off x="6334868" y="2852526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9</a:t>
                  </a:r>
                </a:p>
              </p:txBody>
            </p:sp>
            <p:sp>
              <p:nvSpPr>
                <p:cNvPr id="12" name="Can 11">
                  <a:extLst>
                    <a:ext uri="{FF2B5EF4-FFF2-40B4-BE49-F238E27FC236}">
                      <a16:creationId xmlns:a16="http://schemas.microsoft.com/office/drawing/2014/main" id="{CB810F9C-777A-CE43-BCDF-3FA5A66DB099}"/>
                    </a:ext>
                  </a:extLst>
                </p:cNvPr>
                <p:cNvSpPr/>
                <p:nvPr/>
              </p:nvSpPr>
              <p:spPr>
                <a:xfrm>
                  <a:off x="6334868" y="2602580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7</a:t>
                  </a:r>
                </a:p>
              </p:txBody>
            </p:sp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D95279B4-8E2C-D747-B411-E19039B229BE}"/>
                    </a:ext>
                  </a:extLst>
                </p:cNvPr>
                <p:cNvSpPr/>
                <p:nvPr/>
              </p:nvSpPr>
              <p:spPr>
                <a:xfrm>
                  <a:off x="6334868" y="2357663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5</a:t>
                  </a:r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5787AB62-8CE8-2644-A1A1-508B86DE2D30}"/>
                    </a:ext>
                  </a:extLst>
                </p:cNvPr>
                <p:cNvSpPr/>
                <p:nvPr/>
              </p:nvSpPr>
              <p:spPr>
                <a:xfrm>
                  <a:off x="6334868" y="2112746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3</a:t>
                  </a:r>
                </a:p>
              </p:txBody>
            </p:sp>
            <p:sp>
              <p:nvSpPr>
                <p:cNvPr id="15" name="Can 14">
                  <a:extLst>
                    <a:ext uri="{FF2B5EF4-FFF2-40B4-BE49-F238E27FC236}">
                      <a16:creationId xmlns:a16="http://schemas.microsoft.com/office/drawing/2014/main" id="{BE17C1D5-F30B-0641-8A88-7A56401AA4D3}"/>
                    </a:ext>
                  </a:extLst>
                </p:cNvPr>
                <p:cNvSpPr/>
                <p:nvPr/>
              </p:nvSpPr>
              <p:spPr>
                <a:xfrm>
                  <a:off x="6334868" y="1867829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1</a:t>
                  </a:r>
                </a:p>
              </p:txBody>
            </p:sp>
            <p:sp>
              <p:nvSpPr>
                <p:cNvPr id="16" name="Can 15">
                  <a:extLst>
                    <a:ext uri="{FF2B5EF4-FFF2-40B4-BE49-F238E27FC236}">
                      <a16:creationId xmlns:a16="http://schemas.microsoft.com/office/drawing/2014/main" id="{32B00F28-D371-964E-BAD3-95EF1331F8E7}"/>
                    </a:ext>
                  </a:extLst>
                </p:cNvPr>
                <p:cNvSpPr/>
                <p:nvPr/>
              </p:nvSpPr>
              <p:spPr>
                <a:xfrm>
                  <a:off x="7375629" y="1814946"/>
                  <a:ext cx="783811" cy="1733117"/>
                </a:xfrm>
                <a:prstGeom prst="can">
                  <a:avLst>
                    <a:gd name="adj" fmla="val 30763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440000" bIns="0" rtlCol="0" anchor="b"/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Drive 2</a:t>
                  </a:r>
                </a:p>
              </p:txBody>
            </p:sp>
            <p:sp>
              <p:nvSpPr>
                <p:cNvPr id="17" name="Can 16">
                  <a:extLst>
                    <a:ext uri="{FF2B5EF4-FFF2-40B4-BE49-F238E27FC236}">
                      <a16:creationId xmlns:a16="http://schemas.microsoft.com/office/drawing/2014/main" id="{BEF0B3B7-F26B-C04C-9B20-0A12FB782BCB}"/>
                    </a:ext>
                  </a:extLst>
                </p:cNvPr>
                <p:cNvSpPr/>
                <p:nvPr/>
              </p:nvSpPr>
              <p:spPr>
                <a:xfrm>
                  <a:off x="7417303" y="2852526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9</a:t>
                  </a:r>
                </a:p>
              </p:txBody>
            </p:sp>
            <p:sp>
              <p:nvSpPr>
                <p:cNvPr id="18" name="Can 17">
                  <a:extLst>
                    <a:ext uri="{FF2B5EF4-FFF2-40B4-BE49-F238E27FC236}">
                      <a16:creationId xmlns:a16="http://schemas.microsoft.com/office/drawing/2014/main" id="{14C11718-3DCA-5F49-823F-993F414E06CE}"/>
                    </a:ext>
                  </a:extLst>
                </p:cNvPr>
                <p:cNvSpPr/>
                <p:nvPr/>
              </p:nvSpPr>
              <p:spPr>
                <a:xfrm>
                  <a:off x="7417303" y="2602580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7</a:t>
                  </a:r>
                </a:p>
              </p:txBody>
            </p:sp>
            <p:sp>
              <p:nvSpPr>
                <p:cNvPr id="19" name="Can 18">
                  <a:extLst>
                    <a:ext uri="{FF2B5EF4-FFF2-40B4-BE49-F238E27FC236}">
                      <a16:creationId xmlns:a16="http://schemas.microsoft.com/office/drawing/2014/main" id="{9590EB8B-0079-E747-BDD4-9DAF29CB2260}"/>
                    </a:ext>
                  </a:extLst>
                </p:cNvPr>
                <p:cNvSpPr/>
                <p:nvPr/>
              </p:nvSpPr>
              <p:spPr>
                <a:xfrm>
                  <a:off x="7417303" y="2357663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5</a:t>
                  </a:r>
                </a:p>
              </p:txBody>
            </p:sp>
            <p:sp>
              <p:nvSpPr>
                <p:cNvPr id="20" name="Can 19">
                  <a:extLst>
                    <a:ext uri="{FF2B5EF4-FFF2-40B4-BE49-F238E27FC236}">
                      <a16:creationId xmlns:a16="http://schemas.microsoft.com/office/drawing/2014/main" id="{138599D9-8DE4-354F-83FD-96B01520C67E}"/>
                    </a:ext>
                  </a:extLst>
                </p:cNvPr>
                <p:cNvSpPr/>
                <p:nvPr/>
              </p:nvSpPr>
              <p:spPr>
                <a:xfrm>
                  <a:off x="7417303" y="2112746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3</a:t>
                  </a:r>
                </a:p>
              </p:txBody>
            </p:sp>
            <p:sp>
              <p:nvSpPr>
                <p:cNvPr id="21" name="Can 20">
                  <a:extLst>
                    <a:ext uri="{FF2B5EF4-FFF2-40B4-BE49-F238E27FC236}">
                      <a16:creationId xmlns:a16="http://schemas.microsoft.com/office/drawing/2014/main" id="{318B50F8-DE6E-EC4A-BA10-3B1E25B30B79}"/>
                    </a:ext>
                  </a:extLst>
                </p:cNvPr>
                <p:cNvSpPr/>
                <p:nvPr/>
              </p:nvSpPr>
              <p:spPr>
                <a:xfrm>
                  <a:off x="7417303" y="1867829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1</a:t>
                  </a:r>
                </a:p>
              </p:txBody>
            </p:sp>
          </p:grpSp>
          <p:cxnSp>
            <p:nvCxnSpPr>
              <p:cNvPr id="9" name="Elbow Connector 8">
                <a:extLst>
                  <a:ext uri="{FF2B5EF4-FFF2-40B4-BE49-F238E27FC236}">
                    <a16:creationId xmlns:a16="http://schemas.microsoft.com/office/drawing/2014/main" id="{E25A7E90-F286-5042-995B-1FD4C5EE75E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219967" y="1853424"/>
                <a:ext cx="12700" cy="1082435"/>
              </a:xfrm>
              <a:prstGeom prst="bentConnector3">
                <a:avLst>
                  <a:gd name="adj1" fmla="val 2450000"/>
                </a:avLst>
              </a:prstGeom>
              <a:ln w="254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6570BD-D59B-1C4F-ABC7-76DEDE23EEE2}"/>
                </a:ext>
              </a:extLst>
            </p:cNvPr>
            <p:cNvGrpSpPr/>
            <p:nvPr/>
          </p:nvGrpSpPr>
          <p:grpSpPr>
            <a:xfrm>
              <a:off x="4265611" y="3968035"/>
              <a:ext cx="1866246" cy="1733120"/>
              <a:chOff x="6293194" y="2232000"/>
              <a:chExt cx="1866246" cy="173312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1FC4655-777A-394A-AEBF-21BD9C5D4E0A}"/>
                  </a:ext>
                </a:extLst>
              </p:cNvPr>
              <p:cNvGrpSpPr/>
              <p:nvPr/>
            </p:nvGrpSpPr>
            <p:grpSpPr>
              <a:xfrm>
                <a:off x="6293194" y="2232000"/>
                <a:ext cx="1866246" cy="1733120"/>
                <a:chOff x="6293194" y="1814946"/>
                <a:chExt cx="1866246" cy="1733120"/>
              </a:xfrm>
            </p:grpSpPr>
            <p:sp>
              <p:nvSpPr>
                <p:cNvPr id="25" name="Can 24">
                  <a:extLst>
                    <a:ext uri="{FF2B5EF4-FFF2-40B4-BE49-F238E27FC236}">
                      <a16:creationId xmlns:a16="http://schemas.microsoft.com/office/drawing/2014/main" id="{AE9EACC8-2E34-0048-9E68-0982D601CBD5}"/>
                    </a:ext>
                  </a:extLst>
                </p:cNvPr>
                <p:cNvSpPr/>
                <p:nvPr/>
              </p:nvSpPr>
              <p:spPr>
                <a:xfrm>
                  <a:off x="6293194" y="1814947"/>
                  <a:ext cx="783811" cy="1733119"/>
                </a:xfrm>
                <a:prstGeom prst="can">
                  <a:avLst>
                    <a:gd name="adj" fmla="val 30763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440000" bIns="0" rtlCol="0" anchor="b"/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Drive 3</a:t>
                  </a:r>
                </a:p>
              </p:txBody>
            </p:sp>
            <p:sp>
              <p:nvSpPr>
                <p:cNvPr id="26" name="Can 25">
                  <a:extLst>
                    <a:ext uri="{FF2B5EF4-FFF2-40B4-BE49-F238E27FC236}">
                      <a16:creationId xmlns:a16="http://schemas.microsoft.com/office/drawing/2014/main" id="{4ED8C3CD-5137-5440-A032-4E892E6D9143}"/>
                    </a:ext>
                  </a:extLst>
                </p:cNvPr>
                <p:cNvSpPr/>
                <p:nvPr/>
              </p:nvSpPr>
              <p:spPr>
                <a:xfrm>
                  <a:off x="6334868" y="2852526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10</a:t>
                  </a:r>
                </a:p>
              </p:txBody>
            </p:sp>
            <p:sp>
              <p:nvSpPr>
                <p:cNvPr id="27" name="Can 26">
                  <a:extLst>
                    <a:ext uri="{FF2B5EF4-FFF2-40B4-BE49-F238E27FC236}">
                      <a16:creationId xmlns:a16="http://schemas.microsoft.com/office/drawing/2014/main" id="{522A85D2-C5AB-4049-A17F-86D51556B855}"/>
                    </a:ext>
                  </a:extLst>
                </p:cNvPr>
                <p:cNvSpPr/>
                <p:nvPr/>
              </p:nvSpPr>
              <p:spPr>
                <a:xfrm>
                  <a:off x="6334868" y="2602580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8</a:t>
                  </a:r>
                </a:p>
              </p:txBody>
            </p:sp>
            <p:sp>
              <p:nvSpPr>
                <p:cNvPr id="28" name="Can 27">
                  <a:extLst>
                    <a:ext uri="{FF2B5EF4-FFF2-40B4-BE49-F238E27FC236}">
                      <a16:creationId xmlns:a16="http://schemas.microsoft.com/office/drawing/2014/main" id="{264FB091-CB6C-7D4B-B84A-98E0FCB21E69}"/>
                    </a:ext>
                  </a:extLst>
                </p:cNvPr>
                <p:cNvSpPr/>
                <p:nvPr/>
              </p:nvSpPr>
              <p:spPr>
                <a:xfrm>
                  <a:off x="6334868" y="2357663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6</a:t>
                  </a:r>
                </a:p>
              </p:txBody>
            </p:sp>
            <p:sp>
              <p:nvSpPr>
                <p:cNvPr id="29" name="Can 28">
                  <a:extLst>
                    <a:ext uri="{FF2B5EF4-FFF2-40B4-BE49-F238E27FC236}">
                      <a16:creationId xmlns:a16="http://schemas.microsoft.com/office/drawing/2014/main" id="{8C3252FB-41B7-6D43-B8D1-983AD64A8A5E}"/>
                    </a:ext>
                  </a:extLst>
                </p:cNvPr>
                <p:cNvSpPr/>
                <p:nvPr/>
              </p:nvSpPr>
              <p:spPr>
                <a:xfrm>
                  <a:off x="6334868" y="2112746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4</a:t>
                  </a:r>
                </a:p>
              </p:txBody>
            </p:sp>
            <p:sp>
              <p:nvSpPr>
                <p:cNvPr id="30" name="Can 29">
                  <a:extLst>
                    <a:ext uri="{FF2B5EF4-FFF2-40B4-BE49-F238E27FC236}">
                      <a16:creationId xmlns:a16="http://schemas.microsoft.com/office/drawing/2014/main" id="{86686DD0-2CE3-1141-A4C6-A28A09662F3E}"/>
                    </a:ext>
                  </a:extLst>
                </p:cNvPr>
                <p:cNvSpPr/>
                <p:nvPr/>
              </p:nvSpPr>
              <p:spPr>
                <a:xfrm>
                  <a:off x="6334868" y="1867829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2</a:t>
                  </a:r>
                </a:p>
              </p:txBody>
            </p:sp>
            <p:sp>
              <p:nvSpPr>
                <p:cNvPr id="31" name="Can 30">
                  <a:extLst>
                    <a:ext uri="{FF2B5EF4-FFF2-40B4-BE49-F238E27FC236}">
                      <a16:creationId xmlns:a16="http://schemas.microsoft.com/office/drawing/2014/main" id="{35CBE418-452B-574E-9215-EBA0FB7BBAC1}"/>
                    </a:ext>
                  </a:extLst>
                </p:cNvPr>
                <p:cNvSpPr/>
                <p:nvPr/>
              </p:nvSpPr>
              <p:spPr>
                <a:xfrm>
                  <a:off x="7375629" y="1814946"/>
                  <a:ext cx="783811" cy="1733117"/>
                </a:xfrm>
                <a:prstGeom prst="can">
                  <a:avLst>
                    <a:gd name="adj" fmla="val 30763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440000" bIns="0" rtlCol="0" anchor="b"/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Drive 4</a:t>
                  </a:r>
                </a:p>
              </p:txBody>
            </p:sp>
            <p:sp>
              <p:nvSpPr>
                <p:cNvPr id="32" name="Can 31">
                  <a:extLst>
                    <a:ext uri="{FF2B5EF4-FFF2-40B4-BE49-F238E27FC236}">
                      <a16:creationId xmlns:a16="http://schemas.microsoft.com/office/drawing/2014/main" id="{D1E139BE-C72E-684D-83E3-A96872F42D58}"/>
                    </a:ext>
                  </a:extLst>
                </p:cNvPr>
                <p:cNvSpPr/>
                <p:nvPr/>
              </p:nvSpPr>
              <p:spPr>
                <a:xfrm>
                  <a:off x="7417303" y="2852526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10</a:t>
                  </a:r>
                </a:p>
              </p:txBody>
            </p:sp>
            <p:sp>
              <p:nvSpPr>
                <p:cNvPr id="33" name="Can 32">
                  <a:extLst>
                    <a:ext uri="{FF2B5EF4-FFF2-40B4-BE49-F238E27FC236}">
                      <a16:creationId xmlns:a16="http://schemas.microsoft.com/office/drawing/2014/main" id="{93A74883-543B-6D41-ACBE-DF0C8164317F}"/>
                    </a:ext>
                  </a:extLst>
                </p:cNvPr>
                <p:cNvSpPr/>
                <p:nvPr/>
              </p:nvSpPr>
              <p:spPr>
                <a:xfrm>
                  <a:off x="7417303" y="2602580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6</a:t>
                  </a:r>
                </a:p>
              </p:txBody>
            </p:sp>
            <p:sp>
              <p:nvSpPr>
                <p:cNvPr id="34" name="Can 33">
                  <a:extLst>
                    <a:ext uri="{FF2B5EF4-FFF2-40B4-BE49-F238E27FC236}">
                      <a16:creationId xmlns:a16="http://schemas.microsoft.com/office/drawing/2014/main" id="{BE92C5F6-60E5-6245-B672-3C011A88837F}"/>
                    </a:ext>
                  </a:extLst>
                </p:cNvPr>
                <p:cNvSpPr/>
                <p:nvPr/>
              </p:nvSpPr>
              <p:spPr>
                <a:xfrm>
                  <a:off x="7417303" y="2357663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6</a:t>
                  </a:r>
                </a:p>
              </p:txBody>
            </p:sp>
            <p:sp>
              <p:nvSpPr>
                <p:cNvPr id="35" name="Can 34">
                  <a:extLst>
                    <a:ext uri="{FF2B5EF4-FFF2-40B4-BE49-F238E27FC236}">
                      <a16:creationId xmlns:a16="http://schemas.microsoft.com/office/drawing/2014/main" id="{8210A56C-EE52-A24C-9E91-42386BF3AD73}"/>
                    </a:ext>
                  </a:extLst>
                </p:cNvPr>
                <p:cNvSpPr/>
                <p:nvPr/>
              </p:nvSpPr>
              <p:spPr>
                <a:xfrm>
                  <a:off x="7417303" y="2112746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4</a:t>
                  </a:r>
                </a:p>
              </p:txBody>
            </p:sp>
            <p:sp>
              <p:nvSpPr>
                <p:cNvPr id="36" name="Can 35">
                  <a:extLst>
                    <a:ext uri="{FF2B5EF4-FFF2-40B4-BE49-F238E27FC236}">
                      <a16:creationId xmlns:a16="http://schemas.microsoft.com/office/drawing/2014/main" id="{8E923AE9-3220-8F4B-88ED-345323570109}"/>
                    </a:ext>
                  </a:extLst>
                </p:cNvPr>
                <p:cNvSpPr/>
                <p:nvPr/>
              </p:nvSpPr>
              <p:spPr>
                <a:xfrm>
                  <a:off x="7417303" y="1867829"/>
                  <a:ext cx="700463" cy="391867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44000" rtlCol="0" anchor="t"/>
                <a:lstStyle/>
                <a:p>
                  <a:pPr algn="ctr"/>
                  <a:r>
                    <a:rPr lang="en-US" sz="12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D</a:t>
                  </a:r>
                  <a:r>
                    <a:rPr lang="en-US" sz="1200" baseline="-250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2</a:t>
                  </a:r>
                </a:p>
              </p:txBody>
            </p:sp>
          </p:grpSp>
          <p:cxnSp>
            <p:nvCxnSpPr>
              <p:cNvPr id="24" name="Elbow Connector 23">
                <a:extLst>
                  <a:ext uri="{FF2B5EF4-FFF2-40B4-BE49-F238E27FC236}">
                    <a16:creationId xmlns:a16="http://schemas.microsoft.com/office/drawing/2014/main" id="{C76EFE7A-A253-1A43-90BF-0E084F3701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219967" y="1853424"/>
                <a:ext cx="12700" cy="1082435"/>
              </a:xfrm>
              <a:prstGeom prst="bentConnector3">
                <a:avLst>
                  <a:gd name="adj1" fmla="val 2450000"/>
                </a:avLst>
              </a:prstGeom>
              <a:ln w="254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Elbow Connector 51">
              <a:extLst>
                <a:ext uri="{FF2B5EF4-FFF2-40B4-BE49-F238E27FC236}">
                  <a16:creationId xmlns:a16="http://schemas.microsoft.com/office/drawing/2014/main" id="{677F0EF8-FEC4-9045-AFC9-E9EC374F09A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112332" y="2741606"/>
              <a:ext cx="12700" cy="2160104"/>
            </a:xfrm>
            <a:prstGeom prst="bentConnector3">
              <a:avLst>
                <a:gd name="adj1" fmla="val 1800000"/>
              </a:avLst>
            </a:prstGeom>
            <a:ln w="254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3684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19D472-F2EC-D94C-8AD8-39B0C2450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Transactions</a:t>
            </a:r>
          </a:p>
          <a:p>
            <a:pPr lvl="1"/>
            <a:r>
              <a:rPr lang="en-US" sz="2000" dirty="0"/>
              <a:t>ACID properties: atomicity, consistency, isolation, and durability</a:t>
            </a:r>
          </a:p>
          <a:p>
            <a:pPr lvl="1"/>
            <a:r>
              <a:rPr lang="en-US" sz="2000" dirty="0"/>
              <a:t>Redo logging and two-phase locking</a:t>
            </a:r>
          </a:p>
          <a:p>
            <a:pPr lvl="1"/>
            <a:endParaRPr lang="en-US" sz="2000" dirty="0"/>
          </a:p>
          <a:p>
            <a:r>
              <a:rPr lang="en-US" altLang="ko-KR" sz="2400" dirty="0"/>
              <a:t>Transactional file systems</a:t>
            </a:r>
          </a:p>
          <a:p>
            <a:pPr lvl="1"/>
            <a:r>
              <a:rPr lang="en-US" altLang="ko-KR" sz="2000" dirty="0"/>
              <a:t>Journaling and logging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Copy-on-write file systems</a:t>
            </a:r>
          </a:p>
          <a:p>
            <a:pPr lvl="1"/>
            <a:r>
              <a:rPr lang="en-US" altLang="ko-KR" sz="2000" dirty="0"/>
              <a:t>Write new version of file system on each update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Redundant arrays of inexpensive disks (RAID)</a:t>
            </a:r>
          </a:p>
          <a:p>
            <a:pPr lvl="1"/>
            <a:r>
              <a:rPr lang="en-US" altLang="ko-KR" sz="2000" dirty="0"/>
              <a:t>RAID 0, 1, 5, 6, and 10</a:t>
            </a:r>
          </a:p>
        </p:txBody>
      </p:sp>
    </p:spTree>
    <p:extLst>
      <p:ext uri="{BB962C8B-B14F-4D97-AF65-F5344CB8AC3E}">
        <p14:creationId xmlns:p14="http://schemas.microsoft.com/office/powerpoint/2010/main" val="33673003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and Canny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File System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Autofit/>
          </a:bodyPr>
          <a:lstStyle/>
          <a:p>
            <a:r>
              <a:rPr lang="en-US" sz="1800" dirty="0"/>
              <a:t>Single logical file operation can involve updates to </a:t>
            </a:r>
            <a:r>
              <a:rPr lang="en-US" sz="1800" dirty="0">
                <a:solidFill>
                  <a:srgbClr val="FF0000"/>
                </a:solidFill>
              </a:rPr>
              <a:t>multiple</a:t>
            </a:r>
            <a:r>
              <a:rPr lang="en-US" sz="1800" dirty="0"/>
              <a:t> physical storage blocks</a:t>
            </a:r>
          </a:p>
          <a:p>
            <a:pPr lvl="1"/>
            <a:r>
              <a:rPr lang="en-US" sz="1600" dirty="0" err="1"/>
              <a:t>inode</a:t>
            </a:r>
            <a:r>
              <a:rPr lang="en-US" sz="1600" dirty="0"/>
              <a:t>, indirect block, data block, bitmap, …</a:t>
            </a:r>
          </a:p>
          <a:p>
            <a:pPr lvl="1"/>
            <a:r>
              <a:rPr lang="en-US" sz="1600" dirty="0"/>
              <a:t>With sector/page remapping, single update to physical storage block can require multiple (even lower-level) updates to sectors/pages</a:t>
            </a:r>
          </a:p>
          <a:p>
            <a:pPr lvl="1"/>
            <a:endParaRPr lang="en-US" sz="1600" dirty="0"/>
          </a:p>
          <a:p>
            <a:r>
              <a:rPr lang="en-US" sz="1800" dirty="0"/>
              <a:t>What can happen if disk loses power or software </a:t>
            </a:r>
            <a:r>
              <a:rPr lang="en-US" sz="1800" dirty="0">
                <a:solidFill>
                  <a:srgbClr val="FF0000"/>
                </a:solidFill>
              </a:rPr>
              <a:t>crashes</a:t>
            </a:r>
            <a:r>
              <a:rPr lang="en-US" sz="1800" dirty="0"/>
              <a:t>?</a:t>
            </a:r>
          </a:p>
          <a:p>
            <a:pPr lvl="1"/>
            <a:r>
              <a:rPr lang="en-US" sz="1600" dirty="0"/>
              <a:t>Some operations in progress may complete</a:t>
            </a:r>
          </a:p>
          <a:p>
            <a:pPr lvl="1"/>
            <a:r>
              <a:rPr lang="en-US" sz="1600" dirty="0"/>
              <a:t>Some operations in progress may be lost</a:t>
            </a:r>
          </a:p>
          <a:p>
            <a:pPr lvl="1"/>
            <a:r>
              <a:rPr lang="en-US" sz="1600" dirty="0"/>
              <a:t>Overwrite of block may only partially complete</a:t>
            </a:r>
          </a:p>
          <a:p>
            <a:pPr lvl="1"/>
            <a:endParaRPr lang="en-US" sz="1600" dirty="0"/>
          </a:p>
          <a:p>
            <a:r>
              <a:rPr lang="en-US" sz="1800" dirty="0"/>
              <a:t>How do we guarantee consistency regardless of when crash occurs?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221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>
            <a:normAutofit/>
          </a:bodyPr>
          <a:lstStyle/>
          <a:p>
            <a:r>
              <a:rPr lang="en-US" dirty="0"/>
              <a:t>Reliability Take1: Careful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Autofit/>
          </a:bodyPr>
          <a:lstStyle/>
          <a:p>
            <a:r>
              <a:rPr lang="en-US" sz="2400" dirty="0"/>
              <a:t>Sequence operations in specific order</a:t>
            </a:r>
          </a:p>
          <a:p>
            <a:pPr lvl="1"/>
            <a:r>
              <a:rPr lang="en-US" sz="2000" dirty="0"/>
              <a:t>Careful design to allow sequence to be interrupted safely</a:t>
            </a:r>
          </a:p>
          <a:p>
            <a:endParaRPr lang="en-US" sz="2400" dirty="0"/>
          </a:p>
          <a:p>
            <a:r>
              <a:rPr lang="en-US" sz="2400" dirty="0"/>
              <a:t>Post-crash recovery</a:t>
            </a:r>
          </a:p>
          <a:p>
            <a:pPr lvl="1"/>
            <a:r>
              <a:rPr lang="en-US" sz="2000" dirty="0"/>
              <a:t>Read data structures to see if there were any operations in progress</a:t>
            </a:r>
          </a:p>
          <a:p>
            <a:pPr lvl="1"/>
            <a:r>
              <a:rPr lang="en-US" sz="2000" dirty="0"/>
              <a:t>Clean up/finish as needed</a:t>
            </a:r>
          </a:p>
          <a:p>
            <a:endParaRPr lang="en-US" sz="2400" dirty="0"/>
          </a:p>
          <a:p>
            <a:r>
              <a:rPr lang="en-US" sz="2400" dirty="0"/>
              <a:t>Approach taken by </a:t>
            </a:r>
          </a:p>
          <a:p>
            <a:pPr lvl="1"/>
            <a:r>
              <a:rPr lang="en-US" sz="2000" dirty="0"/>
              <a:t>FAT and FFS (</a:t>
            </a:r>
            <a:r>
              <a:rPr lang="en-US" sz="1800" dirty="0" err="1">
                <a:latin typeface="Ubuntu Mono" panose="020B0509030602030204" pitchFamily="49" charset="0"/>
              </a:rPr>
              <a:t>fsck</a:t>
            </a:r>
            <a:r>
              <a:rPr lang="en-US" sz="2000" dirty="0"/>
              <a:t>) to protect file-system structure/metadata</a:t>
            </a:r>
          </a:p>
          <a:p>
            <a:pPr lvl="1"/>
            <a:r>
              <a:rPr lang="en-US" sz="2000" dirty="0"/>
              <a:t>Many app-level recovery schemes (e.g., Word, </a:t>
            </a:r>
            <a:r>
              <a:rPr lang="en-US" sz="2000" dirty="0" err="1"/>
              <a:t>emacs</a:t>
            </a:r>
            <a:r>
              <a:rPr lang="en-US" sz="2000" dirty="0"/>
              <a:t> </a:t>
            </a:r>
            <a:r>
              <a:rPr lang="en-US" sz="2000" dirty="0" err="1"/>
              <a:t>autosaves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781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12725"/>
            <a:ext cx="7886700" cy="985838"/>
          </a:xfrm>
        </p:spPr>
        <p:txBody>
          <a:bodyPr/>
          <a:lstStyle/>
          <a:p>
            <a:r>
              <a:rPr lang="en-US" dirty="0"/>
              <a:t>Append Data to File in FAT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marL="0" indent="0">
              <a:buNone/>
            </a:pPr>
            <a:r>
              <a:rPr lang="en-US" sz="2000" u="sng" dirty="0">
                <a:solidFill>
                  <a:srgbClr val="00B050"/>
                </a:solidFill>
              </a:rPr>
              <a:t>Normal operation</a:t>
            </a:r>
          </a:p>
          <a:p>
            <a:r>
              <a:rPr lang="en-US" sz="2000" dirty="0"/>
              <a:t>Allocate data block</a:t>
            </a:r>
          </a:p>
          <a:p>
            <a:r>
              <a:rPr lang="en-US" sz="2000" dirty="0"/>
              <a:t>Write data</a:t>
            </a:r>
          </a:p>
          <a:p>
            <a:r>
              <a:rPr lang="en-US" sz="2000" dirty="0"/>
              <a:t>Write new MFT entry to point to data block</a:t>
            </a:r>
          </a:p>
          <a:p>
            <a:r>
              <a:rPr lang="en-US" sz="2000" dirty="0"/>
              <a:t>Update file tail to point to new MFT entry</a:t>
            </a:r>
          </a:p>
          <a:p>
            <a:r>
              <a:rPr lang="en-US" sz="2000" dirty="0"/>
              <a:t>Update access time at head of file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marL="0" indent="0">
              <a:buNone/>
            </a:pPr>
            <a:r>
              <a:rPr lang="en-US" sz="2000" u="sng" dirty="0">
                <a:solidFill>
                  <a:srgbClr val="FF0000"/>
                </a:solidFill>
              </a:rPr>
              <a:t>Recovery</a:t>
            </a:r>
          </a:p>
          <a:p>
            <a:r>
              <a:rPr lang="en-US" sz="2000" dirty="0"/>
              <a:t>Scan MFT</a:t>
            </a:r>
          </a:p>
          <a:p>
            <a:r>
              <a:rPr lang="en-US" sz="2000" dirty="0"/>
              <a:t>If entry is unlinked, delete data block</a:t>
            </a:r>
          </a:p>
          <a:p>
            <a:r>
              <a:rPr lang="en-US" sz="2000" dirty="0"/>
              <a:t>If access time is incorrect, update</a:t>
            </a:r>
          </a:p>
        </p:txBody>
      </p:sp>
    </p:spTree>
    <p:extLst>
      <p:ext uri="{BB962C8B-B14F-4D97-AF65-F5344CB8AC3E}">
        <p14:creationId xmlns:p14="http://schemas.microsoft.com/office/powerpoint/2010/main" val="395313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5"/>
            <a:ext cx="7886700" cy="985838"/>
          </a:xfrm>
        </p:spPr>
        <p:txBody>
          <a:bodyPr/>
          <a:lstStyle/>
          <a:p>
            <a:r>
              <a:rPr lang="en-US" dirty="0"/>
              <a:t>Create New File in FFS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C4386CB-C5F5-6848-A591-3A8A184B7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marL="0" indent="0">
              <a:buNone/>
            </a:pPr>
            <a:r>
              <a:rPr lang="en-US" sz="2000" u="sng" dirty="0">
                <a:solidFill>
                  <a:srgbClr val="00B050"/>
                </a:solidFill>
              </a:rPr>
              <a:t>Normal operation</a:t>
            </a:r>
          </a:p>
          <a:p>
            <a:r>
              <a:rPr lang="en-US" sz="2000" dirty="0"/>
              <a:t>Allocate data block</a:t>
            </a:r>
          </a:p>
          <a:p>
            <a:r>
              <a:rPr lang="en-US" sz="2000" dirty="0"/>
              <a:t>Write data block</a:t>
            </a:r>
          </a:p>
          <a:p>
            <a:r>
              <a:rPr lang="en-US" sz="2000" dirty="0"/>
              <a:t>Allocate </a:t>
            </a:r>
            <a:r>
              <a:rPr lang="en-US" sz="2000" dirty="0" err="1"/>
              <a:t>inode</a:t>
            </a:r>
            <a:endParaRPr lang="en-US" sz="2000" dirty="0"/>
          </a:p>
          <a:p>
            <a:r>
              <a:rPr lang="en-US" sz="2000" dirty="0"/>
              <a:t>Write </a:t>
            </a:r>
            <a:r>
              <a:rPr lang="en-US" sz="2000" dirty="0" err="1"/>
              <a:t>inode</a:t>
            </a:r>
            <a:r>
              <a:rPr lang="en-US" sz="2000" dirty="0"/>
              <a:t> block</a:t>
            </a:r>
          </a:p>
          <a:p>
            <a:r>
              <a:rPr lang="en-US" sz="2000" dirty="0"/>
              <a:t>Update bitmap of free blocks </a:t>
            </a:r>
            <a:br>
              <a:rPr lang="en-US" sz="2000" dirty="0"/>
            </a:br>
            <a:r>
              <a:rPr lang="en-US" sz="2000" dirty="0"/>
              <a:t>and </a:t>
            </a:r>
            <a:r>
              <a:rPr lang="en-US" sz="2000" dirty="0" err="1"/>
              <a:t>inodes</a:t>
            </a:r>
            <a:endParaRPr lang="en-US" sz="2000" dirty="0"/>
          </a:p>
          <a:p>
            <a:r>
              <a:rPr lang="en-US" sz="2000" dirty="0"/>
              <a:t>Update directory with file name</a:t>
            </a:r>
            <a:r>
              <a:rPr lang="en-US" altLang="ko-KR" sz="2000" dirty="0">
                <a:sym typeface="Symbol" panose="05050102010706020507" pitchFamily="18" charset="2"/>
              </a:rPr>
              <a:t>  </a:t>
            </a:r>
            <a:r>
              <a:rPr lang="en-US" sz="2000" dirty="0" err="1"/>
              <a:t>inode</a:t>
            </a:r>
            <a:r>
              <a:rPr lang="en-US" sz="2000" dirty="0"/>
              <a:t> number</a:t>
            </a:r>
          </a:p>
          <a:p>
            <a:r>
              <a:rPr lang="en-US" sz="2000" dirty="0"/>
              <a:t>Update modify time for directory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642AE9-5397-0A49-9AE8-B417669D7D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u="sng" dirty="0">
                <a:solidFill>
                  <a:srgbClr val="FF0000"/>
                </a:solidFill>
              </a:rPr>
              <a:t>Recovery</a:t>
            </a:r>
          </a:p>
          <a:p>
            <a:r>
              <a:rPr lang="en-US" sz="2000" dirty="0"/>
              <a:t>Scan </a:t>
            </a:r>
            <a:r>
              <a:rPr lang="en-US" sz="2000" dirty="0" err="1"/>
              <a:t>inode</a:t>
            </a:r>
            <a:r>
              <a:rPr lang="en-US" sz="2000" dirty="0"/>
              <a:t> table</a:t>
            </a:r>
          </a:p>
          <a:p>
            <a:r>
              <a:rPr lang="en-US" sz="2000" dirty="0"/>
              <a:t>If any unlinked files </a:t>
            </a:r>
            <a:br>
              <a:rPr lang="en-US" sz="2000" dirty="0"/>
            </a:br>
            <a:r>
              <a:rPr lang="en-US" sz="2000" dirty="0"/>
              <a:t>(not in any directory), delete or put in lost &amp; found directory</a:t>
            </a:r>
          </a:p>
          <a:p>
            <a:r>
              <a:rPr lang="en-US" sz="2000" dirty="0"/>
              <a:t>Compare free block bitmap against </a:t>
            </a:r>
            <a:r>
              <a:rPr lang="en-US" sz="2000" dirty="0" err="1"/>
              <a:t>inode</a:t>
            </a:r>
            <a:r>
              <a:rPr lang="en-US" sz="2000" dirty="0"/>
              <a:t> trees</a:t>
            </a:r>
          </a:p>
          <a:p>
            <a:r>
              <a:rPr lang="en-US" sz="2000" dirty="0"/>
              <a:t>Scan directories for missing update/access times</a:t>
            </a:r>
          </a:p>
          <a:p>
            <a:r>
              <a:rPr lang="en-US" sz="2000" dirty="0"/>
              <a:t>Recovery time is proportional to storage size</a:t>
            </a:r>
          </a:p>
        </p:txBody>
      </p:sp>
    </p:spTree>
    <p:extLst>
      <p:ext uri="{BB962C8B-B14F-4D97-AF65-F5344CB8AC3E}">
        <p14:creationId xmlns:p14="http://schemas.microsoft.com/office/powerpoint/2010/main" val="336707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/>
      <p:bldP spid="14" grpId="0" uiExpan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3D36-B52C-B24D-93EA-79EAFA15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General Rules for </a:t>
            </a:r>
            <a:br>
              <a:rPr lang="en-US" dirty="0"/>
            </a:br>
            <a:r>
              <a:rPr lang="en-US" dirty="0"/>
              <a:t>Careful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EA7E-10CB-5A43-9648-F2A98428C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4792436" cy="4968875"/>
          </a:xfrm>
        </p:spPr>
        <p:txBody>
          <a:bodyPr/>
          <a:lstStyle/>
          <a:p>
            <a:r>
              <a:rPr lang="en-CA" sz="2000" dirty="0"/>
              <a:t>Never write a pointer before initializing the block it points to (e.g., indirect block)</a:t>
            </a:r>
          </a:p>
          <a:p>
            <a:endParaRPr lang="en-CA" sz="2000" dirty="0"/>
          </a:p>
          <a:p>
            <a:r>
              <a:rPr lang="en-CA" sz="2000" dirty="0"/>
              <a:t>Never reuse resource (e.g., </a:t>
            </a:r>
            <a:r>
              <a:rPr lang="en-CA" sz="2000" dirty="0" err="1"/>
              <a:t>inode</a:t>
            </a:r>
            <a:r>
              <a:rPr lang="en-CA" sz="2000" dirty="0"/>
              <a:t>, disk block, etc.) before nullifying all pointers to it</a:t>
            </a:r>
          </a:p>
          <a:p>
            <a:endParaRPr lang="en-CA" sz="2000" dirty="0"/>
          </a:p>
          <a:p>
            <a:r>
              <a:rPr lang="en-CA" sz="2000" dirty="0"/>
              <a:t>Never clear last pointer to resource before setting new one (e.g., </a:t>
            </a:r>
            <a:r>
              <a:rPr lang="en-CA" sz="2000" dirty="0">
                <a:latin typeface="Ubuntu Mono" panose="020B0509030602030204" pitchFamily="49" charset="0"/>
              </a:rPr>
              <a:t>mv</a:t>
            </a:r>
            <a:r>
              <a:rPr lang="en-CA" sz="2000" dirty="0"/>
              <a:t>)</a:t>
            </a:r>
            <a:endParaRPr lang="en-US" sz="2000" dirty="0"/>
          </a:p>
        </p:txBody>
      </p:sp>
      <p:pic>
        <p:nvPicPr>
          <p:cNvPr id="2050" name="Picture 2" descr="Follow the Rules You Must - Yoda | Meme Generator">
            <a:extLst>
              <a:ext uri="{FF2B5EF4-FFF2-40B4-BE49-F238E27FC236}">
                <a16:creationId xmlns:a16="http://schemas.microsoft.com/office/drawing/2014/main" id="{EFB3A9FA-729C-B543-8F5B-3B40051CA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59331" y="1775725"/>
            <a:ext cx="2624780" cy="198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581673"/>
      </p:ext>
    </p:extLst>
  </p:cSld>
  <p:clrMapOvr>
    <a:masterClrMapping/>
  </p:clrMapOvr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gill-sans</Template>
  <TotalTime>52722</TotalTime>
  <Words>2911</Words>
  <Application>Microsoft Macintosh PowerPoint</Application>
  <PresentationFormat>On-screen Show (4:3)</PresentationFormat>
  <Paragraphs>539</Paragraphs>
  <Slides>48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Gill Sans</vt:lpstr>
      <vt:lpstr>GILL SANS LIGHT</vt:lpstr>
      <vt:lpstr>GILL SANS LIGHT</vt:lpstr>
      <vt:lpstr>Gill Sans SemiBold</vt:lpstr>
      <vt:lpstr>Times New Roman</vt:lpstr>
      <vt:lpstr>Ubuntu Mono</vt:lpstr>
      <vt:lpstr>gill-sans</vt:lpstr>
      <vt:lpstr>PowerPoint Presentation</vt:lpstr>
      <vt:lpstr>Lecture 12: Reliable Storage</vt:lpstr>
      <vt:lpstr>Outline</vt:lpstr>
      <vt:lpstr>Recall: Important “abilities”</vt:lpstr>
      <vt:lpstr>File System Reliability</vt:lpstr>
      <vt:lpstr>Reliability Take1: Careful Ordering</vt:lpstr>
      <vt:lpstr>Append Data to File in FAT</vt:lpstr>
      <vt:lpstr>Create New File in FFS</vt:lpstr>
      <vt:lpstr>Some General Rules for  Careful Ordering</vt:lpstr>
      <vt:lpstr>Careful Ordering: Discussion</vt:lpstr>
      <vt:lpstr>Reliability Take 2: Transaction Concept</vt:lpstr>
      <vt:lpstr>Typical Structure</vt:lpstr>
      <vt:lpstr>“Classic” Transaction Example</vt:lpstr>
      <vt:lpstr>Atomicity and Durability: Redo Logging</vt:lpstr>
      <vt:lpstr>Redo Logging Example: Before Transaction Start</vt:lpstr>
      <vt:lpstr>Redo Logging Example: After Updates Are Logged</vt:lpstr>
      <vt:lpstr>Redo Logging Example: After Commit Logged</vt:lpstr>
      <vt:lpstr>Redo Logging Example: After Redo</vt:lpstr>
      <vt:lpstr>Redo Logging Example: After Garbage Collection</vt:lpstr>
      <vt:lpstr>Redo Log Implementation</vt:lpstr>
      <vt:lpstr>Isolation: Two-phase Locking</vt:lpstr>
      <vt:lpstr>Transactional File Systems</vt:lpstr>
      <vt:lpstr>Example: Creating File</vt:lpstr>
      <vt:lpstr>Example: Creating File (as Transaction)</vt:lpstr>
      <vt:lpstr>Example: Creating File (as Transaction)</vt:lpstr>
      <vt:lpstr>Example: Recovery After Failure During Logging</vt:lpstr>
      <vt:lpstr>Copy-on-write (COW) File System</vt:lpstr>
      <vt:lpstr>Recall: Traditional, Update-in-place File System </vt:lpstr>
      <vt:lpstr>Simple Copy-on-write File System</vt:lpstr>
      <vt:lpstr>Simple Copy-on-write File System</vt:lpstr>
      <vt:lpstr>Simple Copy-on-write File System</vt:lpstr>
      <vt:lpstr>Simple Copy-on-write File System</vt:lpstr>
      <vt:lpstr>Copy-on-write Batch Update</vt:lpstr>
      <vt:lpstr>Update-in-place vs. Copy-on-write  File Systems</vt:lpstr>
      <vt:lpstr>Copy-on-write File Systems:  Garbage Collection</vt:lpstr>
      <vt:lpstr>Copy-on-write File Systems: Discussion</vt:lpstr>
      <vt:lpstr>Outline</vt:lpstr>
      <vt:lpstr>How to Make File System Durable?</vt:lpstr>
      <vt:lpstr>RAID: Redundant Arrays of Inexpensive Disks</vt:lpstr>
      <vt:lpstr>RAID 0: Striping</vt:lpstr>
      <vt:lpstr>RAID 1: Mirroring</vt:lpstr>
      <vt:lpstr>RAID 5: Striping With Parity</vt:lpstr>
      <vt:lpstr>RAID 5: Closer Look</vt:lpstr>
      <vt:lpstr>RAID 6: Striping With Double Parity</vt:lpstr>
      <vt:lpstr>RAID 10: Combining RAID 1 &amp; RAID 0</vt:lpstr>
      <vt:lpstr>Summary</vt:lpstr>
      <vt:lpstr>Questions?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>Synchronization</dc:subject>
  <dc:creator/>
  <cp:keywords/>
  <dc:description/>
  <cp:lastModifiedBy>Seyed Majid Zahedi</cp:lastModifiedBy>
  <cp:revision>2250</cp:revision>
  <cp:lastPrinted>2019-02-13T05:52:18Z</cp:lastPrinted>
  <dcterms:created xsi:type="dcterms:W3CDTF">2014-10-17T18:24:38Z</dcterms:created>
  <dcterms:modified xsi:type="dcterms:W3CDTF">2020-12-07T19:38:19Z</dcterms:modified>
  <cp:category/>
</cp:coreProperties>
</file>