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6"/>
  </p:notesMasterIdLst>
  <p:handoutMasterIdLst>
    <p:handoutMasterId r:id="rId57"/>
  </p:handoutMasterIdLst>
  <p:sldIdLst>
    <p:sldId id="716" r:id="rId2"/>
    <p:sldId id="1875" r:id="rId3"/>
    <p:sldId id="393" r:id="rId4"/>
    <p:sldId id="289" r:id="rId5"/>
    <p:sldId id="1888" r:id="rId6"/>
    <p:sldId id="363" r:id="rId7"/>
    <p:sldId id="1161" r:id="rId8"/>
    <p:sldId id="302" r:id="rId9"/>
    <p:sldId id="1162" r:id="rId10"/>
    <p:sldId id="1163" r:id="rId11"/>
    <p:sldId id="1165" r:id="rId12"/>
    <p:sldId id="1166" r:id="rId13"/>
    <p:sldId id="1877" r:id="rId14"/>
    <p:sldId id="1878" r:id="rId15"/>
    <p:sldId id="1880" r:id="rId16"/>
    <p:sldId id="1879" r:id="rId17"/>
    <p:sldId id="1881" r:id="rId18"/>
    <p:sldId id="1167" r:id="rId19"/>
    <p:sldId id="1168" r:id="rId20"/>
    <p:sldId id="1885" r:id="rId21"/>
    <p:sldId id="1886" r:id="rId22"/>
    <p:sldId id="1887" r:id="rId23"/>
    <p:sldId id="278" r:id="rId24"/>
    <p:sldId id="284" r:id="rId25"/>
    <p:sldId id="285" r:id="rId26"/>
    <p:sldId id="1160" r:id="rId27"/>
    <p:sldId id="1883" r:id="rId28"/>
    <p:sldId id="299" r:id="rId29"/>
    <p:sldId id="1884" r:id="rId30"/>
    <p:sldId id="294" r:id="rId31"/>
    <p:sldId id="286" r:id="rId32"/>
    <p:sldId id="287" r:id="rId33"/>
    <p:sldId id="288" r:id="rId34"/>
    <p:sldId id="1157" r:id="rId35"/>
    <p:sldId id="1169" r:id="rId36"/>
    <p:sldId id="1158" r:id="rId37"/>
    <p:sldId id="405" r:id="rId38"/>
    <p:sldId id="1876" r:id="rId39"/>
    <p:sldId id="1889" r:id="rId40"/>
    <p:sldId id="1892" r:id="rId41"/>
    <p:sldId id="1890" r:id="rId42"/>
    <p:sldId id="1026" r:id="rId43"/>
    <p:sldId id="323" r:id="rId44"/>
    <p:sldId id="1893" r:id="rId45"/>
    <p:sldId id="329" r:id="rId46"/>
    <p:sldId id="296" r:id="rId47"/>
    <p:sldId id="375" r:id="rId48"/>
    <p:sldId id="297" r:id="rId49"/>
    <p:sldId id="373" r:id="rId50"/>
    <p:sldId id="1068" r:id="rId51"/>
    <p:sldId id="374" r:id="rId52"/>
    <p:sldId id="953" r:id="rId53"/>
    <p:sldId id="330" r:id="rId54"/>
    <p:sldId id="283" r:id="rId5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33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46" autoAdjust="0"/>
    <p:restoredTop sz="89747" autoAdjust="0"/>
  </p:normalViewPr>
  <p:slideViewPr>
    <p:cSldViewPr snapToGrid="0" snapToObjects="1">
      <p:cViewPr varScale="1">
        <p:scale>
          <a:sx n="110" d="100"/>
          <a:sy n="110" d="100"/>
        </p:scale>
        <p:origin x="792" y="184"/>
      </p:cViewPr>
      <p:guideLst>
        <p:guide orient="horz" pos="2160"/>
        <p:guide pos="2880"/>
      </p:guideLst>
    </p:cSldViewPr>
  </p:slideViewPr>
  <p:outlineViewPr>
    <p:cViewPr>
      <p:scale>
        <a:sx n="33" d="100"/>
        <a:sy n="33" d="100"/>
      </p:scale>
      <p:origin x="0" y="18528"/>
    </p:cViewPr>
  </p:outlineViewPr>
  <p:notesTextViewPr>
    <p:cViewPr>
      <p:scale>
        <a:sx n="110" d="100"/>
        <a:sy n="11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10/4/20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10/4/20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4106329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4283971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Schedule</a:t>
            </a:r>
            <a:r>
              <a:rPr lang="en-US" baseline="0" dirty="0"/>
              <a:t> the same task at the same time everywhere.</a:t>
            </a:r>
          </a:p>
          <a:p>
            <a:endParaRPr lang="en-US" baseline="0" dirty="0"/>
          </a:p>
          <a:p>
            <a:r>
              <a:rPr lang="en-US" baseline="0" dirty="0"/>
              <a:t>Problems?  What about single threaded processes?  You would waste time on the other processors.</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46</a:t>
            </a:fld>
            <a:endParaRPr lang="en-US"/>
          </a:p>
        </p:txBody>
      </p:sp>
    </p:spTree>
    <p:extLst>
      <p:ext uri="{BB962C8B-B14F-4D97-AF65-F5344CB8AC3E}">
        <p14:creationId xmlns:p14="http://schemas.microsoft.com/office/powerpoint/2010/main" val="1944169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48</a:t>
            </a:fld>
            <a:endParaRPr lang="en-US"/>
          </a:p>
        </p:txBody>
      </p:sp>
    </p:spTree>
    <p:extLst>
      <p:ext uri="{BB962C8B-B14F-4D97-AF65-F5344CB8AC3E}">
        <p14:creationId xmlns:p14="http://schemas.microsoft.com/office/powerpoint/2010/main" val="3343672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49</a:t>
            </a:fld>
            <a:endParaRPr lang="en-US" dirty="0"/>
          </a:p>
        </p:txBody>
      </p:sp>
    </p:spTree>
    <p:extLst>
      <p:ext uri="{BB962C8B-B14F-4D97-AF65-F5344CB8AC3E}">
        <p14:creationId xmlns:p14="http://schemas.microsoft.com/office/powerpoint/2010/main" val="2013392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50</a:t>
            </a:fld>
            <a:endParaRPr lang="en-US" dirty="0"/>
          </a:p>
        </p:txBody>
      </p:sp>
    </p:spTree>
    <p:extLst>
      <p:ext uri="{BB962C8B-B14F-4D97-AF65-F5344CB8AC3E}">
        <p14:creationId xmlns:p14="http://schemas.microsoft.com/office/powerpoint/2010/main" val="4169308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51</a:t>
            </a:fld>
            <a:endParaRPr lang="en-US" dirty="0"/>
          </a:p>
        </p:txBody>
      </p:sp>
    </p:spTree>
    <p:extLst>
      <p:ext uri="{BB962C8B-B14F-4D97-AF65-F5344CB8AC3E}">
        <p14:creationId xmlns:p14="http://schemas.microsoft.com/office/powerpoint/2010/main" val="3032019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60348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54</a:t>
            </a:fld>
            <a:endParaRPr lang="en-US" dirty="0"/>
          </a:p>
        </p:txBody>
      </p:sp>
    </p:spTree>
    <p:extLst>
      <p:ext uri="{BB962C8B-B14F-4D97-AF65-F5344CB8AC3E}">
        <p14:creationId xmlns:p14="http://schemas.microsoft.com/office/powerpoint/2010/main" val="85774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355387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AD58E333-A270-8643-A22A-67DE164CCA63}"/>
              </a:ext>
            </a:extLst>
          </p:cNvPr>
          <p:cNvSpPr>
            <a:spLocks noGrp="1" noRot="1" noChangeAspect="1" noChangeArrowheads="1" noTextEdit="1"/>
          </p:cNvSpPr>
          <p:nvPr>
            <p:ph type="sldImg"/>
          </p:nvPr>
        </p:nvSpPr>
        <p:spPr>
          <a:ln/>
        </p:spPr>
      </p:sp>
      <p:sp>
        <p:nvSpPr>
          <p:cNvPr id="83970" name="Rectangle 3">
            <a:extLst>
              <a:ext uri="{FF2B5EF4-FFF2-40B4-BE49-F238E27FC236}">
                <a16:creationId xmlns:a16="http://schemas.microsoft.com/office/drawing/2014/main" id="{449E7A49-571C-B847-B811-72FBBBB949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202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16</a:t>
            </a:fld>
            <a:endParaRPr lang="en-US"/>
          </a:p>
        </p:txBody>
      </p:sp>
    </p:spTree>
    <p:extLst>
      <p:ext uri="{BB962C8B-B14F-4D97-AF65-F5344CB8AC3E}">
        <p14:creationId xmlns:p14="http://schemas.microsoft.com/office/powerpoint/2010/main" val="241385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23</a:t>
            </a:fld>
            <a:endParaRPr lang="en-US"/>
          </a:p>
        </p:txBody>
      </p:sp>
    </p:spTree>
    <p:extLst>
      <p:ext uri="{BB962C8B-B14F-4D97-AF65-F5344CB8AC3E}">
        <p14:creationId xmlns:p14="http://schemas.microsoft.com/office/powerpoint/2010/main" val="2378768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34</a:t>
            </a:fld>
            <a:endParaRPr lang="en-US"/>
          </a:p>
        </p:txBody>
      </p:sp>
    </p:spTree>
    <p:extLst>
      <p:ext uri="{BB962C8B-B14F-4D97-AF65-F5344CB8AC3E}">
        <p14:creationId xmlns:p14="http://schemas.microsoft.com/office/powerpoint/2010/main" val="336957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B6BB7A15-3E06-7C42-96D4-A85827D9E1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F798ED8-ED7D-4E46-BE50-DBEE8B8A1016}"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768CDA6C-3CCE-8049-9C67-B01CFD9750D2}"/>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CF60001-77E9-C64D-95FB-08E40FA7AF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4658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43</a:t>
            </a:fld>
            <a:endParaRPr lang="en-US"/>
          </a:p>
        </p:txBody>
      </p:sp>
    </p:spTree>
    <p:extLst>
      <p:ext uri="{BB962C8B-B14F-4D97-AF65-F5344CB8AC3E}">
        <p14:creationId xmlns:p14="http://schemas.microsoft.com/office/powerpoint/2010/main" val="857677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44</a:t>
            </a:fld>
            <a:endParaRPr lang="en-US"/>
          </a:p>
        </p:txBody>
      </p:sp>
    </p:spTree>
    <p:extLst>
      <p:ext uri="{BB962C8B-B14F-4D97-AF65-F5344CB8AC3E}">
        <p14:creationId xmlns:p14="http://schemas.microsoft.com/office/powerpoint/2010/main" val="237527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109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094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25209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081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a:t>Click to edit Master title style</a:t>
            </a:r>
          </a:p>
        </p:txBody>
      </p:sp>
      <p:sp>
        <p:nvSpPr>
          <p:cNvPr id="3" name="Text Placeholder 2"/>
          <p:cNvSpPr>
            <a:spLocks noGrp="1"/>
          </p:cNvSpPr>
          <p:nvPr>
            <p:ph type="body" sz="half" idx="1"/>
          </p:nvPr>
        </p:nvSpPr>
        <p:spPr>
          <a:xfrm>
            <a:off x="6096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49547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58665437"/>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953377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43377119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2)</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38" name="Rectangle 37">
            <a:extLst>
              <a:ext uri="{FF2B5EF4-FFF2-40B4-BE49-F238E27FC236}">
                <a16:creationId xmlns:a16="http://schemas.microsoft.com/office/drawing/2014/main" id="{B79CAE8C-B3B5-0F4F-A295-D6665E881062}"/>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2315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left)">
                                      <p:cBhvr>
                                        <p:cTn id="7" dur="500"/>
                                        <p:tgtEl>
                                          <p:spTgt spid="3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500"/>
                                  </p:stCondLst>
                                  <p:childTnLst>
                                    <p:set>
                                      <p:cBhvr>
                                        <p:cTn id="10" dur="1" fill="hold">
                                          <p:stCondLst>
                                            <p:cond delay="0"/>
                                          </p:stCondLst>
                                        </p:cTn>
                                        <p:tgtEl>
                                          <p:spTgt spid="38"/>
                                        </p:tgtEl>
                                        <p:attrNameLst>
                                          <p:attrName>style.visibility</p:attrName>
                                        </p:attrNameLst>
                                      </p:cBhvr>
                                      <p:to>
                                        <p:strVal val="visible"/>
                                      </p:to>
                                    </p:set>
                                    <p:animEffect transition="in" filter="barn(outVertical)">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
                                            <p:txEl>
                                              <p:pRg st="1" end="1"/>
                                            </p:txEl>
                                          </p:spTgt>
                                        </p:tgtEl>
                                        <p:attrNameLst>
                                          <p:attrName>style.visibility</p:attrName>
                                        </p:attrNameLst>
                                      </p:cBhvr>
                                      <p:to>
                                        <p:strVal val="visible"/>
                                      </p:to>
                                    </p:set>
                                    <p:animEffect transition="in" filter="wipe(left)">
                                      <p:cBhvr>
                                        <p:cTn id="16"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3)</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738664"/>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a:p>
            <a:r>
              <a:rPr lang="en-US" sz="1400" dirty="0" err="1">
                <a:latin typeface="Ubuntu Mono" panose="020B0509030602030204" pitchFamily="49" charset="0"/>
              </a:rPr>
              <a:t>st</a:t>
            </a:r>
            <a:r>
              <a:rPr lang="en-US" sz="1400" dirty="0">
                <a:latin typeface="Ubuntu Mono" panose="020B0509030602030204" pitchFamily="49" charset="0"/>
              </a:rPr>
              <a:t> x, r1</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22" name="Rectangle 21">
            <a:extLst>
              <a:ext uri="{FF2B5EF4-FFF2-40B4-BE49-F238E27FC236}">
                <a16:creationId xmlns:a16="http://schemas.microsoft.com/office/drawing/2014/main" id="{447F7554-3821-AC45-9E42-356573A298C6}"/>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8F65C00C-48B2-6940-991C-D720A36BD3FB}"/>
              </a:ext>
            </a:extLst>
          </p:cNvPr>
          <p:cNvSpPr/>
          <p:nvPr/>
        </p:nvSpPr>
        <p:spPr>
          <a:xfrm>
            <a:off x="3165123" y="3309010"/>
            <a:ext cx="814845" cy="56282"/>
          </a:xfrm>
          <a:prstGeom prst="rect">
            <a:avLst/>
          </a:prstGeom>
          <a:solidFill>
            <a:srgbClr val="FF0000"/>
          </a:solidFill>
          <a:ln>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1356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Effect transition="in" filter="wipe(left)">
                                      <p:cBhvr>
                                        <p:cTn id="7" dur="500"/>
                                        <p:tgtEl>
                                          <p:spTgt spid="34">
                                            <p:txEl>
                                              <p:pRg st="2" end="2"/>
                                            </p:txEl>
                                          </p:spTgt>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4CEA-C1B3-444D-98DF-2353C671BDB6}"/>
              </a:ext>
            </a:extLst>
          </p:cNvPr>
          <p:cNvSpPr>
            <a:spLocks noGrp="1"/>
          </p:cNvSpPr>
          <p:nvPr>
            <p:ph type="title"/>
          </p:nvPr>
        </p:nvSpPr>
        <p:spPr/>
        <p:txBody>
          <a:bodyPr/>
          <a:lstStyle/>
          <a:p>
            <a:r>
              <a:rPr lang="en-US" dirty="0"/>
              <a:t>Background:</a:t>
            </a:r>
            <a:br>
              <a:rPr lang="en-US" dirty="0"/>
            </a:br>
            <a:r>
              <a:rPr lang="en-US" dirty="0"/>
              <a:t>Cache-coherence Protocols</a:t>
            </a:r>
          </a:p>
        </p:txBody>
      </p:sp>
      <p:sp>
        <p:nvSpPr>
          <p:cNvPr id="3" name="Content Placeholder 2">
            <a:extLst>
              <a:ext uri="{FF2B5EF4-FFF2-40B4-BE49-F238E27FC236}">
                <a16:creationId xmlns:a16="http://schemas.microsoft.com/office/drawing/2014/main" id="{18497A09-A32C-FE42-BD6F-326C86473532}"/>
              </a:ext>
            </a:extLst>
          </p:cNvPr>
          <p:cNvSpPr>
            <a:spLocks noGrp="1"/>
          </p:cNvSpPr>
          <p:nvPr>
            <p:ph idx="1"/>
          </p:nvPr>
        </p:nvSpPr>
        <p:spPr/>
        <p:txBody>
          <a:bodyPr/>
          <a:lstStyle/>
          <a:p>
            <a:r>
              <a:rPr lang="en-US" sz="2400" dirty="0"/>
              <a:t>Enforce two invariants (time divided into intervals)</a:t>
            </a:r>
          </a:p>
          <a:p>
            <a:pPr lvl="1"/>
            <a:r>
              <a:rPr lang="en-US" sz="2000" dirty="0"/>
              <a:t>Single writer multiple readers: at any time, any given block has either </a:t>
            </a:r>
          </a:p>
          <a:p>
            <a:pPr lvl="2"/>
            <a:r>
              <a:rPr lang="en-US" sz="1600" dirty="0"/>
              <a:t>One writer: one CPU has read-write access</a:t>
            </a:r>
          </a:p>
          <a:p>
            <a:pPr lvl="2"/>
            <a:r>
              <a:rPr lang="en-US" sz="1600" dirty="0"/>
              <a:t> Zero or more readers: some CPUs have read-only access</a:t>
            </a:r>
          </a:p>
          <a:p>
            <a:pPr lvl="1"/>
            <a:r>
              <a:rPr lang="en-US" sz="2000" dirty="0"/>
              <a:t>Up-to-date data: value at the beginning of each interval is equal to value at the end of the most recently completed read-write interval</a:t>
            </a:r>
          </a:p>
        </p:txBody>
      </p:sp>
      <p:sp>
        <p:nvSpPr>
          <p:cNvPr id="4" name="Rectangle 3">
            <a:extLst>
              <a:ext uri="{FF2B5EF4-FFF2-40B4-BE49-F238E27FC236}">
                <a16:creationId xmlns:a16="http://schemas.microsoft.com/office/drawing/2014/main" id="{83372E3D-1AC5-2940-AC0A-A6FD1D8B817C}"/>
              </a:ext>
            </a:extLst>
          </p:cNvPr>
          <p:cNvSpPr/>
          <p:nvPr/>
        </p:nvSpPr>
        <p:spPr>
          <a:xfrm>
            <a:off x="1124262" y="4290897"/>
            <a:ext cx="115424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a:t>
            </a:r>
          </a:p>
        </p:txBody>
      </p:sp>
      <p:sp>
        <p:nvSpPr>
          <p:cNvPr id="7" name="Rectangle 6">
            <a:extLst>
              <a:ext uri="{FF2B5EF4-FFF2-40B4-BE49-F238E27FC236}">
                <a16:creationId xmlns:a16="http://schemas.microsoft.com/office/drawing/2014/main" id="{F17B3B07-8443-A344-8CCB-5475EF5D4845}"/>
              </a:ext>
            </a:extLst>
          </p:cNvPr>
          <p:cNvSpPr/>
          <p:nvPr/>
        </p:nvSpPr>
        <p:spPr>
          <a:xfrm>
            <a:off x="2278505" y="4290897"/>
            <a:ext cx="351519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FF0000"/>
                </a:solidFill>
                <a:latin typeface="Gill Sans Light" panose="020B0302020104020203" pitchFamily="34" charset="-79"/>
                <a:cs typeface="Gill Sans Light" panose="020B0302020104020203" pitchFamily="34" charset="-79"/>
              </a:rPr>
              <a:t>Read-write</a:t>
            </a:r>
          </a:p>
          <a:p>
            <a:pPr algn="ctr"/>
            <a:r>
              <a:rPr lang="en-US" sz="1400" dirty="0">
                <a:latin typeface="Gill Sans Light" panose="020B0302020104020203" pitchFamily="34" charset="-79"/>
                <a:cs typeface="Gill Sans Light" panose="020B0302020104020203" pitchFamily="34" charset="-79"/>
              </a:rPr>
              <a:t>CPU: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 → 7</a:t>
            </a:r>
          </a:p>
        </p:txBody>
      </p:sp>
      <p:sp>
        <p:nvSpPr>
          <p:cNvPr id="8" name="Rectangle 7">
            <a:extLst>
              <a:ext uri="{FF2B5EF4-FFF2-40B4-BE49-F238E27FC236}">
                <a16:creationId xmlns:a16="http://schemas.microsoft.com/office/drawing/2014/main" id="{D35CFF5F-00E2-654C-B218-6B26988A59C2}"/>
              </a:ext>
            </a:extLst>
          </p:cNvPr>
          <p:cNvSpPr/>
          <p:nvPr/>
        </p:nvSpPr>
        <p:spPr>
          <a:xfrm>
            <a:off x="5793698" y="4290897"/>
            <a:ext cx="1618938"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7</a:t>
            </a:r>
          </a:p>
        </p:txBody>
      </p:sp>
      <p:cxnSp>
        <p:nvCxnSpPr>
          <p:cNvPr id="9" name="Straight Arrow Connector 8">
            <a:extLst>
              <a:ext uri="{FF2B5EF4-FFF2-40B4-BE49-F238E27FC236}">
                <a16:creationId xmlns:a16="http://schemas.microsoft.com/office/drawing/2014/main" id="{55A5FB98-E4C0-604D-B671-E7A2EFA1A20C}"/>
              </a:ext>
            </a:extLst>
          </p:cNvPr>
          <p:cNvCxnSpPr>
            <a:cxnSpLocks/>
          </p:cNvCxnSpPr>
          <p:nvPr/>
        </p:nvCxnSpPr>
        <p:spPr>
          <a:xfrm>
            <a:off x="2316156" y="5490147"/>
            <a:ext cx="390458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0F3C9B2-24C0-204D-A710-86A0ED5C9DE6}"/>
              </a:ext>
            </a:extLst>
          </p:cNvPr>
          <p:cNvSpPr txBox="1"/>
          <p:nvPr/>
        </p:nvSpPr>
        <p:spPr>
          <a:xfrm>
            <a:off x="3970130" y="549014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Tree>
    <p:extLst>
      <p:ext uri="{BB962C8B-B14F-4D97-AF65-F5344CB8AC3E}">
        <p14:creationId xmlns:p14="http://schemas.microsoft.com/office/powerpoint/2010/main" val="297301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P spid="8"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FE60-7219-7B43-A3C5-44951B0463FF}"/>
              </a:ext>
            </a:extLst>
          </p:cNvPr>
          <p:cNvSpPr>
            <a:spLocks noGrp="1"/>
          </p:cNvSpPr>
          <p:nvPr>
            <p:ph type="title"/>
          </p:nvPr>
        </p:nvSpPr>
        <p:spPr/>
        <p:txBody>
          <a:bodyPr/>
          <a:lstStyle/>
          <a:p>
            <a:r>
              <a:rPr lang="en-US" dirty="0"/>
              <a:t>Cache-coherence States</a:t>
            </a:r>
          </a:p>
        </p:txBody>
      </p:sp>
      <p:sp>
        <p:nvSpPr>
          <p:cNvPr id="3" name="Content Placeholder 2">
            <a:extLst>
              <a:ext uri="{FF2B5EF4-FFF2-40B4-BE49-F238E27FC236}">
                <a16:creationId xmlns:a16="http://schemas.microsoft.com/office/drawing/2014/main" id="{AF82BEE4-C2DB-794F-AC09-63062CBDB4E0}"/>
              </a:ext>
            </a:extLst>
          </p:cNvPr>
          <p:cNvSpPr>
            <a:spLocks noGrp="1"/>
          </p:cNvSpPr>
          <p:nvPr>
            <p:ph idx="1"/>
          </p:nvPr>
        </p:nvSpPr>
        <p:spPr/>
        <p:txBody>
          <a:bodyPr/>
          <a:lstStyle/>
          <a:p>
            <a:r>
              <a:rPr lang="en-US" sz="1800" dirty="0"/>
              <a:t>Each cache block has coherence state denoting</a:t>
            </a:r>
          </a:p>
          <a:p>
            <a:pPr lvl="1"/>
            <a:r>
              <a:rPr lang="en-US" sz="1600" dirty="0"/>
              <a:t>Validity: invalid or invalid</a:t>
            </a:r>
          </a:p>
          <a:p>
            <a:pPr lvl="1"/>
            <a:r>
              <a:rPr lang="en-US" sz="1600" dirty="0"/>
              <a:t>Dirtiness: dirty or clean</a:t>
            </a:r>
          </a:p>
          <a:p>
            <a:pPr lvl="1"/>
            <a:r>
              <a:rPr lang="en-US" sz="1600" dirty="0"/>
              <a:t>Exclusivity: exclusive or not exclusive</a:t>
            </a:r>
          </a:p>
          <a:p>
            <a:pPr lvl="1"/>
            <a:r>
              <a:rPr lang="en-US" sz="1600" dirty="0"/>
              <a:t>Ownership: owned or not owned</a:t>
            </a:r>
          </a:p>
          <a:p>
            <a:pPr lvl="1"/>
            <a:r>
              <a:rPr lang="en-US" sz="1600" dirty="0"/>
              <a:t>Permission: read-only or read-write</a:t>
            </a:r>
          </a:p>
          <a:p>
            <a:r>
              <a:rPr lang="en-US" sz="1800" dirty="0"/>
              <a:t>Five (common) states are</a:t>
            </a:r>
          </a:p>
          <a:p>
            <a:pPr lvl="1"/>
            <a:r>
              <a:rPr lang="en-US" sz="1600" dirty="0">
                <a:solidFill>
                  <a:srgbClr val="FF0000"/>
                </a:solidFill>
              </a:rPr>
              <a:t>Modified (M):</a:t>
            </a:r>
            <a:r>
              <a:rPr lang="en-US" sz="1600" dirty="0"/>
              <a:t> read-write, exclusive, owned, dirty</a:t>
            </a:r>
          </a:p>
          <a:p>
            <a:pPr lvl="1"/>
            <a:r>
              <a:rPr lang="en-US" sz="1600" dirty="0">
                <a:solidFill>
                  <a:srgbClr val="FF0000"/>
                </a:solidFill>
              </a:rPr>
              <a:t>Owned (O): </a:t>
            </a:r>
            <a:r>
              <a:rPr lang="en-US" sz="1600" dirty="0"/>
              <a:t>read-only, owned, dirty</a:t>
            </a:r>
          </a:p>
          <a:p>
            <a:pPr lvl="1"/>
            <a:r>
              <a:rPr lang="en-US" sz="1600" dirty="0">
                <a:solidFill>
                  <a:srgbClr val="FF0000"/>
                </a:solidFill>
              </a:rPr>
              <a:t>Exclusive (E): </a:t>
            </a:r>
            <a:r>
              <a:rPr lang="en-US" sz="1600" dirty="0"/>
              <a:t>read-only, exclusive, clean</a:t>
            </a:r>
          </a:p>
          <a:p>
            <a:pPr lvl="1"/>
            <a:r>
              <a:rPr lang="en-US" sz="1600" dirty="0">
                <a:solidFill>
                  <a:srgbClr val="FF0000"/>
                </a:solidFill>
              </a:rPr>
              <a:t>Shared (S):</a:t>
            </a:r>
            <a:r>
              <a:rPr lang="en-US" sz="1600" dirty="0"/>
              <a:t> read-only, clean</a:t>
            </a:r>
          </a:p>
          <a:p>
            <a:pPr lvl="1"/>
            <a:r>
              <a:rPr lang="en-US" sz="1600" dirty="0">
                <a:solidFill>
                  <a:srgbClr val="FF0000"/>
                </a:solidFill>
              </a:rPr>
              <a:t>Invalid (I): </a:t>
            </a:r>
            <a:r>
              <a:rPr lang="en-US" sz="1600" dirty="0"/>
              <a:t>invalid </a:t>
            </a:r>
          </a:p>
          <a:p>
            <a:r>
              <a:rPr lang="en-US" sz="2000" dirty="0"/>
              <a:t>Different cache coherence protocols use subset of these states</a:t>
            </a:r>
          </a:p>
          <a:p>
            <a:pPr lvl="1"/>
            <a:r>
              <a:rPr lang="en-US" sz="1600" dirty="0"/>
              <a:t>E.g., MSI, MESI, MOSI, MOESI</a:t>
            </a:r>
          </a:p>
        </p:txBody>
      </p:sp>
      <p:grpSp>
        <p:nvGrpSpPr>
          <p:cNvPr id="34" name="Group 33">
            <a:extLst>
              <a:ext uri="{FF2B5EF4-FFF2-40B4-BE49-F238E27FC236}">
                <a16:creationId xmlns:a16="http://schemas.microsoft.com/office/drawing/2014/main" id="{4EE6D226-3582-C14C-ADDA-1537E18540C9}"/>
              </a:ext>
            </a:extLst>
          </p:cNvPr>
          <p:cNvGrpSpPr/>
          <p:nvPr/>
        </p:nvGrpSpPr>
        <p:grpSpPr>
          <a:xfrm>
            <a:off x="6133224" y="3932601"/>
            <a:ext cx="934963" cy="1707521"/>
            <a:chOff x="6133224" y="3932601"/>
            <a:chExt cx="934963" cy="1707521"/>
          </a:xfrm>
        </p:grpSpPr>
        <p:sp>
          <p:nvSpPr>
            <p:cNvPr id="4" name="TextBox 3">
              <a:extLst>
                <a:ext uri="{FF2B5EF4-FFF2-40B4-BE49-F238E27FC236}">
                  <a16:creationId xmlns:a16="http://schemas.microsoft.com/office/drawing/2014/main" id="{01198865-315E-D44A-BB17-A4299AD677D9}"/>
                </a:ext>
              </a:extLst>
            </p:cNvPr>
            <p:cNvSpPr txBox="1"/>
            <p:nvPr/>
          </p:nvSpPr>
          <p:spPr>
            <a:xfrm>
              <a:off x="6692763" y="3932601"/>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O</a:t>
              </a:r>
            </a:p>
          </p:txBody>
        </p:sp>
        <p:sp>
          <p:nvSpPr>
            <p:cNvPr id="5" name="TextBox 4">
              <a:extLst>
                <a:ext uri="{FF2B5EF4-FFF2-40B4-BE49-F238E27FC236}">
                  <a16:creationId xmlns:a16="http://schemas.microsoft.com/office/drawing/2014/main" id="{8766E2BD-3310-2746-9771-5F03E945C57B}"/>
                </a:ext>
              </a:extLst>
            </p:cNvPr>
            <p:cNvSpPr txBox="1"/>
            <p:nvPr/>
          </p:nvSpPr>
          <p:spPr>
            <a:xfrm>
              <a:off x="6692763" y="4277869"/>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M</a:t>
              </a:r>
            </a:p>
          </p:txBody>
        </p:sp>
        <p:sp>
          <p:nvSpPr>
            <p:cNvPr id="6" name="TextBox 5">
              <a:extLst>
                <a:ext uri="{FF2B5EF4-FFF2-40B4-BE49-F238E27FC236}">
                  <a16:creationId xmlns:a16="http://schemas.microsoft.com/office/drawing/2014/main" id="{5C911551-630A-D243-996C-C0779F5FA740}"/>
                </a:ext>
              </a:extLst>
            </p:cNvPr>
            <p:cNvSpPr txBox="1"/>
            <p:nvPr/>
          </p:nvSpPr>
          <p:spPr>
            <a:xfrm>
              <a:off x="6731235" y="4619565"/>
              <a:ext cx="29848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E</a:t>
              </a:r>
            </a:p>
          </p:txBody>
        </p:sp>
        <p:sp>
          <p:nvSpPr>
            <p:cNvPr id="7" name="TextBox 6">
              <a:extLst>
                <a:ext uri="{FF2B5EF4-FFF2-40B4-BE49-F238E27FC236}">
                  <a16:creationId xmlns:a16="http://schemas.microsoft.com/office/drawing/2014/main" id="{E8EDDD85-F472-3044-832D-EB1FBF66DEE0}"/>
                </a:ext>
              </a:extLst>
            </p:cNvPr>
            <p:cNvSpPr txBox="1"/>
            <p:nvPr/>
          </p:nvSpPr>
          <p:spPr>
            <a:xfrm>
              <a:off x="6133224" y="4277869"/>
              <a:ext cx="29367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S</a:t>
              </a:r>
            </a:p>
          </p:txBody>
        </p:sp>
        <p:sp>
          <p:nvSpPr>
            <p:cNvPr id="8" name="TextBox 7">
              <a:extLst>
                <a:ext uri="{FF2B5EF4-FFF2-40B4-BE49-F238E27FC236}">
                  <a16:creationId xmlns:a16="http://schemas.microsoft.com/office/drawing/2014/main" id="{56D7DB54-E3CE-074E-AFA8-7551D52DCF03}"/>
                </a:ext>
              </a:extLst>
            </p:cNvPr>
            <p:cNvSpPr txBox="1"/>
            <p:nvPr/>
          </p:nvSpPr>
          <p:spPr>
            <a:xfrm>
              <a:off x="6764097" y="5270790"/>
              <a:ext cx="232756"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I</a:t>
              </a:r>
            </a:p>
          </p:txBody>
        </p:sp>
      </p:grpSp>
      <p:grpSp>
        <p:nvGrpSpPr>
          <p:cNvPr id="23" name="Group 22">
            <a:extLst>
              <a:ext uri="{FF2B5EF4-FFF2-40B4-BE49-F238E27FC236}">
                <a16:creationId xmlns:a16="http://schemas.microsoft.com/office/drawing/2014/main" id="{B1BC6E67-BC3E-CA42-9CE8-BB523D31645E}"/>
              </a:ext>
            </a:extLst>
          </p:cNvPr>
          <p:cNvGrpSpPr/>
          <p:nvPr/>
        </p:nvGrpSpPr>
        <p:grpSpPr>
          <a:xfrm>
            <a:off x="6546357" y="4309700"/>
            <a:ext cx="2193175" cy="668237"/>
            <a:chOff x="6546357" y="4309700"/>
            <a:chExt cx="2193175" cy="668237"/>
          </a:xfrm>
        </p:grpSpPr>
        <p:sp>
          <p:nvSpPr>
            <p:cNvPr id="11" name="TextBox 10">
              <a:extLst>
                <a:ext uri="{FF2B5EF4-FFF2-40B4-BE49-F238E27FC236}">
                  <a16:creationId xmlns:a16="http://schemas.microsoft.com/office/drawing/2014/main" id="{10AA6EDA-B551-4F42-A6BB-8657753C8B3A}"/>
                </a:ext>
              </a:extLst>
            </p:cNvPr>
            <p:cNvSpPr txBox="1"/>
            <p:nvPr/>
          </p:nvSpPr>
          <p:spPr>
            <a:xfrm>
              <a:off x="7844735" y="4650343"/>
              <a:ext cx="894797" cy="307777"/>
            </a:xfrm>
            <a:prstGeom prst="rect">
              <a:avLst/>
            </a:prstGeom>
            <a:noFill/>
          </p:spPr>
          <p:txBody>
            <a:bodyPr wrap="none" rtlCol="0">
              <a:spAutoFit/>
            </a:bodyPr>
            <a:lstStyle/>
            <a:p>
              <a:r>
                <a:rPr lang="en-US" sz="1400" dirty="0">
                  <a:solidFill>
                    <a:srgbClr val="FF0000"/>
                  </a:solidFill>
                  <a:latin typeface="Gill Sans Light" panose="020B0302020104020203" pitchFamily="34" charset="-79"/>
                  <a:cs typeface="Gill Sans Light" panose="020B0302020104020203" pitchFamily="34" charset="-79"/>
                </a:rPr>
                <a:t>Exclusivity</a:t>
              </a:r>
            </a:p>
          </p:txBody>
        </p:sp>
        <p:sp>
          <p:nvSpPr>
            <p:cNvPr id="13" name="Oval 12">
              <a:extLst>
                <a:ext uri="{FF2B5EF4-FFF2-40B4-BE49-F238E27FC236}">
                  <a16:creationId xmlns:a16="http://schemas.microsoft.com/office/drawing/2014/main" id="{70B63166-758F-9043-B013-C1B3A9832EE4}"/>
                </a:ext>
              </a:extLst>
            </p:cNvPr>
            <p:cNvSpPr/>
            <p:nvPr/>
          </p:nvSpPr>
          <p:spPr>
            <a:xfrm>
              <a:off x="6546357" y="4309700"/>
              <a:ext cx="668237" cy="6682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33CDD92-B5A1-A749-B275-9C2F7BAB7574}"/>
                </a:ext>
              </a:extLst>
            </p:cNvPr>
            <p:cNvCxnSpPr>
              <a:stCxn id="11" idx="1"/>
              <a:endCxn id="13" idx="6"/>
            </p:cNvCxnSpPr>
            <p:nvPr/>
          </p:nvCxnSpPr>
          <p:spPr>
            <a:xfrm flipH="1" flipV="1">
              <a:off x="7214594" y="4643819"/>
              <a:ext cx="630141" cy="16041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EAF27817-7412-D740-A85E-F4C69B75686B}"/>
              </a:ext>
            </a:extLst>
          </p:cNvPr>
          <p:cNvGrpSpPr/>
          <p:nvPr/>
        </p:nvGrpSpPr>
        <p:grpSpPr>
          <a:xfrm>
            <a:off x="6092641" y="3674701"/>
            <a:ext cx="2652310" cy="1575669"/>
            <a:chOff x="6092641" y="3674701"/>
            <a:chExt cx="2652310" cy="1575669"/>
          </a:xfrm>
        </p:grpSpPr>
        <p:sp>
          <p:nvSpPr>
            <p:cNvPr id="10" name="TextBox 9">
              <a:extLst>
                <a:ext uri="{FF2B5EF4-FFF2-40B4-BE49-F238E27FC236}">
                  <a16:creationId xmlns:a16="http://schemas.microsoft.com/office/drawing/2014/main" id="{65765399-F652-B24C-93A9-BAA5D5D7D1A4}"/>
                </a:ext>
              </a:extLst>
            </p:cNvPr>
            <p:cNvSpPr txBox="1"/>
            <p:nvPr/>
          </p:nvSpPr>
          <p:spPr>
            <a:xfrm>
              <a:off x="8062648" y="4308647"/>
              <a:ext cx="682303" cy="307777"/>
            </a:xfrm>
            <a:prstGeom prst="rect">
              <a:avLst/>
            </a:prstGeom>
            <a:noFill/>
          </p:spPr>
          <p:txBody>
            <a:bodyPr wrap="none" rtlCol="0">
              <a:spAutoFit/>
            </a:bodyPr>
            <a:lstStyle/>
            <a:p>
              <a:r>
                <a:rPr lang="en-US" sz="1400" dirty="0">
                  <a:solidFill>
                    <a:srgbClr val="00B050"/>
                  </a:solidFill>
                  <a:latin typeface="Gill Sans Light" panose="020B0302020104020203" pitchFamily="34" charset="-79"/>
                  <a:cs typeface="Gill Sans Light" panose="020B0302020104020203" pitchFamily="34" charset="-79"/>
                </a:rPr>
                <a:t>Validity</a:t>
              </a:r>
            </a:p>
          </p:txBody>
        </p:sp>
        <p:sp>
          <p:nvSpPr>
            <p:cNvPr id="14" name="Oval 13">
              <a:extLst>
                <a:ext uri="{FF2B5EF4-FFF2-40B4-BE49-F238E27FC236}">
                  <a16:creationId xmlns:a16="http://schemas.microsoft.com/office/drawing/2014/main" id="{3E76899D-ED27-6748-BCA5-B57A7549CDB7}"/>
                </a:ext>
              </a:extLst>
            </p:cNvPr>
            <p:cNvSpPr/>
            <p:nvPr/>
          </p:nvSpPr>
          <p:spPr>
            <a:xfrm>
              <a:off x="6092641" y="3674701"/>
              <a:ext cx="1575669" cy="1575669"/>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A5AD3728-74A0-A249-A429-863E9F8601D9}"/>
                </a:ext>
              </a:extLst>
            </p:cNvPr>
            <p:cNvCxnSpPr>
              <a:stCxn id="10" idx="1"/>
              <a:endCxn id="14" idx="6"/>
            </p:cNvCxnSpPr>
            <p:nvPr/>
          </p:nvCxnSpPr>
          <p:spPr>
            <a:xfrm flipH="1">
              <a:off x="7668310" y="4462536"/>
              <a:ext cx="394338"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5E34E06C-F390-FE41-89A6-E95525632CDB}"/>
              </a:ext>
            </a:extLst>
          </p:cNvPr>
          <p:cNvGrpSpPr/>
          <p:nvPr/>
        </p:nvGrpSpPr>
        <p:grpSpPr>
          <a:xfrm>
            <a:off x="6546357" y="3963379"/>
            <a:ext cx="2115399" cy="670000"/>
            <a:chOff x="6546357" y="3963379"/>
            <a:chExt cx="2115399" cy="670000"/>
          </a:xfrm>
        </p:grpSpPr>
        <p:sp>
          <p:nvSpPr>
            <p:cNvPr id="9" name="TextBox 8">
              <a:extLst>
                <a:ext uri="{FF2B5EF4-FFF2-40B4-BE49-F238E27FC236}">
                  <a16:creationId xmlns:a16="http://schemas.microsoft.com/office/drawing/2014/main" id="{67B44143-3555-C34C-B96A-C9E0BA92BB65}"/>
                </a:ext>
              </a:extLst>
            </p:cNvPr>
            <p:cNvSpPr txBox="1"/>
            <p:nvPr/>
          </p:nvSpPr>
          <p:spPr>
            <a:xfrm>
              <a:off x="7845571" y="3963379"/>
              <a:ext cx="816185" cy="307777"/>
            </a:xfrm>
            <a:prstGeom prst="rect">
              <a:avLst/>
            </a:prstGeom>
            <a:noFill/>
          </p:spPr>
          <p:txBody>
            <a:bodyPr wrap="none" rtlCol="0">
              <a:spAutoFit/>
            </a:bodyPr>
            <a:lstStyle/>
            <a:p>
              <a:r>
                <a:rPr lang="en-US" sz="1400" dirty="0">
                  <a:solidFill>
                    <a:srgbClr val="7030A0"/>
                  </a:solidFill>
                  <a:latin typeface="Gill Sans Light" panose="020B0302020104020203" pitchFamily="34" charset="-79"/>
                  <a:cs typeface="Gill Sans Light" panose="020B0302020104020203" pitchFamily="34" charset="-79"/>
                </a:rPr>
                <a:t>Dirtiness</a:t>
              </a:r>
            </a:p>
          </p:txBody>
        </p:sp>
        <p:sp>
          <p:nvSpPr>
            <p:cNvPr id="12" name="Oval 11">
              <a:extLst>
                <a:ext uri="{FF2B5EF4-FFF2-40B4-BE49-F238E27FC236}">
                  <a16:creationId xmlns:a16="http://schemas.microsoft.com/office/drawing/2014/main" id="{EAA0D977-BB17-5844-B287-7B8D6BBBA064}"/>
                </a:ext>
              </a:extLst>
            </p:cNvPr>
            <p:cNvSpPr/>
            <p:nvPr/>
          </p:nvSpPr>
          <p:spPr>
            <a:xfrm>
              <a:off x="6546357" y="3965142"/>
              <a:ext cx="668237" cy="668237"/>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108C746-12D5-F843-A84B-A807099D1740}"/>
                </a:ext>
              </a:extLst>
            </p:cNvPr>
            <p:cNvCxnSpPr>
              <a:stCxn id="9" idx="1"/>
              <a:endCxn id="12" idx="6"/>
            </p:cNvCxnSpPr>
            <p:nvPr/>
          </p:nvCxnSpPr>
          <p:spPr>
            <a:xfrm flipH="1">
              <a:off x="7214594" y="4117268"/>
              <a:ext cx="630977" cy="181993"/>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1602C7AA-49B1-7141-A8E2-1F4D1CAA77C9}"/>
              </a:ext>
            </a:extLst>
          </p:cNvPr>
          <p:cNvGrpSpPr/>
          <p:nvPr/>
        </p:nvGrpSpPr>
        <p:grpSpPr>
          <a:xfrm>
            <a:off x="5842023" y="2655891"/>
            <a:ext cx="2065374" cy="2377263"/>
            <a:chOff x="5842023" y="2655891"/>
            <a:chExt cx="2065374" cy="2377263"/>
          </a:xfrm>
        </p:grpSpPr>
        <p:sp>
          <p:nvSpPr>
            <p:cNvPr id="25" name="Rectangle 24">
              <a:extLst>
                <a:ext uri="{FF2B5EF4-FFF2-40B4-BE49-F238E27FC236}">
                  <a16:creationId xmlns:a16="http://schemas.microsoft.com/office/drawing/2014/main" id="{A586F6EE-707F-4741-8908-379674120BF5}"/>
                </a:ext>
              </a:extLst>
            </p:cNvPr>
            <p:cNvSpPr/>
            <p:nvPr/>
          </p:nvSpPr>
          <p:spPr>
            <a:xfrm>
              <a:off x="6417330" y="3881154"/>
              <a:ext cx="914760" cy="115200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A8BF18F-4A4B-CF4A-8509-CE7CA936D8DF}"/>
                </a:ext>
              </a:extLst>
            </p:cNvPr>
            <p:cNvSpPr txBox="1"/>
            <p:nvPr/>
          </p:nvSpPr>
          <p:spPr>
            <a:xfrm>
              <a:off x="5842023" y="2655891"/>
              <a:ext cx="2065374" cy="738664"/>
            </a:xfrm>
            <a:prstGeom prst="rect">
              <a:avLst/>
            </a:prstGeom>
            <a:noFill/>
          </p:spPr>
          <p:txBody>
            <a:bodyPr wrap="none" rtlCol="0">
              <a:spAutoFit/>
            </a:bodyPr>
            <a:lstStyle/>
            <a:p>
              <a:pPr algn="ctr"/>
              <a:r>
                <a:rPr lang="en-US" sz="1400" dirty="0">
                  <a:solidFill>
                    <a:schemeClr val="bg2">
                      <a:lumMod val="50000"/>
                    </a:schemeClr>
                  </a:solidFill>
                  <a:latin typeface="Gill Sans Light" panose="020B0302020104020203" pitchFamily="34" charset="-79"/>
                  <a:cs typeface="Gill Sans Light" panose="020B0302020104020203" pitchFamily="34" charset="-79"/>
                </a:rPr>
                <a:t>Ownership</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(exclusivity doesn’t always </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imply ownership)</a:t>
              </a:r>
            </a:p>
          </p:txBody>
        </p:sp>
        <p:cxnSp>
          <p:nvCxnSpPr>
            <p:cNvPr id="32" name="Straight Arrow Connector 31">
              <a:extLst>
                <a:ext uri="{FF2B5EF4-FFF2-40B4-BE49-F238E27FC236}">
                  <a16:creationId xmlns:a16="http://schemas.microsoft.com/office/drawing/2014/main" id="{CE3787DB-55D9-0D42-A5FA-F3E032C5D7A4}"/>
                </a:ext>
              </a:extLst>
            </p:cNvPr>
            <p:cNvCxnSpPr>
              <a:endCxn id="25" idx="0"/>
            </p:cNvCxnSpPr>
            <p:nvPr/>
          </p:nvCxnSpPr>
          <p:spPr>
            <a:xfrm>
              <a:off x="6874710" y="3415586"/>
              <a:ext cx="0" cy="46556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514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right)">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up)">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right)">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B68D-4F87-E54A-BDB2-107D01E6B33B}"/>
              </a:ext>
            </a:extLst>
          </p:cNvPr>
          <p:cNvSpPr>
            <a:spLocks noGrp="1"/>
          </p:cNvSpPr>
          <p:nvPr>
            <p:ph type="title"/>
          </p:nvPr>
        </p:nvSpPr>
        <p:spPr/>
        <p:txBody>
          <a:bodyPr/>
          <a:lstStyle/>
          <a:p>
            <a:r>
              <a:rPr lang="en-US" dirty="0"/>
              <a:t>Coherence Protocols: Big Picture</a:t>
            </a:r>
          </a:p>
        </p:txBody>
      </p:sp>
      <p:sp>
        <p:nvSpPr>
          <p:cNvPr id="3" name="Content Placeholder 2">
            <a:extLst>
              <a:ext uri="{FF2B5EF4-FFF2-40B4-BE49-F238E27FC236}">
                <a16:creationId xmlns:a16="http://schemas.microsoft.com/office/drawing/2014/main" id="{C6ACFDB5-AF19-6B49-874F-2E2386724EB5}"/>
              </a:ext>
            </a:extLst>
          </p:cNvPr>
          <p:cNvSpPr>
            <a:spLocks noGrp="1"/>
          </p:cNvSpPr>
          <p:nvPr>
            <p:ph idx="1"/>
          </p:nvPr>
        </p:nvSpPr>
        <p:spPr>
          <a:xfrm>
            <a:off x="628650" y="2222341"/>
            <a:ext cx="4685761" cy="3262070"/>
          </a:xfrm>
        </p:spPr>
        <p:txBody>
          <a:bodyPr/>
          <a:lstStyle/>
          <a:p>
            <a:r>
              <a:rPr lang="en-US" sz="1800" dirty="0"/>
              <a:t>CPUs issue </a:t>
            </a:r>
            <a:r>
              <a:rPr lang="en-US" sz="1600" dirty="0" err="1">
                <a:latin typeface="Ubuntu Mono" panose="020B0509030602030204" pitchFamily="49" charset="0"/>
              </a:rPr>
              <a:t>ld</a:t>
            </a:r>
            <a:r>
              <a:rPr lang="en-US" sz="1600" dirty="0">
                <a:latin typeface="Ubuntu Mono" panose="020B0509030602030204" pitchFamily="49" charset="0"/>
              </a:rPr>
              <a:t>/</a:t>
            </a:r>
            <a:r>
              <a:rPr lang="en-US" sz="1600" dirty="0" err="1">
                <a:latin typeface="Ubuntu Mono" panose="020B0509030602030204" pitchFamily="49" charset="0"/>
              </a:rPr>
              <a:t>st</a:t>
            </a:r>
            <a:r>
              <a:rPr lang="en-US" sz="1600" dirty="0">
                <a:latin typeface="Ubuntu Mono" panose="020B0509030602030204" pitchFamily="49" charset="0"/>
              </a:rPr>
              <a:t>/</a:t>
            </a:r>
            <a:r>
              <a:rPr lang="en-US" sz="1600" dirty="0" err="1">
                <a:latin typeface="Ubuntu Mono" panose="020B0509030602030204" pitchFamily="49" charset="0"/>
              </a:rPr>
              <a:t>rmw</a:t>
            </a:r>
            <a:r>
              <a:rPr lang="en-US" sz="1800" dirty="0"/>
              <a:t> request to caches</a:t>
            </a:r>
          </a:p>
          <a:p>
            <a:r>
              <a:rPr lang="en-US" sz="1800" dirty="0"/>
              <a:t>If insufficient permissions, cache controller</a:t>
            </a:r>
            <a:br>
              <a:rPr lang="en-US" sz="1800" dirty="0"/>
            </a:br>
            <a:r>
              <a:rPr lang="en-US" sz="1800" dirty="0"/>
              <a:t>issues coherence requests</a:t>
            </a:r>
          </a:p>
          <a:p>
            <a:pPr lvl="1"/>
            <a:r>
              <a:rPr lang="en-US" sz="1600" dirty="0"/>
              <a:t>To where? Depends on protocol</a:t>
            </a:r>
            <a:endParaRPr lang="en-US" sz="1600" i="1" dirty="0"/>
          </a:p>
          <a:p>
            <a:pPr lvl="1"/>
            <a:r>
              <a:rPr lang="en-US" sz="1600" i="1" dirty="0"/>
              <a:t>Get</a:t>
            </a:r>
            <a:r>
              <a:rPr lang="en-US" sz="1600" dirty="0"/>
              <a:t> requests block and </a:t>
            </a:r>
            <a:r>
              <a:rPr lang="en-US" sz="1600" i="1" dirty="0"/>
              <a:t>Put</a:t>
            </a:r>
            <a:r>
              <a:rPr lang="en-US" sz="1600" dirty="0"/>
              <a:t> writes </a:t>
            </a:r>
            <a:br>
              <a:rPr lang="en-US" sz="1600" dirty="0"/>
            </a:br>
            <a:r>
              <a:rPr lang="en-US" sz="1600" dirty="0"/>
              <a:t>block back to memory</a:t>
            </a:r>
          </a:p>
          <a:p>
            <a:pPr lvl="1"/>
            <a:r>
              <a:rPr lang="en-US" sz="1600" dirty="0"/>
              <a:t>E.g., for </a:t>
            </a:r>
            <a:r>
              <a:rPr lang="en-US" sz="1600" dirty="0" err="1">
                <a:latin typeface="Ubuntu Mono" panose="020B0509030602030204" pitchFamily="49" charset="0"/>
              </a:rPr>
              <a:t>rmw</a:t>
            </a:r>
            <a:r>
              <a:rPr lang="en-US" sz="1600" dirty="0"/>
              <a:t>, get exclusive access, prevent any other cache from reading block until instruction completes</a:t>
            </a:r>
          </a:p>
          <a:p>
            <a:r>
              <a:rPr lang="en-US" sz="1800" dirty="0"/>
              <a:t>Owner responds to request with data</a:t>
            </a:r>
          </a:p>
        </p:txBody>
      </p:sp>
      <p:sp>
        <p:nvSpPr>
          <p:cNvPr id="4" name="Rectangle 3">
            <a:extLst>
              <a:ext uri="{FF2B5EF4-FFF2-40B4-BE49-F238E27FC236}">
                <a16:creationId xmlns:a16="http://schemas.microsoft.com/office/drawing/2014/main" id="{20E6C46E-82EA-1941-BADA-F0E193988E94}"/>
              </a:ext>
            </a:extLst>
          </p:cNvPr>
          <p:cNvSpPr/>
          <p:nvPr/>
        </p:nvSpPr>
        <p:spPr>
          <a:xfrm>
            <a:off x="6516547" y="2222341"/>
            <a:ext cx="729205" cy="7292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a:t>
            </a:r>
          </a:p>
        </p:txBody>
      </p:sp>
      <p:sp>
        <p:nvSpPr>
          <p:cNvPr id="5" name="Rectangle 4">
            <a:extLst>
              <a:ext uri="{FF2B5EF4-FFF2-40B4-BE49-F238E27FC236}">
                <a16:creationId xmlns:a16="http://schemas.microsoft.com/office/drawing/2014/main" id="{4D3AE3D4-B234-FF4F-B4D3-B9094E9762CC}"/>
              </a:ext>
            </a:extLst>
          </p:cNvPr>
          <p:cNvSpPr/>
          <p:nvPr/>
        </p:nvSpPr>
        <p:spPr>
          <a:xfrm>
            <a:off x="6480086" y="3460658"/>
            <a:ext cx="802126" cy="4980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br>
              <a:rPr lang="en-US" sz="1100" dirty="0">
                <a:latin typeface="Gill Sans Light" panose="020B0302020104020203" pitchFamily="34" charset="-79"/>
                <a:cs typeface="Gill Sans Light" panose="020B0302020104020203" pitchFamily="34" charset="-79"/>
              </a:rPr>
            </a:br>
            <a:r>
              <a:rPr lang="en-US" sz="1100" dirty="0">
                <a:latin typeface="Gill Sans Light" panose="020B0302020104020203" pitchFamily="34" charset="-79"/>
                <a:cs typeface="Gill Sans Light" panose="020B0302020104020203" pitchFamily="34" charset="-79"/>
              </a:rPr>
              <a:t>Controller</a:t>
            </a:r>
          </a:p>
        </p:txBody>
      </p:sp>
      <p:sp>
        <p:nvSpPr>
          <p:cNvPr id="6" name="Rectangle 5">
            <a:extLst>
              <a:ext uri="{FF2B5EF4-FFF2-40B4-BE49-F238E27FC236}">
                <a16:creationId xmlns:a16="http://schemas.microsoft.com/office/drawing/2014/main" id="{516B3D59-1101-6D46-9845-00EE809F57B0}"/>
              </a:ext>
            </a:extLst>
          </p:cNvPr>
          <p:cNvSpPr/>
          <p:nvPr/>
        </p:nvSpPr>
        <p:spPr>
          <a:xfrm>
            <a:off x="7912701" y="3224399"/>
            <a:ext cx="602649" cy="9705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p>
        </p:txBody>
      </p:sp>
      <p:sp>
        <p:nvSpPr>
          <p:cNvPr id="7" name="Rectangle 6">
            <a:extLst>
              <a:ext uri="{FF2B5EF4-FFF2-40B4-BE49-F238E27FC236}">
                <a16:creationId xmlns:a16="http://schemas.microsoft.com/office/drawing/2014/main" id="{F9EB9F5D-28D2-A74B-865D-2855F0F0F931}"/>
              </a:ext>
            </a:extLst>
          </p:cNvPr>
          <p:cNvSpPr/>
          <p:nvPr/>
        </p:nvSpPr>
        <p:spPr>
          <a:xfrm>
            <a:off x="6021435" y="4703613"/>
            <a:ext cx="1719429" cy="4116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Interconnect Network</a:t>
            </a:r>
          </a:p>
        </p:txBody>
      </p:sp>
      <p:cxnSp>
        <p:nvCxnSpPr>
          <p:cNvPr id="20" name="Straight Arrow Connector 19">
            <a:extLst>
              <a:ext uri="{FF2B5EF4-FFF2-40B4-BE49-F238E27FC236}">
                <a16:creationId xmlns:a16="http://schemas.microsoft.com/office/drawing/2014/main" id="{532A3AD0-FF80-CD43-A2E9-76C0DC2F93AD}"/>
              </a:ext>
            </a:extLst>
          </p:cNvPr>
          <p:cNvCxnSpPr>
            <a:stCxn id="5" idx="3"/>
            <a:endCxn id="6" idx="1"/>
          </p:cNvCxnSpPr>
          <p:nvPr/>
        </p:nvCxnSpPr>
        <p:spPr>
          <a:xfrm flipV="1">
            <a:off x="7282212" y="3709686"/>
            <a:ext cx="630489" cy="0"/>
          </a:xfrm>
          <a:prstGeom prst="straightConnector1">
            <a:avLst/>
          </a:prstGeom>
          <a:ln w="19050" cap="rnd">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3605F936-9E77-E844-B12B-7510AAA66B5B}"/>
              </a:ext>
            </a:extLst>
          </p:cNvPr>
          <p:cNvGrpSpPr/>
          <p:nvPr/>
        </p:nvGrpSpPr>
        <p:grpSpPr>
          <a:xfrm>
            <a:off x="5944903" y="2951546"/>
            <a:ext cx="845097" cy="509112"/>
            <a:chOff x="5944903" y="2951546"/>
            <a:chExt cx="845097" cy="509112"/>
          </a:xfrm>
        </p:grpSpPr>
        <p:cxnSp>
          <p:nvCxnSpPr>
            <p:cNvPr id="9" name="Straight Arrow Connector 8">
              <a:extLst>
                <a:ext uri="{FF2B5EF4-FFF2-40B4-BE49-F238E27FC236}">
                  <a16:creationId xmlns:a16="http://schemas.microsoft.com/office/drawing/2014/main" id="{B732E7CC-2F26-1348-B1CB-AAF94D9DB365}"/>
                </a:ext>
              </a:extLst>
            </p:cNvPr>
            <p:cNvCxnSpPr>
              <a:stCxn id="4" idx="2"/>
              <a:endCxn id="5" idx="0"/>
            </p:cNvCxnSpPr>
            <p:nvPr/>
          </p:nvCxnSpPr>
          <p:spPr>
            <a:xfrm flipH="1">
              <a:off x="6789999" y="2951546"/>
              <a:ext cx="1" cy="509112"/>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CB15803-E9EC-7D4C-B782-FD752F1DE708}"/>
                </a:ext>
              </a:extLst>
            </p:cNvPr>
            <p:cNvSpPr txBox="1"/>
            <p:nvPr/>
          </p:nvSpPr>
          <p:spPr>
            <a:xfrm>
              <a:off x="5944903" y="2991066"/>
              <a:ext cx="801823" cy="461665"/>
            </a:xfrm>
            <a:prstGeom prst="rect">
              <a:avLst/>
            </a:prstGeom>
            <a:noFill/>
          </p:spPr>
          <p:txBody>
            <a:bodyPr wrap="none" rtlCol="0">
              <a:spAutoFit/>
            </a:bodyPr>
            <a:lstStyle/>
            <a:p>
              <a:pPr algn="r"/>
              <a:r>
                <a:rPr lang="en-US" sz="1200" dirty="0">
                  <a:latin typeface="Gill Sans Light" panose="020B0302020104020203" pitchFamily="34" charset="-79"/>
                  <a:cs typeface="Gill Sans Light" panose="020B0302020104020203" pitchFamily="34" charset="-79"/>
                </a:rPr>
                <a:t>Loads and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Stores</a:t>
              </a:r>
            </a:p>
          </p:txBody>
        </p:sp>
      </p:grpSp>
      <p:grpSp>
        <p:nvGrpSpPr>
          <p:cNvPr id="28" name="Group 27">
            <a:extLst>
              <a:ext uri="{FF2B5EF4-FFF2-40B4-BE49-F238E27FC236}">
                <a16:creationId xmlns:a16="http://schemas.microsoft.com/office/drawing/2014/main" id="{39B7F29C-B55E-CC40-B10B-AB354856FDC2}"/>
              </a:ext>
            </a:extLst>
          </p:cNvPr>
          <p:cNvGrpSpPr/>
          <p:nvPr/>
        </p:nvGrpSpPr>
        <p:grpSpPr>
          <a:xfrm>
            <a:off x="6972299" y="2951546"/>
            <a:ext cx="682871" cy="509112"/>
            <a:chOff x="6972299" y="2951546"/>
            <a:chExt cx="682871" cy="509112"/>
          </a:xfrm>
        </p:grpSpPr>
        <p:cxnSp>
          <p:nvCxnSpPr>
            <p:cNvPr id="10" name="Straight Arrow Connector 9">
              <a:extLst>
                <a:ext uri="{FF2B5EF4-FFF2-40B4-BE49-F238E27FC236}">
                  <a16:creationId xmlns:a16="http://schemas.microsoft.com/office/drawing/2014/main" id="{13A78E2C-C4C8-E044-8556-470EB5CFC3AA}"/>
                </a:ext>
              </a:extLst>
            </p:cNvPr>
            <p:cNvCxnSpPr/>
            <p:nvPr/>
          </p:nvCxnSpPr>
          <p:spPr>
            <a:xfrm flipH="1">
              <a:off x="6972299" y="2951546"/>
              <a:ext cx="1" cy="509112"/>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8A07208-7769-8849-B791-DA360C570D46}"/>
                </a:ext>
              </a:extLst>
            </p:cNvPr>
            <p:cNvSpPr txBox="1"/>
            <p:nvPr/>
          </p:nvSpPr>
          <p:spPr>
            <a:xfrm>
              <a:off x="7018457" y="2991066"/>
              <a:ext cx="636713" cy="461665"/>
            </a:xfrm>
            <a:prstGeom prst="rect">
              <a:avLst/>
            </a:prstGeom>
            <a:noFill/>
          </p:spPr>
          <p:txBody>
            <a:bodyPr wrap="none" rtlCol="0">
              <a:spAutoFit/>
            </a:bodyPr>
            <a:lstStyle/>
            <a:p>
              <a:r>
                <a:rPr lang="en-US" sz="1200" dirty="0">
                  <a:latin typeface="Gill Sans Light" panose="020B0302020104020203" pitchFamily="34" charset="-79"/>
                  <a:cs typeface="Gill Sans Light" panose="020B0302020104020203" pitchFamily="34" charset="-79"/>
                </a:rPr>
                <a:t>Loaded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Values</a:t>
              </a:r>
            </a:p>
          </p:txBody>
        </p:sp>
      </p:grpSp>
      <p:grpSp>
        <p:nvGrpSpPr>
          <p:cNvPr id="26" name="Group 25">
            <a:extLst>
              <a:ext uri="{FF2B5EF4-FFF2-40B4-BE49-F238E27FC236}">
                <a16:creationId xmlns:a16="http://schemas.microsoft.com/office/drawing/2014/main" id="{DC3F72E3-805C-BF42-B901-56273B45BA42}"/>
              </a:ext>
            </a:extLst>
          </p:cNvPr>
          <p:cNvGrpSpPr/>
          <p:nvPr/>
        </p:nvGrpSpPr>
        <p:grpSpPr>
          <a:xfrm>
            <a:off x="5431942" y="3969770"/>
            <a:ext cx="1358057" cy="720000"/>
            <a:chOff x="5431942" y="3969770"/>
            <a:chExt cx="1358057" cy="720000"/>
          </a:xfrm>
        </p:grpSpPr>
        <p:cxnSp>
          <p:nvCxnSpPr>
            <p:cNvPr id="13" name="Straight Arrow Connector 12">
              <a:extLst>
                <a:ext uri="{FF2B5EF4-FFF2-40B4-BE49-F238E27FC236}">
                  <a16:creationId xmlns:a16="http://schemas.microsoft.com/office/drawing/2014/main" id="{175723A9-C965-064C-B005-34AF582BCDE0}"/>
                </a:ext>
              </a:extLst>
            </p:cNvPr>
            <p:cNvCxnSpPr>
              <a:cxnSpLocks/>
            </p:cNvCxnSpPr>
            <p:nvPr/>
          </p:nvCxnSpPr>
          <p:spPr>
            <a:xfrm>
              <a:off x="6789999" y="3969770"/>
              <a:ext cx="0" cy="720000"/>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9D05FDA-605D-6B40-ADB9-54C4922BF03A}"/>
                </a:ext>
              </a:extLst>
            </p:cNvPr>
            <p:cNvSpPr/>
            <p:nvPr/>
          </p:nvSpPr>
          <p:spPr>
            <a:xfrm>
              <a:off x="5431942" y="4022512"/>
              <a:ext cx="1314784" cy="646331"/>
            </a:xfrm>
            <a:prstGeom prst="rect">
              <a:avLst/>
            </a:prstGeom>
            <a:noFill/>
          </p:spPr>
          <p:txBody>
            <a:bodyPr wrap="none" rtlCol="0">
              <a:spAutoFit/>
            </a:bodyPr>
            <a:lstStyle/>
            <a:p>
              <a:pPr algn="r"/>
              <a:r>
                <a:rPr lang="en-CA" sz="1200" dirty="0">
                  <a:latin typeface="Gill Sans Light" panose="020B0302020104020203" pitchFamily="34" charset="-79"/>
                  <a:cs typeface="Gill Sans Light" panose="020B0302020104020203" pitchFamily="34" charset="-79"/>
                </a:rPr>
                <a:t>Issued Coherence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Requests and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Responses </a:t>
              </a:r>
            </a:p>
          </p:txBody>
        </p:sp>
      </p:grpSp>
      <p:grpSp>
        <p:nvGrpSpPr>
          <p:cNvPr id="27" name="Group 26">
            <a:extLst>
              <a:ext uri="{FF2B5EF4-FFF2-40B4-BE49-F238E27FC236}">
                <a16:creationId xmlns:a16="http://schemas.microsoft.com/office/drawing/2014/main" id="{902DDB4C-6D8E-2A4F-AE5F-59A67A70B9B7}"/>
              </a:ext>
            </a:extLst>
          </p:cNvPr>
          <p:cNvGrpSpPr/>
          <p:nvPr/>
        </p:nvGrpSpPr>
        <p:grpSpPr>
          <a:xfrm>
            <a:off x="6972299" y="3969770"/>
            <a:ext cx="1537272" cy="720000"/>
            <a:chOff x="6972299" y="3969770"/>
            <a:chExt cx="1537272" cy="720000"/>
          </a:xfrm>
        </p:grpSpPr>
        <p:cxnSp>
          <p:nvCxnSpPr>
            <p:cNvPr id="14" name="Straight Arrow Connector 13">
              <a:extLst>
                <a:ext uri="{FF2B5EF4-FFF2-40B4-BE49-F238E27FC236}">
                  <a16:creationId xmlns:a16="http://schemas.microsoft.com/office/drawing/2014/main" id="{1ABA065A-F7B6-894F-B860-06EF9A3C4F6E}"/>
                </a:ext>
              </a:extLst>
            </p:cNvPr>
            <p:cNvCxnSpPr>
              <a:cxnSpLocks/>
            </p:cNvCxnSpPr>
            <p:nvPr/>
          </p:nvCxnSpPr>
          <p:spPr>
            <a:xfrm>
              <a:off x="6972299" y="3969770"/>
              <a:ext cx="0" cy="720000"/>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DF59026-7B9D-8B40-B440-71A4E6D0F6C3}"/>
                </a:ext>
              </a:extLst>
            </p:cNvPr>
            <p:cNvSpPr/>
            <p:nvPr/>
          </p:nvSpPr>
          <p:spPr>
            <a:xfrm>
              <a:off x="7018457" y="4022512"/>
              <a:ext cx="1491114" cy="646331"/>
            </a:xfrm>
            <a:prstGeom prst="rect">
              <a:avLst/>
            </a:prstGeom>
            <a:noFill/>
          </p:spPr>
          <p:txBody>
            <a:bodyPr wrap="none" rtlCol="0">
              <a:spAutoFit/>
            </a:bodyPr>
            <a:lstStyle/>
            <a:p>
              <a:r>
                <a:rPr lang="en-CA" sz="1200" dirty="0">
                  <a:latin typeface="Gill Sans Light" panose="020B0302020104020203" pitchFamily="34" charset="-79"/>
                  <a:cs typeface="Gill Sans Light" panose="020B0302020104020203" pitchFamily="34" charset="-79"/>
                </a:rPr>
                <a:t>Received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Coherence Requests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and Responses </a:t>
              </a:r>
            </a:p>
          </p:txBody>
        </p:sp>
      </p:grpSp>
    </p:spTree>
    <p:extLst>
      <p:ext uri="{BB962C8B-B14F-4D97-AF65-F5344CB8AC3E}">
        <p14:creationId xmlns:p14="http://schemas.microsoft.com/office/powerpoint/2010/main" val="182300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par>
                          <p:cTn id="29" fill="hold">
                            <p:stCondLst>
                              <p:cond delay="0"/>
                            </p:stCondLst>
                            <p:childTnLst>
                              <p:par>
                                <p:cTn id="30" presetID="22" presetClass="entr" presetSubtype="4"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9DFC-45B2-A340-BE5D-FF819EB5B675}"/>
              </a:ext>
            </a:extLst>
          </p:cNvPr>
          <p:cNvSpPr>
            <a:spLocks noGrp="1"/>
          </p:cNvSpPr>
          <p:nvPr>
            <p:ph type="title"/>
          </p:nvPr>
        </p:nvSpPr>
        <p:spPr/>
        <p:txBody>
          <a:bodyPr/>
          <a:lstStyle/>
          <a:p>
            <a:r>
              <a:rPr lang="en-US" dirty="0"/>
              <a:t>Common Coherence Requests</a:t>
            </a:r>
          </a:p>
        </p:txBody>
      </p:sp>
      <p:graphicFrame>
        <p:nvGraphicFramePr>
          <p:cNvPr id="4" name="Table 4">
            <a:extLst>
              <a:ext uri="{FF2B5EF4-FFF2-40B4-BE49-F238E27FC236}">
                <a16:creationId xmlns:a16="http://schemas.microsoft.com/office/drawing/2014/main" id="{3EB7FDCD-CCB2-F64A-B1A5-598AD201381A}"/>
              </a:ext>
            </a:extLst>
          </p:cNvPr>
          <p:cNvGraphicFramePr>
            <a:graphicFrameLocks noGrp="1"/>
          </p:cNvGraphicFramePr>
          <p:nvPr>
            <p:ph idx="1"/>
            <p:extLst>
              <p:ext uri="{D42A27DB-BD31-4B8C-83A1-F6EECF244321}">
                <p14:modId xmlns:p14="http://schemas.microsoft.com/office/powerpoint/2010/main" val="1019282850"/>
              </p:ext>
            </p:extLst>
          </p:nvPr>
        </p:nvGraphicFramePr>
        <p:xfrm>
          <a:off x="1742401" y="2084118"/>
          <a:ext cx="5742131" cy="3327400"/>
        </p:xfrm>
        <a:graphic>
          <a:graphicData uri="http://schemas.openxmlformats.org/drawingml/2006/table">
            <a:tbl>
              <a:tblPr firstRow="1" bandRow="1">
                <a:tableStyleId>{5C22544A-7EE6-4342-B048-85BDC9FD1C3A}</a:tableStyleId>
              </a:tblPr>
              <a:tblGrid>
                <a:gridCol w="1703532">
                  <a:extLst>
                    <a:ext uri="{9D8B030D-6E8A-4147-A177-3AD203B41FA5}">
                      <a16:colId xmlns:a16="http://schemas.microsoft.com/office/drawing/2014/main" val="3727318110"/>
                    </a:ext>
                  </a:extLst>
                </a:gridCol>
                <a:gridCol w="4038599">
                  <a:extLst>
                    <a:ext uri="{9D8B030D-6E8A-4147-A177-3AD203B41FA5}">
                      <a16:colId xmlns:a16="http://schemas.microsoft.com/office/drawing/2014/main" val="1366731236"/>
                    </a:ext>
                  </a:extLst>
                </a:gridCol>
              </a:tblGrid>
              <a:tr h="370840">
                <a:tc>
                  <a:txBody>
                    <a:bodyPr/>
                    <a:lstStyle/>
                    <a:p>
                      <a:r>
                        <a:rPr lang="en-US" sz="1700" b="0" i="0" dirty="0">
                          <a:latin typeface="Gill Sans Light" panose="020B0302020104020203" pitchFamily="34" charset="-79"/>
                          <a:cs typeface="Gill Sans Light" panose="020B0302020104020203" pitchFamily="34" charset="-79"/>
                        </a:rPr>
                        <a:t>Request</a:t>
                      </a:r>
                    </a:p>
                  </a:txBody>
                  <a:tcPr marL="83127" marR="83127"/>
                </a:tc>
                <a:tc>
                  <a:txBody>
                    <a:bodyPr/>
                    <a:lstStyle/>
                    <a:p>
                      <a:r>
                        <a:rPr lang="en-US" sz="1700" b="0" i="0" dirty="0">
                          <a:latin typeface="Gill Sans Light" panose="020B0302020104020203" pitchFamily="34" charset="-79"/>
                          <a:cs typeface="Gill Sans Light" panose="020B0302020104020203" pitchFamily="34" charset="-79"/>
                        </a:rPr>
                        <a:t>Goal of Requestor</a:t>
                      </a:r>
                    </a:p>
                  </a:txBody>
                  <a:tcPr marL="83127" marR="83127"/>
                </a:tc>
                <a:extLst>
                  <a:ext uri="{0D108BD9-81ED-4DB2-BD59-A6C34878D82A}">
                    <a16:rowId xmlns:a16="http://schemas.microsoft.com/office/drawing/2014/main" val="3330190143"/>
                  </a:ext>
                </a:extLst>
              </a:tr>
              <a:tr h="370840">
                <a:tc>
                  <a:txBody>
                    <a:bodyPr/>
                    <a:lstStyle/>
                    <a:p>
                      <a:r>
                        <a:rPr lang="en-US" sz="1400" b="0" i="0" dirty="0" err="1">
                          <a:latin typeface="Gill Sans Light" panose="020B0302020104020203" pitchFamily="34" charset="-79"/>
                          <a:cs typeface="Gill Sans Light" panose="020B0302020104020203" pitchFamily="34" charset="-79"/>
                        </a:rPr>
                        <a:t>GetShared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shared (read-only) state</a:t>
                      </a:r>
                    </a:p>
                  </a:txBody>
                  <a:tcPr marL="83127" marR="83127"/>
                </a:tc>
                <a:extLst>
                  <a:ext uri="{0D108BD9-81ED-4DB2-BD59-A6C34878D82A}">
                    <a16:rowId xmlns:a16="http://schemas.microsoft.com/office/drawing/2014/main" val="3800768030"/>
                  </a:ext>
                </a:extLst>
              </a:tr>
              <a:tr h="370840">
                <a:tc>
                  <a:txBody>
                    <a:bodyPr/>
                    <a:lstStyle/>
                    <a:p>
                      <a:r>
                        <a:rPr lang="en-US" sz="1400" b="0" i="0" dirty="0" err="1">
                          <a:latin typeface="Gill Sans Light" panose="020B0302020104020203" pitchFamily="34" charset="-79"/>
                          <a:cs typeface="Gill Sans Light" panose="020B0302020104020203" pitchFamily="34" charset="-79"/>
                        </a:rPr>
                        <a:t>GetModified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Modified (read-only) state</a:t>
                      </a:r>
                    </a:p>
                  </a:txBody>
                  <a:tcPr marL="83127" marR="83127"/>
                </a:tc>
                <a:extLst>
                  <a:ext uri="{0D108BD9-81ED-4DB2-BD59-A6C34878D82A}">
                    <a16:rowId xmlns:a16="http://schemas.microsoft.com/office/drawing/2014/main" val="3623944546"/>
                  </a:ext>
                </a:extLst>
              </a:tr>
              <a:tr h="370840">
                <a:tc>
                  <a:txBody>
                    <a:bodyPr/>
                    <a:lstStyle/>
                    <a:p>
                      <a:r>
                        <a:rPr lang="en-US" sz="1400" b="0" i="0" dirty="0" err="1">
                          <a:latin typeface="Gill Sans Light" panose="020B0302020104020203" pitchFamily="34" charset="-79"/>
                          <a:cs typeface="Gill Sans Light" panose="020B0302020104020203" pitchFamily="34" charset="-79"/>
                        </a:rPr>
                        <a:t>PutShared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Shared state</a:t>
                      </a:r>
                    </a:p>
                  </a:txBody>
                  <a:tcPr marL="83127" marR="83127"/>
                </a:tc>
                <a:extLst>
                  <a:ext uri="{0D108BD9-81ED-4DB2-BD59-A6C34878D82A}">
                    <a16:rowId xmlns:a16="http://schemas.microsoft.com/office/drawing/2014/main" val="2145081500"/>
                  </a:ext>
                </a:extLst>
              </a:tr>
              <a:tr h="370840">
                <a:tc>
                  <a:txBody>
                    <a:bodyPr/>
                    <a:lstStyle/>
                    <a:p>
                      <a:r>
                        <a:rPr lang="en-US" sz="1400" b="0" i="0" dirty="0" err="1">
                          <a:latin typeface="Gill Sans Light" panose="020B0302020104020203" pitchFamily="34" charset="-79"/>
                          <a:cs typeface="Gill Sans Light" panose="020B0302020104020203" pitchFamily="34" charset="-79"/>
                        </a:rPr>
                        <a:t>PutExclusive</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PutE</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Exclusive state</a:t>
                      </a:r>
                    </a:p>
                  </a:txBody>
                  <a:tcPr marL="83127" marR="83127"/>
                </a:tc>
                <a:extLst>
                  <a:ext uri="{0D108BD9-81ED-4DB2-BD59-A6C34878D82A}">
                    <a16:rowId xmlns:a16="http://schemas.microsoft.com/office/drawing/2014/main" val="32512453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err="1">
                          <a:latin typeface="Gill Sans Light" panose="020B0302020104020203" pitchFamily="34" charset="-79"/>
                          <a:cs typeface="Gill Sans Light" panose="020B0302020104020203" pitchFamily="34" charset="-79"/>
                        </a:rPr>
                        <a:t>PutOwned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PutO</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Owned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1964048828"/>
                  </a:ext>
                </a:extLst>
              </a:tr>
              <a:tr h="370840">
                <a:tc>
                  <a:txBody>
                    <a:bodyPr/>
                    <a:lstStyle/>
                    <a:p>
                      <a:r>
                        <a:rPr lang="en-US" sz="1400" b="0" i="0" dirty="0" err="1">
                          <a:latin typeface="Gill Sans Light" panose="020B0302020104020203" pitchFamily="34" charset="-79"/>
                          <a:cs typeface="Gill Sans Light" panose="020B0302020104020203" pitchFamily="34" charset="-79"/>
                        </a:rPr>
                        <a:t>PutModified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Modified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971602040"/>
                  </a:ext>
                </a:extLst>
              </a:tr>
              <a:tr h="370840">
                <a:tc>
                  <a:txBody>
                    <a:bodyPr/>
                    <a:lstStyle/>
                    <a:p>
                      <a:r>
                        <a:rPr lang="en-US" sz="1400" b="0" i="0" dirty="0">
                          <a:latin typeface="Gill Sans Light" panose="020B0302020104020203" pitchFamily="34" charset="-79"/>
                          <a:cs typeface="Gill Sans Light" panose="020B0302020104020203" pitchFamily="34" charset="-79"/>
                        </a:rPr>
                        <a:t>Upgrade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Upgrade block state from read-only (Shared or Owned) to read-write (Modified);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 (unlike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 does not require data to be sent to requestor</a:t>
                      </a:r>
                    </a:p>
                  </a:txBody>
                  <a:tcPr marL="83127" marR="83127"/>
                </a:tc>
                <a:extLst>
                  <a:ext uri="{0D108BD9-81ED-4DB2-BD59-A6C34878D82A}">
                    <a16:rowId xmlns:a16="http://schemas.microsoft.com/office/drawing/2014/main" val="1906855718"/>
                  </a:ext>
                </a:extLst>
              </a:tr>
            </a:tbl>
          </a:graphicData>
        </a:graphic>
      </p:graphicFrame>
    </p:spTree>
    <p:extLst>
      <p:ext uri="{BB962C8B-B14F-4D97-AF65-F5344CB8AC3E}">
        <p14:creationId xmlns:p14="http://schemas.microsoft.com/office/powerpoint/2010/main" val="411392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EAD1-16F5-9847-B489-34DBB8B78D68}"/>
              </a:ext>
            </a:extLst>
          </p:cNvPr>
          <p:cNvSpPr>
            <a:spLocks noGrp="1"/>
          </p:cNvSpPr>
          <p:nvPr>
            <p:ph type="title"/>
          </p:nvPr>
        </p:nvSpPr>
        <p:spPr>
          <a:xfrm>
            <a:off x="628650" y="212727"/>
            <a:ext cx="7886700" cy="986154"/>
          </a:xfrm>
        </p:spPr>
        <p:txBody>
          <a:bodyPr/>
          <a:lstStyle/>
          <a:p>
            <a:r>
              <a:rPr lang="en-US" dirty="0"/>
              <a:t>Snooping Cache-coherence Protocol</a:t>
            </a:r>
          </a:p>
        </p:txBody>
      </p:sp>
      <p:sp>
        <p:nvSpPr>
          <p:cNvPr id="3" name="Content Placeholder 2">
            <a:extLst>
              <a:ext uri="{FF2B5EF4-FFF2-40B4-BE49-F238E27FC236}">
                <a16:creationId xmlns:a16="http://schemas.microsoft.com/office/drawing/2014/main" id="{50D218F8-968F-3F4C-BD24-FB9298EA3463}"/>
              </a:ext>
            </a:extLst>
          </p:cNvPr>
          <p:cNvSpPr>
            <a:spLocks noGrp="1"/>
          </p:cNvSpPr>
          <p:nvPr>
            <p:ph idx="1"/>
          </p:nvPr>
        </p:nvSpPr>
        <p:spPr>
          <a:xfrm>
            <a:off x="628650" y="1676400"/>
            <a:ext cx="7886700" cy="4968875"/>
          </a:xfrm>
        </p:spPr>
        <p:txBody>
          <a:bodyPr/>
          <a:lstStyle/>
          <a:p>
            <a:r>
              <a:rPr lang="en-US" sz="1800" dirty="0"/>
              <a:t>Any CPU that wants block broadcasts to all CPUs</a:t>
            </a:r>
          </a:p>
          <a:p>
            <a:r>
              <a:rPr lang="en-US" sz="1800" dirty="0"/>
              <a:t>Each cache controller “snoops” all bus transactions</a:t>
            </a:r>
          </a:p>
          <a:p>
            <a:r>
              <a:rPr lang="en-US" sz="1800" dirty="0"/>
              <a:t>Example: MSI protocol</a:t>
            </a:r>
          </a:p>
        </p:txBody>
      </p:sp>
      <p:pic>
        <p:nvPicPr>
          <p:cNvPr id="3076" name="Picture 4" descr="Snoop dogg - Imgflip">
            <a:extLst>
              <a:ext uri="{FF2B5EF4-FFF2-40B4-BE49-F238E27FC236}">
                <a16:creationId xmlns:a16="http://schemas.microsoft.com/office/drawing/2014/main" id="{E3F81BCD-2EC5-7A4D-9C51-4D762D6F065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532456">
            <a:off x="6276390" y="2172631"/>
            <a:ext cx="2150645" cy="215064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nvGrpSpPr>
          <p:cNvPr id="3099" name="Group 3098">
            <a:extLst>
              <a:ext uri="{FF2B5EF4-FFF2-40B4-BE49-F238E27FC236}">
                <a16:creationId xmlns:a16="http://schemas.microsoft.com/office/drawing/2014/main" id="{DE2065E9-4A24-2A43-B470-3E374E6D3DF3}"/>
              </a:ext>
            </a:extLst>
          </p:cNvPr>
          <p:cNvGrpSpPr/>
          <p:nvPr/>
        </p:nvGrpSpPr>
        <p:grpSpPr>
          <a:xfrm>
            <a:off x="1534965" y="3560472"/>
            <a:ext cx="1635913" cy="2705964"/>
            <a:chOff x="1534965" y="3560472"/>
            <a:chExt cx="1635913" cy="2705964"/>
          </a:xfrm>
        </p:grpSpPr>
        <p:cxnSp>
          <p:nvCxnSpPr>
            <p:cNvPr id="33" name="Elbow Connector 32">
              <a:extLst>
                <a:ext uri="{FF2B5EF4-FFF2-40B4-BE49-F238E27FC236}">
                  <a16:creationId xmlns:a16="http://schemas.microsoft.com/office/drawing/2014/main" id="{492FFBDB-D6BB-C745-9C5B-833077D52980}"/>
                </a:ext>
              </a:extLst>
            </p:cNvPr>
            <p:cNvCxnSpPr>
              <a:cxnSpLocks/>
              <a:stCxn id="6" idx="2"/>
              <a:endCxn id="10" idx="4"/>
            </p:cNvCxnSpPr>
            <p:nvPr/>
          </p:nvCxnSpPr>
          <p:spPr>
            <a:xfrm rot="10800000" flipH="1" flipV="1">
              <a:off x="2858361" y="3560472"/>
              <a:ext cx="312517" cy="2705964"/>
            </a:xfrm>
            <a:prstGeom prst="bentConnector4">
              <a:avLst>
                <a:gd name="adj1" fmla="val -293278"/>
                <a:gd name="adj2" fmla="val 108448"/>
              </a:avLst>
            </a:prstGeom>
            <a:ln w="254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9C877DB-D328-E143-874E-6D94834CC660}"/>
                </a:ext>
              </a:extLst>
            </p:cNvPr>
            <p:cNvSpPr txBox="1"/>
            <p:nvPr/>
          </p:nvSpPr>
          <p:spPr>
            <a:xfrm rot="16200000">
              <a:off x="1112895" y="4778123"/>
              <a:ext cx="1244250" cy="400110"/>
            </a:xfrm>
            <a:prstGeom prst="rect">
              <a:avLst/>
            </a:prstGeom>
            <a:noFill/>
          </p:spPr>
          <p:txBody>
            <a:bodyPr wrap="none" rtlCol="0">
              <a:spAutoFit/>
            </a:bodyPr>
            <a:lstStyle/>
            <a:p>
              <a:pPr algn="ctr"/>
              <a:r>
                <a:rPr lang="en-US" sz="1000" dirty="0">
                  <a:solidFill>
                    <a:schemeClr val="accent4">
                      <a:lumMod val="75000"/>
                    </a:schemeClr>
                  </a:solidFill>
                  <a:latin typeface="Gill Sans Light" panose="020B0302020104020203" pitchFamily="34" charset="-79"/>
                  <a:cs typeface="Gill Sans Light" panose="020B0302020104020203" pitchFamily="34" charset="-79"/>
                </a:rPr>
                <a:t>- / Other-</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GetM</a:t>
              </a:r>
              <a:br>
                <a:rPr lang="en-US" sz="1000" dirty="0">
                  <a:solidFill>
                    <a:schemeClr val="accent4">
                      <a:lumMod val="75000"/>
                    </a:schemeClr>
                  </a:solidFill>
                  <a:latin typeface="Gill Sans Light" panose="020B0302020104020203" pitchFamily="34" charset="-79"/>
                  <a:cs typeface="Gill Sans Light" panose="020B0302020104020203" pitchFamily="34" charset="-79"/>
                </a:rPr>
              </a:br>
              <a:r>
                <a:rPr lang="en-US" sz="1000" dirty="0">
                  <a:solidFill>
                    <a:schemeClr val="accent4">
                      <a:lumMod val="75000"/>
                    </a:schemeClr>
                  </a:solidFill>
                  <a:latin typeface="Gill Sans Light" panose="020B0302020104020203" pitchFamily="34" charset="-79"/>
                  <a:cs typeface="Gill Sans Light" panose="020B0302020104020203" pitchFamily="34" charset="-79"/>
                </a:rPr>
                <a:t>Eviction / Own-</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PutM</a:t>
              </a:r>
              <a:endParaRPr lang="en-US" sz="1000" dirty="0">
                <a:solidFill>
                  <a:schemeClr val="accent4">
                    <a:lumMod val="75000"/>
                  </a:schemeClr>
                </a:solidFill>
                <a:latin typeface="Gill Sans Light" panose="020B0302020104020203" pitchFamily="34" charset="-79"/>
                <a:cs typeface="Gill Sans Light" panose="020B0302020104020203" pitchFamily="34" charset="-79"/>
              </a:endParaRPr>
            </a:p>
          </p:txBody>
        </p:sp>
      </p:grpSp>
      <p:grpSp>
        <p:nvGrpSpPr>
          <p:cNvPr id="3093" name="Group 3092">
            <a:extLst>
              <a:ext uri="{FF2B5EF4-FFF2-40B4-BE49-F238E27FC236}">
                <a16:creationId xmlns:a16="http://schemas.microsoft.com/office/drawing/2014/main" id="{3DB70743-8624-494C-B158-D37AA00DD31D}"/>
              </a:ext>
            </a:extLst>
          </p:cNvPr>
          <p:cNvGrpSpPr/>
          <p:nvPr/>
        </p:nvGrpSpPr>
        <p:grpSpPr>
          <a:xfrm>
            <a:off x="3391861" y="3339489"/>
            <a:ext cx="1251804" cy="2614431"/>
            <a:chOff x="3391861" y="3339489"/>
            <a:chExt cx="1251804" cy="2614431"/>
          </a:xfrm>
        </p:grpSpPr>
        <p:cxnSp>
          <p:nvCxnSpPr>
            <p:cNvPr id="58" name="Elbow Connector 57">
              <a:extLst>
                <a:ext uri="{FF2B5EF4-FFF2-40B4-BE49-F238E27FC236}">
                  <a16:creationId xmlns:a16="http://schemas.microsoft.com/office/drawing/2014/main" id="{9BEDA49F-7947-DE46-817C-5A1968D56477}"/>
                </a:ext>
              </a:extLst>
            </p:cNvPr>
            <p:cNvCxnSpPr>
              <a:cxnSpLocks/>
              <a:stCxn id="10" idx="6"/>
              <a:endCxn id="6" idx="7"/>
            </p:cNvCxnSpPr>
            <p:nvPr/>
          </p:nvCxnSpPr>
          <p:spPr>
            <a:xfrm flipH="1" flipV="1">
              <a:off x="3391861" y="3339489"/>
              <a:ext cx="91534" cy="2614431"/>
            </a:xfrm>
            <a:prstGeom prst="bentConnector4">
              <a:avLst>
                <a:gd name="adj1" fmla="val -986359"/>
                <a:gd name="adj2" fmla="val 112245"/>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5FD76D8-2B8C-194D-9582-5B9A81F5EF6C}"/>
                </a:ext>
              </a:extLst>
            </p:cNvPr>
            <p:cNvSpPr txBox="1"/>
            <p:nvPr/>
          </p:nvSpPr>
          <p:spPr>
            <a:xfrm rot="5400000">
              <a:off x="3943313" y="4368161"/>
              <a:ext cx="1154483" cy="246221"/>
            </a:xfrm>
            <a:prstGeom prst="rect">
              <a:avLst/>
            </a:prstGeom>
            <a:noFill/>
          </p:spPr>
          <p:txBody>
            <a:bodyPr wrap="none" rtlCol="0">
              <a:spAutoFit/>
            </a:bodyPr>
            <a:lstStyle/>
            <a:p>
              <a:pPr algn="ctr"/>
              <a:r>
                <a:rPr lang="en-US" sz="1000" dirty="0">
                  <a:solidFill>
                    <a:srgbClr val="002060"/>
                  </a:solidFill>
                  <a:latin typeface="Gill Sans Light" panose="020B0302020104020203" pitchFamily="34" charset="-79"/>
                  <a:cs typeface="Gill Sans Light" panose="020B0302020104020203" pitchFamily="34" charset="-79"/>
                </a:rPr>
                <a:t>Store / Own-</a:t>
              </a:r>
              <a:r>
                <a:rPr lang="en-US" sz="1000" dirty="0" err="1">
                  <a:solidFill>
                    <a:srgbClr val="002060"/>
                  </a:solidFill>
                  <a:latin typeface="Gill Sans Light" panose="020B0302020104020203" pitchFamily="34" charset="-79"/>
                  <a:cs typeface="Gill Sans Light" panose="020B0302020104020203" pitchFamily="34" charset="-79"/>
                </a:rPr>
                <a:t>GetM</a:t>
              </a:r>
              <a:endParaRPr lang="en-US" sz="1000" dirty="0">
                <a:solidFill>
                  <a:srgbClr val="002060"/>
                </a:solidFill>
                <a:latin typeface="Gill Sans Light" panose="020B0302020104020203" pitchFamily="34" charset="-79"/>
                <a:cs typeface="Gill Sans Light" panose="020B0302020104020203" pitchFamily="34" charset="-79"/>
              </a:endParaRPr>
            </a:p>
          </p:txBody>
        </p:sp>
      </p:grpSp>
      <p:grpSp>
        <p:nvGrpSpPr>
          <p:cNvPr id="3098" name="Group 3097">
            <a:extLst>
              <a:ext uri="{FF2B5EF4-FFF2-40B4-BE49-F238E27FC236}">
                <a16:creationId xmlns:a16="http://schemas.microsoft.com/office/drawing/2014/main" id="{9A8C9DB5-5390-8448-9662-F3DBA599F27A}"/>
              </a:ext>
            </a:extLst>
          </p:cNvPr>
          <p:cNvGrpSpPr/>
          <p:nvPr/>
        </p:nvGrpSpPr>
        <p:grpSpPr>
          <a:xfrm>
            <a:off x="2378443" y="3781454"/>
            <a:ext cx="571453" cy="1130660"/>
            <a:chOff x="2378443" y="3781454"/>
            <a:chExt cx="571453" cy="1130660"/>
          </a:xfrm>
        </p:grpSpPr>
        <p:cxnSp>
          <p:nvCxnSpPr>
            <p:cNvPr id="11" name="Elbow Connector 10">
              <a:extLst>
                <a:ext uri="{FF2B5EF4-FFF2-40B4-BE49-F238E27FC236}">
                  <a16:creationId xmlns:a16="http://schemas.microsoft.com/office/drawing/2014/main" id="{2A8CC30E-D2A2-9748-B9DC-19E30345C946}"/>
                </a:ext>
              </a:extLst>
            </p:cNvPr>
            <p:cNvCxnSpPr>
              <a:cxnSpLocks/>
              <a:stCxn id="6" idx="3"/>
              <a:endCxn id="9" idx="2"/>
            </p:cNvCxnSpPr>
            <p:nvPr/>
          </p:nvCxnSpPr>
          <p:spPr>
            <a:xfrm rot="5400000">
              <a:off x="2416258" y="4223558"/>
              <a:ext cx="975742" cy="91534"/>
            </a:xfrm>
            <a:prstGeom prst="bentConnector4">
              <a:avLst>
                <a:gd name="adj1" fmla="val 29295"/>
                <a:gd name="adj2" fmla="val 34974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9457487-1D05-6044-A8A1-8758E15B1FC5}"/>
                </a:ext>
              </a:extLst>
            </p:cNvPr>
            <p:cNvSpPr txBox="1"/>
            <p:nvPr/>
          </p:nvSpPr>
          <p:spPr>
            <a:xfrm rot="16200000">
              <a:off x="2034118" y="4321568"/>
              <a:ext cx="934871" cy="246221"/>
            </a:xfrm>
            <a:prstGeom prst="rect">
              <a:avLst/>
            </a:prstGeom>
            <a:noFill/>
          </p:spPr>
          <p:txBody>
            <a:bodyPr wrap="none" rtlCol="0">
              <a:spAutoFit/>
            </a:bodyPr>
            <a:lstStyle/>
            <a:p>
              <a:pPr algn="ctr"/>
              <a:r>
                <a:rPr lang="en-US" sz="1000" dirty="0">
                  <a:solidFill>
                    <a:srgbClr val="00B0F0"/>
                  </a:solidFill>
                  <a:latin typeface="Gill Sans Light" panose="020B0302020104020203" pitchFamily="34" charset="-79"/>
                  <a:cs typeface="Gill Sans Light" panose="020B0302020104020203" pitchFamily="34" charset="-79"/>
                </a:rPr>
                <a:t>- / Other-</a:t>
              </a:r>
              <a:r>
                <a:rPr lang="en-US" sz="1000" dirty="0" err="1">
                  <a:solidFill>
                    <a:srgbClr val="00B0F0"/>
                  </a:solidFill>
                  <a:latin typeface="Gill Sans Light" panose="020B0302020104020203" pitchFamily="34" charset="-79"/>
                  <a:cs typeface="Gill Sans Light" panose="020B0302020104020203" pitchFamily="34" charset="-79"/>
                </a:rPr>
                <a:t>GetS</a:t>
              </a:r>
              <a:endParaRPr lang="en-US" sz="1000" dirty="0">
                <a:solidFill>
                  <a:srgbClr val="00B0F0"/>
                </a:solidFill>
                <a:latin typeface="Gill Sans Light" panose="020B0302020104020203" pitchFamily="34" charset="-79"/>
                <a:cs typeface="Gill Sans Light" panose="020B0302020104020203" pitchFamily="34" charset="-79"/>
              </a:endParaRPr>
            </a:p>
          </p:txBody>
        </p:sp>
      </p:grpSp>
      <p:grpSp>
        <p:nvGrpSpPr>
          <p:cNvPr id="3097" name="Group 3096">
            <a:extLst>
              <a:ext uri="{FF2B5EF4-FFF2-40B4-BE49-F238E27FC236}">
                <a16:creationId xmlns:a16="http://schemas.microsoft.com/office/drawing/2014/main" id="{6D90E27F-BCAF-194F-8CB0-5A4CB1640D5C}"/>
              </a:ext>
            </a:extLst>
          </p:cNvPr>
          <p:cNvGrpSpPr/>
          <p:nvPr/>
        </p:nvGrpSpPr>
        <p:grpSpPr>
          <a:xfrm>
            <a:off x="2224554" y="4978178"/>
            <a:ext cx="725342" cy="1149895"/>
            <a:chOff x="2224554" y="4978178"/>
            <a:chExt cx="725342" cy="1149895"/>
          </a:xfrm>
        </p:grpSpPr>
        <p:cxnSp>
          <p:nvCxnSpPr>
            <p:cNvPr id="15" name="Elbow Connector 14">
              <a:extLst>
                <a:ext uri="{FF2B5EF4-FFF2-40B4-BE49-F238E27FC236}">
                  <a16:creationId xmlns:a16="http://schemas.microsoft.com/office/drawing/2014/main" id="{E728C47A-4692-A745-AACD-6CE2AA1E12F7}"/>
                </a:ext>
              </a:extLst>
            </p:cNvPr>
            <p:cNvCxnSpPr>
              <a:cxnSpLocks/>
              <a:stCxn id="9" idx="3"/>
              <a:endCxn id="10" idx="2"/>
            </p:cNvCxnSpPr>
            <p:nvPr/>
          </p:nvCxnSpPr>
          <p:spPr>
            <a:xfrm rot="5400000">
              <a:off x="2416258" y="5420282"/>
              <a:ext cx="975742" cy="91534"/>
            </a:xfrm>
            <a:prstGeom prst="bentConnector4">
              <a:avLst>
                <a:gd name="adj1" fmla="val 29295"/>
                <a:gd name="adj2" fmla="val 349743"/>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46D7B62-CBC7-D945-884B-AEAAC3E85E13}"/>
                </a:ext>
              </a:extLst>
            </p:cNvPr>
            <p:cNvSpPr txBox="1"/>
            <p:nvPr/>
          </p:nvSpPr>
          <p:spPr>
            <a:xfrm rot="16200000">
              <a:off x="1937937" y="5441347"/>
              <a:ext cx="973343" cy="400110"/>
            </a:xfrm>
            <a:prstGeom prst="rect">
              <a:avLst/>
            </a:prstGeom>
            <a:noFill/>
          </p:spPr>
          <p:txBody>
            <a:bodyPr wrap="none" rtlCol="0">
              <a:spAutoFit/>
            </a:bodyPr>
            <a:lstStyle/>
            <a:p>
              <a:pPr algn="ctr"/>
              <a:r>
                <a:rPr lang="en-US" sz="1000" dirty="0">
                  <a:solidFill>
                    <a:schemeClr val="bg1">
                      <a:lumMod val="50000"/>
                    </a:schemeClr>
                  </a:solidFill>
                  <a:latin typeface="Gill Sans Light" panose="020B0302020104020203" pitchFamily="34" charset="-79"/>
                  <a:cs typeface="Gill Sans Light" panose="020B0302020104020203" pitchFamily="34" charset="-79"/>
                </a:rPr>
                <a:t>- / Other-</a:t>
              </a:r>
              <a:r>
                <a:rPr lang="en-US" sz="1000" dirty="0" err="1">
                  <a:solidFill>
                    <a:schemeClr val="bg1">
                      <a:lumMod val="50000"/>
                    </a:schemeClr>
                  </a:solidFill>
                  <a:latin typeface="Gill Sans Light" panose="020B0302020104020203" pitchFamily="34" charset="-79"/>
                  <a:cs typeface="Gill Sans Light" panose="020B0302020104020203" pitchFamily="34" charset="-79"/>
                </a:rPr>
                <a:t>GetM</a:t>
              </a:r>
              <a:br>
                <a:rPr lang="en-US" sz="1000" dirty="0">
                  <a:solidFill>
                    <a:schemeClr val="bg1">
                      <a:lumMod val="50000"/>
                    </a:schemeClr>
                  </a:solidFill>
                  <a:latin typeface="Gill Sans Light" panose="020B0302020104020203" pitchFamily="34" charset="-79"/>
                  <a:cs typeface="Gill Sans Light" panose="020B0302020104020203" pitchFamily="34" charset="-79"/>
                </a:rPr>
              </a:br>
              <a:r>
                <a:rPr lang="en-US" sz="1000" dirty="0">
                  <a:solidFill>
                    <a:schemeClr val="bg1">
                      <a:lumMod val="50000"/>
                    </a:schemeClr>
                  </a:solidFill>
                  <a:latin typeface="Gill Sans Light" panose="020B0302020104020203" pitchFamily="34" charset="-79"/>
                  <a:cs typeface="Gill Sans Light" panose="020B0302020104020203" pitchFamily="34" charset="-79"/>
                </a:rPr>
                <a:t>Eviction / -</a:t>
              </a:r>
            </a:p>
          </p:txBody>
        </p:sp>
      </p:grpSp>
      <p:grpSp>
        <p:nvGrpSpPr>
          <p:cNvPr id="3092" name="Group 3091">
            <a:extLst>
              <a:ext uri="{FF2B5EF4-FFF2-40B4-BE49-F238E27FC236}">
                <a16:creationId xmlns:a16="http://schemas.microsoft.com/office/drawing/2014/main" id="{2F0E3983-3232-154D-9F34-08D35FF50625}"/>
              </a:ext>
            </a:extLst>
          </p:cNvPr>
          <p:cNvGrpSpPr/>
          <p:nvPr/>
        </p:nvGrpSpPr>
        <p:grpSpPr>
          <a:xfrm>
            <a:off x="2160766" y="3026575"/>
            <a:ext cx="1010113" cy="312914"/>
            <a:chOff x="2160766" y="3026575"/>
            <a:chExt cx="1010113" cy="312914"/>
          </a:xfrm>
        </p:grpSpPr>
        <p:sp>
          <p:nvSpPr>
            <p:cNvPr id="97" name="TextBox 96">
              <a:extLst>
                <a:ext uri="{FF2B5EF4-FFF2-40B4-BE49-F238E27FC236}">
                  <a16:creationId xmlns:a16="http://schemas.microsoft.com/office/drawing/2014/main" id="{8D0E2DAB-DEAE-CE41-9036-670C9A5805B8}"/>
                </a:ext>
              </a:extLst>
            </p:cNvPr>
            <p:cNvSpPr txBox="1"/>
            <p:nvPr/>
          </p:nvSpPr>
          <p:spPr>
            <a:xfrm>
              <a:off x="2160766" y="3026575"/>
              <a:ext cx="787395" cy="246221"/>
            </a:xfrm>
            <a:prstGeom prst="rect">
              <a:avLst/>
            </a:prstGeom>
            <a:noFill/>
          </p:spPr>
          <p:txBody>
            <a:bodyPr wrap="none" rtlCol="0">
              <a:spAutoFit/>
            </a:bodyPr>
            <a:lstStyle/>
            <a:p>
              <a:pPr algn="ctr"/>
              <a:r>
                <a:rPr lang="en-US" sz="1000" dirty="0">
                  <a:solidFill>
                    <a:srgbClr val="7030A0"/>
                  </a:solidFill>
                  <a:latin typeface="Gill Sans Light" panose="020B0302020104020203" pitchFamily="34" charset="-79"/>
                  <a:cs typeface="Gill Sans Light" panose="020B0302020104020203" pitchFamily="34" charset="-79"/>
                </a:rPr>
                <a:t>Load/Stores</a:t>
              </a:r>
            </a:p>
          </p:txBody>
        </p:sp>
        <p:cxnSp>
          <p:nvCxnSpPr>
            <p:cNvPr id="109" name="Elbow Connector 108">
              <a:extLst>
                <a:ext uri="{FF2B5EF4-FFF2-40B4-BE49-F238E27FC236}">
                  <a16:creationId xmlns:a16="http://schemas.microsoft.com/office/drawing/2014/main" id="{5D9E59E4-57DB-514E-BA31-B8BADBCEC821}"/>
                </a:ext>
              </a:extLst>
            </p:cNvPr>
            <p:cNvCxnSpPr>
              <a:cxnSpLocks/>
              <a:stCxn id="6" idx="0"/>
              <a:endCxn id="6" idx="1"/>
            </p:cNvCxnSpPr>
            <p:nvPr/>
          </p:nvCxnSpPr>
          <p:spPr>
            <a:xfrm rot="16200000" flipH="1" flipV="1">
              <a:off x="3014621" y="3183230"/>
              <a:ext cx="91534" cy="220983"/>
            </a:xfrm>
            <a:prstGeom prst="bentConnector3">
              <a:avLst>
                <a:gd name="adj1" fmla="val -249743"/>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6" name="Group 3095">
            <a:extLst>
              <a:ext uri="{FF2B5EF4-FFF2-40B4-BE49-F238E27FC236}">
                <a16:creationId xmlns:a16="http://schemas.microsoft.com/office/drawing/2014/main" id="{CD5891BA-10BD-FC42-9DC4-60B93494A327}"/>
              </a:ext>
            </a:extLst>
          </p:cNvPr>
          <p:cNvGrpSpPr/>
          <p:nvPr/>
        </p:nvGrpSpPr>
        <p:grpSpPr>
          <a:xfrm>
            <a:off x="3170879" y="5069712"/>
            <a:ext cx="1098186" cy="571691"/>
            <a:chOff x="3170879" y="5069712"/>
            <a:chExt cx="1098186" cy="571691"/>
          </a:xfrm>
        </p:grpSpPr>
        <p:sp>
          <p:nvSpPr>
            <p:cNvPr id="69" name="TextBox 68">
              <a:extLst>
                <a:ext uri="{FF2B5EF4-FFF2-40B4-BE49-F238E27FC236}">
                  <a16:creationId xmlns:a16="http://schemas.microsoft.com/office/drawing/2014/main" id="{A29154B9-55FF-C648-BE14-1E397828F297}"/>
                </a:ext>
              </a:extLst>
            </p:cNvPr>
            <p:cNvSpPr txBox="1"/>
            <p:nvPr/>
          </p:nvSpPr>
          <p:spPr>
            <a:xfrm>
              <a:off x="3175496" y="5342938"/>
              <a:ext cx="1093569" cy="246221"/>
            </a:xfrm>
            <a:prstGeom prst="rect">
              <a:avLst/>
            </a:prstGeom>
            <a:noFill/>
          </p:spPr>
          <p:txBody>
            <a:bodyPr wrap="none" rtlCol="0">
              <a:spAutoFit/>
            </a:bodyPr>
            <a:lstStyle/>
            <a:p>
              <a:pPr algn="ctr"/>
              <a:r>
                <a:rPr lang="en-US" sz="1000" dirty="0">
                  <a:solidFill>
                    <a:srgbClr val="0070C0"/>
                  </a:solidFill>
                  <a:latin typeface="Gill Sans Light" panose="020B0302020104020203" pitchFamily="34" charset="-79"/>
                  <a:cs typeface="Gill Sans Light" panose="020B0302020104020203" pitchFamily="34" charset="-79"/>
                </a:rPr>
                <a:t>Load / Own-</a:t>
              </a:r>
              <a:r>
                <a:rPr lang="en-US" sz="1000" dirty="0" err="1">
                  <a:solidFill>
                    <a:srgbClr val="0070C0"/>
                  </a:solidFill>
                  <a:latin typeface="Gill Sans Light" panose="020B0302020104020203" pitchFamily="34" charset="-79"/>
                  <a:cs typeface="Gill Sans Light" panose="020B0302020104020203" pitchFamily="34" charset="-79"/>
                </a:rPr>
                <a:t>GetS</a:t>
              </a:r>
              <a:endParaRPr lang="en-US" sz="1000" dirty="0">
                <a:solidFill>
                  <a:srgbClr val="0070C0"/>
                </a:solidFill>
                <a:latin typeface="Gill Sans Light" panose="020B0302020104020203" pitchFamily="34" charset="-79"/>
                <a:cs typeface="Gill Sans Light" panose="020B0302020104020203" pitchFamily="34" charset="-79"/>
              </a:endParaRPr>
            </a:p>
          </p:txBody>
        </p:sp>
        <p:cxnSp>
          <p:nvCxnSpPr>
            <p:cNvPr id="121" name="Straight Arrow Connector 120">
              <a:extLst>
                <a:ext uri="{FF2B5EF4-FFF2-40B4-BE49-F238E27FC236}">
                  <a16:creationId xmlns:a16="http://schemas.microsoft.com/office/drawing/2014/main" id="{57AF86EF-00B4-B54A-A33F-B220BAB9FC65}"/>
                </a:ext>
              </a:extLst>
            </p:cNvPr>
            <p:cNvCxnSpPr>
              <a:stCxn id="10" idx="0"/>
              <a:endCxn id="9" idx="4"/>
            </p:cNvCxnSpPr>
            <p:nvPr/>
          </p:nvCxnSpPr>
          <p:spPr>
            <a:xfrm flipV="1">
              <a:off x="3170879" y="5069712"/>
              <a:ext cx="0" cy="57169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4" name="Group 3093">
            <a:extLst>
              <a:ext uri="{FF2B5EF4-FFF2-40B4-BE49-F238E27FC236}">
                <a16:creationId xmlns:a16="http://schemas.microsoft.com/office/drawing/2014/main" id="{09548CEC-7743-5947-843C-C6833BA6AF47}"/>
              </a:ext>
            </a:extLst>
          </p:cNvPr>
          <p:cNvGrpSpPr/>
          <p:nvPr/>
        </p:nvGrpSpPr>
        <p:grpSpPr>
          <a:xfrm>
            <a:off x="3170879" y="3872988"/>
            <a:ext cx="1161866" cy="571691"/>
            <a:chOff x="3170879" y="3872988"/>
            <a:chExt cx="1161866" cy="571691"/>
          </a:xfrm>
        </p:grpSpPr>
        <p:sp>
          <p:nvSpPr>
            <p:cNvPr id="65" name="TextBox 64">
              <a:extLst>
                <a:ext uri="{FF2B5EF4-FFF2-40B4-BE49-F238E27FC236}">
                  <a16:creationId xmlns:a16="http://schemas.microsoft.com/office/drawing/2014/main" id="{0E02A849-B0A1-B547-A5AE-D18DFAD70CBE}"/>
                </a:ext>
              </a:extLst>
            </p:cNvPr>
            <p:cNvSpPr txBox="1"/>
            <p:nvPr/>
          </p:nvSpPr>
          <p:spPr>
            <a:xfrm>
              <a:off x="3178262" y="3992071"/>
              <a:ext cx="1154483" cy="246221"/>
            </a:xfrm>
            <a:prstGeom prst="rect">
              <a:avLst/>
            </a:prstGeom>
            <a:noFill/>
          </p:spPr>
          <p:txBody>
            <a:bodyPr wrap="none" rtlCol="0">
              <a:spAutoFit/>
            </a:bodyPr>
            <a:lstStyle/>
            <a:p>
              <a:pPr algn="ctr"/>
              <a:r>
                <a:rPr lang="en-US" sz="1000" dirty="0">
                  <a:solidFill>
                    <a:srgbClr val="FF0000"/>
                  </a:solidFill>
                  <a:latin typeface="Gill Sans Light" panose="020B0302020104020203" pitchFamily="34" charset="-79"/>
                  <a:cs typeface="Gill Sans Light" panose="020B0302020104020203" pitchFamily="34" charset="-79"/>
                </a:rPr>
                <a:t>Store / Own-</a:t>
              </a:r>
              <a:r>
                <a:rPr lang="en-US" sz="1000" dirty="0" err="1">
                  <a:solidFill>
                    <a:srgbClr val="FF0000"/>
                  </a:solidFill>
                  <a:latin typeface="Gill Sans Light" panose="020B0302020104020203" pitchFamily="34" charset="-79"/>
                  <a:cs typeface="Gill Sans Light" panose="020B0302020104020203" pitchFamily="34" charset="-79"/>
                </a:rPr>
                <a:t>GetM</a:t>
              </a:r>
              <a:endParaRPr lang="en-US" sz="1000" dirty="0">
                <a:solidFill>
                  <a:srgbClr val="FF0000"/>
                </a:solidFill>
                <a:latin typeface="Gill Sans Light" panose="020B0302020104020203" pitchFamily="34" charset="-79"/>
                <a:cs typeface="Gill Sans Light" panose="020B0302020104020203" pitchFamily="34" charset="-79"/>
              </a:endParaRPr>
            </a:p>
          </p:txBody>
        </p:sp>
        <p:cxnSp>
          <p:nvCxnSpPr>
            <p:cNvPr id="126" name="Straight Arrow Connector 125">
              <a:extLst>
                <a:ext uri="{FF2B5EF4-FFF2-40B4-BE49-F238E27FC236}">
                  <a16:creationId xmlns:a16="http://schemas.microsoft.com/office/drawing/2014/main" id="{645DFEBD-9F05-1546-8072-90C3EF74CA12}"/>
                </a:ext>
              </a:extLst>
            </p:cNvPr>
            <p:cNvCxnSpPr>
              <a:cxnSpLocks/>
              <a:stCxn id="9" idx="0"/>
              <a:endCxn id="6" idx="4"/>
            </p:cNvCxnSpPr>
            <p:nvPr/>
          </p:nvCxnSpPr>
          <p:spPr>
            <a:xfrm flipV="1">
              <a:off x="3170879" y="3872988"/>
              <a:ext cx="0" cy="5716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5" name="Group 3094">
            <a:extLst>
              <a:ext uri="{FF2B5EF4-FFF2-40B4-BE49-F238E27FC236}">
                <a16:creationId xmlns:a16="http://schemas.microsoft.com/office/drawing/2014/main" id="{3F1D8266-9E59-F148-9D70-316C6888CF85}"/>
              </a:ext>
            </a:extLst>
          </p:cNvPr>
          <p:cNvGrpSpPr/>
          <p:nvPr/>
        </p:nvGrpSpPr>
        <p:grpSpPr>
          <a:xfrm>
            <a:off x="3391861" y="4352838"/>
            <a:ext cx="1010201" cy="625340"/>
            <a:chOff x="3391861" y="4352838"/>
            <a:chExt cx="1010201" cy="625340"/>
          </a:xfrm>
        </p:grpSpPr>
        <p:cxnSp>
          <p:nvCxnSpPr>
            <p:cNvPr id="116" name="Elbow Connector 115">
              <a:extLst>
                <a:ext uri="{FF2B5EF4-FFF2-40B4-BE49-F238E27FC236}">
                  <a16:creationId xmlns:a16="http://schemas.microsoft.com/office/drawing/2014/main" id="{452CD7FE-2A7C-E046-B60F-979D799DE268}"/>
                </a:ext>
              </a:extLst>
            </p:cNvPr>
            <p:cNvCxnSpPr>
              <a:cxnSpLocks/>
              <a:stCxn id="9" idx="5"/>
              <a:endCxn id="9" idx="6"/>
            </p:cNvCxnSpPr>
            <p:nvPr/>
          </p:nvCxnSpPr>
          <p:spPr>
            <a:xfrm rot="5400000" flipH="1" flipV="1">
              <a:off x="3327137" y="4821920"/>
              <a:ext cx="220982" cy="91534"/>
            </a:xfrm>
            <a:prstGeom prst="bentConnector4">
              <a:avLst>
                <a:gd name="adj1" fmla="val -59185"/>
                <a:gd name="adj2" fmla="val 813913"/>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CBC25D16-484E-8A4D-9F92-A99DA513C0BA}"/>
                </a:ext>
              </a:extLst>
            </p:cNvPr>
            <p:cNvSpPr txBox="1"/>
            <p:nvPr/>
          </p:nvSpPr>
          <p:spPr>
            <a:xfrm>
              <a:off x="3428718" y="4352838"/>
              <a:ext cx="973344" cy="400110"/>
            </a:xfrm>
            <a:prstGeom prst="rect">
              <a:avLst/>
            </a:prstGeom>
            <a:noFill/>
          </p:spPr>
          <p:txBody>
            <a:bodyPr wrap="none" rtlCol="0">
              <a:spAutoFit/>
            </a:bodyPr>
            <a:lstStyle/>
            <a:p>
              <a:pPr algn="ctr"/>
              <a:r>
                <a:rPr lang="en-US" sz="1000" dirty="0">
                  <a:solidFill>
                    <a:srgbClr val="00B050"/>
                  </a:solidFill>
                  <a:latin typeface="Gill Sans Light" panose="020B0302020104020203" pitchFamily="34" charset="-79"/>
                  <a:cs typeface="Gill Sans Light" panose="020B0302020104020203" pitchFamily="34" charset="-79"/>
                </a:rPr>
                <a:t>Load / -</a:t>
              </a:r>
              <a:br>
                <a:rPr lang="en-US" sz="1000" dirty="0">
                  <a:solidFill>
                    <a:srgbClr val="00B050"/>
                  </a:solidFill>
                  <a:latin typeface="Gill Sans Light" panose="020B0302020104020203" pitchFamily="34" charset="-79"/>
                  <a:cs typeface="Gill Sans Light" panose="020B0302020104020203" pitchFamily="34" charset="-79"/>
                </a:rPr>
              </a:br>
              <a:r>
                <a:rPr lang="en-US" sz="1000" dirty="0">
                  <a:solidFill>
                    <a:srgbClr val="00B050"/>
                  </a:solidFill>
                  <a:latin typeface="Gill Sans Light" panose="020B0302020104020203" pitchFamily="34" charset="-79"/>
                  <a:cs typeface="Gill Sans Light" panose="020B0302020104020203" pitchFamily="34" charset="-79"/>
                </a:rPr>
                <a:t>- / Other-</a:t>
              </a:r>
              <a:r>
                <a:rPr lang="en-US" sz="1000" dirty="0" err="1">
                  <a:solidFill>
                    <a:srgbClr val="00B050"/>
                  </a:solidFill>
                  <a:latin typeface="Gill Sans Light" panose="020B0302020104020203" pitchFamily="34" charset="-79"/>
                  <a:cs typeface="Gill Sans Light" panose="020B0302020104020203" pitchFamily="34" charset="-79"/>
                </a:rPr>
                <a:t>GetM</a:t>
              </a:r>
              <a:endParaRPr lang="en-US" sz="1000" dirty="0">
                <a:solidFill>
                  <a:srgbClr val="00B050"/>
                </a:solidFill>
                <a:latin typeface="Gill Sans Light" panose="020B0302020104020203" pitchFamily="34" charset="-79"/>
                <a:cs typeface="Gill Sans Light" panose="020B0302020104020203" pitchFamily="34" charset="-79"/>
              </a:endParaRPr>
            </a:p>
          </p:txBody>
        </p:sp>
      </p:grpSp>
      <p:grpSp>
        <p:nvGrpSpPr>
          <p:cNvPr id="3100" name="Group 3099">
            <a:extLst>
              <a:ext uri="{FF2B5EF4-FFF2-40B4-BE49-F238E27FC236}">
                <a16:creationId xmlns:a16="http://schemas.microsoft.com/office/drawing/2014/main" id="{A002CF26-D171-6C44-80FB-425A671A492B}"/>
              </a:ext>
            </a:extLst>
          </p:cNvPr>
          <p:cNvGrpSpPr/>
          <p:nvPr/>
        </p:nvGrpSpPr>
        <p:grpSpPr>
          <a:xfrm>
            <a:off x="2858362" y="3247955"/>
            <a:ext cx="625033" cy="3018481"/>
            <a:chOff x="2858362" y="3247955"/>
            <a:chExt cx="625033" cy="3018481"/>
          </a:xfrm>
        </p:grpSpPr>
        <p:sp>
          <p:nvSpPr>
            <p:cNvPr id="6" name="Oval 5">
              <a:extLst>
                <a:ext uri="{FF2B5EF4-FFF2-40B4-BE49-F238E27FC236}">
                  <a16:creationId xmlns:a16="http://schemas.microsoft.com/office/drawing/2014/main" id="{5C6B6FC8-BF00-6C47-A3A2-2061C2A59667}"/>
                </a:ext>
              </a:extLst>
            </p:cNvPr>
            <p:cNvSpPr/>
            <p:nvPr/>
          </p:nvSpPr>
          <p:spPr>
            <a:xfrm>
              <a:off x="2858362" y="3247955"/>
              <a:ext cx="625033" cy="625033"/>
            </a:xfrm>
            <a:prstGeom prst="ellipse">
              <a:avLst/>
            </a:prstGeom>
            <a:ln w="254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M</a:t>
              </a:r>
            </a:p>
          </p:txBody>
        </p:sp>
        <p:sp>
          <p:nvSpPr>
            <p:cNvPr id="9" name="Oval 8">
              <a:extLst>
                <a:ext uri="{FF2B5EF4-FFF2-40B4-BE49-F238E27FC236}">
                  <a16:creationId xmlns:a16="http://schemas.microsoft.com/office/drawing/2014/main" id="{26FE72CF-EB93-9941-92FE-E50683F336EB}"/>
                </a:ext>
              </a:extLst>
            </p:cNvPr>
            <p:cNvSpPr/>
            <p:nvPr/>
          </p:nvSpPr>
          <p:spPr>
            <a:xfrm>
              <a:off x="2858362" y="4444679"/>
              <a:ext cx="625033" cy="625033"/>
            </a:xfrm>
            <a:prstGeom prst="ellipse">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S</a:t>
              </a:r>
            </a:p>
          </p:txBody>
        </p:sp>
        <p:sp>
          <p:nvSpPr>
            <p:cNvPr id="10" name="Oval 9">
              <a:extLst>
                <a:ext uri="{FF2B5EF4-FFF2-40B4-BE49-F238E27FC236}">
                  <a16:creationId xmlns:a16="http://schemas.microsoft.com/office/drawing/2014/main" id="{4235550C-B3E7-9E4B-BD61-1E434CE6AC52}"/>
                </a:ext>
              </a:extLst>
            </p:cNvPr>
            <p:cNvSpPr/>
            <p:nvPr/>
          </p:nvSpPr>
          <p:spPr>
            <a:xfrm>
              <a:off x="2858362" y="5641403"/>
              <a:ext cx="625033" cy="625033"/>
            </a:xfrm>
            <a:prstGeom prst="ellipse">
              <a:avLst/>
            </a:prstGeom>
            <a:ln w="25400"/>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I</a:t>
              </a:r>
            </a:p>
          </p:txBody>
        </p:sp>
      </p:grpSp>
    </p:spTree>
    <p:extLst>
      <p:ext uri="{BB962C8B-B14F-4D97-AF65-F5344CB8AC3E}">
        <p14:creationId xmlns:p14="http://schemas.microsoft.com/office/powerpoint/2010/main" val="400820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096"/>
                                        </p:tgtEl>
                                        <p:attrNameLst>
                                          <p:attrName>style.visibility</p:attrName>
                                        </p:attrNameLst>
                                      </p:cBhvr>
                                      <p:to>
                                        <p:strVal val="visible"/>
                                      </p:to>
                                    </p:set>
                                    <p:animEffect transition="in" filter="wipe(down)">
                                      <p:cBhvr>
                                        <p:cTn id="23" dur="500"/>
                                        <p:tgtEl>
                                          <p:spTgt spid="309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095"/>
                                        </p:tgtEl>
                                        <p:attrNameLst>
                                          <p:attrName>style.visibility</p:attrName>
                                        </p:attrNameLst>
                                      </p:cBhvr>
                                      <p:to>
                                        <p:strVal val="visible"/>
                                      </p:to>
                                    </p:set>
                                    <p:animEffect transition="in" filter="wipe(down)">
                                      <p:cBhvr>
                                        <p:cTn id="28" dur="500"/>
                                        <p:tgtEl>
                                          <p:spTgt spid="30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094"/>
                                        </p:tgtEl>
                                        <p:attrNameLst>
                                          <p:attrName>style.visibility</p:attrName>
                                        </p:attrNameLst>
                                      </p:cBhvr>
                                      <p:to>
                                        <p:strVal val="visible"/>
                                      </p:to>
                                    </p:set>
                                    <p:animEffect transition="in" filter="wipe(down)">
                                      <p:cBhvr>
                                        <p:cTn id="33" dur="500"/>
                                        <p:tgtEl>
                                          <p:spTgt spid="309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3092"/>
                                        </p:tgtEl>
                                        <p:attrNameLst>
                                          <p:attrName>style.visibility</p:attrName>
                                        </p:attrNameLst>
                                      </p:cBhvr>
                                      <p:to>
                                        <p:strVal val="visible"/>
                                      </p:to>
                                    </p:set>
                                    <p:animEffect transition="in" filter="wipe(right)">
                                      <p:cBhvr>
                                        <p:cTn id="38" dur="500"/>
                                        <p:tgtEl>
                                          <p:spTgt spid="309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093"/>
                                        </p:tgtEl>
                                        <p:attrNameLst>
                                          <p:attrName>style.visibility</p:attrName>
                                        </p:attrNameLst>
                                      </p:cBhvr>
                                      <p:to>
                                        <p:strVal val="visible"/>
                                      </p:to>
                                    </p:set>
                                    <p:animEffect transition="in" filter="wipe(down)">
                                      <p:cBhvr>
                                        <p:cTn id="43" dur="500"/>
                                        <p:tgtEl>
                                          <p:spTgt spid="309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098"/>
                                        </p:tgtEl>
                                        <p:attrNameLst>
                                          <p:attrName>style.visibility</p:attrName>
                                        </p:attrNameLst>
                                      </p:cBhvr>
                                      <p:to>
                                        <p:strVal val="visible"/>
                                      </p:to>
                                    </p:set>
                                    <p:animEffect transition="in" filter="wipe(up)">
                                      <p:cBhvr>
                                        <p:cTn id="48" dur="500"/>
                                        <p:tgtEl>
                                          <p:spTgt spid="309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097"/>
                                        </p:tgtEl>
                                        <p:attrNameLst>
                                          <p:attrName>style.visibility</p:attrName>
                                        </p:attrNameLst>
                                      </p:cBhvr>
                                      <p:to>
                                        <p:strVal val="visible"/>
                                      </p:to>
                                    </p:set>
                                    <p:animEffect transition="in" filter="wipe(up)">
                                      <p:cBhvr>
                                        <p:cTn id="53" dur="500"/>
                                        <p:tgtEl>
                                          <p:spTgt spid="309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099"/>
                                        </p:tgtEl>
                                        <p:attrNameLst>
                                          <p:attrName>style.visibility</p:attrName>
                                        </p:attrNameLst>
                                      </p:cBhvr>
                                      <p:to>
                                        <p:strVal val="visible"/>
                                      </p:to>
                                    </p:set>
                                    <p:animEffect transition="in" filter="wipe(up)">
                                      <p:cBhvr>
                                        <p:cTn id="58" dur="500"/>
                                        <p:tgtEl>
                                          <p:spTgt spid="3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EF8B-E430-5F44-9F53-D404BE64E550}"/>
              </a:ext>
            </a:extLst>
          </p:cNvPr>
          <p:cNvSpPr>
            <a:spLocks noGrp="1"/>
          </p:cNvSpPr>
          <p:nvPr>
            <p:ph type="title"/>
          </p:nvPr>
        </p:nvSpPr>
        <p:spPr>
          <a:xfrm>
            <a:off x="628650" y="212727"/>
            <a:ext cx="7886700" cy="986154"/>
          </a:xfrm>
        </p:spPr>
        <p:txBody>
          <a:bodyPr/>
          <a:lstStyle/>
          <a:p>
            <a:r>
              <a:rPr lang="en-US" dirty="0"/>
              <a:t>Directory-based </a:t>
            </a:r>
            <a:br>
              <a:rPr lang="en-US" dirty="0"/>
            </a:br>
            <a:r>
              <a:rPr lang="en-US" dirty="0"/>
              <a:t>Cache-coherence Protocols</a:t>
            </a:r>
          </a:p>
        </p:txBody>
      </p:sp>
      <p:sp>
        <p:nvSpPr>
          <p:cNvPr id="3" name="Content Placeholder 2">
            <a:extLst>
              <a:ext uri="{FF2B5EF4-FFF2-40B4-BE49-F238E27FC236}">
                <a16:creationId xmlns:a16="http://schemas.microsoft.com/office/drawing/2014/main" id="{567F2BBA-A5BB-844F-83B0-92E10846BE84}"/>
              </a:ext>
            </a:extLst>
          </p:cNvPr>
          <p:cNvSpPr>
            <a:spLocks noGrp="1"/>
          </p:cNvSpPr>
          <p:nvPr>
            <p:ph idx="1"/>
          </p:nvPr>
        </p:nvSpPr>
        <p:spPr>
          <a:xfrm>
            <a:off x="628650" y="1676400"/>
            <a:ext cx="7886700" cy="4968875"/>
          </a:xfrm>
        </p:spPr>
        <p:txBody>
          <a:bodyPr/>
          <a:lstStyle/>
          <a:p>
            <a:r>
              <a:rPr lang="en-US" sz="2000" dirty="0">
                <a:solidFill>
                  <a:srgbClr val="FF0000"/>
                </a:solidFill>
              </a:rPr>
              <a:t>Limitations</a:t>
            </a:r>
            <a:r>
              <a:rPr lang="en-US" sz="2000" dirty="0"/>
              <a:t> of snooping</a:t>
            </a:r>
          </a:p>
          <a:p>
            <a:pPr lvl="1"/>
            <a:r>
              <a:rPr lang="en-US" sz="1800" dirty="0"/>
              <a:t>Broadcasting uses lots of “bus” bandwidth</a:t>
            </a:r>
          </a:p>
          <a:p>
            <a:pPr lvl="1"/>
            <a:r>
              <a:rPr lang="en-US" sz="1800" dirty="0"/>
              <a:t>Snooping every transaction uses lots of controller bandwidth</a:t>
            </a:r>
          </a:p>
          <a:p>
            <a:pPr lvl="1"/>
            <a:r>
              <a:rPr lang="en-US" sz="1800" dirty="0"/>
              <a:t>Shared wire buses are EE nightmare</a:t>
            </a:r>
          </a:p>
          <a:p>
            <a:pPr lvl="1"/>
            <a:endParaRPr lang="en-US" sz="1800" dirty="0"/>
          </a:p>
          <a:p>
            <a:r>
              <a:rPr lang="en-US" sz="2000" dirty="0"/>
              <a:t>Snooping is OK for </a:t>
            </a:r>
            <a:r>
              <a:rPr lang="en-US" sz="2000" dirty="0">
                <a:solidFill>
                  <a:srgbClr val="FF0000"/>
                </a:solidFill>
              </a:rPr>
              <a:t>small or medium-sized </a:t>
            </a:r>
            <a:r>
              <a:rPr lang="en-US" sz="2000" dirty="0"/>
              <a:t>machines</a:t>
            </a:r>
          </a:p>
          <a:p>
            <a:pPr lvl="1"/>
            <a:r>
              <a:rPr lang="en-US" sz="1800" dirty="0"/>
              <a:t>Largest snooping system had 128 processors</a:t>
            </a:r>
          </a:p>
          <a:p>
            <a:pPr lvl="1"/>
            <a:endParaRPr lang="en-US" sz="1800" dirty="0"/>
          </a:p>
          <a:p>
            <a:r>
              <a:rPr lang="en-US" sz="2000" dirty="0">
                <a:solidFill>
                  <a:srgbClr val="FF0000"/>
                </a:solidFill>
              </a:rPr>
              <a:t>Directory-based cache-coherence protocol</a:t>
            </a:r>
            <a:endParaRPr lang="en-US" sz="2000" dirty="0"/>
          </a:p>
          <a:p>
            <a:pPr lvl="1"/>
            <a:r>
              <a:rPr lang="en-US" sz="1800" dirty="0"/>
              <a:t>Avoids broadcasting requests to all nodes on cache misses</a:t>
            </a:r>
          </a:p>
          <a:p>
            <a:pPr lvl="1"/>
            <a:r>
              <a:rPr lang="en-US" sz="1800" dirty="0"/>
              <a:t>Maintains directory of which nodes have cached copies of block</a:t>
            </a:r>
          </a:p>
          <a:p>
            <a:pPr lvl="1"/>
            <a:r>
              <a:rPr lang="en-US" sz="1800" dirty="0"/>
              <a:t>On misses, cache controller sends message to directory</a:t>
            </a:r>
          </a:p>
          <a:p>
            <a:pPr lvl="1"/>
            <a:r>
              <a:rPr lang="en-US" sz="1800" dirty="0"/>
              <a:t>Directory determines what (if any) protocol action is required</a:t>
            </a:r>
          </a:p>
          <a:p>
            <a:pPr lvl="2"/>
            <a:r>
              <a:rPr lang="en-US" sz="1600" dirty="0"/>
              <a:t>E.g., sending invalidations to Shared CPUs</a:t>
            </a:r>
          </a:p>
        </p:txBody>
      </p:sp>
    </p:spTree>
    <p:extLst>
      <p:ext uri="{BB962C8B-B14F-4D97-AF65-F5344CB8AC3E}">
        <p14:creationId xmlns:p14="http://schemas.microsoft.com/office/powerpoint/2010/main" val="387417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78E5-6636-B547-9C23-9DEFF91EE187}"/>
              </a:ext>
            </a:extLst>
          </p:cNvPr>
          <p:cNvSpPr>
            <a:spLocks noGrp="1"/>
          </p:cNvSpPr>
          <p:nvPr>
            <p:ph type="title"/>
          </p:nvPr>
        </p:nvSpPr>
        <p:spPr/>
        <p:txBody>
          <a:bodyPr/>
          <a:lstStyle/>
          <a:p>
            <a:r>
              <a:rPr lang="en-US" dirty="0"/>
              <a:t>Aside: Coherence vs. Consistency</a:t>
            </a:r>
          </a:p>
        </p:txBody>
      </p:sp>
      <p:sp>
        <p:nvSpPr>
          <p:cNvPr id="3" name="Content Placeholder 2">
            <a:extLst>
              <a:ext uri="{FF2B5EF4-FFF2-40B4-BE49-F238E27FC236}">
                <a16:creationId xmlns:a16="http://schemas.microsoft.com/office/drawing/2014/main" id="{B77CB63F-B39C-A74B-9C8F-A710E0A08FD5}"/>
              </a:ext>
            </a:extLst>
          </p:cNvPr>
          <p:cNvSpPr>
            <a:spLocks noGrp="1"/>
          </p:cNvSpPr>
          <p:nvPr>
            <p:ph idx="1"/>
          </p:nvPr>
        </p:nvSpPr>
        <p:spPr/>
        <p:txBody>
          <a:bodyPr/>
          <a:lstStyle/>
          <a:p>
            <a:r>
              <a:rPr lang="en-US" sz="2400" dirty="0"/>
              <a:t>Coherence concerns only </a:t>
            </a:r>
            <a:r>
              <a:rPr lang="en-US" sz="2400" u="sng" dirty="0"/>
              <a:t>one</a:t>
            </a:r>
            <a:r>
              <a:rPr lang="en-US" sz="2400" dirty="0"/>
              <a:t> memory location</a:t>
            </a:r>
          </a:p>
          <a:p>
            <a:pPr lvl="1"/>
            <a:r>
              <a:rPr lang="en-US" sz="1800" dirty="0"/>
              <a:t>Remember: coherence = the two invariants</a:t>
            </a:r>
          </a:p>
          <a:p>
            <a:pPr lvl="1"/>
            <a:r>
              <a:rPr lang="en-US" sz="1800" dirty="0"/>
              <a:t>Are not visible to software</a:t>
            </a:r>
          </a:p>
          <a:p>
            <a:pPr lvl="1"/>
            <a:endParaRPr lang="en-US" sz="1800" dirty="0"/>
          </a:p>
          <a:p>
            <a:r>
              <a:rPr lang="en-US" sz="2400" dirty="0"/>
              <a:t>Consistency concerns apparent ordering for </a:t>
            </a:r>
            <a:r>
              <a:rPr lang="en-US" sz="2400" u="sng" dirty="0"/>
              <a:t>all</a:t>
            </a:r>
            <a:r>
              <a:rPr lang="en-US" sz="2400" dirty="0"/>
              <a:t> locations</a:t>
            </a:r>
          </a:p>
          <a:p>
            <a:pPr lvl="1"/>
            <a:r>
              <a:rPr lang="en-US" sz="1800" dirty="0"/>
              <a:t>Restricts ordering of all loads and stores</a:t>
            </a:r>
          </a:p>
          <a:p>
            <a:pPr lvl="1"/>
            <a:r>
              <a:rPr lang="en-US" sz="1800" dirty="0"/>
              <a:t>Defines contract between system and programmers</a:t>
            </a:r>
          </a:p>
          <a:p>
            <a:pPr lvl="1"/>
            <a:r>
              <a:rPr lang="en-US" sz="1800" dirty="0"/>
              <a:t>Are visible to software</a:t>
            </a:r>
          </a:p>
        </p:txBody>
      </p:sp>
    </p:spTree>
    <p:extLst>
      <p:ext uri="{BB962C8B-B14F-4D97-AF65-F5344CB8AC3E}">
        <p14:creationId xmlns:p14="http://schemas.microsoft.com/office/powerpoint/2010/main" val="70599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067F-D537-0947-8522-F6A4EBAFEA27}"/>
              </a:ext>
            </a:extLst>
          </p:cNvPr>
          <p:cNvSpPr>
            <a:spLocks noGrp="1"/>
          </p:cNvSpPr>
          <p:nvPr>
            <p:ph type="title"/>
          </p:nvPr>
        </p:nvSpPr>
        <p:spPr>
          <a:xfrm>
            <a:off x="628650" y="212727"/>
            <a:ext cx="7886700" cy="986154"/>
          </a:xfrm>
        </p:spPr>
        <p:txBody>
          <a:bodyPr/>
          <a:lstStyle/>
          <a:p>
            <a:r>
              <a:rPr lang="en-US" dirty="0"/>
              <a:t>Memory Consistency Example</a:t>
            </a:r>
          </a:p>
        </p:txBody>
      </p:sp>
      <p:sp>
        <p:nvSpPr>
          <p:cNvPr id="3" name="Content Placeholder 2">
            <a:extLst>
              <a:ext uri="{FF2B5EF4-FFF2-40B4-BE49-F238E27FC236}">
                <a16:creationId xmlns:a16="http://schemas.microsoft.com/office/drawing/2014/main" id="{86A897A3-1B10-4647-B026-9B341DB7F7DE}"/>
              </a:ext>
            </a:extLst>
          </p:cNvPr>
          <p:cNvSpPr>
            <a:spLocks noGrp="1"/>
          </p:cNvSpPr>
          <p:nvPr>
            <p:ph idx="1"/>
          </p:nvPr>
        </p:nvSpPr>
        <p:spPr>
          <a:xfrm>
            <a:off x="628650" y="3720445"/>
            <a:ext cx="7886700" cy="2924830"/>
          </a:xfrm>
        </p:spPr>
        <p:txBody>
          <a:bodyPr/>
          <a:lstStyle/>
          <a:p>
            <a:r>
              <a:rPr lang="en-US" sz="2400" dirty="0"/>
              <a:t>Intuition says we should print </a:t>
            </a:r>
            <a:r>
              <a:rPr lang="en-US" sz="2000" dirty="0">
                <a:latin typeface="Ubuntu Mono" panose="020B0509030602030204" pitchFamily="49" charset="0"/>
              </a:rPr>
              <a:t>r2 = NEW</a:t>
            </a:r>
            <a:endParaRPr lang="en-US" sz="2400" dirty="0">
              <a:latin typeface="Ubuntu Mono" panose="020B0509030602030204" pitchFamily="49" charset="0"/>
            </a:endParaRPr>
          </a:p>
          <a:p>
            <a:r>
              <a:rPr lang="en-US" sz="2400" dirty="0"/>
              <a:t>Yet, in some consistency models, this isn’t required!</a:t>
            </a:r>
          </a:p>
          <a:p>
            <a:r>
              <a:rPr lang="en-US" sz="2400" dirty="0"/>
              <a:t>Coherence doesn’t say anything … why?</a:t>
            </a:r>
          </a:p>
        </p:txBody>
      </p:sp>
      <p:sp>
        <p:nvSpPr>
          <p:cNvPr id="4" name="Rectangle 3">
            <a:extLst>
              <a:ext uri="{FF2B5EF4-FFF2-40B4-BE49-F238E27FC236}">
                <a16:creationId xmlns:a16="http://schemas.microsoft.com/office/drawing/2014/main" id="{EB244957-EB6C-7948-8F74-D4846F669BDB}"/>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flag = data = r1 = r2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data = NEW;			L1: r1 = flag;</a:t>
            </a:r>
          </a:p>
          <a:p>
            <a:pPr marL="0" indent="0">
              <a:buNone/>
            </a:pPr>
            <a:r>
              <a:rPr lang="en-US" altLang="ko-KR" dirty="0">
                <a:latin typeface="Ubuntu Mono" panose="020B0509030602030204" pitchFamily="49" charset="0"/>
              </a:rPr>
              <a:t>	S2: flag = SET;			B1:	if (r1 != SET) </a:t>
            </a:r>
            <a:r>
              <a:rPr lang="en-US" altLang="ko-KR" dirty="0" err="1">
                <a:latin typeface="Ubuntu Mono" panose="020B0509030602030204" pitchFamily="49" charset="0"/>
              </a:rPr>
              <a:t>goto</a:t>
            </a:r>
            <a:r>
              <a:rPr lang="en-US" altLang="ko-KR" dirty="0">
                <a:latin typeface="Ubuntu Mono" panose="020B0509030602030204" pitchFamily="49" charset="0"/>
              </a:rPr>
              <a:t> L1;</a:t>
            </a:r>
          </a:p>
          <a:p>
            <a:pPr marL="0" indent="0">
              <a:buNone/>
            </a:pPr>
            <a:r>
              <a:rPr lang="en-US" altLang="ko-KR" dirty="0">
                <a:latin typeface="Ubuntu Mono" panose="020B0509030602030204" pitchFamily="49" charset="0"/>
              </a:rPr>
              <a:t>							L2: r2 = data;</a:t>
            </a:r>
          </a:p>
        </p:txBody>
      </p:sp>
    </p:spTree>
    <p:extLst>
      <p:ext uri="{BB962C8B-B14F-4D97-AF65-F5344CB8AC3E}">
        <p14:creationId xmlns:p14="http://schemas.microsoft.com/office/powerpoint/2010/main" val="364625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5: </a:t>
            </a:r>
            <a:br>
              <a:rPr lang="en-US" dirty="0"/>
            </a:br>
            <a:r>
              <a:rPr lang="en-US" dirty="0"/>
              <a:t>Multiprocessor Systems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4167642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2" name="Group 41">
            <a:extLst>
              <a:ext uri="{FF2B5EF4-FFF2-40B4-BE49-F238E27FC236}">
                <a16:creationId xmlns:a16="http://schemas.microsoft.com/office/drawing/2014/main" id="{B8D28D08-C1C0-474B-A5EA-E25014F3479A}"/>
              </a:ext>
            </a:extLst>
          </p:cNvPr>
          <p:cNvGrpSpPr/>
          <p:nvPr/>
        </p:nvGrpSpPr>
        <p:grpSpPr>
          <a:xfrm>
            <a:off x="4516164" y="5173577"/>
            <a:ext cx="2249905" cy="276999"/>
            <a:chOff x="4516164" y="5173577"/>
            <a:chExt cx="2249905" cy="276999"/>
          </a:xfrm>
        </p:grpSpPr>
        <p:cxnSp>
          <p:nvCxnSpPr>
            <p:cNvPr id="26" name="Straight Arrow Connector 25">
              <a:extLst>
                <a:ext uri="{FF2B5EF4-FFF2-40B4-BE49-F238E27FC236}">
                  <a16:creationId xmlns:a16="http://schemas.microsoft.com/office/drawing/2014/main" id="{7CAE2BDD-3631-5441-A17D-78D259BCC345}"/>
                </a:ext>
              </a:extLst>
            </p:cNvPr>
            <p:cNvCxnSpPr>
              <a:cxnSpLocks/>
            </p:cNvCxnSpPr>
            <p:nvPr/>
          </p:nvCxnSpPr>
          <p:spPr>
            <a:xfrm flipH="1">
              <a:off x="4516164" y="542784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SET</a:t>
              </a:r>
            </a:p>
          </p:txBody>
        </p:sp>
      </p:gr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Tree>
    <p:extLst>
      <p:ext uri="{BB962C8B-B14F-4D97-AF65-F5344CB8AC3E}">
        <p14:creationId xmlns:p14="http://schemas.microsoft.com/office/powerpoint/2010/main" val="182664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right)">
                                      <p:cBhvr>
                                        <p:cTn id="20" dur="500"/>
                                        <p:tgtEl>
                                          <p:spTgt spid="39"/>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right)">
                                      <p:cBhvr>
                                        <p:cTn id="24" dur="500"/>
                                        <p:tgtEl>
                                          <p:spTgt spid="40"/>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childTnLst>
                          </p:cTn>
                        </p:par>
                        <p:par>
                          <p:cTn id="29" fill="hold">
                            <p:stCondLst>
                              <p:cond delay="1500"/>
                            </p:stCondLst>
                            <p:childTnLst>
                              <p:par>
                                <p:cTn id="30" presetID="22" presetClass="entr" presetSubtype="2" fill="hold"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par>
                          <p:cTn id="33" fill="hold">
                            <p:stCondLst>
                              <p:cond delay="2000"/>
                            </p:stCondLst>
                            <p:childTnLst>
                              <p:par>
                                <p:cTn id="34" presetID="22" presetClass="entr" presetSubtype="2" fill="hold"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right)">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3.33333E-6 -4.07407E-6 L -3.33333E-6 -0.05138 " pathEditMode="relative" rAng="0" ptsTypes="AA">
                                      <p:cBhvr>
                                        <p:cTn id="40" dur="2000" fill="hold"/>
                                        <p:tgtEl>
                                          <p:spTgt spid="37"/>
                                        </p:tgtEl>
                                        <p:attrNameLst>
                                          <p:attrName>ppt_x</p:attrName>
                                          <p:attrName>ppt_y</p:attrName>
                                        </p:attrNameLst>
                                      </p:cBhvr>
                                      <p:rCtr x="0" y="-2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 (cont.)</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a:t>
            </a:r>
            <a:r>
              <a:rPr lang="en-CA" sz="2000" i="1" dirty="0" err="1"/>
              <a:t>CPUe</a:t>
            </a:r>
            <a:r>
              <a:rPr lang="en-CA" sz="2000" i="1" dirty="0"/>
              <a:t>)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solidFill>
                  <a:srgbClr val="FF0000"/>
                </a:solidFill>
                <a:latin typeface="Ubuntu Mono" panose="020B0509030602030204" pitchFamily="49" charset="0"/>
                <a:cs typeface="Gill Sans Light" panose="020B0302020104020203" pitchFamily="34" charset="-79"/>
              </a:rPr>
              <a:t>L1: r1 = flag; // SET</a:t>
            </a:r>
          </a:p>
        </p:txBody>
      </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
        <p:nvSpPr>
          <p:cNvPr id="5" name="Freeform 4">
            <a:extLst>
              <a:ext uri="{FF2B5EF4-FFF2-40B4-BE49-F238E27FC236}">
                <a16:creationId xmlns:a16="http://schemas.microsoft.com/office/drawing/2014/main" id="{34F70F8F-1328-284B-9946-69C91BA33C4F}"/>
              </a:ext>
            </a:extLst>
          </p:cNvPr>
          <p:cNvSpPr/>
          <p:nvPr/>
        </p:nvSpPr>
        <p:spPr>
          <a:xfrm>
            <a:off x="4543425" y="5426075"/>
            <a:ext cx="2197100" cy="71755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rgbClr val="FF0000"/>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Close">
            <a:extLst>
              <a:ext uri="{FF2B5EF4-FFF2-40B4-BE49-F238E27FC236}">
                <a16:creationId xmlns:a16="http://schemas.microsoft.com/office/drawing/2014/main" id="{AA62BDA2-E61E-AD49-B6EA-D424EFFDF4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1519" y="5906536"/>
            <a:ext cx="649288" cy="649288"/>
          </a:xfrm>
          <a:prstGeom prst="rect">
            <a:avLst/>
          </a:prstGeom>
        </p:spPr>
      </p:pic>
    </p:spTree>
    <p:extLst>
      <p:ext uri="{BB962C8B-B14F-4D97-AF65-F5344CB8AC3E}">
        <p14:creationId xmlns:p14="http://schemas.microsoft.com/office/powerpoint/2010/main" val="272977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F880-EC05-5B44-B6D1-3156BF9757BA}"/>
              </a:ext>
            </a:extLst>
          </p:cNvPr>
          <p:cNvSpPr>
            <a:spLocks noGrp="1"/>
          </p:cNvSpPr>
          <p:nvPr>
            <p:ph type="title"/>
          </p:nvPr>
        </p:nvSpPr>
        <p:spPr/>
        <p:txBody>
          <a:bodyPr/>
          <a:lstStyle/>
          <a:p>
            <a:r>
              <a:rPr lang="en-US" dirty="0"/>
              <a:t>x86 Memory Consistency Model</a:t>
            </a:r>
          </a:p>
        </p:txBody>
      </p:sp>
      <p:sp>
        <p:nvSpPr>
          <p:cNvPr id="4" name="Rectangle 3">
            <a:extLst>
              <a:ext uri="{FF2B5EF4-FFF2-40B4-BE49-F238E27FC236}">
                <a16:creationId xmlns:a16="http://schemas.microsoft.com/office/drawing/2014/main" id="{B2E599CC-80CA-DE40-80C8-7FABA3A5A4EC}"/>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x = y = r1 = r2 = r3 = r4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x = NEW;			S2: y = NEW;</a:t>
            </a:r>
          </a:p>
          <a:p>
            <a:pPr marL="0" indent="0">
              <a:buNone/>
            </a:pPr>
            <a:r>
              <a:rPr lang="en-US" altLang="ko-KR" dirty="0">
                <a:latin typeface="Ubuntu Mono" panose="020B0509030602030204" pitchFamily="49" charset="0"/>
              </a:rPr>
              <a:t>	L1: r1 = x;				L3: r3 = y;</a:t>
            </a:r>
          </a:p>
          <a:p>
            <a:pPr marL="0" indent="0">
              <a:buNone/>
            </a:pPr>
            <a:r>
              <a:rPr lang="en-US" altLang="ko-KR" dirty="0">
                <a:latin typeface="Ubuntu Mono" panose="020B0509030602030204" pitchFamily="49" charset="0"/>
              </a:rPr>
              <a:t>	L2: r2 = y;				L4: r4 = x;</a:t>
            </a:r>
          </a:p>
        </p:txBody>
      </p:sp>
      <p:grpSp>
        <p:nvGrpSpPr>
          <p:cNvPr id="5" name="Group 4">
            <a:extLst>
              <a:ext uri="{FF2B5EF4-FFF2-40B4-BE49-F238E27FC236}">
                <a16:creationId xmlns:a16="http://schemas.microsoft.com/office/drawing/2014/main" id="{D47C2EFC-42E6-9542-A90D-E9CAFAA39ED5}"/>
              </a:ext>
            </a:extLst>
          </p:cNvPr>
          <p:cNvGrpSpPr/>
          <p:nvPr/>
        </p:nvGrpSpPr>
        <p:grpSpPr>
          <a:xfrm>
            <a:off x="1415391" y="3966028"/>
            <a:ext cx="6201558" cy="2011479"/>
            <a:chOff x="1415391" y="3621504"/>
            <a:chExt cx="6201558" cy="2811380"/>
          </a:xfrm>
        </p:grpSpPr>
        <p:sp>
          <p:nvSpPr>
            <p:cNvPr id="6" name="TextBox 5">
              <a:extLst>
                <a:ext uri="{FF2B5EF4-FFF2-40B4-BE49-F238E27FC236}">
                  <a16:creationId xmlns:a16="http://schemas.microsoft.com/office/drawing/2014/main" id="{E9E57D25-F624-CB42-AAD9-FD9BC03DDAB1}"/>
                </a:ext>
              </a:extLst>
            </p:cNvPr>
            <p:cNvSpPr txBox="1"/>
            <p:nvPr/>
          </p:nvSpPr>
          <p:spPr>
            <a:xfrm>
              <a:off x="3950368" y="3621504"/>
              <a:ext cx="1131592"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7" name="TextBox 6">
              <a:extLst>
                <a:ext uri="{FF2B5EF4-FFF2-40B4-BE49-F238E27FC236}">
                  <a16:creationId xmlns:a16="http://schemas.microsoft.com/office/drawing/2014/main" id="{7AC4AFE5-62EE-AF45-B39B-9964287A3DC8}"/>
                </a:ext>
              </a:extLst>
            </p:cNvPr>
            <p:cNvSpPr txBox="1"/>
            <p:nvPr/>
          </p:nvSpPr>
          <p:spPr>
            <a:xfrm>
              <a:off x="141539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8" name="Straight Arrow Connector 7">
              <a:extLst>
                <a:ext uri="{FF2B5EF4-FFF2-40B4-BE49-F238E27FC236}">
                  <a16:creationId xmlns:a16="http://schemas.microsoft.com/office/drawing/2014/main" id="{B0A68A03-4542-214E-A0D4-D02815920645}"/>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48BCA25-D983-1140-868D-92626C6E9EA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07E8A96-66C7-3843-A9C4-A24B0F930BA8}"/>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A180995-F300-DC43-B6DE-AAB578AC931D}"/>
                </a:ext>
              </a:extLst>
            </p:cNvPr>
            <p:cNvSpPr txBox="1"/>
            <p:nvPr/>
          </p:nvSpPr>
          <p:spPr>
            <a:xfrm>
              <a:off x="591520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grpSp>
        <p:nvGrpSpPr>
          <p:cNvPr id="15" name="Group 14">
            <a:extLst>
              <a:ext uri="{FF2B5EF4-FFF2-40B4-BE49-F238E27FC236}">
                <a16:creationId xmlns:a16="http://schemas.microsoft.com/office/drawing/2014/main" id="{6274C0E9-8A2C-9142-8C53-AD05383384B2}"/>
              </a:ext>
            </a:extLst>
          </p:cNvPr>
          <p:cNvGrpSpPr/>
          <p:nvPr/>
        </p:nvGrpSpPr>
        <p:grpSpPr>
          <a:xfrm>
            <a:off x="2266259" y="4954331"/>
            <a:ext cx="2249905" cy="276999"/>
            <a:chOff x="2266259" y="4954331"/>
            <a:chExt cx="2249905" cy="276999"/>
          </a:xfrm>
        </p:grpSpPr>
        <p:cxnSp>
          <p:nvCxnSpPr>
            <p:cNvPr id="16" name="Straight Arrow Connector 15">
              <a:extLst>
                <a:ext uri="{FF2B5EF4-FFF2-40B4-BE49-F238E27FC236}">
                  <a16:creationId xmlns:a16="http://schemas.microsoft.com/office/drawing/2014/main" id="{F13F2C30-485C-D142-BBBD-4C942013B9AB}"/>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0838F33-E75A-9842-BB82-EB592FB6FEC0}"/>
                </a:ext>
              </a:extLst>
            </p:cNvPr>
            <p:cNvSpPr txBox="1"/>
            <p:nvPr/>
          </p:nvSpPr>
          <p:spPr>
            <a:xfrm>
              <a:off x="2683327" y="4954331"/>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y;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21" name="Group 20">
            <a:extLst>
              <a:ext uri="{FF2B5EF4-FFF2-40B4-BE49-F238E27FC236}">
                <a16:creationId xmlns:a16="http://schemas.microsoft.com/office/drawing/2014/main" id="{CF6A35B3-9EE4-C442-94DC-6BA8889E9D72}"/>
              </a:ext>
            </a:extLst>
          </p:cNvPr>
          <p:cNvGrpSpPr/>
          <p:nvPr/>
        </p:nvGrpSpPr>
        <p:grpSpPr>
          <a:xfrm>
            <a:off x="4516164" y="5012084"/>
            <a:ext cx="2249905" cy="276999"/>
            <a:chOff x="4516164" y="4780547"/>
            <a:chExt cx="2249905" cy="276999"/>
          </a:xfrm>
        </p:grpSpPr>
        <p:cxnSp>
          <p:nvCxnSpPr>
            <p:cNvPr id="22" name="Straight Arrow Connector 21">
              <a:extLst>
                <a:ext uri="{FF2B5EF4-FFF2-40B4-BE49-F238E27FC236}">
                  <a16:creationId xmlns:a16="http://schemas.microsoft.com/office/drawing/2014/main" id="{DE9A89A6-911A-C74B-AA84-51D59445EF75}"/>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B750BE1-768B-C441-B41B-D3817496B71D}"/>
                </a:ext>
              </a:extLst>
            </p:cNvPr>
            <p:cNvSpPr txBox="1"/>
            <p:nvPr/>
          </p:nvSpPr>
          <p:spPr>
            <a:xfrm>
              <a:off x="4969332" y="4780547"/>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L4: r4 = x;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37" name="Group 36">
            <a:extLst>
              <a:ext uri="{FF2B5EF4-FFF2-40B4-BE49-F238E27FC236}">
                <a16:creationId xmlns:a16="http://schemas.microsoft.com/office/drawing/2014/main" id="{D12C8E45-2040-B740-B528-951FE7E0C131}"/>
              </a:ext>
            </a:extLst>
          </p:cNvPr>
          <p:cNvGrpSpPr/>
          <p:nvPr/>
        </p:nvGrpSpPr>
        <p:grpSpPr>
          <a:xfrm>
            <a:off x="4543425" y="4448334"/>
            <a:ext cx="2197100" cy="1310292"/>
            <a:chOff x="4543425" y="4448334"/>
            <a:chExt cx="2197100" cy="1310292"/>
          </a:xfrm>
        </p:grpSpPr>
        <p:sp>
          <p:nvSpPr>
            <p:cNvPr id="24" name="Freeform 23">
              <a:extLst>
                <a:ext uri="{FF2B5EF4-FFF2-40B4-BE49-F238E27FC236}">
                  <a16:creationId xmlns:a16="http://schemas.microsoft.com/office/drawing/2014/main" id="{3495D7D6-B05E-A546-BBBD-819B952A50CB}"/>
                </a:ext>
              </a:extLst>
            </p:cNvPr>
            <p:cNvSpPr/>
            <p:nvPr/>
          </p:nvSpPr>
          <p:spPr>
            <a:xfrm>
              <a:off x="4543425" y="4696766"/>
              <a:ext cx="2197100" cy="106186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2B0E61B-2DDE-2247-B59B-DC446BBD2E01}"/>
                </a:ext>
              </a:extLst>
            </p:cNvPr>
            <p:cNvSpPr txBox="1"/>
            <p:nvPr/>
          </p:nvSpPr>
          <p:spPr>
            <a:xfrm>
              <a:off x="4853918" y="444833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y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5" name="Group 34">
            <a:extLst>
              <a:ext uri="{FF2B5EF4-FFF2-40B4-BE49-F238E27FC236}">
                <a16:creationId xmlns:a16="http://schemas.microsoft.com/office/drawing/2014/main" id="{A27E3DC9-BE03-B74F-B5AF-C5551C140EBC}"/>
              </a:ext>
            </a:extLst>
          </p:cNvPr>
          <p:cNvGrpSpPr/>
          <p:nvPr/>
        </p:nvGrpSpPr>
        <p:grpSpPr>
          <a:xfrm>
            <a:off x="2295816" y="4410374"/>
            <a:ext cx="2197100" cy="1131868"/>
            <a:chOff x="2295816" y="4410374"/>
            <a:chExt cx="2197100" cy="1131868"/>
          </a:xfrm>
        </p:grpSpPr>
        <p:sp>
          <p:nvSpPr>
            <p:cNvPr id="27" name="Freeform 26">
              <a:extLst>
                <a:ext uri="{FF2B5EF4-FFF2-40B4-BE49-F238E27FC236}">
                  <a16:creationId xmlns:a16="http://schemas.microsoft.com/office/drawing/2014/main" id="{5D408045-992B-0C4F-A2D0-DAFD36A87DEB}"/>
                </a:ext>
              </a:extLst>
            </p:cNvPr>
            <p:cNvSpPr/>
            <p:nvPr/>
          </p:nvSpPr>
          <p:spPr>
            <a:xfrm flipH="1">
              <a:off x="2295816" y="4654886"/>
              <a:ext cx="2197100" cy="887356"/>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288C510-1479-0842-BBB7-69287F577FAA}"/>
                </a:ext>
              </a:extLst>
            </p:cNvPr>
            <p:cNvSpPr txBox="1"/>
            <p:nvPr/>
          </p:nvSpPr>
          <p:spPr>
            <a:xfrm>
              <a:off x="2567913" y="441037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x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591D79DA-101B-7349-B927-C07F41F16A44}"/>
              </a:ext>
            </a:extLst>
          </p:cNvPr>
          <p:cNvGrpSpPr/>
          <p:nvPr/>
        </p:nvGrpSpPr>
        <p:grpSpPr>
          <a:xfrm>
            <a:off x="2266259" y="4675619"/>
            <a:ext cx="2249905" cy="296149"/>
            <a:chOff x="2266259" y="4675619"/>
            <a:chExt cx="2249905" cy="296149"/>
          </a:xfrm>
        </p:grpSpPr>
        <p:cxnSp>
          <p:nvCxnSpPr>
            <p:cNvPr id="13" name="Straight Arrow Connector 12">
              <a:extLst>
                <a:ext uri="{FF2B5EF4-FFF2-40B4-BE49-F238E27FC236}">
                  <a16:creationId xmlns:a16="http://schemas.microsoft.com/office/drawing/2014/main" id="{0D554F82-CD6E-6840-88FB-BC74746E9E35}"/>
                </a:ext>
              </a:extLst>
            </p:cNvPr>
            <p:cNvCxnSpPr>
              <a:cxnSpLocks/>
            </p:cNvCxnSpPr>
            <p:nvPr/>
          </p:nvCxnSpPr>
          <p:spPr>
            <a:xfrm>
              <a:off x="2266259" y="492988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B8A971-314A-2445-942D-756BA2AD7843}"/>
                </a:ext>
              </a:extLst>
            </p:cNvPr>
            <p:cNvSpPr txBox="1"/>
            <p:nvPr/>
          </p:nvSpPr>
          <p:spPr>
            <a:xfrm>
              <a:off x="2606385" y="4675619"/>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x; </a:t>
              </a:r>
              <a:r>
                <a:rPr lang="en-US" sz="1200" dirty="0">
                  <a:solidFill>
                    <a:srgbClr val="00B050"/>
                  </a:solidFill>
                  <a:latin typeface="Ubuntu Mono" panose="020B0509030602030204" pitchFamily="49" charset="0"/>
                  <a:cs typeface="Gill Sans Light" panose="020B0302020104020203" pitchFamily="34" charset="-79"/>
                </a:rPr>
                <a:t>// NEW</a:t>
              </a:r>
            </a:p>
          </p:txBody>
        </p:sp>
        <p:sp>
          <p:nvSpPr>
            <p:cNvPr id="30" name="Oval 29">
              <a:extLst>
                <a:ext uri="{FF2B5EF4-FFF2-40B4-BE49-F238E27FC236}">
                  <a16:creationId xmlns:a16="http://schemas.microsoft.com/office/drawing/2014/main" id="{53DB159F-3023-1B49-8D01-C32BE69DA9B5}"/>
                </a:ext>
              </a:extLst>
            </p:cNvPr>
            <p:cNvSpPr/>
            <p:nvPr/>
          </p:nvSpPr>
          <p:spPr>
            <a:xfrm>
              <a:off x="4216039" y="488800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E38A2F9-4B2E-874A-BF9F-695C1EF40ABA}"/>
              </a:ext>
            </a:extLst>
          </p:cNvPr>
          <p:cNvGrpSpPr/>
          <p:nvPr/>
        </p:nvGrpSpPr>
        <p:grpSpPr>
          <a:xfrm>
            <a:off x="4516164" y="4727540"/>
            <a:ext cx="2249905" cy="290408"/>
            <a:chOff x="4516164" y="4727540"/>
            <a:chExt cx="2249905" cy="290408"/>
          </a:xfrm>
        </p:grpSpPr>
        <p:grpSp>
          <p:nvGrpSpPr>
            <p:cNvPr id="18" name="Group 17">
              <a:extLst>
                <a:ext uri="{FF2B5EF4-FFF2-40B4-BE49-F238E27FC236}">
                  <a16:creationId xmlns:a16="http://schemas.microsoft.com/office/drawing/2014/main" id="{6C7560CB-3C24-CE4C-90E5-094BC2CD62C0}"/>
                </a:ext>
              </a:extLst>
            </p:cNvPr>
            <p:cNvGrpSpPr/>
            <p:nvPr/>
          </p:nvGrpSpPr>
          <p:grpSpPr>
            <a:xfrm>
              <a:off x="4516164" y="4727540"/>
              <a:ext cx="2249905" cy="276999"/>
              <a:chOff x="4516164" y="4003430"/>
              <a:chExt cx="2249905" cy="276999"/>
            </a:xfrm>
          </p:grpSpPr>
          <p:cxnSp>
            <p:nvCxnSpPr>
              <p:cNvPr id="19" name="Straight Arrow Connector 18">
                <a:extLst>
                  <a:ext uri="{FF2B5EF4-FFF2-40B4-BE49-F238E27FC236}">
                    <a16:creationId xmlns:a16="http://schemas.microsoft.com/office/drawing/2014/main" id="{E4C27E60-2C64-E043-B07D-9D3C4B7344B2}"/>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E981826-FA0B-7A4E-AEE5-146FA96868CE}"/>
                  </a:ext>
                </a:extLst>
              </p:cNvPr>
              <p:cNvSpPr txBox="1"/>
              <p:nvPr/>
            </p:nvSpPr>
            <p:spPr>
              <a:xfrm>
                <a:off x="4892389" y="4003430"/>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L3: r3 = y; </a:t>
                </a:r>
                <a:r>
                  <a:rPr lang="en-US" sz="1200" dirty="0">
                    <a:solidFill>
                      <a:srgbClr val="00B050"/>
                    </a:solidFill>
                    <a:latin typeface="Ubuntu Mono" panose="020B0509030602030204" pitchFamily="49" charset="0"/>
                    <a:cs typeface="Gill Sans Light" panose="020B0302020104020203" pitchFamily="34" charset="-79"/>
                  </a:rPr>
                  <a:t>// NEW</a:t>
                </a:r>
              </a:p>
            </p:txBody>
          </p:sp>
        </p:grpSp>
        <p:sp>
          <p:nvSpPr>
            <p:cNvPr id="31" name="Oval 30">
              <a:extLst>
                <a:ext uri="{FF2B5EF4-FFF2-40B4-BE49-F238E27FC236}">
                  <a16:creationId xmlns:a16="http://schemas.microsoft.com/office/drawing/2014/main" id="{B0F114C8-8804-F341-AF66-F177DF1D3AF7}"/>
                </a:ext>
              </a:extLst>
            </p:cNvPr>
            <p:cNvSpPr/>
            <p:nvPr/>
          </p:nvSpPr>
          <p:spPr>
            <a:xfrm>
              <a:off x="4759441" y="493418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693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right)">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Multithreading on Multiprocessors</a:t>
            </a:r>
          </a:p>
        </p:txBody>
      </p:sp>
      <p:sp>
        <p:nvSpPr>
          <p:cNvPr id="11" name="Content Placeholder 10">
            <a:extLst>
              <a:ext uri="{FF2B5EF4-FFF2-40B4-BE49-F238E27FC236}">
                <a16:creationId xmlns:a16="http://schemas.microsoft.com/office/drawing/2014/main" id="{45D8E4DE-C3DF-CE4D-AC8E-55888018280B}"/>
              </a:ext>
            </a:extLst>
          </p:cNvPr>
          <p:cNvSpPr>
            <a:spLocks noGrp="1"/>
          </p:cNvSpPr>
          <p:nvPr>
            <p:ph idx="1"/>
          </p:nvPr>
        </p:nvSpPr>
        <p:spPr>
          <a:xfrm>
            <a:off x="628650" y="4432397"/>
            <a:ext cx="7886700" cy="2212878"/>
          </a:xfrm>
        </p:spPr>
        <p:txBody>
          <a:bodyPr/>
          <a:lstStyle/>
          <a:p>
            <a:r>
              <a:rPr lang="en-US" sz="1800" dirty="0"/>
              <a:t>Multithreading doesn’t guarantee performance</a:t>
            </a:r>
          </a:p>
          <a:p>
            <a:pPr lvl="1"/>
            <a:r>
              <a:rPr lang="en-US" sz="1600" dirty="0">
                <a:solidFill>
                  <a:srgbClr val="FF0000"/>
                </a:solidFill>
              </a:rPr>
              <a:t>Overheads:</a:t>
            </a:r>
            <a:r>
              <a:rPr lang="en-US" sz="1600" dirty="0"/>
              <a:t> creating/managing threads introduces costs (memory/computation)</a:t>
            </a:r>
          </a:p>
          <a:p>
            <a:pPr lvl="1"/>
            <a:r>
              <a:rPr lang="en-US" sz="1600" dirty="0">
                <a:solidFill>
                  <a:srgbClr val="FF0000"/>
                </a:solidFill>
              </a:rPr>
              <a:t>Lock contention:</a:t>
            </a:r>
            <a:r>
              <a:rPr lang="en-US" sz="1600" dirty="0"/>
              <a:t> only one thread can hold lock at any time</a:t>
            </a:r>
          </a:p>
          <a:p>
            <a:pPr lvl="1"/>
            <a:r>
              <a:rPr lang="en-US" sz="1600" dirty="0">
                <a:solidFill>
                  <a:srgbClr val="FF0000"/>
                </a:solidFill>
              </a:rPr>
              <a:t>Communication of shared data: </a:t>
            </a:r>
            <a:r>
              <a:rPr lang="en-US" sz="1600" dirty="0"/>
              <a:t>shared data might ping back and forth between CPUs’ caches (enforced by cache coherence protocol)</a:t>
            </a:r>
          </a:p>
          <a:p>
            <a:pPr lvl="1"/>
            <a:r>
              <a:rPr lang="en-US" sz="1600" dirty="0">
                <a:solidFill>
                  <a:srgbClr val="FF0000"/>
                </a:solidFill>
              </a:rPr>
              <a:t>False sharing:  </a:t>
            </a:r>
            <a:r>
              <a:rPr lang="en-US" sz="1600" dirty="0"/>
              <a:t>CPUs may still have to communicate for data that is not shared because coherence protocols track blocks at fixed granularity (e.g., 64 byte)</a:t>
            </a:r>
          </a:p>
        </p:txBody>
      </p:sp>
      <p:pic>
        <p:nvPicPr>
          <p:cNvPr id="7" name="Picture 2" descr="multitasking Memes &amp; GIFs - Imgflip">
            <a:extLst>
              <a:ext uri="{FF2B5EF4-FFF2-40B4-BE49-F238E27FC236}">
                <a16:creationId xmlns:a16="http://schemas.microsoft.com/office/drawing/2014/main" id="{0A1DC95D-BDC9-844F-BAE5-8E338913AAC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41122" y="1714312"/>
            <a:ext cx="3461755" cy="24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Reducing Lock Contention</a:t>
            </a:r>
          </a:p>
        </p:txBody>
      </p:sp>
      <p:sp>
        <p:nvSpPr>
          <p:cNvPr id="5" name="Content Placeholder 4">
            <a:extLst>
              <a:ext uri="{FF2B5EF4-FFF2-40B4-BE49-F238E27FC236}">
                <a16:creationId xmlns:a16="http://schemas.microsoft.com/office/drawing/2014/main" id="{F2CFE1E6-04BA-A34E-BD12-0AE47F721EC2}"/>
              </a:ext>
            </a:extLst>
          </p:cNvPr>
          <p:cNvSpPr>
            <a:spLocks noGrp="1"/>
          </p:cNvSpPr>
          <p:nvPr>
            <p:ph idx="1"/>
          </p:nvPr>
        </p:nvSpPr>
        <p:spPr/>
        <p:txBody>
          <a:bodyPr/>
          <a:lstStyle/>
          <a:p>
            <a:r>
              <a:rPr lang="en-US" sz="1800" dirty="0">
                <a:solidFill>
                  <a:srgbClr val="FF0000"/>
                </a:solidFill>
              </a:rPr>
              <a:t>Fine-grained locking</a:t>
            </a:r>
          </a:p>
          <a:p>
            <a:pPr lvl="1"/>
            <a:r>
              <a:rPr lang="en-US" sz="1600" dirty="0"/>
              <a:t>Partition object into subsets, each protected by its own lock</a:t>
            </a:r>
          </a:p>
          <a:p>
            <a:pPr lvl="1"/>
            <a:r>
              <a:rPr lang="en-US" sz="1600" dirty="0"/>
              <a:t>E.g., divide hash table key space</a:t>
            </a:r>
          </a:p>
          <a:p>
            <a:r>
              <a:rPr lang="en-US" sz="1800" dirty="0">
                <a:solidFill>
                  <a:srgbClr val="FF0000"/>
                </a:solidFill>
              </a:rPr>
              <a:t>Per-processor data structures</a:t>
            </a:r>
          </a:p>
          <a:p>
            <a:pPr lvl="1"/>
            <a:r>
              <a:rPr lang="en-US" sz="1600" dirty="0"/>
              <a:t>Partition object so that most/all accesses are made by one processor</a:t>
            </a:r>
          </a:p>
          <a:p>
            <a:pPr lvl="1"/>
            <a:r>
              <a:rPr lang="en-US" sz="1600" dirty="0"/>
              <a:t>E.g., partition heap into per-processor memory regions</a:t>
            </a:r>
          </a:p>
          <a:p>
            <a:r>
              <a:rPr lang="en-US" sz="1800" dirty="0">
                <a:solidFill>
                  <a:srgbClr val="FF0000"/>
                </a:solidFill>
              </a:rPr>
              <a:t>Staged architecture</a:t>
            </a:r>
          </a:p>
          <a:p>
            <a:pPr lvl="1"/>
            <a:r>
              <a:rPr lang="en-US" sz="1600" dirty="0"/>
              <a:t>Each stage includes private state and set of worker threads</a:t>
            </a:r>
          </a:p>
          <a:p>
            <a:pPr lvl="1"/>
            <a:r>
              <a:rPr lang="en-US" sz="1600" dirty="0"/>
              <a:t>Different stages communicate by sending messages via producer/consumer queues</a:t>
            </a:r>
          </a:p>
          <a:p>
            <a:pPr lvl="1"/>
            <a:r>
              <a:rPr lang="en-US" sz="1600" dirty="0"/>
              <a:t>Each worker thread pulls next message and processes it</a:t>
            </a:r>
          </a:p>
          <a:p>
            <a:pPr lvl="1"/>
            <a:r>
              <a:rPr lang="en-US" sz="1600" dirty="0"/>
              <a:t>E.g., pipeline operations in web server</a:t>
            </a:r>
          </a:p>
        </p:txBody>
      </p:sp>
      <p:grpSp>
        <p:nvGrpSpPr>
          <p:cNvPr id="133" name="Group 132">
            <a:extLst>
              <a:ext uri="{FF2B5EF4-FFF2-40B4-BE49-F238E27FC236}">
                <a16:creationId xmlns:a16="http://schemas.microsoft.com/office/drawing/2014/main" id="{B5BF0872-D985-964F-8168-52361C093107}"/>
              </a:ext>
            </a:extLst>
          </p:cNvPr>
          <p:cNvGrpSpPr/>
          <p:nvPr/>
        </p:nvGrpSpPr>
        <p:grpSpPr>
          <a:xfrm>
            <a:off x="1410214" y="5038034"/>
            <a:ext cx="6693623" cy="1713070"/>
            <a:chOff x="1410214" y="5038034"/>
            <a:chExt cx="6693623" cy="1713070"/>
          </a:xfrm>
        </p:grpSpPr>
        <p:sp>
          <p:nvSpPr>
            <p:cNvPr id="14" name="Rectangle 13">
              <a:extLst>
                <a:ext uri="{FF2B5EF4-FFF2-40B4-BE49-F238E27FC236}">
                  <a16:creationId xmlns:a16="http://schemas.microsoft.com/office/drawing/2014/main" id="{E7377D6A-111B-B448-B3D9-77260E3CFB27}"/>
                </a:ext>
              </a:extLst>
            </p:cNvPr>
            <p:cNvSpPr/>
            <p:nvPr/>
          </p:nvSpPr>
          <p:spPr>
            <a:xfrm>
              <a:off x="2587774" y="5657706"/>
              <a:ext cx="722178" cy="47372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b="1" dirty="0">
                  <a:latin typeface="Gill Sans Light" panose="020B0302020104020203" pitchFamily="34" charset="-79"/>
                  <a:cs typeface="Gill Sans Light" panose="020B0302020104020203" pitchFamily="34" charset="-79"/>
                </a:rPr>
                <a:t>Master Thread</a:t>
              </a:r>
            </a:p>
          </p:txBody>
        </p:sp>
        <p:cxnSp>
          <p:nvCxnSpPr>
            <p:cNvPr id="18" name="Straight Arrow Connector 17">
              <a:extLst>
                <a:ext uri="{FF2B5EF4-FFF2-40B4-BE49-F238E27FC236}">
                  <a16:creationId xmlns:a16="http://schemas.microsoft.com/office/drawing/2014/main" id="{7160AEB7-BC63-9B4D-8A17-5806ED004F49}"/>
                </a:ext>
              </a:extLst>
            </p:cNvPr>
            <p:cNvCxnSpPr>
              <a:cxnSpLocks/>
            </p:cNvCxnSpPr>
            <p:nvPr/>
          </p:nvCxnSpPr>
          <p:spPr>
            <a:xfrm>
              <a:off x="3309952" y="5894569"/>
              <a:ext cx="265900"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124C922-65BD-304A-AEC0-7BA9D870C0C2}"/>
                </a:ext>
              </a:extLst>
            </p:cNvPr>
            <p:cNvCxnSpPr>
              <a:cxnSpLocks/>
            </p:cNvCxnSpPr>
            <p:nvPr/>
          </p:nvCxnSpPr>
          <p:spPr>
            <a:xfrm>
              <a:off x="3851404" y="5894569"/>
              <a:ext cx="2659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1A59F6A-F952-A14B-8B03-5482F243D4EA}"/>
                </a:ext>
              </a:extLst>
            </p:cNvPr>
            <p:cNvSpPr txBox="1"/>
            <p:nvPr/>
          </p:nvSpPr>
          <p:spPr>
            <a:xfrm>
              <a:off x="3986266" y="6126105"/>
              <a:ext cx="962123" cy="400110"/>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and Parse</a:t>
              </a:r>
              <a:br>
                <a:rPr lang="en-US" sz="1000" dirty="0">
                  <a:latin typeface="Gill Sans Light" panose="020B0302020104020203" pitchFamily="34" charset="-79"/>
                  <a:cs typeface="Gill Sans Light" panose="020B0302020104020203" pitchFamily="34" charset="-79"/>
                </a:rPr>
              </a:br>
              <a:r>
                <a:rPr lang="en-US" sz="1000" dirty="0">
                  <a:latin typeface="Gill Sans Light" panose="020B0302020104020203" pitchFamily="34" charset="-79"/>
                  <a:cs typeface="Gill Sans Light" panose="020B0302020104020203" pitchFamily="34" charset="-79"/>
                </a:rPr>
                <a:t>Thread Pool</a:t>
              </a:r>
            </a:p>
          </p:txBody>
        </p:sp>
        <p:sp>
          <p:nvSpPr>
            <p:cNvPr id="22" name="Rectangle 21">
              <a:extLst>
                <a:ext uri="{FF2B5EF4-FFF2-40B4-BE49-F238E27FC236}">
                  <a16:creationId xmlns:a16="http://schemas.microsoft.com/office/drawing/2014/main" id="{0DCC4BE8-EB75-194C-B01D-B202AC2F6CEF}"/>
                </a:ext>
              </a:extLst>
            </p:cNvPr>
            <p:cNvSpPr/>
            <p:nvPr/>
          </p:nvSpPr>
          <p:spPr>
            <a:xfrm>
              <a:off x="1410214" y="5735197"/>
              <a:ext cx="557433" cy="3187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Gill Sans Light" panose="020B0302020104020203" pitchFamily="34" charset="-79"/>
                  <a:cs typeface="Gill Sans Light" panose="020B0302020104020203" pitchFamily="34" charset="-79"/>
                </a:rPr>
                <a:t>Client</a:t>
              </a:r>
            </a:p>
          </p:txBody>
        </p:sp>
        <p:cxnSp>
          <p:nvCxnSpPr>
            <p:cNvPr id="23" name="Straight Arrow Connector 22">
              <a:extLst>
                <a:ext uri="{FF2B5EF4-FFF2-40B4-BE49-F238E27FC236}">
                  <a16:creationId xmlns:a16="http://schemas.microsoft.com/office/drawing/2014/main" id="{2D65FF88-5494-8041-94F3-96E09F6486E4}"/>
                </a:ext>
              </a:extLst>
            </p:cNvPr>
            <p:cNvCxnSpPr>
              <a:cxnSpLocks/>
            </p:cNvCxnSpPr>
            <p:nvPr/>
          </p:nvCxnSpPr>
          <p:spPr>
            <a:xfrm>
              <a:off x="1967647" y="5894569"/>
              <a:ext cx="62012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6D56E5D-21CE-AA42-9CD9-6B7A6FD2B89E}"/>
                </a:ext>
              </a:extLst>
            </p:cNvPr>
            <p:cNvSpPr txBox="1"/>
            <p:nvPr/>
          </p:nvSpPr>
          <p:spPr>
            <a:xfrm>
              <a:off x="1933251" y="5668355"/>
              <a:ext cx="591829"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Request</a:t>
              </a:r>
            </a:p>
          </p:txBody>
        </p:sp>
        <p:grpSp>
          <p:nvGrpSpPr>
            <p:cNvPr id="63" name="Group 62">
              <a:extLst>
                <a:ext uri="{FF2B5EF4-FFF2-40B4-BE49-F238E27FC236}">
                  <a16:creationId xmlns:a16="http://schemas.microsoft.com/office/drawing/2014/main" id="{21F1E0AE-ADAA-4F4A-873A-B0682A70CAE9}"/>
                </a:ext>
              </a:extLst>
            </p:cNvPr>
            <p:cNvGrpSpPr/>
            <p:nvPr/>
          </p:nvGrpSpPr>
          <p:grpSpPr>
            <a:xfrm>
              <a:off x="4117304" y="5659080"/>
              <a:ext cx="700041" cy="470979"/>
              <a:chOff x="4442620" y="5671192"/>
              <a:chExt cx="700041" cy="470979"/>
            </a:xfrm>
          </p:grpSpPr>
          <p:sp>
            <p:nvSpPr>
              <p:cNvPr id="20" name="Rectangle 19">
                <a:extLst>
                  <a:ext uri="{FF2B5EF4-FFF2-40B4-BE49-F238E27FC236}">
                    <a16:creationId xmlns:a16="http://schemas.microsoft.com/office/drawing/2014/main" id="{9FF2C958-99D5-FB49-B809-10542271A818}"/>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38" name="Group 37">
                <a:extLst>
                  <a:ext uri="{FF2B5EF4-FFF2-40B4-BE49-F238E27FC236}">
                    <a16:creationId xmlns:a16="http://schemas.microsoft.com/office/drawing/2014/main" id="{02F3E27A-B473-4A45-918B-E87475388801}"/>
                  </a:ext>
                </a:extLst>
              </p:cNvPr>
              <p:cNvGrpSpPr/>
              <p:nvPr/>
            </p:nvGrpSpPr>
            <p:grpSpPr>
              <a:xfrm>
                <a:off x="4508078" y="5769351"/>
                <a:ext cx="570900" cy="274661"/>
                <a:chOff x="4681944" y="5723894"/>
                <a:chExt cx="570900" cy="365574"/>
              </a:xfrm>
            </p:grpSpPr>
            <p:sp>
              <p:nvSpPr>
                <p:cNvPr id="8" name="Freeform 52">
                  <a:extLst>
                    <a:ext uri="{FF2B5EF4-FFF2-40B4-BE49-F238E27FC236}">
                      <a16:creationId xmlns:a16="http://schemas.microsoft.com/office/drawing/2014/main" id="{27CD3AE3-B833-0C49-A191-FB4AF2F32238}"/>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9" name="Freeform 52">
                  <a:extLst>
                    <a:ext uri="{FF2B5EF4-FFF2-40B4-BE49-F238E27FC236}">
                      <a16:creationId xmlns:a16="http://schemas.microsoft.com/office/drawing/2014/main" id="{24C62B2A-5158-534A-A872-B30855F87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0" name="Freeform 52">
                  <a:extLst>
                    <a:ext uri="{FF2B5EF4-FFF2-40B4-BE49-F238E27FC236}">
                      <a16:creationId xmlns:a16="http://schemas.microsoft.com/office/drawing/2014/main" id="{D7C0292C-2B8C-4E47-8328-F2F8BD433C97}"/>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1" name="Freeform 52">
                  <a:extLst>
                    <a:ext uri="{FF2B5EF4-FFF2-40B4-BE49-F238E27FC236}">
                      <a16:creationId xmlns:a16="http://schemas.microsoft.com/office/drawing/2014/main" id="{8A010049-C168-0947-8D58-0C6C8B88549B}"/>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 name="Freeform 52">
                  <a:extLst>
                    <a:ext uri="{FF2B5EF4-FFF2-40B4-BE49-F238E27FC236}">
                      <a16:creationId xmlns:a16="http://schemas.microsoft.com/office/drawing/2014/main" id="{FE75D16E-06E0-BA41-9B6A-343FA86A51E6}"/>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3" name="Freeform 52">
                  <a:extLst>
                    <a:ext uri="{FF2B5EF4-FFF2-40B4-BE49-F238E27FC236}">
                      <a16:creationId xmlns:a16="http://schemas.microsoft.com/office/drawing/2014/main" id="{35242B5E-6587-EA41-9170-326CAD052F86}"/>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grpSp>
          <p:nvGrpSpPr>
            <p:cNvPr id="39" name="Group 38">
              <a:extLst>
                <a:ext uri="{FF2B5EF4-FFF2-40B4-BE49-F238E27FC236}">
                  <a16:creationId xmlns:a16="http://schemas.microsoft.com/office/drawing/2014/main" id="{B26CD592-0021-F14C-B0A3-4C71610B8664}"/>
                </a:ext>
              </a:extLst>
            </p:cNvPr>
            <p:cNvGrpSpPr/>
            <p:nvPr/>
          </p:nvGrpSpPr>
          <p:grpSpPr>
            <a:xfrm>
              <a:off x="3575852" y="5784379"/>
              <a:ext cx="275552" cy="220381"/>
              <a:chOff x="4096286" y="5796491"/>
              <a:chExt cx="275552" cy="220381"/>
            </a:xfrm>
          </p:grpSpPr>
          <p:sp>
            <p:nvSpPr>
              <p:cNvPr id="15" name="Rectangle 14">
                <a:extLst>
                  <a:ext uri="{FF2B5EF4-FFF2-40B4-BE49-F238E27FC236}">
                    <a16:creationId xmlns:a16="http://schemas.microsoft.com/office/drawing/2014/main" id="{7736C4CA-5D13-3B46-8B00-A6F482B7482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4" name="Rectangle 33">
                <a:extLst>
                  <a:ext uri="{FF2B5EF4-FFF2-40B4-BE49-F238E27FC236}">
                    <a16:creationId xmlns:a16="http://schemas.microsoft.com/office/drawing/2014/main" id="{DC292838-ADF2-B94E-B6E0-777493212955}"/>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5" name="Rectangle 34">
                <a:extLst>
                  <a:ext uri="{FF2B5EF4-FFF2-40B4-BE49-F238E27FC236}">
                    <a16:creationId xmlns:a16="http://schemas.microsoft.com/office/drawing/2014/main" id="{37E968F3-E633-4846-A25F-85DBBBF65BF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3" name="Group 82">
              <a:extLst>
                <a:ext uri="{FF2B5EF4-FFF2-40B4-BE49-F238E27FC236}">
                  <a16:creationId xmlns:a16="http://schemas.microsoft.com/office/drawing/2014/main" id="{CE9B327E-DC0B-4544-8D91-48A92F5BC57A}"/>
                </a:ext>
              </a:extLst>
            </p:cNvPr>
            <p:cNvGrpSpPr/>
            <p:nvPr/>
          </p:nvGrpSpPr>
          <p:grpSpPr>
            <a:xfrm>
              <a:off x="5384687" y="5038034"/>
              <a:ext cx="1406154" cy="1713070"/>
              <a:chOff x="5513229" y="4950110"/>
              <a:chExt cx="1406154" cy="1713070"/>
            </a:xfrm>
          </p:grpSpPr>
          <p:sp>
            <p:nvSpPr>
              <p:cNvPr id="53" name="TextBox 52">
                <a:extLst>
                  <a:ext uri="{FF2B5EF4-FFF2-40B4-BE49-F238E27FC236}">
                    <a16:creationId xmlns:a16="http://schemas.microsoft.com/office/drawing/2014/main" id="{B3D18DD4-8E51-5446-BFA9-F01E4C78CD94}"/>
                  </a:ext>
                </a:extLst>
              </p:cNvPr>
              <p:cNvSpPr txBox="1"/>
              <p:nvPr/>
            </p:nvSpPr>
            <p:spPr>
              <a:xfrm>
                <a:off x="5708793" y="4950110"/>
                <a:ext cx="1015021"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Static Page</a:t>
                </a:r>
              </a:p>
            </p:txBody>
          </p:sp>
          <p:grpSp>
            <p:nvGrpSpPr>
              <p:cNvPr id="64" name="Group 63">
                <a:extLst>
                  <a:ext uri="{FF2B5EF4-FFF2-40B4-BE49-F238E27FC236}">
                    <a16:creationId xmlns:a16="http://schemas.microsoft.com/office/drawing/2014/main" id="{A9250393-5F61-F74A-82CA-993910FBFBAB}"/>
                  </a:ext>
                </a:extLst>
              </p:cNvPr>
              <p:cNvGrpSpPr/>
              <p:nvPr/>
            </p:nvGrpSpPr>
            <p:grpSpPr>
              <a:xfrm>
                <a:off x="5866284" y="5207147"/>
                <a:ext cx="700041" cy="470979"/>
                <a:chOff x="4442620" y="5671192"/>
                <a:chExt cx="700041" cy="470979"/>
              </a:xfrm>
            </p:grpSpPr>
            <p:sp>
              <p:nvSpPr>
                <p:cNvPr id="65" name="Rectangle 64">
                  <a:extLst>
                    <a:ext uri="{FF2B5EF4-FFF2-40B4-BE49-F238E27FC236}">
                      <a16:creationId xmlns:a16="http://schemas.microsoft.com/office/drawing/2014/main" id="{CC531EF0-E296-F347-B142-092D6818E8A0}"/>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66" name="Group 65">
                  <a:extLst>
                    <a:ext uri="{FF2B5EF4-FFF2-40B4-BE49-F238E27FC236}">
                      <a16:creationId xmlns:a16="http://schemas.microsoft.com/office/drawing/2014/main" id="{81CD6A66-AE8E-1A45-B04D-88CC9C9F1D2E}"/>
                    </a:ext>
                  </a:extLst>
                </p:cNvPr>
                <p:cNvGrpSpPr/>
                <p:nvPr/>
              </p:nvGrpSpPr>
              <p:grpSpPr>
                <a:xfrm>
                  <a:off x="4508078" y="5769351"/>
                  <a:ext cx="570900" cy="274661"/>
                  <a:chOff x="4681944" y="5723894"/>
                  <a:chExt cx="570900" cy="365574"/>
                </a:xfrm>
              </p:grpSpPr>
              <p:sp>
                <p:nvSpPr>
                  <p:cNvPr id="67" name="Freeform 52">
                    <a:extLst>
                      <a:ext uri="{FF2B5EF4-FFF2-40B4-BE49-F238E27FC236}">
                        <a16:creationId xmlns:a16="http://schemas.microsoft.com/office/drawing/2014/main" id="{6BC638AD-79EE-1D43-BC0F-63141BB65B24}"/>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68" name="Freeform 52">
                    <a:extLst>
                      <a:ext uri="{FF2B5EF4-FFF2-40B4-BE49-F238E27FC236}">
                        <a16:creationId xmlns:a16="http://schemas.microsoft.com/office/drawing/2014/main" id="{0061565E-FF04-744F-80C1-827F39235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69" name="Freeform 52">
                    <a:extLst>
                      <a:ext uri="{FF2B5EF4-FFF2-40B4-BE49-F238E27FC236}">
                        <a16:creationId xmlns:a16="http://schemas.microsoft.com/office/drawing/2014/main" id="{3A0D810C-A6CE-8642-8CBC-449FB6351DA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0" name="Freeform 52">
                    <a:extLst>
                      <a:ext uri="{FF2B5EF4-FFF2-40B4-BE49-F238E27FC236}">
                        <a16:creationId xmlns:a16="http://schemas.microsoft.com/office/drawing/2014/main" id="{5F0ACE6E-2F3C-8E44-88AA-67A3914E2BBA}"/>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1" name="Freeform 52">
                    <a:extLst>
                      <a:ext uri="{FF2B5EF4-FFF2-40B4-BE49-F238E27FC236}">
                        <a16:creationId xmlns:a16="http://schemas.microsoft.com/office/drawing/2014/main" id="{7BC9735B-D0C4-3F48-8C7A-C1DACD61521E}"/>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2" name="Freeform 52">
                    <a:extLst>
                      <a:ext uri="{FF2B5EF4-FFF2-40B4-BE49-F238E27FC236}">
                        <a16:creationId xmlns:a16="http://schemas.microsoft.com/office/drawing/2014/main" id="{643144A5-40A2-1247-8A03-DFF9CAEF5BEB}"/>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sp>
            <p:nvSpPr>
              <p:cNvPr id="73" name="TextBox 72">
                <a:extLst>
                  <a:ext uri="{FF2B5EF4-FFF2-40B4-BE49-F238E27FC236}">
                    <a16:creationId xmlns:a16="http://schemas.microsoft.com/office/drawing/2014/main" id="{A448BDA4-7328-4949-BCFC-2ECC53865634}"/>
                  </a:ext>
                </a:extLst>
              </p:cNvPr>
              <p:cNvSpPr txBox="1"/>
              <p:nvPr/>
            </p:nvSpPr>
            <p:spPr>
              <a:xfrm>
                <a:off x="5513229" y="6416959"/>
                <a:ext cx="1406154"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Generate Dynamic Page</a:t>
                </a:r>
              </a:p>
            </p:txBody>
          </p:sp>
          <p:grpSp>
            <p:nvGrpSpPr>
              <p:cNvPr id="74" name="Group 73">
                <a:extLst>
                  <a:ext uri="{FF2B5EF4-FFF2-40B4-BE49-F238E27FC236}">
                    <a16:creationId xmlns:a16="http://schemas.microsoft.com/office/drawing/2014/main" id="{C3AEC36A-DC53-3744-8D0C-05FF30E2F26F}"/>
                  </a:ext>
                </a:extLst>
              </p:cNvPr>
              <p:cNvGrpSpPr/>
              <p:nvPr/>
            </p:nvGrpSpPr>
            <p:grpSpPr>
              <a:xfrm>
                <a:off x="5866284" y="5945980"/>
                <a:ext cx="700041" cy="470979"/>
                <a:chOff x="4442620" y="5671192"/>
                <a:chExt cx="700041" cy="470979"/>
              </a:xfrm>
            </p:grpSpPr>
            <p:sp>
              <p:nvSpPr>
                <p:cNvPr id="75" name="Rectangle 74">
                  <a:extLst>
                    <a:ext uri="{FF2B5EF4-FFF2-40B4-BE49-F238E27FC236}">
                      <a16:creationId xmlns:a16="http://schemas.microsoft.com/office/drawing/2014/main" id="{4E53730C-F463-284D-9A84-F3199BB255A9}"/>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76" name="Group 75">
                  <a:extLst>
                    <a:ext uri="{FF2B5EF4-FFF2-40B4-BE49-F238E27FC236}">
                      <a16:creationId xmlns:a16="http://schemas.microsoft.com/office/drawing/2014/main" id="{49AD891F-E64B-9F41-B80C-E4B8CA6DF6DF}"/>
                    </a:ext>
                  </a:extLst>
                </p:cNvPr>
                <p:cNvGrpSpPr/>
                <p:nvPr/>
              </p:nvGrpSpPr>
              <p:grpSpPr>
                <a:xfrm>
                  <a:off x="4508078" y="5769351"/>
                  <a:ext cx="570900" cy="274661"/>
                  <a:chOff x="4681944" y="5723894"/>
                  <a:chExt cx="570900" cy="365574"/>
                </a:xfrm>
              </p:grpSpPr>
              <p:sp>
                <p:nvSpPr>
                  <p:cNvPr id="77" name="Freeform 52">
                    <a:extLst>
                      <a:ext uri="{FF2B5EF4-FFF2-40B4-BE49-F238E27FC236}">
                        <a16:creationId xmlns:a16="http://schemas.microsoft.com/office/drawing/2014/main" id="{C1D5B97C-0D54-C142-83C1-22298FAF1655}"/>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8" name="Freeform 52">
                    <a:extLst>
                      <a:ext uri="{FF2B5EF4-FFF2-40B4-BE49-F238E27FC236}">
                        <a16:creationId xmlns:a16="http://schemas.microsoft.com/office/drawing/2014/main" id="{33D068B5-FBD4-404B-8D80-C4856D2EB8D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9" name="Freeform 52">
                    <a:extLst>
                      <a:ext uri="{FF2B5EF4-FFF2-40B4-BE49-F238E27FC236}">
                        <a16:creationId xmlns:a16="http://schemas.microsoft.com/office/drawing/2014/main" id="{B233B363-1F19-8C42-9495-8331425CE6EF}"/>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80" name="Freeform 52">
                    <a:extLst>
                      <a:ext uri="{FF2B5EF4-FFF2-40B4-BE49-F238E27FC236}">
                        <a16:creationId xmlns:a16="http://schemas.microsoft.com/office/drawing/2014/main" id="{5BBE60FB-AF68-DA4F-AC19-1D096EB1BB05}"/>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81" name="Freeform 52">
                    <a:extLst>
                      <a:ext uri="{FF2B5EF4-FFF2-40B4-BE49-F238E27FC236}">
                        <a16:creationId xmlns:a16="http://schemas.microsoft.com/office/drawing/2014/main" id="{711BA312-8928-7E43-BB78-9ADA579F46F8}"/>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82" name="Freeform 52">
                    <a:extLst>
                      <a:ext uri="{FF2B5EF4-FFF2-40B4-BE49-F238E27FC236}">
                        <a16:creationId xmlns:a16="http://schemas.microsoft.com/office/drawing/2014/main" id="{C1E8185A-1A6C-EA45-9B83-C2ACF592E9F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grpSp>
        <p:grpSp>
          <p:nvGrpSpPr>
            <p:cNvPr id="108" name="Group 107">
              <a:extLst>
                <a:ext uri="{FF2B5EF4-FFF2-40B4-BE49-F238E27FC236}">
                  <a16:creationId xmlns:a16="http://schemas.microsoft.com/office/drawing/2014/main" id="{63B5134A-DABA-A94F-9E39-EF46F247B43B}"/>
                </a:ext>
              </a:extLst>
            </p:cNvPr>
            <p:cNvGrpSpPr/>
            <p:nvPr/>
          </p:nvGrpSpPr>
          <p:grpSpPr>
            <a:xfrm>
              <a:off x="5246911" y="5413461"/>
              <a:ext cx="275552" cy="962216"/>
              <a:chOff x="5375453" y="5332445"/>
              <a:chExt cx="275552" cy="962216"/>
            </a:xfrm>
          </p:grpSpPr>
          <p:grpSp>
            <p:nvGrpSpPr>
              <p:cNvPr id="85" name="Group 84">
                <a:extLst>
                  <a:ext uri="{FF2B5EF4-FFF2-40B4-BE49-F238E27FC236}">
                    <a16:creationId xmlns:a16="http://schemas.microsoft.com/office/drawing/2014/main" id="{C52560A2-3F9E-8240-AE3B-20611689294F}"/>
                  </a:ext>
                </a:extLst>
              </p:cNvPr>
              <p:cNvGrpSpPr/>
              <p:nvPr/>
            </p:nvGrpSpPr>
            <p:grpSpPr>
              <a:xfrm>
                <a:off x="5375453" y="5332445"/>
                <a:ext cx="275552" cy="220381"/>
                <a:chOff x="4096286" y="5796491"/>
                <a:chExt cx="275552" cy="220381"/>
              </a:xfrm>
            </p:grpSpPr>
            <p:sp>
              <p:nvSpPr>
                <p:cNvPr id="86" name="Rectangle 85">
                  <a:extLst>
                    <a:ext uri="{FF2B5EF4-FFF2-40B4-BE49-F238E27FC236}">
                      <a16:creationId xmlns:a16="http://schemas.microsoft.com/office/drawing/2014/main" id="{0B11434F-0DA5-8B48-AEC1-5C98F9C84571}"/>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7" name="Rectangle 86">
                  <a:extLst>
                    <a:ext uri="{FF2B5EF4-FFF2-40B4-BE49-F238E27FC236}">
                      <a16:creationId xmlns:a16="http://schemas.microsoft.com/office/drawing/2014/main" id="{DF98EDDB-ABCB-BD45-816B-E5CF6DC5F1FC}"/>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8" name="Rectangle 87">
                  <a:extLst>
                    <a:ext uri="{FF2B5EF4-FFF2-40B4-BE49-F238E27FC236}">
                      <a16:creationId xmlns:a16="http://schemas.microsoft.com/office/drawing/2014/main" id="{A70726AC-32B2-A248-8EE2-FC5310AE9B99}"/>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9" name="Group 88">
                <a:extLst>
                  <a:ext uri="{FF2B5EF4-FFF2-40B4-BE49-F238E27FC236}">
                    <a16:creationId xmlns:a16="http://schemas.microsoft.com/office/drawing/2014/main" id="{4F9865AF-DBF4-0A40-8C07-4CA91F5A6B16}"/>
                  </a:ext>
                </a:extLst>
              </p:cNvPr>
              <p:cNvGrpSpPr/>
              <p:nvPr/>
            </p:nvGrpSpPr>
            <p:grpSpPr>
              <a:xfrm>
                <a:off x="5375453" y="6074280"/>
                <a:ext cx="275552" cy="220381"/>
                <a:chOff x="4096286" y="5796491"/>
                <a:chExt cx="275552" cy="220381"/>
              </a:xfrm>
            </p:grpSpPr>
            <p:sp>
              <p:nvSpPr>
                <p:cNvPr id="90" name="Rectangle 89">
                  <a:extLst>
                    <a:ext uri="{FF2B5EF4-FFF2-40B4-BE49-F238E27FC236}">
                      <a16:creationId xmlns:a16="http://schemas.microsoft.com/office/drawing/2014/main" id="{661D80C0-B71D-674A-A456-EC26BEBD91B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1" name="Rectangle 90">
                  <a:extLst>
                    <a:ext uri="{FF2B5EF4-FFF2-40B4-BE49-F238E27FC236}">
                      <a16:creationId xmlns:a16="http://schemas.microsoft.com/office/drawing/2014/main" id="{2B55C37E-03AD-F24C-A47F-DEB17E8333CD}"/>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2" name="Rectangle 91">
                  <a:extLst>
                    <a:ext uri="{FF2B5EF4-FFF2-40B4-BE49-F238E27FC236}">
                      <a16:creationId xmlns:a16="http://schemas.microsoft.com/office/drawing/2014/main" id="{BC60301F-5CFC-8947-9570-5CCCE40CE97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cxnSp>
          <p:nvCxnSpPr>
            <p:cNvPr id="93" name="Straight Arrow Connector 92">
              <a:extLst>
                <a:ext uri="{FF2B5EF4-FFF2-40B4-BE49-F238E27FC236}">
                  <a16:creationId xmlns:a16="http://schemas.microsoft.com/office/drawing/2014/main" id="{5F31A069-1650-B043-A29F-A96DDB478F3D}"/>
                </a:ext>
              </a:extLst>
            </p:cNvPr>
            <p:cNvCxnSpPr>
              <a:cxnSpLocks/>
              <a:stCxn id="20" idx="3"/>
              <a:endCxn id="88" idx="1"/>
            </p:cNvCxnSpPr>
            <p:nvPr/>
          </p:nvCxnSpPr>
          <p:spPr>
            <a:xfrm flipV="1">
              <a:off x="4817345" y="5523652"/>
              <a:ext cx="429566" cy="37091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05BA538-8F60-8A46-B65A-56D50D71B6F9}"/>
                </a:ext>
              </a:extLst>
            </p:cNvPr>
            <p:cNvCxnSpPr>
              <a:cxnSpLocks/>
              <a:stCxn id="20" idx="3"/>
              <a:endCxn id="90" idx="1"/>
            </p:cNvCxnSpPr>
            <p:nvPr/>
          </p:nvCxnSpPr>
          <p:spPr>
            <a:xfrm>
              <a:off x="4817345" y="5894570"/>
              <a:ext cx="429566" cy="3709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51791DD-637E-B746-A14F-58D2DD37A83E}"/>
                </a:ext>
              </a:extLst>
            </p:cNvPr>
            <p:cNvCxnSpPr>
              <a:cxnSpLocks/>
              <a:stCxn id="90" idx="3"/>
              <a:endCxn id="75" idx="1"/>
            </p:cNvCxnSpPr>
            <p:nvPr/>
          </p:nvCxnSpPr>
          <p:spPr>
            <a:xfrm>
              <a:off x="5522463" y="6265487"/>
              <a:ext cx="215279" cy="39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B5E74F7-4945-5046-9B92-5471E3AFF909}"/>
                </a:ext>
              </a:extLst>
            </p:cNvPr>
            <p:cNvCxnSpPr>
              <a:cxnSpLocks/>
              <a:stCxn id="86" idx="3"/>
              <a:endCxn id="65" idx="1"/>
            </p:cNvCxnSpPr>
            <p:nvPr/>
          </p:nvCxnSpPr>
          <p:spPr>
            <a:xfrm>
              <a:off x="5522463" y="5523652"/>
              <a:ext cx="215279" cy="69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1B0D464-6645-664E-A269-2F1F59CEF30B}"/>
                </a:ext>
              </a:extLst>
            </p:cNvPr>
            <p:cNvCxnSpPr>
              <a:cxnSpLocks/>
              <a:endCxn id="123" idx="1"/>
            </p:cNvCxnSpPr>
            <p:nvPr/>
          </p:nvCxnSpPr>
          <p:spPr>
            <a:xfrm>
              <a:off x="7093302" y="5894569"/>
              <a:ext cx="300406"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80A89F2C-6C17-9A43-87D4-20ACBB35EB06}"/>
                </a:ext>
              </a:extLst>
            </p:cNvPr>
            <p:cNvGrpSpPr/>
            <p:nvPr/>
          </p:nvGrpSpPr>
          <p:grpSpPr>
            <a:xfrm>
              <a:off x="6817750" y="5784379"/>
              <a:ext cx="275552" cy="220381"/>
              <a:chOff x="4096286" y="5796491"/>
              <a:chExt cx="275552" cy="220381"/>
            </a:xfrm>
          </p:grpSpPr>
          <p:sp>
            <p:nvSpPr>
              <p:cNvPr id="113" name="Rectangle 112">
                <a:extLst>
                  <a:ext uri="{FF2B5EF4-FFF2-40B4-BE49-F238E27FC236}">
                    <a16:creationId xmlns:a16="http://schemas.microsoft.com/office/drawing/2014/main" id="{CB7A4657-F51F-5C44-8A29-4C4E3EE38FB8}"/>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4" name="Rectangle 113">
                <a:extLst>
                  <a:ext uri="{FF2B5EF4-FFF2-40B4-BE49-F238E27FC236}">
                    <a16:creationId xmlns:a16="http://schemas.microsoft.com/office/drawing/2014/main" id="{EFE9384D-0960-EB41-BBF2-4619024E4FCF}"/>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5" name="Rectangle 114">
                <a:extLst>
                  <a:ext uri="{FF2B5EF4-FFF2-40B4-BE49-F238E27FC236}">
                    <a16:creationId xmlns:a16="http://schemas.microsoft.com/office/drawing/2014/main" id="{8D62FC13-75A8-E74C-80A8-CC1154A9A137}"/>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cxnSp>
          <p:nvCxnSpPr>
            <p:cNvPr id="116" name="Straight Arrow Connector 115">
              <a:extLst>
                <a:ext uri="{FF2B5EF4-FFF2-40B4-BE49-F238E27FC236}">
                  <a16:creationId xmlns:a16="http://schemas.microsoft.com/office/drawing/2014/main" id="{2A28B976-D99F-9E41-A8F9-2E0A6A96CD10}"/>
                </a:ext>
              </a:extLst>
            </p:cNvPr>
            <p:cNvCxnSpPr>
              <a:cxnSpLocks/>
              <a:stCxn id="65" idx="3"/>
              <a:endCxn id="113" idx="1"/>
            </p:cNvCxnSpPr>
            <p:nvPr/>
          </p:nvCxnSpPr>
          <p:spPr>
            <a:xfrm>
              <a:off x="6437783" y="5530561"/>
              <a:ext cx="379967" cy="3640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BE3166E-F475-F94C-B7EB-B237A59DE722}"/>
                </a:ext>
              </a:extLst>
            </p:cNvPr>
            <p:cNvCxnSpPr>
              <a:cxnSpLocks/>
              <a:stCxn id="75" idx="3"/>
              <a:endCxn id="115" idx="1"/>
            </p:cNvCxnSpPr>
            <p:nvPr/>
          </p:nvCxnSpPr>
          <p:spPr>
            <a:xfrm flipV="1">
              <a:off x="6437783" y="5894570"/>
              <a:ext cx="379967" cy="37482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C17D5882-2F11-034F-B208-06503B08952E}"/>
                </a:ext>
              </a:extLst>
            </p:cNvPr>
            <p:cNvGrpSpPr/>
            <p:nvPr/>
          </p:nvGrpSpPr>
          <p:grpSpPr>
            <a:xfrm>
              <a:off x="7393708" y="5659080"/>
              <a:ext cx="700041" cy="470979"/>
              <a:chOff x="4442620" y="5671192"/>
              <a:chExt cx="700041" cy="470979"/>
            </a:xfrm>
          </p:grpSpPr>
          <p:sp>
            <p:nvSpPr>
              <p:cNvPr id="123" name="Rectangle 122">
                <a:extLst>
                  <a:ext uri="{FF2B5EF4-FFF2-40B4-BE49-F238E27FC236}">
                    <a16:creationId xmlns:a16="http://schemas.microsoft.com/office/drawing/2014/main" id="{69098043-CEFD-7642-A2A8-72FF0174C101}"/>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124" name="Group 123">
                <a:extLst>
                  <a:ext uri="{FF2B5EF4-FFF2-40B4-BE49-F238E27FC236}">
                    <a16:creationId xmlns:a16="http://schemas.microsoft.com/office/drawing/2014/main" id="{6A99CDC6-D3A4-054F-A67B-20178807B285}"/>
                  </a:ext>
                </a:extLst>
              </p:cNvPr>
              <p:cNvGrpSpPr/>
              <p:nvPr/>
            </p:nvGrpSpPr>
            <p:grpSpPr>
              <a:xfrm>
                <a:off x="4508078" y="5769351"/>
                <a:ext cx="570900" cy="274661"/>
                <a:chOff x="4681944" y="5723894"/>
                <a:chExt cx="570900" cy="365574"/>
              </a:xfrm>
            </p:grpSpPr>
            <p:sp>
              <p:nvSpPr>
                <p:cNvPr id="125" name="Freeform 52">
                  <a:extLst>
                    <a:ext uri="{FF2B5EF4-FFF2-40B4-BE49-F238E27FC236}">
                      <a16:creationId xmlns:a16="http://schemas.microsoft.com/office/drawing/2014/main" id="{C0DF822B-8591-E841-BD69-11941BD52AC2}"/>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6" name="Freeform 52">
                  <a:extLst>
                    <a:ext uri="{FF2B5EF4-FFF2-40B4-BE49-F238E27FC236}">
                      <a16:creationId xmlns:a16="http://schemas.microsoft.com/office/drawing/2014/main" id="{39F2053B-D4DE-7740-BFB0-0DE52E552DB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7" name="Freeform 52">
                  <a:extLst>
                    <a:ext uri="{FF2B5EF4-FFF2-40B4-BE49-F238E27FC236}">
                      <a16:creationId xmlns:a16="http://schemas.microsoft.com/office/drawing/2014/main" id="{46009EEF-3668-DA4A-9C50-C3281611843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8" name="Freeform 52">
                  <a:extLst>
                    <a:ext uri="{FF2B5EF4-FFF2-40B4-BE49-F238E27FC236}">
                      <a16:creationId xmlns:a16="http://schemas.microsoft.com/office/drawing/2014/main" id="{836E95F0-7B39-F74E-B2B0-AC4BF8298F41}"/>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9" name="Freeform 52">
                  <a:extLst>
                    <a:ext uri="{FF2B5EF4-FFF2-40B4-BE49-F238E27FC236}">
                      <a16:creationId xmlns:a16="http://schemas.microsoft.com/office/drawing/2014/main" id="{CFBF3528-A41B-6149-8347-F3020691A96F}"/>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30" name="Freeform 52">
                  <a:extLst>
                    <a:ext uri="{FF2B5EF4-FFF2-40B4-BE49-F238E27FC236}">
                      <a16:creationId xmlns:a16="http://schemas.microsoft.com/office/drawing/2014/main" id="{B43D7A58-B100-2640-A4E4-97C3B7B522D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sp>
          <p:nvSpPr>
            <p:cNvPr id="132" name="TextBox 131">
              <a:extLst>
                <a:ext uri="{FF2B5EF4-FFF2-40B4-BE49-F238E27FC236}">
                  <a16:creationId xmlns:a16="http://schemas.microsoft.com/office/drawing/2014/main" id="{774F05CC-D999-3F45-AAE1-DD84D71E1918}"/>
                </a:ext>
              </a:extLst>
            </p:cNvPr>
            <p:cNvSpPr txBox="1"/>
            <p:nvPr/>
          </p:nvSpPr>
          <p:spPr>
            <a:xfrm>
              <a:off x="7398195" y="5424760"/>
              <a:ext cx="705642"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Send Page</a:t>
              </a:r>
            </a:p>
          </p:txBody>
        </p:sp>
      </p:grpSp>
    </p:spTree>
    <p:extLst>
      <p:ext uri="{BB962C8B-B14F-4D97-AF65-F5344CB8AC3E}">
        <p14:creationId xmlns:p14="http://schemas.microsoft.com/office/powerpoint/2010/main" val="240169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What If Locks are Still Mostly Busy?</a:t>
            </a:r>
          </a:p>
        </p:txBody>
      </p:sp>
      <p:sp>
        <p:nvSpPr>
          <p:cNvPr id="5" name="Content Placeholder 4">
            <a:extLst>
              <a:ext uri="{FF2B5EF4-FFF2-40B4-BE49-F238E27FC236}">
                <a16:creationId xmlns:a16="http://schemas.microsoft.com/office/drawing/2014/main" id="{941D618D-26B9-7745-A3EC-A5BF16620C71}"/>
              </a:ext>
            </a:extLst>
          </p:cNvPr>
          <p:cNvSpPr>
            <a:spLocks noGrp="1"/>
          </p:cNvSpPr>
          <p:nvPr>
            <p:ph idx="1"/>
          </p:nvPr>
        </p:nvSpPr>
        <p:spPr/>
        <p:txBody>
          <a:bodyPr/>
          <a:lstStyle/>
          <a:p>
            <a:r>
              <a:rPr lang="en-US" sz="2400" dirty="0">
                <a:solidFill>
                  <a:srgbClr val="FF0000"/>
                </a:solidFill>
              </a:rPr>
              <a:t>MCS (Mellor-Crummey-Scott) lock</a:t>
            </a:r>
          </a:p>
          <a:p>
            <a:pPr lvl="1"/>
            <a:r>
              <a:rPr lang="en-US" sz="2000" dirty="0"/>
              <a:t>Optimize lock implementation for when lock is contended</a:t>
            </a:r>
          </a:p>
          <a:p>
            <a:pPr lvl="1"/>
            <a:endParaRPr lang="en-US" sz="2000" dirty="0"/>
          </a:p>
          <a:p>
            <a:r>
              <a:rPr lang="en-US" sz="2400" dirty="0">
                <a:solidFill>
                  <a:srgbClr val="FF0000"/>
                </a:solidFill>
              </a:rPr>
              <a:t>RCU (read-copy-update) lock</a:t>
            </a:r>
          </a:p>
          <a:p>
            <a:pPr lvl="1"/>
            <a:r>
              <a:rPr lang="en-US" sz="2000" dirty="0"/>
              <a:t>Efficient readers/writers lock used in Linux kernel</a:t>
            </a:r>
          </a:p>
          <a:p>
            <a:pPr lvl="1"/>
            <a:r>
              <a:rPr lang="en-US" sz="2000" dirty="0"/>
              <a:t>Readers proceed without first acquiring lock</a:t>
            </a:r>
          </a:p>
          <a:p>
            <a:pPr lvl="1"/>
            <a:r>
              <a:rPr lang="en-US" sz="2000" dirty="0"/>
              <a:t>Writer ensures that readers are done</a:t>
            </a:r>
          </a:p>
          <a:p>
            <a:pPr lvl="1"/>
            <a:endParaRPr lang="en-US" sz="2000" dirty="0"/>
          </a:p>
          <a:p>
            <a:r>
              <a:rPr lang="en-US" sz="2400" dirty="0"/>
              <a:t>Both rely on atomic read-modify-write instructions</a:t>
            </a:r>
          </a:p>
          <a:p>
            <a:endParaRPr lang="en-US" sz="2400" dirty="0"/>
          </a:p>
        </p:txBody>
      </p:sp>
    </p:spTree>
    <p:extLst>
      <p:ext uri="{BB962C8B-B14F-4D97-AF65-F5344CB8AC3E}">
        <p14:creationId xmlns:p14="http://schemas.microsoft.com/office/powerpoint/2010/main" val="59339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a:t>
            </a:r>
          </a:p>
        </p:txBody>
      </p:sp>
      <p:sp>
        <p:nvSpPr>
          <p:cNvPr id="7" name="Content Placeholder 6">
            <a:extLst>
              <a:ext uri="{FF2B5EF4-FFF2-40B4-BE49-F238E27FC236}">
                <a16:creationId xmlns:a16="http://schemas.microsoft.com/office/drawing/2014/main" id="{F41C9A50-8FD1-FC48-B13D-08683851D755}"/>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a:t>
            </a:r>
            <a:r>
              <a:rPr lang="en-US" sz="1800" dirty="0" err="1">
                <a:latin typeface="Ubuntu Mono" panose="020B0509030602030204" pitchFamily="49" charset="0"/>
              </a:rPr>
              <a:t>test&amp;set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endParaRPr lang="en-US" sz="2000" dirty="0"/>
          </a:p>
          <a:p>
            <a:r>
              <a:rPr lang="en-US" sz="2000" dirty="0"/>
              <a:t>What happens if many processors run this code?</a:t>
            </a:r>
          </a:p>
          <a:p>
            <a:pPr lvl="1"/>
            <a:r>
              <a:rPr lang="en-US" sz="1800" dirty="0"/>
              <a:t>All processors will try to gain exclusive access to memory location of </a:t>
            </a:r>
            <a:r>
              <a:rPr lang="en-US" sz="1600" dirty="0">
                <a:latin typeface="Ubuntu Mono" panose="020B0509030602030204" pitchFamily="49" charset="0"/>
              </a:rPr>
              <a:t>lock</a:t>
            </a:r>
            <a:r>
              <a:rPr lang="en-US" sz="1800" dirty="0"/>
              <a:t> to execute </a:t>
            </a:r>
            <a:r>
              <a:rPr lang="en-US" sz="1600" dirty="0" err="1">
                <a:latin typeface="Ubuntu Mono" panose="020B0509030602030204" pitchFamily="49" charset="0"/>
              </a:rPr>
              <a:t>test&amp;set</a:t>
            </a:r>
            <a:endParaRPr lang="en-US" sz="1800" dirty="0">
              <a:latin typeface="Ubuntu Mono" panose="020B0509030602030204" pitchFamily="49" charset="0"/>
            </a:endParaRPr>
          </a:p>
          <a:p>
            <a:pPr lvl="1"/>
            <a:r>
              <a:rPr lang="en-US" sz="1800" dirty="0"/>
              <a:t>Processor that wants to set value of </a:t>
            </a:r>
            <a:r>
              <a:rPr lang="en-US" sz="1600" dirty="0">
                <a:latin typeface="Ubuntu Mono" panose="020B0509030602030204" pitchFamily="49" charset="0"/>
              </a:rPr>
              <a:t>lock</a:t>
            </a:r>
            <a:r>
              <a:rPr lang="en-US" sz="1800" dirty="0"/>
              <a:t> to </a:t>
            </a:r>
            <a:r>
              <a:rPr lang="en-US" sz="1600" dirty="0">
                <a:latin typeface="Ubuntu Mono" panose="020B0509030602030204" pitchFamily="49" charset="0"/>
              </a:rPr>
              <a:t>FREE</a:t>
            </a:r>
            <a:r>
              <a:rPr lang="en-US" sz="1800" dirty="0"/>
              <a:t> also needs exclusive access</a:t>
            </a:r>
          </a:p>
          <a:p>
            <a:pPr lvl="1"/>
            <a:r>
              <a:rPr lang="en-US" sz="1800" dirty="0"/>
              <a:t>Value of </a:t>
            </a:r>
            <a:r>
              <a:rPr lang="en-US" sz="1600" dirty="0">
                <a:latin typeface="Ubuntu Mono" panose="020B0509030602030204" pitchFamily="49" charset="0"/>
              </a:rPr>
              <a:t>lock</a:t>
            </a:r>
            <a:r>
              <a:rPr lang="en-US" sz="1800" dirty="0"/>
              <a:t> pings between caches</a:t>
            </a:r>
          </a:p>
        </p:txBody>
      </p:sp>
    </p:spTree>
    <p:extLst>
      <p:ext uri="{BB962C8B-B14F-4D97-AF65-F5344CB8AC3E}">
        <p14:creationId xmlns:p14="http://schemas.microsoft.com/office/powerpoint/2010/main" val="247200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 (cont.)</a:t>
            </a:r>
          </a:p>
        </p:txBody>
      </p:sp>
      <p:sp>
        <p:nvSpPr>
          <p:cNvPr id="5" name="Content Placeholder 4">
            <a:extLst>
              <a:ext uri="{FF2B5EF4-FFF2-40B4-BE49-F238E27FC236}">
                <a16:creationId xmlns:a16="http://schemas.microsoft.com/office/drawing/2014/main" id="{F5630274-D14B-9449-9BAF-DA8BA8808D4D}"/>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 and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(lock == BUSY || </a:t>
            </a:r>
            <a:br>
              <a:rPr lang="en-US" sz="1800" dirty="0">
                <a:latin typeface="Ubuntu Mono" panose="020B0509030602030204" pitchFamily="49" charset="0"/>
              </a:rPr>
            </a:br>
            <a:r>
              <a:rPr lang="en-US" sz="1800" dirty="0">
                <a:latin typeface="Ubuntu Mono" panose="020B0509030602030204" pitchFamily="49" charset="0"/>
              </a:rPr>
              <a:t>		</a:t>
            </a:r>
            <a:r>
              <a:rPr lang="en-US" sz="1800" dirty="0" err="1">
                <a:latin typeface="Ubuntu Mono" panose="020B0509030602030204" pitchFamily="49" charset="0"/>
              </a:rPr>
              <a:t>test_and_set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pPr marL="0">
              <a:lnSpc>
                <a:spcPct val="70000"/>
              </a:lnSpc>
              <a:buNone/>
            </a:pPr>
            <a:endParaRPr lang="en-US" sz="1800" dirty="0">
              <a:latin typeface="Ubuntu Mono" panose="020B0509030602030204" pitchFamily="49" charset="0"/>
            </a:endParaRPr>
          </a:p>
          <a:p>
            <a:r>
              <a:rPr lang="en-US" sz="2000" dirty="0"/>
              <a:t>Would this solve the problem?</a:t>
            </a:r>
          </a:p>
          <a:p>
            <a:pPr lvl="1"/>
            <a:r>
              <a:rPr lang="en-US" sz="1800" dirty="0"/>
              <a:t>Once </a:t>
            </a:r>
            <a:r>
              <a:rPr lang="en-US" sz="1600" dirty="0">
                <a:latin typeface="Ubuntu Mono" panose="020B0509030602030204" pitchFamily="49" charset="0"/>
              </a:rPr>
              <a:t>lock</a:t>
            </a:r>
            <a:r>
              <a:rPr lang="en-US" sz="1800" dirty="0"/>
              <a:t> is </a:t>
            </a:r>
            <a:r>
              <a:rPr lang="en-US" sz="1600" dirty="0">
                <a:latin typeface="Ubuntu Mono" panose="020B0509030602030204" pitchFamily="49" charset="0"/>
              </a:rPr>
              <a:t>FREE</a:t>
            </a:r>
            <a:r>
              <a:rPr lang="en-US" sz="1800" dirty="0"/>
              <a:t>, its value must be communicated to all processors</a:t>
            </a:r>
          </a:p>
          <a:p>
            <a:pPr lvl="1"/>
            <a:r>
              <a:rPr lang="en-US" sz="1800" dirty="0"/>
              <a:t>Eventually one processor reads </a:t>
            </a:r>
            <a:r>
              <a:rPr lang="en-US" sz="1600" dirty="0">
                <a:latin typeface="Ubuntu Mono" panose="020B0509030602030204" pitchFamily="49" charset="0"/>
              </a:rPr>
              <a:t>FREE</a:t>
            </a:r>
            <a:r>
              <a:rPr lang="en-US" sz="1800" dirty="0"/>
              <a:t> and sets it to </a:t>
            </a:r>
            <a:r>
              <a:rPr lang="en-US" sz="1600" dirty="0">
                <a:latin typeface="Ubuntu Mono" panose="020B0509030602030204" pitchFamily="49" charset="0"/>
              </a:rPr>
              <a:t>BUSY</a:t>
            </a:r>
          </a:p>
          <a:p>
            <a:pPr lvl="1"/>
            <a:r>
              <a:rPr lang="en-US" sz="1800" dirty="0"/>
              <a:t>Other processors will still be busy fetching </a:t>
            </a:r>
            <a:r>
              <a:rPr lang="en-US" sz="1600" dirty="0">
                <a:latin typeface="Ubuntu Mono" panose="020B0509030602030204" pitchFamily="49" charset="0"/>
              </a:rPr>
              <a:t>FREE</a:t>
            </a:r>
            <a:r>
              <a:rPr lang="en-US" sz="1800" dirty="0"/>
              <a:t> value of </a:t>
            </a:r>
            <a:r>
              <a:rPr lang="en-US" sz="1600" dirty="0">
                <a:latin typeface="Ubuntu Mono" panose="020B0509030602030204" pitchFamily="49" charset="0"/>
              </a:rPr>
              <a:t>lock</a:t>
            </a:r>
            <a:r>
              <a:rPr lang="en-US" sz="1800" dirty="0"/>
              <a:t>, trying to execute </a:t>
            </a:r>
            <a:r>
              <a:rPr lang="en-US" sz="1600" dirty="0" err="1">
                <a:latin typeface="Ubuntu Mono" panose="020B0509030602030204" pitchFamily="49" charset="0"/>
              </a:rPr>
              <a:t>test&amp;set</a:t>
            </a:r>
            <a:r>
              <a:rPr lang="en-US" sz="1800" dirty="0"/>
              <a:t>, preventing </a:t>
            </a:r>
            <a:r>
              <a:rPr lang="en-US" sz="1600" dirty="0">
                <a:latin typeface="Ubuntu Mono" panose="020B0509030602030204" pitchFamily="49" charset="0"/>
              </a:rPr>
              <a:t>lock</a:t>
            </a:r>
            <a:r>
              <a:rPr lang="en-US" sz="1800" dirty="0"/>
              <a:t> value to be set to </a:t>
            </a:r>
            <a:r>
              <a:rPr lang="en-US" sz="1600" dirty="0">
                <a:latin typeface="Ubuntu Mono" panose="020B0509030602030204" pitchFamily="49" charset="0"/>
              </a:rPr>
              <a:t>FREE</a:t>
            </a:r>
            <a:r>
              <a:rPr lang="en-US" sz="1800" dirty="0"/>
              <a:t> again</a:t>
            </a:r>
          </a:p>
        </p:txBody>
      </p:sp>
      <p:pic>
        <p:nvPicPr>
          <p:cNvPr id="11266" name="Picture 2" descr="COMPETITION - Cheezburger - Funny Memes | Funny Pictures">
            <a:extLst>
              <a:ext uri="{FF2B5EF4-FFF2-40B4-BE49-F238E27FC236}">
                <a16:creationId xmlns:a16="http://schemas.microsoft.com/office/drawing/2014/main" id="{4D0CE1BD-F2B9-6D4A-952E-95DAC70EF729}"/>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900000">
            <a:off x="5603882" y="1813678"/>
            <a:ext cx="2649932" cy="2369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99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 Lock</a:t>
            </a:r>
          </a:p>
        </p:txBody>
      </p:sp>
      <p:sp>
        <p:nvSpPr>
          <p:cNvPr id="3" name="Content Placeholder 2"/>
          <p:cNvSpPr>
            <a:spLocks noGrp="1"/>
          </p:cNvSpPr>
          <p:nvPr>
            <p:ph idx="1"/>
          </p:nvPr>
        </p:nvSpPr>
        <p:spPr>
          <a:xfrm>
            <a:off x="628649" y="2060294"/>
            <a:ext cx="5154515" cy="4584981"/>
          </a:xfrm>
        </p:spPr>
        <p:txBody>
          <a:bodyPr>
            <a:normAutofit/>
          </a:bodyPr>
          <a:lstStyle/>
          <a:p>
            <a:r>
              <a:rPr lang="en-US" sz="1800" dirty="0"/>
              <a:t>Maintain list of threads waiting for lock</a:t>
            </a:r>
          </a:p>
          <a:p>
            <a:pPr lvl="1"/>
            <a:r>
              <a:rPr lang="en-US" sz="1600" dirty="0"/>
              <a:t>Front of list holds the lock</a:t>
            </a:r>
          </a:p>
          <a:p>
            <a:pPr lvl="1"/>
            <a:r>
              <a:rPr lang="en-US" sz="1600" dirty="0"/>
              <a:t>Tail is last thread in list</a:t>
            </a:r>
          </a:p>
          <a:p>
            <a:pPr lvl="1"/>
            <a:r>
              <a:rPr lang="en-US" sz="1600" dirty="0"/>
              <a:t>New thread uses </a:t>
            </a:r>
            <a:r>
              <a:rPr lang="en-US" sz="1400" dirty="0" err="1">
                <a:latin typeface="Ubuntu Mono" panose="020B0509030602030204" pitchFamily="49" charset="0"/>
              </a:rPr>
              <a:t>compare&amp;swap</a:t>
            </a:r>
            <a:r>
              <a:rPr lang="en-US" sz="1600" dirty="0"/>
              <a:t> to add itself to list</a:t>
            </a:r>
          </a:p>
          <a:p>
            <a:pPr lvl="1"/>
            <a:endParaRPr lang="en-US" sz="1600" dirty="0"/>
          </a:p>
          <a:p>
            <a:r>
              <a:rPr lang="en-US" sz="1800" dirty="0"/>
              <a:t>Lock is passed by setting </a:t>
            </a:r>
            <a:r>
              <a:rPr lang="en-US" sz="1600" dirty="0">
                <a:latin typeface="Ubuntu Mono" panose="020B0509030602030204" pitchFamily="49" charset="0"/>
              </a:rPr>
              <a:t>flag</a:t>
            </a:r>
            <a:r>
              <a:rPr lang="en-US" sz="1800" dirty="0"/>
              <a:t> for next thread in line</a:t>
            </a:r>
          </a:p>
          <a:p>
            <a:pPr lvl="1"/>
            <a:r>
              <a:rPr lang="en-US" sz="1600" dirty="0"/>
              <a:t>Next thread spins while its flag is </a:t>
            </a:r>
            <a:r>
              <a:rPr lang="en-US" sz="1600" dirty="0">
                <a:latin typeface="Ubuntu Mono" panose="020B0509030602030204" pitchFamily="49" charset="0"/>
              </a:rPr>
              <a:t>FALSE</a:t>
            </a:r>
          </a:p>
          <a:p>
            <a:endParaRPr lang="en-US" sz="1800" dirty="0"/>
          </a:p>
        </p:txBody>
      </p:sp>
      <p:pic>
        <p:nvPicPr>
          <p:cNvPr id="8194" name="Picture 2" descr="50 Reasons Why Australians Are The Luckiest People On Earth | Australia  funny, Aussie memes, Australia">
            <a:extLst>
              <a:ext uri="{FF2B5EF4-FFF2-40B4-BE49-F238E27FC236}">
                <a16:creationId xmlns:a16="http://schemas.microsoft.com/office/drawing/2014/main" id="{E7956199-61BC-EF42-BB46-42AE83E8550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406269" y="1854788"/>
            <a:ext cx="1882421" cy="290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77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06D3-A1B1-884E-B421-1B70DDB5AD12}"/>
              </a:ext>
            </a:extLst>
          </p:cNvPr>
          <p:cNvSpPr>
            <a:spLocks noGrp="1"/>
          </p:cNvSpPr>
          <p:nvPr>
            <p:ph type="title"/>
          </p:nvPr>
        </p:nvSpPr>
        <p:spPr/>
        <p:txBody>
          <a:bodyPr/>
          <a:lstStyle/>
          <a:p>
            <a:r>
              <a:rPr lang="en-US" dirty="0"/>
              <a:t>MCS Lock Implementation</a:t>
            </a:r>
          </a:p>
        </p:txBody>
      </p:sp>
      <p:sp>
        <p:nvSpPr>
          <p:cNvPr id="4" name="Rectangle 3">
            <a:extLst>
              <a:ext uri="{FF2B5EF4-FFF2-40B4-BE49-F238E27FC236}">
                <a16:creationId xmlns:a16="http://schemas.microsoft.com/office/drawing/2014/main" id="{7E629985-2D0F-2E45-929F-8D7F7E7625C6}"/>
              </a:ext>
            </a:extLst>
          </p:cNvPr>
          <p:cNvSpPr/>
          <p:nvPr/>
        </p:nvSpPr>
        <p:spPr>
          <a:xfrm>
            <a:off x="628650" y="1738329"/>
            <a:ext cx="3700132" cy="460228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class </a:t>
            </a:r>
            <a:r>
              <a:rPr lang="en-US" sz="1400" dirty="0" err="1">
                <a:latin typeface="Ubuntu Mono" panose="020B0509030602030204" pitchFamily="49" charset="0"/>
              </a:rPr>
              <a:t>MCSLock</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private:</a:t>
            </a:r>
          </a:p>
          <a:p>
            <a:pPr>
              <a:lnSpc>
                <a:spcPct val="70000"/>
              </a:lnSpc>
              <a:spcBef>
                <a:spcPts val="1000"/>
              </a:spcBef>
            </a:pPr>
            <a:r>
              <a:rPr lang="en-US" sz="1400" dirty="0">
                <a:latin typeface="Ubuntu Mono" panose="020B0509030602030204" pitchFamily="49" charset="0"/>
              </a:rPr>
              <a:t>     TCB *tail = NULL;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::unlock() {</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tail == </a:t>
            </a:r>
            <a:r>
              <a:rPr lang="en-US" sz="1400" dirty="0" err="1">
                <a:solidFill>
                  <a:srgbClr val="00B050"/>
                </a:solidFill>
                <a:latin typeface="Ubuntu Mono" panose="020B0509030602030204" pitchFamily="49" charset="0"/>
              </a:rPr>
              <a:t>myTCB</a:t>
            </a:r>
            <a:r>
              <a:rPr lang="en-US" sz="1400" dirty="0">
                <a:solidFill>
                  <a:srgbClr val="00B050"/>
                </a:solidFill>
                <a:latin typeface="Ubuntu Mono" panose="020B0509030602030204" pitchFamily="49" charset="0"/>
              </a:rPr>
              <a:t>, no one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is waiting, lock is free </a:t>
            </a:r>
          </a:p>
          <a:p>
            <a:pPr>
              <a:lnSpc>
                <a:spcPct val="70000"/>
              </a:lnSpc>
              <a:spcBef>
                <a:spcPts val="1000"/>
              </a:spcBef>
            </a:pPr>
            <a:r>
              <a:rPr lang="en-US" sz="1400" dirty="0">
                <a:latin typeface="Ubuntu Mono" panose="020B0509030602030204" pitchFamily="49" charset="0"/>
              </a:rPr>
              <a:t>     } else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Someone is waiting,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spin until next is set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-&gt;next ==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Tell next thread to proceed</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-&gt;next-&gt;</a:t>
            </a:r>
            <a:r>
              <a:rPr lang="en-US" sz="1400" dirty="0" err="1">
                <a:latin typeface="Ubuntu Mono" panose="020B0509030602030204" pitchFamily="49" charset="0"/>
              </a:rPr>
              <a:t>MCS_flag</a:t>
            </a:r>
            <a:r>
              <a:rPr lang="en-US" sz="1400" dirty="0">
                <a:latin typeface="Ubuntu Mono" panose="020B0509030602030204" pitchFamily="49" charset="0"/>
              </a:rPr>
              <a:t> = TRUE;</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
        <p:nvSpPr>
          <p:cNvPr id="5" name="Rectangle 4">
            <a:extLst>
              <a:ext uri="{FF2B5EF4-FFF2-40B4-BE49-F238E27FC236}">
                <a16:creationId xmlns:a16="http://schemas.microsoft.com/office/drawing/2014/main" id="{AB0F4861-77C3-ED4F-9B43-42B47E1F8C96}"/>
              </a:ext>
            </a:extLst>
          </p:cNvPr>
          <p:cNvSpPr/>
          <p:nvPr/>
        </p:nvSpPr>
        <p:spPr>
          <a:xfrm>
            <a:off x="4445205" y="1738329"/>
            <a:ext cx="4070145" cy="473052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::lock() {</a:t>
            </a:r>
          </a:p>
          <a:p>
            <a:pPr>
              <a:lnSpc>
                <a:spcPct val="70000"/>
              </a:lnSpc>
              <a:spcBef>
                <a:spcPts val="1000"/>
              </a:spcBef>
            </a:pPr>
            <a:r>
              <a:rPr lang="en-US" sz="1400" dirty="0">
                <a:latin typeface="Ubuntu Mono" panose="020B0509030602030204" pitchFamily="49" charset="0"/>
              </a:rPr>
              <a:t>     TCB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 = NULL;</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&amp;</a:t>
            </a:r>
            <a:r>
              <a:rPr lang="en-US" sz="1400" dirty="0" err="1">
                <a:latin typeface="Ubuntu Mono" panose="020B0509030602030204" pitchFamily="49" charset="0"/>
              </a:rPr>
              <a:t>myTCB</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Try again if someone else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changed tail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a:t>
            </a:r>
            <a:r>
              <a:rPr lang="en-US" sz="1400" dirty="0" err="1">
                <a:solidFill>
                  <a:srgbClr val="00B050"/>
                </a:solidFill>
                <a:latin typeface="Ubuntu Mono" panose="020B0509030602030204" pitchFamily="49" charset="0"/>
              </a:rPr>
              <a:t>oldTail</a:t>
            </a:r>
            <a:r>
              <a:rPr lang="en-US" sz="1400" dirty="0">
                <a:solidFill>
                  <a:srgbClr val="00B050"/>
                </a:solidFill>
                <a:latin typeface="Ubuntu Mono" panose="020B0509030602030204" pitchFamily="49" charset="0"/>
              </a:rPr>
              <a:t> == NULL, lock acquire,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otherwise, wait!</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oldTail</a:t>
            </a:r>
            <a:r>
              <a:rPr lang="en-US" sz="1400" dirty="0">
                <a:latin typeface="Ubuntu Mono" panose="020B0509030602030204" pitchFamily="49" charset="0"/>
              </a:rPr>
              <a:t> != NULL)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MCS_flag</a:t>
            </a:r>
            <a:r>
              <a:rPr lang="en-US" sz="1400" dirty="0">
                <a:latin typeface="Ubuntu Mono" panose="020B0509030602030204" pitchFamily="49" charset="0"/>
              </a:rPr>
              <a:t> = FALSE;</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memory_barrier</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-&gt;next = </a:t>
            </a:r>
            <a:r>
              <a:rPr lang="en-US" sz="1400" dirty="0" err="1">
                <a:latin typeface="Ubuntu Mono" panose="020B0509030602030204" pitchFamily="49" charset="0"/>
              </a:rPr>
              <a:t>myTCB</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needToWait</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Tree>
    <p:extLst>
      <p:ext uri="{BB962C8B-B14F-4D97-AF65-F5344CB8AC3E}">
        <p14:creationId xmlns:p14="http://schemas.microsoft.com/office/powerpoint/2010/main" val="379703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xEl>
                                              <p:pRg st="7" end="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
                                            <p:txEl>
                                              <p:pRg st="10" end="10"/>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
                                            <p:txEl>
                                              <p:pRg st="11" end="11"/>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
                                            <p:txEl>
                                              <p:pRg st="13" end="13"/>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8500-3FA8-7342-9461-203D967B68D8}"/>
              </a:ext>
            </a:extLst>
          </p:cNvPr>
          <p:cNvSpPr>
            <a:spLocks noGrp="1"/>
          </p:cNvSpPr>
          <p:nvPr>
            <p:ph type="title"/>
          </p:nvPr>
        </p:nvSpPr>
        <p:spPr>
          <a:xfrm>
            <a:off x="628650" y="212727"/>
            <a:ext cx="7886700" cy="986154"/>
          </a:xfrm>
        </p:spPr>
        <p:txBody>
          <a:bodyPr/>
          <a:lstStyle/>
          <a:p>
            <a:r>
              <a:rPr lang="en-US" dirty="0"/>
              <a:t>Outline</a:t>
            </a:r>
          </a:p>
        </p:txBody>
      </p:sp>
      <p:sp>
        <p:nvSpPr>
          <p:cNvPr id="4" name="Content Placeholder 3">
            <a:extLst>
              <a:ext uri="{FF2B5EF4-FFF2-40B4-BE49-F238E27FC236}">
                <a16:creationId xmlns:a16="http://schemas.microsoft.com/office/drawing/2014/main" id="{0A8E8158-E5E8-704F-9076-4881E3A8184C}"/>
              </a:ext>
            </a:extLst>
          </p:cNvPr>
          <p:cNvSpPr>
            <a:spLocks noGrp="1"/>
          </p:cNvSpPr>
          <p:nvPr>
            <p:ph idx="1"/>
          </p:nvPr>
        </p:nvSpPr>
        <p:spPr>
          <a:xfrm>
            <a:off x="628650" y="1676400"/>
            <a:ext cx="7886700" cy="4968875"/>
          </a:xfrm>
        </p:spPr>
        <p:txBody>
          <a:bodyPr/>
          <a:lstStyle/>
          <a:p>
            <a:r>
              <a:rPr lang="en-US" sz="2400" dirty="0"/>
              <a:t>Background on multiprocessor architecture</a:t>
            </a:r>
          </a:p>
          <a:p>
            <a:pPr lvl="1"/>
            <a:r>
              <a:rPr lang="en-US" sz="2000" dirty="0"/>
              <a:t>Heterogeneity, NUMA, cache hierarchy </a:t>
            </a:r>
          </a:p>
          <a:p>
            <a:pPr lvl="1"/>
            <a:endParaRPr lang="en-US" sz="2000" dirty="0"/>
          </a:p>
          <a:p>
            <a:r>
              <a:rPr lang="en-US" sz="2400" dirty="0"/>
              <a:t>Multithreading on multiprocessors</a:t>
            </a:r>
          </a:p>
          <a:p>
            <a:pPr lvl="1"/>
            <a:r>
              <a:rPr lang="en-US" sz="2000" dirty="0"/>
              <a:t>Mitigating lock contention: MCS and RCU locks</a:t>
            </a:r>
          </a:p>
          <a:p>
            <a:pPr lvl="1"/>
            <a:endParaRPr lang="en-US" sz="2000" dirty="0"/>
          </a:p>
          <a:p>
            <a:r>
              <a:rPr lang="en-US" sz="2400" dirty="0"/>
              <a:t>Load balancing in multiprocessors</a:t>
            </a:r>
          </a:p>
          <a:p>
            <a:pPr lvl="1"/>
            <a:r>
              <a:rPr lang="en-US" sz="2000" dirty="0"/>
              <a:t>Load tracking, NUMA domains, cache reuse, energy efficiency</a:t>
            </a:r>
          </a:p>
          <a:p>
            <a:pPr lvl="1"/>
            <a:endParaRPr lang="en-US" sz="2000" dirty="0"/>
          </a:p>
          <a:p>
            <a:r>
              <a:rPr lang="en-US" sz="2400" dirty="0"/>
              <a:t>Scheduling policies for multithreaded programs</a:t>
            </a:r>
          </a:p>
          <a:p>
            <a:pPr lvl="1"/>
            <a:r>
              <a:rPr lang="en-US" sz="2000" dirty="0"/>
              <a:t>Oblivious scheduling, gang scheduling, …</a:t>
            </a:r>
          </a:p>
          <a:p>
            <a:endParaRPr lang="en-US" sz="2400" dirty="0"/>
          </a:p>
        </p:txBody>
      </p:sp>
    </p:spTree>
    <p:extLst>
      <p:ext uri="{BB962C8B-B14F-4D97-AF65-F5344CB8AC3E}">
        <p14:creationId xmlns:p14="http://schemas.microsoft.com/office/powerpoint/2010/main" val="2983819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a:t>
            </a:r>
            <a:r>
              <a:rPr lang="en-US" dirty="0" err="1"/>
              <a:t>Comparision</a:t>
            </a:r>
            <a:endParaRPr lang="en-US" dirty="0"/>
          </a:p>
        </p:txBody>
      </p:sp>
      <p:pic>
        <p:nvPicPr>
          <p:cNvPr id="6" name="Content Placeholder 5">
            <a:extLst>
              <a:ext uri="{FF2B5EF4-FFF2-40B4-BE49-F238E27FC236}">
                <a16:creationId xmlns:a16="http://schemas.microsoft.com/office/drawing/2014/main" id="{DA41140F-85CC-5942-AFED-8A11087BDECD}"/>
              </a:ext>
            </a:extLst>
          </p:cNvPr>
          <p:cNvPicPr>
            <a:picLocks noGrp="1" noChangeAspect="1"/>
          </p:cNvPicPr>
          <p:nvPr>
            <p:ph idx="1"/>
          </p:nvPr>
        </p:nvPicPr>
        <p:blipFill>
          <a:blip r:embed="rId2"/>
          <a:stretch>
            <a:fillRect/>
          </a:stretch>
        </p:blipFill>
        <p:spPr>
          <a:xfrm>
            <a:off x="1974977" y="2023117"/>
            <a:ext cx="5194046" cy="3872485"/>
          </a:xfrm>
        </p:spPr>
      </p:pic>
    </p:spTree>
    <p:extLst>
      <p:ext uri="{BB962C8B-B14F-4D97-AF65-F5344CB8AC3E}">
        <p14:creationId xmlns:p14="http://schemas.microsoft.com/office/powerpoint/2010/main" val="3727559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a:t>
            </a:r>
          </a:p>
        </p:txBody>
      </p:sp>
      <p:sp>
        <p:nvSpPr>
          <p:cNvPr id="5" name="Content Placeholder 4">
            <a:extLst>
              <a:ext uri="{FF2B5EF4-FFF2-40B4-BE49-F238E27FC236}">
                <a16:creationId xmlns:a16="http://schemas.microsoft.com/office/drawing/2014/main" id="{84415D62-89BB-114E-992B-BE133633275E}"/>
              </a:ext>
            </a:extLst>
          </p:cNvPr>
          <p:cNvSpPr>
            <a:spLocks noGrp="1"/>
          </p:cNvSpPr>
          <p:nvPr>
            <p:ph idx="1"/>
          </p:nvPr>
        </p:nvSpPr>
        <p:spPr>
          <a:xfrm>
            <a:off x="628650" y="1676400"/>
            <a:ext cx="7886700" cy="4968875"/>
          </a:xfrm>
        </p:spPr>
        <p:txBody>
          <a:bodyPr/>
          <a:lstStyle/>
          <a:p>
            <a:r>
              <a:rPr lang="en-US" sz="2400" dirty="0"/>
              <a:t>Goal is to allow very fast reads to shared data </a:t>
            </a:r>
          </a:p>
          <a:p>
            <a:pPr lvl="1"/>
            <a:r>
              <a:rPr lang="en-US" sz="2000" dirty="0"/>
              <a:t>Reads proceed without first acquiring a lock</a:t>
            </a:r>
          </a:p>
          <a:p>
            <a:r>
              <a:rPr lang="en-US" sz="2400" dirty="0"/>
              <a:t>Writers are only allowed to make restricted updates</a:t>
            </a:r>
          </a:p>
          <a:p>
            <a:pPr lvl="1"/>
            <a:r>
              <a:rPr lang="en-US" sz="2000" dirty="0"/>
              <a:t>Make a copy of old version of data</a:t>
            </a:r>
          </a:p>
          <a:p>
            <a:pPr lvl="1"/>
            <a:r>
              <a:rPr lang="en-US" sz="2000" dirty="0"/>
              <a:t>Updates the copy </a:t>
            </a:r>
          </a:p>
          <a:p>
            <a:pPr lvl="1"/>
            <a:r>
              <a:rPr lang="en-US" sz="2000" dirty="0"/>
              <a:t>Publishes pointer to updated copy with single atomic instruction</a:t>
            </a:r>
          </a:p>
          <a:p>
            <a:r>
              <a:rPr lang="en-US" sz="2400" dirty="0"/>
              <a:t>Multiple concurrent versions of data can coexist</a:t>
            </a:r>
          </a:p>
          <a:p>
            <a:pPr lvl="1"/>
            <a:r>
              <a:rPr lang="en-US" sz="2000" dirty="0"/>
              <a:t>Readers may see old or new version</a:t>
            </a:r>
          </a:p>
          <a:p>
            <a:r>
              <a:rPr lang="en-US" sz="2400" dirty="0"/>
              <a:t>RCU needs integration with thread scheduler</a:t>
            </a:r>
          </a:p>
          <a:p>
            <a:pPr lvl="1"/>
            <a:r>
              <a:rPr lang="en-US" sz="2000" dirty="0"/>
              <a:t>To guarantee all readers complete within grace period, and then garbage collect old version</a:t>
            </a:r>
          </a:p>
        </p:txBody>
      </p:sp>
    </p:spTree>
    <p:extLst>
      <p:ext uri="{BB962C8B-B14F-4D97-AF65-F5344CB8AC3E}">
        <p14:creationId xmlns:p14="http://schemas.microsoft.com/office/powerpoint/2010/main" val="397634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in Action</a:t>
            </a:r>
          </a:p>
        </p:txBody>
      </p:sp>
      <p:grpSp>
        <p:nvGrpSpPr>
          <p:cNvPr id="22" name="Group 21">
            <a:extLst>
              <a:ext uri="{FF2B5EF4-FFF2-40B4-BE49-F238E27FC236}">
                <a16:creationId xmlns:a16="http://schemas.microsoft.com/office/drawing/2014/main" id="{4957134B-F196-3548-821B-0E77C6BC2654}"/>
              </a:ext>
            </a:extLst>
          </p:cNvPr>
          <p:cNvGrpSpPr/>
          <p:nvPr/>
        </p:nvGrpSpPr>
        <p:grpSpPr>
          <a:xfrm>
            <a:off x="1163256" y="5440101"/>
            <a:ext cx="6817489" cy="635550"/>
            <a:chOff x="1163256" y="5440101"/>
            <a:chExt cx="6817489" cy="635550"/>
          </a:xfrm>
        </p:grpSpPr>
        <p:cxnSp>
          <p:nvCxnSpPr>
            <p:cNvPr id="10" name="Straight Arrow Connector 9">
              <a:extLst>
                <a:ext uri="{FF2B5EF4-FFF2-40B4-BE49-F238E27FC236}">
                  <a16:creationId xmlns:a16="http://schemas.microsoft.com/office/drawing/2014/main" id="{FCB768DB-A1BE-6D4B-9676-3C91691B3338}"/>
                </a:ext>
              </a:extLst>
            </p:cNvPr>
            <p:cNvCxnSpPr>
              <a:cxnSpLocks/>
            </p:cNvCxnSpPr>
            <p:nvPr/>
          </p:nvCxnSpPr>
          <p:spPr>
            <a:xfrm>
              <a:off x="1163256" y="5440101"/>
              <a:ext cx="681748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19146F-B0B7-8F49-81E4-EDF002BE1053}"/>
                </a:ext>
              </a:extLst>
            </p:cNvPr>
            <p:cNvSpPr txBox="1"/>
            <p:nvPr/>
          </p:nvSpPr>
          <p:spPr>
            <a:xfrm>
              <a:off x="4247232" y="5706319"/>
              <a:ext cx="649537" cy="369332"/>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Time</a:t>
              </a:r>
            </a:p>
          </p:txBody>
        </p:sp>
      </p:grpSp>
      <p:sp>
        <p:nvSpPr>
          <p:cNvPr id="23" name="Rectangle 22">
            <a:extLst>
              <a:ext uri="{FF2B5EF4-FFF2-40B4-BE49-F238E27FC236}">
                <a16:creationId xmlns:a16="http://schemas.microsoft.com/office/drawing/2014/main" id="{C92CDEEE-9D00-104E-9199-80C8E26D2461}"/>
              </a:ext>
            </a:extLst>
          </p:cNvPr>
          <p:cNvSpPr/>
          <p:nvPr/>
        </p:nvSpPr>
        <p:spPr>
          <a:xfrm>
            <a:off x="1152190" y="2649147"/>
            <a:ext cx="1443705"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5" name="Rectangle 24">
            <a:extLst>
              <a:ext uri="{FF2B5EF4-FFF2-40B4-BE49-F238E27FC236}">
                <a16:creationId xmlns:a16="http://schemas.microsoft.com/office/drawing/2014/main" id="{DA49CDC2-A23C-514B-9A89-3A9DCA1B94C1}"/>
              </a:ext>
            </a:extLst>
          </p:cNvPr>
          <p:cNvSpPr/>
          <p:nvPr/>
        </p:nvSpPr>
        <p:spPr>
          <a:xfrm>
            <a:off x="628651" y="3154929"/>
            <a:ext cx="1084402"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6" name="Rectangle 25">
            <a:extLst>
              <a:ext uri="{FF2B5EF4-FFF2-40B4-BE49-F238E27FC236}">
                <a16:creationId xmlns:a16="http://schemas.microsoft.com/office/drawing/2014/main" id="{5BB26E0C-2DE9-264A-8FC2-72E5575E145B}"/>
              </a:ext>
            </a:extLst>
          </p:cNvPr>
          <p:cNvSpPr/>
          <p:nvPr/>
        </p:nvSpPr>
        <p:spPr>
          <a:xfrm>
            <a:off x="2359882" y="3660711"/>
            <a:ext cx="1818573"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7" name="Rectangle 26">
            <a:extLst>
              <a:ext uri="{FF2B5EF4-FFF2-40B4-BE49-F238E27FC236}">
                <a16:creationId xmlns:a16="http://schemas.microsoft.com/office/drawing/2014/main" id="{5D78FC33-B7B9-0943-8FF0-B1AFA74016F4}"/>
              </a:ext>
            </a:extLst>
          </p:cNvPr>
          <p:cNvSpPr/>
          <p:nvPr/>
        </p:nvSpPr>
        <p:spPr>
          <a:xfrm>
            <a:off x="2035034" y="4166493"/>
            <a:ext cx="4311047"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8" name="Rectangle 27">
            <a:extLst>
              <a:ext uri="{FF2B5EF4-FFF2-40B4-BE49-F238E27FC236}">
                <a16:creationId xmlns:a16="http://schemas.microsoft.com/office/drawing/2014/main" id="{51BE1904-A1D4-5943-B538-AA09659FC970}"/>
              </a:ext>
            </a:extLst>
          </p:cNvPr>
          <p:cNvSpPr/>
          <p:nvPr/>
        </p:nvSpPr>
        <p:spPr>
          <a:xfrm>
            <a:off x="1511493" y="4668378"/>
            <a:ext cx="108440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Write (New)</a:t>
            </a:r>
          </a:p>
        </p:txBody>
      </p:sp>
      <p:sp>
        <p:nvSpPr>
          <p:cNvPr id="29" name="Rectangle 28">
            <a:extLst>
              <a:ext uri="{FF2B5EF4-FFF2-40B4-BE49-F238E27FC236}">
                <a16:creationId xmlns:a16="http://schemas.microsoft.com/office/drawing/2014/main" id="{EB4F435B-65E3-E843-A13C-FD77419EFF2E}"/>
              </a:ext>
            </a:extLst>
          </p:cNvPr>
          <p:cNvSpPr/>
          <p:nvPr/>
        </p:nvSpPr>
        <p:spPr>
          <a:xfrm>
            <a:off x="3036184" y="3154929"/>
            <a:ext cx="2045099"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1" name="Rectangle 30">
            <a:extLst>
              <a:ext uri="{FF2B5EF4-FFF2-40B4-BE49-F238E27FC236}">
                <a16:creationId xmlns:a16="http://schemas.microsoft.com/office/drawing/2014/main" id="{AC193E25-F78C-214F-AB79-A83458EE25E5}"/>
              </a:ext>
            </a:extLst>
          </p:cNvPr>
          <p:cNvSpPr/>
          <p:nvPr/>
        </p:nvSpPr>
        <p:spPr>
          <a:xfrm>
            <a:off x="6346081" y="4668378"/>
            <a:ext cx="102699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Delete (Old)</a:t>
            </a:r>
          </a:p>
        </p:txBody>
      </p:sp>
      <p:sp>
        <p:nvSpPr>
          <p:cNvPr id="33" name="Rectangle 32">
            <a:extLst>
              <a:ext uri="{FF2B5EF4-FFF2-40B4-BE49-F238E27FC236}">
                <a16:creationId xmlns:a16="http://schemas.microsoft.com/office/drawing/2014/main" id="{A85AA8AD-1A5E-1841-97C4-3369C597CECB}"/>
              </a:ext>
            </a:extLst>
          </p:cNvPr>
          <p:cNvSpPr/>
          <p:nvPr/>
        </p:nvSpPr>
        <p:spPr>
          <a:xfrm>
            <a:off x="6346081" y="3660711"/>
            <a:ext cx="1818573"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4" name="Rectangle 33">
            <a:extLst>
              <a:ext uri="{FF2B5EF4-FFF2-40B4-BE49-F238E27FC236}">
                <a16:creationId xmlns:a16="http://schemas.microsoft.com/office/drawing/2014/main" id="{C3DBEB5D-5F35-EF41-9EC8-40CDB396BC6E}"/>
              </a:ext>
            </a:extLst>
          </p:cNvPr>
          <p:cNvSpPr/>
          <p:nvPr/>
        </p:nvSpPr>
        <p:spPr>
          <a:xfrm>
            <a:off x="5261203" y="2649147"/>
            <a:ext cx="1286904"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grpSp>
        <p:nvGrpSpPr>
          <p:cNvPr id="20" name="Group 19">
            <a:extLst>
              <a:ext uri="{FF2B5EF4-FFF2-40B4-BE49-F238E27FC236}">
                <a16:creationId xmlns:a16="http://schemas.microsoft.com/office/drawing/2014/main" id="{5A1725C0-D747-504D-9119-C3B31047F5B1}"/>
              </a:ext>
            </a:extLst>
          </p:cNvPr>
          <p:cNvGrpSpPr/>
          <p:nvPr/>
        </p:nvGrpSpPr>
        <p:grpSpPr>
          <a:xfrm>
            <a:off x="2072355" y="1367964"/>
            <a:ext cx="1047082" cy="3781015"/>
            <a:chOff x="2072355" y="1539829"/>
            <a:chExt cx="1047082" cy="3437285"/>
          </a:xfrm>
        </p:grpSpPr>
        <p:cxnSp>
          <p:nvCxnSpPr>
            <p:cNvPr id="13" name="Straight Connector 12">
              <a:extLst>
                <a:ext uri="{FF2B5EF4-FFF2-40B4-BE49-F238E27FC236}">
                  <a16:creationId xmlns:a16="http://schemas.microsoft.com/office/drawing/2014/main" id="{114A60C1-C5F0-474F-8B95-D4F84777106F}"/>
                </a:ext>
              </a:extLst>
            </p:cNvPr>
            <p:cNvCxnSpPr/>
            <p:nvPr/>
          </p:nvCxnSpPr>
          <p:spPr>
            <a:xfrm>
              <a:off x="2595895"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D8E3BE6-C65C-8E41-9348-B813C6DBAB92}"/>
                </a:ext>
              </a:extLst>
            </p:cNvPr>
            <p:cNvSpPr txBox="1"/>
            <p:nvPr/>
          </p:nvSpPr>
          <p:spPr>
            <a:xfrm>
              <a:off x="2072355" y="1539829"/>
              <a:ext cx="1047082"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Update is</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Published</a:t>
              </a:r>
            </a:p>
          </p:txBody>
        </p:sp>
      </p:grpSp>
      <p:grpSp>
        <p:nvGrpSpPr>
          <p:cNvPr id="21" name="Group 20">
            <a:extLst>
              <a:ext uri="{FF2B5EF4-FFF2-40B4-BE49-F238E27FC236}">
                <a16:creationId xmlns:a16="http://schemas.microsoft.com/office/drawing/2014/main" id="{81C5525F-B3EC-8043-A3C1-B0A98CC3E5A5}"/>
              </a:ext>
            </a:extLst>
          </p:cNvPr>
          <p:cNvGrpSpPr/>
          <p:nvPr/>
        </p:nvGrpSpPr>
        <p:grpSpPr>
          <a:xfrm>
            <a:off x="5620543" y="1367964"/>
            <a:ext cx="1451103" cy="3781015"/>
            <a:chOff x="5620543" y="1539829"/>
            <a:chExt cx="1451103" cy="3437285"/>
          </a:xfrm>
        </p:grpSpPr>
        <p:cxnSp>
          <p:nvCxnSpPr>
            <p:cNvPr id="15" name="Straight Connector 14">
              <a:extLst>
                <a:ext uri="{FF2B5EF4-FFF2-40B4-BE49-F238E27FC236}">
                  <a16:creationId xmlns:a16="http://schemas.microsoft.com/office/drawing/2014/main" id="{9E959EED-5728-344C-BDA2-02BFFB15BA63}"/>
                </a:ext>
              </a:extLst>
            </p:cNvPr>
            <p:cNvCxnSpPr/>
            <p:nvPr/>
          </p:nvCxnSpPr>
          <p:spPr>
            <a:xfrm>
              <a:off x="6346092"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2089495-E398-5A4C-B820-594D218D3B8C}"/>
                </a:ext>
              </a:extLst>
            </p:cNvPr>
            <p:cNvSpPr txBox="1"/>
            <p:nvPr/>
          </p:nvSpPr>
          <p:spPr>
            <a:xfrm>
              <a:off x="5620543" y="1539829"/>
              <a:ext cx="1451103"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Grace Period </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Ended</a:t>
              </a:r>
            </a:p>
          </p:txBody>
        </p:sp>
      </p:grpSp>
    </p:spTree>
    <p:extLst>
      <p:ext uri="{BB962C8B-B14F-4D97-AF65-F5344CB8AC3E}">
        <p14:creationId xmlns:p14="http://schemas.microsoft.com/office/powerpoint/2010/main" val="272023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500"/>
                                        <p:tgtEl>
                                          <p:spTgt spid="3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P spid="28" grpId="0" animBg="1"/>
      <p:bldP spid="29" grpId="0" animBg="1"/>
      <p:bldP spid="31" grpId="0" animBg="1"/>
      <p:bldP spid="33" grpId="0"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Implementation</a:t>
            </a:r>
          </a:p>
        </p:txBody>
      </p:sp>
      <p:sp>
        <p:nvSpPr>
          <p:cNvPr id="5" name="Content Placeholder 4">
            <a:extLst>
              <a:ext uri="{FF2B5EF4-FFF2-40B4-BE49-F238E27FC236}">
                <a16:creationId xmlns:a16="http://schemas.microsoft.com/office/drawing/2014/main" id="{E772158D-2BB2-E848-A95E-983172FE3674}"/>
              </a:ext>
            </a:extLst>
          </p:cNvPr>
          <p:cNvSpPr>
            <a:spLocks noGrp="1"/>
          </p:cNvSpPr>
          <p:nvPr>
            <p:ph idx="1"/>
          </p:nvPr>
        </p:nvSpPr>
        <p:spPr/>
        <p:txBody>
          <a:bodyPr/>
          <a:lstStyle/>
          <a:p>
            <a:r>
              <a:rPr lang="en-US" sz="2400" dirty="0"/>
              <a:t>Readers disable interrupts on entry</a:t>
            </a:r>
          </a:p>
          <a:p>
            <a:pPr lvl="1"/>
            <a:r>
              <a:rPr lang="en-US" sz="2000" dirty="0"/>
              <a:t>Guarantees they complete critical section in a timely fashion</a:t>
            </a:r>
          </a:p>
          <a:p>
            <a:pPr lvl="1"/>
            <a:r>
              <a:rPr lang="en-US" sz="2000" dirty="0"/>
              <a:t>No read or write lock</a:t>
            </a:r>
          </a:p>
          <a:p>
            <a:r>
              <a:rPr lang="en-US" sz="2400" dirty="0"/>
              <a:t>Writer</a:t>
            </a:r>
          </a:p>
          <a:p>
            <a:pPr lvl="1"/>
            <a:r>
              <a:rPr lang="en-US" sz="2000" dirty="0"/>
              <a:t>Acquire write lock</a:t>
            </a:r>
          </a:p>
          <a:p>
            <a:pPr lvl="1"/>
            <a:r>
              <a:rPr lang="en-US" sz="2000" dirty="0"/>
              <a:t>Compute new data structure</a:t>
            </a:r>
          </a:p>
          <a:p>
            <a:pPr lvl="1"/>
            <a:r>
              <a:rPr lang="en-US" sz="2000" dirty="0"/>
              <a:t>Publish new version with atomic instruction</a:t>
            </a:r>
          </a:p>
          <a:p>
            <a:pPr lvl="1"/>
            <a:r>
              <a:rPr lang="en-US" sz="2000" dirty="0"/>
              <a:t>Release write lock</a:t>
            </a:r>
          </a:p>
          <a:p>
            <a:pPr lvl="1"/>
            <a:r>
              <a:rPr lang="en-US" sz="2000" dirty="0"/>
              <a:t>Wait for time slice on each CPU</a:t>
            </a:r>
          </a:p>
          <a:p>
            <a:pPr lvl="1"/>
            <a:r>
              <a:rPr lang="en-US" sz="2000" dirty="0"/>
              <a:t>Only then, garbage collect old version of data structure</a:t>
            </a:r>
          </a:p>
        </p:txBody>
      </p:sp>
    </p:spTree>
    <p:extLst>
      <p:ext uri="{BB962C8B-B14F-4D97-AF65-F5344CB8AC3E}">
        <p14:creationId xmlns:p14="http://schemas.microsoft.com/office/powerpoint/2010/main" val="133931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in Multiprocessors</a:t>
            </a:r>
          </a:p>
        </p:txBody>
      </p:sp>
      <p:sp>
        <p:nvSpPr>
          <p:cNvPr id="3" name="Content Placeholder 2"/>
          <p:cNvSpPr>
            <a:spLocks noGrp="1"/>
          </p:cNvSpPr>
          <p:nvPr>
            <p:ph idx="1"/>
          </p:nvPr>
        </p:nvSpPr>
        <p:spPr/>
        <p:txBody>
          <a:bodyPr/>
          <a:lstStyle/>
          <a:p>
            <a:r>
              <a:rPr lang="en-US" sz="2000" dirty="0"/>
              <a:t>There could be one ready queue for all CPUs</a:t>
            </a:r>
            <a:endParaRPr lang="en-US" sz="1800" dirty="0"/>
          </a:p>
          <a:p>
            <a:r>
              <a:rPr lang="en-US" sz="2000" dirty="0"/>
              <a:t>Notice any problems?</a:t>
            </a:r>
          </a:p>
          <a:p>
            <a:pPr lvl="1"/>
            <a:r>
              <a:rPr lang="en-US" sz="1800" dirty="0"/>
              <a:t>Single bottleneck: contention for ready queue’s spinlock</a:t>
            </a:r>
          </a:p>
          <a:p>
            <a:pPr lvl="1"/>
            <a:r>
              <a:rPr lang="en-US" sz="1800" dirty="0"/>
              <a:t>Limited cache reuse: lack of data locality as threads get </a:t>
            </a:r>
            <a:br>
              <a:rPr lang="en-US" sz="1800" dirty="0"/>
            </a:br>
            <a:r>
              <a:rPr lang="en-US" sz="1800" dirty="0"/>
              <a:t>scheduled on different CPUs</a:t>
            </a:r>
          </a:p>
          <a:p>
            <a:r>
              <a:rPr lang="en-US" sz="2000" dirty="0"/>
              <a:t>Solution: each CPU has its own private ready queue</a:t>
            </a:r>
            <a:endParaRPr lang="en-US" sz="1600" dirty="0"/>
          </a:p>
          <a:p>
            <a:r>
              <a:rPr lang="en-US" sz="2000" dirty="0"/>
              <a:t>Notice any problems?</a:t>
            </a:r>
          </a:p>
          <a:p>
            <a:pPr lvl="1"/>
            <a:r>
              <a:rPr lang="en-US" sz="1800" dirty="0"/>
              <a:t>Load balancing: some CPUs might be idle </a:t>
            </a:r>
            <a:br>
              <a:rPr lang="en-US" sz="1800" dirty="0"/>
            </a:br>
            <a:r>
              <a:rPr lang="en-US" sz="1800" dirty="0"/>
              <a:t>while threads pile up on others ready queues </a:t>
            </a:r>
          </a:p>
          <a:p>
            <a:pPr lvl="1"/>
            <a:r>
              <a:rPr lang="en-US" sz="1800" dirty="0"/>
              <a:t>Priorities: one queue has one low-priority </a:t>
            </a:r>
            <a:br>
              <a:rPr lang="en-US" sz="1800" dirty="0"/>
            </a:br>
            <a:r>
              <a:rPr lang="en-US" sz="1800" dirty="0"/>
              <a:t>thread and another has ten high-priority ones</a:t>
            </a:r>
          </a:p>
          <a:p>
            <a:r>
              <a:rPr lang="en-US" sz="2200" dirty="0"/>
              <a:t>Solution:</a:t>
            </a:r>
            <a:r>
              <a:rPr lang="en-US" sz="1800" dirty="0"/>
              <a:t> load balancing!</a:t>
            </a:r>
          </a:p>
        </p:txBody>
      </p:sp>
      <p:graphicFrame>
        <p:nvGraphicFramePr>
          <p:cNvPr id="4" name="Table 3">
            <a:extLst>
              <a:ext uri="{FF2B5EF4-FFF2-40B4-BE49-F238E27FC236}">
                <a16:creationId xmlns:a16="http://schemas.microsoft.com/office/drawing/2014/main" id="{04F0443A-0ADE-0649-91D0-850AFD58EC89}"/>
              </a:ext>
            </a:extLst>
          </p:cNvPr>
          <p:cNvGraphicFramePr>
            <a:graphicFrameLocks noGrp="1"/>
          </p:cNvGraphicFramePr>
          <p:nvPr>
            <p:extLst>
              <p:ext uri="{D42A27DB-BD31-4B8C-83A1-F6EECF244321}">
                <p14:modId xmlns:p14="http://schemas.microsoft.com/office/powerpoint/2010/main" val="2904140315"/>
              </p:ext>
            </p:extLst>
          </p:nvPr>
        </p:nvGraphicFramePr>
        <p:xfrm>
          <a:off x="6034877" y="2049528"/>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5768221"/>
                  </a:ext>
                </a:extLst>
              </a:tr>
            </a:tbl>
          </a:graphicData>
        </a:graphic>
      </p:graphicFrame>
      <p:sp>
        <p:nvSpPr>
          <p:cNvPr id="5" name="Rectangle 4">
            <a:extLst>
              <a:ext uri="{FF2B5EF4-FFF2-40B4-BE49-F238E27FC236}">
                <a16:creationId xmlns:a16="http://schemas.microsoft.com/office/drawing/2014/main" id="{63007ECF-7FAF-CC48-A314-6EFD9E223683}"/>
              </a:ext>
            </a:extLst>
          </p:cNvPr>
          <p:cNvSpPr/>
          <p:nvPr/>
        </p:nvSpPr>
        <p:spPr>
          <a:xfrm>
            <a:off x="8133881" y="2317219"/>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 name="Rectangle 5">
            <a:extLst>
              <a:ext uri="{FF2B5EF4-FFF2-40B4-BE49-F238E27FC236}">
                <a16:creationId xmlns:a16="http://schemas.microsoft.com/office/drawing/2014/main" id="{03987375-C38C-5348-88C7-4CE8040FA98F}"/>
              </a:ext>
            </a:extLst>
          </p:cNvPr>
          <p:cNvSpPr/>
          <p:nvPr/>
        </p:nvSpPr>
        <p:spPr>
          <a:xfrm>
            <a:off x="8133881" y="288361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7" name="Rectangle 6">
            <a:extLst>
              <a:ext uri="{FF2B5EF4-FFF2-40B4-BE49-F238E27FC236}">
                <a16:creationId xmlns:a16="http://schemas.microsoft.com/office/drawing/2014/main" id="{BA6D9BEA-084E-F744-923B-01C4041D1969}"/>
              </a:ext>
            </a:extLst>
          </p:cNvPr>
          <p:cNvSpPr/>
          <p:nvPr/>
        </p:nvSpPr>
        <p:spPr>
          <a:xfrm>
            <a:off x="8133881" y="1737388"/>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4EEE37E8-6AC7-7148-A551-9968A559A193}"/>
              </a:ext>
            </a:extLst>
          </p:cNvPr>
          <p:cNvSpPr/>
          <p:nvPr/>
        </p:nvSpPr>
        <p:spPr>
          <a:xfrm>
            <a:off x="8133881" y="3448620"/>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cxnSp>
        <p:nvCxnSpPr>
          <p:cNvPr id="10" name="Straight Arrow Connector 9">
            <a:extLst>
              <a:ext uri="{FF2B5EF4-FFF2-40B4-BE49-F238E27FC236}">
                <a16:creationId xmlns:a16="http://schemas.microsoft.com/office/drawing/2014/main" id="{3AED503A-61D7-C947-9299-96DDA0249789}"/>
              </a:ext>
            </a:extLst>
          </p:cNvPr>
          <p:cNvCxnSpPr>
            <a:cxnSpLocks/>
            <a:stCxn id="4" idx="3"/>
            <a:endCxn id="7" idx="1"/>
          </p:cNvCxnSpPr>
          <p:nvPr/>
        </p:nvCxnSpPr>
        <p:spPr>
          <a:xfrm flipV="1">
            <a:off x="7657721" y="1938487"/>
            <a:ext cx="476160" cy="246413"/>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B359E4E-B6C5-A348-9516-307CBB651837}"/>
              </a:ext>
            </a:extLst>
          </p:cNvPr>
          <p:cNvCxnSpPr>
            <a:cxnSpLocks/>
            <a:stCxn id="4" idx="3"/>
            <a:endCxn id="5" idx="1"/>
          </p:cNvCxnSpPr>
          <p:nvPr/>
        </p:nvCxnSpPr>
        <p:spPr>
          <a:xfrm>
            <a:off x="7657721" y="2184900"/>
            <a:ext cx="476160" cy="33341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FDEE888-9A33-8649-89FD-44FCF97DF4AE}"/>
              </a:ext>
            </a:extLst>
          </p:cNvPr>
          <p:cNvCxnSpPr>
            <a:cxnSpLocks/>
            <a:stCxn id="4" idx="3"/>
            <a:endCxn id="6" idx="1"/>
          </p:cNvCxnSpPr>
          <p:nvPr/>
        </p:nvCxnSpPr>
        <p:spPr>
          <a:xfrm>
            <a:off x="7657721" y="2184900"/>
            <a:ext cx="476160" cy="899812"/>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B04C73E-15A6-9D41-B420-F1347ACF2524}"/>
              </a:ext>
            </a:extLst>
          </p:cNvPr>
          <p:cNvCxnSpPr>
            <a:cxnSpLocks/>
            <a:stCxn id="4" idx="3"/>
            <a:endCxn id="8" idx="1"/>
          </p:cNvCxnSpPr>
          <p:nvPr/>
        </p:nvCxnSpPr>
        <p:spPr>
          <a:xfrm>
            <a:off x="7657721" y="2184900"/>
            <a:ext cx="476160" cy="1464819"/>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3" name="Table 52">
            <a:extLst>
              <a:ext uri="{FF2B5EF4-FFF2-40B4-BE49-F238E27FC236}">
                <a16:creationId xmlns:a16="http://schemas.microsoft.com/office/drawing/2014/main" id="{575AA352-0645-7C4F-897C-561FF21864AB}"/>
              </a:ext>
            </a:extLst>
          </p:cNvPr>
          <p:cNvGraphicFramePr>
            <a:graphicFrameLocks noGrp="1"/>
          </p:cNvGraphicFramePr>
          <p:nvPr>
            <p:extLst>
              <p:ext uri="{D42A27DB-BD31-4B8C-83A1-F6EECF244321}">
                <p14:modId xmlns:p14="http://schemas.microsoft.com/office/powerpoint/2010/main" val="567045385"/>
              </p:ext>
            </p:extLst>
          </p:nvPr>
        </p:nvGraphicFramePr>
        <p:xfrm>
          <a:off x="6034877" y="452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25768221"/>
                  </a:ext>
                </a:extLst>
              </a:tr>
            </a:tbl>
          </a:graphicData>
        </a:graphic>
      </p:graphicFrame>
      <p:cxnSp>
        <p:nvCxnSpPr>
          <p:cNvPr id="54" name="Straight Arrow Connector 53">
            <a:extLst>
              <a:ext uri="{FF2B5EF4-FFF2-40B4-BE49-F238E27FC236}">
                <a16:creationId xmlns:a16="http://schemas.microsoft.com/office/drawing/2014/main" id="{889D5112-27BC-0444-85ED-DE1B2093B99E}"/>
              </a:ext>
            </a:extLst>
          </p:cNvPr>
          <p:cNvCxnSpPr>
            <a:cxnSpLocks/>
            <a:stCxn id="53" idx="3"/>
            <a:endCxn id="63" idx="1"/>
          </p:cNvCxnSpPr>
          <p:nvPr/>
        </p:nvCxnSpPr>
        <p:spPr>
          <a:xfrm flipV="1">
            <a:off x="7657721" y="4472190"/>
            <a:ext cx="495985" cy="188867"/>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le 54">
            <a:extLst>
              <a:ext uri="{FF2B5EF4-FFF2-40B4-BE49-F238E27FC236}">
                <a16:creationId xmlns:a16="http://schemas.microsoft.com/office/drawing/2014/main" id="{03FB9641-18AA-EE42-8A7B-F5B18900A015}"/>
              </a:ext>
            </a:extLst>
          </p:cNvPr>
          <p:cNvGraphicFramePr>
            <a:graphicFrameLocks noGrp="1"/>
          </p:cNvGraphicFramePr>
          <p:nvPr>
            <p:extLst>
              <p:ext uri="{D42A27DB-BD31-4B8C-83A1-F6EECF244321}">
                <p14:modId xmlns:p14="http://schemas.microsoft.com/office/powerpoint/2010/main" val="4147945637"/>
              </p:ext>
            </p:extLst>
          </p:nvPr>
        </p:nvGraphicFramePr>
        <p:xfrm>
          <a:off x="6034877" y="4978434"/>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125768221"/>
                  </a:ext>
                </a:extLst>
              </a:tr>
            </a:tbl>
          </a:graphicData>
        </a:graphic>
      </p:graphicFrame>
      <p:cxnSp>
        <p:nvCxnSpPr>
          <p:cNvPr id="56" name="Straight Arrow Connector 55">
            <a:extLst>
              <a:ext uri="{FF2B5EF4-FFF2-40B4-BE49-F238E27FC236}">
                <a16:creationId xmlns:a16="http://schemas.microsoft.com/office/drawing/2014/main" id="{45CD3EE0-B0F1-DE47-A671-8D604597FCD5}"/>
              </a:ext>
            </a:extLst>
          </p:cNvPr>
          <p:cNvCxnSpPr>
            <a:cxnSpLocks/>
            <a:stCxn id="55" idx="3"/>
            <a:endCxn id="61" idx="1"/>
          </p:cNvCxnSpPr>
          <p:nvPr/>
        </p:nvCxnSpPr>
        <p:spPr>
          <a:xfrm flipV="1">
            <a:off x="7657721" y="5052021"/>
            <a:ext cx="495985" cy="6178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7" name="Table 56">
            <a:extLst>
              <a:ext uri="{FF2B5EF4-FFF2-40B4-BE49-F238E27FC236}">
                <a16:creationId xmlns:a16="http://schemas.microsoft.com/office/drawing/2014/main" id="{6CB7A5B8-AA18-F745-8B78-30AED753C928}"/>
              </a:ext>
            </a:extLst>
          </p:cNvPr>
          <p:cNvGraphicFramePr>
            <a:graphicFrameLocks noGrp="1"/>
          </p:cNvGraphicFramePr>
          <p:nvPr>
            <p:extLst>
              <p:ext uri="{D42A27DB-BD31-4B8C-83A1-F6EECF244321}">
                <p14:modId xmlns:p14="http://schemas.microsoft.com/office/powerpoint/2010/main" val="463595117"/>
              </p:ext>
            </p:extLst>
          </p:nvPr>
        </p:nvGraphicFramePr>
        <p:xfrm>
          <a:off x="6034877" y="542715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25768221"/>
                  </a:ext>
                </a:extLst>
              </a:tr>
            </a:tbl>
          </a:graphicData>
        </a:graphic>
      </p:graphicFrame>
      <p:cxnSp>
        <p:nvCxnSpPr>
          <p:cNvPr id="58" name="Straight Arrow Connector 57">
            <a:extLst>
              <a:ext uri="{FF2B5EF4-FFF2-40B4-BE49-F238E27FC236}">
                <a16:creationId xmlns:a16="http://schemas.microsoft.com/office/drawing/2014/main" id="{F03FBC42-3CC7-8A4D-8D9E-DEDF14DFB413}"/>
              </a:ext>
            </a:extLst>
          </p:cNvPr>
          <p:cNvCxnSpPr>
            <a:cxnSpLocks/>
            <a:stCxn id="57" idx="3"/>
            <a:endCxn id="62" idx="1"/>
          </p:cNvCxnSpPr>
          <p:nvPr/>
        </p:nvCxnSpPr>
        <p:spPr>
          <a:xfrm>
            <a:off x="7657721" y="5562527"/>
            <a:ext cx="495985" cy="5588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9" name="Table 58">
            <a:extLst>
              <a:ext uri="{FF2B5EF4-FFF2-40B4-BE49-F238E27FC236}">
                <a16:creationId xmlns:a16="http://schemas.microsoft.com/office/drawing/2014/main" id="{B51BC172-E2FC-ED47-A9B9-B8D3A998CA65}"/>
              </a:ext>
            </a:extLst>
          </p:cNvPr>
          <p:cNvGraphicFramePr>
            <a:graphicFrameLocks noGrp="1"/>
          </p:cNvGraphicFramePr>
          <p:nvPr>
            <p:extLst>
              <p:ext uri="{D42A27DB-BD31-4B8C-83A1-F6EECF244321}">
                <p14:modId xmlns:p14="http://schemas.microsoft.com/office/powerpoint/2010/main" val="1853351277"/>
              </p:ext>
            </p:extLst>
          </p:nvPr>
        </p:nvGraphicFramePr>
        <p:xfrm>
          <a:off x="6034877" y="586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8</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7</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6</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5</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25768221"/>
                  </a:ext>
                </a:extLst>
              </a:tr>
            </a:tbl>
          </a:graphicData>
        </a:graphic>
      </p:graphicFrame>
      <p:cxnSp>
        <p:nvCxnSpPr>
          <p:cNvPr id="60" name="Straight Arrow Connector 59">
            <a:extLst>
              <a:ext uri="{FF2B5EF4-FFF2-40B4-BE49-F238E27FC236}">
                <a16:creationId xmlns:a16="http://schemas.microsoft.com/office/drawing/2014/main" id="{8412E7EA-EE4E-1045-99D4-782D0EB8DA59}"/>
              </a:ext>
            </a:extLst>
          </p:cNvPr>
          <p:cNvCxnSpPr>
            <a:cxnSpLocks/>
            <a:stCxn id="59" idx="3"/>
            <a:endCxn id="64" idx="1"/>
          </p:cNvCxnSpPr>
          <p:nvPr/>
        </p:nvCxnSpPr>
        <p:spPr>
          <a:xfrm>
            <a:off x="7657721" y="6001057"/>
            <a:ext cx="495985" cy="18236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63488CB0-5098-9C48-A418-56AD15360DF8}"/>
              </a:ext>
            </a:extLst>
          </p:cNvPr>
          <p:cNvSpPr/>
          <p:nvPr/>
        </p:nvSpPr>
        <p:spPr>
          <a:xfrm>
            <a:off x="8153706" y="4850922"/>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2" name="Rectangle 61">
            <a:extLst>
              <a:ext uri="{FF2B5EF4-FFF2-40B4-BE49-F238E27FC236}">
                <a16:creationId xmlns:a16="http://schemas.microsoft.com/office/drawing/2014/main" id="{D12941F4-7E7F-3A49-8972-9D4D51AB4AAB}"/>
              </a:ext>
            </a:extLst>
          </p:cNvPr>
          <p:cNvSpPr/>
          <p:nvPr/>
        </p:nvSpPr>
        <p:spPr>
          <a:xfrm>
            <a:off x="8153706" y="5417316"/>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63" name="Rectangle 62">
            <a:extLst>
              <a:ext uri="{FF2B5EF4-FFF2-40B4-BE49-F238E27FC236}">
                <a16:creationId xmlns:a16="http://schemas.microsoft.com/office/drawing/2014/main" id="{B361A04B-F568-B845-9878-7615A1B43D15}"/>
              </a:ext>
            </a:extLst>
          </p:cNvPr>
          <p:cNvSpPr/>
          <p:nvPr/>
        </p:nvSpPr>
        <p:spPr>
          <a:xfrm>
            <a:off x="8153706" y="4271091"/>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64" name="Rectangle 63">
            <a:extLst>
              <a:ext uri="{FF2B5EF4-FFF2-40B4-BE49-F238E27FC236}">
                <a16:creationId xmlns:a16="http://schemas.microsoft.com/office/drawing/2014/main" id="{54CDE7D1-405E-0D43-8D49-AF7F24B94734}"/>
              </a:ext>
            </a:extLst>
          </p:cNvPr>
          <p:cNvSpPr/>
          <p:nvPr/>
        </p:nvSpPr>
        <p:spPr>
          <a:xfrm>
            <a:off x="8153706" y="598232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spTree>
    <p:extLst>
      <p:ext uri="{BB962C8B-B14F-4D97-AF65-F5344CB8AC3E}">
        <p14:creationId xmlns:p14="http://schemas.microsoft.com/office/powerpoint/2010/main" val="116009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5" grpId="0" animBg="1"/>
      <p:bldP spid="6" grpId="0" animBg="1"/>
      <p:bldP spid="7" grpId="0" animBg="1"/>
      <p:bldP spid="8" grpId="0" animBg="1"/>
      <p:bldP spid="61" grpId="0" animBg="1"/>
      <p:bldP spid="62" grpId="0" animBg="1"/>
      <p:bldP spid="63" grpId="0" animBg="1"/>
      <p:bldP spid="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C145-4DCF-9D4B-A66D-039D7CE16726}"/>
              </a:ext>
            </a:extLst>
          </p:cNvPr>
          <p:cNvSpPr>
            <a:spLocks noGrp="1"/>
          </p:cNvSpPr>
          <p:nvPr>
            <p:ph type="title"/>
          </p:nvPr>
        </p:nvSpPr>
        <p:spPr>
          <a:xfrm>
            <a:off x="628650" y="212727"/>
            <a:ext cx="7886700" cy="986154"/>
          </a:xfrm>
        </p:spPr>
        <p:txBody>
          <a:bodyPr/>
          <a:lstStyle/>
          <a:p>
            <a:r>
              <a:rPr lang="en-US" dirty="0"/>
              <a:t>Load Tracking Metric</a:t>
            </a:r>
          </a:p>
        </p:txBody>
      </p:sp>
      <p:sp>
        <p:nvSpPr>
          <p:cNvPr id="3" name="Content Placeholder 2">
            <a:extLst>
              <a:ext uri="{FF2B5EF4-FFF2-40B4-BE49-F238E27FC236}">
                <a16:creationId xmlns:a16="http://schemas.microsoft.com/office/drawing/2014/main" id="{CC433778-871E-EF4F-90AD-A3258D90345F}"/>
              </a:ext>
            </a:extLst>
          </p:cNvPr>
          <p:cNvSpPr>
            <a:spLocks noGrp="1"/>
          </p:cNvSpPr>
          <p:nvPr>
            <p:ph idx="1"/>
          </p:nvPr>
        </p:nvSpPr>
        <p:spPr>
          <a:xfrm>
            <a:off x="628650" y="1676400"/>
            <a:ext cx="7886700" cy="4968875"/>
          </a:xfrm>
        </p:spPr>
        <p:txBody>
          <a:bodyPr/>
          <a:lstStyle/>
          <a:p>
            <a:r>
              <a:rPr lang="en-US" sz="2000" dirty="0">
                <a:solidFill>
                  <a:srgbClr val="FF0000"/>
                </a:solidFill>
              </a:rPr>
              <a:t>Option 1</a:t>
            </a:r>
            <a:r>
              <a:rPr lang="en-US" sz="2000" dirty="0"/>
              <a:t>: balance queues based on </a:t>
            </a:r>
            <a:r>
              <a:rPr lang="en-US" sz="2000" dirty="0">
                <a:solidFill>
                  <a:srgbClr val="FF0000"/>
                </a:solidFill>
              </a:rPr>
              <a:t>number of threads</a:t>
            </a:r>
          </a:p>
          <a:p>
            <a:pPr lvl="1"/>
            <a:r>
              <a:rPr lang="en-US" sz="1800" dirty="0"/>
              <a:t>Two queues could have same number of threads, in one all are high-priority, and in other all are low-priority</a:t>
            </a:r>
          </a:p>
          <a:p>
            <a:pPr lvl="1"/>
            <a:r>
              <a:rPr lang="en-US" sz="1800" dirty="0"/>
              <a:t>Low-priority threads get the same amount of CPU time as high-priority ones</a:t>
            </a:r>
          </a:p>
          <a:p>
            <a:r>
              <a:rPr lang="en-US" sz="2000" dirty="0">
                <a:solidFill>
                  <a:srgbClr val="FF0000"/>
                </a:solidFill>
              </a:rPr>
              <a:t>Option 2</a:t>
            </a:r>
            <a:r>
              <a:rPr lang="en-US" sz="2000" dirty="0"/>
              <a:t>: balance queues based on </a:t>
            </a:r>
            <a:r>
              <a:rPr lang="en-US" sz="2000" dirty="0">
                <a:solidFill>
                  <a:srgbClr val="FF0000"/>
                </a:solidFill>
              </a:rPr>
              <a:t>threads’ weights</a:t>
            </a:r>
          </a:p>
          <a:p>
            <a:pPr lvl="1"/>
            <a:r>
              <a:rPr lang="en-US" sz="1800" dirty="0"/>
              <a:t>One queue has 1 thread with weight 9, other has 9 threads with weight 1</a:t>
            </a:r>
          </a:p>
          <a:p>
            <a:pPr lvl="1"/>
            <a:r>
              <a:rPr lang="en-US" sz="1800" dirty="0"/>
              <a:t>High-priority thread often sleeps, its CPU must frequently steal work from other queue</a:t>
            </a:r>
          </a:p>
          <a:p>
            <a:r>
              <a:rPr lang="en-US" sz="2000" dirty="0">
                <a:solidFill>
                  <a:srgbClr val="FF0000"/>
                </a:solidFill>
              </a:rPr>
              <a:t>Option 3</a:t>
            </a:r>
            <a:r>
              <a:rPr lang="en-US" sz="2000" dirty="0"/>
              <a:t>: balance queues based on </a:t>
            </a:r>
            <a:r>
              <a:rPr lang="en-US" sz="2000" dirty="0">
                <a:solidFill>
                  <a:srgbClr val="FF0000"/>
                </a:solidFill>
              </a:rPr>
              <a:t>threads’ weights and CPU utilization</a:t>
            </a:r>
          </a:p>
          <a:p>
            <a:pPr lvl="1"/>
            <a:r>
              <a:rPr lang="en-US" sz="1800" dirty="0"/>
              <a:t>Metric called </a:t>
            </a:r>
            <a:r>
              <a:rPr lang="en-US" sz="1800" i="1" dirty="0">
                <a:solidFill>
                  <a:srgbClr val="FF0000"/>
                </a:solidFill>
              </a:rPr>
              <a:t>load </a:t>
            </a:r>
            <a:r>
              <a:rPr lang="en-US" sz="1800" dirty="0"/>
              <a:t>used in Linux’s completely fair scheduling (CFS)</a:t>
            </a:r>
          </a:p>
          <a:p>
            <a:pPr lvl="1"/>
            <a:r>
              <a:rPr lang="en-US" sz="1800" dirty="0"/>
              <a:t>If thread does not use much of CPU, its </a:t>
            </a:r>
            <a:r>
              <a:rPr lang="en-US" sz="1800" i="1" dirty="0"/>
              <a:t>load</a:t>
            </a:r>
            <a:r>
              <a:rPr lang="en-US" sz="1800" dirty="0"/>
              <a:t> will be decreased accordingly</a:t>
            </a:r>
          </a:p>
          <a:p>
            <a:pPr lvl="1"/>
            <a:r>
              <a:rPr lang="en-US" sz="1800" dirty="0"/>
              <a:t>CFS further uses </a:t>
            </a:r>
            <a:r>
              <a:rPr lang="en-US" sz="1600" dirty="0" err="1">
                <a:latin typeface="Ubuntu Mono" panose="020B0509030602030204" pitchFamily="49" charset="0"/>
              </a:rPr>
              <a:t>autogroup</a:t>
            </a:r>
            <a:r>
              <a:rPr lang="en-US" sz="1800" dirty="0"/>
              <a:t> feature to normalize </a:t>
            </a:r>
            <a:r>
              <a:rPr lang="en-US" sz="1800" i="1" dirty="0"/>
              <a:t>load</a:t>
            </a:r>
            <a:r>
              <a:rPr lang="en-US" sz="1800" dirty="0"/>
              <a:t> based on number of threads per process</a:t>
            </a:r>
            <a:endParaRPr lang="en-US" sz="1800" dirty="0">
              <a:latin typeface="Ubuntu Mono" panose="020B0509030602030204" pitchFamily="49" charset="0"/>
            </a:endParaRPr>
          </a:p>
        </p:txBody>
      </p:sp>
    </p:spTree>
    <p:extLst>
      <p:ext uri="{BB962C8B-B14F-4D97-AF65-F5344CB8AC3E}">
        <p14:creationId xmlns:p14="http://schemas.microsoft.com/office/powerpoint/2010/main" val="357382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5FB6A28-BFFD-A141-8827-D28154A8273D}"/>
              </a:ext>
            </a:extLst>
          </p:cNvPr>
          <p:cNvSpPr>
            <a:spLocks noGrp="1"/>
          </p:cNvSpPr>
          <p:nvPr>
            <p:ph type="title"/>
          </p:nvPr>
        </p:nvSpPr>
        <p:spPr>
          <a:xfrm>
            <a:off x="628650" y="212727"/>
            <a:ext cx="7886700" cy="986154"/>
          </a:xfrm>
        </p:spPr>
        <p:txBody>
          <a:bodyPr/>
          <a:lstStyle/>
          <a:p>
            <a:r>
              <a:rPr lang="en-US"/>
              <a:t>Load Balancing is Simple, isn’t it?</a:t>
            </a:r>
            <a:endParaRPr lang="en-US" dirty="0"/>
          </a:p>
        </p:txBody>
      </p:sp>
      <p:sp>
        <p:nvSpPr>
          <p:cNvPr id="9" name="Text Placeholder 8">
            <a:extLst>
              <a:ext uri="{FF2B5EF4-FFF2-40B4-BE49-F238E27FC236}">
                <a16:creationId xmlns:a16="http://schemas.microsoft.com/office/drawing/2014/main" id="{01B66A7E-50E7-EC4F-A81F-0F2B9952E662}"/>
              </a:ext>
            </a:extLst>
          </p:cNvPr>
          <p:cNvSpPr>
            <a:spLocks noGrp="1"/>
          </p:cNvSpPr>
          <p:nvPr>
            <p:ph idx="1"/>
          </p:nvPr>
        </p:nvSpPr>
        <p:spPr>
          <a:xfrm>
            <a:off x="628650" y="1676400"/>
            <a:ext cx="7886700" cy="4968875"/>
          </a:xfrm>
        </p:spPr>
        <p:txBody>
          <a:bodyPr/>
          <a:lstStyle/>
          <a:p>
            <a:pPr marL="0" indent="0">
              <a:buNone/>
            </a:pPr>
            <a:r>
              <a:rPr lang="en-CA" sz="1800" i="1" dirty="0">
                <a:solidFill>
                  <a:srgbClr val="0070C0"/>
                </a:solidFill>
              </a:rPr>
              <a:t>“I suspect that making the scheduler use per-CPU queues together with some inter-CPU load balancing logic is probably trivial . Patches already exist, and I don’t feel that people can screw up the few hundred lines too badly.” </a:t>
            </a:r>
          </a:p>
          <a:p>
            <a:pPr marL="0" indent="0">
              <a:buNone/>
            </a:pPr>
            <a:endParaRPr lang="en-CA" sz="700" dirty="0"/>
          </a:p>
          <a:p>
            <a:pPr marL="457200" lvl="1" indent="0" algn="r">
              <a:buNone/>
            </a:pPr>
            <a:r>
              <a:rPr lang="en-CA" sz="1200" dirty="0"/>
              <a:t>Linus Torvalds, 2001</a:t>
            </a:r>
            <a:r>
              <a:rPr lang="en-CA" sz="1200" baseline="30000" dirty="0"/>
              <a:t>[1]</a:t>
            </a:r>
            <a:endParaRPr lang="en-CA" sz="1600" dirty="0"/>
          </a:p>
          <a:p>
            <a:r>
              <a:rPr lang="en-CA" sz="1800" dirty="0"/>
              <a:t>In 2001, server systems typically had only few CPUs</a:t>
            </a:r>
          </a:p>
          <a:p>
            <a:r>
              <a:rPr lang="en-CA" sz="1800" dirty="0"/>
              <a:t>Today, datacenter servers could have hundreds of CPUs</a:t>
            </a:r>
          </a:p>
          <a:p>
            <a:r>
              <a:rPr lang="en-CA" sz="1800" dirty="0"/>
              <a:t>Load balancing has become expensive procedure</a:t>
            </a:r>
          </a:p>
          <a:p>
            <a:pPr lvl="1"/>
            <a:r>
              <a:rPr lang="en-CA" sz="1600" dirty="0">
                <a:solidFill>
                  <a:srgbClr val="00B050"/>
                </a:solidFill>
              </a:rPr>
              <a:t>Computation</a:t>
            </a:r>
            <a:r>
              <a:rPr lang="en-CA" sz="1600" dirty="0"/>
              <a:t>: requires iterating over dozens of ready queues</a:t>
            </a:r>
          </a:p>
          <a:p>
            <a:pPr lvl="1"/>
            <a:r>
              <a:rPr lang="en-CA" sz="1600" dirty="0">
                <a:solidFill>
                  <a:srgbClr val="00B050"/>
                </a:solidFill>
              </a:rPr>
              <a:t>Communication</a:t>
            </a:r>
            <a:r>
              <a:rPr lang="en-CA" sz="1600" dirty="0"/>
              <a:t>: involves modifying remotely cached data structures, causing extremely expensive cache misses and synchronization</a:t>
            </a:r>
          </a:p>
          <a:p>
            <a:r>
              <a:rPr lang="en-CA" sz="1800" dirty="0"/>
              <a:t>Scheduler try to </a:t>
            </a:r>
            <a:r>
              <a:rPr lang="en-CA" sz="1800" dirty="0">
                <a:solidFill>
                  <a:srgbClr val="FF0000"/>
                </a:solidFill>
              </a:rPr>
              <a:t>avoid</a:t>
            </a:r>
            <a:r>
              <a:rPr lang="en-CA" sz="1800" dirty="0"/>
              <a:t> running load-balancing procedure often</a:t>
            </a:r>
          </a:p>
          <a:p>
            <a:pPr lvl="1"/>
            <a:r>
              <a:rPr lang="en-CA" sz="1600" dirty="0"/>
              <a:t>Results in cases where CPU becomes idle while others are busy</a:t>
            </a:r>
          </a:p>
          <a:p>
            <a:r>
              <a:rPr lang="en-CA" sz="1800" dirty="0"/>
              <a:t>Schedule runs “emergency” load balancing (</a:t>
            </a:r>
            <a:r>
              <a:rPr lang="en-CA" sz="1800" i="1" dirty="0">
                <a:solidFill>
                  <a:srgbClr val="FF0000"/>
                </a:solidFill>
              </a:rPr>
              <a:t>work stealing</a:t>
            </a:r>
            <a:r>
              <a:rPr lang="en-CA" sz="1800" dirty="0"/>
              <a:t>) when CPUs become idle</a:t>
            </a:r>
          </a:p>
        </p:txBody>
      </p:sp>
      <p:sp>
        <p:nvSpPr>
          <p:cNvPr id="14" name="Rectangle 13">
            <a:extLst>
              <a:ext uri="{FF2B5EF4-FFF2-40B4-BE49-F238E27FC236}">
                <a16:creationId xmlns:a16="http://schemas.microsoft.com/office/drawing/2014/main" id="{D7DCDF1F-B334-0B47-901A-711F76EF3FE3}"/>
              </a:ext>
            </a:extLst>
          </p:cNvPr>
          <p:cNvSpPr/>
          <p:nvPr/>
        </p:nvSpPr>
        <p:spPr>
          <a:xfrm>
            <a:off x="628650" y="6529857"/>
            <a:ext cx="7390241" cy="230832"/>
          </a:xfrm>
          <a:prstGeom prst="rect">
            <a:avLst/>
          </a:prstGeom>
        </p:spPr>
        <p:txBody>
          <a:bodyPr wrap="square">
            <a:spAutoFit/>
          </a:bodyPr>
          <a:lstStyle/>
          <a:p>
            <a:r>
              <a:rPr lang="en-CA" sz="900" dirty="0">
                <a:latin typeface="Gill Sans Light" panose="020B0302020104020203" pitchFamily="34" charset="-79"/>
                <a:cs typeface="Gill Sans Light" panose="020B0302020104020203" pitchFamily="34" charset="-79"/>
              </a:rPr>
              <a:t>[1] L. Torvalds. The Linux Kernel Mailing List. http://tech-</a:t>
            </a:r>
            <a:r>
              <a:rPr lang="en-CA" sz="900" dirty="0" err="1">
                <a:latin typeface="Gill Sans Light" panose="020B0302020104020203" pitchFamily="34" charset="-79"/>
                <a:cs typeface="Gill Sans Light" panose="020B0302020104020203" pitchFamily="34" charset="-79"/>
              </a:rPr>
              <a:t>insider.org</a:t>
            </a:r>
            <a:r>
              <a:rPr lang="en-CA" sz="900" dirty="0">
                <a:latin typeface="Gill Sans Light" panose="020B0302020104020203" pitchFamily="34" charset="-79"/>
                <a:cs typeface="Gill Sans Light" panose="020B0302020104020203" pitchFamily="34" charset="-79"/>
              </a:rPr>
              <a:t>/</a:t>
            </a:r>
            <a:r>
              <a:rPr lang="en-CA" sz="900" dirty="0" err="1">
                <a:latin typeface="Gill Sans Light" panose="020B0302020104020203" pitchFamily="34" charset="-79"/>
                <a:cs typeface="Gill Sans Light" panose="020B0302020104020203" pitchFamily="34" charset="-79"/>
              </a:rPr>
              <a:t>linux</a:t>
            </a:r>
            <a:r>
              <a:rPr lang="en-CA" sz="900" dirty="0">
                <a:latin typeface="Gill Sans Light" panose="020B0302020104020203" pitchFamily="34" charset="-79"/>
                <a:cs typeface="Gill Sans Light" panose="020B0302020104020203" pitchFamily="34" charset="-79"/>
              </a:rPr>
              <a:t>/research/2001/1215.html, Feb. 2001. </a:t>
            </a:r>
          </a:p>
        </p:txBody>
      </p:sp>
    </p:spTree>
    <p:extLst>
      <p:ext uri="{BB962C8B-B14F-4D97-AF65-F5344CB8AC3E}">
        <p14:creationId xmlns:p14="http://schemas.microsoft.com/office/powerpoint/2010/main" val="59886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2C01017A-E070-A44A-9DF3-4AC3F710C3ED}"/>
              </a:ext>
            </a:extLst>
          </p:cNvPr>
          <p:cNvSpPr>
            <a:spLocks noGrp="1" noChangeArrowheads="1"/>
          </p:cNvSpPr>
          <p:nvPr>
            <p:ph type="title"/>
          </p:nvPr>
        </p:nvSpPr>
        <p:spPr/>
        <p:txBody>
          <a:bodyPr/>
          <a:lstStyle/>
          <a:p>
            <a:r>
              <a:rPr lang="en-US" altLang="en-US" dirty="0"/>
              <a:t>Processor Affinity</a:t>
            </a:r>
          </a:p>
        </p:txBody>
      </p:sp>
      <p:sp>
        <p:nvSpPr>
          <p:cNvPr id="80898" name="Rectangle 3">
            <a:extLst>
              <a:ext uri="{FF2B5EF4-FFF2-40B4-BE49-F238E27FC236}">
                <a16:creationId xmlns:a16="http://schemas.microsoft.com/office/drawing/2014/main" id="{D1BD99E4-F9F6-F549-B073-F98FCE42ACD0}"/>
              </a:ext>
            </a:extLst>
          </p:cNvPr>
          <p:cNvSpPr>
            <a:spLocks noGrp="1" noChangeArrowheads="1"/>
          </p:cNvSpPr>
          <p:nvPr>
            <p:ph type="body" idx="1"/>
          </p:nvPr>
        </p:nvSpPr>
        <p:spPr/>
        <p:txBody>
          <a:bodyPr/>
          <a:lstStyle/>
          <a:p>
            <a:r>
              <a:rPr lang="en-US" altLang="en-US" sz="1800" dirty="0">
                <a:solidFill>
                  <a:srgbClr val="FF0000"/>
                </a:solidFill>
              </a:rPr>
              <a:t>Processor affinity:</a:t>
            </a:r>
            <a:r>
              <a:rPr lang="en-US" altLang="en-US" sz="1800" dirty="0"/>
              <a:t> when thread runs on one processor, cache contents of that processor stores recent memory accesses by that thread</a:t>
            </a:r>
          </a:p>
          <a:p>
            <a:pPr lvl="1"/>
            <a:endParaRPr lang="en-US" altLang="en-US" sz="1400" dirty="0"/>
          </a:p>
          <a:p>
            <a:r>
              <a:rPr lang="en-US" altLang="en-US" sz="1800" dirty="0">
                <a:solidFill>
                  <a:srgbClr val="FF0000"/>
                </a:solidFill>
              </a:rPr>
              <a:t>Migration</a:t>
            </a:r>
            <a:r>
              <a:rPr lang="en-US" altLang="en-US" sz="1800" dirty="0"/>
              <a:t>: load balancing may affect affinity as threads move between processors</a:t>
            </a:r>
          </a:p>
          <a:p>
            <a:pPr lvl="1"/>
            <a:r>
              <a:rPr lang="en-US" altLang="en-US" sz="1600" dirty="0"/>
              <a:t>Performance of migrated thread suffers because it loses its cached contents</a:t>
            </a:r>
          </a:p>
          <a:p>
            <a:pPr lvl="1"/>
            <a:r>
              <a:rPr lang="en-US" altLang="en-US" sz="1600" dirty="0"/>
              <a:t>Migration is justified only if performance loss is less than waiting time</a:t>
            </a:r>
          </a:p>
          <a:p>
            <a:pPr lvl="1"/>
            <a:endParaRPr lang="en-US" altLang="en-US" sz="1600" dirty="0"/>
          </a:p>
          <a:p>
            <a:r>
              <a:rPr lang="en-US" altLang="en-US" sz="1800" dirty="0">
                <a:solidFill>
                  <a:srgbClr val="FF0000"/>
                </a:solidFill>
              </a:rPr>
              <a:t>Soft affinity</a:t>
            </a:r>
            <a:r>
              <a:rPr lang="en-US" altLang="en-US" sz="1800" dirty="0"/>
              <a:t>: OS tries to keep threads on same CPU, but no guarantees</a:t>
            </a:r>
          </a:p>
          <a:p>
            <a:pPr lvl="1"/>
            <a:endParaRPr lang="en-US" altLang="en-US" sz="1400" dirty="0"/>
          </a:p>
          <a:p>
            <a:r>
              <a:rPr lang="en-US" altLang="en-US" sz="1800" dirty="0">
                <a:solidFill>
                  <a:srgbClr val="FF0000"/>
                </a:solidFill>
              </a:rPr>
              <a:t>Hard affinity</a:t>
            </a:r>
            <a:r>
              <a:rPr lang="en-US" altLang="en-US" sz="1800" dirty="0"/>
              <a:t>: OS allows threads to specify set of CPUs they may run on</a:t>
            </a:r>
          </a:p>
          <a:p>
            <a:endParaRPr lang="en-US" altLang="en-US" sz="1800" dirty="0"/>
          </a:p>
        </p:txBody>
      </p:sp>
    </p:spTree>
    <p:extLst>
      <p:ext uri="{BB962C8B-B14F-4D97-AF65-F5344CB8AC3E}">
        <p14:creationId xmlns:p14="http://schemas.microsoft.com/office/powerpoint/2010/main" val="145297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C37A-BB30-AC42-B939-11EED082276F}"/>
              </a:ext>
            </a:extLst>
          </p:cNvPr>
          <p:cNvSpPr>
            <a:spLocks noGrp="1"/>
          </p:cNvSpPr>
          <p:nvPr>
            <p:ph type="title"/>
          </p:nvPr>
        </p:nvSpPr>
        <p:spPr/>
        <p:txBody>
          <a:bodyPr/>
          <a:lstStyle/>
          <a:p>
            <a:r>
              <a:rPr lang="en-US" dirty="0"/>
              <a:t>NUMA Nodes and Scheduling Domains</a:t>
            </a:r>
          </a:p>
        </p:txBody>
      </p:sp>
      <p:sp>
        <p:nvSpPr>
          <p:cNvPr id="3" name="Content Placeholder 2">
            <a:extLst>
              <a:ext uri="{FF2B5EF4-FFF2-40B4-BE49-F238E27FC236}">
                <a16:creationId xmlns:a16="http://schemas.microsoft.com/office/drawing/2014/main" id="{3B2139AD-5F7C-9340-9244-B0148B66D211}"/>
              </a:ext>
            </a:extLst>
          </p:cNvPr>
          <p:cNvSpPr>
            <a:spLocks noGrp="1"/>
          </p:cNvSpPr>
          <p:nvPr>
            <p:ph idx="1"/>
          </p:nvPr>
        </p:nvSpPr>
        <p:spPr>
          <a:xfrm>
            <a:off x="628650" y="4565020"/>
            <a:ext cx="7886700" cy="1926692"/>
          </a:xfrm>
        </p:spPr>
        <p:txBody>
          <a:bodyPr/>
          <a:lstStyle/>
          <a:p>
            <a:r>
              <a:rPr lang="en-US" sz="1600" dirty="0"/>
              <a:t>Group of processors sharing last level cache (LLC) form NUMA node</a:t>
            </a:r>
          </a:p>
          <a:p>
            <a:r>
              <a:rPr lang="en-US" sz="1600" dirty="0"/>
              <a:t>NUMA nodes are grouped according to their level of connectivity</a:t>
            </a:r>
          </a:p>
          <a:p>
            <a:r>
              <a:rPr lang="en-US" sz="1600" dirty="0"/>
              <a:t>Each level of hierarchy is called scheduling domain</a:t>
            </a:r>
          </a:p>
          <a:p>
            <a:pPr lvl="1"/>
            <a:r>
              <a:rPr lang="en-US" sz="1200" dirty="0"/>
              <a:t>Scheduling domain differ from each processor’s perspective</a:t>
            </a:r>
          </a:p>
          <a:p>
            <a:pPr lvl="1"/>
            <a:r>
              <a:rPr lang="en-US" sz="1200" dirty="0"/>
              <a:t>E.g., above photo shows scheduling domains from perspective of processors in NUMA1 node</a:t>
            </a:r>
          </a:p>
          <a:p>
            <a:r>
              <a:rPr lang="en-US" sz="1600" dirty="0"/>
              <a:t>Load balancing is run for each scheduling domain</a:t>
            </a:r>
          </a:p>
        </p:txBody>
      </p:sp>
      <p:pic>
        <p:nvPicPr>
          <p:cNvPr id="4" name="Picture 2">
            <a:extLst>
              <a:ext uri="{FF2B5EF4-FFF2-40B4-BE49-F238E27FC236}">
                <a16:creationId xmlns:a16="http://schemas.microsoft.com/office/drawing/2014/main" id="{00B6B85B-0F98-2243-A364-634CBA76B19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25840" y="1620673"/>
            <a:ext cx="4692318" cy="263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0056-0042-A149-9C39-F68AD4F69BDD}"/>
              </a:ext>
            </a:extLst>
          </p:cNvPr>
          <p:cNvSpPr>
            <a:spLocks noGrp="1"/>
          </p:cNvSpPr>
          <p:nvPr>
            <p:ph type="title"/>
          </p:nvPr>
        </p:nvSpPr>
        <p:spPr/>
        <p:txBody>
          <a:bodyPr/>
          <a:lstStyle/>
          <a:p>
            <a:r>
              <a:rPr lang="en-US" dirty="0"/>
              <a:t>Load Balancing Newly-ready Threads</a:t>
            </a:r>
          </a:p>
        </p:txBody>
      </p:sp>
      <p:sp>
        <p:nvSpPr>
          <p:cNvPr id="3" name="Content Placeholder 2">
            <a:extLst>
              <a:ext uri="{FF2B5EF4-FFF2-40B4-BE49-F238E27FC236}">
                <a16:creationId xmlns:a16="http://schemas.microsoft.com/office/drawing/2014/main" id="{A01E28D9-B57A-9641-9389-F163042CA56C}"/>
              </a:ext>
            </a:extLst>
          </p:cNvPr>
          <p:cNvSpPr>
            <a:spLocks noGrp="1"/>
          </p:cNvSpPr>
          <p:nvPr>
            <p:ph idx="1"/>
          </p:nvPr>
        </p:nvSpPr>
        <p:spPr/>
        <p:txBody>
          <a:bodyPr/>
          <a:lstStyle/>
          <a:p>
            <a:r>
              <a:rPr lang="en-US" sz="1800" dirty="0"/>
              <a:t>Where should OS schedule newly-created threads?</a:t>
            </a:r>
          </a:p>
          <a:p>
            <a:pPr lvl="1"/>
            <a:r>
              <a:rPr lang="en-US" sz="1400" dirty="0"/>
              <a:t>Linux typically schedules new threads on </a:t>
            </a:r>
            <a:br>
              <a:rPr lang="en-US" sz="1400" dirty="0"/>
            </a:br>
            <a:r>
              <a:rPr lang="en-US" sz="1400" dirty="0"/>
              <a:t>the same processor that runs parent thread!</a:t>
            </a:r>
          </a:p>
          <a:p>
            <a:pPr lvl="1"/>
            <a:endParaRPr lang="en-US" sz="1400" dirty="0"/>
          </a:p>
          <a:p>
            <a:r>
              <a:rPr lang="en-CA" sz="1800" dirty="0"/>
              <a:t>Where should OS schedule awakened threads? </a:t>
            </a:r>
          </a:p>
          <a:p>
            <a:pPr lvl="1"/>
            <a:r>
              <a:rPr lang="en-CA" sz="1400" dirty="0"/>
              <a:t>For cache reuse, OS might want to schedule </a:t>
            </a:r>
            <a:br>
              <a:rPr lang="en-CA" sz="1400" dirty="0"/>
            </a:br>
            <a:r>
              <a:rPr lang="en-CA" sz="1400" dirty="0"/>
              <a:t>thread on same node it was put to sleep</a:t>
            </a:r>
          </a:p>
          <a:p>
            <a:pPr lvl="1"/>
            <a:r>
              <a:rPr lang="en-CA" sz="1400" dirty="0"/>
              <a:t>But this is not optimal if all processors of </a:t>
            </a:r>
            <a:br>
              <a:rPr lang="en-CA" sz="1400" dirty="0"/>
            </a:br>
            <a:r>
              <a:rPr lang="en-CA" sz="1400" dirty="0"/>
              <a:t>the same node are busy while other nodes are idle</a:t>
            </a:r>
          </a:p>
          <a:p>
            <a:pPr lvl="1"/>
            <a:endParaRPr lang="en-CA" sz="1400" dirty="0"/>
          </a:p>
          <a:p>
            <a:r>
              <a:rPr lang="en-CA" sz="1800" dirty="0"/>
              <a:t>One strategy</a:t>
            </a:r>
          </a:p>
          <a:p>
            <a:pPr lvl="1"/>
            <a:r>
              <a:rPr lang="en-CA" sz="1400" dirty="0"/>
              <a:t>If there are no idle processors, schedule newly-ready threads on original node</a:t>
            </a:r>
          </a:p>
          <a:p>
            <a:pPr lvl="1"/>
            <a:r>
              <a:rPr lang="en-CA" sz="1400" dirty="0"/>
              <a:t>If there are idle processors, pick one that has been idle for </a:t>
            </a:r>
            <a:r>
              <a:rPr lang="en-CA" sz="1400" dirty="0">
                <a:solidFill>
                  <a:srgbClr val="FF0000"/>
                </a:solidFill>
              </a:rPr>
              <a:t>longest period</a:t>
            </a:r>
          </a:p>
          <a:p>
            <a:pPr lvl="2"/>
            <a:r>
              <a:rPr lang="en-CA" sz="1100" dirty="0"/>
              <a:t>Processor with short idle time could still be overloaded with lots of threads that frequently </a:t>
            </a:r>
            <a:br>
              <a:rPr lang="en-CA" sz="1100" dirty="0"/>
            </a:br>
            <a:r>
              <a:rPr lang="en-CA" sz="1100" dirty="0"/>
              <a:t>sleep due to synchronization or I/O</a:t>
            </a:r>
          </a:p>
          <a:p>
            <a:endParaRPr lang="en-CA" sz="1800" dirty="0"/>
          </a:p>
          <a:p>
            <a:endParaRPr lang="en-US" sz="1800" dirty="0"/>
          </a:p>
        </p:txBody>
      </p:sp>
      <p:pic>
        <p:nvPicPr>
          <p:cNvPr id="10242" name="Picture 2" descr="The funniest newborn baby memes - Page 4 of 10 - All 4 Women | Funny baby  photos, Funny baby memes, Baby memes">
            <a:extLst>
              <a:ext uri="{FF2B5EF4-FFF2-40B4-BE49-F238E27FC236}">
                <a16:creationId xmlns:a16="http://schemas.microsoft.com/office/drawing/2014/main" id="{F4D7D1AF-8061-E944-8700-80B21A2FE02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986218" y="1781102"/>
            <a:ext cx="2529132" cy="18857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16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Multiprocessor Scheduling</a:t>
            </a:r>
          </a:p>
        </p:txBody>
      </p:sp>
      <p:sp>
        <p:nvSpPr>
          <p:cNvPr id="9" name="Content Placeholder 8">
            <a:extLst>
              <a:ext uri="{FF2B5EF4-FFF2-40B4-BE49-F238E27FC236}">
                <a16:creationId xmlns:a16="http://schemas.microsoft.com/office/drawing/2014/main" id="{602BE346-3460-E640-95C3-26AAD9E31104}"/>
              </a:ext>
            </a:extLst>
          </p:cNvPr>
          <p:cNvSpPr>
            <a:spLocks noGrp="1"/>
          </p:cNvSpPr>
          <p:nvPr>
            <p:ph idx="1"/>
          </p:nvPr>
        </p:nvSpPr>
        <p:spPr>
          <a:xfrm>
            <a:off x="628650" y="4678261"/>
            <a:ext cx="7886700" cy="1967014"/>
          </a:xfrm>
        </p:spPr>
        <p:txBody>
          <a:bodyPr/>
          <a:lstStyle/>
          <a:p>
            <a:r>
              <a:rPr lang="en-CA" sz="2000" dirty="0"/>
              <a:t>Scheduling’s simple invariant</a:t>
            </a:r>
          </a:p>
          <a:p>
            <a:pPr lvl="1"/>
            <a:r>
              <a:rPr lang="en-CA" sz="1800" dirty="0"/>
              <a:t>Ready threads should be scheduled on available CPUs</a:t>
            </a:r>
          </a:p>
          <a:p>
            <a:r>
              <a:rPr lang="en-CA" sz="2000" dirty="0"/>
              <a:t>Properties of multiprocessors make implementing this invariant very hard</a:t>
            </a:r>
          </a:p>
          <a:p>
            <a:pPr lvl="1"/>
            <a:r>
              <a:rPr lang="en-CA" sz="1800" dirty="0"/>
              <a:t>E.g., high cost of cache coherence and synchronization</a:t>
            </a:r>
          </a:p>
          <a:p>
            <a:pPr lvl="1"/>
            <a:r>
              <a:rPr lang="en-CA" sz="1800" dirty="0"/>
              <a:t>E.g., non-uniform memory access latencies (NUMA)</a:t>
            </a:r>
            <a:endParaRPr lang="en-CA" sz="2000" dirty="0"/>
          </a:p>
        </p:txBody>
      </p:sp>
      <p:pic>
        <p:nvPicPr>
          <p:cNvPr id="7" name="Picture 2" descr="Pin by ronda hunt on Me | Funny car memes, Dirt racing, Drag racing cars">
            <a:extLst>
              <a:ext uri="{FF2B5EF4-FFF2-40B4-BE49-F238E27FC236}">
                <a16:creationId xmlns:a16="http://schemas.microsoft.com/office/drawing/2014/main" id="{83F0AEB5-442D-7641-9C82-639F5F94159F}"/>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20560" y="1704123"/>
            <a:ext cx="2302880" cy="230288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3725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a:xfrm>
            <a:off x="628650" y="212727"/>
            <a:ext cx="7886700" cy="986154"/>
          </a:xfrm>
        </p:spPr>
        <p:txBody>
          <a:bodyPr/>
          <a:lstStyle/>
          <a:p>
            <a:r>
              <a:rPr lang="en-US" dirty="0"/>
              <a:t>Energy Efficiency Scheduling (EAS)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1676400"/>
            <a:ext cx="7886700" cy="4968875"/>
          </a:xfrm>
        </p:spPr>
        <p:txBody>
          <a:bodyPr/>
          <a:lstStyle/>
          <a:p>
            <a:r>
              <a:rPr lang="en-US" sz="2000" dirty="0"/>
              <a:t>Goal of EAS is to </a:t>
            </a:r>
            <a:r>
              <a:rPr lang="en-US" sz="2000" dirty="0">
                <a:solidFill>
                  <a:srgbClr val="FF0000"/>
                </a:solidFill>
              </a:rPr>
              <a:t>maximize performance per watt</a:t>
            </a:r>
          </a:p>
          <a:p>
            <a:pPr lvl="1"/>
            <a:r>
              <a:rPr lang="en-US" sz="1800" dirty="0"/>
              <a:t>Performance is instruction per second</a:t>
            </a:r>
            <a:endParaRPr lang="fa-IR" sz="1800" dirty="0"/>
          </a:p>
          <a:p>
            <a:pPr lvl="1"/>
            <a:r>
              <a:rPr lang="en-US" sz="1800" dirty="0"/>
              <a:t>Maximizing performance per watt = </a:t>
            </a:r>
            <a:r>
              <a:rPr lang="en-US" sz="1800" dirty="0">
                <a:solidFill>
                  <a:srgbClr val="FF0000"/>
                </a:solidFill>
              </a:rPr>
              <a:t>minimizing energy per instruction</a:t>
            </a:r>
            <a:endParaRPr lang="fa-IR" sz="1800" dirty="0">
              <a:solidFill>
                <a:srgbClr val="FF0000"/>
              </a:solidFill>
            </a:endParaRPr>
          </a:p>
          <a:p>
            <a:pPr lvl="1"/>
            <a:endParaRPr lang="en-US" sz="1800" dirty="0">
              <a:solidFill>
                <a:srgbClr val="FF0000"/>
              </a:solidFill>
            </a:endParaRPr>
          </a:p>
          <a:p>
            <a:r>
              <a:rPr lang="en-CA" sz="2000" dirty="0"/>
              <a:t>EAS needs to know each processor’s</a:t>
            </a:r>
          </a:p>
          <a:p>
            <a:pPr lvl="1"/>
            <a:r>
              <a:rPr lang="en-CA" sz="1800" dirty="0">
                <a:solidFill>
                  <a:srgbClr val="FF0000"/>
                </a:solidFill>
              </a:rPr>
              <a:t>Capacity:</a:t>
            </a:r>
            <a:r>
              <a:rPr lang="en-CA" sz="1800" dirty="0"/>
              <a:t> amount of work it can do when running at its highest frequency compared to the most capable processor in system</a:t>
            </a:r>
          </a:p>
          <a:p>
            <a:pPr lvl="1"/>
            <a:r>
              <a:rPr lang="en-CA" sz="1800" dirty="0">
                <a:solidFill>
                  <a:srgbClr val="FF0000"/>
                </a:solidFill>
              </a:rPr>
              <a:t>Energy model:</a:t>
            </a:r>
            <a:r>
              <a:rPr lang="en-CA" sz="1800" dirty="0"/>
              <a:t> power cost table per </a:t>
            </a:r>
            <a:r>
              <a:rPr lang="en-CA" sz="1800" i="1" dirty="0">
                <a:solidFill>
                  <a:srgbClr val="FF0000"/>
                </a:solidFill>
              </a:rPr>
              <a:t>performance domain</a:t>
            </a:r>
            <a:endParaRPr lang="fa-IR" sz="1800" i="1" dirty="0">
              <a:solidFill>
                <a:srgbClr val="FF0000"/>
              </a:solidFill>
            </a:endParaRPr>
          </a:p>
          <a:p>
            <a:pPr lvl="1"/>
            <a:endParaRPr lang="en-CA" sz="1800" i="1" dirty="0">
              <a:solidFill>
                <a:srgbClr val="FF0000"/>
              </a:solidFill>
            </a:endParaRPr>
          </a:p>
          <a:p>
            <a:r>
              <a:rPr lang="en-CA" sz="2000" dirty="0"/>
              <a:t>Using utilization and capacity, EAS estimates how big/busy each task/CPU is</a:t>
            </a:r>
            <a:endParaRPr lang="fa-IR" sz="2000" dirty="0"/>
          </a:p>
          <a:p>
            <a:pPr lvl="1"/>
            <a:endParaRPr lang="en-CA" sz="1600" dirty="0"/>
          </a:p>
          <a:p>
            <a:r>
              <a:rPr lang="en-US" sz="2000" dirty="0"/>
              <a:t>EAS assigns awakened threads to processor that is predicted to yield best energy consumption without harming performance</a:t>
            </a:r>
          </a:p>
        </p:txBody>
      </p:sp>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49329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FE2A-BDB5-7B42-A100-C4554EFEC2DD}"/>
              </a:ext>
            </a:extLst>
          </p:cNvPr>
          <p:cNvSpPr>
            <a:spLocks noGrp="1"/>
          </p:cNvSpPr>
          <p:nvPr>
            <p:ph type="title"/>
          </p:nvPr>
        </p:nvSpPr>
        <p:spPr>
          <a:xfrm>
            <a:off x="628650" y="212727"/>
            <a:ext cx="7886700" cy="986154"/>
          </a:xfrm>
        </p:spPr>
        <p:txBody>
          <a:bodyPr/>
          <a:lstStyle/>
          <a:p>
            <a:r>
              <a:rPr lang="en-US" dirty="0"/>
              <a:t>Aside: History of Linux CPU Scheduler</a:t>
            </a:r>
          </a:p>
        </p:txBody>
      </p:sp>
      <p:sp>
        <p:nvSpPr>
          <p:cNvPr id="3" name="Content Placeholder 2">
            <a:extLst>
              <a:ext uri="{FF2B5EF4-FFF2-40B4-BE49-F238E27FC236}">
                <a16:creationId xmlns:a16="http://schemas.microsoft.com/office/drawing/2014/main" id="{9720FA5D-E8FB-6F4B-824A-5C8E63766C42}"/>
              </a:ext>
            </a:extLst>
          </p:cNvPr>
          <p:cNvSpPr>
            <a:spLocks noGrp="1"/>
          </p:cNvSpPr>
          <p:nvPr>
            <p:ph idx="1"/>
          </p:nvPr>
        </p:nvSpPr>
        <p:spPr>
          <a:xfrm>
            <a:off x="628650" y="1676400"/>
            <a:ext cx="7886700" cy="4968875"/>
          </a:xfrm>
        </p:spPr>
        <p:txBody>
          <a:bodyPr/>
          <a:lstStyle/>
          <a:p>
            <a:r>
              <a:rPr lang="en-US" sz="1600" dirty="0"/>
              <a:t>Linux kernel between v2.4 and v2.6 used </a:t>
            </a:r>
            <a:r>
              <a:rPr lang="en-US" sz="1600" i="1" dirty="0">
                <a:solidFill>
                  <a:srgbClr val="FF0000"/>
                </a:solidFill>
              </a:rPr>
              <a:t>O(n) Scheduler</a:t>
            </a:r>
          </a:p>
          <a:p>
            <a:pPr lvl="1"/>
            <a:r>
              <a:rPr lang="en-US" sz="1400" dirty="0"/>
              <a:t>Only one ready queue for all CPUs implementing MFQ</a:t>
            </a:r>
          </a:p>
          <a:p>
            <a:pPr lvl="1"/>
            <a:r>
              <a:rPr lang="en-US" sz="1400" dirty="0"/>
              <a:t>High algorithmic complexity, performed poorly for highly multithreaded workloads</a:t>
            </a:r>
          </a:p>
          <a:p>
            <a:r>
              <a:rPr lang="en-US" sz="1600" dirty="0"/>
              <a:t>In 2003, it was replaced by </a:t>
            </a:r>
            <a:r>
              <a:rPr lang="en-US" sz="1600" i="1" dirty="0">
                <a:solidFill>
                  <a:srgbClr val="FF0000"/>
                </a:solidFill>
              </a:rPr>
              <a:t>O(1) Scheduler</a:t>
            </a:r>
            <a:r>
              <a:rPr lang="en-US" sz="1600" dirty="0"/>
              <a:t> (from v2.6.0 to v2.6.22)</a:t>
            </a:r>
          </a:p>
          <a:p>
            <a:pPr lvl="1"/>
            <a:r>
              <a:rPr lang="en-US" sz="1400" dirty="0"/>
              <a:t>Supporting constant </a:t>
            </a:r>
            <a:r>
              <a:rPr lang="en-US" sz="1400" i="1" dirty="0"/>
              <a:t>O(1)</a:t>
            </a:r>
            <a:r>
              <a:rPr lang="en-US" sz="1400" dirty="0"/>
              <a:t> scheduling complexity</a:t>
            </a:r>
          </a:p>
          <a:p>
            <a:pPr lvl="1"/>
            <a:r>
              <a:rPr lang="en-US" sz="1400" dirty="0"/>
              <a:t>Better scalability, not so friendly with interactive and audio applications</a:t>
            </a:r>
          </a:p>
          <a:p>
            <a:pPr lvl="1"/>
            <a:r>
              <a:rPr lang="en-US" sz="1400" dirty="0"/>
              <a:t>Initially successful, soon required lots of patches for new architectures </a:t>
            </a:r>
            <a:br>
              <a:rPr lang="en-US" sz="1400" dirty="0"/>
            </a:br>
            <a:r>
              <a:rPr lang="en-US" sz="1400" dirty="0"/>
              <a:t>(e.g., NUMA and SMT)</a:t>
            </a:r>
          </a:p>
          <a:p>
            <a:r>
              <a:rPr lang="en-US" sz="1600" dirty="0"/>
              <a:t>In 2007, </a:t>
            </a:r>
            <a:r>
              <a:rPr lang="en-US" sz="1600" i="1" dirty="0">
                <a:solidFill>
                  <a:srgbClr val="FF0000"/>
                </a:solidFill>
              </a:rPr>
              <a:t>Completely Fair Scheduler </a:t>
            </a:r>
            <a:r>
              <a:rPr lang="en-US" sz="1600" dirty="0"/>
              <a:t>was introduced replacing </a:t>
            </a:r>
            <a:r>
              <a:rPr lang="en-US" sz="1600" i="1" dirty="0"/>
              <a:t>O(1) Scheduler</a:t>
            </a:r>
            <a:r>
              <a:rPr lang="en-US" sz="1600" dirty="0"/>
              <a:t> (from v2.6.23) </a:t>
            </a:r>
          </a:p>
          <a:p>
            <a:pPr lvl="1"/>
            <a:r>
              <a:rPr lang="en-US" sz="1400" dirty="0"/>
              <a:t>Sacrificing </a:t>
            </a:r>
            <a:r>
              <a:rPr lang="en-US" sz="1400" i="1" dirty="0"/>
              <a:t>O(1)</a:t>
            </a:r>
            <a:r>
              <a:rPr lang="en-US" sz="1400" dirty="0"/>
              <a:t> complexity for </a:t>
            </a:r>
            <a:r>
              <a:rPr lang="en-US" sz="1400" i="1" dirty="0"/>
              <a:t>O(log n) </a:t>
            </a:r>
            <a:r>
              <a:rPr lang="en-US" sz="1400" dirty="0"/>
              <a:t>(read-black tree)</a:t>
            </a:r>
          </a:p>
          <a:p>
            <a:pPr lvl="1"/>
            <a:r>
              <a:rPr lang="en-US" sz="1400" dirty="0"/>
              <a:t>Implementing fair scheduling with lots of heuristics and optimizations for corner cases</a:t>
            </a:r>
          </a:p>
          <a:p>
            <a:r>
              <a:rPr lang="en-US" sz="1600" dirty="0"/>
              <a:t>In 2009, </a:t>
            </a:r>
            <a:r>
              <a:rPr lang="en-US" sz="1600" i="1" dirty="0">
                <a:solidFill>
                  <a:srgbClr val="FF0000"/>
                </a:solidFill>
              </a:rPr>
              <a:t>Brain Fuck Scheduler</a:t>
            </a:r>
            <a:r>
              <a:rPr lang="en-US" sz="1600" dirty="0"/>
              <a:t> was introduced as alternative to CFS</a:t>
            </a:r>
          </a:p>
          <a:p>
            <a:pPr lvl="1"/>
            <a:r>
              <a:rPr lang="en-US" sz="1400" dirty="0"/>
              <a:t>Not intended for mainline kernel, providing simple scheduler not needing heuristics and tunning</a:t>
            </a:r>
          </a:p>
          <a:p>
            <a:pPr lvl="1"/>
            <a:r>
              <a:rPr lang="en-US" sz="1400" dirty="0"/>
              <a:t>Only one ready queue, behavior that resembles weighted RR</a:t>
            </a:r>
          </a:p>
          <a:p>
            <a:pPr lvl="1"/>
            <a:r>
              <a:rPr lang="en-US" sz="1400" dirty="0"/>
              <a:t>Eventually retired in favor of </a:t>
            </a:r>
            <a:r>
              <a:rPr lang="en-US" sz="1400" i="1" dirty="0">
                <a:solidFill>
                  <a:srgbClr val="FF0000"/>
                </a:solidFill>
              </a:rPr>
              <a:t>Multiple Queue </a:t>
            </a:r>
            <a:r>
              <a:rPr lang="en-US" sz="1400" i="1" dirty="0" err="1">
                <a:solidFill>
                  <a:srgbClr val="FF0000"/>
                </a:solidFill>
              </a:rPr>
              <a:t>Skiplist</a:t>
            </a:r>
            <a:r>
              <a:rPr lang="en-US" sz="1400" i="1" dirty="0">
                <a:solidFill>
                  <a:srgbClr val="FF0000"/>
                </a:solidFill>
              </a:rPr>
              <a:t> Scheduler</a:t>
            </a:r>
          </a:p>
          <a:p>
            <a:pPr lvl="1"/>
            <a:endParaRPr lang="en-US" sz="1400" dirty="0"/>
          </a:p>
        </p:txBody>
      </p:sp>
    </p:spTree>
    <p:extLst>
      <p:ext uri="{BB962C8B-B14F-4D97-AF65-F5344CB8AC3E}">
        <p14:creationId xmlns:p14="http://schemas.microsoft.com/office/powerpoint/2010/main" val="11775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Multithreaded Programs: Oblivious Scheduler</a:t>
            </a:r>
          </a:p>
        </p:txBody>
      </p:sp>
      <p:sp>
        <p:nvSpPr>
          <p:cNvPr id="3" name="Content Placeholder 2"/>
          <p:cNvSpPr>
            <a:spLocks noGrp="1"/>
          </p:cNvSpPr>
          <p:nvPr>
            <p:ph idx="1"/>
          </p:nvPr>
        </p:nvSpPr>
        <p:spPr>
          <a:xfrm>
            <a:off x="628650" y="4795631"/>
            <a:ext cx="7886700" cy="1849644"/>
          </a:xfrm>
        </p:spPr>
        <p:txBody>
          <a:bodyPr/>
          <a:lstStyle/>
          <a:p>
            <a:r>
              <a:rPr lang="en-US" sz="2000" dirty="0">
                <a:solidFill>
                  <a:srgbClr val="FF0000"/>
                </a:solidFill>
              </a:rPr>
              <a:t>Oblivious scheduling</a:t>
            </a:r>
            <a:r>
              <a:rPr lang="en-US" sz="2000" dirty="0"/>
              <a:t>: CPUs independently schedule threads in their queue</a:t>
            </a:r>
          </a:p>
          <a:p>
            <a:pPr lvl="1"/>
            <a:r>
              <a:rPr lang="en-US" sz="1800" dirty="0"/>
              <a:t>Each thread is treated as independent thread</a:t>
            </a:r>
          </a:p>
          <a:p>
            <a:r>
              <a:rPr lang="en-US" sz="2000" dirty="0"/>
              <a:t>What happens if one thread gets time-sliced while others are still running?</a:t>
            </a:r>
          </a:p>
          <a:p>
            <a:pPr lvl="1"/>
            <a:r>
              <a:rPr lang="en-US" sz="1800" dirty="0"/>
              <a:t>Assuming program uses mutexes and condition variables, it will still be correct</a:t>
            </a:r>
          </a:p>
          <a:p>
            <a:pPr lvl="1"/>
            <a:r>
              <a:rPr lang="en-US" sz="1800" dirty="0"/>
              <a:t>Performance, however, could suffer if threads actually depend on one another</a:t>
            </a:r>
          </a:p>
        </p:txBody>
      </p:sp>
      <p:grpSp>
        <p:nvGrpSpPr>
          <p:cNvPr id="24" name="Group 23">
            <a:extLst>
              <a:ext uri="{FF2B5EF4-FFF2-40B4-BE49-F238E27FC236}">
                <a16:creationId xmlns:a16="http://schemas.microsoft.com/office/drawing/2014/main" id="{3B699897-4755-AF44-B9E1-0EBC416571DE}"/>
              </a:ext>
            </a:extLst>
          </p:cNvPr>
          <p:cNvGrpSpPr/>
          <p:nvPr/>
        </p:nvGrpSpPr>
        <p:grpSpPr>
          <a:xfrm>
            <a:off x="2433564" y="1860823"/>
            <a:ext cx="3976366" cy="2232436"/>
            <a:chOff x="2914054" y="3047529"/>
            <a:chExt cx="2987502" cy="1677262"/>
          </a:xfrm>
        </p:grpSpPr>
        <p:sp>
          <p:nvSpPr>
            <p:cNvPr id="7" name="Rectangle 6">
              <a:extLst>
                <a:ext uri="{FF2B5EF4-FFF2-40B4-BE49-F238E27FC236}">
                  <a16:creationId xmlns:a16="http://schemas.microsoft.com/office/drawing/2014/main" id="{F48922B9-ED2E-F64C-8CAB-E03A724156E4}"/>
                </a:ext>
              </a:extLst>
            </p:cNvPr>
            <p:cNvSpPr/>
            <p:nvPr/>
          </p:nvSpPr>
          <p:spPr>
            <a:xfrm>
              <a:off x="3366127"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9600175A-960E-9943-84A3-38F7DBE40D1F}"/>
                </a:ext>
              </a:extLst>
            </p:cNvPr>
            <p:cNvSpPr/>
            <p:nvPr/>
          </p:nvSpPr>
          <p:spPr>
            <a:xfrm>
              <a:off x="4285569"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04C9AAA-0BBF-5949-8D5D-3C22E8E6D8DC}"/>
                </a:ext>
              </a:extLst>
            </p:cNvPr>
            <p:cNvSpPr/>
            <p:nvPr/>
          </p:nvSpPr>
          <p:spPr>
            <a:xfrm>
              <a:off x="5205012"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52612015-1D3E-CC42-9ABE-0091BB1F29FE}"/>
                </a:ext>
              </a:extLst>
            </p:cNvPr>
            <p:cNvCxnSpPr/>
            <p:nvPr/>
          </p:nvCxnSpPr>
          <p:spPr>
            <a:xfrm>
              <a:off x="3120855" y="3398825"/>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72207E-017D-474A-AB8A-539A34E7DBDB}"/>
                </a:ext>
              </a:extLst>
            </p:cNvPr>
            <p:cNvSpPr txBox="1"/>
            <p:nvPr/>
          </p:nvSpPr>
          <p:spPr>
            <a:xfrm rot="16200000">
              <a:off x="2836373" y="3741373"/>
              <a:ext cx="351914" cy="196551"/>
            </a:xfrm>
            <a:prstGeom prst="rect">
              <a:avLst/>
            </a:prstGeom>
            <a:noFill/>
          </p:spPr>
          <p:txBody>
            <a:bodyPr wrap="none" rtlCol="0">
              <a:spAutoFit/>
            </a:bodyPr>
            <a:lstStyle/>
            <a:p>
              <a:pPr algn="ctr"/>
              <a:r>
                <a:rPr lang="en-US" sz="1100" dirty="0">
                  <a:latin typeface="Gill Sans Light" panose="020B0302020104020203" pitchFamily="34" charset="-79"/>
                  <a:cs typeface="Gill Sans Light" panose="020B0302020104020203" pitchFamily="34" charset="-79"/>
                </a:rPr>
                <a:t>Time</a:t>
              </a:r>
            </a:p>
          </p:txBody>
        </p:sp>
        <p:sp>
          <p:nvSpPr>
            <p:cNvPr id="13" name="Rectangle 12">
              <a:extLst>
                <a:ext uri="{FF2B5EF4-FFF2-40B4-BE49-F238E27FC236}">
                  <a16:creationId xmlns:a16="http://schemas.microsoft.com/office/drawing/2014/main" id="{2883F1C0-D712-3742-B0A3-589C4CD7C566}"/>
                </a:ext>
              </a:extLst>
            </p:cNvPr>
            <p:cNvSpPr/>
            <p:nvPr/>
          </p:nvSpPr>
          <p:spPr>
            <a:xfrm>
              <a:off x="3533744" y="3398825"/>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F2BCB141-8A5A-FB48-967F-F53B202556D4}"/>
                </a:ext>
              </a:extLst>
            </p:cNvPr>
            <p:cNvSpPr/>
            <p:nvPr/>
          </p:nvSpPr>
          <p:spPr>
            <a:xfrm>
              <a:off x="3533744" y="373744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00ED8171-2065-C243-A1BD-685EF6546EDD}"/>
                </a:ext>
              </a:extLst>
            </p:cNvPr>
            <p:cNvSpPr/>
            <p:nvPr/>
          </p:nvSpPr>
          <p:spPr>
            <a:xfrm>
              <a:off x="3533744" y="3992220"/>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049F4521-B490-BB4D-888C-7B03B4FB1904}"/>
                </a:ext>
              </a:extLst>
            </p:cNvPr>
            <p:cNvSpPr/>
            <p:nvPr/>
          </p:nvSpPr>
          <p:spPr>
            <a:xfrm>
              <a:off x="4453187" y="3458491"/>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5089B477-C083-A84F-B5F5-B2AF3558FEE4}"/>
                </a:ext>
              </a:extLst>
            </p:cNvPr>
            <p:cNvSpPr/>
            <p:nvPr/>
          </p:nvSpPr>
          <p:spPr>
            <a:xfrm>
              <a:off x="4453187" y="368946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P3.2</a:t>
              </a:r>
            </a:p>
          </p:txBody>
        </p:sp>
        <p:sp>
          <p:nvSpPr>
            <p:cNvPr id="18" name="Rectangle 17">
              <a:extLst>
                <a:ext uri="{FF2B5EF4-FFF2-40B4-BE49-F238E27FC236}">
                  <a16:creationId xmlns:a16="http://schemas.microsoft.com/office/drawing/2014/main" id="{DCF95E7B-19CE-394F-B908-956CEEC2E386}"/>
                </a:ext>
              </a:extLst>
            </p:cNvPr>
            <p:cNvSpPr/>
            <p:nvPr/>
          </p:nvSpPr>
          <p:spPr>
            <a:xfrm>
              <a:off x="4453187" y="402777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P2.4</a:t>
              </a:r>
            </a:p>
          </p:txBody>
        </p:sp>
        <p:sp>
          <p:nvSpPr>
            <p:cNvPr id="19" name="Rectangle 18">
              <a:extLst>
                <a:ext uri="{FF2B5EF4-FFF2-40B4-BE49-F238E27FC236}">
                  <a16:creationId xmlns:a16="http://schemas.microsoft.com/office/drawing/2014/main" id="{807F0ABB-4D44-C843-8A81-E6EC1DDF7B2B}"/>
                </a:ext>
              </a:extLst>
            </p:cNvPr>
            <p:cNvSpPr/>
            <p:nvPr/>
          </p:nvSpPr>
          <p:spPr>
            <a:xfrm>
              <a:off x="5372630" y="3403556"/>
              <a:ext cx="361309" cy="5078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369F3E65-5FBB-B344-BC58-4130F8FDDF68}"/>
                </a:ext>
              </a:extLst>
            </p:cNvPr>
            <p:cNvSpPr/>
            <p:nvPr/>
          </p:nvSpPr>
          <p:spPr>
            <a:xfrm>
              <a:off x="5372630" y="3911372"/>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53BF25F6-E5E8-6348-BE9A-D8CFDEF13AD4}"/>
                </a:ext>
              </a:extLst>
            </p:cNvPr>
            <p:cNvSpPr/>
            <p:nvPr/>
          </p:nvSpPr>
          <p:spPr>
            <a:xfrm>
              <a:off x="5372630" y="414254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P2.2</a:t>
              </a:r>
            </a:p>
          </p:txBody>
        </p:sp>
        <p:sp>
          <p:nvSpPr>
            <p:cNvPr id="22" name="TextBox 21">
              <a:extLst>
                <a:ext uri="{FF2B5EF4-FFF2-40B4-BE49-F238E27FC236}">
                  <a16:creationId xmlns:a16="http://schemas.microsoft.com/office/drawing/2014/main" id="{2131C739-DCC9-5E40-AEC5-8C43F11A2B13}"/>
                </a:ext>
              </a:extLst>
            </p:cNvPr>
            <p:cNvSpPr txBox="1"/>
            <p:nvPr/>
          </p:nvSpPr>
          <p:spPr>
            <a:xfrm>
              <a:off x="3338190" y="4493554"/>
              <a:ext cx="1514169" cy="231237"/>
            </a:xfrm>
            <a:prstGeom prst="rect">
              <a:avLst/>
            </a:prstGeom>
            <a:noFill/>
          </p:spPr>
          <p:txBody>
            <a:bodyPr wrap="none" rtlCol="0">
              <a:spAutoFit/>
            </a:bodyPr>
            <a:lstStyle/>
            <a:p>
              <a:r>
                <a:rPr lang="en-US" sz="1400" dirty="0" err="1">
                  <a:latin typeface="Gill Sans Light" panose="020B0302020104020203" pitchFamily="34" charset="-79"/>
                  <a:cs typeface="Gill Sans Light" panose="020B0302020104020203" pitchFamily="34" charset="-79"/>
                </a:rPr>
                <a:t>Px.y</a:t>
              </a:r>
              <a:r>
                <a:rPr lang="en-US" sz="1400" dirty="0">
                  <a:latin typeface="Gill Sans Light" panose="020B0302020104020203" pitchFamily="34" charset="-79"/>
                  <a:cs typeface="Gill Sans Light" panose="020B0302020104020203" pitchFamily="34" charset="-79"/>
                </a:rPr>
                <a:t>: thread y in process x</a:t>
              </a:r>
            </a:p>
          </p:txBody>
        </p:sp>
      </p:grpSp>
    </p:spTree>
    <p:extLst>
      <p:ext uri="{BB962C8B-B14F-4D97-AF65-F5344CB8AC3E}">
        <p14:creationId xmlns:p14="http://schemas.microsoft.com/office/powerpoint/2010/main" val="58666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1676400"/>
            <a:ext cx="7886700" cy="4968875"/>
          </a:xfrm>
        </p:spPr>
        <p:txBody>
          <a:bodyPr/>
          <a:lstStyle/>
          <a:p>
            <a:r>
              <a:rPr lang="en-CA" sz="1800" dirty="0"/>
              <a:t>Data parallelism is common programming design pattern </a:t>
            </a:r>
          </a:p>
          <a:p>
            <a:pPr lvl="1"/>
            <a:r>
              <a:rPr lang="en-CA" sz="1600" dirty="0"/>
              <a:t>Data is split into roughly equal sized chunks </a:t>
            </a:r>
          </a:p>
          <a:p>
            <a:pPr lvl="1"/>
            <a:r>
              <a:rPr lang="en-CA" sz="1600" dirty="0"/>
              <a:t>Chunks are processed independently by threads</a:t>
            </a:r>
          </a:p>
          <a:p>
            <a:pPr lvl="1"/>
            <a:r>
              <a:rPr lang="en-CA" sz="1600" dirty="0"/>
              <a:t>Once all chunks are processed, threads synchronize and communicate their results to next stage of computation</a:t>
            </a:r>
          </a:p>
          <a:p>
            <a:pPr lvl="1"/>
            <a:r>
              <a:rPr lang="en-CA" sz="1600" dirty="0"/>
              <a:t>E.g., Google MapReduce</a:t>
            </a:r>
          </a:p>
        </p:txBody>
      </p:sp>
      <p:grpSp>
        <p:nvGrpSpPr>
          <p:cNvPr id="6" name="Group 5">
            <a:extLst>
              <a:ext uri="{FF2B5EF4-FFF2-40B4-BE49-F238E27FC236}">
                <a16:creationId xmlns:a16="http://schemas.microsoft.com/office/drawing/2014/main" id="{205F446F-E0AD-BB46-940B-FE0B93525F5A}"/>
              </a:ext>
            </a:extLst>
          </p:cNvPr>
          <p:cNvGrpSpPr/>
          <p:nvPr/>
        </p:nvGrpSpPr>
        <p:grpSpPr>
          <a:xfrm>
            <a:off x="1187850" y="3884620"/>
            <a:ext cx="5212248" cy="1978887"/>
            <a:chOff x="1187850" y="1438751"/>
            <a:chExt cx="5212248" cy="1978887"/>
          </a:xfrm>
        </p:grpSpPr>
        <p:sp>
          <p:nvSpPr>
            <p:cNvPr id="7" name="Rectangle 6">
              <a:extLst>
                <a:ext uri="{FF2B5EF4-FFF2-40B4-BE49-F238E27FC236}">
                  <a16:creationId xmlns:a16="http://schemas.microsoft.com/office/drawing/2014/main" id="{2C56CA92-FC16-224D-8754-F0ECD097877D}"/>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21FD685A-3607-3646-9661-C9137676BF05}"/>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10" name="Rectangle 9">
              <a:extLst>
                <a:ext uri="{FF2B5EF4-FFF2-40B4-BE49-F238E27FC236}">
                  <a16:creationId xmlns:a16="http://schemas.microsoft.com/office/drawing/2014/main" id="{3545F624-54BA-FF4E-8811-CF33C2EF41F8}"/>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0DFCAE1F-654F-5645-B9BA-B423F8C61190}"/>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DD5A8E-1567-F749-AA67-C9D681B767CB}"/>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13" name="Rectangle 12">
            <a:extLst>
              <a:ext uri="{FF2B5EF4-FFF2-40B4-BE49-F238E27FC236}">
                <a16:creationId xmlns:a16="http://schemas.microsoft.com/office/drawing/2014/main" id="{57B41319-A637-C445-9EE1-B8D25B1C0D0C}"/>
              </a:ext>
            </a:extLst>
          </p:cNvPr>
          <p:cNvSpPr/>
          <p:nvPr/>
        </p:nvSpPr>
        <p:spPr>
          <a:xfrm>
            <a:off x="3248540"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AAFB7405-9E77-FD42-9313-412BE1116B85}"/>
              </a:ext>
            </a:extLst>
          </p:cNvPr>
          <p:cNvSpPr/>
          <p:nvPr/>
        </p:nvSpPr>
        <p:spPr>
          <a:xfrm>
            <a:off x="3248540"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5" name="Rectangle 14">
            <a:extLst>
              <a:ext uri="{FF2B5EF4-FFF2-40B4-BE49-F238E27FC236}">
                <a16:creationId xmlns:a16="http://schemas.microsoft.com/office/drawing/2014/main" id="{0619297C-9394-6442-9DDD-DDF405427808}"/>
              </a:ext>
            </a:extLst>
          </p:cNvPr>
          <p:cNvSpPr/>
          <p:nvPr/>
        </p:nvSpPr>
        <p:spPr>
          <a:xfrm>
            <a:off x="4472317"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16" name="Rectangle 15">
            <a:extLst>
              <a:ext uri="{FF2B5EF4-FFF2-40B4-BE49-F238E27FC236}">
                <a16:creationId xmlns:a16="http://schemas.microsoft.com/office/drawing/2014/main" id="{8B53BCBB-E987-484D-813D-0ADF46840C75}"/>
              </a:ext>
            </a:extLst>
          </p:cNvPr>
          <p:cNvSpPr/>
          <p:nvPr/>
        </p:nvSpPr>
        <p:spPr>
          <a:xfrm>
            <a:off x="5696095"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7" name="Rectangle 16">
            <a:extLst>
              <a:ext uri="{FF2B5EF4-FFF2-40B4-BE49-F238E27FC236}">
                <a16:creationId xmlns:a16="http://schemas.microsoft.com/office/drawing/2014/main" id="{EFF09130-4273-4348-8AAA-7075073A1067}"/>
              </a:ext>
            </a:extLst>
          </p:cNvPr>
          <p:cNvSpPr/>
          <p:nvPr/>
        </p:nvSpPr>
        <p:spPr>
          <a:xfrm>
            <a:off x="5696095"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8" name="Rectangle 17">
            <a:extLst>
              <a:ext uri="{FF2B5EF4-FFF2-40B4-BE49-F238E27FC236}">
                <a16:creationId xmlns:a16="http://schemas.microsoft.com/office/drawing/2014/main" id="{AEB12CBD-6ECD-5540-BFE8-205F4B70468F}"/>
              </a:ext>
            </a:extLst>
          </p:cNvPr>
          <p:cNvSpPr/>
          <p:nvPr/>
        </p:nvSpPr>
        <p:spPr>
          <a:xfrm>
            <a:off x="4472317"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19" name="Straight Connector 18">
            <a:extLst>
              <a:ext uri="{FF2B5EF4-FFF2-40B4-BE49-F238E27FC236}">
                <a16:creationId xmlns:a16="http://schemas.microsoft.com/office/drawing/2014/main" id="{DDF0B584-15F1-9A49-B6CA-239626E45D60}"/>
              </a:ext>
            </a:extLst>
          </p:cNvPr>
          <p:cNvCxnSpPr/>
          <p:nvPr/>
        </p:nvCxnSpPr>
        <p:spPr>
          <a:xfrm>
            <a:off x="2733856" y="5087731"/>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6DDA34B-A8C2-E14E-8DFB-78136CA08FAF}"/>
              </a:ext>
            </a:extLst>
          </p:cNvPr>
          <p:cNvSpPr txBox="1"/>
          <p:nvPr/>
        </p:nvSpPr>
        <p:spPr>
          <a:xfrm>
            <a:off x="6691681" y="4899866"/>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21" name="Straight Connector 20">
            <a:extLst>
              <a:ext uri="{FF2B5EF4-FFF2-40B4-BE49-F238E27FC236}">
                <a16:creationId xmlns:a16="http://schemas.microsoft.com/office/drawing/2014/main" id="{A9C5220F-30AC-1D45-9607-31537031B703}"/>
              </a:ext>
            </a:extLst>
          </p:cNvPr>
          <p:cNvCxnSpPr/>
          <p:nvPr/>
        </p:nvCxnSpPr>
        <p:spPr>
          <a:xfrm>
            <a:off x="2733856" y="5591120"/>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2F704A5-21F7-EC42-A35A-0A2C41FD4832}"/>
              </a:ext>
            </a:extLst>
          </p:cNvPr>
          <p:cNvSpPr txBox="1"/>
          <p:nvPr/>
        </p:nvSpPr>
        <p:spPr>
          <a:xfrm>
            <a:off x="6691681" y="5390555"/>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23" name="Group 22">
            <a:extLst>
              <a:ext uri="{FF2B5EF4-FFF2-40B4-BE49-F238E27FC236}">
                <a16:creationId xmlns:a16="http://schemas.microsoft.com/office/drawing/2014/main" id="{25F849A2-4444-6B4A-B594-AF167A441E72}"/>
              </a:ext>
            </a:extLst>
          </p:cNvPr>
          <p:cNvGrpSpPr/>
          <p:nvPr/>
        </p:nvGrpSpPr>
        <p:grpSpPr>
          <a:xfrm>
            <a:off x="1845366" y="5137540"/>
            <a:ext cx="4091182" cy="425652"/>
            <a:chOff x="1845366" y="2691671"/>
            <a:chExt cx="4091182" cy="425652"/>
          </a:xfrm>
        </p:grpSpPr>
        <p:cxnSp>
          <p:nvCxnSpPr>
            <p:cNvPr id="24" name="Straight Arrow Connector 23">
              <a:extLst>
                <a:ext uri="{FF2B5EF4-FFF2-40B4-BE49-F238E27FC236}">
                  <a16:creationId xmlns:a16="http://schemas.microsoft.com/office/drawing/2014/main" id="{0198C467-BC05-0546-A0B2-9764CD663470}"/>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1CE7DFB-71E2-4F4E-A2D4-57AEF2465C78}"/>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1A86E02-56E2-8D49-AD89-EC60D88A48EF}"/>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2E4E1E0-4CB2-FE4A-9FF8-84B42229EE7F}"/>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1D0C1A-3C16-464A-9873-6B77E4A95F85}"/>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99278F0-9B07-E54B-95B0-B01A5F7D0D48}"/>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5A47E42-0CE2-9E4F-BD23-8503A06D3D9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B08151A-074F-7B42-9B44-D403EF426A3B}"/>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A03711-C8CA-684C-A076-539431D725C2}"/>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41DA1F3-EFDA-2741-BEA3-06578ACE9BC8}"/>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Tree>
    <p:extLst>
      <p:ext uri="{BB962C8B-B14F-4D97-AF65-F5344CB8AC3E}">
        <p14:creationId xmlns:p14="http://schemas.microsoft.com/office/powerpoint/2010/main" val="358576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1000"/>
                                        <p:tgtEl>
                                          <p:spTgt spid="1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2000"/>
                                        <p:tgtEl>
                                          <p:spTgt spid="17"/>
                                        </p:tgtEl>
                                      </p:cBhvr>
                                    </p:animEffect>
                                  </p:childTnLst>
                                </p:cTn>
                              </p:par>
                            </p:childTnLst>
                          </p:cTn>
                        </p:par>
                        <p:par>
                          <p:cTn id="18" fill="hold">
                            <p:stCondLst>
                              <p:cond delay="2000"/>
                            </p:stCondLst>
                            <p:childTnLst>
                              <p:par>
                                <p:cTn id="19" presetID="2" presetClass="entr" presetSubtype="2"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1+#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1+#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childTnLst>
                          </p:cTn>
                        </p:par>
                        <p:par>
                          <p:cTn id="32" fill="hold">
                            <p:stCondLst>
                              <p:cond delay="500"/>
                            </p:stCondLst>
                            <p:childTnLst>
                              <p:par>
                                <p:cTn id="33" presetID="2" presetClass="entr" presetSubtype="2"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1000"/>
                                        <p:tgtEl>
                                          <p:spTgt spid="1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up)">
                                      <p:cBhvr>
                                        <p:cTn id="5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20" grpId="0"/>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5659121"/>
            <a:ext cx="7886700" cy="986154"/>
          </a:xfrm>
        </p:spPr>
        <p:txBody>
          <a:bodyPr/>
          <a:lstStyle/>
          <a:p>
            <a:r>
              <a:rPr lang="en-CA" sz="2000" dirty="0"/>
              <a:t>At each step, computation is limited by the slowest thread</a:t>
            </a:r>
          </a:p>
          <a:p>
            <a:r>
              <a:rPr lang="en-CA" sz="2000" dirty="0"/>
              <a:t>If thread is preempted on one CPU, it stalls all other threads</a:t>
            </a:r>
            <a:endParaRPr lang="en-US" sz="2000" dirty="0"/>
          </a:p>
        </p:txBody>
      </p:sp>
      <p:grpSp>
        <p:nvGrpSpPr>
          <p:cNvPr id="36" name="Group 35">
            <a:extLst>
              <a:ext uri="{FF2B5EF4-FFF2-40B4-BE49-F238E27FC236}">
                <a16:creationId xmlns:a16="http://schemas.microsoft.com/office/drawing/2014/main" id="{6A1A108C-659E-0243-9CAA-94387011135E}"/>
              </a:ext>
            </a:extLst>
          </p:cNvPr>
          <p:cNvGrpSpPr/>
          <p:nvPr/>
        </p:nvGrpSpPr>
        <p:grpSpPr>
          <a:xfrm>
            <a:off x="1187850" y="1824327"/>
            <a:ext cx="5212248" cy="1978887"/>
            <a:chOff x="1187850" y="1438751"/>
            <a:chExt cx="5212248" cy="1978887"/>
          </a:xfrm>
        </p:grpSpPr>
        <p:sp>
          <p:nvSpPr>
            <p:cNvPr id="37" name="Rectangle 36">
              <a:extLst>
                <a:ext uri="{FF2B5EF4-FFF2-40B4-BE49-F238E27FC236}">
                  <a16:creationId xmlns:a16="http://schemas.microsoft.com/office/drawing/2014/main" id="{8B6CD159-76A7-D640-825F-E31EC1C3EC4A}"/>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38" name="Rectangle 37">
              <a:extLst>
                <a:ext uri="{FF2B5EF4-FFF2-40B4-BE49-F238E27FC236}">
                  <a16:creationId xmlns:a16="http://schemas.microsoft.com/office/drawing/2014/main" id="{D6DECF04-2FD3-0B48-A39D-12400D0CF3C0}"/>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39" name="Rectangle 38">
              <a:extLst>
                <a:ext uri="{FF2B5EF4-FFF2-40B4-BE49-F238E27FC236}">
                  <a16:creationId xmlns:a16="http://schemas.microsoft.com/office/drawing/2014/main" id="{32F788F7-1915-2A49-9630-58449B6ECDF0}"/>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40" name="Straight Arrow Connector 39">
              <a:extLst>
                <a:ext uri="{FF2B5EF4-FFF2-40B4-BE49-F238E27FC236}">
                  <a16:creationId xmlns:a16="http://schemas.microsoft.com/office/drawing/2014/main" id="{FCB2F3BF-336C-0249-9545-2A41B8C1C993}"/>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B7E4088-91A9-854B-9D3E-79D828670702}"/>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42" name="Rectangle 41">
            <a:extLst>
              <a:ext uri="{FF2B5EF4-FFF2-40B4-BE49-F238E27FC236}">
                <a16:creationId xmlns:a16="http://schemas.microsoft.com/office/drawing/2014/main" id="{C1BACC37-D004-124C-9015-0EE42A97C1CA}"/>
              </a:ext>
            </a:extLst>
          </p:cNvPr>
          <p:cNvSpPr/>
          <p:nvPr/>
        </p:nvSpPr>
        <p:spPr>
          <a:xfrm>
            <a:off x="3248540"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3" name="Rectangle 42">
            <a:extLst>
              <a:ext uri="{FF2B5EF4-FFF2-40B4-BE49-F238E27FC236}">
                <a16:creationId xmlns:a16="http://schemas.microsoft.com/office/drawing/2014/main" id="{5EF850D5-E87A-A144-8377-4FEF0627198C}"/>
              </a:ext>
            </a:extLst>
          </p:cNvPr>
          <p:cNvSpPr/>
          <p:nvPr/>
        </p:nvSpPr>
        <p:spPr>
          <a:xfrm>
            <a:off x="3248540"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4" name="Rectangle 43">
            <a:extLst>
              <a:ext uri="{FF2B5EF4-FFF2-40B4-BE49-F238E27FC236}">
                <a16:creationId xmlns:a16="http://schemas.microsoft.com/office/drawing/2014/main" id="{2EDB3BEB-733B-3543-AFA7-3B172C1C912B}"/>
              </a:ext>
            </a:extLst>
          </p:cNvPr>
          <p:cNvSpPr/>
          <p:nvPr/>
        </p:nvSpPr>
        <p:spPr>
          <a:xfrm>
            <a:off x="4472317"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45" name="Rectangle 44">
            <a:extLst>
              <a:ext uri="{FF2B5EF4-FFF2-40B4-BE49-F238E27FC236}">
                <a16:creationId xmlns:a16="http://schemas.microsoft.com/office/drawing/2014/main" id="{A14DA486-7038-584B-B25D-749FEFA7D130}"/>
              </a:ext>
            </a:extLst>
          </p:cNvPr>
          <p:cNvSpPr/>
          <p:nvPr/>
        </p:nvSpPr>
        <p:spPr>
          <a:xfrm>
            <a:off x="5696095"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6" name="Rectangle 45">
            <a:extLst>
              <a:ext uri="{FF2B5EF4-FFF2-40B4-BE49-F238E27FC236}">
                <a16:creationId xmlns:a16="http://schemas.microsoft.com/office/drawing/2014/main" id="{4DAF7BBC-60FA-B94D-B20A-3934ED91790F}"/>
              </a:ext>
            </a:extLst>
          </p:cNvPr>
          <p:cNvSpPr/>
          <p:nvPr/>
        </p:nvSpPr>
        <p:spPr>
          <a:xfrm>
            <a:off x="5696095" y="2291902"/>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7" name="Rectangle 46">
            <a:extLst>
              <a:ext uri="{FF2B5EF4-FFF2-40B4-BE49-F238E27FC236}">
                <a16:creationId xmlns:a16="http://schemas.microsoft.com/office/drawing/2014/main" id="{942324D1-BEA8-4A47-AA04-2CCB5D3B6A77}"/>
              </a:ext>
            </a:extLst>
          </p:cNvPr>
          <p:cNvSpPr/>
          <p:nvPr/>
        </p:nvSpPr>
        <p:spPr>
          <a:xfrm>
            <a:off x="4472318"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48" name="Straight Connector 47">
            <a:extLst>
              <a:ext uri="{FF2B5EF4-FFF2-40B4-BE49-F238E27FC236}">
                <a16:creationId xmlns:a16="http://schemas.microsoft.com/office/drawing/2014/main" id="{0ABA3718-50DA-9047-82CA-0C07A431B8FC}"/>
              </a:ext>
            </a:extLst>
          </p:cNvPr>
          <p:cNvCxnSpPr/>
          <p:nvPr/>
        </p:nvCxnSpPr>
        <p:spPr>
          <a:xfrm>
            <a:off x="2733856" y="3873853"/>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F68A414-BC1B-8E4F-A346-D8AECA721DF8}"/>
              </a:ext>
            </a:extLst>
          </p:cNvPr>
          <p:cNvSpPr txBox="1"/>
          <p:nvPr/>
        </p:nvSpPr>
        <p:spPr>
          <a:xfrm>
            <a:off x="6691681" y="3685988"/>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50" name="Straight Connector 49">
            <a:extLst>
              <a:ext uri="{FF2B5EF4-FFF2-40B4-BE49-F238E27FC236}">
                <a16:creationId xmlns:a16="http://schemas.microsoft.com/office/drawing/2014/main" id="{C6D0FA51-8879-5B4F-AB32-36FFCB96140B}"/>
              </a:ext>
            </a:extLst>
          </p:cNvPr>
          <p:cNvCxnSpPr/>
          <p:nvPr/>
        </p:nvCxnSpPr>
        <p:spPr>
          <a:xfrm>
            <a:off x="2733856" y="4377242"/>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4BB5D01-8EA7-3C41-B93E-AD1918571435}"/>
              </a:ext>
            </a:extLst>
          </p:cNvPr>
          <p:cNvSpPr txBox="1"/>
          <p:nvPr/>
        </p:nvSpPr>
        <p:spPr>
          <a:xfrm>
            <a:off x="6691681" y="4176677"/>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52" name="Group 51">
            <a:extLst>
              <a:ext uri="{FF2B5EF4-FFF2-40B4-BE49-F238E27FC236}">
                <a16:creationId xmlns:a16="http://schemas.microsoft.com/office/drawing/2014/main" id="{8655F6A4-BB1B-BA45-BFF1-297D1027FFAC}"/>
              </a:ext>
            </a:extLst>
          </p:cNvPr>
          <p:cNvGrpSpPr/>
          <p:nvPr/>
        </p:nvGrpSpPr>
        <p:grpSpPr>
          <a:xfrm>
            <a:off x="1845366" y="3923662"/>
            <a:ext cx="4091182" cy="425652"/>
            <a:chOff x="1845366" y="2691671"/>
            <a:chExt cx="4091182" cy="425652"/>
          </a:xfrm>
        </p:grpSpPr>
        <p:cxnSp>
          <p:nvCxnSpPr>
            <p:cNvPr id="53" name="Straight Arrow Connector 52">
              <a:extLst>
                <a:ext uri="{FF2B5EF4-FFF2-40B4-BE49-F238E27FC236}">
                  <a16:creationId xmlns:a16="http://schemas.microsoft.com/office/drawing/2014/main" id="{F9B6AF5B-C7F4-9542-BD1A-3595A4593008}"/>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CF74D2F-A874-5048-8AB3-A6EFF2E3F2CE}"/>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256117F-9725-6C42-B4BB-4D17836F12BC}"/>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48ECE64-011B-FB48-9F0C-F7FF8781FF68}"/>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3285919-22C5-4341-A4BF-66B273EC44E4}"/>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77BF6AF-F44E-1949-A13E-35CA26411ABF}"/>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4E13911-04F6-8040-BF8B-2BC215233E0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81F8AA4-548A-3B4F-A4FE-2587C1F12EF3}"/>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01DCB36-0359-F543-85DD-CDC1742524EA}"/>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F89B176-AD7B-304E-A532-8E29028925B1}"/>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
        <p:nvSpPr>
          <p:cNvPr id="63" name="Rectangle 62">
            <a:extLst>
              <a:ext uri="{FF2B5EF4-FFF2-40B4-BE49-F238E27FC236}">
                <a16:creationId xmlns:a16="http://schemas.microsoft.com/office/drawing/2014/main" id="{C22EF62E-49F3-314D-872A-484CAC4B75E4}"/>
              </a:ext>
            </a:extLst>
          </p:cNvPr>
          <p:cNvSpPr/>
          <p:nvPr/>
        </p:nvSpPr>
        <p:spPr>
          <a:xfrm>
            <a:off x="5696095" y="3491165"/>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64" name="Rectangle 63">
            <a:extLst>
              <a:ext uri="{FF2B5EF4-FFF2-40B4-BE49-F238E27FC236}">
                <a16:creationId xmlns:a16="http://schemas.microsoft.com/office/drawing/2014/main" id="{9889C635-E32A-9848-A09B-CD16B3C08794}"/>
              </a:ext>
            </a:extLst>
          </p:cNvPr>
          <p:cNvSpPr/>
          <p:nvPr/>
        </p:nvSpPr>
        <p:spPr>
          <a:xfrm>
            <a:off x="5696095" y="2647333"/>
            <a:ext cx="480902" cy="82286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P2.X</a:t>
            </a:r>
          </a:p>
        </p:txBody>
      </p:sp>
    </p:spTree>
    <p:extLst>
      <p:ext uri="{BB962C8B-B14F-4D97-AF65-F5344CB8AC3E}">
        <p14:creationId xmlns:p14="http://schemas.microsoft.com/office/powerpoint/2010/main" val="3929629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F5A5-379A-EC42-9A91-D25F343632E2}"/>
              </a:ext>
            </a:extLst>
          </p:cNvPr>
          <p:cNvSpPr>
            <a:spLocks noGrp="1"/>
          </p:cNvSpPr>
          <p:nvPr>
            <p:ph type="title"/>
          </p:nvPr>
        </p:nvSpPr>
        <p:spPr/>
        <p:txBody>
          <a:bodyPr/>
          <a:lstStyle/>
          <a:p>
            <a:r>
              <a:rPr lang="en-US" dirty="0"/>
              <a:t>Problem with Oblivious Scheduling:</a:t>
            </a:r>
            <a:br>
              <a:rPr lang="en-US" dirty="0"/>
            </a:br>
            <a:r>
              <a:rPr lang="en-US" dirty="0"/>
              <a:t>Producer-Consumer Delay</a:t>
            </a:r>
          </a:p>
        </p:txBody>
      </p:sp>
      <p:sp>
        <p:nvSpPr>
          <p:cNvPr id="3" name="Content Placeholder 2">
            <a:extLst>
              <a:ext uri="{FF2B5EF4-FFF2-40B4-BE49-F238E27FC236}">
                <a16:creationId xmlns:a16="http://schemas.microsoft.com/office/drawing/2014/main" id="{966123BD-FC00-264A-ABA1-480A9A9B68A9}"/>
              </a:ext>
            </a:extLst>
          </p:cNvPr>
          <p:cNvSpPr>
            <a:spLocks noGrp="1"/>
          </p:cNvSpPr>
          <p:nvPr>
            <p:ph idx="1"/>
          </p:nvPr>
        </p:nvSpPr>
        <p:spPr>
          <a:xfrm>
            <a:off x="628650" y="4249427"/>
            <a:ext cx="7886700" cy="2395848"/>
          </a:xfrm>
        </p:spPr>
        <p:txBody>
          <a:bodyPr/>
          <a:lstStyle/>
          <a:p>
            <a:r>
              <a:rPr lang="en-CA" sz="2000" dirty="0"/>
              <a:t>Producer-consumer design patter is also very common</a:t>
            </a:r>
          </a:p>
          <a:p>
            <a:r>
              <a:rPr lang="en-CA" sz="2000" dirty="0"/>
              <a:t>Preempting a thread on one CPU stalls all others in the chain</a:t>
            </a:r>
          </a:p>
          <a:p>
            <a:r>
              <a:rPr lang="en-CA" sz="2000" dirty="0"/>
              <a:t>Some other problems with oblivious scheduling</a:t>
            </a:r>
          </a:p>
          <a:p>
            <a:pPr lvl="1"/>
            <a:r>
              <a:rPr lang="en-CA" sz="1800" dirty="0"/>
              <a:t>Preempting a thread on the critical path will slow down the entire process</a:t>
            </a:r>
          </a:p>
          <a:p>
            <a:pPr lvl="1"/>
            <a:r>
              <a:rPr lang="en-CA" sz="1800" dirty="0"/>
              <a:t>Preempting thread that has locked mutex stalls others until it is re-scheduled</a:t>
            </a:r>
          </a:p>
        </p:txBody>
      </p:sp>
      <p:grpSp>
        <p:nvGrpSpPr>
          <p:cNvPr id="17" name="Group 16">
            <a:extLst>
              <a:ext uri="{FF2B5EF4-FFF2-40B4-BE49-F238E27FC236}">
                <a16:creationId xmlns:a16="http://schemas.microsoft.com/office/drawing/2014/main" id="{C0ECB558-0441-CA4D-A42D-15A4B2EE7137}"/>
              </a:ext>
            </a:extLst>
          </p:cNvPr>
          <p:cNvGrpSpPr/>
          <p:nvPr/>
        </p:nvGrpSpPr>
        <p:grpSpPr>
          <a:xfrm>
            <a:off x="2174140" y="2242385"/>
            <a:ext cx="4795719" cy="476378"/>
            <a:chOff x="2185819" y="1822837"/>
            <a:chExt cx="4795719" cy="476378"/>
          </a:xfrm>
        </p:grpSpPr>
        <p:sp>
          <p:nvSpPr>
            <p:cNvPr id="7" name="Rectangle 6">
              <a:extLst>
                <a:ext uri="{FF2B5EF4-FFF2-40B4-BE49-F238E27FC236}">
                  <a16:creationId xmlns:a16="http://schemas.microsoft.com/office/drawing/2014/main" id="{263C9378-D5B2-B84E-89A8-DB3267E6109D}"/>
                </a:ext>
              </a:extLst>
            </p:cNvPr>
            <p:cNvSpPr/>
            <p:nvPr/>
          </p:nvSpPr>
          <p:spPr>
            <a:xfrm>
              <a:off x="2185819"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D8161755-973D-054F-AA6D-77A4C462A189}"/>
                </a:ext>
              </a:extLst>
            </p:cNvPr>
            <p:cNvSpPr/>
            <p:nvPr/>
          </p:nvSpPr>
          <p:spPr>
            <a:xfrm>
              <a:off x="4022783"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B53E169-8D84-EC40-BCFD-5EFFF8FB8BE8}"/>
                </a:ext>
              </a:extLst>
            </p:cNvPr>
            <p:cNvSpPr/>
            <p:nvPr/>
          </p:nvSpPr>
          <p:spPr>
            <a:xfrm>
              <a:off x="5859747"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3</a:t>
              </a:r>
            </a:p>
          </p:txBody>
        </p:sp>
      </p:grpSp>
      <p:sp>
        <p:nvSpPr>
          <p:cNvPr id="4" name="Rectangle 3">
            <a:extLst>
              <a:ext uri="{FF2B5EF4-FFF2-40B4-BE49-F238E27FC236}">
                <a16:creationId xmlns:a16="http://schemas.microsoft.com/office/drawing/2014/main" id="{DCCBA051-7D85-7A43-8456-F203904BB6B9}"/>
              </a:ext>
            </a:extLst>
          </p:cNvPr>
          <p:cNvSpPr/>
          <p:nvPr/>
        </p:nvSpPr>
        <p:spPr>
          <a:xfrm>
            <a:off x="2280102" y="2994178"/>
            <a:ext cx="909864" cy="299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1</a:t>
            </a:r>
          </a:p>
        </p:txBody>
      </p:sp>
      <p:sp>
        <p:nvSpPr>
          <p:cNvPr id="11" name="Rectangle 10">
            <a:extLst>
              <a:ext uri="{FF2B5EF4-FFF2-40B4-BE49-F238E27FC236}">
                <a16:creationId xmlns:a16="http://schemas.microsoft.com/office/drawing/2014/main" id="{B3859622-04B1-BD49-BE83-BE1FB6D7514E}"/>
              </a:ext>
            </a:extLst>
          </p:cNvPr>
          <p:cNvSpPr/>
          <p:nvPr/>
        </p:nvSpPr>
        <p:spPr>
          <a:xfrm>
            <a:off x="4009851" y="2994178"/>
            <a:ext cx="1100939" cy="299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2</a:t>
            </a:r>
          </a:p>
        </p:txBody>
      </p:sp>
      <p:sp>
        <p:nvSpPr>
          <p:cNvPr id="12" name="Rectangle 11">
            <a:extLst>
              <a:ext uri="{FF2B5EF4-FFF2-40B4-BE49-F238E27FC236}">
                <a16:creationId xmlns:a16="http://schemas.microsoft.com/office/drawing/2014/main" id="{81AEF09F-4A11-B949-849C-4494B9E8E0BD}"/>
              </a:ext>
            </a:extLst>
          </p:cNvPr>
          <p:cNvSpPr/>
          <p:nvPr/>
        </p:nvSpPr>
        <p:spPr>
          <a:xfrm>
            <a:off x="6023837" y="2994178"/>
            <a:ext cx="770252" cy="299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3</a:t>
            </a:r>
          </a:p>
        </p:txBody>
      </p:sp>
      <p:cxnSp>
        <p:nvCxnSpPr>
          <p:cNvPr id="14" name="Straight Arrow Connector 13">
            <a:extLst>
              <a:ext uri="{FF2B5EF4-FFF2-40B4-BE49-F238E27FC236}">
                <a16:creationId xmlns:a16="http://schemas.microsoft.com/office/drawing/2014/main" id="{0DB80990-0968-FC40-860F-6BFB3F06E499}"/>
              </a:ext>
            </a:extLst>
          </p:cNvPr>
          <p:cNvCxnSpPr>
            <a:stCxn id="4" idx="3"/>
            <a:endCxn id="11" idx="1"/>
          </p:cNvCxnSpPr>
          <p:nvPr/>
        </p:nvCxnSpPr>
        <p:spPr>
          <a:xfrm>
            <a:off x="3189966" y="3143702"/>
            <a:ext cx="819885"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E49F2C-548D-DC48-983F-028A745203FA}"/>
              </a:ext>
            </a:extLst>
          </p:cNvPr>
          <p:cNvCxnSpPr>
            <a:cxnSpLocks/>
            <a:stCxn id="11" idx="3"/>
            <a:endCxn id="12" idx="1"/>
          </p:cNvCxnSpPr>
          <p:nvPr/>
        </p:nvCxnSpPr>
        <p:spPr>
          <a:xfrm>
            <a:off x="5110790" y="3143702"/>
            <a:ext cx="913047"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46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Gang Scheduling</a:t>
            </a:r>
          </a:p>
        </p:txBody>
      </p:sp>
      <p:sp>
        <p:nvSpPr>
          <p:cNvPr id="10" name="Content Placeholder 9">
            <a:extLst>
              <a:ext uri="{FF2B5EF4-FFF2-40B4-BE49-F238E27FC236}">
                <a16:creationId xmlns:a16="http://schemas.microsoft.com/office/drawing/2014/main" id="{54C9860F-6427-2745-861B-C3A050FCBDF3}"/>
              </a:ext>
            </a:extLst>
          </p:cNvPr>
          <p:cNvSpPr>
            <a:spLocks noGrp="1"/>
          </p:cNvSpPr>
          <p:nvPr>
            <p:ph idx="1"/>
          </p:nvPr>
        </p:nvSpPr>
        <p:spPr>
          <a:xfrm>
            <a:off x="628650" y="4174241"/>
            <a:ext cx="7886700" cy="2471034"/>
          </a:xfrm>
        </p:spPr>
        <p:txBody>
          <a:bodyPr/>
          <a:lstStyle/>
          <a:p>
            <a:r>
              <a:rPr lang="en-CA" sz="2000" dirty="0"/>
              <a:t>Time is divided into equal intervals</a:t>
            </a:r>
          </a:p>
          <a:p>
            <a:r>
              <a:rPr lang="en-CA" sz="2000" dirty="0"/>
              <a:t>Threads from same process are scheduled at beginning of each interval</a:t>
            </a:r>
          </a:p>
          <a:p>
            <a:r>
              <a:rPr lang="en-CA" sz="2000" dirty="0"/>
              <a:t>Notice any problems?</a:t>
            </a:r>
          </a:p>
          <a:p>
            <a:pPr lvl="1"/>
            <a:r>
              <a:rPr lang="en-CA" sz="1600" dirty="0"/>
              <a:t>CPU cycles are waisted when threads have different lengths</a:t>
            </a:r>
          </a:p>
          <a:p>
            <a:pPr lvl="1"/>
            <a:r>
              <a:rPr lang="en-CA" sz="1600" dirty="0"/>
              <a:t>Some CPUs remain idle when a process doesn’t have enough threads for all CPUs</a:t>
            </a:r>
          </a:p>
        </p:txBody>
      </p:sp>
      <p:sp>
        <p:nvSpPr>
          <p:cNvPr id="13" name="Rectangle 12">
            <a:extLst>
              <a:ext uri="{FF2B5EF4-FFF2-40B4-BE49-F238E27FC236}">
                <a16:creationId xmlns:a16="http://schemas.microsoft.com/office/drawing/2014/main" id="{4D9B68C0-4369-4743-BD46-7D457F83B4AF}"/>
              </a:ext>
            </a:extLst>
          </p:cNvPr>
          <p:cNvSpPr/>
          <p:nvPr/>
        </p:nvSpPr>
        <p:spPr>
          <a:xfrm>
            <a:off x="3710356" y="2203291"/>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P1.4</a:t>
            </a:r>
          </a:p>
        </p:txBody>
      </p:sp>
      <p:sp>
        <p:nvSpPr>
          <p:cNvPr id="14" name="Rectangle 13">
            <a:extLst>
              <a:ext uri="{FF2B5EF4-FFF2-40B4-BE49-F238E27FC236}">
                <a16:creationId xmlns:a16="http://schemas.microsoft.com/office/drawing/2014/main" id="{168D6251-30F7-1046-A87A-20FABB61DB62}"/>
              </a:ext>
            </a:extLst>
          </p:cNvPr>
          <p:cNvSpPr/>
          <p:nvPr/>
        </p:nvSpPr>
        <p:spPr>
          <a:xfrm>
            <a:off x="5538858" y="254738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A8A58249-D0B1-E34A-A2E7-98D097E677AB}"/>
              </a:ext>
            </a:extLst>
          </p:cNvPr>
          <p:cNvSpPr/>
          <p:nvPr/>
        </p:nvSpPr>
        <p:spPr>
          <a:xfrm>
            <a:off x="3710356" y="2885573"/>
            <a:ext cx="361309" cy="2749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D71B69D2-4ECC-284B-A583-F228FC7B30AF}"/>
              </a:ext>
            </a:extLst>
          </p:cNvPr>
          <p:cNvSpPr/>
          <p:nvPr/>
        </p:nvSpPr>
        <p:spPr>
          <a:xfrm>
            <a:off x="3710356" y="2548556"/>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EDE7F2A8-E706-FB44-A4F6-9F78670031B5}"/>
              </a:ext>
            </a:extLst>
          </p:cNvPr>
          <p:cNvSpPr/>
          <p:nvPr/>
        </p:nvSpPr>
        <p:spPr>
          <a:xfrm>
            <a:off x="4621270" y="2887661"/>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P3.2</a:t>
            </a:r>
          </a:p>
        </p:txBody>
      </p:sp>
      <p:sp>
        <p:nvSpPr>
          <p:cNvPr id="19" name="Rectangle 18">
            <a:extLst>
              <a:ext uri="{FF2B5EF4-FFF2-40B4-BE49-F238E27FC236}">
                <a16:creationId xmlns:a16="http://schemas.microsoft.com/office/drawing/2014/main" id="{D8F6C337-94E1-464B-B3B2-443E4F9127B1}"/>
              </a:ext>
            </a:extLst>
          </p:cNvPr>
          <p:cNvSpPr/>
          <p:nvPr/>
        </p:nvSpPr>
        <p:spPr>
          <a:xfrm>
            <a:off x="4627942" y="2197260"/>
            <a:ext cx="361309" cy="2689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2AB87F3D-37A5-6941-B051-22A777A71AA0}"/>
              </a:ext>
            </a:extLst>
          </p:cNvPr>
          <p:cNvSpPr/>
          <p:nvPr/>
        </p:nvSpPr>
        <p:spPr>
          <a:xfrm>
            <a:off x="5545528" y="2197260"/>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C844C045-AD6E-FC49-A104-FCB1398DDD16}"/>
              </a:ext>
            </a:extLst>
          </p:cNvPr>
          <p:cNvSpPr/>
          <p:nvPr/>
        </p:nvSpPr>
        <p:spPr>
          <a:xfrm>
            <a:off x="4621271" y="2547380"/>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P2.2</a:t>
            </a:r>
          </a:p>
        </p:txBody>
      </p:sp>
      <p:grpSp>
        <p:nvGrpSpPr>
          <p:cNvPr id="3" name="Group 2">
            <a:extLst>
              <a:ext uri="{FF2B5EF4-FFF2-40B4-BE49-F238E27FC236}">
                <a16:creationId xmlns:a16="http://schemas.microsoft.com/office/drawing/2014/main" id="{EB228AA0-ABF0-3D41-89AE-3EDB780530ED}"/>
              </a:ext>
            </a:extLst>
          </p:cNvPr>
          <p:cNvGrpSpPr/>
          <p:nvPr/>
        </p:nvGrpSpPr>
        <p:grpSpPr>
          <a:xfrm>
            <a:off x="2577699" y="1851995"/>
            <a:ext cx="3736837" cy="1376779"/>
            <a:chOff x="2577699" y="1721365"/>
            <a:chExt cx="3736837" cy="1376779"/>
          </a:xfrm>
        </p:grpSpPr>
        <p:sp>
          <p:nvSpPr>
            <p:cNvPr id="6" name="Rectangle 5">
              <a:extLst>
                <a:ext uri="{FF2B5EF4-FFF2-40B4-BE49-F238E27FC236}">
                  <a16:creationId xmlns:a16="http://schemas.microsoft.com/office/drawing/2014/main" id="{41F886FE-BD47-CB45-AAE7-34B1963EE06A}"/>
                </a:ext>
              </a:extLst>
            </p:cNvPr>
            <p:cNvSpPr/>
            <p:nvPr/>
          </p:nvSpPr>
          <p:spPr>
            <a:xfrm>
              <a:off x="3542739"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87EFF6CB-4CAE-494C-98E0-1D98334F32EB}"/>
                </a:ext>
              </a:extLst>
            </p:cNvPr>
            <p:cNvSpPr/>
            <p:nvPr/>
          </p:nvSpPr>
          <p:spPr>
            <a:xfrm>
              <a:off x="4462181"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8" name="Rectangle 7">
              <a:extLst>
                <a:ext uri="{FF2B5EF4-FFF2-40B4-BE49-F238E27FC236}">
                  <a16:creationId xmlns:a16="http://schemas.microsoft.com/office/drawing/2014/main" id="{46389ECF-5C37-DC4C-99E9-E543D0F80BEA}"/>
                </a:ext>
              </a:extLst>
            </p:cNvPr>
            <p:cNvSpPr/>
            <p:nvPr/>
          </p:nvSpPr>
          <p:spPr>
            <a:xfrm>
              <a:off x="5381624"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9" name="Straight Arrow Connector 8">
              <a:extLst>
                <a:ext uri="{FF2B5EF4-FFF2-40B4-BE49-F238E27FC236}">
                  <a16:creationId xmlns:a16="http://schemas.microsoft.com/office/drawing/2014/main" id="{AE46C5CC-BD2C-374A-867D-4E485477FC40}"/>
                </a:ext>
              </a:extLst>
            </p:cNvPr>
            <p:cNvCxnSpPr/>
            <p:nvPr/>
          </p:nvCxnSpPr>
          <p:spPr>
            <a:xfrm>
              <a:off x="2809334" y="2025838"/>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BD4966-56A2-1242-8974-20F4C90A97D1}"/>
                </a:ext>
              </a:extLst>
            </p:cNvPr>
            <p:cNvSpPr txBox="1"/>
            <p:nvPr/>
          </p:nvSpPr>
          <p:spPr>
            <a:xfrm rot="16200000">
              <a:off x="2479435" y="2343552"/>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cxnSp>
          <p:nvCxnSpPr>
            <p:cNvPr id="23" name="Straight Connector 22">
              <a:extLst>
                <a:ext uri="{FF2B5EF4-FFF2-40B4-BE49-F238E27FC236}">
                  <a16:creationId xmlns:a16="http://schemas.microsoft.com/office/drawing/2014/main" id="{AD7387E8-7DF2-FF4D-8125-D5E6511A87C7}"/>
                </a:ext>
              </a:extLst>
            </p:cNvPr>
            <p:cNvCxnSpPr>
              <a:cxnSpLocks/>
            </p:cNvCxnSpPr>
            <p:nvPr/>
          </p:nvCxnSpPr>
          <p:spPr>
            <a:xfrm>
              <a:off x="3340963" y="2414751"/>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AB66FC-ED1D-FA41-A5DE-9A3D29D1625C}"/>
                </a:ext>
              </a:extLst>
            </p:cNvPr>
            <p:cNvCxnSpPr>
              <a:cxnSpLocks/>
            </p:cNvCxnSpPr>
            <p:nvPr/>
          </p:nvCxnSpPr>
          <p:spPr>
            <a:xfrm>
              <a:off x="3340963" y="2756346"/>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7D8A39-FFA9-CC4B-8630-123B35A423FE}"/>
                </a:ext>
              </a:extLst>
            </p:cNvPr>
            <p:cNvCxnSpPr>
              <a:cxnSpLocks/>
            </p:cNvCxnSpPr>
            <p:nvPr/>
          </p:nvCxnSpPr>
          <p:spPr>
            <a:xfrm>
              <a:off x="3340963" y="3098144"/>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0E036C-0323-8945-A45E-619EC6C93D3E}"/>
                </a:ext>
              </a:extLst>
            </p:cNvPr>
            <p:cNvCxnSpPr>
              <a:cxnSpLocks/>
            </p:cNvCxnSpPr>
            <p:nvPr/>
          </p:nvCxnSpPr>
          <p:spPr>
            <a:xfrm>
              <a:off x="3340963" y="2066630"/>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211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5FAC-A175-7B46-9899-2D08E84DDBE4}"/>
              </a:ext>
            </a:extLst>
          </p:cNvPr>
          <p:cNvSpPr>
            <a:spLocks noGrp="1"/>
          </p:cNvSpPr>
          <p:nvPr>
            <p:ph type="title"/>
          </p:nvPr>
        </p:nvSpPr>
        <p:spPr/>
        <p:txBody>
          <a:bodyPr/>
          <a:lstStyle/>
          <a:p>
            <a:r>
              <a:rPr lang="en-US" dirty="0"/>
              <a:t>Space Sharing</a:t>
            </a:r>
          </a:p>
        </p:txBody>
      </p:sp>
      <p:sp>
        <p:nvSpPr>
          <p:cNvPr id="3" name="Content Placeholder 2">
            <a:extLst>
              <a:ext uri="{FF2B5EF4-FFF2-40B4-BE49-F238E27FC236}">
                <a16:creationId xmlns:a16="http://schemas.microsoft.com/office/drawing/2014/main" id="{D71ECED9-17AA-3642-B368-9B8B337A8AD3}"/>
              </a:ext>
            </a:extLst>
          </p:cNvPr>
          <p:cNvSpPr>
            <a:spLocks noGrp="1"/>
          </p:cNvSpPr>
          <p:nvPr>
            <p:ph idx="1"/>
          </p:nvPr>
        </p:nvSpPr>
        <p:spPr>
          <a:xfrm>
            <a:off x="628650" y="5002306"/>
            <a:ext cx="7886700" cy="1642969"/>
          </a:xfrm>
        </p:spPr>
        <p:txBody>
          <a:bodyPr/>
          <a:lstStyle/>
          <a:p>
            <a:r>
              <a:rPr lang="en-CA" sz="2400" dirty="0"/>
              <a:t>Each process is assigned a subset of CPUs</a:t>
            </a:r>
          </a:p>
          <a:p>
            <a:pPr lvl="1"/>
            <a:r>
              <a:rPr lang="en-CA" sz="2000" dirty="0"/>
              <a:t>Minimizes processor context switches</a:t>
            </a:r>
          </a:p>
        </p:txBody>
      </p:sp>
      <p:sp>
        <p:nvSpPr>
          <p:cNvPr id="12" name="Rectangle 11">
            <a:extLst>
              <a:ext uri="{FF2B5EF4-FFF2-40B4-BE49-F238E27FC236}">
                <a16:creationId xmlns:a16="http://schemas.microsoft.com/office/drawing/2014/main" id="{AC1855F3-A703-8049-B5B0-C0F625004107}"/>
              </a:ext>
            </a:extLst>
          </p:cNvPr>
          <p:cNvSpPr/>
          <p:nvPr/>
        </p:nvSpPr>
        <p:spPr>
          <a:xfrm>
            <a:off x="1869836" y="2598072"/>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13" name="Rectangle 12">
            <a:extLst>
              <a:ext uri="{FF2B5EF4-FFF2-40B4-BE49-F238E27FC236}">
                <a16:creationId xmlns:a16="http://schemas.microsoft.com/office/drawing/2014/main" id="{BF1A4D1F-7438-9D42-B8C4-E79CBED8A681}"/>
              </a:ext>
            </a:extLst>
          </p:cNvPr>
          <p:cNvSpPr/>
          <p:nvPr/>
        </p:nvSpPr>
        <p:spPr>
          <a:xfrm>
            <a:off x="1869836" y="2936687"/>
            <a:ext cx="361309" cy="2544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14" name="Rectangle 13">
            <a:extLst>
              <a:ext uri="{FF2B5EF4-FFF2-40B4-BE49-F238E27FC236}">
                <a16:creationId xmlns:a16="http://schemas.microsoft.com/office/drawing/2014/main" id="{8F2DECC1-7DE4-E044-8167-A3C02ADFF8E5}"/>
              </a:ext>
            </a:extLst>
          </p:cNvPr>
          <p:cNvSpPr/>
          <p:nvPr/>
        </p:nvSpPr>
        <p:spPr>
          <a:xfrm>
            <a:off x="1869836" y="3191467"/>
            <a:ext cx="361309" cy="409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15" name="Rectangle 14">
            <a:extLst>
              <a:ext uri="{FF2B5EF4-FFF2-40B4-BE49-F238E27FC236}">
                <a16:creationId xmlns:a16="http://schemas.microsoft.com/office/drawing/2014/main" id="{3A30AA37-210E-2040-8DB2-86CB9FD65A71}"/>
              </a:ext>
            </a:extLst>
          </p:cNvPr>
          <p:cNvSpPr/>
          <p:nvPr/>
        </p:nvSpPr>
        <p:spPr>
          <a:xfrm>
            <a:off x="2784898" y="2598072"/>
            <a:ext cx="361309" cy="2909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16" name="Rectangle 15">
            <a:extLst>
              <a:ext uri="{FF2B5EF4-FFF2-40B4-BE49-F238E27FC236}">
                <a16:creationId xmlns:a16="http://schemas.microsoft.com/office/drawing/2014/main" id="{55F01C68-FB89-174F-B532-E2024C6B73C1}"/>
              </a:ext>
            </a:extLst>
          </p:cNvPr>
          <p:cNvSpPr/>
          <p:nvPr/>
        </p:nvSpPr>
        <p:spPr>
          <a:xfrm>
            <a:off x="2784496" y="2890358"/>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18" name="Rectangle 17">
            <a:extLst>
              <a:ext uri="{FF2B5EF4-FFF2-40B4-BE49-F238E27FC236}">
                <a16:creationId xmlns:a16="http://schemas.microsoft.com/office/drawing/2014/main" id="{5910E99E-C151-0647-B0D6-9B5FC004A3AE}"/>
              </a:ext>
            </a:extLst>
          </p:cNvPr>
          <p:cNvSpPr/>
          <p:nvPr/>
        </p:nvSpPr>
        <p:spPr>
          <a:xfrm>
            <a:off x="3708722" y="2602803"/>
            <a:ext cx="361309" cy="5078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19" name="Rectangle 18">
            <a:extLst>
              <a:ext uri="{FF2B5EF4-FFF2-40B4-BE49-F238E27FC236}">
                <a16:creationId xmlns:a16="http://schemas.microsoft.com/office/drawing/2014/main" id="{4975C150-CC0B-0E48-88E7-64539E106E66}"/>
              </a:ext>
            </a:extLst>
          </p:cNvPr>
          <p:cNvSpPr/>
          <p:nvPr/>
        </p:nvSpPr>
        <p:spPr>
          <a:xfrm>
            <a:off x="3708573" y="3110619"/>
            <a:ext cx="361309" cy="2312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7" name="Group 56">
            <a:extLst>
              <a:ext uri="{FF2B5EF4-FFF2-40B4-BE49-F238E27FC236}">
                <a16:creationId xmlns:a16="http://schemas.microsoft.com/office/drawing/2014/main" id="{23C381F5-2959-DC44-BD09-1E458591CB14}"/>
              </a:ext>
            </a:extLst>
          </p:cNvPr>
          <p:cNvGrpSpPr/>
          <p:nvPr/>
        </p:nvGrpSpPr>
        <p:grpSpPr>
          <a:xfrm>
            <a:off x="1057672" y="2246776"/>
            <a:ext cx="6212736" cy="1232949"/>
            <a:chOff x="1057672" y="2246776"/>
            <a:chExt cx="6212736" cy="1232949"/>
          </a:xfrm>
        </p:grpSpPr>
        <p:sp>
          <p:nvSpPr>
            <p:cNvPr id="7" name="Rectangle 6">
              <a:extLst>
                <a:ext uri="{FF2B5EF4-FFF2-40B4-BE49-F238E27FC236}">
                  <a16:creationId xmlns:a16="http://schemas.microsoft.com/office/drawing/2014/main" id="{2B5B8508-4438-3342-9528-927E348349AE}"/>
                </a:ext>
              </a:extLst>
            </p:cNvPr>
            <p:cNvSpPr/>
            <p:nvPr/>
          </p:nvSpPr>
          <p:spPr>
            <a:xfrm>
              <a:off x="170221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F5C3745A-10A0-0C4A-99D1-E12A0E2A41F7}"/>
                </a:ext>
              </a:extLst>
            </p:cNvPr>
            <p:cNvSpPr/>
            <p:nvPr/>
          </p:nvSpPr>
          <p:spPr>
            <a:xfrm>
              <a:off x="262166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A34E8BB6-8BF2-144B-8A12-7FCE3D6A29B9}"/>
                </a:ext>
              </a:extLst>
            </p:cNvPr>
            <p:cNvSpPr/>
            <p:nvPr/>
          </p:nvSpPr>
          <p:spPr>
            <a:xfrm>
              <a:off x="354110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10" name="Straight Arrow Connector 9">
              <a:extLst>
                <a:ext uri="{FF2B5EF4-FFF2-40B4-BE49-F238E27FC236}">
                  <a16:creationId xmlns:a16="http://schemas.microsoft.com/office/drawing/2014/main" id="{CE4CAE9D-79B5-1042-ACB7-3741B99FA316}"/>
                </a:ext>
              </a:extLst>
            </p:cNvPr>
            <p:cNvCxnSpPr/>
            <p:nvPr/>
          </p:nvCxnSpPr>
          <p:spPr>
            <a:xfrm>
              <a:off x="1289307" y="2598072"/>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96A3FEA-8A5F-9F43-A933-B41777B5FEE1}"/>
                </a:ext>
              </a:extLst>
            </p:cNvPr>
            <p:cNvSpPr txBox="1"/>
            <p:nvPr/>
          </p:nvSpPr>
          <p:spPr>
            <a:xfrm rot="16200000">
              <a:off x="959408" y="2915786"/>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sp>
          <p:nvSpPr>
            <p:cNvPr id="39" name="Rectangle 38">
              <a:extLst>
                <a:ext uri="{FF2B5EF4-FFF2-40B4-BE49-F238E27FC236}">
                  <a16:creationId xmlns:a16="http://schemas.microsoft.com/office/drawing/2014/main" id="{61CBAA92-7067-2142-8FA1-AA6CD46EF40F}"/>
                </a:ext>
              </a:extLst>
            </p:cNvPr>
            <p:cNvSpPr/>
            <p:nvPr/>
          </p:nvSpPr>
          <p:spPr>
            <a:xfrm>
              <a:off x="473497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4</a:t>
              </a:r>
            </a:p>
          </p:txBody>
        </p:sp>
        <p:sp>
          <p:nvSpPr>
            <p:cNvPr id="40" name="Rectangle 39">
              <a:extLst>
                <a:ext uri="{FF2B5EF4-FFF2-40B4-BE49-F238E27FC236}">
                  <a16:creationId xmlns:a16="http://schemas.microsoft.com/office/drawing/2014/main" id="{72881351-0A29-1F42-A9E1-8F4E3C089A85}"/>
                </a:ext>
              </a:extLst>
            </p:cNvPr>
            <p:cNvSpPr/>
            <p:nvPr/>
          </p:nvSpPr>
          <p:spPr>
            <a:xfrm>
              <a:off x="565442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4</a:t>
              </a:r>
            </a:p>
          </p:txBody>
        </p:sp>
        <p:sp>
          <p:nvSpPr>
            <p:cNvPr id="41" name="Rectangle 40">
              <a:extLst>
                <a:ext uri="{FF2B5EF4-FFF2-40B4-BE49-F238E27FC236}">
                  <a16:creationId xmlns:a16="http://schemas.microsoft.com/office/drawing/2014/main" id="{72217874-6941-EF4B-9610-70CF3EF1661B}"/>
                </a:ext>
              </a:extLst>
            </p:cNvPr>
            <p:cNvSpPr/>
            <p:nvPr/>
          </p:nvSpPr>
          <p:spPr>
            <a:xfrm>
              <a:off x="657386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5</a:t>
              </a:r>
            </a:p>
          </p:txBody>
        </p:sp>
      </p:grpSp>
      <p:sp>
        <p:nvSpPr>
          <p:cNvPr id="44" name="Rectangle 43">
            <a:extLst>
              <a:ext uri="{FF2B5EF4-FFF2-40B4-BE49-F238E27FC236}">
                <a16:creationId xmlns:a16="http://schemas.microsoft.com/office/drawing/2014/main" id="{84F410F6-5E7B-F74C-A6FB-EF07F10984FB}"/>
              </a:ext>
            </a:extLst>
          </p:cNvPr>
          <p:cNvSpPr/>
          <p:nvPr/>
        </p:nvSpPr>
        <p:spPr>
          <a:xfrm>
            <a:off x="4902596" y="2598072"/>
            <a:ext cx="361309" cy="5930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46" name="Rectangle 45">
            <a:extLst>
              <a:ext uri="{FF2B5EF4-FFF2-40B4-BE49-F238E27FC236}">
                <a16:creationId xmlns:a16="http://schemas.microsoft.com/office/drawing/2014/main" id="{76CA3D0D-1A79-1F43-90CD-2BCC61F9DEC5}"/>
              </a:ext>
            </a:extLst>
          </p:cNvPr>
          <p:cNvSpPr/>
          <p:nvPr/>
        </p:nvSpPr>
        <p:spPr>
          <a:xfrm>
            <a:off x="4902596" y="3191467"/>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47" name="Rectangle 46">
            <a:extLst>
              <a:ext uri="{FF2B5EF4-FFF2-40B4-BE49-F238E27FC236}">
                <a16:creationId xmlns:a16="http://schemas.microsoft.com/office/drawing/2014/main" id="{62BC67EE-0799-5C4A-A30F-A452B6FD0B0C}"/>
              </a:ext>
            </a:extLst>
          </p:cNvPr>
          <p:cNvSpPr/>
          <p:nvPr/>
        </p:nvSpPr>
        <p:spPr>
          <a:xfrm>
            <a:off x="5817658" y="2598072"/>
            <a:ext cx="361309" cy="3757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49" name="Rectangle 48">
            <a:extLst>
              <a:ext uri="{FF2B5EF4-FFF2-40B4-BE49-F238E27FC236}">
                <a16:creationId xmlns:a16="http://schemas.microsoft.com/office/drawing/2014/main" id="{6C42BEF7-3248-1043-ADDC-54F02B0CFCFE}"/>
              </a:ext>
            </a:extLst>
          </p:cNvPr>
          <p:cNvSpPr/>
          <p:nvPr/>
        </p:nvSpPr>
        <p:spPr>
          <a:xfrm>
            <a:off x="5817658" y="2973860"/>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50" name="Rectangle 49">
            <a:extLst>
              <a:ext uri="{FF2B5EF4-FFF2-40B4-BE49-F238E27FC236}">
                <a16:creationId xmlns:a16="http://schemas.microsoft.com/office/drawing/2014/main" id="{589213D9-1B37-624A-9671-F3D3A5E8B4CA}"/>
              </a:ext>
            </a:extLst>
          </p:cNvPr>
          <p:cNvSpPr/>
          <p:nvPr/>
        </p:nvSpPr>
        <p:spPr>
          <a:xfrm>
            <a:off x="6741482" y="2602803"/>
            <a:ext cx="361309" cy="5078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51" name="Rectangle 50">
            <a:extLst>
              <a:ext uri="{FF2B5EF4-FFF2-40B4-BE49-F238E27FC236}">
                <a16:creationId xmlns:a16="http://schemas.microsoft.com/office/drawing/2014/main" id="{85A98AA1-6162-1A45-ADE7-DB93839DB7E0}"/>
              </a:ext>
            </a:extLst>
          </p:cNvPr>
          <p:cNvSpPr/>
          <p:nvPr/>
        </p:nvSpPr>
        <p:spPr>
          <a:xfrm>
            <a:off x="6741333" y="3110619"/>
            <a:ext cx="361309" cy="3691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52" name="Rectangle 51">
            <a:extLst>
              <a:ext uri="{FF2B5EF4-FFF2-40B4-BE49-F238E27FC236}">
                <a16:creationId xmlns:a16="http://schemas.microsoft.com/office/drawing/2014/main" id="{48FB39A8-0E71-1B41-BDA0-C04EE1C612F0}"/>
              </a:ext>
            </a:extLst>
          </p:cNvPr>
          <p:cNvSpPr/>
          <p:nvPr/>
        </p:nvSpPr>
        <p:spPr>
          <a:xfrm>
            <a:off x="5817658" y="331247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8" name="Group 57">
            <a:extLst>
              <a:ext uri="{FF2B5EF4-FFF2-40B4-BE49-F238E27FC236}">
                <a16:creationId xmlns:a16="http://schemas.microsoft.com/office/drawing/2014/main" id="{4BB30EA1-B29D-2F46-A2AE-D49665674E5D}"/>
              </a:ext>
            </a:extLst>
          </p:cNvPr>
          <p:cNvGrpSpPr/>
          <p:nvPr/>
        </p:nvGrpSpPr>
        <p:grpSpPr>
          <a:xfrm>
            <a:off x="1550235" y="2118553"/>
            <a:ext cx="2903220" cy="2132036"/>
            <a:chOff x="1550235" y="2118553"/>
            <a:chExt cx="2903220" cy="2132036"/>
          </a:xfrm>
        </p:grpSpPr>
        <p:sp>
          <p:nvSpPr>
            <p:cNvPr id="4" name="Rounded Rectangle 3">
              <a:extLst>
                <a:ext uri="{FF2B5EF4-FFF2-40B4-BE49-F238E27FC236}">
                  <a16:creationId xmlns:a16="http://schemas.microsoft.com/office/drawing/2014/main" id="{AF580D8D-C5F1-0144-8F19-B93E5073CD02}"/>
                </a:ext>
              </a:extLst>
            </p:cNvPr>
            <p:cNvSpPr/>
            <p:nvPr/>
          </p:nvSpPr>
          <p:spPr>
            <a:xfrm>
              <a:off x="155023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13AF8CC-B9F4-524A-BA98-5CA8AC008145}"/>
                </a:ext>
              </a:extLst>
            </p:cNvPr>
            <p:cNvSpPr txBox="1"/>
            <p:nvPr/>
          </p:nvSpPr>
          <p:spPr>
            <a:xfrm>
              <a:off x="257047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1</a:t>
              </a:r>
            </a:p>
          </p:txBody>
        </p:sp>
      </p:grpSp>
      <p:grpSp>
        <p:nvGrpSpPr>
          <p:cNvPr id="59" name="Group 58">
            <a:extLst>
              <a:ext uri="{FF2B5EF4-FFF2-40B4-BE49-F238E27FC236}">
                <a16:creationId xmlns:a16="http://schemas.microsoft.com/office/drawing/2014/main" id="{90FAF88E-8C0E-F842-A4E6-AB8FCEA4F96C}"/>
              </a:ext>
            </a:extLst>
          </p:cNvPr>
          <p:cNvGrpSpPr/>
          <p:nvPr/>
        </p:nvGrpSpPr>
        <p:grpSpPr>
          <a:xfrm>
            <a:off x="4579625" y="2118553"/>
            <a:ext cx="2903220" cy="2132036"/>
            <a:chOff x="4579625" y="2118553"/>
            <a:chExt cx="2903220" cy="2132036"/>
          </a:xfrm>
        </p:grpSpPr>
        <p:sp>
          <p:nvSpPr>
            <p:cNvPr id="55" name="Rounded Rectangle 54">
              <a:extLst>
                <a:ext uri="{FF2B5EF4-FFF2-40B4-BE49-F238E27FC236}">
                  <a16:creationId xmlns:a16="http://schemas.microsoft.com/office/drawing/2014/main" id="{31B3DA0A-1078-B74C-8C67-5945CC810F3B}"/>
                </a:ext>
              </a:extLst>
            </p:cNvPr>
            <p:cNvSpPr/>
            <p:nvPr/>
          </p:nvSpPr>
          <p:spPr>
            <a:xfrm>
              <a:off x="457962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811089-A80E-BA49-A91A-980210034C99}"/>
                </a:ext>
              </a:extLst>
            </p:cNvPr>
            <p:cNvSpPr txBox="1"/>
            <p:nvPr/>
          </p:nvSpPr>
          <p:spPr>
            <a:xfrm>
              <a:off x="559986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2</a:t>
              </a:r>
            </a:p>
          </p:txBody>
        </p:sp>
      </p:grpSp>
    </p:spTree>
    <p:extLst>
      <p:ext uri="{BB962C8B-B14F-4D97-AF65-F5344CB8AC3E}">
        <p14:creationId xmlns:p14="http://schemas.microsoft.com/office/powerpoint/2010/main" val="242754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circle(in)">
                                      <p:cBhvr>
                                        <p:cTn id="11" dur="2000"/>
                                        <p:tgtEl>
                                          <p:spTgt spid="59"/>
                                        </p:tgtEl>
                                      </p:cBhvr>
                                    </p:animEffect>
                                  </p:childTnLst>
                                </p:cTn>
                              </p:par>
                              <p:par>
                                <p:cTn id="12" presetID="6" presetClass="entr" presetSubtype="16" fill="hold"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circle(in)">
                                      <p:cBhvr>
                                        <p:cTn id="14" dur="20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up)">
                                      <p:cBhvr>
                                        <p:cTn id="42" dur="500"/>
                                        <p:tgtEl>
                                          <p:spTgt spid="4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up)">
                                      <p:cBhvr>
                                        <p:cTn id="45" dur="500"/>
                                        <p:tgtEl>
                                          <p:spTgt spid="47"/>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up)">
                                      <p:cBhvr>
                                        <p:cTn id="48" dur="500"/>
                                        <p:tgtEl>
                                          <p:spTgt spid="5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up)">
                                      <p:cBhvr>
                                        <p:cTn id="51" dur="500"/>
                                        <p:tgtEl>
                                          <p:spTgt spid="49"/>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wipe(up)">
                                      <p:cBhvr>
                                        <p:cTn id="54" dur="500"/>
                                        <p:tgtEl>
                                          <p:spTgt spid="51"/>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ipe(up)">
                                      <p:cBhvr>
                                        <p:cTn id="57" dur="500"/>
                                        <p:tgtEl>
                                          <p:spTgt spid="4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up)">
                                      <p:cBhvr>
                                        <p:cTn id="60" dur="500"/>
                                        <p:tgtEl>
                                          <p:spTgt spid="5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13" grpId="0" animBg="1"/>
      <p:bldP spid="14" grpId="0" animBg="1"/>
      <p:bldP spid="15" grpId="0" animBg="1"/>
      <p:bldP spid="16" grpId="0" animBg="1"/>
      <p:bldP spid="18" grpId="0" animBg="1"/>
      <p:bldP spid="19" grpId="0" animBg="1"/>
      <p:bldP spid="44" grpId="0" animBg="1"/>
      <p:bldP spid="46" grpId="0" animBg="1"/>
      <p:bldP spid="47" grpId="0" animBg="1"/>
      <p:bldP spid="49" grpId="0" animBg="1"/>
      <p:bldP spid="50" grpId="0" animBg="1"/>
      <p:bldP spid="51" grpId="0" animBg="1"/>
      <p:bldP spid="5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How Many CPUs </a:t>
            </a:r>
            <a:br>
              <a:rPr lang="en-US" dirty="0"/>
            </a:br>
            <a:r>
              <a:rPr lang="en-US" dirty="0"/>
              <a:t>Does a Process Need?</a:t>
            </a:r>
          </a:p>
        </p:txBody>
      </p:sp>
      <p:sp>
        <p:nvSpPr>
          <p:cNvPr id="3" name="Content Placeholder 2">
            <a:extLst>
              <a:ext uri="{FF2B5EF4-FFF2-40B4-BE49-F238E27FC236}">
                <a16:creationId xmlns:a16="http://schemas.microsoft.com/office/drawing/2014/main" id="{BD237B8C-13EE-5846-A94E-4CE97D79010D}"/>
              </a:ext>
            </a:extLst>
          </p:cNvPr>
          <p:cNvSpPr>
            <a:spLocks noGrp="1"/>
          </p:cNvSpPr>
          <p:nvPr>
            <p:ph idx="1"/>
          </p:nvPr>
        </p:nvSpPr>
        <p:spPr>
          <a:xfrm>
            <a:off x="628650" y="5253318"/>
            <a:ext cx="7886700" cy="1391957"/>
          </a:xfrm>
        </p:spPr>
        <p:txBody>
          <a:bodyPr/>
          <a:lstStyle/>
          <a:p>
            <a:r>
              <a:rPr lang="en-US" sz="2000" dirty="0"/>
              <a:t>There are overheads</a:t>
            </a:r>
          </a:p>
          <a:p>
            <a:pPr lvl="1"/>
            <a:r>
              <a:rPr lang="en-US" sz="1800" dirty="0"/>
              <a:t>E.g., creating extra threads, synchronization, communication</a:t>
            </a:r>
          </a:p>
          <a:p>
            <a:r>
              <a:rPr lang="en-US" sz="2000" dirty="0"/>
              <a:t>Overheads shift the curve down</a:t>
            </a:r>
          </a:p>
        </p:txBody>
      </p:sp>
      <p:pic>
        <p:nvPicPr>
          <p:cNvPr id="9" name="Content Placeholder 5">
            <a:extLst>
              <a:ext uri="{FF2B5EF4-FFF2-40B4-BE49-F238E27FC236}">
                <a16:creationId xmlns:a16="http://schemas.microsoft.com/office/drawing/2014/main" id="{6FBCA55A-AFB1-EE4D-BA51-588B6C5B7EC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958" t="4982" r="20972" b="5065"/>
          <a:stretch/>
        </p:blipFill>
        <p:spPr>
          <a:xfrm>
            <a:off x="2744667" y="1728555"/>
            <a:ext cx="3654665" cy="3400890"/>
          </a:xfrm>
          <a:prstGeom prst="rect">
            <a:avLst/>
          </a:prstGeom>
        </p:spPr>
      </p:pic>
    </p:spTree>
    <p:extLst>
      <p:ext uri="{BB962C8B-B14F-4D97-AF65-F5344CB8AC3E}">
        <p14:creationId xmlns:p14="http://schemas.microsoft.com/office/powerpoint/2010/main" val="278158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br>
              <a:rPr lang="en-US" dirty="0"/>
            </a:br>
            <a:r>
              <a:rPr lang="en-US" sz="1429" dirty="0"/>
              <a:t>[G. Amdahl 1967]</a:t>
            </a:r>
            <a:endParaRPr lang="en-US" sz="4286" dirty="0"/>
          </a:p>
        </p:txBody>
      </p:sp>
      <p:sp>
        <p:nvSpPr>
          <p:cNvPr id="3" name="Content Placeholder 2"/>
          <p:cNvSpPr>
            <a:spLocks noGrp="1"/>
          </p:cNvSpPr>
          <p:nvPr>
            <p:ph idx="1"/>
          </p:nvPr>
        </p:nvSpPr>
        <p:spPr>
          <a:xfrm>
            <a:off x="457200" y="1600202"/>
            <a:ext cx="8229600" cy="767441"/>
          </a:xfrm>
        </p:spPr>
        <p:txBody>
          <a:bodyPr/>
          <a:lstStyle/>
          <a:p>
            <a:r>
              <a:rPr lang="en-US" sz="2400" dirty="0"/>
              <a:t>Architects use it to estimate upper bounds on speedups</a:t>
            </a:r>
          </a:p>
          <a:p>
            <a:endParaRPr lang="en-US" sz="2400"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49</a:t>
            </a:fld>
            <a:endParaRPr lang="uk-UA"/>
          </a:p>
        </p:txBody>
      </p:sp>
      <p:pic>
        <p:nvPicPr>
          <p:cNvPr id="4" name="Picture 3" descr="1cor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7" name="Picture 6" descr="4core_1.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0" name="Picture 9" descr="4core_2.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1" name="Picture 10" descr="4core_3.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6" name="Picture 5"/>
          <p:cNvPicPr>
            <a:picLocks noChangeAspect="1"/>
          </p:cNvPicPr>
          <p:nvPr/>
        </p:nvPicPr>
        <p:blipFill>
          <a:blip r:embed="rId7"/>
          <a:stretch>
            <a:fillRect/>
          </a:stretch>
        </p:blipFill>
        <p:spPr>
          <a:xfrm>
            <a:off x="1133929" y="5689160"/>
            <a:ext cx="6876143" cy="725714"/>
          </a:xfrm>
          <a:prstGeom prst="rect">
            <a:avLst/>
          </a:prstGeom>
        </p:spPr>
      </p:pic>
    </p:spTree>
    <p:extLst>
      <p:ext uri="{BB962C8B-B14F-4D97-AF65-F5344CB8AC3E}">
        <p14:creationId xmlns:p14="http://schemas.microsoft.com/office/powerpoint/2010/main" val="92147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p:txBody>
          <a:bodyPr/>
          <a:lstStyle/>
          <a:p>
            <a:r>
              <a:rPr lang="en-US" dirty="0"/>
              <a:t>Background: Symmetric vs. Asymmetric Multiprocessors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3381494"/>
            <a:ext cx="7886700" cy="3263782"/>
          </a:xfrm>
        </p:spPr>
        <p:txBody>
          <a:bodyPr/>
          <a:lstStyle/>
          <a:p>
            <a:r>
              <a:rPr lang="en-CA" sz="1800" dirty="0"/>
              <a:t>In symmetric multiprocessor, all processors are identical</a:t>
            </a:r>
          </a:p>
          <a:p>
            <a:r>
              <a:rPr lang="en-CA" sz="1800" dirty="0"/>
              <a:t>Asymmetric multiprocessors could include processors with different performance and energy characteristics</a:t>
            </a:r>
          </a:p>
          <a:p>
            <a:pPr lvl="1"/>
            <a:r>
              <a:rPr lang="en-CA" sz="1400" dirty="0"/>
              <a:t>Processors with different microarchitectures</a:t>
            </a:r>
          </a:p>
          <a:p>
            <a:pPr lvl="1"/>
            <a:r>
              <a:rPr lang="en-CA" sz="1400" dirty="0"/>
              <a:t>Processors running at different voltage and frequencies</a:t>
            </a:r>
          </a:p>
          <a:p>
            <a:r>
              <a:rPr lang="en-CA" sz="1800" dirty="0"/>
              <a:t>ARM </a:t>
            </a:r>
            <a:r>
              <a:rPr lang="en-CA" sz="1800" dirty="0" err="1"/>
              <a:t>big.LITTLE</a:t>
            </a:r>
            <a:r>
              <a:rPr lang="en-CA" sz="1800" dirty="0"/>
              <a:t> architecture is example of both</a:t>
            </a:r>
          </a:p>
          <a:p>
            <a:pPr lvl="1"/>
            <a:r>
              <a:rPr lang="en-CA" sz="1400" dirty="0"/>
              <a:t>Big CPUs have more pipeline stages, bigger caches, and smarter predictors than LITTLE CPUs</a:t>
            </a:r>
          </a:p>
          <a:p>
            <a:pPr lvl="1"/>
            <a:r>
              <a:rPr lang="en-CA" sz="1400" dirty="0"/>
              <a:t>Big CPUs also reach higher voltage and frequencies than LITTLE ones can</a:t>
            </a:r>
            <a:endParaRPr lang="en-US" sz="1400" dirty="0"/>
          </a:p>
          <a:p>
            <a:r>
              <a:rPr lang="en-CA" sz="1800" dirty="0"/>
              <a:t>Asymmetric multiprocessors could provide better energy efficiency while meeting workloads’ performance targets</a:t>
            </a:r>
          </a:p>
        </p:txBody>
      </p:sp>
      <p:pic>
        <p:nvPicPr>
          <p:cNvPr id="4" name="Picture 3">
            <a:extLst>
              <a:ext uri="{FF2B5EF4-FFF2-40B4-BE49-F238E27FC236}">
                <a16:creationId xmlns:a16="http://schemas.microsoft.com/office/drawing/2014/main" id="{D45605F7-CDDA-E04A-881B-1194890CC1B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488484" y="1543638"/>
            <a:ext cx="6167030" cy="1689744"/>
          </a:xfrm>
          <a:prstGeom prst="rect">
            <a:avLst/>
          </a:prstGeom>
        </p:spPr>
      </p:pic>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86616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 (cont.)</a:t>
            </a:r>
            <a:br>
              <a:rPr lang="en-US" dirty="0"/>
            </a:br>
            <a:r>
              <a:rPr lang="en-US" sz="1429" dirty="0"/>
              <a:t>[G. Amdahl 1967]</a:t>
            </a:r>
            <a:endParaRPr lang="en-US" sz="4286"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50</a:t>
            </a:fld>
            <a:endParaRPr lang="uk-UA"/>
          </a:p>
        </p:txBody>
      </p:sp>
      <p:pic>
        <p:nvPicPr>
          <p:cNvPr id="6" name="Picture 5"/>
          <p:cNvPicPr>
            <a:picLocks noChangeAspect="1"/>
          </p:cNvPicPr>
          <p:nvPr/>
        </p:nvPicPr>
        <p:blipFill>
          <a:blip r:embed="rId3"/>
          <a:stretch>
            <a:fillRect/>
          </a:stretch>
        </p:blipFill>
        <p:spPr>
          <a:xfrm>
            <a:off x="1133929" y="5689160"/>
            <a:ext cx="6876143" cy="725714"/>
          </a:xfrm>
          <a:prstGeom prst="rect">
            <a:avLst/>
          </a:prstGeom>
        </p:spPr>
      </p:pic>
      <p:pic>
        <p:nvPicPr>
          <p:cNvPr id="11266" name="Picture 2">
            <a:extLst>
              <a:ext uri="{FF2B5EF4-FFF2-40B4-BE49-F238E27FC236}">
                <a16:creationId xmlns:a16="http://schemas.microsoft.com/office/drawing/2014/main" id="{20ABE868-3DFC-EE48-A9E8-F8BCE64F0CF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851926" y="1430490"/>
            <a:ext cx="5440148" cy="425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539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89076" y="4445612"/>
            <a:ext cx="2639786" cy="607786"/>
          </a:xfrm>
          <a:prstGeom prst="rect">
            <a:avLst/>
          </a:prstGeom>
        </p:spPr>
      </p:pic>
      <p:sp>
        <p:nvSpPr>
          <p:cNvPr id="2" name="Title 1"/>
          <p:cNvSpPr>
            <a:spLocks noGrp="1"/>
          </p:cNvSpPr>
          <p:nvPr>
            <p:ph type="title"/>
          </p:nvPr>
        </p:nvSpPr>
        <p:spPr/>
        <p:txBody>
          <a:bodyPr>
            <a:noAutofit/>
          </a:bodyPr>
          <a:lstStyle/>
          <a:p>
            <a:r>
              <a:rPr lang="en-US" sz="3429" dirty="0"/>
              <a:t>What Portion of Code is Parallelizable?</a:t>
            </a:r>
            <a:br>
              <a:rPr lang="en-US" sz="3429" dirty="0"/>
            </a:br>
            <a:r>
              <a:rPr lang="en-US" sz="1429" dirty="0"/>
              <a:t>[Allen Karp and Horace Flatt 1990]</a:t>
            </a:r>
          </a:p>
        </p:txBody>
      </p:sp>
      <p:sp>
        <p:nvSpPr>
          <p:cNvPr id="3" name="Text Placeholder 2"/>
          <p:cNvSpPr>
            <a:spLocks noGrp="1"/>
          </p:cNvSpPr>
          <p:nvPr>
            <p:ph idx="1"/>
          </p:nvPr>
        </p:nvSpPr>
        <p:spPr/>
        <p:txBody>
          <a:bodyPr/>
          <a:lstStyle/>
          <a:p>
            <a:r>
              <a:rPr lang="en-US" dirty="0"/>
              <a:t>Expert programmers may not know!</a:t>
            </a:r>
          </a:p>
          <a:p>
            <a:r>
              <a:rPr lang="en-US" dirty="0"/>
              <a:t>Fortunately, we can measure speedup</a:t>
            </a:r>
          </a:p>
        </p:txBody>
      </p:sp>
      <p:cxnSp>
        <p:nvCxnSpPr>
          <p:cNvPr id="13" name="Straight Arrow Connector 12"/>
          <p:cNvCxnSpPr>
            <a:stCxn id="23" idx="2"/>
          </p:cNvCxnSpPr>
          <p:nvPr/>
        </p:nvCxnSpPr>
        <p:spPr>
          <a:xfrm>
            <a:off x="1587502" y="3931609"/>
            <a:ext cx="400534" cy="5140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cxnSpLocks/>
          </p:cNvCxnSpPr>
          <p:nvPr/>
        </p:nvCxnSpPr>
        <p:spPr>
          <a:xfrm>
            <a:off x="2872271" y="3687200"/>
            <a:ext cx="25936" cy="9598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2872270" y="3687200"/>
            <a:ext cx="595626" cy="6780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cxnSpLocks/>
            <a:stCxn id="26" idx="2"/>
          </p:cNvCxnSpPr>
          <p:nvPr/>
        </p:nvCxnSpPr>
        <p:spPr>
          <a:xfrm flipH="1">
            <a:off x="4399912" y="4067259"/>
            <a:ext cx="198679" cy="561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2607000" y="3278665"/>
            <a:ext cx="582211" cy="444096"/>
          </a:xfrm>
          <a:prstGeom prst="rect">
            <a:avLst/>
          </a:prstGeom>
          <a:noFill/>
        </p:spPr>
        <p:txBody>
          <a:bodyPr wrap="none" rtlCol="0">
            <a:spAutoFit/>
          </a:bodyPr>
          <a:lstStyle/>
          <a:p>
            <a:r>
              <a:rPr lang="en-US" sz="2286" dirty="0">
                <a:latin typeface="CMU Sans Serif"/>
                <a:cs typeface="CMU Sans Serif"/>
              </a:rPr>
              <a:t>Set</a:t>
            </a:r>
          </a:p>
        </p:txBody>
      </p:sp>
      <p:sp>
        <p:nvSpPr>
          <p:cNvPr id="23" name="TextBox 22"/>
          <p:cNvSpPr txBox="1"/>
          <p:nvPr/>
        </p:nvSpPr>
        <p:spPr>
          <a:xfrm>
            <a:off x="983811" y="3487513"/>
            <a:ext cx="1207382" cy="444096"/>
          </a:xfrm>
          <a:prstGeom prst="rect">
            <a:avLst/>
          </a:prstGeom>
          <a:noFill/>
        </p:spPr>
        <p:txBody>
          <a:bodyPr wrap="none" rtlCol="0">
            <a:spAutoFit/>
          </a:bodyPr>
          <a:lstStyle/>
          <a:p>
            <a:r>
              <a:rPr lang="en-US" sz="2286" dirty="0">
                <a:latin typeface="CMU Sans Serif"/>
                <a:cs typeface="CMU Sans Serif"/>
              </a:rPr>
              <a:t>Measure</a:t>
            </a:r>
          </a:p>
        </p:txBody>
      </p:sp>
      <p:sp>
        <p:nvSpPr>
          <p:cNvPr id="26" name="TextBox 25"/>
          <p:cNvSpPr txBox="1"/>
          <p:nvPr/>
        </p:nvSpPr>
        <p:spPr>
          <a:xfrm>
            <a:off x="3942001" y="3623163"/>
            <a:ext cx="1313180" cy="444096"/>
          </a:xfrm>
          <a:prstGeom prst="rect">
            <a:avLst/>
          </a:prstGeom>
          <a:noFill/>
        </p:spPr>
        <p:txBody>
          <a:bodyPr wrap="none" rtlCol="0">
            <a:spAutoFit/>
          </a:bodyPr>
          <a:lstStyle/>
          <a:p>
            <a:r>
              <a:rPr lang="en-US" sz="2286" dirty="0">
                <a:latin typeface="CMU Sans Serif"/>
                <a:cs typeface="CMU Sans Serif"/>
              </a:rPr>
              <a:t>Calculate</a:t>
            </a:r>
          </a:p>
        </p:txBody>
      </p:sp>
      <p:pic>
        <p:nvPicPr>
          <p:cNvPr id="29" name="Picture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58739" y="2262422"/>
            <a:ext cx="1674291" cy="2450181"/>
          </a:xfrm>
          <a:prstGeom prst="rect">
            <a:avLst/>
          </a:prstGeom>
        </p:spPr>
      </p:pic>
      <p:sp>
        <p:nvSpPr>
          <p:cNvPr id="30" name="Rectangle 29"/>
          <p:cNvSpPr/>
          <p:nvPr/>
        </p:nvSpPr>
        <p:spPr>
          <a:xfrm>
            <a:off x="4003657" y="6690828"/>
            <a:ext cx="1327608" cy="180178"/>
          </a:xfrm>
          <a:prstGeom prst="rect">
            <a:avLst/>
          </a:prstGeom>
        </p:spPr>
        <p:txBody>
          <a:bodyPr wrap="none">
            <a:spAutoFit/>
          </a:bodyPr>
          <a:lstStyle/>
          <a:p>
            <a:r>
              <a:rPr lang="en-US" sz="571" dirty="0"/>
              <a:t>Fig. criticallyrated.files.wordpress.com</a:t>
            </a:r>
          </a:p>
        </p:txBody>
      </p:sp>
      <p:cxnSp>
        <p:nvCxnSpPr>
          <p:cNvPr id="21" name="Straight Arrow Connector 20"/>
          <p:cNvCxnSpPr>
            <a:stCxn id="26" idx="2"/>
            <a:endCxn id="17" idx="0"/>
          </p:cNvCxnSpPr>
          <p:nvPr/>
        </p:nvCxnSpPr>
        <p:spPr>
          <a:xfrm>
            <a:off x="4598591" y="4067259"/>
            <a:ext cx="365470" cy="16481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7" name="Picture 16"/>
          <p:cNvPicPr>
            <a:picLocks noChangeAspect="1"/>
          </p:cNvPicPr>
          <p:nvPr/>
        </p:nvPicPr>
        <p:blipFill>
          <a:blip r:embed="rId5"/>
          <a:stretch>
            <a:fillRect/>
          </a:stretch>
        </p:blipFill>
        <p:spPr>
          <a:xfrm>
            <a:off x="3326668" y="5715371"/>
            <a:ext cx="3274786" cy="698500"/>
          </a:xfrm>
          <a:prstGeom prst="rect">
            <a:avLst/>
          </a:prstGeom>
        </p:spPr>
      </p:pic>
      <p:sp>
        <p:nvSpPr>
          <p:cNvPr id="24" name="TextBox 23"/>
          <p:cNvSpPr txBox="1"/>
          <p:nvPr/>
        </p:nvSpPr>
        <p:spPr>
          <a:xfrm>
            <a:off x="1695112" y="5642335"/>
            <a:ext cx="1470274" cy="795859"/>
          </a:xfrm>
          <a:prstGeom prst="rect">
            <a:avLst/>
          </a:prstGeom>
          <a:noFill/>
        </p:spPr>
        <p:txBody>
          <a:bodyPr wrap="none" rtlCol="0">
            <a:spAutoFit/>
          </a:bodyPr>
          <a:lstStyle/>
          <a:p>
            <a:pPr algn="ctr"/>
            <a:r>
              <a:rPr lang="en-US" sz="2286" dirty="0">
                <a:latin typeface="CMU Sans Serif"/>
                <a:cs typeface="CMU Sans Serif"/>
              </a:rPr>
              <a:t>Karp-</a:t>
            </a:r>
            <a:r>
              <a:rPr lang="en-US" sz="2286" dirty="0" err="1">
                <a:latin typeface="CMU Sans Serif"/>
                <a:cs typeface="CMU Sans Serif"/>
              </a:rPr>
              <a:t>Flatt</a:t>
            </a:r>
            <a:br>
              <a:rPr lang="en-US" sz="2286" dirty="0">
                <a:latin typeface="CMU Sans Serif"/>
                <a:cs typeface="CMU Sans Serif"/>
              </a:rPr>
            </a:br>
            <a:r>
              <a:rPr lang="en-US" sz="2286" dirty="0">
                <a:latin typeface="CMU Sans Serif"/>
                <a:cs typeface="CMU Sans Serif"/>
              </a:rPr>
              <a:t>Metric</a:t>
            </a:r>
          </a:p>
        </p:txBody>
      </p:sp>
      <p:cxnSp>
        <p:nvCxnSpPr>
          <p:cNvPr id="27" name="Straight Arrow Connector 26"/>
          <p:cNvCxnSpPr>
            <a:stCxn id="18" idx="1"/>
          </p:cNvCxnSpPr>
          <p:nvPr/>
        </p:nvCxnSpPr>
        <p:spPr>
          <a:xfrm flipH="1">
            <a:off x="6553201" y="6019010"/>
            <a:ext cx="693464" cy="1901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7246665" y="5731014"/>
            <a:ext cx="393056" cy="575992"/>
          </a:xfrm>
          <a:prstGeom prst="rect">
            <a:avLst/>
          </a:prstGeom>
          <a:noFill/>
        </p:spPr>
        <p:txBody>
          <a:bodyPr wrap="none" rtlCol="0">
            <a:spAutoFit/>
          </a:bodyPr>
          <a:lstStyle/>
          <a:p>
            <a:r>
              <a:rPr lang="en-US" sz="3143" b="1" dirty="0">
                <a:solidFill>
                  <a:srgbClr val="FF0000"/>
                </a:solidFill>
                <a:latin typeface="CMU Sans Serif"/>
                <a:cs typeface="CMU Sans Serif"/>
              </a:rPr>
              <a:t>?</a:t>
            </a:r>
          </a:p>
        </p:txBody>
      </p:sp>
      <p:sp>
        <p:nvSpPr>
          <p:cNvPr id="5" name="Oval 4">
            <a:extLst>
              <a:ext uri="{FF2B5EF4-FFF2-40B4-BE49-F238E27FC236}">
                <a16:creationId xmlns:a16="http://schemas.microsoft.com/office/drawing/2014/main" id="{2062CAF2-0285-5C41-ABEA-0506CE478697}"/>
              </a:ext>
            </a:extLst>
          </p:cNvPr>
          <p:cNvSpPr/>
          <p:nvPr/>
        </p:nvSpPr>
        <p:spPr>
          <a:xfrm>
            <a:off x="6097200" y="6044829"/>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CD7DC38-B029-9F41-AB3D-EE824D008243}"/>
              </a:ext>
            </a:extLst>
          </p:cNvPr>
          <p:cNvSpPr/>
          <p:nvPr/>
        </p:nvSpPr>
        <p:spPr>
          <a:xfrm>
            <a:off x="4162856" y="4665173"/>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641F302-117A-8846-AA8F-19AD02F916D2}"/>
              </a:ext>
            </a:extLst>
          </p:cNvPr>
          <p:cNvSpPr/>
          <p:nvPr/>
        </p:nvSpPr>
        <p:spPr>
          <a:xfrm>
            <a:off x="3450544" y="4313820"/>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2B45DEA-7BAF-2845-98C6-C7524E05C4D3}"/>
              </a:ext>
            </a:extLst>
          </p:cNvPr>
          <p:cNvSpPr/>
          <p:nvPr/>
        </p:nvSpPr>
        <p:spPr>
          <a:xfrm>
            <a:off x="2669810" y="4672306"/>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4F4278E-8C49-C148-BC6F-885C1D752DC5}"/>
              </a:ext>
            </a:extLst>
          </p:cNvPr>
          <p:cNvSpPr/>
          <p:nvPr/>
        </p:nvSpPr>
        <p:spPr>
          <a:xfrm>
            <a:off x="1813944" y="4392287"/>
            <a:ext cx="601989" cy="601989"/>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649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p:bldP spid="23" grpId="0"/>
      <p:bldP spid="26" grpId="0"/>
      <p:bldP spid="24" grpId="0"/>
      <p:bldP spid="18" grpId="0"/>
      <p:bldP spid="5" grpId="0" animBg="1"/>
      <p:bldP spid="28" grpId="0" animBg="1"/>
      <p:bldP spid="31" grpId="0" animBg="1"/>
      <p:bldP spid="32" grpId="0" animBg="1"/>
      <p:bldP spid="3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28650" y="212727"/>
            <a:ext cx="7886700" cy="986154"/>
          </a:xfrm>
        </p:spPr>
        <p:txBody>
          <a:bodyPr/>
          <a:lstStyle/>
          <a:p>
            <a:r>
              <a:rPr lang="en-US" altLang="ko-KR" dirty="0"/>
              <a:t>Summary</a:t>
            </a:r>
          </a:p>
        </p:txBody>
      </p:sp>
      <p:sp>
        <p:nvSpPr>
          <p:cNvPr id="3" name="Content Placeholder 2">
            <a:extLst>
              <a:ext uri="{FF2B5EF4-FFF2-40B4-BE49-F238E27FC236}">
                <a16:creationId xmlns:a16="http://schemas.microsoft.com/office/drawing/2014/main" id="{BE80B137-6FD6-264D-AD7E-0D94954EA3BC}"/>
              </a:ext>
            </a:extLst>
          </p:cNvPr>
          <p:cNvSpPr>
            <a:spLocks noGrp="1"/>
          </p:cNvSpPr>
          <p:nvPr>
            <p:ph idx="1"/>
          </p:nvPr>
        </p:nvSpPr>
        <p:spPr>
          <a:xfrm>
            <a:off x="628650" y="1676400"/>
            <a:ext cx="7886700" cy="4968875"/>
          </a:xfrm>
        </p:spPr>
        <p:txBody>
          <a:bodyPr/>
          <a:lstStyle/>
          <a:p>
            <a:r>
              <a:rPr lang="en-US" altLang="ko-KR" sz="2000" dirty="0"/>
              <a:t>Properties of multiprocessors make scheduling them complex</a:t>
            </a:r>
          </a:p>
          <a:p>
            <a:pPr lvl="1"/>
            <a:r>
              <a:rPr lang="en-US" altLang="ko-KR" sz="1800" dirty="0"/>
              <a:t>Symmetric vs. asymmetric multiprocessors</a:t>
            </a:r>
          </a:p>
          <a:p>
            <a:pPr lvl="1"/>
            <a:r>
              <a:rPr lang="en-US" altLang="ko-KR" sz="1800" dirty="0"/>
              <a:t>Uniform vs. non-uniform memory access</a:t>
            </a:r>
          </a:p>
          <a:p>
            <a:pPr lvl="1"/>
            <a:r>
              <a:rPr lang="en-US" altLang="ko-KR" sz="1800" dirty="0"/>
              <a:t>Cache coherence problem</a:t>
            </a:r>
          </a:p>
          <a:p>
            <a:pPr lvl="2"/>
            <a:endParaRPr lang="en-US" altLang="ko-KR" sz="1400" dirty="0"/>
          </a:p>
          <a:p>
            <a:r>
              <a:rPr lang="en-US" altLang="ko-KR" sz="2000" dirty="0"/>
              <a:t>Concurrency doesn’t always mean higher performance</a:t>
            </a:r>
          </a:p>
          <a:p>
            <a:pPr lvl="1"/>
            <a:r>
              <a:rPr lang="en-US" altLang="ko-KR" sz="1800" dirty="0"/>
              <a:t>Lock contention solutions: MCS and RCU locks</a:t>
            </a:r>
          </a:p>
          <a:p>
            <a:pPr lvl="2"/>
            <a:endParaRPr lang="en-US" altLang="ko-KR" sz="1400" dirty="0"/>
          </a:p>
          <a:p>
            <a:r>
              <a:rPr lang="en-US" altLang="ko-KR" sz="2000" dirty="0"/>
              <a:t>Scheduling multiprocessors typically boils down to efficient load balancing</a:t>
            </a:r>
            <a:endParaRPr lang="en-US" altLang="ko-KR" sz="2400" dirty="0"/>
          </a:p>
          <a:p>
            <a:pPr lvl="1"/>
            <a:r>
              <a:rPr lang="en-US" altLang="ko-KR" sz="1800" dirty="0"/>
              <a:t>Load balancing newly-ready threads based on different goals</a:t>
            </a:r>
          </a:p>
          <a:p>
            <a:pPr lvl="2"/>
            <a:endParaRPr lang="en-US" altLang="ko-KR" sz="1400" dirty="0"/>
          </a:p>
          <a:p>
            <a:r>
              <a:rPr lang="en-US" altLang="ko-KR" sz="2000" dirty="0"/>
              <a:t>Orchestrating threads when scheduling multiple multithreaded programs could have great impact on performance</a:t>
            </a:r>
          </a:p>
          <a:p>
            <a:pPr lvl="1"/>
            <a:r>
              <a:rPr lang="en-US" altLang="ko-KR" sz="1800" dirty="0"/>
              <a:t>Gang scheduling, space sharing</a:t>
            </a:r>
          </a:p>
        </p:txBody>
      </p:sp>
    </p:spTree>
    <p:extLst>
      <p:ext uri="{BB962C8B-B14F-4D97-AF65-F5344CB8AC3E}">
        <p14:creationId xmlns:p14="http://schemas.microsoft.com/office/powerpoint/2010/main" val="3908790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735210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Canny, Sorin</a:t>
            </a:r>
          </a:p>
        </p:txBody>
      </p:sp>
    </p:spTree>
    <p:extLst>
      <p:ext uri="{BB962C8B-B14F-4D97-AF65-F5344CB8AC3E}">
        <p14:creationId xmlns:p14="http://schemas.microsoft.com/office/powerpoint/2010/main" val="24027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F2A848A5-E832-4043-BF1B-3EBC67E3DBB7}"/>
              </a:ext>
            </a:extLst>
          </p:cNvPr>
          <p:cNvSpPr>
            <a:spLocks noGrp="1" noChangeArrowheads="1"/>
          </p:cNvSpPr>
          <p:nvPr>
            <p:ph type="title"/>
          </p:nvPr>
        </p:nvSpPr>
        <p:spPr/>
        <p:txBody>
          <a:bodyPr/>
          <a:lstStyle/>
          <a:p>
            <a:r>
              <a:rPr lang="en-US" altLang="en-US" dirty="0"/>
              <a:t>Background: NUMA</a:t>
            </a:r>
          </a:p>
        </p:txBody>
      </p:sp>
      <p:sp>
        <p:nvSpPr>
          <p:cNvPr id="5" name="Content Placeholder 4">
            <a:extLst>
              <a:ext uri="{FF2B5EF4-FFF2-40B4-BE49-F238E27FC236}">
                <a16:creationId xmlns:a16="http://schemas.microsoft.com/office/drawing/2014/main" id="{DDC32210-67D7-C048-B7EF-6D9DEB21A9E3}"/>
              </a:ext>
            </a:extLst>
          </p:cNvPr>
          <p:cNvSpPr>
            <a:spLocks noGrp="1"/>
          </p:cNvSpPr>
          <p:nvPr>
            <p:ph idx="1"/>
          </p:nvPr>
        </p:nvSpPr>
        <p:spPr>
          <a:xfrm>
            <a:off x="628650" y="2283698"/>
            <a:ext cx="4515723" cy="3509830"/>
          </a:xfrm>
        </p:spPr>
        <p:txBody>
          <a:bodyPr/>
          <a:lstStyle/>
          <a:p>
            <a:r>
              <a:rPr lang="en-US" altLang="en-US" sz="1600" dirty="0">
                <a:solidFill>
                  <a:srgbClr val="FF0000"/>
                </a:solidFill>
              </a:rPr>
              <a:t>Uniform memory access (UMA): </a:t>
            </a:r>
            <a:br>
              <a:rPr lang="en-US" altLang="en-US" sz="1600" dirty="0"/>
            </a:br>
            <a:r>
              <a:rPr lang="en-US" altLang="en-US" sz="1600" dirty="0"/>
              <a:t>processors </a:t>
            </a:r>
            <a:r>
              <a:rPr lang="en-CA" sz="1600" dirty="0"/>
              <a:t>experience same, uniform </a:t>
            </a:r>
            <a:br>
              <a:rPr lang="en-CA" sz="1600" dirty="0"/>
            </a:br>
            <a:r>
              <a:rPr lang="en-CA" sz="1600" dirty="0"/>
              <a:t>access time to any memory block</a:t>
            </a:r>
          </a:p>
          <a:p>
            <a:pPr lvl="1"/>
            <a:endParaRPr lang="en-CA" altLang="en-US" sz="1200" dirty="0"/>
          </a:p>
          <a:p>
            <a:pPr lvl="1"/>
            <a:endParaRPr lang="en-CA" altLang="en-US" sz="1200" dirty="0"/>
          </a:p>
          <a:p>
            <a:pPr lvl="1"/>
            <a:endParaRPr lang="en-CA" altLang="en-US" sz="1200" dirty="0"/>
          </a:p>
          <a:p>
            <a:pPr marL="457200" lvl="1" indent="0">
              <a:buNone/>
            </a:pPr>
            <a:endParaRPr lang="en-US" altLang="en-US" sz="1200" dirty="0"/>
          </a:p>
          <a:p>
            <a:r>
              <a:rPr lang="en-US" altLang="en-US" sz="1600" dirty="0">
                <a:solidFill>
                  <a:srgbClr val="FF0000"/>
                </a:solidFill>
              </a:rPr>
              <a:t>Non-uniform memory access (NUMA): </a:t>
            </a:r>
            <a:br>
              <a:rPr lang="en-US" altLang="en-US" sz="1600" dirty="0"/>
            </a:br>
            <a:r>
              <a:rPr lang="en-US" altLang="en-US" sz="1600" dirty="0"/>
              <a:t>processors access their local memory blocks</a:t>
            </a:r>
            <a:br>
              <a:rPr lang="en-US" altLang="en-US" sz="1600" dirty="0"/>
            </a:br>
            <a:r>
              <a:rPr lang="en-US" altLang="en-US" sz="1600" dirty="0"/>
              <a:t>faster than remote memory blocks</a:t>
            </a:r>
          </a:p>
          <a:p>
            <a:pPr lvl="1"/>
            <a:endParaRPr lang="en-US" altLang="en-US" sz="1200" dirty="0"/>
          </a:p>
          <a:p>
            <a:pPr lvl="1"/>
            <a:endParaRPr lang="en-US" altLang="en-US" sz="1200" dirty="0"/>
          </a:p>
          <a:p>
            <a:pPr lvl="1"/>
            <a:endParaRPr lang="en-US" altLang="en-US" sz="1200" dirty="0"/>
          </a:p>
          <a:p>
            <a:pPr lvl="1"/>
            <a:endParaRPr lang="en-US" altLang="en-US" sz="1200" dirty="0"/>
          </a:p>
          <a:p>
            <a:pPr marL="0" indent="0">
              <a:buNone/>
            </a:pPr>
            <a:endParaRPr lang="en-US" sz="1600" dirty="0"/>
          </a:p>
        </p:txBody>
      </p:sp>
      <p:pic>
        <p:nvPicPr>
          <p:cNvPr id="5122" name="Picture 2">
            <a:extLst>
              <a:ext uri="{FF2B5EF4-FFF2-40B4-BE49-F238E27FC236}">
                <a16:creationId xmlns:a16="http://schemas.microsoft.com/office/drawing/2014/main" id="{5F072411-75DB-0242-8E45-4A882E5799AC}"/>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989942" y="1790152"/>
            <a:ext cx="3525408" cy="158258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82B5343-BF87-4644-8F74-F5BDED16CED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979130" y="4103764"/>
            <a:ext cx="3525408" cy="1907759"/>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113A4EB6-8CC7-0F49-A0AC-3EF662647B44}"/>
              </a:ext>
            </a:extLst>
          </p:cNvPr>
          <p:cNvGrpSpPr/>
          <p:nvPr/>
        </p:nvGrpSpPr>
        <p:grpSpPr>
          <a:xfrm>
            <a:off x="5319235" y="3741992"/>
            <a:ext cx="929322" cy="429058"/>
            <a:chOff x="5650005" y="3504672"/>
            <a:chExt cx="929322" cy="429058"/>
          </a:xfrm>
        </p:grpSpPr>
        <p:sp>
          <p:nvSpPr>
            <p:cNvPr id="8" name="Freeform 7">
              <a:extLst>
                <a:ext uri="{FF2B5EF4-FFF2-40B4-BE49-F238E27FC236}">
                  <a16:creationId xmlns:a16="http://schemas.microsoft.com/office/drawing/2014/main" id="{5778D895-480E-8B4E-AF33-2C55204715D4}"/>
                </a:ext>
              </a:extLst>
            </p:cNvPr>
            <p:cNvSpPr/>
            <p:nvPr/>
          </p:nvSpPr>
          <p:spPr>
            <a:xfrm>
              <a:off x="5650005" y="3773092"/>
              <a:ext cx="918841"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3">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1B2D2E9-8006-274E-9CF9-1C8C948F5809}"/>
                </a:ext>
              </a:extLst>
            </p:cNvPr>
            <p:cNvSpPr txBox="1"/>
            <p:nvPr/>
          </p:nvSpPr>
          <p:spPr>
            <a:xfrm>
              <a:off x="5660486" y="3504672"/>
              <a:ext cx="918841" cy="276999"/>
            </a:xfrm>
            <a:prstGeom prst="rect">
              <a:avLst/>
            </a:prstGeom>
            <a:noFill/>
          </p:spPr>
          <p:txBody>
            <a:bodyPr wrap="none" rtlCol="0">
              <a:spAutoFit/>
            </a:bodyPr>
            <a:lstStyle/>
            <a:p>
              <a:pPr algn="ctr"/>
              <a:r>
                <a:rPr lang="en-US" sz="1200" dirty="0">
                  <a:solidFill>
                    <a:schemeClr val="accent3">
                      <a:lumMod val="50000"/>
                    </a:schemeClr>
                  </a:solidFill>
                  <a:latin typeface="Gill Sans Light" panose="020B0302020104020203" pitchFamily="34" charset="-79"/>
                  <a:cs typeface="Gill Sans Light" panose="020B0302020104020203" pitchFamily="34" charset="-79"/>
                </a:rPr>
                <a:t>Local access</a:t>
              </a:r>
            </a:p>
          </p:txBody>
        </p:sp>
      </p:grpSp>
      <p:sp>
        <p:nvSpPr>
          <p:cNvPr id="11" name="TextBox 10">
            <a:extLst>
              <a:ext uri="{FF2B5EF4-FFF2-40B4-BE49-F238E27FC236}">
                <a16:creationId xmlns:a16="http://schemas.microsoft.com/office/drawing/2014/main" id="{8E92C931-36CA-0D43-9207-FB504C94B8D6}"/>
              </a:ext>
            </a:extLst>
          </p:cNvPr>
          <p:cNvSpPr txBox="1"/>
          <p:nvPr/>
        </p:nvSpPr>
        <p:spPr>
          <a:xfrm>
            <a:off x="3852893" y="6709068"/>
            <a:ext cx="1438214" cy="169277"/>
          </a:xfrm>
          <a:prstGeom prst="rect">
            <a:avLst/>
          </a:prstGeom>
          <a:noFill/>
        </p:spPr>
        <p:txBody>
          <a:bodyPr wrap="none" rtlCol="0">
            <a:spAutoFit/>
          </a:bodyPr>
          <a:lstStyle/>
          <a:p>
            <a:pPr algn="ctr"/>
            <a:r>
              <a:rPr lang="en-US" sz="500" dirty="0">
                <a:latin typeface="Gill Sans Light" panose="020B0302020104020203" pitchFamily="34" charset="-79"/>
                <a:cs typeface="Gill Sans Light" panose="020B0302020104020203" pitchFamily="34" charset="-79"/>
              </a:rPr>
              <a:t>Photos from: http://</a:t>
            </a:r>
            <a:r>
              <a:rPr lang="en-US" sz="500" dirty="0" err="1">
                <a:latin typeface="Gill Sans Light" panose="020B0302020104020203" pitchFamily="34" charset="-79"/>
                <a:cs typeface="Gill Sans Light" panose="020B0302020104020203" pitchFamily="34" charset="-79"/>
              </a:rPr>
              <a:t>www.evoventurepartners.com</a:t>
            </a:r>
            <a:endParaRPr lang="en-US" sz="500" dirty="0">
              <a:latin typeface="Gill Sans Light" panose="020B0302020104020203" pitchFamily="34" charset="-79"/>
              <a:cs typeface="Gill Sans Light" panose="020B0302020104020203" pitchFamily="34" charset="-79"/>
            </a:endParaRPr>
          </a:p>
        </p:txBody>
      </p:sp>
      <p:grpSp>
        <p:nvGrpSpPr>
          <p:cNvPr id="13" name="Group 12">
            <a:extLst>
              <a:ext uri="{FF2B5EF4-FFF2-40B4-BE49-F238E27FC236}">
                <a16:creationId xmlns:a16="http://schemas.microsoft.com/office/drawing/2014/main" id="{8BD643E9-A68C-7749-A11D-D7D65300742B}"/>
              </a:ext>
            </a:extLst>
          </p:cNvPr>
          <p:cNvGrpSpPr/>
          <p:nvPr/>
        </p:nvGrpSpPr>
        <p:grpSpPr>
          <a:xfrm>
            <a:off x="6320477" y="3741992"/>
            <a:ext cx="1823554" cy="429058"/>
            <a:chOff x="6651247" y="3504672"/>
            <a:chExt cx="1823554" cy="429058"/>
          </a:xfrm>
        </p:grpSpPr>
        <p:sp>
          <p:nvSpPr>
            <p:cNvPr id="18" name="Freeform 17">
              <a:extLst>
                <a:ext uri="{FF2B5EF4-FFF2-40B4-BE49-F238E27FC236}">
                  <a16:creationId xmlns:a16="http://schemas.microsoft.com/office/drawing/2014/main" id="{CAB6224D-D101-C842-978B-5088969927F4}"/>
                </a:ext>
              </a:extLst>
            </p:cNvPr>
            <p:cNvSpPr/>
            <p:nvPr/>
          </p:nvSpPr>
          <p:spPr>
            <a:xfrm flipH="1">
              <a:off x="6651247" y="3773092"/>
              <a:ext cx="1823554"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6">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3EA6EE52-507E-354A-B412-B57B99248D19}"/>
                </a:ext>
              </a:extLst>
            </p:cNvPr>
            <p:cNvSpPr txBox="1"/>
            <p:nvPr/>
          </p:nvSpPr>
          <p:spPr>
            <a:xfrm>
              <a:off x="6987645" y="3504672"/>
              <a:ext cx="1088760" cy="276999"/>
            </a:xfrm>
            <a:prstGeom prst="rect">
              <a:avLst/>
            </a:prstGeom>
            <a:noFill/>
          </p:spPr>
          <p:txBody>
            <a:bodyPr wrap="none" rtlCol="0">
              <a:spAutoFit/>
            </a:bodyPr>
            <a:lstStyle/>
            <a:p>
              <a:pPr algn="ctr"/>
              <a:r>
                <a:rPr lang="en-US" sz="1200" dirty="0">
                  <a:solidFill>
                    <a:schemeClr val="accent6">
                      <a:lumMod val="50000"/>
                    </a:schemeClr>
                  </a:solidFill>
                  <a:latin typeface="Gill Sans Light" panose="020B0302020104020203" pitchFamily="34" charset="-79"/>
                  <a:cs typeface="Gill Sans Light" panose="020B0302020104020203" pitchFamily="34" charset="-79"/>
                </a:rPr>
                <a:t>Remote access</a:t>
              </a:r>
            </a:p>
          </p:txBody>
        </p:sp>
      </p:grpSp>
    </p:spTree>
    <p:extLst>
      <p:ext uri="{BB962C8B-B14F-4D97-AF65-F5344CB8AC3E}">
        <p14:creationId xmlns:p14="http://schemas.microsoft.com/office/powerpoint/2010/main" val="291047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D797-4416-AC44-B274-C980B0ACCE57}"/>
              </a:ext>
            </a:extLst>
          </p:cNvPr>
          <p:cNvSpPr>
            <a:spLocks noGrp="1"/>
          </p:cNvSpPr>
          <p:nvPr>
            <p:ph type="title"/>
          </p:nvPr>
        </p:nvSpPr>
        <p:spPr/>
        <p:txBody>
          <a:bodyPr/>
          <a:lstStyle/>
          <a:p>
            <a:r>
              <a:rPr lang="en-US" dirty="0"/>
              <a:t>Background: </a:t>
            </a:r>
            <a:br>
              <a:rPr lang="en-US" dirty="0"/>
            </a:br>
            <a:r>
              <a:rPr lang="en-US" dirty="0"/>
              <a:t>Cache Hierarchy in Multiprocessors</a:t>
            </a:r>
          </a:p>
        </p:txBody>
      </p:sp>
      <p:grpSp>
        <p:nvGrpSpPr>
          <p:cNvPr id="26" name="Group 25">
            <a:extLst>
              <a:ext uri="{FF2B5EF4-FFF2-40B4-BE49-F238E27FC236}">
                <a16:creationId xmlns:a16="http://schemas.microsoft.com/office/drawing/2014/main" id="{3A297FBD-0052-0B4F-B3F5-84D7144F8D2D}"/>
              </a:ext>
            </a:extLst>
          </p:cNvPr>
          <p:cNvGrpSpPr/>
          <p:nvPr/>
        </p:nvGrpSpPr>
        <p:grpSpPr>
          <a:xfrm>
            <a:off x="4893876" y="2251249"/>
            <a:ext cx="3339371" cy="2808394"/>
            <a:chOff x="5120949" y="2206338"/>
            <a:chExt cx="3577955" cy="2735491"/>
          </a:xfrm>
        </p:grpSpPr>
        <p:cxnSp>
          <p:nvCxnSpPr>
            <p:cNvPr id="27" name="Straight Connector 26">
              <a:extLst>
                <a:ext uri="{FF2B5EF4-FFF2-40B4-BE49-F238E27FC236}">
                  <a16:creationId xmlns:a16="http://schemas.microsoft.com/office/drawing/2014/main" id="{32053EA5-FCA2-7C4B-94BE-C563692996C8}"/>
                </a:ext>
              </a:extLst>
            </p:cNvPr>
            <p:cNvCxnSpPr/>
            <p:nvPr/>
          </p:nvCxnSpPr>
          <p:spPr>
            <a:xfrm flipH="1">
              <a:off x="6909926" y="452526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4DE926-B89A-C548-B945-AD1327DE886D}"/>
                </a:ext>
              </a:extLst>
            </p:cNvPr>
            <p:cNvCxnSpPr>
              <a:cxnSpLocks/>
            </p:cNvCxnSpPr>
            <p:nvPr/>
          </p:nvCxnSpPr>
          <p:spPr>
            <a:xfrm flipH="1">
              <a:off x="549443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A18A82-CFEF-C34F-8B8F-CD003DF5BA6E}"/>
                </a:ext>
              </a:extLst>
            </p:cNvPr>
            <p:cNvCxnSpPr/>
            <p:nvPr/>
          </p:nvCxnSpPr>
          <p:spPr>
            <a:xfrm flipH="1">
              <a:off x="643809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86A6850-63CE-3E49-9369-ADE6B54A5496}"/>
                </a:ext>
              </a:extLst>
            </p:cNvPr>
            <p:cNvCxnSpPr/>
            <p:nvPr/>
          </p:nvCxnSpPr>
          <p:spPr>
            <a:xfrm flipH="1">
              <a:off x="738175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E2AF7C6-DF4A-2049-A6AD-4FEEFA0FD581}"/>
                </a:ext>
              </a:extLst>
            </p:cNvPr>
            <p:cNvCxnSpPr/>
            <p:nvPr/>
          </p:nvCxnSpPr>
          <p:spPr>
            <a:xfrm flipH="1">
              <a:off x="8325415"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76D0DBE-1993-4341-B59B-40AB7A880760}"/>
                </a:ext>
              </a:extLst>
            </p:cNvPr>
            <p:cNvSpPr/>
            <p:nvPr/>
          </p:nvSpPr>
          <p:spPr>
            <a:xfrm>
              <a:off x="512094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6" name="Rectangle 5">
              <a:extLst>
                <a:ext uri="{FF2B5EF4-FFF2-40B4-BE49-F238E27FC236}">
                  <a16:creationId xmlns:a16="http://schemas.microsoft.com/office/drawing/2014/main" id="{A81A18CE-4818-2249-89A7-3830313A1FA0}"/>
                </a:ext>
              </a:extLst>
            </p:cNvPr>
            <p:cNvSpPr/>
            <p:nvPr/>
          </p:nvSpPr>
          <p:spPr>
            <a:xfrm>
              <a:off x="606460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734B4E22-F583-124E-80C4-E15CB5438E7E}"/>
                </a:ext>
              </a:extLst>
            </p:cNvPr>
            <p:cNvSpPr/>
            <p:nvPr/>
          </p:nvSpPr>
          <p:spPr>
            <a:xfrm>
              <a:off x="606460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8" name="Rectangle 7">
              <a:extLst>
                <a:ext uri="{FF2B5EF4-FFF2-40B4-BE49-F238E27FC236}">
                  <a16:creationId xmlns:a16="http://schemas.microsoft.com/office/drawing/2014/main" id="{E2C2577E-6265-5749-AF7A-291F1EF0062A}"/>
                </a:ext>
              </a:extLst>
            </p:cNvPr>
            <p:cNvSpPr/>
            <p:nvPr/>
          </p:nvSpPr>
          <p:spPr>
            <a:xfrm>
              <a:off x="700826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B1F0BBE9-F11C-4444-A53A-2C48988BD71E}"/>
                </a:ext>
              </a:extLst>
            </p:cNvPr>
            <p:cNvSpPr/>
            <p:nvPr/>
          </p:nvSpPr>
          <p:spPr>
            <a:xfrm>
              <a:off x="700826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10" name="Rectangle 9">
              <a:extLst>
                <a:ext uri="{FF2B5EF4-FFF2-40B4-BE49-F238E27FC236}">
                  <a16:creationId xmlns:a16="http://schemas.microsoft.com/office/drawing/2014/main" id="{8CB1A1CD-4D8F-664D-A038-17A80242FF28}"/>
                </a:ext>
              </a:extLst>
            </p:cNvPr>
            <p:cNvSpPr/>
            <p:nvPr/>
          </p:nvSpPr>
          <p:spPr>
            <a:xfrm>
              <a:off x="795192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3</a:t>
              </a:r>
            </a:p>
          </p:txBody>
        </p:sp>
        <p:sp>
          <p:nvSpPr>
            <p:cNvPr id="11" name="Rectangle 10">
              <a:extLst>
                <a:ext uri="{FF2B5EF4-FFF2-40B4-BE49-F238E27FC236}">
                  <a16:creationId xmlns:a16="http://schemas.microsoft.com/office/drawing/2014/main" id="{895D4644-8FB7-CA41-812C-5D4590AAC40F}"/>
                </a:ext>
              </a:extLst>
            </p:cNvPr>
            <p:cNvSpPr/>
            <p:nvPr/>
          </p:nvSpPr>
          <p:spPr>
            <a:xfrm>
              <a:off x="795192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cxnSp>
          <p:nvCxnSpPr>
            <p:cNvPr id="13" name="Straight Connector 12">
              <a:extLst>
                <a:ext uri="{FF2B5EF4-FFF2-40B4-BE49-F238E27FC236}">
                  <a16:creationId xmlns:a16="http://schemas.microsoft.com/office/drawing/2014/main" id="{6CB5A83B-549D-654F-884D-71ED4317F3DF}"/>
                </a:ext>
              </a:extLst>
            </p:cNvPr>
            <p:cNvCxnSpPr>
              <a:cxnSpLocks/>
            </p:cNvCxnSpPr>
            <p:nvPr/>
          </p:nvCxnSpPr>
          <p:spPr>
            <a:xfrm>
              <a:off x="5120949" y="3889057"/>
              <a:ext cx="3577955" cy="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6D2EF0A-87C5-BD41-9252-0F9474397DCB}"/>
                </a:ext>
              </a:extLst>
            </p:cNvPr>
            <p:cNvSpPr/>
            <p:nvPr/>
          </p:nvSpPr>
          <p:spPr>
            <a:xfrm>
              <a:off x="512094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0</a:t>
              </a:r>
            </a:p>
          </p:txBody>
        </p:sp>
        <p:cxnSp>
          <p:nvCxnSpPr>
            <p:cNvPr id="20" name="Straight Connector 19">
              <a:extLst>
                <a:ext uri="{FF2B5EF4-FFF2-40B4-BE49-F238E27FC236}">
                  <a16:creationId xmlns:a16="http://schemas.microsoft.com/office/drawing/2014/main" id="{88FE02C8-9FF9-7347-B641-CBA534834EE6}"/>
                </a:ext>
              </a:extLst>
            </p:cNvPr>
            <p:cNvCxnSpPr/>
            <p:nvPr/>
          </p:nvCxnSpPr>
          <p:spPr>
            <a:xfrm flipH="1">
              <a:off x="6909926" y="3905932"/>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67E3750-4937-3648-814A-39344CED5CCD}"/>
                </a:ext>
              </a:extLst>
            </p:cNvPr>
            <p:cNvSpPr/>
            <p:nvPr/>
          </p:nvSpPr>
          <p:spPr>
            <a:xfrm>
              <a:off x="5120949" y="4058928"/>
              <a:ext cx="3577955" cy="466338"/>
            </a:xfrm>
            <a:prstGeom prst="rect">
              <a:avLst/>
            </a:prstGeom>
            <a:solidFill>
              <a:schemeClr val="accent6">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Shared L3</a:t>
              </a:r>
            </a:p>
          </p:txBody>
        </p:sp>
        <p:sp>
          <p:nvSpPr>
            <p:cNvPr id="21" name="Rectangle 20">
              <a:extLst>
                <a:ext uri="{FF2B5EF4-FFF2-40B4-BE49-F238E27FC236}">
                  <a16:creationId xmlns:a16="http://schemas.microsoft.com/office/drawing/2014/main" id="{EF31016A-FE12-CB43-9504-D18DCB87F36F}"/>
                </a:ext>
              </a:extLst>
            </p:cNvPr>
            <p:cNvSpPr/>
            <p:nvPr/>
          </p:nvSpPr>
          <p:spPr>
            <a:xfrm>
              <a:off x="512094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2" name="Rectangle 21">
              <a:extLst>
                <a:ext uri="{FF2B5EF4-FFF2-40B4-BE49-F238E27FC236}">
                  <a16:creationId xmlns:a16="http://schemas.microsoft.com/office/drawing/2014/main" id="{858A3BC3-C53F-AF49-AC06-58426964FFEA}"/>
                </a:ext>
              </a:extLst>
            </p:cNvPr>
            <p:cNvSpPr/>
            <p:nvPr/>
          </p:nvSpPr>
          <p:spPr>
            <a:xfrm>
              <a:off x="606460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3" name="Rectangle 22">
              <a:extLst>
                <a:ext uri="{FF2B5EF4-FFF2-40B4-BE49-F238E27FC236}">
                  <a16:creationId xmlns:a16="http://schemas.microsoft.com/office/drawing/2014/main" id="{135C016A-3B9A-904F-89F6-D7AA15700263}"/>
                </a:ext>
              </a:extLst>
            </p:cNvPr>
            <p:cNvSpPr/>
            <p:nvPr/>
          </p:nvSpPr>
          <p:spPr>
            <a:xfrm>
              <a:off x="700826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4" name="Rectangle 23">
              <a:extLst>
                <a:ext uri="{FF2B5EF4-FFF2-40B4-BE49-F238E27FC236}">
                  <a16:creationId xmlns:a16="http://schemas.microsoft.com/office/drawing/2014/main" id="{D5580FC3-E5CC-6D45-B9E9-C986C3620CEC}"/>
                </a:ext>
              </a:extLst>
            </p:cNvPr>
            <p:cNvSpPr/>
            <p:nvPr/>
          </p:nvSpPr>
          <p:spPr>
            <a:xfrm>
              <a:off x="795192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8" name="Rectangle 27">
              <a:extLst>
                <a:ext uri="{FF2B5EF4-FFF2-40B4-BE49-F238E27FC236}">
                  <a16:creationId xmlns:a16="http://schemas.microsoft.com/office/drawing/2014/main" id="{7E6F71AD-3B86-BC46-85F4-0ED5E52E97AB}"/>
                </a:ext>
              </a:extLst>
            </p:cNvPr>
            <p:cNvSpPr/>
            <p:nvPr/>
          </p:nvSpPr>
          <p:spPr>
            <a:xfrm>
              <a:off x="6075355" y="4652270"/>
              <a:ext cx="1669142" cy="289559"/>
            </a:xfrm>
            <a:prstGeom prst="rect">
              <a:avLst/>
            </a:prstGeom>
            <a:solidFill>
              <a:schemeClr val="accent5">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Gill Sans Light" panose="020B0302020104020203" pitchFamily="34" charset="-79"/>
                  <a:cs typeface="Gill Sans Light" panose="020B0302020104020203" pitchFamily="34" charset="-79"/>
                </a:rPr>
                <a:t>Memory Controller</a:t>
              </a:r>
            </a:p>
          </p:txBody>
        </p:sp>
      </p:grpSp>
      <p:grpSp>
        <p:nvGrpSpPr>
          <p:cNvPr id="33" name="Group 32">
            <a:extLst>
              <a:ext uri="{FF2B5EF4-FFF2-40B4-BE49-F238E27FC236}">
                <a16:creationId xmlns:a16="http://schemas.microsoft.com/office/drawing/2014/main" id="{236E878C-BE84-234C-BF9F-32EEB211E9D9}"/>
              </a:ext>
            </a:extLst>
          </p:cNvPr>
          <p:cNvGrpSpPr/>
          <p:nvPr/>
        </p:nvGrpSpPr>
        <p:grpSpPr>
          <a:xfrm>
            <a:off x="630296" y="1890285"/>
            <a:ext cx="3232462" cy="3733209"/>
            <a:chOff x="653345" y="2068142"/>
            <a:chExt cx="3232462" cy="3393826"/>
          </a:xfrm>
        </p:grpSpPr>
        <p:pic>
          <p:nvPicPr>
            <p:cNvPr id="1026" name="Picture 2">
              <a:extLst>
                <a:ext uri="{FF2B5EF4-FFF2-40B4-BE49-F238E27FC236}">
                  <a16:creationId xmlns:a16="http://schemas.microsoft.com/office/drawing/2014/main" id="{BFB0BB99-D6BC-DB4E-9A5E-0CADB30ADF88}"/>
                </a:ext>
              </a:extLst>
            </p:cNvPr>
            <p:cNvPicPr>
              <a:picLocks noChangeAspect="1" noChangeArrowheads="1"/>
            </p:cNvPicPr>
            <p:nvPr/>
          </p:nvPicPr>
          <p:blipFill>
            <a:blip r:embed="rId2"/>
            <a:srcRect/>
            <a:stretch/>
          </p:blipFill>
          <p:spPr bwMode="auto">
            <a:xfrm>
              <a:off x="653345" y="2068142"/>
              <a:ext cx="3232462" cy="324513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BE63EEF8-B4A3-D845-9D26-21AE27B69139}"/>
                </a:ext>
              </a:extLst>
            </p:cNvPr>
            <p:cNvSpPr/>
            <p:nvPr/>
          </p:nvSpPr>
          <p:spPr>
            <a:xfrm>
              <a:off x="1792522" y="5277302"/>
              <a:ext cx="954107" cy="184666"/>
            </a:xfrm>
            <a:prstGeom prst="rect">
              <a:avLst/>
            </a:prstGeom>
          </p:spPr>
          <p:txBody>
            <a:bodyPr wrap="none">
              <a:spAutoFit/>
            </a:bodyPr>
            <a:lstStyle/>
            <a:p>
              <a:r>
                <a:rPr lang="en-US" sz="600" dirty="0">
                  <a:latin typeface="Gill Sans Light" panose="020B0302020104020203" pitchFamily="34" charset="-79"/>
                  <a:cs typeface="Gill Sans Light" panose="020B0302020104020203" pitchFamily="34" charset="-79"/>
                </a:rPr>
                <a:t>http://</a:t>
              </a:r>
              <a:r>
                <a:rPr lang="en-US" sz="600" dirty="0" err="1">
                  <a:latin typeface="Gill Sans Light" panose="020B0302020104020203" pitchFamily="34" charset="-79"/>
                  <a:cs typeface="Gill Sans Light" panose="020B0302020104020203" pitchFamily="34" charset="-79"/>
                </a:rPr>
                <a:t>www.cpushack.com</a:t>
              </a:r>
              <a:endParaRPr lang="en-US" sz="6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227173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Cache Coherence</a:t>
            </a:r>
          </a:p>
        </p:txBody>
      </p:sp>
      <p:sp>
        <p:nvSpPr>
          <p:cNvPr id="3" name="Content Placeholder 2"/>
          <p:cNvSpPr>
            <a:spLocks noGrp="1"/>
          </p:cNvSpPr>
          <p:nvPr>
            <p:ph idx="1"/>
          </p:nvPr>
        </p:nvSpPr>
        <p:spPr/>
        <p:txBody>
          <a:bodyPr>
            <a:normAutofit/>
          </a:bodyPr>
          <a:lstStyle/>
          <a:p>
            <a:r>
              <a:rPr lang="en-US" sz="2400" dirty="0"/>
              <a:t>Scenario</a:t>
            </a:r>
          </a:p>
          <a:p>
            <a:pPr lvl="1"/>
            <a:r>
              <a:rPr lang="en-US" sz="2000" dirty="0"/>
              <a:t>Thread A modifies data inside critical section and unlocks mutex</a:t>
            </a:r>
          </a:p>
          <a:p>
            <a:pPr lvl="1"/>
            <a:r>
              <a:rPr lang="en-US" sz="2000" dirty="0"/>
              <a:t>Thread B locks mutex and reads data</a:t>
            </a:r>
          </a:p>
          <a:p>
            <a:pPr lvl="1"/>
            <a:endParaRPr lang="en-US" sz="2000" dirty="0"/>
          </a:p>
          <a:p>
            <a:r>
              <a:rPr lang="en-US" sz="2400" dirty="0"/>
              <a:t>Easy if all accesses go to main memory</a:t>
            </a:r>
          </a:p>
          <a:p>
            <a:pPr lvl="1"/>
            <a:r>
              <a:rPr lang="en-US" sz="2000" dirty="0"/>
              <a:t>Thread A changes main memory; thread B reads it</a:t>
            </a:r>
          </a:p>
          <a:p>
            <a:pPr lvl="1"/>
            <a:endParaRPr lang="en-US" sz="2000" dirty="0"/>
          </a:p>
          <a:p>
            <a:r>
              <a:rPr lang="en-US" sz="2400" dirty="0"/>
              <a:t>What if new data is cached at processor running thread A?</a:t>
            </a:r>
          </a:p>
          <a:p>
            <a:pPr lvl="1"/>
            <a:endParaRPr lang="en-US" sz="2000" dirty="0"/>
          </a:p>
          <a:p>
            <a:r>
              <a:rPr lang="en-US" sz="2400" dirty="0"/>
              <a:t>What if old data is cached at processor running thread B?</a:t>
            </a:r>
          </a:p>
        </p:txBody>
      </p:sp>
    </p:spTree>
    <p:extLst>
      <p:ext uri="{BB962C8B-B14F-4D97-AF65-F5344CB8AC3E}">
        <p14:creationId xmlns:p14="http://schemas.microsoft.com/office/powerpoint/2010/main" val="319059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1)</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Tree>
    <p:extLst>
      <p:ext uri="{BB962C8B-B14F-4D97-AF65-F5344CB8AC3E}">
        <p14:creationId xmlns:p14="http://schemas.microsoft.com/office/powerpoint/2010/main" val="394879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500"/>
                            </p:stCondLst>
                            <p:childTnLst>
                              <p:par>
                                <p:cTn id="15" presetID="16" presetClass="entr" presetSubtype="37"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outVertical)">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animBg="1"/>
      <p:bldP spid="36" grpId="0" animBg="1"/>
      <p:bldP spid="37" grpId="0"/>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8145</TotalTime>
  <Words>4277</Words>
  <Application>Microsoft Macintosh PowerPoint</Application>
  <PresentationFormat>On-screen Show (4:3)</PresentationFormat>
  <Paragraphs>693</Paragraphs>
  <Slides>54</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CMU Sans Serif</vt:lpstr>
      <vt:lpstr>Gill Sans Light</vt:lpstr>
      <vt:lpstr>Gill Sans SemiBold</vt:lpstr>
      <vt:lpstr>Times New Roman</vt:lpstr>
      <vt:lpstr>Ubuntu Mono</vt:lpstr>
      <vt:lpstr>gill-sans</vt:lpstr>
      <vt:lpstr>PowerPoint Presentation</vt:lpstr>
      <vt:lpstr>Lecture 5:  Multiprocessor Systems</vt:lpstr>
      <vt:lpstr>Outline</vt:lpstr>
      <vt:lpstr>Multiprocessor Scheduling</vt:lpstr>
      <vt:lpstr>Background: Symmetric vs. Asymmetric Multiprocessors</vt:lpstr>
      <vt:lpstr>Background: NUMA</vt:lpstr>
      <vt:lpstr>Background:  Cache Hierarchy in Multiprocessors</vt:lpstr>
      <vt:lpstr>Background: Cache Coherence</vt:lpstr>
      <vt:lpstr>Cache-coherence Problem (Step 1)</vt:lpstr>
      <vt:lpstr>Cache-coherence Problem (Step 2)</vt:lpstr>
      <vt:lpstr>Cache-coherence Problem (Step 3)</vt:lpstr>
      <vt:lpstr>Background: Cache-coherence Protocols</vt:lpstr>
      <vt:lpstr>Cache-coherence States</vt:lpstr>
      <vt:lpstr>Coherence Protocols: Big Picture</vt:lpstr>
      <vt:lpstr>Common Coherence Requests</vt:lpstr>
      <vt:lpstr>Snooping Cache-coherence Protocol</vt:lpstr>
      <vt:lpstr>Directory-based  Cache-coherence Protocols</vt:lpstr>
      <vt:lpstr>Aside: Coherence vs. Consistency</vt:lpstr>
      <vt:lpstr>Memory Consistency Example</vt:lpstr>
      <vt:lpstr>Sequential Consistency</vt:lpstr>
      <vt:lpstr>Sequential Consistency (cont.)</vt:lpstr>
      <vt:lpstr>x86 Memory Consistency Model</vt:lpstr>
      <vt:lpstr>Multithreading on Multiprocessors</vt:lpstr>
      <vt:lpstr>Reducing Lock Contention</vt:lpstr>
      <vt:lpstr>What If Locks are Still Mostly Busy?</vt:lpstr>
      <vt:lpstr>Lock Contention Example</vt:lpstr>
      <vt:lpstr>Lock Contention Example (cont.)</vt:lpstr>
      <vt:lpstr>MCS Lock</vt:lpstr>
      <vt:lpstr>MCS Lock Implementation</vt:lpstr>
      <vt:lpstr>Performance Comparision</vt:lpstr>
      <vt:lpstr>RCU Lock</vt:lpstr>
      <vt:lpstr>RCU Lock in Action</vt:lpstr>
      <vt:lpstr>RCU Lock Implementation</vt:lpstr>
      <vt:lpstr>Scheduling in Multiprocessors</vt:lpstr>
      <vt:lpstr>Load Tracking Metric</vt:lpstr>
      <vt:lpstr>Load Balancing is Simple, isn’t it?</vt:lpstr>
      <vt:lpstr>Processor Affinity</vt:lpstr>
      <vt:lpstr>NUMA Nodes and Scheduling Domains</vt:lpstr>
      <vt:lpstr>Load Balancing Newly-ready Threads</vt:lpstr>
      <vt:lpstr>Energy Efficiency Scheduling (EAS)</vt:lpstr>
      <vt:lpstr>Aside: History of Linux CPU Scheduler</vt:lpstr>
      <vt:lpstr>Scheduling Multithreaded Programs: Oblivious Scheduler</vt:lpstr>
      <vt:lpstr>Problem with Oblivious Scheduling: Bulk Synchronous Delay</vt:lpstr>
      <vt:lpstr>Problem with Oblivious Scheduling: Bulk Synchronous Delay</vt:lpstr>
      <vt:lpstr>Problem with Oblivious Scheduling: Producer-Consumer Delay</vt:lpstr>
      <vt:lpstr>Gang Scheduling</vt:lpstr>
      <vt:lpstr>Space Sharing</vt:lpstr>
      <vt:lpstr>How Many CPUs  Does a Process Need?</vt:lpstr>
      <vt:lpstr>Amdahl’s Law [G. Amdahl 1967]</vt:lpstr>
      <vt:lpstr>Amdahl’s Law (cont.) [G. Amdahl 1967]</vt:lpstr>
      <vt:lpstr>What Portion of Code is Parallelizable? [Allen Karp and Horace Flatt 1990]</vt:lpstr>
      <vt:lpstr>Summary</vt:lpstr>
      <vt:lpstr>Questions?</vt:lpstr>
      <vt:lpstr>Acknowledgment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350: Real-time Operating Systems</dc:title>
  <dc:creator>Seyed Majid Zahedi</dc:creator>
  <cp:lastModifiedBy>Seyed Majid Zahedi</cp:lastModifiedBy>
  <cp:revision>498</cp:revision>
  <dcterms:created xsi:type="dcterms:W3CDTF">2020-09-11T04:38:22Z</dcterms:created>
  <dcterms:modified xsi:type="dcterms:W3CDTF">2020-10-05T02:45:56Z</dcterms:modified>
</cp:coreProperties>
</file>