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6"/>
  </p:notesMasterIdLst>
  <p:handoutMasterIdLst>
    <p:handoutMasterId r:id="rId57"/>
  </p:handoutMasterIdLst>
  <p:sldIdLst>
    <p:sldId id="716" r:id="rId2"/>
    <p:sldId id="1875" r:id="rId3"/>
    <p:sldId id="393" r:id="rId4"/>
    <p:sldId id="289" r:id="rId5"/>
    <p:sldId id="1888" r:id="rId6"/>
    <p:sldId id="363" r:id="rId7"/>
    <p:sldId id="1161" r:id="rId8"/>
    <p:sldId id="302" r:id="rId9"/>
    <p:sldId id="1162" r:id="rId10"/>
    <p:sldId id="1163" r:id="rId11"/>
    <p:sldId id="1165" r:id="rId12"/>
    <p:sldId id="1166" r:id="rId13"/>
    <p:sldId id="1877" r:id="rId14"/>
    <p:sldId id="1878" r:id="rId15"/>
    <p:sldId id="1880" r:id="rId16"/>
    <p:sldId id="1879" r:id="rId17"/>
    <p:sldId id="1881" r:id="rId18"/>
    <p:sldId id="1167" r:id="rId19"/>
    <p:sldId id="1168" r:id="rId20"/>
    <p:sldId id="1885" r:id="rId21"/>
    <p:sldId id="1886" r:id="rId22"/>
    <p:sldId id="1887" r:id="rId23"/>
    <p:sldId id="278" r:id="rId24"/>
    <p:sldId id="284" r:id="rId25"/>
    <p:sldId id="285" r:id="rId26"/>
    <p:sldId id="1160" r:id="rId27"/>
    <p:sldId id="1883" r:id="rId28"/>
    <p:sldId id="299" r:id="rId29"/>
    <p:sldId id="1884" r:id="rId30"/>
    <p:sldId id="294" r:id="rId31"/>
    <p:sldId id="286" r:id="rId32"/>
    <p:sldId id="287" r:id="rId33"/>
    <p:sldId id="288" r:id="rId34"/>
    <p:sldId id="1157" r:id="rId35"/>
    <p:sldId id="1169" r:id="rId36"/>
    <p:sldId id="1158" r:id="rId37"/>
    <p:sldId id="405" r:id="rId38"/>
    <p:sldId id="1876" r:id="rId39"/>
    <p:sldId id="1889" r:id="rId40"/>
    <p:sldId id="1892" r:id="rId41"/>
    <p:sldId id="1890" r:id="rId42"/>
    <p:sldId id="1026" r:id="rId43"/>
    <p:sldId id="323" r:id="rId44"/>
    <p:sldId id="1893" r:id="rId45"/>
    <p:sldId id="329" r:id="rId46"/>
    <p:sldId id="296" r:id="rId47"/>
    <p:sldId id="375" r:id="rId48"/>
    <p:sldId id="297" r:id="rId49"/>
    <p:sldId id="373" r:id="rId50"/>
    <p:sldId id="1068" r:id="rId51"/>
    <p:sldId id="374" r:id="rId52"/>
    <p:sldId id="953" r:id="rId53"/>
    <p:sldId id="330" r:id="rId54"/>
    <p:sldId id="283" r:id="rId5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33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9" autoAdjust="0"/>
    <p:restoredTop sz="89747" autoAdjust="0"/>
  </p:normalViewPr>
  <p:slideViewPr>
    <p:cSldViewPr snapToGrid="0" snapToObjects="1">
      <p:cViewPr varScale="1">
        <p:scale>
          <a:sx n="110" d="100"/>
          <a:sy n="110" d="100"/>
        </p:scale>
        <p:origin x="1992" y="184"/>
      </p:cViewPr>
      <p:guideLst>
        <p:guide orient="horz" pos="2160"/>
        <p:guide pos="2880"/>
      </p:guideLst>
    </p:cSldViewPr>
  </p:slideViewPr>
  <p:outlineViewPr>
    <p:cViewPr>
      <p:scale>
        <a:sx n="33" d="100"/>
        <a:sy n="33" d="100"/>
      </p:scale>
      <p:origin x="0" y="18528"/>
    </p:cViewPr>
  </p:outlineViewPr>
  <p:notesTextViewPr>
    <p:cViewPr>
      <p:scale>
        <a:sx n="110" d="100"/>
        <a:sy n="11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10/9/20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10/9/20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4106329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44</a:t>
            </a:fld>
            <a:endParaRPr lang="en-US"/>
          </a:p>
        </p:txBody>
      </p:sp>
    </p:spTree>
    <p:extLst>
      <p:ext uri="{BB962C8B-B14F-4D97-AF65-F5344CB8AC3E}">
        <p14:creationId xmlns:p14="http://schemas.microsoft.com/office/powerpoint/2010/main" val="2375275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4283971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Schedule</a:t>
            </a:r>
            <a:r>
              <a:rPr lang="en-US" baseline="0" dirty="0"/>
              <a:t> the same task at the same time everywhere.</a:t>
            </a:r>
          </a:p>
          <a:p>
            <a:endParaRPr lang="en-US" baseline="0" dirty="0"/>
          </a:p>
          <a:p>
            <a:r>
              <a:rPr lang="en-US" baseline="0" dirty="0"/>
              <a:t>Problems?  What about single threaded processes?  You would waste time on the other processors.</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46</a:t>
            </a:fld>
            <a:endParaRPr lang="en-US"/>
          </a:p>
        </p:txBody>
      </p:sp>
    </p:spTree>
    <p:extLst>
      <p:ext uri="{BB962C8B-B14F-4D97-AF65-F5344CB8AC3E}">
        <p14:creationId xmlns:p14="http://schemas.microsoft.com/office/powerpoint/2010/main" val="1944169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48</a:t>
            </a:fld>
            <a:endParaRPr lang="en-US"/>
          </a:p>
        </p:txBody>
      </p:sp>
    </p:spTree>
    <p:extLst>
      <p:ext uri="{BB962C8B-B14F-4D97-AF65-F5344CB8AC3E}">
        <p14:creationId xmlns:p14="http://schemas.microsoft.com/office/powerpoint/2010/main" val="3343672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49</a:t>
            </a:fld>
            <a:endParaRPr lang="en-US" dirty="0"/>
          </a:p>
        </p:txBody>
      </p:sp>
    </p:spTree>
    <p:extLst>
      <p:ext uri="{BB962C8B-B14F-4D97-AF65-F5344CB8AC3E}">
        <p14:creationId xmlns:p14="http://schemas.microsoft.com/office/powerpoint/2010/main" val="2013392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50</a:t>
            </a:fld>
            <a:endParaRPr lang="en-US" dirty="0"/>
          </a:p>
        </p:txBody>
      </p:sp>
    </p:spTree>
    <p:extLst>
      <p:ext uri="{BB962C8B-B14F-4D97-AF65-F5344CB8AC3E}">
        <p14:creationId xmlns:p14="http://schemas.microsoft.com/office/powerpoint/2010/main" val="416930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51</a:t>
            </a:fld>
            <a:endParaRPr lang="en-US" dirty="0"/>
          </a:p>
        </p:txBody>
      </p:sp>
    </p:spTree>
    <p:extLst>
      <p:ext uri="{BB962C8B-B14F-4D97-AF65-F5344CB8AC3E}">
        <p14:creationId xmlns:p14="http://schemas.microsoft.com/office/powerpoint/2010/main" val="3032019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60348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54</a:t>
            </a:fld>
            <a:endParaRPr lang="en-US" dirty="0"/>
          </a:p>
        </p:txBody>
      </p:sp>
    </p:spTree>
    <p:extLst>
      <p:ext uri="{BB962C8B-B14F-4D97-AF65-F5344CB8AC3E}">
        <p14:creationId xmlns:p14="http://schemas.microsoft.com/office/powerpoint/2010/main" val="85774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355387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AD58E333-A270-8643-A22A-67DE164CCA63}"/>
              </a:ext>
            </a:extLst>
          </p:cNvPr>
          <p:cNvSpPr>
            <a:spLocks noGrp="1" noRot="1" noChangeAspect="1" noChangeArrowheads="1" noTextEdit="1"/>
          </p:cNvSpPr>
          <p:nvPr>
            <p:ph type="sldImg"/>
          </p:nvPr>
        </p:nvSpPr>
        <p:spPr>
          <a:ln/>
        </p:spPr>
      </p:sp>
      <p:sp>
        <p:nvSpPr>
          <p:cNvPr id="83970" name="Rectangle 3">
            <a:extLst>
              <a:ext uri="{FF2B5EF4-FFF2-40B4-BE49-F238E27FC236}">
                <a16:creationId xmlns:a16="http://schemas.microsoft.com/office/drawing/2014/main" id="{449E7A49-571C-B847-B811-72FBBBB949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202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16</a:t>
            </a:fld>
            <a:endParaRPr lang="en-US"/>
          </a:p>
        </p:txBody>
      </p:sp>
    </p:spTree>
    <p:extLst>
      <p:ext uri="{BB962C8B-B14F-4D97-AF65-F5344CB8AC3E}">
        <p14:creationId xmlns:p14="http://schemas.microsoft.com/office/powerpoint/2010/main" val="241385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The data consistency model specifies a contract between programmer and system, wherein the system guarantees that if the programmer follows the rules, memory will be consistent and the results of reading, writing, or updating memory will be predictable. This is different from coherence, which occurs in systems that are cached </a:t>
            </a:r>
            <a:r>
              <a:rPr lang="en-CA" sz="1200" kern="1200">
                <a:solidFill>
                  <a:schemeClr val="tx1"/>
                </a:solidFill>
                <a:effectLst/>
                <a:latin typeface="+mn-lt"/>
                <a:ea typeface="+mn-ea"/>
                <a:cs typeface="+mn-cs"/>
              </a:rPr>
              <a:t>or cache-less and </a:t>
            </a:r>
            <a:r>
              <a:rPr lang="en-CA" sz="1200" kern="1200" dirty="0">
                <a:solidFill>
                  <a:schemeClr val="tx1"/>
                </a:solidFill>
                <a:effectLst/>
                <a:latin typeface="+mn-lt"/>
                <a:ea typeface="+mn-ea"/>
                <a:cs typeface="+mn-cs"/>
              </a:rPr>
              <a:t>is consistency of data with respect to all processors. Coherence deals with maintaining a global order in which writes to a single location or single variable are seen by all processors. Consistency deals with the ordering of operations to multiple locations with respect to all processors. </a:t>
            </a:r>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18</a:t>
            </a:fld>
            <a:endParaRPr lang="en-US"/>
          </a:p>
        </p:txBody>
      </p:sp>
    </p:spTree>
    <p:extLst>
      <p:ext uri="{BB962C8B-B14F-4D97-AF65-F5344CB8AC3E}">
        <p14:creationId xmlns:p14="http://schemas.microsoft.com/office/powerpoint/2010/main" val="367199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23</a:t>
            </a:fld>
            <a:endParaRPr lang="en-US"/>
          </a:p>
        </p:txBody>
      </p:sp>
    </p:spTree>
    <p:extLst>
      <p:ext uri="{BB962C8B-B14F-4D97-AF65-F5344CB8AC3E}">
        <p14:creationId xmlns:p14="http://schemas.microsoft.com/office/powerpoint/2010/main" val="2378768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34</a:t>
            </a:fld>
            <a:endParaRPr lang="en-US"/>
          </a:p>
        </p:txBody>
      </p:sp>
    </p:spTree>
    <p:extLst>
      <p:ext uri="{BB962C8B-B14F-4D97-AF65-F5344CB8AC3E}">
        <p14:creationId xmlns:p14="http://schemas.microsoft.com/office/powerpoint/2010/main" val="3369579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B6BB7A15-3E06-7C42-96D4-A85827D9E1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F798ED8-ED7D-4E46-BE50-DBEE8B8A1016}"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768CDA6C-3CCE-8049-9C67-B01CFD9750D2}"/>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CF60001-77E9-C64D-95FB-08E40FA7AF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465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43</a:t>
            </a:fld>
            <a:endParaRPr lang="en-US"/>
          </a:p>
        </p:txBody>
      </p:sp>
    </p:spTree>
    <p:extLst>
      <p:ext uri="{BB962C8B-B14F-4D97-AF65-F5344CB8AC3E}">
        <p14:creationId xmlns:p14="http://schemas.microsoft.com/office/powerpoint/2010/main" val="85767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109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094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25209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081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a:t>Click to edit Master title style</a:t>
            </a:r>
          </a:p>
        </p:txBody>
      </p:sp>
      <p:sp>
        <p:nvSpPr>
          <p:cNvPr id="3" name="Text Placeholder 2"/>
          <p:cNvSpPr>
            <a:spLocks noGrp="1"/>
          </p:cNvSpPr>
          <p:nvPr>
            <p:ph type="body" sz="half" idx="1"/>
          </p:nvPr>
        </p:nvSpPr>
        <p:spPr>
          <a:xfrm>
            <a:off x="6096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49547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58665437"/>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953377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43377119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2)</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38" name="Rectangle 37">
            <a:extLst>
              <a:ext uri="{FF2B5EF4-FFF2-40B4-BE49-F238E27FC236}">
                <a16:creationId xmlns:a16="http://schemas.microsoft.com/office/drawing/2014/main" id="{B79CAE8C-B3B5-0F4F-A295-D6665E881062}"/>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2315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left)">
                                      <p:cBhvr>
                                        <p:cTn id="7" dur="500"/>
                                        <p:tgtEl>
                                          <p:spTgt spid="3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500"/>
                                  </p:stCondLst>
                                  <p:childTnLst>
                                    <p:set>
                                      <p:cBhvr>
                                        <p:cTn id="10" dur="1" fill="hold">
                                          <p:stCondLst>
                                            <p:cond delay="0"/>
                                          </p:stCondLst>
                                        </p:cTn>
                                        <p:tgtEl>
                                          <p:spTgt spid="38"/>
                                        </p:tgtEl>
                                        <p:attrNameLst>
                                          <p:attrName>style.visibility</p:attrName>
                                        </p:attrNameLst>
                                      </p:cBhvr>
                                      <p:to>
                                        <p:strVal val="visible"/>
                                      </p:to>
                                    </p:set>
                                    <p:animEffect transition="in" filter="barn(outVertical)">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
                                            <p:txEl>
                                              <p:pRg st="1" end="1"/>
                                            </p:txEl>
                                          </p:spTgt>
                                        </p:tgtEl>
                                        <p:attrNameLst>
                                          <p:attrName>style.visibility</p:attrName>
                                        </p:attrNameLst>
                                      </p:cBhvr>
                                      <p:to>
                                        <p:strVal val="visible"/>
                                      </p:to>
                                    </p:set>
                                    <p:animEffect transition="in" filter="wipe(left)">
                                      <p:cBhvr>
                                        <p:cTn id="16"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3)</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738664"/>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a:p>
            <a:r>
              <a:rPr lang="en-US" sz="1400" dirty="0" err="1">
                <a:latin typeface="Ubuntu Mono" panose="020B0509030602030204" pitchFamily="49" charset="0"/>
              </a:rPr>
              <a:t>st</a:t>
            </a:r>
            <a:r>
              <a:rPr lang="en-US" sz="1400" dirty="0">
                <a:latin typeface="Ubuntu Mono" panose="020B0509030602030204" pitchFamily="49" charset="0"/>
              </a:rPr>
              <a:t> x, r1</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22" name="Rectangle 21">
            <a:extLst>
              <a:ext uri="{FF2B5EF4-FFF2-40B4-BE49-F238E27FC236}">
                <a16:creationId xmlns:a16="http://schemas.microsoft.com/office/drawing/2014/main" id="{447F7554-3821-AC45-9E42-356573A298C6}"/>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8F65C00C-48B2-6940-991C-D720A36BD3FB}"/>
              </a:ext>
            </a:extLst>
          </p:cNvPr>
          <p:cNvSpPr/>
          <p:nvPr/>
        </p:nvSpPr>
        <p:spPr>
          <a:xfrm>
            <a:off x="3165123" y="3309010"/>
            <a:ext cx="814845" cy="56282"/>
          </a:xfrm>
          <a:prstGeom prst="rect">
            <a:avLst/>
          </a:prstGeom>
          <a:solidFill>
            <a:srgbClr val="FF0000"/>
          </a:solidFill>
          <a:ln>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1356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Effect transition="in" filter="wipe(left)">
                                      <p:cBhvr>
                                        <p:cTn id="7" dur="500"/>
                                        <p:tgtEl>
                                          <p:spTgt spid="34">
                                            <p:txEl>
                                              <p:pRg st="2" end="2"/>
                                            </p:txEl>
                                          </p:spTgt>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4CEA-C1B3-444D-98DF-2353C671BDB6}"/>
              </a:ext>
            </a:extLst>
          </p:cNvPr>
          <p:cNvSpPr>
            <a:spLocks noGrp="1"/>
          </p:cNvSpPr>
          <p:nvPr>
            <p:ph type="title"/>
          </p:nvPr>
        </p:nvSpPr>
        <p:spPr/>
        <p:txBody>
          <a:bodyPr/>
          <a:lstStyle/>
          <a:p>
            <a:r>
              <a:rPr lang="en-US" dirty="0"/>
              <a:t>Background:</a:t>
            </a:r>
            <a:br>
              <a:rPr lang="en-US" dirty="0"/>
            </a:br>
            <a:r>
              <a:rPr lang="en-US" dirty="0"/>
              <a:t>Cache-coherence Protocols</a:t>
            </a:r>
          </a:p>
        </p:txBody>
      </p:sp>
      <p:sp>
        <p:nvSpPr>
          <p:cNvPr id="3" name="Content Placeholder 2">
            <a:extLst>
              <a:ext uri="{FF2B5EF4-FFF2-40B4-BE49-F238E27FC236}">
                <a16:creationId xmlns:a16="http://schemas.microsoft.com/office/drawing/2014/main" id="{18497A09-A32C-FE42-BD6F-326C86473532}"/>
              </a:ext>
            </a:extLst>
          </p:cNvPr>
          <p:cNvSpPr>
            <a:spLocks noGrp="1"/>
          </p:cNvSpPr>
          <p:nvPr>
            <p:ph idx="1"/>
          </p:nvPr>
        </p:nvSpPr>
        <p:spPr/>
        <p:txBody>
          <a:bodyPr/>
          <a:lstStyle/>
          <a:p>
            <a:r>
              <a:rPr lang="en-US" sz="2400" dirty="0"/>
              <a:t>Enforce two invariants (time divided into intervals)</a:t>
            </a:r>
          </a:p>
          <a:p>
            <a:pPr lvl="1"/>
            <a:r>
              <a:rPr lang="en-US" sz="2000" dirty="0"/>
              <a:t>Single writer multiple readers: at any time, any given block has either </a:t>
            </a:r>
          </a:p>
          <a:p>
            <a:pPr lvl="2"/>
            <a:r>
              <a:rPr lang="en-US" sz="1600" dirty="0"/>
              <a:t>One writer: one CPU has read-write access</a:t>
            </a:r>
          </a:p>
          <a:p>
            <a:pPr lvl="2"/>
            <a:r>
              <a:rPr lang="en-US" sz="1600" dirty="0"/>
              <a:t> Zero or more readers: some CPUs have read-only access</a:t>
            </a:r>
          </a:p>
          <a:p>
            <a:pPr lvl="1"/>
            <a:r>
              <a:rPr lang="en-US" sz="2000" dirty="0"/>
              <a:t>Up-to-date data: value at the beginning of each interval is equal to value at the end of the most recently completed read-write interval</a:t>
            </a:r>
          </a:p>
        </p:txBody>
      </p:sp>
      <p:sp>
        <p:nvSpPr>
          <p:cNvPr id="4" name="Rectangle 3">
            <a:extLst>
              <a:ext uri="{FF2B5EF4-FFF2-40B4-BE49-F238E27FC236}">
                <a16:creationId xmlns:a16="http://schemas.microsoft.com/office/drawing/2014/main" id="{83372E3D-1AC5-2940-AC0A-A6FD1D8B817C}"/>
              </a:ext>
            </a:extLst>
          </p:cNvPr>
          <p:cNvSpPr/>
          <p:nvPr/>
        </p:nvSpPr>
        <p:spPr>
          <a:xfrm>
            <a:off x="1124262" y="4290897"/>
            <a:ext cx="115424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a:t>
            </a:r>
          </a:p>
        </p:txBody>
      </p:sp>
      <p:sp>
        <p:nvSpPr>
          <p:cNvPr id="7" name="Rectangle 6">
            <a:extLst>
              <a:ext uri="{FF2B5EF4-FFF2-40B4-BE49-F238E27FC236}">
                <a16:creationId xmlns:a16="http://schemas.microsoft.com/office/drawing/2014/main" id="{F17B3B07-8443-A344-8CCB-5475EF5D4845}"/>
              </a:ext>
            </a:extLst>
          </p:cNvPr>
          <p:cNvSpPr/>
          <p:nvPr/>
        </p:nvSpPr>
        <p:spPr>
          <a:xfrm>
            <a:off x="2278505" y="4290897"/>
            <a:ext cx="351519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FF0000"/>
                </a:solidFill>
                <a:latin typeface="Gill Sans Light" panose="020B0302020104020203" pitchFamily="34" charset="-79"/>
                <a:cs typeface="Gill Sans Light" panose="020B0302020104020203" pitchFamily="34" charset="-79"/>
              </a:rPr>
              <a:t>Read-write</a:t>
            </a:r>
          </a:p>
          <a:p>
            <a:pPr algn="ctr"/>
            <a:r>
              <a:rPr lang="en-US" sz="1400" dirty="0">
                <a:latin typeface="Gill Sans Light" panose="020B0302020104020203" pitchFamily="34" charset="-79"/>
                <a:cs typeface="Gill Sans Light" panose="020B0302020104020203" pitchFamily="34" charset="-79"/>
              </a:rPr>
              <a:t>CPU: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 → 7</a:t>
            </a:r>
          </a:p>
        </p:txBody>
      </p:sp>
      <p:sp>
        <p:nvSpPr>
          <p:cNvPr id="8" name="Rectangle 7">
            <a:extLst>
              <a:ext uri="{FF2B5EF4-FFF2-40B4-BE49-F238E27FC236}">
                <a16:creationId xmlns:a16="http://schemas.microsoft.com/office/drawing/2014/main" id="{D35CFF5F-00E2-654C-B218-6B26988A59C2}"/>
              </a:ext>
            </a:extLst>
          </p:cNvPr>
          <p:cNvSpPr/>
          <p:nvPr/>
        </p:nvSpPr>
        <p:spPr>
          <a:xfrm>
            <a:off x="5793698" y="4290897"/>
            <a:ext cx="1618938"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7</a:t>
            </a:r>
          </a:p>
        </p:txBody>
      </p:sp>
      <p:cxnSp>
        <p:nvCxnSpPr>
          <p:cNvPr id="9" name="Straight Arrow Connector 8">
            <a:extLst>
              <a:ext uri="{FF2B5EF4-FFF2-40B4-BE49-F238E27FC236}">
                <a16:creationId xmlns:a16="http://schemas.microsoft.com/office/drawing/2014/main" id="{55A5FB98-E4C0-604D-B671-E7A2EFA1A20C}"/>
              </a:ext>
            </a:extLst>
          </p:cNvPr>
          <p:cNvCxnSpPr>
            <a:cxnSpLocks/>
          </p:cNvCxnSpPr>
          <p:nvPr/>
        </p:nvCxnSpPr>
        <p:spPr>
          <a:xfrm>
            <a:off x="2316156" y="5490147"/>
            <a:ext cx="390458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0F3C9B2-24C0-204D-A710-86A0ED5C9DE6}"/>
              </a:ext>
            </a:extLst>
          </p:cNvPr>
          <p:cNvSpPr txBox="1"/>
          <p:nvPr/>
        </p:nvSpPr>
        <p:spPr>
          <a:xfrm>
            <a:off x="3970130" y="549014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Tree>
    <p:extLst>
      <p:ext uri="{BB962C8B-B14F-4D97-AF65-F5344CB8AC3E}">
        <p14:creationId xmlns:p14="http://schemas.microsoft.com/office/powerpoint/2010/main" val="297301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P spid="8"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FE60-7219-7B43-A3C5-44951B0463FF}"/>
              </a:ext>
            </a:extLst>
          </p:cNvPr>
          <p:cNvSpPr>
            <a:spLocks noGrp="1"/>
          </p:cNvSpPr>
          <p:nvPr>
            <p:ph type="title"/>
          </p:nvPr>
        </p:nvSpPr>
        <p:spPr/>
        <p:txBody>
          <a:bodyPr/>
          <a:lstStyle/>
          <a:p>
            <a:r>
              <a:rPr lang="en-US" dirty="0"/>
              <a:t>Cache-coherence States</a:t>
            </a:r>
          </a:p>
        </p:txBody>
      </p:sp>
      <p:sp>
        <p:nvSpPr>
          <p:cNvPr id="3" name="Content Placeholder 2">
            <a:extLst>
              <a:ext uri="{FF2B5EF4-FFF2-40B4-BE49-F238E27FC236}">
                <a16:creationId xmlns:a16="http://schemas.microsoft.com/office/drawing/2014/main" id="{AF82BEE4-C2DB-794F-AC09-63062CBDB4E0}"/>
              </a:ext>
            </a:extLst>
          </p:cNvPr>
          <p:cNvSpPr>
            <a:spLocks noGrp="1"/>
          </p:cNvSpPr>
          <p:nvPr>
            <p:ph idx="1"/>
          </p:nvPr>
        </p:nvSpPr>
        <p:spPr/>
        <p:txBody>
          <a:bodyPr/>
          <a:lstStyle/>
          <a:p>
            <a:r>
              <a:rPr lang="en-US" sz="1800" dirty="0"/>
              <a:t>Each cache block has coherence state denoting</a:t>
            </a:r>
          </a:p>
          <a:p>
            <a:pPr lvl="1"/>
            <a:r>
              <a:rPr lang="en-US" sz="1600" dirty="0"/>
              <a:t>Validity: invalid or invalid</a:t>
            </a:r>
          </a:p>
          <a:p>
            <a:pPr lvl="1"/>
            <a:r>
              <a:rPr lang="en-US" sz="1600" dirty="0"/>
              <a:t>Dirtiness: dirty or clean</a:t>
            </a:r>
          </a:p>
          <a:p>
            <a:pPr lvl="1"/>
            <a:r>
              <a:rPr lang="en-US" sz="1600" dirty="0"/>
              <a:t>Exclusivity: exclusive or not exclusive</a:t>
            </a:r>
          </a:p>
          <a:p>
            <a:pPr lvl="1"/>
            <a:r>
              <a:rPr lang="en-US" sz="1600" dirty="0"/>
              <a:t>Ownership: owned or not owned</a:t>
            </a:r>
          </a:p>
          <a:p>
            <a:pPr lvl="1"/>
            <a:r>
              <a:rPr lang="en-US" sz="1600" dirty="0"/>
              <a:t>Permission: read-only or read-write</a:t>
            </a:r>
          </a:p>
          <a:p>
            <a:r>
              <a:rPr lang="en-US" sz="1800" dirty="0"/>
              <a:t>Five (common) states are</a:t>
            </a:r>
          </a:p>
          <a:p>
            <a:pPr lvl="1"/>
            <a:r>
              <a:rPr lang="en-US" sz="1600" dirty="0">
                <a:solidFill>
                  <a:srgbClr val="FF0000"/>
                </a:solidFill>
              </a:rPr>
              <a:t>Modified (M):</a:t>
            </a:r>
            <a:r>
              <a:rPr lang="en-US" sz="1600" dirty="0"/>
              <a:t> read-write, exclusive, owned, dirty</a:t>
            </a:r>
          </a:p>
          <a:p>
            <a:pPr lvl="1"/>
            <a:r>
              <a:rPr lang="en-US" sz="1600" dirty="0">
                <a:solidFill>
                  <a:srgbClr val="FF0000"/>
                </a:solidFill>
              </a:rPr>
              <a:t>Owned (O): </a:t>
            </a:r>
            <a:r>
              <a:rPr lang="en-US" sz="1600" dirty="0"/>
              <a:t>read-only, owned, dirty</a:t>
            </a:r>
          </a:p>
          <a:p>
            <a:pPr lvl="1"/>
            <a:r>
              <a:rPr lang="en-US" sz="1600" dirty="0">
                <a:solidFill>
                  <a:srgbClr val="FF0000"/>
                </a:solidFill>
              </a:rPr>
              <a:t>Exclusive (E): </a:t>
            </a:r>
            <a:r>
              <a:rPr lang="en-US" sz="1600" dirty="0"/>
              <a:t>read-only, exclusive, clean</a:t>
            </a:r>
          </a:p>
          <a:p>
            <a:pPr lvl="1"/>
            <a:r>
              <a:rPr lang="en-US" sz="1600" dirty="0">
                <a:solidFill>
                  <a:srgbClr val="FF0000"/>
                </a:solidFill>
              </a:rPr>
              <a:t>Shared (S):</a:t>
            </a:r>
            <a:r>
              <a:rPr lang="en-US" sz="1600" dirty="0"/>
              <a:t> read-only, clean</a:t>
            </a:r>
          </a:p>
          <a:p>
            <a:pPr lvl="1"/>
            <a:r>
              <a:rPr lang="en-US" sz="1600" dirty="0">
                <a:solidFill>
                  <a:srgbClr val="FF0000"/>
                </a:solidFill>
              </a:rPr>
              <a:t>Invalid (I): </a:t>
            </a:r>
            <a:r>
              <a:rPr lang="en-US" sz="1600" dirty="0"/>
              <a:t>invalid </a:t>
            </a:r>
          </a:p>
          <a:p>
            <a:r>
              <a:rPr lang="en-US" sz="2000" dirty="0"/>
              <a:t>Different cache coherence protocols use subset of these states</a:t>
            </a:r>
          </a:p>
          <a:p>
            <a:pPr lvl="1"/>
            <a:r>
              <a:rPr lang="en-US" sz="1600" dirty="0"/>
              <a:t>E.g., MSI, MESI, MOSI, MOESI</a:t>
            </a:r>
          </a:p>
        </p:txBody>
      </p:sp>
      <p:grpSp>
        <p:nvGrpSpPr>
          <p:cNvPr id="34" name="Group 33">
            <a:extLst>
              <a:ext uri="{FF2B5EF4-FFF2-40B4-BE49-F238E27FC236}">
                <a16:creationId xmlns:a16="http://schemas.microsoft.com/office/drawing/2014/main" id="{4EE6D226-3582-C14C-ADDA-1537E18540C9}"/>
              </a:ext>
            </a:extLst>
          </p:cNvPr>
          <p:cNvGrpSpPr/>
          <p:nvPr/>
        </p:nvGrpSpPr>
        <p:grpSpPr>
          <a:xfrm>
            <a:off x="6133224" y="3932601"/>
            <a:ext cx="934963" cy="1707521"/>
            <a:chOff x="6133224" y="3932601"/>
            <a:chExt cx="934963" cy="1707521"/>
          </a:xfrm>
        </p:grpSpPr>
        <p:sp>
          <p:nvSpPr>
            <p:cNvPr id="4" name="TextBox 3">
              <a:extLst>
                <a:ext uri="{FF2B5EF4-FFF2-40B4-BE49-F238E27FC236}">
                  <a16:creationId xmlns:a16="http://schemas.microsoft.com/office/drawing/2014/main" id="{01198865-315E-D44A-BB17-A4299AD677D9}"/>
                </a:ext>
              </a:extLst>
            </p:cNvPr>
            <p:cNvSpPr txBox="1"/>
            <p:nvPr/>
          </p:nvSpPr>
          <p:spPr>
            <a:xfrm>
              <a:off x="6692763" y="3932601"/>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O</a:t>
              </a:r>
            </a:p>
          </p:txBody>
        </p:sp>
        <p:sp>
          <p:nvSpPr>
            <p:cNvPr id="5" name="TextBox 4">
              <a:extLst>
                <a:ext uri="{FF2B5EF4-FFF2-40B4-BE49-F238E27FC236}">
                  <a16:creationId xmlns:a16="http://schemas.microsoft.com/office/drawing/2014/main" id="{8766E2BD-3310-2746-9771-5F03E945C57B}"/>
                </a:ext>
              </a:extLst>
            </p:cNvPr>
            <p:cNvSpPr txBox="1"/>
            <p:nvPr/>
          </p:nvSpPr>
          <p:spPr>
            <a:xfrm>
              <a:off x="6692763" y="4277869"/>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M</a:t>
              </a:r>
            </a:p>
          </p:txBody>
        </p:sp>
        <p:sp>
          <p:nvSpPr>
            <p:cNvPr id="6" name="TextBox 5">
              <a:extLst>
                <a:ext uri="{FF2B5EF4-FFF2-40B4-BE49-F238E27FC236}">
                  <a16:creationId xmlns:a16="http://schemas.microsoft.com/office/drawing/2014/main" id="{5C911551-630A-D243-996C-C0779F5FA740}"/>
                </a:ext>
              </a:extLst>
            </p:cNvPr>
            <p:cNvSpPr txBox="1"/>
            <p:nvPr/>
          </p:nvSpPr>
          <p:spPr>
            <a:xfrm>
              <a:off x="6731235" y="4619565"/>
              <a:ext cx="29848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E</a:t>
              </a:r>
            </a:p>
          </p:txBody>
        </p:sp>
        <p:sp>
          <p:nvSpPr>
            <p:cNvPr id="7" name="TextBox 6">
              <a:extLst>
                <a:ext uri="{FF2B5EF4-FFF2-40B4-BE49-F238E27FC236}">
                  <a16:creationId xmlns:a16="http://schemas.microsoft.com/office/drawing/2014/main" id="{E8EDDD85-F472-3044-832D-EB1FBF66DEE0}"/>
                </a:ext>
              </a:extLst>
            </p:cNvPr>
            <p:cNvSpPr txBox="1"/>
            <p:nvPr/>
          </p:nvSpPr>
          <p:spPr>
            <a:xfrm>
              <a:off x="6133224" y="4277869"/>
              <a:ext cx="29367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S</a:t>
              </a:r>
            </a:p>
          </p:txBody>
        </p:sp>
        <p:sp>
          <p:nvSpPr>
            <p:cNvPr id="8" name="TextBox 7">
              <a:extLst>
                <a:ext uri="{FF2B5EF4-FFF2-40B4-BE49-F238E27FC236}">
                  <a16:creationId xmlns:a16="http://schemas.microsoft.com/office/drawing/2014/main" id="{56D7DB54-E3CE-074E-AFA8-7551D52DCF03}"/>
                </a:ext>
              </a:extLst>
            </p:cNvPr>
            <p:cNvSpPr txBox="1"/>
            <p:nvPr/>
          </p:nvSpPr>
          <p:spPr>
            <a:xfrm>
              <a:off x="6764097" y="5270790"/>
              <a:ext cx="232756"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I</a:t>
              </a:r>
            </a:p>
          </p:txBody>
        </p:sp>
      </p:grpSp>
      <p:grpSp>
        <p:nvGrpSpPr>
          <p:cNvPr id="23" name="Group 22">
            <a:extLst>
              <a:ext uri="{FF2B5EF4-FFF2-40B4-BE49-F238E27FC236}">
                <a16:creationId xmlns:a16="http://schemas.microsoft.com/office/drawing/2014/main" id="{B1BC6E67-BC3E-CA42-9CE8-BB523D31645E}"/>
              </a:ext>
            </a:extLst>
          </p:cNvPr>
          <p:cNvGrpSpPr/>
          <p:nvPr/>
        </p:nvGrpSpPr>
        <p:grpSpPr>
          <a:xfrm>
            <a:off x="6546357" y="4309700"/>
            <a:ext cx="2193175" cy="668237"/>
            <a:chOff x="6546357" y="4309700"/>
            <a:chExt cx="2193175" cy="668237"/>
          </a:xfrm>
        </p:grpSpPr>
        <p:sp>
          <p:nvSpPr>
            <p:cNvPr id="11" name="TextBox 10">
              <a:extLst>
                <a:ext uri="{FF2B5EF4-FFF2-40B4-BE49-F238E27FC236}">
                  <a16:creationId xmlns:a16="http://schemas.microsoft.com/office/drawing/2014/main" id="{10AA6EDA-B551-4F42-A6BB-8657753C8B3A}"/>
                </a:ext>
              </a:extLst>
            </p:cNvPr>
            <p:cNvSpPr txBox="1"/>
            <p:nvPr/>
          </p:nvSpPr>
          <p:spPr>
            <a:xfrm>
              <a:off x="7844735" y="4650343"/>
              <a:ext cx="894797" cy="307777"/>
            </a:xfrm>
            <a:prstGeom prst="rect">
              <a:avLst/>
            </a:prstGeom>
            <a:noFill/>
          </p:spPr>
          <p:txBody>
            <a:bodyPr wrap="none" rtlCol="0">
              <a:spAutoFit/>
            </a:bodyPr>
            <a:lstStyle/>
            <a:p>
              <a:r>
                <a:rPr lang="en-US" sz="1400" dirty="0">
                  <a:solidFill>
                    <a:srgbClr val="FF0000"/>
                  </a:solidFill>
                  <a:latin typeface="Gill Sans Light" panose="020B0302020104020203" pitchFamily="34" charset="-79"/>
                  <a:cs typeface="Gill Sans Light" panose="020B0302020104020203" pitchFamily="34" charset="-79"/>
                </a:rPr>
                <a:t>Exclusivity</a:t>
              </a:r>
            </a:p>
          </p:txBody>
        </p:sp>
        <p:sp>
          <p:nvSpPr>
            <p:cNvPr id="13" name="Oval 12">
              <a:extLst>
                <a:ext uri="{FF2B5EF4-FFF2-40B4-BE49-F238E27FC236}">
                  <a16:creationId xmlns:a16="http://schemas.microsoft.com/office/drawing/2014/main" id="{70B63166-758F-9043-B013-C1B3A9832EE4}"/>
                </a:ext>
              </a:extLst>
            </p:cNvPr>
            <p:cNvSpPr/>
            <p:nvPr/>
          </p:nvSpPr>
          <p:spPr>
            <a:xfrm>
              <a:off x="6546357" y="4309700"/>
              <a:ext cx="668237" cy="6682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33CDD92-B5A1-A749-B275-9C2F7BAB7574}"/>
                </a:ext>
              </a:extLst>
            </p:cNvPr>
            <p:cNvCxnSpPr>
              <a:stCxn id="11" idx="1"/>
              <a:endCxn id="13" idx="6"/>
            </p:cNvCxnSpPr>
            <p:nvPr/>
          </p:nvCxnSpPr>
          <p:spPr>
            <a:xfrm flipH="1" flipV="1">
              <a:off x="7214594" y="4643819"/>
              <a:ext cx="630141" cy="16041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EAF27817-7412-D740-A85E-F4C69B75686B}"/>
              </a:ext>
            </a:extLst>
          </p:cNvPr>
          <p:cNvGrpSpPr/>
          <p:nvPr/>
        </p:nvGrpSpPr>
        <p:grpSpPr>
          <a:xfrm>
            <a:off x="6092641" y="3674701"/>
            <a:ext cx="2652310" cy="1575669"/>
            <a:chOff x="6092641" y="3674701"/>
            <a:chExt cx="2652310" cy="1575669"/>
          </a:xfrm>
        </p:grpSpPr>
        <p:sp>
          <p:nvSpPr>
            <p:cNvPr id="10" name="TextBox 9">
              <a:extLst>
                <a:ext uri="{FF2B5EF4-FFF2-40B4-BE49-F238E27FC236}">
                  <a16:creationId xmlns:a16="http://schemas.microsoft.com/office/drawing/2014/main" id="{65765399-F652-B24C-93A9-BAA5D5D7D1A4}"/>
                </a:ext>
              </a:extLst>
            </p:cNvPr>
            <p:cNvSpPr txBox="1"/>
            <p:nvPr/>
          </p:nvSpPr>
          <p:spPr>
            <a:xfrm>
              <a:off x="8062648" y="4308647"/>
              <a:ext cx="682303" cy="307777"/>
            </a:xfrm>
            <a:prstGeom prst="rect">
              <a:avLst/>
            </a:prstGeom>
            <a:noFill/>
          </p:spPr>
          <p:txBody>
            <a:bodyPr wrap="none" rtlCol="0">
              <a:spAutoFit/>
            </a:bodyPr>
            <a:lstStyle/>
            <a:p>
              <a:r>
                <a:rPr lang="en-US" sz="1400" dirty="0">
                  <a:solidFill>
                    <a:srgbClr val="00B050"/>
                  </a:solidFill>
                  <a:latin typeface="Gill Sans Light" panose="020B0302020104020203" pitchFamily="34" charset="-79"/>
                  <a:cs typeface="Gill Sans Light" panose="020B0302020104020203" pitchFamily="34" charset="-79"/>
                </a:rPr>
                <a:t>Validity</a:t>
              </a:r>
            </a:p>
          </p:txBody>
        </p:sp>
        <p:sp>
          <p:nvSpPr>
            <p:cNvPr id="14" name="Oval 13">
              <a:extLst>
                <a:ext uri="{FF2B5EF4-FFF2-40B4-BE49-F238E27FC236}">
                  <a16:creationId xmlns:a16="http://schemas.microsoft.com/office/drawing/2014/main" id="{3E76899D-ED27-6748-BCA5-B57A7549CDB7}"/>
                </a:ext>
              </a:extLst>
            </p:cNvPr>
            <p:cNvSpPr/>
            <p:nvPr/>
          </p:nvSpPr>
          <p:spPr>
            <a:xfrm>
              <a:off x="6092641" y="3674701"/>
              <a:ext cx="1575669" cy="1575669"/>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A5AD3728-74A0-A249-A429-863E9F8601D9}"/>
                </a:ext>
              </a:extLst>
            </p:cNvPr>
            <p:cNvCxnSpPr>
              <a:stCxn id="10" idx="1"/>
              <a:endCxn id="14" idx="6"/>
            </p:cNvCxnSpPr>
            <p:nvPr/>
          </p:nvCxnSpPr>
          <p:spPr>
            <a:xfrm flipH="1">
              <a:off x="7668310" y="4462536"/>
              <a:ext cx="394338"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5E34E06C-F390-FE41-89A6-E95525632CDB}"/>
              </a:ext>
            </a:extLst>
          </p:cNvPr>
          <p:cNvGrpSpPr/>
          <p:nvPr/>
        </p:nvGrpSpPr>
        <p:grpSpPr>
          <a:xfrm>
            <a:off x="6546357" y="3963379"/>
            <a:ext cx="2115399" cy="670000"/>
            <a:chOff x="6546357" y="3963379"/>
            <a:chExt cx="2115399" cy="670000"/>
          </a:xfrm>
        </p:grpSpPr>
        <p:sp>
          <p:nvSpPr>
            <p:cNvPr id="9" name="TextBox 8">
              <a:extLst>
                <a:ext uri="{FF2B5EF4-FFF2-40B4-BE49-F238E27FC236}">
                  <a16:creationId xmlns:a16="http://schemas.microsoft.com/office/drawing/2014/main" id="{67B44143-3555-C34C-B96A-C9E0BA92BB65}"/>
                </a:ext>
              </a:extLst>
            </p:cNvPr>
            <p:cNvSpPr txBox="1"/>
            <p:nvPr/>
          </p:nvSpPr>
          <p:spPr>
            <a:xfrm>
              <a:off x="7845571" y="3963379"/>
              <a:ext cx="816185" cy="307777"/>
            </a:xfrm>
            <a:prstGeom prst="rect">
              <a:avLst/>
            </a:prstGeom>
            <a:noFill/>
          </p:spPr>
          <p:txBody>
            <a:bodyPr wrap="none" rtlCol="0">
              <a:spAutoFit/>
            </a:bodyPr>
            <a:lstStyle/>
            <a:p>
              <a:r>
                <a:rPr lang="en-US" sz="1400" dirty="0">
                  <a:solidFill>
                    <a:srgbClr val="7030A0"/>
                  </a:solidFill>
                  <a:latin typeface="Gill Sans Light" panose="020B0302020104020203" pitchFamily="34" charset="-79"/>
                  <a:cs typeface="Gill Sans Light" panose="020B0302020104020203" pitchFamily="34" charset="-79"/>
                </a:rPr>
                <a:t>Dirtiness</a:t>
              </a:r>
            </a:p>
          </p:txBody>
        </p:sp>
        <p:sp>
          <p:nvSpPr>
            <p:cNvPr id="12" name="Oval 11">
              <a:extLst>
                <a:ext uri="{FF2B5EF4-FFF2-40B4-BE49-F238E27FC236}">
                  <a16:creationId xmlns:a16="http://schemas.microsoft.com/office/drawing/2014/main" id="{EAA0D977-BB17-5844-B287-7B8D6BBBA064}"/>
                </a:ext>
              </a:extLst>
            </p:cNvPr>
            <p:cNvSpPr/>
            <p:nvPr/>
          </p:nvSpPr>
          <p:spPr>
            <a:xfrm>
              <a:off x="6546357" y="3965142"/>
              <a:ext cx="668237" cy="668237"/>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108C746-12D5-F843-A84B-A807099D1740}"/>
                </a:ext>
              </a:extLst>
            </p:cNvPr>
            <p:cNvCxnSpPr>
              <a:stCxn id="9" idx="1"/>
              <a:endCxn id="12" idx="6"/>
            </p:cNvCxnSpPr>
            <p:nvPr/>
          </p:nvCxnSpPr>
          <p:spPr>
            <a:xfrm flipH="1">
              <a:off x="7214594" y="4117268"/>
              <a:ext cx="630977" cy="181993"/>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1602C7AA-49B1-7141-A8E2-1F4D1CAA77C9}"/>
              </a:ext>
            </a:extLst>
          </p:cNvPr>
          <p:cNvGrpSpPr/>
          <p:nvPr/>
        </p:nvGrpSpPr>
        <p:grpSpPr>
          <a:xfrm>
            <a:off x="5842023" y="2655891"/>
            <a:ext cx="2065374" cy="2377263"/>
            <a:chOff x="5842023" y="2655891"/>
            <a:chExt cx="2065374" cy="2377263"/>
          </a:xfrm>
        </p:grpSpPr>
        <p:sp>
          <p:nvSpPr>
            <p:cNvPr id="25" name="Rectangle 24">
              <a:extLst>
                <a:ext uri="{FF2B5EF4-FFF2-40B4-BE49-F238E27FC236}">
                  <a16:creationId xmlns:a16="http://schemas.microsoft.com/office/drawing/2014/main" id="{A586F6EE-707F-4741-8908-379674120BF5}"/>
                </a:ext>
              </a:extLst>
            </p:cNvPr>
            <p:cNvSpPr/>
            <p:nvPr/>
          </p:nvSpPr>
          <p:spPr>
            <a:xfrm>
              <a:off x="6417330" y="3881154"/>
              <a:ext cx="914760" cy="115200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A8BF18F-4A4B-CF4A-8509-CE7CA936D8DF}"/>
                </a:ext>
              </a:extLst>
            </p:cNvPr>
            <p:cNvSpPr txBox="1"/>
            <p:nvPr/>
          </p:nvSpPr>
          <p:spPr>
            <a:xfrm>
              <a:off x="5842023" y="2655891"/>
              <a:ext cx="2065374" cy="738664"/>
            </a:xfrm>
            <a:prstGeom prst="rect">
              <a:avLst/>
            </a:prstGeom>
            <a:noFill/>
          </p:spPr>
          <p:txBody>
            <a:bodyPr wrap="none" rtlCol="0">
              <a:spAutoFit/>
            </a:bodyPr>
            <a:lstStyle/>
            <a:p>
              <a:pPr algn="ctr"/>
              <a:r>
                <a:rPr lang="en-US" sz="1400" dirty="0">
                  <a:solidFill>
                    <a:schemeClr val="bg2">
                      <a:lumMod val="50000"/>
                    </a:schemeClr>
                  </a:solidFill>
                  <a:latin typeface="Gill Sans Light" panose="020B0302020104020203" pitchFamily="34" charset="-79"/>
                  <a:cs typeface="Gill Sans Light" panose="020B0302020104020203" pitchFamily="34" charset="-79"/>
                </a:rPr>
                <a:t>Ownership</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(exclusivity doesn’t always </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imply ownership)</a:t>
              </a:r>
            </a:p>
          </p:txBody>
        </p:sp>
        <p:cxnSp>
          <p:nvCxnSpPr>
            <p:cNvPr id="32" name="Straight Arrow Connector 31">
              <a:extLst>
                <a:ext uri="{FF2B5EF4-FFF2-40B4-BE49-F238E27FC236}">
                  <a16:creationId xmlns:a16="http://schemas.microsoft.com/office/drawing/2014/main" id="{CE3787DB-55D9-0D42-A5FA-F3E032C5D7A4}"/>
                </a:ext>
              </a:extLst>
            </p:cNvPr>
            <p:cNvCxnSpPr>
              <a:endCxn id="25" idx="0"/>
            </p:cNvCxnSpPr>
            <p:nvPr/>
          </p:nvCxnSpPr>
          <p:spPr>
            <a:xfrm>
              <a:off x="6874710" y="3415586"/>
              <a:ext cx="0" cy="46556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514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right)">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up)">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right)">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B68D-4F87-E54A-BDB2-107D01E6B33B}"/>
              </a:ext>
            </a:extLst>
          </p:cNvPr>
          <p:cNvSpPr>
            <a:spLocks noGrp="1"/>
          </p:cNvSpPr>
          <p:nvPr>
            <p:ph type="title"/>
          </p:nvPr>
        </p:nvSpPr>
        <p:spPr/>
        <p:txBody>
          <a:bodyPr/>
          <a:lstStyle/>
          <a:p>
            <a:r>
              <a:rPr lang="en-US" dirty="0"/>
              <a:t>Coherence Protocols: Big Picture</a:t>
            </a:r>
          </a:p>
        </p:txBody>
      </p:sp>
      <p:sp>
        <p:nvSpPr>
          <p:cNvPr id="3" name="Content Placeholder 2">
            <a:extLst>
              <a:ext uri="{FF2B5EF4-FFF2-40B4-BE49-F238E27FC236}">
                <a16:creationId xmlns:a16="http://schemas.microsoft.com/office/drawing/2014/main" id="{C6ACFDB5-AF19-6B49-874F-2E2386724EB5}"/>
              </a:ext>
            </a:extLst>
          </p:cNvPr>
          <p:cNvSpPr>
            <a:spLocks noGrp="1"/>
          </p:cNvSpPr>
          <p:nvPr>
            <p:ph idx="1"/>
          </p:nvPr>
        </p:nvSpPr>
        <p:spPr>
          <a:xfrm>
            <a:off x="628650" y="2222341"/>
            <a:ext cx="4685761" cy="3262070"/>
          </a:xfrm>
        </p:spPr>
        <p:txBody>
          <a:bodyPr/>
          <a:lstStyle/>
          <a:p>
            <a:r>
              <a:rPr lang="en-US" sz="1800" dirty="0"/>
              <a:t>CPUs issue </a:t>
            </a:r>
            <a:r>
              <a:rPr lang="en-US" sz="1600" dirty="0" err="1">
                <a:latin typeface="Ubuntu Mono" panose="020B0509030602030204" pitchFamily="49" charset="0"/>
              </a:rPr>
              <a:t>ld</a:t>
            </a:r>
            <a:r>
              <a:rPr lang="en-US" sz="1600" dirty="0">
                <a:latin typeface="Ubuntu Mono" panose="020B0509030602030204" pitchFamily="49" charset="0"/>
              </a:rPr>
              <a:t>/</a:t>
            </a:r>
            <a:r>
              <a:rPr lang="en-US" sz="1600" dirty="0" err="1">
                <a:latin typeface="Ubuntu Mono" panose="020B0509030602030204" pitchFamily="49" charset="0"/>
              </a:rPr>
              <a:t>st</a:t>
            </a:r>
            <a:r>
              <a:rPr lang="en-US" sz="1600" dirty="0">
                <a:latin typeface="Ubuntu Mono" panose="020B0509030602030204" pitchFamily="49" charset="0"/>
              </a:rPr>
              <a:t>/</a:t>
            </a:r>
            <a:r>
              <a:rPr lang="en-US" sz="1600" dirty="0" err="1">
                <a:latin typeface="Ubuntu Mono" panose="020B0509030602030204" pitchFamily="49" charset="0"/>
              </a:rPr>
              <a:t>rmw</a:t>
            </a:r>
            <a:r>
              <a:rPr lang="en-US" sz="1800" dirty="0"/>
              <a:t> request to caches</a:t>
            </a:r>
          </a:p>
          <a:p>
            <a:r>
              <a:rPr lang="en-US" sz="1800" dirty="0"/>
              <a:t>If insufficient permissions, cache controller</a:t>
            </a:r>
            <a:br>
              <a:rPr lang="en-US" sz="1800" dirty="0"/>
            </a:br>
            <a:r>
              <a:rPr lang="en-US" sz="1800" dirty="0"/>
              <a:t>issues coherence requests</a:t>
            </a:r>
          </a:p>
          <a:p>
            <a:pPr lvl="1"/>
            <a:r>
              <a:rPr lang="en-US" sz="1600" dirty="0"/>
              <a:t>To where? Depends on protocol</a:t>
            </a:r>
            <a:endParaRPr lang="en-US" sz="1600" i="1" dirty="0"/>
          </a:p>
          <a:p>
            <a:pPr lvl="1"/>
            <a:r>
              <a:rPr lang="en-US" sz="1600" i="1" dirty="0"/>
              <a:t>Get</a:t>
            </a:r>
            <a:r>
              <a:rPr lang="en-US" sz="1600" dirty="0"/>
              <a:t> requests block and </a:t>
            </a:r>
            <a:r>
              <a:rPr lang="en-US" sz="1600" i="1" dirty="0"/>
              <a:t>Put</a:t>
            </a:r>
            <a:r>
              <a:rPr lang="en-US" sz="1600" dirty="0"/>
              <a:t> writes </a:t>
            </a:r>
            <a:br>
              <a:rPr lang="en-US" sz="1600" dirty="0"/>
            </a:br>
            <a:r>
              <a:rPr lang="en-US" sz="1600" dirty="0"/>
              <a:t>block back to memory</a:t>
            </a:r>
          </a:p>
          <a:p>
            <a:pPr lvl="1"/>
            <a:r>
              <a:rPr lang="en-US" sz="1600" dirty="0"/>
              <a:t>E.g., for </a:t>
            </a:r>
            <a:r>
              <a:rPr lang="en-US" sz="1600" dirty="0" err="1">
                <a:latin typeface="Ubuntu Mono" panose="020B0509030602030204" pitchFamily="49" charset="0"/>
              </a:rPr>
              <a:t>rmw</a:t>
            </a:r>
            <a:r>
              <a:rPr lang="en-US" sz="1600" dirty="0"/>
              <a:t>, get exclusive access, prevent any other cache from reading block until instruction completes</a:t>
            </a:r>
          </a:p>
          <a:p>
            <a:r>
              <a:rPr lang="en-US" sz="1800" dirty="0"/>
              <a:t>Owner responds to request with data</a:t>
            </a:r>
          </a:p>
        </p:txBody>
      </p:sp>
      <p:sp>
        <p:nvSpPr>
          <p:cNvPr id="4" name="Rectangle 3">
            <a:extLst>
              <a:ext uri="{FF2B5EF4-FFF2-40B4-BE49-F238E27FC236}">
                <a16:creationId xmlns:a16="http://schemas.microsoft.com/office/drawing/2014/main" id="{20E6C46E-82EA-1941-BADA-F0E193988E94}"/>
              </a:ext>
            </a:extLst>
          </p:cNvPr>
          <p:cNvSpPr/>
          <p:nvPr/>
        </p:nvSpPr>
        <p:spPr>
          <a:xfrm>
            <a:off x="6516547" y="2222341"/>
            <a:ext cx="729205" cy="7292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a:t>
            </a:r>
          </a:p>
        </p:txBody>
      </p:sp>
      <p:sp>
        <p:nvSpPr>
          <p:cNvPr id="5" name="Rectangle 4">
            <a:extLst>
              <a:ext uri="{FF2B5EF4-FFF2-40B4-BE49-F238E27FC236}">
                <a16:creationId xmlns:a16="http://schemas.microsoft.com/office/drawing/2014/main" id="{4D3AE3D4-B234-FF4F-B4D3-B9094E9762CC}"/>
              </a:ext>
            </a:extLst>
          </p:cNvPr>
          <p:cNvSpPr/>
          <p:nvPr/>
        </p:nvSpPr>
        <p:spPr>
          <a:xfrm>
            <a:off x="6480086" y="3460658"/>
            <a:ext cx="802126" cy="4980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br>
              <a:rPr lang="en-US" sz="1100" dirty="0">
                <a:latin typeface="Gill Sans Light" panose="020B0302020104020203" pitchFamily="34" charset="-79"/>
                <a:cs typeface="Gill Sans Light" panose="020B0302020104020203" pitchFamily="34" charset="-79"/>
              </a:rPr>
            </a:br>
            <a:r>
              <a:rPr lang="en-US" sz="1100" dirty="0">
                <a:latin typeface="Gill Sans Light" panose="020B0302020104020203" pitchFamily="34" charset="-79"/>
                <a:cs typeface="Gill Sans Light" panose="020B0302020104020203" pitchFamily="34" charset="-79"/>
              </a:rPr>
              <a:t>Controller</a:t>
            </a:r>
          </a:p>
        </p:txBody>
      </p:sp>
      <p:sp>
        <p:nvSpPr>
          <p:cNvPr id="6" name="Rectangle 5">
            <a:extLst>
              <a:ext uri="{FF2B5EF4-FFF2-40B4-BE49-F238E27FC236}">
                <a16:creationId xmlns:a16="http://schemas.microsoft.com/office/drawing/2014/main" id="{516B3D59-1101-6D46-9845-00EE809F57B0}"/>
              </a:ext>
            </a:extLst>
          </p:cNvPr>
          <p:cNvSpPr/>
          <p:nvPr/>
        </p:nvSpPr>
        <p:spPr>
          <a:xfrm>
            <a:off x="7912701" y="3224399"/>
            <a:ext cx="602649" cy="9705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p>
        </p:txBody>
      </p:sp>
      <p:sp>
        <p:nvSpPr>
          <p:cNvPr id="7" name="Rectangle 6">
            <a:extLst>
              <a:ext uri="{FF2B5EF4-FFF2-40B4-BE49-F238E27FC236}">
                <a16:creationId xmlns:a16="http://schemas.microsoft.com/office/drawing/2014/main" id="{F9EB9F5D-28D2-A74B-865D-2855F0F0F931}"/>
              </a:ext>
            </a:extLst>
          </p:cNvPr>
          <p:cNvSpPr/>
          <p:nvPr/>
        </p:nvSpPr>
        <p:spPr>
          <a:xfrm>
            <a:off x="6021435" y="4703613"/>
            <a:ext cx="1719429" cy="4116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Interconnect Network</a:t>
            </a:r>
          </a:p>
        </p:txBody>
      </p:sp>
      <p:cxnSp>
        <p:nvCxnSpPr>
          <p:cNvPr id="20" name="Straight Arrow Connector 19">
            <a:extLst>
              <a:ext uri="{FF2B5EF4-FFF2-40B4-BE49-F238E27FC236}">
                <a16:creationId xmlns:a16="http://schemas.microsoft.com/office/drawing/2014/main" id="{532A3AD0-FF80-CD43-A2E9-76C0DC2F93AD}"/>
              </a:ext>
            </a:extLst>
          </p:cNvPr>
          <p:cNvCxnSpPr>
            <a:stCxn id="5" idx="3"/>
            <a:endCxn id="6" idx="1"/>
          </p:cNvCxnSpPr>
          <p:nvPr/>
        </p:nvCxnSpPr>
        <p:spPr>
          <a:xfrm flipV="1">
            <a:off x="7282212" y="3709686"/>
            <a:ext cx="630489" cy="0"/>
          </a:xfrm>
          <a:prstGeom prst="straightConnector1">
            <a:avLst/>
          </a:prstGeom>
          <a:ln w="19050" cap="rnd">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3605F936-9E77-E844-B12B-7510AAA66B5B}"/>
              </a:ext>
            </a:extLst>
          </p:cNvPr>
          <p:cNvGrpSpPr/>
          <p:nvPr/>
        </p:nvGrpSpPr>
        <p:grpSpPr>
          <a:xfrm>
            <a:off x="5944903" y="2951546"/>
            <a:ext cx="845097" cy="509112"/>
            <a:chOff x="5944903" y="2951546"/>
            <a:chExt cx="845097" cy="509112"/>
          </a:xfrm>
        </p:grpSpPr>
        <p:cxnSp>
          <p:nvCxnSpPr>
            <p:cNvPr id="9" name="Straight Arrow Connector 8">
              <a:extLst>
                <a:ext uri="{FF2B5EF4-FFF2-40B4-BE49-F238E27FC236}">
                  <a16:creationId xmlns:a16="http://schemas.microsoft.com/office/drawing/2014/main" id="{B732E7CC-2F26-1348-B1CB-AAF94D9DB365}"/>
                </a:ext>
              </a:extLst>
            </p:cNvPr>
            <p:cNvCxnSpPr>
              <a:stCxn id="4" idx="2"/>
              <a:endCxn id="5" idx="0"/>
            </p:cNvCxnSpPr>
            <p:nvPr/>
          </p:nvCxnSpPr>
          <p:spPr>
            <a:xfrm flipH="1">
              <a:off x="6789999" y="2951546"/>
              <a:ext cx="1" cy="509112"/>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CB15803-E9EC-7D4C-B782-FD752F1DE708}"/>
                </a:ext>
              </a:extLst>
            </p:cNvPr>
            <p:cNvSpPr txBox="1"/>
            <p:nvPr/>
          </p:nvSpPr>
          <p:spPr>
            <a:xfrm>
              <a:off x="5944903" y="2991066"/>
              <a:ext cx="801823" cy="461665"/>
            </a:xfrm>
            <a:prstGeom prst="rect">
              <a:avLst/>
            </a:prstGeom>
            <a:noFill/>
          </p:spPr>
          <p:txBody>
            <a:bodyPr wrap="none" rtlCol="0">
              <a:spAutoFit/>
            </a:bodyPr>
            <a:lstStyle/>
            <a:p>
              <a:pPr algn="r"/>
              <a:r>
                <a:rPr lang="en-US" sz="1200" dirty="0">
                  <a:latin typeface="Gill Sans Light" panose="020B0302020104020203" pitchFamily="34" charset="-79"/>
                  <a:cs typeface="Gill Sans Light" panose="020B0302020104020203" pitchFamily="34" charset="-79"/>
                </a:rPr>
                <a:t>Loads and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Stores</a:t>
              </a:r>
            </a:p>
          </p:txBody>
        </p:sp>
      </p:grpSp>
      <p:grpSp>
        <p:nvGrpSpPr>
          <p:cNvPr id="28" name="Group 27">
            <a:extLst>
              <a:ext uri="{FF2B5EF4-FFF2-40B4-BE49-F238E27FC236}">
                <a16:creationId xmlns:a16="http://schemas.microsoft.com/office/drawing/2014/main" id="{39B7F29C-B55E-CC40-B10B-AB354856FDC2}"/>
              </a:ext>
            </a:extLst>
          </p:cNvPr>
          <p:cNvGrpSpPr/>
          <p:nvPr/>
        </p:nvGrpSpPr>
        <p:grpSpPr>
          <a:xfrm>
            <a:off x="6972299" y="2951546"/>
            <a:ext cx="682871" cy="509112"/>
            <a:chOff x="6972299" y="2951546"/>
            <a:chExt cx="682871" cy="509112"/>
          </a:xfrm>
        </p:grpSpPr>
        <p:cxnSp>
          <p:nvCxnSpPr>
            <p:cNvPr id="10" name="Straight Arrow Connector 9">
              <a:extLst>
                <a:ext uri="{FF2B5EF4-FFF2-40B4-BE49-F238E27FC236}">
                  <a16:creationId xmlns:a16="http://schemas.microsoft.com/office/drawing/2014/main" id="{13A78E2C-C4C8-E044-8556-470EB5CFC3AA}"/>
                </a:ext>
              </a:extLst>
            </p:cNvPr>
            <p:cNvCxnSpPr/>
            <p:nvPr/>
          </p:nvCxnSpPr>
          <p:spPr>
            <a:xfrm flipH="1">
              <a:off x="6972299" y="2951546"/>
              <a:ext cx="1" cy="509112"/>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8A07208-7769-8849-B791-DA360C570D46}"/>
                </a:ext>
              </a:extLst>
            </p:cNvPr>
            <p:cNvSpPr txBox="1"/>
            <p:nvPr/>
          </p:nvSpPr>
          <p:spPr>
            <a:xfrm>
              <a:off x="7018457" y="2991066"/>
              <a:ext cx="636713" cy="461665"/>
            </a:xfrm>
            <a:prstGeom prst="rect">
              <a:avLst/>
            </a:prstGeom>
            <a:noFill/>
          </p:spPr>
          <p:txBody>
            <a:bodyPr wrap="none" rtlCol="0">
              <a:spAutoFit/>
            </a:bodyPr>
            <a:lstStyle/>
            <a:p>
              <a:r>
                <a:rPr lang="en-US" sz="1200" dirty="0">
                  <a:latin typeface="Gill Sans Light" panose="020B0302020104020203" pitchFamily="34" charset="-79"/>
                  <a:cs typeface="Gill Sans Light" panose="020B0302020104020203" pitchFamily="34" charset="-79"/>
                </a:rPr>
                <a:t>Loaded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Values</a:t>
              </a:r>
            </a:p>
          </p:txBody>
        </p:sp>
      </p:grpSp>
      <p:grpSp>
        <p:nvGrpSpPr>
          <p:cNvPr id="26" name="Group 25">
            <a:extLst>
              <a:ext uri="{FF2B5EF4-FFF2-40B4-BE49-F238E27FC236}">
                <a16:creationId xmlns:a16="http://schemas.microsoft.com/office/drawing/2014/main" id="{DC3F72E3-805C-BF42-B901-56273B45BA42}"/>
              </a:ext>
            </a:extLst>
          </p:cNvPr>
          <p:cNvGrpSpPr/>
          <p:nvPr/>
        </p:nvGrpSpPr>
        <p:grpSpPr>
          <a:xfrm>
            <a:off x="5431942" y="3969770"/>
            <a:ext cx="1358057" cy="720000"/>
            <a:chOff x="5431942" y="3969770"/>
            <a:chExt cx="1358057" cy="720000"/>
          </a:xfrm>
        </p:grpSpPr>
        <p:cxnSp>
          <p:nvCxnSpPr>
            <p:cNvPr id="13" name="Straight Arrow Connector 12">
              <a:extLst>
                <a:ext uri="{FF2B5EF4-FFF2-40B4-BE49-F238E27FC236}">
                  <a16:creationId xmlns:a16="http://schemas.microsoft.com/office/drawing/2014/main" id="{175723A9-C965-064C-B005-34AF582BCDE0}"/>
                </a:ext>
              </a:extLst>
            </p:cNvPr>
            <p:cNvCxnSpPr>
              <a:cxnSpLocks/>
            </p:cNvCxnSpPr>
            <p:nvPr/>
          </p:nvCxnSpPr>
          <p:spPr>
            <a:xfrm>
              <a:off x="6789999" y="3969770"/>
              <a:ext cx="0" cy="720000"/>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9D05FDA-605D-6B40-ADB9-54C4922BF03A}"/>
                </a:ext>
              </a:extLst>
            </p:cNvPr>
            <p:cNvSpPr/>
            <p:nvPr/>
          </p:nvSpPr>
          <p:spPr>
            <a:xfrm>
              <a:off x="5431942" y="4022512"/>
              <a:ext cx="1314784" cy="646331"/>
            </a:xfrm>
            <a:prstGeom prst="rect">
              <a:avLst/>
            </a:prstGeom>
            <a:noFill/>
          </p:spPr>
          <p:txBody>
            <a:bodyPr wrap="none" rtlCol="0">
              <a:spAutoFit/>
            </a:bodyPr>
            <a:lstStyle/>
            <a:p>
              <a:pPr algn="r"/>
              <a:r>
                <a:rPr lang="en-CA" sz="1200" dirty="0">
                  <a:latin typeface="Gill Sans Light" panose="020B0302020104020203" pitchFamily="34" charset="-79"/>
                  <a:cs typeface="Gill Sans Light" panose="020B0302020104020203" pitchFamily="34" charset="-79"/>
                </a:rPr>
                <a:t>Issued Coherence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Requests and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Responses </a:t>
              </a:r>
            </a:p>
          </p:txBody>
        </p:sp>
      </p:grpSp>
      <p:grpSp>
        <p:nvGrpSpPr>
          <p:cNvPr id="27" name="Group 26">
            <a:extLst>
              <a:ext uri="{FF2B5EF4-FFF2-40B4-BE49-F238E27FC236}">
                <a16:creationId xmlns:a16="http://schemas.microsoft.com/office/drawing/2014/main" id="{902DDB4C-6D8E-2A4F-AE5F-59A67A70B9B7}"/>
              </a:ext>
            </a:extLst>
          </p:cNvPr>
          <p:cNvGrpSpPr/>
          <p:nvPr/>
        </p:nvGrpSpPr>
        <p:grpSpPr>
          <a:xfrm>
            <a:off x="6972299" y="3969770"/>
            <a:ext cx="1537272" cy="720000"/>
            <a:chOff x="6972299" y="3969770"/>
            <a:chExt cx="1537272" cy="720000"/>
          </a:xfrm>
        </p:grpSpPr>
        <p:cxnSp>
          <p:nvCxnSpPr>
            <p:cNvPr id="14" name="Straight Arrow Connector 13">
              <a:extLst>
                <a:ext uri="{FF2B5EF4-FFF2-40B4-BE49-F238E27FC236}">
                  <a16:creationId xmlns:a16="http://schemas.microsoft.com/office/drawing/2014/main" id="{1ABA065A-F7B6-894F-B860-06EF9A3C4F6E}"/>
                </a:ext>
              </a:extLst>
            </p:cNvPr>
            <p:cNvCxnSpPr>
              <a:cxnSpLocks/>
            </p:cNvCxnSpPr>
            <p:nvPr/>
          </p:nvCxnSpPr>
          <p:spPr>
            <a:xfrm>
              <a:off x="6972299" y="3969770"/>
              <a:ext cx="0" cy="720000"/>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DF59026-7B9D-8B40-B440-71A4E6D0F6C3}"/>
                </a:ext>
              </a:extLst>
            </p:cNvPr>
            <p:cNvSpPr/>
            <p:nvPr/>
          </p:nvSpPr>
          <p:spPr>
            <a:xfrm>
              <a:off x="7018457" y="4022512"/>
              <a:ext cx="1491114" cy="646331"/>
            </a:xfrm>
            <a:prstGeom prst="rect">
              <a:avLst/>
            </a:prstGeom>
            <a:noFill/>
          </p:spPr>
          <p:txBody>
            <a:bodyPr wrap="none" rtlCol="0">
              <a:spAutoFit/>
            </a:bodyPr>
            <a:lstStyle/>
            <a:p>
              <a:r>
                <a:rPr lang="en-CA" sz="1200" dirty="0">
                  <a:latin typeface="Gill Sans Light" panose="020B0302020104020203" pitchFamily="34" charset="-79"/>
                  <a:cs typeface="Gill Sans Light" panose="020B0302020104020203" pitchFamily="34" charset="-79"/>
                </a:rPr>
                <a:t>Received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Coherence Requests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and Responses </a:t>
              </a:r>
            </a:p>
          </p:txBody>
        </p:sp>
      </p:grpSp>
    </p:spTree>
    <p:extLst>
      <p:ext uri="{BB962C8B-B14F-4D97-AF65-F5344CB8AC3E}">
        <p14:creationId xmlns:p14="http://schemas.microsoft.com/office/powerpoint/2010/main" val="182300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par>
                          <p:cTn id="29" fill="hold">
                            <p:stCondLst>
                              <p:cond delay="0"/>
                            </p:stCondLst>
                            <p:childTnLst>
                              <p:par>
                                <p:cTn id="30" presetID="22" presetClass="entr" presetSubtype="4"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9DFC-45B2-A340-BE5D-FF819EB5B675}"/>
              </a:ext>
            </a:extLst>
          </p:cNvPr>
          <p:cNvSpPr>
            <a:spLocks noGrp="1"/>
          </p:cNvSpPr>
          <p:nvPr>
            <p:ph type="title"/>
          </p:nvPr>
        </p:nvSpPr>
        <p:spPr/>
        <p:txBody>
          <a:bodyPr/>
          <a:lstStyle/>
          <a:p>
            <a:r>
              <a:rPr lang="en-US" dirty="0"/>
              <a:t>Common Coherence Requests</a:t>
            </a:r>
          </a:p>
        </p:txBody>
      </p:sp>
      <p:graphicFrame>
        <p:nvGraphicFramePr>
          <p:cNvPr id="4" name="Table 4">
            <a:extLst>
              <a:ext uri="{FF2B5EF4-FFF2-40B4-BE49-F238E27FC236}">
                <a16:creationId xmlns:a16="http://schemas.microsoft.com/office/drawing/2014/main" id="{3EB7FDCD-CCB2-F64A-B1A5-598AD201381A}"/>
              </a:ext>
            </a:extLst>
          </p:cNvPr>
          <p:cNvGraphicFramePr>
            <a:graphicFrameLocks noGrp="1"/>
          </p:cNvGraphicFramePr>
          <p:nvPr>
            <p:ph idx="1"/>
            <p:extLst>
              <p:ext uri="{D42A27DB-BD31-4B8C-83A1-F6EECF244321}">
                <p14:modId xmlns:p14="http://schemas.microsoft.com/office/powerpoint/2010/main" val="1019282850"/>
              </p:ext>
            </p:extLst>
          </p:nvPr>
        </p:nvGraphicFramePr>
        <p:xfrm>
          <a:off x="1742401" y="2084118"/>
          <a:ext cx="5742131" cy="3327400"/>
        </p:xfrm>
        <a:graphic>
          <a:graphicData uri="http://schemas.openxmlformats.org/drawingml/2006/table">
            <a:tbl>
              <a:tblPr firstRow="1" bandRow="1">
                <a:tableStyleId>{5C22544A-7EE6-4342-B048-85BDC9FD1C3A}</a:tableStyleId>
              </a:tblPr>
              <a:tblGrid>
                <a:gridCol w="1703532">
                  <a:extLst>
                    <a:ext uri="{9D8B030D-6E8A-4147-A177-3AD203B41FA5}">
                      <a16:colId xmlns:a16="http://schemas.microsoft.com/office/drawing/2014/main" val="3727318110"/>
                    </a:ext>
                  </a:extLst>
                </a:gridCol>
                <a:gridCol w="4038599">
                  <a:extLst>
                    <a:ext uri="{9D8B030D-6E8A-4147-A177-3AD203B41FA5}">
                      <a16:colId xmlns:a16="http://schemas.microsoft.com/office/drawing/2014/main" val="1366731236"/>
                    </a:ext>
                  </a:extLst>
                </a:gridCol>
              </a:tblGrid>
              <a:tr h="370840">
                <a:tc>
                  <a:txBody>
                    <a:bodyPr/>
                    <a:lstStyle/>
                    <a:p>
                      <a:r>
                        <a:rPr lang="en-US" sz="1700" b="0" i="0" dirty="0">
                          <a:latin typeface="Gill Sans Light" panose="020B0302020104020203" pitchFamily="34" charset="-79"/>
                          <a:cs typeface="Gill Sans Light" panose="020B0302020104020203" pitchFamily="34" charset="-79"/>
                        </a:rPr>
                        <a:t>Request</a:t>
                      </a:r>
                    </a:p>
                  </a:txBody>
                  <a:tcPr marL="83127" marR="83127"/>
                </a:tc>
                <a:tc>
                  <a:txBody>
                    <a:bodyPr/>
                    <a:lstStyle/>
                    <a:p>
                      <a:r>
                        <a:rPr lang="en-US" sz="1700" b="0" i="0" dirty="0">
                          <a:latin typeface="Gill Sans Light" panose="020B0302020104020203" pitchFamily="34" charset="-79"/>
                          <a:cs typeface="Gill Sans Light" panose="020B0302020104020203" pitchFamily="34" charset="-79"/>
                        </a:rPr>
                        <a:t>Goal of Requestor</a:t>
                      </a:r>
                    </a:p>
                  </a:txBody>
                  <a:tcPr marL="83127" marR="83127"/>
                </a:tc>
                <a:extLst>
                  <a:ext uri="{0D108BD9-81ED-4DB2-BD59-A6C34878D82A}">
                    <a16:rowId xmlns:a16="http://schemas.microsoft.com/office/drawing/2014/main" val="3330190143"/>
                  </a:ext>
                </a:extLst>
              </a:tr>
              <a:tr h="370840">
                <a:tc>
                  <a:txBody>
                    <a:bodyPr/>
                    <a:lstStyle/>
                    <a:p>
                      <a:r>
                        <a:rPr lang="en-US" sz="1400" b="0" i="0" dirty="0" err="1">
                          <a:latin typeface="Gill Sans Light" panose="020B0302020104020203" pitchFamily="34" charset="-79"/>
                          <a:cs typeface="Gill Sans Light" panose="020B0302020104020203" pitchFamily="34" charset="-79"/>
                        </a:rPr>
                        <a:t>GetShared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shared (read-only) state</a:t>
                      </a:r>
                    </a:p>
                  </a:txBody>
                  <a:tcPr marL="83127" marR="83127"/>
                </a:tc>
                <a:extLst>
                  <a:ext uri="{0D108BD9-81ED-4DB2-BD59-A6C34878D82A}">
                    <a16:rowId xmlns:a16="http://schemas.microsoft.com/office/drawing/2014/main" val="3800768030"/>
                  </a:ext>
                </a:extLst>
              </a:tr>
              <a:tr h="370840">
                <a:tc>
                  <a:txBody>
                    <a:bodyPr/>
                    <a:lstStyle/>
                    <a:p>
                      <a:r>
                        <a:rPr lang="en-US" sz="1400" b="0" i="0" dirty="0" err="1">
                          <a:latin typeface="Gill Sans Light" panose="020B0302020104020203" pitchFamily="34" charset="-79"/>
                          <a:cs typeface="Gill Sans Light" panose="020B0302020104020203" pitchFamily="34" charset="-79"/>
                        </a:rPr>
                        <a:t>GetModified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Modified (read-only) state</a:t>
                      </a:r>
                    </a:p>
                  </a:txBody>
                  <a:tcPr marL="83127" marR="83127"/>
                </a:tc>
                <a:extLst>
                  <a:ext uri="{0D108BD9-81ED-4DB2-BD59-A6C34878D82A}">
                    <a16:rowId xmlns:a16="http://schemas.microsoft.com/office/drawing/2014/main" val="3623944546"/>
                  </a:ext>
                </a:extLst>
              </a:tr>
              <a:tr h="370840">
                <a:tc>
                  <a:txBody>
                    <a:bodyPr/>
                    <a:lstStyle/>
                    <a:p>
                      <a:r>
                        <a:rPr lang="en-US" sz="1400" b="0" i="0" dirty="0" err="1">
                          <a:latin typeface="Gill Sans Light" panose="020B0302020104020203" pitchFamily="34" charset="-79"/>
                          <a:cs typeface="Gill Sans Light" panose="020B0302020104020203" pitchFamily="34" charset="-79"/>
                        </a:rPr>
                        <a:t>PutShared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Shared state</a:t>
                      </a:r>
                    </a:p>
                  </a:txBody>
                  <a:tcPr marL="83127" marR="83127"/>
                </a:tc>
                <a:extLst>
                  <a:ext uri="{0D108BD9-81ED-4DB2-BD59-A6C34878D82A}">
                    <a16:rowId xmlns:a16="http://schemas.microsoft.com/office/drawing/2014/main" val="2145081500"/>
                  </a:ext>
                </a:extLst>
              </a:tr>
              <a:tr h="370840">
                <a:tc>
                  <a:txBody>
                    <a:bodyPr/>
                    <a:lstStyle/>
                    <a:p>
                      <a:r>
                        <a:rPr lang="en-US" sz="1400" b="0" i="0" dirty="0" err="1">
                          <a:latin typeface="Gill Sans Light" panose="020B0302020104020203" pitchFamily="34" charset="-79"/>
                          <a:cs typeface="Gill Sans Light" panose="020B0302020104020203" pitchFamily="34" charset="-79"/>
                        </a:rPr>
                        <a:t>PutExclusive</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PutE</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Exclusive state</a:t>
                      </a:r>
                    </a:p>
                  </a:txBody>
                  <a:tcPr marL="83127" marR="83127"/>
                </a:tc>
                <a:extLst>
                  <a:ext uri="{0D108BD9-81ED-4DB2-BD59-A6C34878D82A}">
                    <a16:rowId xmlns:a16="http://schemas.microsoft.com/office/drawing/2014/main" val="32512453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err="1">
                          <a:latin typeface="Gill Sans Light" panose="020B0302020104020203" pitchFamily="34" charset="-79"/>
                          <a:cs typeface="Gill Sans Light" panose="020B0302020104020203" pitchFamily="34" charset="-79"/>
                        </a:rPr>
                        <a:t>PutOwned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PutO</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Owned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1964048828"/>
                  </a:ext>
                </a:extLst>
              </a:tr>
              <a:tr h="370840">
                <a:tc>
                  <a:txBody>
                    <a:bodyPr/>
                    <a:lstStyle/>
                    <a:p>
                      <a:r>
                        <a:rPr lang="en-US" sz="1400" b="0" i="0" dirty="0" err="1">
                          <a:latin typeface="Gill Sans Light" panose="020B0302020104020203" pitchFamily="34" charset="-79"/>
                          <a:cs typeface="Gill Sans Light" panose="020B0302020104020203" pitchFamily="34" charset="-79"/>
                        </a:rPr>
                        <a:t>PutModified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Modified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971602040"/>
                  </a:ext>
                </a:extLst>
              </a:tr>
              <a:tr h="370840">
                <a:tc>
                  <a:txBody>
                    <a:bodyPr/>
                    <a:lstStyle/>
                    <a:p>
                      <a:r>
                        <a:rPr lang="en-US" sz="1400" b="0" i="0" dirty="0">
                          <a:latin typeface="Gill Sans Light" panose="020B0302020104020203" pitchFamily="34" charset="-79"/>
                          <a:cs typeface="Gill Sans Light" panose="020B0302020104020203" pitchFamily="34" charset="-79"/>
                        </a:rPr>
                        <a:t>Upgrade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Upgrade block state from read-only (Shared or Owned) to read-write (Modified);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 (unlike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 does not require data to be sent to requestor</a:t>
                      </a:r>
                    </a:p>
                  </a:txBody>
                  <a:tcPr marL="83127" marR="83127"/>
                </a:tc>
                <a:extLst>
                  <a:ext uri="{0D108BD9-81ED-4DB2-BD59-A6C34878D82A}">
                    <a16:rowId xmlns:a16="http://schemas.microsoft.com/office/drawing/2014/main" val="1906855718"/>
                  </a:ext>
                </a:extLst>
              </a:tr>
            </a:tbl>
          </a:graphicData>
        </a:graphic>
      </p:graphicFrame>
    </p:spTree>
    <p:extLst>
      <p:ext uri="{BB962C8B-B14F-4D97-AF65-F5344CB8AC3E}">
        <p14:creationId xmlns:p14="http://schemas.microsoft.com/office/powerpoint/2010/main" val="411392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EAD1-16F5-9847-B489-34DBB8B78D68}"/>
              </a:ext>
            </a:extLst>
          </p:cNvPr>
          <p:cNvSpPr>
            <a:spLocks noGrp="1"/>
          </p:cNvSpPr>
          <p:nvPr>
            <p:ph type="title"/>
          </p:nvPr>
        </p:nvSpPr>
        <p:spPr>
          <a:xfrm>
            <a:off x="628650" y="212727"/>
            <a:ext cx="7886700" cy="986154"/>
          </a:xfrm>
        </p:spPr>
        <p:txBody>
          <a:bodyPr/>
          <a:lstStyle/>
          <a:p>
            <a:r>
              <a:rPr lang="en-US" dirty="0"/>
              <a:t>Snooping Cache-coherence Protocol</a:t>
            </a:r>
          </a:p>
        </p:txBody>
      </p:sp>
      <p:sp>
        <p:nvSpPr>
          <p:cNvPr id="3" name="Content Placeholder 2">
            <a:extLst>
              <a:ext uri="{FF2B5EF4-FFF2-40B4-BE49-F238E27FC236}">
                <a16:creationId xmlns:a16="http://schemas.microsoft.com/office/drawing/2014/main" id="{50D218F8-968F-3F4C-BD24-FB9298EA3463}"/>
              </a:ext>
            </a:extLst>
          </p:cNvPr>
          <p:cNvSpPr>
            <a:spLocks noGrp="1"/>
          </p:cNvSpPr>
          <p:nvPr>
            <p:ph idx="1"/>
          </p:nvPr>
        </p:nvSpPr>
        <p:spPr>
          <a:xfrm>
            <a:off x="628650" y="1676400"/>
            <a:ext cx="7886700" cy="4968875"/>
          </a:xfrm>
        </p:spPr>
        <p:txBody>
          <a:bodyPr/>
          <a:lstStyle/>
          <a:p>
            <a:r>
              <a:rPr lang="en-US" sz="1800" dirty="0"/>
              <a:t>Any CPU that wants block broadcasts to all CPUs</a:t>
            </a:r>
          </a:p>
          <a:p>
            <a:r>
              <a:rPr lang="en-US" sz="1800" dirty="0"/>
              <a:t>Each cache controller “snoops” all bus transactions</a:t>
            </a:r>
          </a:p>
          <a:p>
            <a:r>
              <a:rPr lang="en-US" sz="1800" dirty="0"/>
              <a:t>Example: MSI protocol</a:t>
            </a:r>
          </a:p>
        </p:txBody>
      </p:sp>
      <p:pic>
        <p:nvPicPr>
          <p:cNvPr id="3076" name="Picture 4" descr="Snoop dogg - Imgflip">
            <a:extLst>
              <a:ext uri="{FF2B5EF4-FFF2-40B4-BE49-F238E27FC236}">
                <a16:creationId xmlns:a16="http://schemas.microsoft.com/office/drawing/2014/main" id="{E3F81BCD-2EC5-7A4D-9C51-4D762D6F065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532456">
            <a:off x="6276390" y="2172631"/>
            <a:ext cx="2150645" cy="215064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nvGrpSpPr>
          <p:cNvPr id="3099" name="Group 3098">
            <a:extLst>
              <a:ext uri="{FF2B5EF4-FFF2-40B4-BE49-F238E27FC236}">
                <a16:creationId xmlns:a16="http://schemas.microsoft.com/office/drawing/2014/main" id="{DE2065E9-4A24-2A43-B470-3E374E6D3DF3}"/>
              </a:ext>
            </a:extLst>
          </p:cNvPr>
          <p:cNvGrpSpPr/>
          <p:nvPr/>
        </p:nvGrpSpPr>
        <p:grpSpPr>
          <a:xfrm>
            <a:off x="1534965" y="3560472"/>
            <a:ext cx="1635913" cy="2705964"/>
            <a:chOff x="1534965" y="3560472"/>
            <a:chExt cx="1635913" cy="2705964"/>
          </a:xfrm>
        </p:grpSpPr>
        <p:cxnSp>
          <p:nvCxnSpPr>
            <p:cNvPr id="33" name="Elbow Connector 32">
              <a:extLst>
                <a:ext uri="{FF2B5EF4-FFF2-40B4-BE49-F238E27FC236}">
                  <a16:creationId xmlns:a16="http://schemas.microsoft.com/office/drawing/2014/main" id="{492FFBDB-D6BB-C745-9C5B-833077D52980}"/>
                </a:ext>
              </a:extLst>
            </p:cNvPr>
            <p:cNvCxnSpPr>
              <a:cxnSpLocks/>
              <a:stCxn id="6" idx="2"/>
              <a:endCxn id="10" idx="4"/>
            </p:cNvCxnSpPr>
            <p:nvPr/>
          </p:nvCxnSpPr>
          <p:spPr>
            <a:xfrm rot="10800000" flipH="1" flipV="1">
              <a:off x="2858361" y="3560472"/>
              <a:ext cx="312517" cy="2705964"/>
            </a:xfrm>
            <a:prstGeom prst="bentConnector4">
              <a:avLst>
                <a:gd name="adj1" fmla="val -293278"/>
                <a:gd name="adj2" fmla="val 108448"/>
              </a:avLst>
            </a:prstGeom>
            <a:ln w="254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9C877DB-D328-E143-874E-6D94834CC660}"/>
                </a:ext>
              </a:extLst>
            </p:cNvPr>
            <p:cNvSpPr txBox="1"/>
            <p:nvPr/>
          </p:nvSpPr>
          <p:spPr>
            <a:xfrm rot="16200000">
              <a:off x="1112895" y="4778123"/>
              <a:ext cx="1244250" cy="400110"/>
            </a:xfrm>
            <a:prstGeom prst="rect">
              <a:avLst/>
            </a:prstGeom>
            <a:noFill/>
          </p:spPr>
          <p:txBody>
            <a:bodyPr wrap="none" rtlCol="0">
              <a:spAutoFit/>
            </a:bodyPr>
            <a:lstStyle/>
            <a:p>
              <a:pPr algn="ctr"/>
              <a:r>
                <a:rPr lang="en-US" sz="1000" dirty="0">
                  <a:solidFill>
                    <a:schemeClr val="accent4">
                      <a:lumMod val="75000"/>
                    </a:schemeClr>
                  </a:solidFill>
                  <a:latin typeface="Gill Sans Light" panose="020B0302020104020203" pitchFamily="34" charset="-79"/>
                  <a:cs typeface="Gill Sans Light" panose="020B0302020104020203" pitchFamily="34" charset="-79"/>
                </a:rPr>
                <a:t>- / Other-</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GetM</a:t>
              </a:r>
              <a:br>
                <a:rPr lang="en-US" sz="1000" dirty="0">
                  <a:solidFill>
                    <a:schemeClr val="accent4">
                      <a:lumMod val="75000"/>
                    </a:schemeClr>
                  </a:solidFill>
                  <a:latin typeface="Gill Sans Light" panose="020B0302020104020203" pitchFamily="34" charset="-79"/>
                  <a:cs typeface="Gill Sans Light" panose="020B0302020104020203" pitchFamily="34" charset="-79"/>
                </a:rPr>
              </a:br>
              <a:r>
                <a:rPr lang="en-US" sz="1000" dirty="0">
                  <a:solidFill>
                    <a:schemeClr val="accent4">
                      <a:lumMod val="75000"/>
                    </a:schemeClr>
                  </a:solidFill>
                  <a:latin typeface="Gill Sans Light" panose="020B0302020104020203" pitchFamily="34" charset="-79"/>
                  <a:cs typeface="Gill Sans Light" panose="020B0302020104020203" pitchFamily="34" charset="-79"/>
                </a:rPr>
                <a:t>Eviction / Own-</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PutM</a:t>
              </a:r>
              <a:endParaRPr lang="en-US" sz="1000" dirty="0">
                <a:solidFill>
                  <a:schemeClr val="accent4">
                    <a:lumMod val="75000"/>
                  </a:schemeClr>
                </a:solidFill>
                <a:latin typeface="Gill Sans Light" panose="020B0302020104020203" pitchFamily="34" charset="-79"/>
                <a:cs typeface="Gill Sans Light" panose="020B0302020104020203" pitchFamily="34" charset="-79"/>
              </a:endParaRPr>
            </a:p>
          </p:txBody>
        </p:sp>
      </p:grpSp>
      <p:grpSp>
        <p:nvGrpSpPr>
          <p:cNvPr id="3093" name="Group 3092">
            <a:extLst>
              <a:ext uri="{FF2B5EF4-FFF2-40B4-BE49-F238E27FC236}">
                <a16:creationId xmlns:a16="http://schemas.microsoft.com/office/drawing/2014/main" id="{3DB70743-8624-494C-B158-D37AA00DD31D}"/>
              </a:ext>
            </a:extLst>
          </p:cNvPr>
          <p:cNvGrpSpPr/>
          <p:nvPr/>
        </p:nvGrpSpPr>
        <p:grpSpPr>
          <a:xfrm>
            <a:off x="3391861" y="3339489"/>
            <a:ext cx="1251804" cy="2614431"/>
            <a:chOff x="3391861" y="3339489"/>
            <a:chExt cx="1251804" cy="2614431"/>
          </a:xfrm>
        </p:grpSpPr>
        <p:cxnSp>
          <p:nvCxnSpPr>
            <p:cNvPr id="58" name="Elbow Connector 57">
              <a:extLst>
                <a:ext uri="{FF2B5EF4-FFF2-40B4-BE49-F238E27FC236}">
                  <a16:creationId xmlns:a16="http://schemas.microsoft.com/office/drawing/2014/main" id="{9BEDA49F-7947-DE46-817C-5A1968D56477}"/>
                </a:ext>
              </a:extLst>
            </p:cNvPr>
            <p:cNvCxnSpPr>
              <a:cxnSpLocks/>
              <a:stCxn id="10" idx="6"/>
              <a:endCxn id="6" idx="7"/>
            </p:cNvCxnSpPr>
            <p:nvPr/>
          </p:nvCxnSpPr>
          <p:spPr>
            <a:xfrm flipH="1" flipV="1">
              <a:off x="3391861" y="3339489"/>
              <a:ext cx="91534" cy="2614431"/>
            </a:xfrm>
            <a:prstGeom prst="bentConnector4">
              <a:avLst>
                <a:gd name="adj1" fmla="val -986359"/>
                <a:gd name="adj2" fmla="val 112245"/>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5FD76D8-2B8C-194D-9582-5B9A81F5EF6C}"/>
                </a:ext>
              </a:extLst>
            </p:cNvPr>
            <p:cNvSpPr txBox="1"/>
            <p:nvPr/>
          </p:nvSpPr>
          <p:spPr>
            <a:xfrm rot="5400000">
              <a:off x="3943313" y="4368161"/>
              <a:ext cx="1154483" cy="246221"/>
            </a:xfrm>
            <a:prstGeom prst="rect">
              <a:avLst/>
            </a:prstGeom>
            <a:noFill/>
          </p:spPr>
          <p:txBody>
            <a:bodyPr wrap="none" rtlCol="0">
              <a:spAutoFit/>
            </a:bodyPr>
            <a:lstStyle/>
            <a:p>
              <a:pPr algn="ctr"/>
              <a:r>
                <a:rPr lang="en-US" sz="1000" dirty="0">
                  <a:solidFill>
                    <a:srgbClr val="002060"/>
                  </a:solidFill>
                  <a:latin typeface="Gill Sans Light" panose="020B0302020104020203" pitchFamily="34" charset="-79"/>
                  <a:cs typeface="Gill Sans Light" panose="020B0302020104020203" pitchFamily="34" charset="-79"/>
                </a:rPr>
                <a:t>Store / Own-</a:t>
              </a:r>
              <a:r>
                <a:rPr lang="en-US" sz="1000" dirty="0" err="1">
                  <a:solidFill>
                    <a:srgbClr val="002060"/>
                  </a:solidFill>
                  <a:latin typeface="Gill Sans Light" panose="020B0302020104020203" pitchFamily="34" charset="-79"/>
                  <a:cs typeface="Gill Sans Light" panose="020B0302020104020203" pitchFamily="34" charset="-79"/>
                </a:rPr>
                <a:t>GetM</a:t>
              </a:r>
              <a:endParaRPr lang="en-US" sz="1000" dirty="0">
                <a:solidFill>
                  <a:srgbClr val="002060"/>
                </a:solidFill>
                <a:latin typeface="Gill Sans Light" panose="020B0302020104020203" pitchFamily="34" charset="-79"/>
                <a:cs typeface="Gill Sans Light" panose="020B0302020104020203" pitchFamily="34" charset="-79"/>
              </a:endParaRPr>
            </a:p>
          </p:txBody>
        </p:sp>
      </p:grpSp>
      <p:grpSp>
        <p:nvGrpSpPr>
          <p:cNvPr id="3098" name="Group 3097">
            <a:extLst>
              <a:ext uri="{FF2B5EF4-FFF2-40B4-BE49-F238E27FC236}">
                <a16:creationId xmlns:a16="http://schemas.microsoft.com/office/drawing/2014/main" id="{9A8C9DB5-5390-8448-9662-F3DBA599F27A}"/>
              </a:ext>
            </a:extLst>
          </p:cNvPr>
          <p:cNvGrpSpPr/>
          <p:nvPr/>
        </p:nvGrpSpPr>
        <p:grpSpPr>
          <a:xfrm>
            <a:off x="2378443" y="3781454"/>
            <a:ext cx="571453" cy="1130660"/>
            <a:chOff x="2378443" y="3781454"/>
            <a:chExt cx="571453" cy="1130660"/>
          </a:xfrm>
        </p:grpSpPr>
        <p:cxnSp>
          <p:nvCxnSpPr>
            <p:cNvPr id="11" name="Elbow Connector 10">
              <a:extLst>
                <a:ext uri="{FF2B5EF4-FFF2-40B4-BE49-F238E27FC236}">
                  <a16:creationId xmlns:a16="http://schemas.microsoft.com/office/drawing/2014/main" id="{2A8CC30E-D2A2-9748-B9DC-19E30345C946}"/>
                </a:ext>
              </a:extLst>
            </p:cNvPr>
            <p:cNvCxnSpPr>
              <a:cxnSpLocks/>
              <a:stCxn id="6" idx="3"/>
              <a:endCxn id="9" idx="2"/>
            </p:cNvCxnSpPr>
            <p:nvPr/>
          </p:nvCxnSpPr>
          <p:spPr>
            <a:xfrm rot="5400000">
              <a:off x="2416258" y="4223558"/>
              <a:ext cx="975742" cy="91534"/>
            </a:xfrm>
            <a:prstGeom prst="bentConnector4">
              <a:avLst>
                <a:gd name="adj1" fmla="val 29295"/>
                <a:gd name="adj2" fmla="val 34974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9457487-1D05-6044-A8A1-8758E15B1FC5}"/>
                </a:ext>
              </a:extLst>
            </p:cNvPr>
            <p:cNvSpPr txBox="1"/>
            <p:nvPr/>
          </p:nvSpPr>
          <p:spPr>
            <a:xfrm rot="16200000">
              <a:off x="2034118" y="4321568"/>
              <a:ext cx="934871" cy="246221"/>
            </a:xfrm>
            <a:prstGeom prst="rect">
              <a:avLst/>
            </a:prstGeom>
            <a:noFill/>
          </p:spPr>
          <p:txBody>
            <a:bodyPr wrap="none" rtlCol="0">
              <a:spAutoFit/>
            </a:bodyPr>
            <a:lstStyle/>
            <a:p>
              <a:pPr algn="ctr"/>
              <a:r>
                <a:rPr lang="en-US" sz="1000" dirty="0">
                  <a:solidFill>
                    <a:srgbClr val="00B0F0"/>
                  </a:solidFill>
                  <a:latin typeface="Gill Sans Light" panose="020B0302020104020203" pitchFamily="34" charset="-79"/>
                  <a:cs typeface="Gill Sans Light" panose="020B0302020104020203" pitchFamily="34" charset="-79"/>
                </a:rPr>
                <a:t>- / Other-</a:t>
              </a:r>
              <a:r>
                <a:rPr lang="en-US" sz="1000" dirty="0" err="1">
                  <a:solidFill>
                    <a:srgbClr val="00B0F0"/>
                  </a:solidFill>
                  <a:latin typeface="Gill Sans Light" panose="020B0302020104020203" pitchFamily="34" charset="-79"/>
                  <a:cs typeface="Gill Sans Light" panose="020B0302020104020203" pitchFamily="34" charset="-79"/>
                </a:rPr>
                <a:t>GetS</a:t>
              </a:r>
              <a:endParaRPr lang="en-US" sz="1000" dirty="0">
                <a:solidFill>
                  <a:srgbClr val="00B0F0"/>
                </a:solidFill>
                <a:latin typeface="Gill Sans Light" panose="020B0302020104020203" pitchFamily="34" charset="-79"/>
                <a:cs typeface="Gill Sans Light" panose="020B0302020104020203" pitchFamily="34" charset="-79"/>
              </a:endParaRPr>
            </a:p>
          </p:txBody>
        </p:sp>
      </p:grpSp>
      <p:grpSp>
        <p:nvGrpSpPr>
          <p:cNvPr id="3097" name="Group 3096">
            <a:extLst>
              <a:ext uri="{FF2B5EF4-FFF2-40B4-BE49-F238E27FC236}">
                <a16:creationId xmlns:a16="http://schemas.microsoft.com/office/drawing/2014/main" id="{6D90E27F-BCAF-194F-8CB0-5A4CB1640D5C}"/>
              </a:ext>
            </a:extLst>
          </p:cNvPr>
          <p:cNvGrpSpPr/>
          <p:nvPr/>
        </p:nvGrpSpPr>
        <p:grpSpPr>
          <a:xfrm>
            <a:off x="2224554" y="4978178"/>
            <a:ext cx="725342" cy="1149895"/>
            <a:chOff x="2224554" y="4978178"/>
            <a:chExt cx="725342" cy="1149895"/>
          </a:xfrm>
        </p:grpSpPr>
        <p:cxnSp>
          <p:nvCxnSpPr>
            <p:cNvPr id="15" name="Elbow Connector 14">
              <a:extLst>
                <a:ext uri="{FF2B5EF4-FFF2-40B4-BE49-F238E27FC236}">
                  <a16:creationId xmlns:a16="http://schemas.microsoft.com/office/drawing/2014/main" id="{E728C47A-4692-A745-AACD-6CE2AA1E12F7}"/>
                </a:ext>
              </a:extLst>
            </p:cNvPr>
            <p:cNvCxnSpPr>
              <a:cxnSpLocks/>
              <a:stCxn id="9" idx="3"/>
              <a:endCxn id="10" idx="2"/>
            </p:cNvCxnSpPr>
            <p:nvPr/>
          </p:nvCxnSpPr>
          <p:spPr>
            <a:xfrm rot="5400000">
              <a:off x="2416258" y="5420282"/>
              <a:ext cx="975742" cy="91534"/>
            </a:xfrm>
            <a:prstGeom prst="bentConnector4">
              <a:avLst>
                <a:gd name="adj1" fmla="val 29295"/>
                <a:gd name="adj2" fmla="val 349743"/>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46D7B62-CBC7-D945-884B-AEAAC3E85E13}"/>
                </a:ext>
              </a:extLst>
            </p:cNvPr>
            <p:cNvSpPr txBox="1"/>
            <p:nvPr/>
          </p:nvSpPr>
          <p:spPr>
            <a:xfrm rot="16200000">
              <a:off x="1937937" y="5441347"/>
              <a:ext cx="973343" cy="400110"/>
            </a:xfrm>
            <a:prstGeom prst="rect">
              <a:avLst/>
            </a:prstGeom>
            <a:noFill/>
          </p:spPr>
          <p:txBody>
            <a:bodyPr wrap="none" rtlCol="0">
              <a:spAutoFit/>
            </a:bodyPr>
            <a:lstStyle/>
            <a:p>
              <a:pPr algn="ctr"/>
              <a:r>
                <a:rPr lang="en-US" sz="1000" dirty="0">
                  <a:solidFill>
                    <a:schemeClr val="bg1">
                      <a:lumMod val="50000"/>
                    </a:schemeClr>
                  </a:solidFill>
                  <a:latin typeface="Gill Sans Light" panose="020B0302020104020203" pitchFamily="34" charset="-79"/>
                  <a:cs typeface="Gill Sans Light" panose="020B0302020104020203" pitchFamily="34" charset="-79"/>
                </a:rPr>
                <a:t>- / Other-</a:t>
              </a:r>
              <a:r>
                <a:rPr lang="en-US" sz="1000" dirty="0" err="1">
                  <a:solidFill>
                    <a:schemeClr val="bg1">
                      <a:lumMod val="50000"/>
                    </a:schemeClr>
                  </a:solidFill>
                  <a:latin typeface="Gill Sans Light" panose="020B0302020104020203" pitchFamily="34" charset="-79"/>
                  <a:cs typeface="Gill Sans Light" panose="020B0302020104020203" pitchFamily="34" charset="-79"/>
                </a:rPr>
                <a:t>GetM</a:t>
              </a:r>
              <a:br>
                <a:rPr lang="en-US" sz="1000" dirty="0">
                  <a:solidFill>
                    <a:schemeClr val="bg1">
                      <a:lumMod val="50000"/>
                    </a:schemeClr>
                  </a:solidFill>
                  <a:latin typeface="Gill Sans Light" panose="020B0302020104020203" pitchFamily="34" charset="-79"/>
                  <a:cs typeface="Gill Sans Light" panose="020B0302020104020203" pitchFamily="34" charset="-79"/>
                </a:rPr>
              </a:br>
              <a:r>
                <a:rPr lang="en-US" sz="1000" dirty="0">
                  <a:solidFill>
                    <a:schemeClr val="bg1">
                      <a:lumMod val="50000"/>
                    </a:schemeClr>
                  </a:solidFill>
                  <a:latin typeface="Gill Sans Light" panose="020B0302020104020203" pitchFamily="34" charset="-79"/>
                  <a:cs typeface="Gill Sans Light" panose="020B0302020104020203" pitchFamily="34" charset="-79"/>
                </a:rPr>
                <a:t>Eviction / -</a:t>
              </a:r>
            </a:p>
          </p:txBody>
        </p:sp>
      </p:grpSp>
      <p:grpSp>
        <p:nvGrpSpPr>
          <p:cNvPr id="3092" name="Group 3091">
            <a:extLst>
              <a:ext uri="{FF2B5EF4-FFF2-40B4-BE49-F238E27FC236}">
                <a16:creationId xmlns:a16="http://schemas.microsoft.com/office/drawing/2014/main" id="{2F0E3983-3232-154D-9F34-08D35FF50625}"/>
              </a:ext>
            </a:extLst>
          </p:cNvPr>
          <p:cNvGrpSpPr/>
          <p:nvPr/>
        </p:nvGrpSpPr>
        <p:grpSpPr>
          <a:xfrm>
            <a:off x="2160766" y="3026575"/>
            <a:ext cx="1010113" cy="312914"/>
            <a:chOff x="2160766" y="3026575"/>
            <a:chExt cx="1010113" cy="312914"/>
          </a:xfrm>
        </p:grpSpPr>
        <p:sp>
          <p:nvSpPr>
            <p:cNvPr id="97" name="TextBox 96">
              <a:extLst>
                <a:ext uri="{FF2B5EF4-FFF2-40B4-BE49-F238E27FC236}">
                  <a16:creationId xmlns:a16="http://schemas.microsoft.com/office/drawing/2014/main" id="{8D0E2DAB-DEAE-CE41-9036-670C9A5805B8}"/>
                </a:ext>
              </a:extLst>
            </p:cNvPr>
            <p:cNvSpPr txBox="1"/>
            <p:nvPr/>
          </p:nvSpPr>
          <p:spPr>
            <a:xfrm>
              <a:off x="2160766" y="3026575"/>
              <a:ext cx="787395" cy="246221"/>
            </a:xfrm>
            <a:prstGeom prst="rect">
              <a:avLst/>
            </a:prstGeom>
            <a:noFill/>
          </p:spPr>
          <p:txBody>
            <a:bodyPr wrap="none" rtlCol="0">
              <a:spAutoFit/>
            </a:bodyPr>
            <a:lstStyle/>
            <a:p>
              <a:pPr algn="ctr"/>
              <a:r>
                <a:rPr lang="en-US" sz="1000" dirty="0">
                  <a:solidFill>
                    <a:srgbClr val="7030A0"/>
                  </a:solidFill>
                  <a:latin typeface="Gill Sans Light" panose="020B0302020104020203" pitchFamily="34" charset="-79"/>
                  <a:cs typeface="Gill Sans Light" panose="020B0302020104020203" pitchFamily="34" charset="-79"/>
                </a:rPr>
                <a:t>Load/Stores</a:t>
              </a:r>
            </a:p>
          </p:txBody>
        </p:sp>
        <p:cxnSp>
          <p:nvCxnSpPr>
            <p:cNvPr id="109" name="Elbow Connector 108">
              <a:extLst>
                <a:ext uri="{FF2B5EF4-FFF2-40B4-BE49-F238E27FC236}">
                  <a16:creationId xmlns:a16="http://schemas.microsoft.com/office/drawing/2014/main" id="{5D9E59E4-57DB-514E-BA31-B8BADBCEC821}"/>
                </a:ext>
              </a:extLst>
            </p:cNvPr>
            <p:cNvCxnSpPr>
              <a:cxnSpLocks/>
              <a:stCxn id="6" idx="0"/>
              <a:endCxn id="6" idx="1"/>
            </p:cNvCxnSpPr>
            <p:nvPr/>
          </p:nvCxnSpPr>
          <p:spPr>
            <a:xfrm rot="16200000" flipH="1" flipV="1">
              <a:off x="3014621" y="3183230"/>
              <a:ext cx="91534" cy="220983"/>
            </a:xfrm>
            <a:prstGeom prst="bentConnector3">
              <a:avLst>
                <a:gd name="adj1" fmla="val -249743"/>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6" name="Group 3095">
            <a:extLst>
              <a:ext uri="{FF2B5EF4-FFF2-40B4-BE49-F238E27FC236}">
                <a16:creationId xmlns:a16="http://schemas.microsoft.com/office/drawing/2014/main" id="{CD5891BA-10BD-FC42-9DC4-60B93494A327}"/>
              </a:ext>
            </a:extLst>
          </p:cNvPr>
          <p:cNvGrpSpPr/>
          <p:nvPr/>
        </p:nvGrpSpPr>
        <p:grpSpPr>
          <a:xfrm>
            <a:off x="3170879" y="5069712"/>
            <a:ext cx="1098186" cy="571691"/>
            <a:chOff x="3170879" y="5069712"/>
            <a:chExt cx="1098186" cy="571691"/>
          </a:xfrm>
        </p:grpSpPr>
        <p:sp>
          <p:nvSpPr>
            <p:cNvPr id="69" name="TextBox 68">
              <a:extLst>
                <a:ext uri="{FF2B5EF4-FFF2-40B4-BE49-F238E27FC236}">
                  <a16:creationId xmlns:a16="http://schemas.microsoft.com/office/drawing/2014/main" id="{A29154B9-55FF-C648-BE14-1E397828F297}"/>
                </a:ext>
              </a:extLst>
            </p:cNvPr>
            <p:cNvSpPr txBox="1"/>
            <p:nvPr/>
          </p:nvSpPr>
          <p:spPr>
            <a:xfrm>
              <a:off x="3175496" y="5342938"/>
              <a:ext cx="1093569" cy="246221"/>
            </a:xfrm>
            <a:prstGeom prst="rect">
              <a:avLst/>
            </a:prstGeom>
            <a:noFill/>
          </p:spPr>
          <p:txBody>
            <a:bodyPr wrap="none" rtlCol="0">
              <a:spAutoFit/>
            </a:bodyPr>
            <a:lstStyle/>
            <a:p>
              <a:pPr algn="ctr"/>
              <a:r>
                <a:rPr lang="en-US" sz="1000" dirty="0">
                  <a:solidFill>
                    <a:srgbClr val="0070C0"/>
                  </a:solidFill>
                  <a:latin typeface="Gill Sans Light" panose="020B0302020104020203" pitchFamily="34" charset="-79"/>
                  <a:cs typeface="Gill Sans Light" panose="020B0302020104020203" pitchFamily="34" charset="-79"/>
                </a:rPr>
                <a:t>Load / Own-</a:t>
              </a:r>
              <a:r>
                <a:rPr lang="en-US" sz="1000" dirty="0" err="1">
                  <a:solidFill>
                    <a:srgbClr val="0070C0"/>
                  </a:solidFill>
                  <a:latin typeface="Gill Sans Light" panose="020B0302020104020203" pitchFamily="34" charset="-79"/>
                  <a:cs typeface="Gill Sans Light" panose="020B0302020104020203" pitchFamily="34" charset="-79"/>
                </a:rPr>
                <a:t>GetS</a:t>
              </a:r>
              <a:endParaRPr lang="en-US" sz="1000" dirty="0">
                <a:solidFill>
                  <a:srgbClr val="0070C0"/>
                </a:solidFill>
                <a:latin typeface="Gill Sans Light" panose="020B0302020104020203" pitchFamily="34" charset="-79"/>
                <a:cs typeface="Gill Sans Light" panose="020B0302020104020203" pitchFamily="34" charset="-79"/>
              </a:endParaRPr>
            </a:p>
          </p:txBody>
        </p:sp>
        <p:cxnSp>
          <p:nvCxnSpPr>
            <p:cNvPr id="121" name="Straight Arrow Connector 120">
              <a:extLst>
                <a:ext uri="{FF2B5EF4-FFF2-40B4-BE49-F238E27FC236}">
                  <a16:creationId xmlns:a16="http://schemas.microsoft.com/office/drawing/2014/main" id="{57AF86EF-00B4-B54A-A33F-B220BAB9FC65}"/>
                </a:ext>
              </a:extLst>
            </p:cNvPr>
            <p:cNvCxnSpPr>
              <a:stCxn id="10" idx="0"/>
              <a:endCxn id="9" idx="4"/>
            </p:cNvCxnSpPr>
            <p:nvPr/>
          </p:nvCxnSpPr>
          <p:spPr>
            <a:xfrm flipV="1">
              <a:off x="3170879" y="5069712"/>
              <a:ext cx="0" cy="57169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4" name="Group 3093">
            <a:extLst>
              <a:ext uri="{FF2B5EF4-FFF2-40B4-BE49-F238E27FC236}">
                <a16:creationId xmlns:a16="http://schemas.microsoft.com/office/drawing/2014/main" id="{09548CEC-7743-5947-843C-C6833BA6AF47}"/>
              </a:ext>
            </a:extLst>
          </p:cNvPr>
          <p:cNvGrpSpPr/>
          <p:nvPr/>
        </p:nvGrpSpPr>
        <p:grpSpPr>
          <a:xfrm>
            <a:off x="3170879" y="3872988"/>
            <a:ext cx="1161866" cy="571691"/>
            <a:chOff x="3170879" y="3872988"/>
            <a:chExt cx="1161866" cy="571691"/>
          </a:xfrm>
        </p:grpSpPr>
        <p:sp>
          <p:nvSpPr>
            <p:cNvPr id="65" name="TextBox 64">
              <a:extLst>
                <a:ext uri="{FF2B5EF4-FFF2-40B4-BE49-F238E27FC236}">
                  <a16:creationId xmlns:a16="http://schemas.microsoft.com/office/drawing/2014/main" id="{0E02A849-B0A1-B547-A5AE-D18DFAD70CBE}"/>
                </a:ext>
              </a:extLst>
            </p:cNvPr>
            <p:cNvSpPr txBox="1"/>
            <p:nvPr/>
          </p:nvSpPr>
          <p:spPr>
            <a:xfrm>
              <a:off x="3178262" y="3992071"/>
              <a:ext cx="1154483" cy="246221"/>
            </a:xfrm>
            <a:prstGeom prst="rect">
              <a:avLst/>
            </a:prstGeom>
            <a:noFill/>
          </p:spPr>
          <p:txBody>
            <a:bodyPr wrap="none" rtlCol="0">
              <a:spAutoFit/>
            </a:bodyPr>
            <a:lstStyle/>
            <a:p>
              <a:pPr algn="ctr"/>
              <a:r>
                <a:rPr lang="en-US" sz="1000" dirty="0">
                  <a:solidFill>
                    <a:srgbClr val="FF0000"/>
                  </a:solidFill>
                  <a:latin typeface="Gill Sans Light" panose="020B0302020104020203" pitchFamily="34" charset="-79"/>
                  <a:cs typeface="Gill Sans Light" panose="020B0302020104020203" pitchFamily="34" charset="-79"/>
                </a:rPr>
                <a:t>Store / Own-</a:t>
              </a:r>
              <a:r>
                <a:rPr lang="en-US" sz="1000" dirty="0" err="1">
                  <a:solidFill>
                    <a:srgbClr val="FF0000"/>
                  </a:solidFill>
                  <a:latin typeface="Gill Sans Light" panose="020B0302020104020203" pitchFamily="34" charset="-79"/>
                  <a:cs typeface="Gill Sans Light" panose="020B0302020104020203" pitchFamily="34" charset="-79"/>
                </a:rPr>
                <a:t>GetM</a:t>
              </a:r>
              <a:endParaRPr lang="en-US" sz="1000" dirty="0">
                <a:solidFill>
                  <a:srgbClr val="FF0000"/>
                </a:solidFill>
                <a:latin typeface="Gill Sans Light" panose="020B0302020104020203" pitchFamily="34" charset="-79"/>
                <a:cs typeface="Gill Sans Light" panose="020B0302020104020203" pitchFamily="34" charset="-79"/>
              </a:endParaRPr>
            </a:p>
          </p:txBody>
        </p:sp>
        <p:cxnSp>
          <p:nvCxnSpPr>
            <p:cNvPr id="126" name="Straight Arrow Connector 125">
              <a:extLst>
                <a:ext uri="{FF2B5EF4-FFF2-40B4-BE49-F238E27FC236}">
                  <a16:creationId xmlns:a16="http://schemas.microsoft.com/office/drawing/2014/main" id="{645DFEBD-9F05-1546-8072-90C3EF74CA12}"/>
                </a:ext>
              </a:extLst>
            </p:cNvPr>
            <p:cNvCxnSpPr>
              <a:cxnSpLocks/>
              <a:stCxn id="9" idx="0"/>
              <a:endCxn id="6" idx="4"/>
            </p:cNvCxnSpPr>
            <p:nvPr/>
          </p:nvCxnSpPr>
          <p:spPr>
            <a:xfrm flipV="1">
              <a:off x="3170879" y="3872988"/>
              <a:ext cx="0" cy="5716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5" name="Group 3094">
            <a:extLst>
              <a:ext uri="{FF2B5EF4-FFF2-40B4-BE49-F238E27FC236}">
                <a16:creationId xmlns:a16="http://schemas.microsoft.com/office/drawing/2014/main" id="{3F1D8266-9E59-F148-9D70-316C6888CF85}"/>
              </a:ext>
            </a:extLst>
          </p:cNvPr>
          <p:cNvGrpSpPr/>
          <p:nvPr/>
        </p:nvGrpSpPr>
        <p:grpSpPr>
          <a:xfrm>
            <a:off x="3391861" y="4352838"/>
            <a:ext cx="1010201" cy="625340"/>
            <a:chOff x="3391861" y="4352838"/>
            <a:chExt cx="1010201" cy="625340"/>
          </a:xfrm>
        </p:grpSpPr>
        <p:cxnSp>
          <p:nvCxnSpPr>
            <p:cNvPr id="116" name="Elbow Connector 115">
              <a:extLst>
                <a:ext uri="{FF2B5EF4-FFF2-40B4-BE49-F238E27FC236}">
                  <a16:creationId xmlns:a16="http://schemas.microsoft.com/office/drawing/2014/main" id="{452CD7FE-2A7C-E046-B60F-979D799DE268}"/>
                </a:ext>
              </a:extLst>
            </p:cNvPr>
            <p:cNvCxnSpPr>
              <a:cxnSpLocks/>
              <a:stCxn id="9" idx="5"/>
              <a:endCxn id="9" idx="6"/>
            </p:cNvCxnSpPr>
            <p:nvPr/>
          </p:nvCxnSpPr>
          <p:spPr>
            <a:xfrm rot="5400000" flipH="1" flipV="1">
              <a:off x="3327137" y="4821920"/>
              <a:ext cx="220982" cy="91534"/>
            </a:xfrm>
            <a:prstGeom prst="bentConnector4">
              <a:avLst>
                <a:gd name="adj1" fmla="val -59185"/>
                <a:gd name="adj2" fmla="val 813913"/>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CBC25D16-484E-8A4D-9F92-A99DA513C0BA}"/>
                </a:ext>
              </a:extLst>
            </p:cNvPr>
            <p:cNvSpPr txBox="1"/>
            <p:nvPr/>
          </p:nvSpPr>
          <p:spPr>
            <a:xfrm>
              <a:off x="3428718" y="4352838"/>
              <a:ext cx="973344" cy="400110"/>
            </a:xfrm>
            <a:prstGeom prst="rect">
              <a:avLst/>
            </a:prstGeom>
            <a:noFill/>
          </p:spPr>
          <p:txBody>
            <a:bodyPr wrap="none" rtlCol="0">
              <a:spAutoFit/>
            </a:bodyPr>
            <a:lstStyle/>
            <a:p>
              <a:pPr algn="ctr"/>
              <a:r>
                <a:rPr lang="en-US" sz="1000" dirty="0">
                  <a:solidFill>
                    <a:srgbClr val="00B050"/>
                  </a:solidFill>
                  <a:latin typeface="Gill Sans Light" panose="020B0302020104020203" pitchFamily="34" charset="-79"/>
                  <a:cs typeface="Gill Sans Light" panose="020B0302020104020203" pitchFamily="34" charset="-79"/>
                </a:rPr>
                <a:t>Load / -</a:t>
              </a:r>
              <a:br>
                <a:rPr lang="en-US" sz="1000" dirty="0">
                  <a:solidFill>
                    <a:srgbClr val="00B050"/>
                  </a:solidFill>
                  <a:latin typeface="Gill Sans Light" panose="020B0302020104020203" pitchFamily="34" charset="-79"/>
                  <a:cs typeface="Gill Sans Light" panose="020B0302020104020203" pitchFamily="34" charset="-79"/>
                </a:rPr>
              </a:br>
              <a:r>
                <a:rPr lang="en-US" sz="1000" dirty="0">
                  <a:solidFill>
                    <a:srgbClr val="00B050"/>
                  </a:solidFill>
                  <a:latin typeface="Gill Sans Light" panose="020B0302020104020203" pitchFamily="34" charset="-79"/>
                  <a:cs typeface="Gill Sans Light" panose="020B0302020104020203" pitchFamily="34" charset="-79"/>
                </a:rPr>
                <a:t>- / Other-</a:t>
              </a:r>
              <a:r>
                <a:rPr lang="en-US" sz="1000" dirty="0" err="1">
                  <a:solidFill>
                    <a:srgbClr val="00B050"/>
                  </a:solidFill>
                  <a:latin typeface="Gill Sans Light" panose="020B0302020104020203" pitchFamily="34" charset="-79"/>
                  <a:cs typeface="Gill Sans Light" panose="020B0302020104020203" pitchFamily="34" charset="-79"/>
                </a:rPr>
                <a:t>GetM</a:t>
              </a:r>
              <a:endParaRPr lang="en-US" sz="1000" dirty="0">
                <a:solidFill>
                  <a:srgbClr val="00B050"/>
                </a:solidFill>
                <a:latin typeface="Gill Sans Light" panose="020B0302020104020203" pitchFamily="34" charset="-79"/>
                <a:cs typeface="Gill Sans Light" panose="020B0302020104020203" pitchFamily="34" charset="-79"/>
              </a:endParaRPr>
            </a:p>
          </p:txBody>
        </p:sp>
      </p:grpSp>
      <p:grpSp>
        <p:nvGrpSpPr>
          <p:cNvPr id="3100" name="Group 3099">
            <a:extLst>
              <a:ext uri="{FF2B5EF4-FFF2-40B4-BE49-F238E27FC236}">
                <a16:creationId xmlns:a16="http://schemas.microsoft.com/office/drawing/2014/main" id="{A002CF26-D171-6C44-80FB-425A671A492B}"/>
              </a:ext>
            </a:extLst>
          </p:cNvPr>
          <p:cNvGrpSpPr/>
          <p:nvPr/>
        </p:nvGrpSpPr>
        <p:grpSpPr>
          <a:xfrm>
            <a:off x="2858362" y="3247955"/>
            <a:ext cx="625033" cy="3018481"/>
            <a:chOff x="2858362" y="3247955"/>
            <a:chExt cx="625033" cy="3018481"/>
          </a:xfrm>
        </p:grpSpPr>
        <p:sp>
          <p:nvSpPr>
            <p:cNvPr id="6" name="Oval 5">
              <a:extLst>
                <a:ext uri="{FF2B5EF4-FFF2-40B4-BE49-F238E27FC236}">
                  <a16:creationId xmlns:a16="http://schemas.microsoft.com/office/drawing/2014/main" id="{5C6B6FC8-BF00-6C47-A3A2-2061C2A59667}"/>
                </a:ext>
              </a:extLst>
            </p:cNvPr>
            <p:cNvSpPr/>
            <p:nvPr/>
          </p:nvSpPr>
          <p:spPr>
            <a:xfrm>
              <a:off x="2858362" y="3247955"/>
              <a:ext cx="625033" cy="625033"/>
            </a:xfrm>
            <a:prstGeom prst="ellipse">
              <a:avLst/>
            </a:prstGeom>
            <a:ln w="254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M</a:t>
              </a:r>
            </a:p>
          </p:txBody>
        </p:sp>
        <p:sp>
          <p:nvSpPr>
            <p:cNvPr id="9" name="Oval 8">
              <a:extLst>
                <a:ext uri="{FF2B5EF4-FFF2-40B4-BE49-F238E27FC236}">
                  <a16:creationId xmlns:a16="http://schemas.microsoft.com/office/drawing/2014/main" id="{26FE72CF-EB93-9941-92FE-E50683F336EB}"/>
                </a:ext>
              </a:extLst>
            </p:cNvPr>
            <p:cNvSpPr/>
            <p:nvPr/>
          </p:nvSpPr>
          <p:spPr>
            <a:xfrm>
              <a:off x="2858362" y="4444679"/>
              <a:ext cx="625033" cy="625033"/>
            </a:xfrm>
            <a:prstGeom prst="ellipse">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S</a:t>
              </a:r>
            </a:p>
          </p:txBody>
        </p:sp>
        <p:sp>
          <p:nvSpPr>
            <p:cNvPr id="10" name="Oval 9">
              <a:extLst>
                <a:ext uri="{FF2B5EF4-FFF2-40B4-BE49-F238E27FC236}">
                  <a16:creationId xmlns:a16="http://schemas.microsoft.com/office/drawing/2014/main" id="{4235550C-B3E7-9E4B-BD61-1E434CE6AC52}"/>
                </a:ext>
              </a:extLst>
            </p:cNvPr>
            <p:cNvSpPr/>
            <p:nvPr/>
          </p:nvSpPr>
          <p:spPr>
            <a:xfrm>
              <a:off x="2858362" y="5641403"/>
              <a:ext cx="625033" cy="625033"/>
            </a:xfrm>
            <a:prstGeom prst="ellipse">
              <a:avLst/>
            </a:prstGeom>
            <a:ln w="25400"/>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I</a:t>
              </a:r>
            </a:p>
          </p:txBody>
        </p:sp>
      </p:grpSp>
    </p:spTree>
    <p:extLst>
      <p:ext uri="{BB962C8B-B14F-4D97-AF65-F5344CB8AC3E}">
        <p14:creationId xmlns:p14="http://schemas.microsoft.com/office/powerpoint/2010/main" val="400820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096"/>
                                        </p:tgtEl>
                                        <p:attrNameLst>
                                          <p:attrName>style.visibility</p:attrName>
                                        </p:attrNameLst>
                                      </p:cBhvr>
                                      <p:to>
                                        <p:strVal val="visible"/>
                                      </p:to>
                                    </p:set>
                                    <p:animEffect transition="in" filter="wipe(down)">
                                      <p:cBhvr>
                                        <p:cTn id="23" dur="500"/>
                                        <p:tgtEl>
                                          <p:spTgt spid="309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095"/>
                                        </p:tgtEl>
                                        <p:attrNameLst>
                                          <p:attrName>style.visibility</p:attrName>
                                        </p:attrNameLst>
                                      </p:cBhvr>
                                      <p:to>
                                        <p:strVal val="visible"/>
                                      </p:to>
                                    </p:set>
                                    <p:animEffect transition="in" filter="wipe(down)">
                                      <p:cBhvr>
                                        <p:cTn id="28" dur="500"/>
                                        <p:tgtEl>
                                          <p:spTgt spid="30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094"/>
                                        </p:tgtEl>
                                        <p:attrNameLst>
                                          <p:attrName>style.visibility</p:attrName>
                                        </p:attrNameLst>
                                      </p:cBhvr>
                                      <p:to>
                                        <p:strVal val="visible"/>
                                      </p:to>
                                    </p:set>
                                    <p:animEffect transition="in" filter="wipe(down)">
                                      <p:cBhvr>
                                        <p:cTn id="33" dur="500"/>
                                        <p:tgtEl>
                                          <p:spTgt spid="309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3092"/>
                                        </p:tgtEl>
                                        <p:attrNameLst>
                                          <p:attrName>style.visibility</p:attrName>
                                        </p:attrNameLst>
                                      </p:cBhvr>
                                      <p:to>
                                        <p:strVal val="visible"/>
                                      </p:to>
                                    </p:set>
                                    <p:animEffect transition="in" filter="wipe(right)">
                                      <p:cBhvr>
                                        <p:cTn id="38" dur="500"/>
                                        <p:tgtEl>
                                          <p:spTgt spid="309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093"/>
                                        </p:tgtEl>
                                        <p:attrNameLst>
                                          <p:attrName>style.visibility</p:attrName>
                                        </p:attrNameLst>
                                      </p:cBhvr>
                                      <p:to>
                                        <p:strVal val="visible"/>
                                      </p:to>
                                    </p:set>
                                    <p:animEffect transition="in" filter="wipe(down)">
                                      <p:cBhvr>
                                        <p:cTn id="43" dur="500"/>
                                        <p:tgtEl>
                                          <p:spTgt spid="309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098"/>
                                        </p:tgtEl>
                                        <p:attrNameLst>
                                          <p:attrName>style.visibility</p:attrName>
                                        </p:attrNameLst>
                                      </p:cBhvr>
                                      <p:to>
                                        <p:strVal val="visible"/>
                                      </p:to>
                                    </p:set>
                                    <p:animEffect transition="in" filter="wipe(up)">
                                      <p:cBhvr>
                                        <p:cTn id="48" dur="500"/>
                                        <p:tgtEl>
                                          <p:spTgt spid="309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097"/>
                                        </p:tgtEl>
                                        <p:attrNameLst>
                                          <p:attrName>style.visibility</p:attrName>
                                        </p:attrNameLst>
                                      </p:cBhvr>
                                      <p:to>
                                        <p:strVal val="visible"/>
                                      </p:to>
                                    </p:set>
                                    <p:animEffect transition="in" filter="wipe(up)">
                                      <p:cBhvr>
                                        <p:cTn id="53" dur="500"/>
                                        <p:tgtEl>
                                          <p:spTgt spid="309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099"/>
                                        </p:tgtEl>
                                        <p:attrNameLst>
                                          <p:attrName>style.visibility</p:attrName>
                                        </p:attrNameLst>
                                      </p:cBhvr>
                                      <p:to>
                                        <p:strVal val="visible"/>
                                      </p:to>
                                    </p:set>
                                    <p:animEffect transition="in" filter="wipe(up)">
                                      <p:cBhvr>
                                        <p:cTn id="58" dur="500"/>
                                        <p:tgtEl>
                                          <p:spTgt spid="3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EF8B-E430-5F44-9F53-D404BE64E550}"/>
              </a:ext>
            </a:extLst>
          </p:cNvPr>
          <p:cNvSpPr>
            <a:spLocks noGrp="1"/>
          </p:cNvSpPr>
          <p:nvPr>
            <p:ph type="title"/>
          </p:nvPr>
        </p:nvSpPr>
        <p:spPr>
          <a:xfrm>
            <a:off x="628650" y="212727"/>
            <a:ext cx="7886700" cy="986154"/>
          </a:xfrm>
        </p:spPr>
        <p:txBody>
          <a:bodyPr/>
          <a:lstStyle/>
          <a:p>
            <a:r>
              <a:rPr lang="en-US" dirty="0"/>
              <a:t>Directory-based </a:t>
            </a:r>
            <a:br>
              <a:rPr lang="en-US" dirty="0"/>
            </a:br>
            <a:r>
              <a:rPr lang="en-US" dirty="0"/>
              <a:t>Cache-coherence Protocols</a:t>
            </a:r>
          </a:p>
        </p:txBody>
      </p:sp>
      <p:sp>
        <p:nvSpPr>
          <p:cNvPr id="3" name="Content Placeholder 2">
            <a:extLst>
              <a:ext uri="{FF2B5EF4-FFF2-40B4-BE49-F238E27FC236}">
                <a16:creationId xmlns:a16="http://schemas.microsoft.com/office/drawing/2014/main" id="{567F2BBA-A5BB-844F-83B0-92E10846BE84}"/>
              </a:ext>
            </a:extLst>
          </p:cNvPr>
          <p:cNvSpPr>
            <a:spLocks noGrp="1"/>
          </p:cNvSpPr>
          <p:nvPr>
            <p:ph idx="1"/>
          </p:nvPr>
        </p:nvSpPr>
        <p:spPr>
          <a:xfrm>
            <a:off x="628650" y="1676400"/>
            <a:ext cx="7886700" cy="4968875"/>
          </a:xfrm>
        </p:spPr>
        <p:txBody>
          <a:bodyPr/>
          <a:lstStyle/>
          <a:p>
            <a:r>
              <a:rPr lang="en-US" sz="2000" dirty="0">
                <a:solidFill>
                  <a:srgbClr val="FF0000"/>
                </a:solidFill>
              </a:rPr>
              <a:t>Limitations</a:t>
            </a:r>
            <a:r>
              <a:rPr lang="en-US" sz="2000" dirty="0"/>
              <a:t> of snooping</a:t>
            </a:r>
          </a:p>
          <a:p>
            <a:pPr lvl="1"/>
            <a:r>
              <a:rPr lang="en-US" sz="1800" dirty="0"/>
              <a:t>Broadcasting uses lots of “bus” bandwidth</a:t>
            </a:r>
          </a:p>
          <a:p>
            <a:pPr lvl="1"/>
            <a:r>
              <a:rPr lang="en-US" sz="1800" dirty="0"/>
              <a:t>Snooping every transaction uses lots of controller bandwidth</a:t>
            </a:r>
          </a:p>
          <a:p>
            <a:pPr lvl="1"/>
            <a:r>
              <a:rPr lang="en-US" sz="1800" dirty="0"/>
              <a:t>Shared wire buses are EE nightmare</a:t>
            </a:r>
          </a:p>
          <a:p>
            <a:pPr lvl="1"/>
            <a:endParaRPr lang="en-US" sz="1800" dirty="0"/>
          </a:p>
          <a:p>
            <a:r>
              <a:rPr lang="en-US" sz="2000" dirty="0"/>
              <a:t>Snooping is OK for </a:t>
            </a:r>
            <a:r>
              <a:rPr lang="en-US" sz="2000" dirty="0">
                <a:solidFill>
                  <a:srgbClr val="FF0000"/>
                </a:solidFill>
              </a:rPr>
              <a:t>small or medium-sized </a:t>
            </a:r>
            <a:r>
              <a:rPr lang="en-US" sz="2000" dirty="0"/>
              <a:t>machines</a:t>
            </a:r>
          </a:p>
          <a:p>
            <a:pPr lvl="1"/>
            <a:r>
              <a:rPr lang="en-US" sz="1800" dirty="0"/>
              <a:t>Largest snooping system had 128 processors</a:t>
            </a:r>
          </a:p>
          <a:p>
            <a:pPr lvl="1"/>
            <a:endParaRPr lang="en-US" sz="1800" dirty="0"/>
          </a:p>
          <a:p>
            <a:r>
              <a:rPr lang="en-US" sz="2000" dirty="0">
                <a:solidFill>
                  <a:srgbClr val="FF0000"/>
                </a:solidFill>
              </a:rPr>
              <a:t>Directory-based cache-coherence protocol</a:t>
            </a:r>
            <a:endParaRPr lang="en-US" sz="2000" dirty="0"/>
          </a:p>
          <a:p>
            <a:pPr lvl="1"/>
            <a:r>
              <a:rPr lang="en-US" sz="1800" dirty="0"/>
              <a:t>Avoids broadcasting requests to all nodes on cache misses</a:t>
            </a:r>
          </a:p>
          <a:p>
            <a:pPr lvl="1"/>
            <a:r>
              <a:rPr lang="en-US" sz="1800" dirty="0"/>
              <a:t>Maintains directory of which nodes have cached copies of block</a:t>
            </a:r>
          </a:p>
          <a:p>
            <a:pPr lvl="1"/>
            <a:r>
              <a:rPr lang="en-US" sz="1800" dirty="0"/>
              <a:t>On misses, cache controller sends message to directory</a:t>
            </a:r>
          </a:p>
          <a:p>
            <a:pPr lvl="1"/>
            <a:r>
              <a:rPr lang="en-US" sz="1800" dirty="0"/>
              <a:t>Directory determines what (if any) protocol action is required</a:t>
            </a:r>
          </a:p>
          <a:p>
            <a:pPr lvl="2"/>
            <a:r>
              <a:rPr lang="en-US" sz="1600" dirty="0"/>
              <a:t>E.g., sending invalidations to Shared CPUs</a:t>
            </a:r>
          </a:p>
        </p:txBody>
      </p:sp>
    </p:spTree>
    <p:extLst>
      <p:ext uri="{BB962C8B-B14F-4D97-AF65-F5344CB8AC3E}">
        <p14:creationId xmlns:p14="http://schemas.microsoft.com/office/powerpoint/2010/main" val="387417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78E5-6636-B547-9C23-9DEFF91EE187}"/>
              </a:ext>
            </a:extLst>
          </p:cNvPr>
          <p:cNvSpPr>
            <a:spLocks noGrp="1"/>
          </p:cNvSpPr>
          <p:nvPr>
            <p:ph type="title"/>
          </p:nvPr>
        </p:nvSpPr>
        <p:spPr/>
        <p:txBody>
          <a:bodyPr/>
          <a:lstStyle/>
          <a:p>
            <a:r>
              <a:rPr lang="en-US" dirty="0"/>
              <a:t>Aside: Coherence vs. Consistency</a:t>
            </a:r>
          </a:p>
        </p:txBody>
      </p:sp>
      <p:sp>
        <p:nvSpPr>
          <p:cNvPr id="3" name="Content Placeholder 2">
            <a:extLst>
              <a:ext uri="{FF2B5EF4-FFF2-40B4-BE49-F238E27FC236}">
                <a16:creationId xmlns:a16="http://schemas.microsoft.com/office/drawing/2014/main" id="{B77CB63F-B39C-A74B-9C8F-A710E0A08FD5}"/>
              </a:ext>
            </a:extLst>
          </p:cNvPr>
          <p:cNvSpPr>
            <a:spLocks noGrp="1"/>
          </p:cNvSpPr>
          <p:nvPr>
            <p:ph idx="1"/>
          </p:nvPr>
        </p:nvSpPr>
        <p:spPr/>
        <p:txBody>
          <a:bodyPr/>
          <a:lstStyle/>
          <a:p>
            <a:r>
              <a:rPr lang="en-US" sz="2400" dirty="0"/>
              <a:t>Coherence concerns only </a:t>
            </a:r>
            <a:r>
              <a:rPr lang="en-US" sz="2400" u="sng" dirty="0"/>
              <a:t>one</a:t>
            </a:r>
            <a:r>
              <a:rPr lang="en-US" sz="2400" dirty="0"/>
              <a:t> memory location</a:t>
            </a:r>
          </a:p>
          <a:p>
            <a:pPr lvl="1"/>
            <a:r>
              <a:rPr lang="en-US" sz="1800" dirty="0"/>
              <a:t>Remember: coherence </a:t>
            </a:r>
            <a:r>
              <a:rPr lang="en-US" sz="1800" dirty="0">
                <a:latin typeface="+mj-lt"/>
              </a:rPr>
              <a:t>=</a:t>
            </a:r>
            <a:r>
              <a:rPr lang="en-US" sz="1800" dirty="0"/>
              <a:t> the two invariants</a:t>
            </a:r>
          </a:p>
          <a:p>
            <a:pPr lvl="1"/>
            <a:r>
              <a:rPr lang="en-US" sz="1800" dirty="0"/>
              <a:t>Are not visible to software</a:t>
            </a:r>
          </a:p>
          <a:p>
            <a:pPr lvl="1"/>
            <a:endParaRPr lang="en-US" sz="1800" dirty="0"/>
          </a:p>
          <a:p>
            <a:r>
              <a:rPr lang="en-US" sz="2400" dirty="0"/>
              <a:t>Consistency concerns apparent ordering for </a:t>
            </a:r>
            <a:r>
              <a:rPr lang="en-US" sz="2400" u="sng" dirty="0"/>
              <a:t>all</a:t>
            </a:r>
            <a:r>
              <a:rPr lang="en-US" sz="2400" dirty="0"/>
              <a:t> locations</a:t>
            </a:r>
          </a:p>
          <a:p>
            <a:pPr lvl="1"/>
            <a:r>
              <a:rPr lang="en-US" sz="1800" dirty="0"/>
              <a:t>Defines contract between system and programmers</a:t>
            </a:r>
          </a:p>
          <a:p>
            <a:pPr lvl="1"/>
            <a:r>
              <a:rPr lang="en-US" sz="1800" dirty="0"/>
              <a:t>Restricts ordering of all loads and stores</a:t>
            </a:r>
          </a:p>
          <a:p>
            <a:pPr lvl="1"/>
            <a:r>
              <a:rPr lang="en-US" sz="1800" dirty="0"/>
              <a:t>Are visible to software</a:t>
            </a:r>
          </a:p>
        </p:txBody>
      </p:sp>
    </p:spTree>
    <p:extLst>
      <p:ext uri="{BB962C8B-B14F-4D97-AF65-F5344CB8AC3E}">
        <p14:creationId xmlns:p14="http://schemas.microsoft.com/office/powerpoint/2010/main" val="70599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067F-D537-0947-8522-F6A4EBAFEA27}"/>
              </a:ext>
            </a:extLst>
          </p:cNvPr>
          <p:cNvSpPr>
            <a:spLocks noGrp="1"/>
          </p:cNvSpPr>
          <p:nvPr>
            <p:ph type="title"/>
          </p:nvPr>
        </p:nvSpPr>
        <p:spPr>
          <a:xfrm>
            <a:off x="628650" y="212727"/>
            <a:ext cx="7886700" cy="986154"/>
          </a:xfrm>
        </p:spPr>
        <p:txBody>
          <a:bodyPr/>
          <a:lstStyle/>
          <a:p>
            <a:r>
              <a:rPr lang="en-US" dirty="0"/>
              <a:t>Memory Consistency Example</a:t>
            </a:r>
          </a:p>
        </p:txBody>
      </p:sp>
      <p:sp>
        <p:nvSpPr>
          <p:cNvPr id="3" name="Content Placeholder 2">
            <a:extLst>
              <a:ext uri="{FF2B5EF4-FFF2-40B4-BE49-F238E27FC236}">
                <a16:creationId xmlns:a16="http://schemas.microsoft.com/office/drawing/2014/main" id="{86A897A3-1B10-4647-B026-9B341DB7F7DE}"/>
              </a:ext>
            </a:extLst>
          </p:cNvPr>
          <p:cNvSpPr>
            <a:spLocks noGrp="1"/>
          </p:cNvSpPr>
          <p:nvPr>
            <p:ph idx="1"/>
          </p:nvPr>
        </p:nvSpPr>
        <p:spPr>
          <a:xfrm>
            <a:off x="628650" y="3720445"/>
            <a:ext cx="7886700" cy="2924830"/>
          </a:xfrm>
        </p:spPr>
        <p:txBody>
          <a:bodyPr/>
          <a:lstStyle/>
          <a:p>
            <a:r>
              <a:rPr lang="en-US" sz="2400" dirty="0"/>
              <a:t>Intuition says we should print </a:t>
            </a:r>
            <a:r>
              <a:rPr lang="en-US" sz="2000" dirty="0">
                <a:latin typeface="Ubuntu Mono" panose="020B0509030602030204" pitchFamily="49" charset="0"/>
              </a:rPr>
              <a:t>r2 = NEW</a:t>
            </a:r>
            <a:endParaRPr lang="en-US" sz="2400" dirty="0">
              <a:latin typeface="Ubuntu Mono" panose="020B0509030602030204" pitchFamily="49" charset="0"/>
            </a:endParaRPr>
          </a:p>
          <a:p>
            <a:r>
              <a:rPr lang="en-US" sz="2400" dirty="0"/>
              <a:t>Yet, in some consistency models, this isn’t required!</a:t>
            </a:r>
          </a:p>
          <a:p>
            <a:r>
              <a:rPr lang="en-US" sz="2400" dirty="0"/>
              <a:t>Coherence doesn’t say anything … why?</a:t>
            </a:r>
          </a:p>
        </p:txBody>
      </p:sp>
      <p:sp>
        <p:nvSpPr>
          <p:cNvPr id="4" name="Rectangle 3">
            <a:extLst>
              <a:ext uri="{FF2B5EF4-FFF2-40B4-BE49-F238E27FC236}">
                <a16:creationId xmlns:a16="http://schemas.microsoft.com/office/drawing/2014/main" id="{EB244957-EB6C-7948-8F74-D4846F669BDB}"/>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flag = data = r1 = r2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data = NEW;			L1: r1 = flag;</a:t>
            </a:r>
          </a:p>
          <a:p>
            <a:pPr marL="0" indent="0">
              <a:buNone/>
            </a:pPr>
            <a:r>
              <a:rPr lang="en-US" altLang="ko-KR" dirty="0">
                <a:latin typeface="Ubuntu Mono" panose="020B0509030602030204" pitchFamily="49" charset="0"/>
              </a:rPr>
              <a:t>	S2: flag = SET;			B1:	if (r1 != SET) </a:t>
            </a:r>
            <a:r>
              <a:rPr lang="en-US" altLang="ko-KR" dirty="0" err="1">
                <a:latin typeface="Ubuntu Mono" panose="020B0509030602030204" pitchFamily="49" charset="0"/>
              </a:rPr>
              <a:t>goto</a:t>
            </a:r>
            <a:r>
              <a:rPr lang="en-US" altLang="ko-KR" dirty="0">
                <a:latin typeface="Ubuntu Mono" panose="020B0509030602030204" pitchFamily="49" charset="0"/>
              </a:rPr>
              <a:t> L1;</a:t>
            </a:r>
          </a:p>
          <a:p>
            <a:pPr marL="0" indent="0">
              <a:buNone/>
            </a:pPr>
            <a:r>
              <a:rPr lang="en-US" altLang="ko-KR" dirty="0">
                <a:latin typeface="Ubuntu Mono" panose="020B0509030602030204" pitchFamily="49" charset="0"/>
              </a:rPr>
              <a:t>							L2: r2 = data;</a:t>
            </a:r>
          </a:p>
        </p:txBody>
      </p:sp>
    </p:spTree>
    <p:extLst>
      <p:ext uri="{BB962C8B-B14F-4D97-AF65-F5344CB8AC3E}">
        <p14:creationId xmlns:p14="http://schemas.microsoft.com/office/powerpoint/2010/main" val="364625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5: </a:t>
            </a:r>
            <a:br>
              <a:rPr lang="en-US" dirty="0"/>
            </a:br>
            <a:r>
              <a:rPr lang="en-US" dirty="0"/>
              <a:t>Multiprocessor Systems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4167642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2" name="Group 41">
            <a:extLst>
              <a:ext uri="{FF2B5EF4-FFF2-40B4-BE49-F238E27FC236}">
                <a16:creationId xmlns:a16="http://schemas.microsoft.com/office/drawing/2014/main" id="{B8D28D08-C1C0-474B-A5EA-E25014F3479A}"/>
              </a:ext>
            </a:extLst>
          </p:cNvPr>
          <p:cNvGrpSpPr/>
          <p:nvPr/>
        </p:nvGrpSpPr>
        <p:grpSpPr>
          <a:xfrm>
            <a:off x="4516164" y="5173577"/>
            <a:ext cx="2249905" cy="276999"/>
            <a:chOff x="4516164" y="5173577"/>
            <a:chExt cx="2249905" cy="276999"/>
          </a:xfrm>
        </p:grpSpPr>
        <p:cxnSp>
          <p:nvCxnSpPr>
            <p:cNvPr id="26" name="Straight Arrow Connector 25">
              <a:extLst>
                <a:ext uri="{FF2B5EF4-FFF2-40B4-BE49-F238E27FC236}">
                  <a16:creationId xmlns:a16="http://schemas.microsoft.com/office/drawing/2014/main" id="{7CAE2BDD-3631-5441-A17D-78D259BCC345}"/>
                </a:ext>
              </a:extLst>
            </p:cNvPr>
            <p:cNvCxnSpPr>
              <a:cxnSpLocks/>
            </p:cNvCxnSpPr>
            <p:nvPr/>
          </p:nvCxnSpPr>
          <p:spPr>
            <a:xfrm flipH="1">
              <a:off x="4516164" y="542784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SET</a:t>
              </a:r>
            </a:p>
          </p:txBody>
        </p:sp>
      </p:gr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Tree>
    <p:extLst>
      <p:ext uri="{BB962C8B-B14F-4D97-AF65-F5344CB8AC3E}">
        <p14:creationId xmlns:p14="http://schemas.microsoft.com/office/powerpoint/2010/main" val="182664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right)">
                                      <p:cBhvr>
                                        <p:cTn id="20" dur="500"/>
                                        <p:tgtEl>
                                          <p:spTgt spid="39"/>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right)">
                                      <p:cBhvr>
                                        <p:cTn id="24" dur="500"/>
                                        <p:tgtEl>
                                          <p:spTgt spid="40"/>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childTnLst>
                          </p:cTn>
                        </p:par>
                        <p:par>
                          <p:cTn id="29" fill="hold">
                            <p:stCondLst>
                              <p:cond delay="1500"/>
                            </p:stCondLst>
                            <p:childTnLst>
                              <p:par>
                                <p:cTn id="30" presetID="22" presetClass="entr" presetSubtype="2" fill="hold"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par>
                          <p:cTn id="33" fill="hold">
                            <p:stCondLst>
                              <p:cond delay="2000"/>
                            </p:stCondLst>
                            <p:childTnLst>
                              <p:par>
                                <p:cTn id="34" presetID="22" presetClass="entr" presetSubtype="2" fill="hold"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right)">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3.33333E-6 -4.07407E-6 L -3.33333E-6 -0.05138 " pathEditMode="relative" rAng="0" ptsTypes="AA">
                                      <p:cBhvr>
                                        <p:cTn id="40" dur="2000" fill="hold"/>
                                        <p:tgtEl>
                                          <p:spTgt spid="37"/>
                                        </p:tgtEl>
                                        <p:attrNameLst>
                                          <p:attrName>ppt_x</p:attrName>
                                          <p:attrName>ppt_y</p:attrName>
                                        </p:attrNameLst>
                                      </p:cBhvr>
                                      <p:rCtr x="0" y="-2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 (cont.)</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solidFill>
                  <a:srgbClr val="FF0000"/>
                </a:solidFill>
                <a:latin typeface="Ubuntu Mono" panose="020B0509030602030204" pitchFamily="49" charset="0"/>
                <a:cs typeface="Gill Sans Light" panose="020B0302020104020203" pitchFamily="34" charset="-79"/>
              </a:rPr>
              <a:t>L1: r1 = flag; // SET</a:t>
            </a:r>
          </a:p>
        </p:txBody>
      </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
        <p:nvSpPr>
          <p:cNvPr id="5" name="Freeform 4">
            <a:extLst>
              <a:ext uri="{FF2B5EF4-FFF2-40B4-BE49-F238E27FC236}">
                <a16:creationId xmlns:a16="http://schemas.microsoft.com/office/drawing/2014/main" id="{34F70F8F-1328-284B-9946-69C91BA33C4F}"/>
              </a:ext>
            </a:extLst>
          </p:cNvPr>
          <p:cNvSpPr/>
          <p:nvPr/>
        </p:nvSpPr>
        <p:spPr>
          <a:xfrm>
            <a:off x="4543425" y="5426075"/>
            <a:ext cx="2197100" cy="71755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rgbClr val="FF0000"/>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Close">
            <a:extLst>
              <a:ext uri="{FF2B5EF4-FFF2-40B4-BE49-F238E27FC236}">
                <a16:creationId xmlns:a16="http://schemas.microsoft.com/office/drawing/2014/main" id="{AA62BDA2-E61E-AD49-B6EA-D424EFFDF4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1519" y="5906536"/>
            <a:ext cx="649288" cy="649288"/>
          </a:xfrm>
          <a:prstGeom prst="rect">
            <a:avLst/>
          </a:prstGeom>
        </p:spPr>
      </p:pic>
    </p:spTree>
    <p:extLst>
      <p:ext uri="{BB962C8B-B14F-4D97-AF65-F5344CB8AC3E}">
        <p14:creationId xmlns:p14="http://schemas.microsoft.com/office/powerpoint/2010/main" val="272977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F880-EC05-5B44-B6D1-3156BF9757BA}"/>
              </a:ext>
            </a:extLst>
          </p:cNvPr>
          <p:cNvSpPr>
            <a:spLocks noGrp="1"/>
          </p:cNvSpPr>
          <p:nvPr>
            <p:ph type="title"/>
          </p:nvPr>
        </p:nvSpPr>
        <p:spPr/>
        <p:txBody>
          <a:bodyPr/>
          <a:lstStyle/>
          <a:p>
            <a:r>
              <a:rPr lang="en-US" dirty="0"/>
              <a:t>x86 Memory Consistency Model</a:t>
            </a:r>
          </a:p>
        </p:txBody>
      </p:sp>
      <p:sp>
        <p:nvSpPr>
          <p:cNvPr id="4" name="Rectangle 3">
            <a:extLst>
              <a:ext uri="{FF2B5EF4-FFF2-40B4-BE49-F238E27FC236}">
                <a16:creationId xmlns:a16="http://schemas.microsoft.com/office/drawing/2014/main" id="{B2E599CC-80CA-DE40-80C8-7FABA3A5A4EC}"/>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x = y = r1 = r2 = r3 = r4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x = NEW;			S2: y = NEW;</a:t>
            </a:r>
          </a:p>
          <a:p>
            <a:pPr marL="0" indent="0">
              <a:buNone/>
            </a:pPr>
            <a:r>
              <a:rPr lang="en-US" altLang="ko-KR" dirty="0">
                <a:latin typeface="Ubuntu Mono" panose="020B0509030602030204" pitchFamily="49" charset="0"/>
              </a:rPr>
              <a:t>	L1: r1 = x;				L3: r3 = y;</a:t>
            </a:r>
          </a:p>
          <a:p>
            <a:pPr marL="0" indent="0">
              <a:buNone/>
            </a:pPr>
            <a:r>
              <a:rPr lang="en-US" altLang="ko-KR" dirty="0">
                <a:latin typeface="Ubuntu Mono" panose="020B0509030602030204" pitchFamily="49" charset="0"/>
              </a:rPr>
              <a:t>	L2: r2 = y;				L4: r4 = x;</a:t>
            </a:r>
          </a:p>
        </p:txBody>
      </p:sp>
      <p:grpSp>
        <p:nvGrpSpPr>
          <p:cNvPr id="5" name="Group 4">
            <a:extLst>
              <a:ext uri="{FF2B5EF4-FFF2-40B4-BE49-F238E27FC236}">
                <a16:creationId xmlns:a16="http://schemas.microsoft.com/office/drawing/2014/main" id="{D47C2EFC-42E6-9542-A90D-E9CAFAA39ED5}"/>
              </a:ext>
            </a:extLst>
          </p:cNvPr>
          <p:cNvGrpSpPr/>
          <p:nvPr/>
        </p:nvGrpSpPr>
        <p:grpSpPr>
          <a:xfrm>
            <a:off x="1415391" y="3966028"/>
            <a:ext cx="6201558" cy="2011479"/>
            <a:chOff x="1415391" y="3621504"/>
            <a:chExt cx="6201558" cy="2811380"/>
          </a:xfrm>
        </p:grpSpPr>
        <p:sp>
          <p:nvSpPr>
            <p:cNvPr id="6" name="TextBox 5">
              <a:extLst>
                <a:ext uri="{FF2B5EF4-FFF2-40B4-BE49-F238E27FC236}">
                  <a16:creationId xmlns:a16="http://schemas.microsoft.com/office/drawing/2014/main" id="{E9E57D25-F624-CB42-AAD9-FD9BC03DDAB1}"/>
                </a:ext>
              </a:extLst>
            </p:cNvPr>
            <p:cNvSpPr txBox="1"/>
            <p:nvPr/>
          </p:nvSpPr>
          <p:spPr>
            <a:xfrm>
              <a:off x="3950368" y="3621504"/>
              <a:ext cx="1131592"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7" name="TextBox 6">
              <a:extLst>
                <a:ext uri="{FF2B5EF4-FFF2-40B4-BE49-F238E27FC236}">
                  <a16:creationId xmlns:a16="http://schemas.microsoft.com/office/drawing/2014/main" id="{7AC4AFE5-62EE-AF45-B39B-9964287A3DC8}"/>
                </a:ext>
              </a:extLst>
            </p:cNvPr>
            <p:cNvSpPr txBox="1"/>
            <p:nvPr/>
          </p:nvSpPr>
          <p:spPr>
            <a:xfrm>
              <a:off x="141539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8" name="Straight Arrow Connector 7">
              <a:extLst>
                <a:ext uri="{FF2B5EF4-FFF2-40B4-BE49-F238E27FC236}">
                  <a16:creationId xmlns:a16="http://schemas.microsoft.com/office/drawing/2014/main" id="{B0A68A03-4542-214E-A0D4-D02815920645}"/>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48BCA25-D983-1140-868D-92626C6E9EA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07E8A96-66C7-3843-A9C4-A24B0F930BA8}"/>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A180995-F300-DC43-B6DE-AAB578AC931D}"/>
                </a:ext>
              </a:extLst>
            </p:cNvPr>
            <p:cNvSpPr txBox="1"/>
            <p:nvPr/>
          </p:nvSpPr>
          <p:spPr>
            <a:xfrm>
              <a:off x="591520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grpSp>
        <p:nvGrpSpPr>
          <p:cNvPr id="15" name="Group 14">
            <a:extLst>
              <a:ext uri="{FF2B5EF4-FFF2-40B4-BE49-F238E27FC236}">
                <a16:creationId xmlns:a16="http://schemas.microsoft.com/office/drawing/2014/main" id="{6274C0E9-8A2C-9142-8C53-AD05383384B2}"/>
              </a:ext>
            </a:extLst>
          </p:cNvPr>
          <p:cNvGrpSpPr/>
          <p:nvPr/>
        </p:nvGrpSpPr>
        <p:grpSpPr>
          <a:xfrm>
            <a:off x="2266259" y="4954331"/>
            <a:ext cx="2249905" cy="276999"/>
            <a:chOff x="2266259" y="4954331"/>
            <a:chExt cx="2249905" cy="276999"/>
          </a:xfrm>
        </p:grpSpPr>
        <p:cxnSp>
          <p:nvCxnSpPr>
            <p:cNvPr id="16" name="Straight Arrow Connector 15">
              <a:extLst>
                <a:ext uri="{FF2B5EF4-FFF2-40B4-BE49-F238E27FC236}">
                  <a16:creationId xmlns:a16="http://schemas.microsoft.com/office/drawing/2014/main" id="{F13F2C30-485C-D142-BBBD-4C942013B9AB}"/>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0838F33-E75A-9842-BB82-EB592FB6FEC0}"/>
                </a:ext>
              </a:extLst>
            </p:cNvPr>
            <p:cNvSpPr txBox="1"/>
            <p:nvPr/>
          </p:nvSpPr>
          <p:spPr>
            <a:xfrm>
              <a:off x="2683327" y="4954331"/>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y;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21" name="Group 20">
            <a:extLst>
              <a:ext uri="{FF2B5EF4-FFF2-40B4-BE49-F238E27FC236}">
                <a16:creationId xmlns:a16="http://schemas.microsoft.com/office/drawing/2014/main" id="{CF6A35B3-9EE4-C442-94DC-6BA8889E9D72}"/>
              </a:ext>
            </a:extLst>
          </p:cNvPr>
          <p:cNvGrpSpPr/>
          <p:nvPr/>
        </p:nvGrpSpPr>
        <p:grpSpPr>
          <a:xfrm>
            <a:off x="4516164" y="5012084"/>
            <a:ext cx="2249905" cy="276999"/>
            <a:chOff x="4516164" y="4780547"/>
            <a:chExt cx="2249905" cy="276999"/>
          </a:xfrm>
        </p:grpSpPr>
        <p:cxnSp>
          <p:nvCxnSpPr>
            <p:cNvPr id="22" name="Straight Arrow Connector 21">
              <a:extLst>
                <a:ext uri="{FF2B5EF4-FFF2-40B4-BE49-F238E27FC236}">
                  <a16:creationId xmlns:a16="http://schemas.microsoft.com/office/drawing/2014/main" id="{DE9A89A6-911A-C74B-AA84-51D59445EF75}"/>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B750BE1-768B-C441-B41B-D3817496B71D}"/>
                </a:ext>
              </a:extLst>
            </p:cNvPr>
            <p:cNvSpPr txBox="1"/>
            <p:nvPr/>
          </p:nvSpPr>
          <p:spPr>
            <a:xfrm>
              <a:off x="4969332" y="4780547"/>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L4: r4 = x;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37" name="Group 36">
            <a:extLst>
              <a:ext uri="{FF2B5EF4-FFF2-40B4-BE49-F238E27FC236}">
                <a16:creationId xmlns:a16="http://schemas.microsoft.com/office/drawing/2014/main" id="{D12C8E45-2040-B740-B528-951FE7E0C131}"/>
              </a:ext>
            </a:extLst>
          </p:cNvPr>
          <p:cNvGrpSpPr/>
          <p:nvPr/>
        </p:nvGrpSpPr>
        <p:grpSpPr>
          <a:xfrm>
            <a:off x="4543425" y="4448334"/>
            <a:ext cx="2197100" cy="1310292"/>
            <a:chOff x="4543425" y="4448334"/>
            <a:chExt cx="2197100" cy="1310292"/>
          </a:xfrm>
        </p:grpSpPr>
        <p:sp>
          <p:nvSpPr>
            <p:cNvPr id="24" name="Freeform 23">
              <a:extLst>
                <a:ext uri="{FF2B5EF4-FFF2-40B4-BE49-F238E27FC236}">
                  <a16:creationId xmlns:a16="http://schemas.microsoft.com/office/drawing/2014/main" id="{3495D7D6-B05E-A546-BBBD-819B952A50CB}"/>
                </a:ext>
              </a:extLst>
            </p:cNvPr>
            <p:cNvSpPr/>
            <p:nvPr/>
          </p:nvSpPr>
          <p:spPr>
            <a:xfrm>
              <a:off x="4543425" y="4696766"/>
              <a:ext cx="2197100" cy="106186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2B0E61B-2DDE-2247-B59B-DC446BBD2E01}"/>
                </a:ext>
              </a:extLst>
            </p:cNvPr>
            <p:cNvSpPr txBox="1"/>
            <p:nvPr/>
          </p:nvSpPr>
          <p:spPr>
            <a:xfrm>
              <a:off x="4853918" y="444833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y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5" name="Group 34">
            <a:extLst>
              <a:ext uri="{FF2B5EF4-FFF2-40B4-BE49-F238E27FC236}">
                <a16:creationId xmlns:a16="http://schemas.microsoft.com/office/drawing/2014/main" id="{A27E3DC9-BE03-B74F-B5AF-C5551C140EBC}"/>
              </a:ext>
            </a:extLst>
          </p:cNvPr>
          <p:cNvGrpSpPr/>
          <p:nvPr/>
        </p:nvGrpSpPr>
        <p:grpSpPr>
          <a:xfrm>
            <a:off x="2295816" y="4410374"/>
            <a:ext cx="2197100" cy="1131868"/>
            <a:chOff x="2295816" y="4410374"/>
            <a:chExt cx="2197100" cy="1131868"/>
          </a:xfrm>
        </p:grpSpPr>
        <p:sp>
          <p:nvSpPr>
            <p:cNvPr id="27" name="Freeform 26">
              <a:extLst>
                <a:ext uri="{FF2B5EF4-FFF2-40B4-BE49-F238E27FC236}">
                  <a16:creationId xmlns:a16="http://schemas.microsoft.com/office/drawing/2014/main" id="{5D408045-992B-0C4F-A2D0-DAFD36A87DEB}"/>
                </a:ext>
              </a:extLst>
            </p:cNvPr>
            <p:cNvSpPr/>
            <p:nvPr/>
          </p:nvSpPr>
          <p:spPr>
            <a:xfrm flipH="1">
              <a:off x="2295816" y="4654886"/>
              <a:ext cx="2197100" cy="887356"/>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288C510-1479-0842-BBB7-69287F577FAA}"/>
                </a:ext>
              </a:extLst>
            </p:cNvPr>
            <p:cNvSpPr txBox="1"/>
            <p:nvPr/>
          </p:nvSpPr>
          <p:spPr>
            <a:xfrm>
              <a:off x="2567913" y="441037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x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591D79DA-101B-7349-B927-C07F41F16A44}"/>
              </a:ext>
            </a:extLst>
          </p:cNvPr>
          <p:cNvGrpSpPr/>
          <p:nvPr/>
        </p:nvGrpSpPr>
        <p:grpSpPr>
          <a:xfrm>
            <a:off x="2266259" y="4675619"/>
            <a:ext cx="2249905" cy="296149"/>
            <a:chOff x="2266259" y="4675619"/>
            <a:chExt cx="2249905" cy="296149"/>
          </a:xfrm>
        </p:grpSpPr>
        <p:cxnSp>
          <p:nvCxnSpPr>
            <p:cNvPr id="13" name="Straight Arrow Connector 12">
              <a:extLst>
                <a:ext uri="{FF2B5EF4-FFF2-40B4-BE49-F238E27FC236}">
                  <a16:creationId xmlns:a16="http://schemas.microsoft.com/office/drawing/2014/main" id="{0D554F82-CD6E-6840-88FB-BC74746E9E35}"/>
                </a:ext>
              </a:extLst>
            </p:cNvPr>
            <p:cNvCxnSpPr>
              <a:cxnSpLocks/>
            </p:cNvCxnSpPr>
            <p:nvPr/>
          </p:nvCxnSpPr>
          <p:spPr>
            <a:xfrm>
              <a:off x="2266259" y="492988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B8A971-314A-2445-942D-756BA2AD7843}"/>
                </a:ext>
              </a:extLst>
            </p:cNvPr>
            <p:cNvSpPr txBox="1"/>
            <p:nvPr/>
          </p:nvSpPr>
          <p:spPr>
            <a:xfrm>
              <a:off x="2606385" y="4675619"/>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x; </a:t>
              </a:r>
              <a:r>
                <a:rPr lang="en-US" sz="1200" dirty="0">
                  <a:solidFill>
                    <a:srgbClr val="00B050"/>
                  </a:solidFill>
                  <a:latin typeface="Ubuntu Mono" panose="020B0509030602030204" pitchFamily="49" charset="0"/>
                  <a:cs typeface="Gill Sans Light" panose="020B0302020104020203" pitchFamily="34" charset="-79"/>
                </a:rPr>
                <a:t>// NEW</a:t>
              </a:r>
            </a:p>
          </p:txBody>
        </p:sp>
        <p:sp>
          <p:nvSpPr>
            <p:cNvPr id="30" name="Oval 29">
              <a:extLst>
                <a:ext uri="{FF2B5EF4-FFF2-40B4-BE49-F238E27FC236}">
                  <a16:creationId xmlns:a16="http://schemas.microsoft.com/office/drawing/2014/main" id="{53DB159F-3023-1B49-8D01-C32BE69DA9B5}"/>
                </a:ext>
              </a:extLst>
            </p:cNvPr>
            <p:cNvSpPr/>
            <p:nvPr/>
          </p:nvSpPr>
          <p:spPr>
            <a:xfrm>
              <a:off x="4216039" y="488800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E38A2F9-4B2E-874A-BF9F-695C1EF40ABA}"/>
              </a:ext>
            </a:extLst>
          </p:cNvPr>
          <p:cNvGrpSpPr/>
          <p:nvPr/>
        </p:nvGrpSpPr>
        <p:grpSpPr>
          <a:xfrm>
            <a:off x="4516164" y="4727540"/>
            <a:ext cx="2249905" cy="290408"/>
            <a:chOff x="4516164" y="4727540"/>
            <a:chExt cx="2249905" cy="290408"/>
          </a:xfrm>
        </p:grpSpPr>
        <p:grpSp>
          <p:nvGrpSpPr>
            <p:cNvPr id="18" name="Group 17">
              <a:extLst>
                <a:ext uri="{FF2B5EF4-FFF2-40B4-BE49-F238E27FC236}">
                  <a16:creationId xmlns:a16="http://schemas.microsoft.com/office/drawing/2014/main" id="{6C7560CB-3C24-CE4C-90E5-094BC2CD62C0}"/>
                </a:ext>
              </a:extLst>
            </p:cNvPr>
            <p:cNvGrpSpPr/>
            <p:nvPr/>
          </p:nvGrpSpPr>
          <p:grpSpPr>
            <a:xfrm>
              <a:off x="4516164" y="4727540"/>
              <a:ext cx="2249905" cy="276999"/>
              <a:chOff x="4516164" y="4003430"/>
              <a:chExt cx="2249905" cy="276999"/>
            </a:xfrm>
          </p:grpSpPr>
          <p:cxnSp>
            <p:nvCxnSpPr>
              <p:cNvPr id="19" name="Straight Arrow Connector 18">
                <a:extLst>
                  <a:ext uri="{FF2B5EF4-FFF2-40B4-BE49-F238E27FC236}">
                    <a16:creationId xmlns:a16="http://schemas.microsoft.com/office/drawing/2014/main" id="{E4C27E60-2C64-E043-B07D-9D3C4B7344B2}"/>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E981826-FA0B-7A4E-AEE5-146FA96868CE}"/>
                  </a:ext>
                </a:extLst>
              </p:cNvPr>
              <p:cNvSpPr txBox="1"/>
              <p:nvPr/>
            </p:nvSpPr>
            <p:spPr>
              <a:xfrm>
                <a:off x="4892389" y="4003430"/>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L3: r3 = y; </a:t>
                </a:r>
                <a:r>
                  <a:rPr lang="en-US" sz="1200" dirty="0">
                    <a:solidFill>
                      <a:srgbClr val="00B050"/>
                    </a:solidFill>
                    <a:latin typeface="Ubuntu Mono" panose="020B0509030602030204" pitchFamily="49" charset="0"/>
                    <a:cs typeface="Gill Sans Light" panose="020B0302020104020203" pitchFamily="34" charset="-79"/>
                  </a:rPr>
                  <a:t>// NEW</a:t>
                </a:r>
              </a:p>
            </p:txBody>
          </p:sp>
        </p:grpSp>
        <p:sp>
          <p:nvSpPr>
            <p:cNvPr id="31" name="Oval 30">
              <a:extLst>
                <a:ext uri="{FF2B5EF4-FFF2-40B4-BE49-F238E27FC236}">
                  <a16:creationId xmlns:a16="http://schemas.microsoft.com/office/drawing/2014/main" id="{B0F114C8-8804-F341-AF66-F177DF1D3AF7}"/>
                </a:ext>
              </a:extLst>
            </p:cNvPr>
            <p:cNvSpPr/>
            <p:nvPr/>
          </p:nvSpPr>
          <p:spPr>
            <a:xfrm>
              <a:off x="4759441" y="493418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693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right)">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Multithreading on Multiprocessors</a:t>
            </a:r>
          </a:p>
        </p:txBody>
      </p:sp>
      <p:sp>
        <p:nvSpPr>
          <p:cNvPr id="11" name="Content Placeholder 10">
            <a:extLst>
              <a:ext uri="{FF2B5EF4-FFF2-40B4-BE49-F238E27FC236}">
                <a16:creationId xmlns:a16="http://schemas.microsoft.com/office/drawing/2014/main" id="{45D8E4DE-C3DF-CE4D-AC8E-55888018280B}"/>
              </a:ext>
            </a:extLst>
          </p:cNvPr>
          <p:cNvSpPr>
            <a:spLocks noGrp="1"/>
          </p:cNvSpPr>
          <p:nvPr>
            <p:ph idx="1"/>
          </p:nvPr>
        </p:nvSpPr>
        <p:spPr>
          <a:xfrm>
            <a:off x="628650" y="4432397"/>
            <a:ext cx="7886700" cy="2212878"/>
          </a:xfrm>
        </p:spPr>
        <p:txBody>
          <a:bodyPr/>
          <a:lstStyle/>
          <a:p>
            <a:r>
              <a:rPr lang="en-US" sz="1800" dirty="0"/>
              <a:t>Multithreading doesn’t guarantee performance</a:t>
            </a:r>
          </a:p>
          <a:p>
            <a:pPr lvl="1"/>
            <a:r>
              <a:rPr lang="en-US" sz="1600" dirty="0">
                <a:solidFill>
                  <a:srgbClr val="FF0000"/>
                </a:solidFill>
              </a:rPr>
              <a:t>Overheads:</a:t>
            </a:r>
            <a:r>
              <a:rPr lang="en-US" sz="1600" dirty="0"/>
              <a:t> creating/managing threads introduces costs (memory/computation)</a:t>
            </a:r>
          </a:p>
          <a:p>
            <a:pPr lvl="1"/>
            <a:r>
              <a:rPr lang="en-US" sz="1600" dirty="0">
                <a:solidFill>
                  <a:srgbClr val="FF0000"/>
                </a:solidFill>
              </a:rPr>
              <a:t>Lock contention:</a:t>
            </a:r>
            <a:r>
              <a:rPr lang="en-US" sz="1600" dirty="0"/>
              <a:t> only one thread can hold lock at any time</a:t>
            </a:r>
          </a:p>
          <a:p>
            <a:pPr lvl="1"/>
            <a:r>
              <a:rPr lang="en-US" sz="1600" dirty="0">
                <a:solidFill>
                  <a:srgbClr val="FF0000"/>
                </a:solidFill>
              </a:rPr>
              <a:t>Communication of shared data: </a:t>
            </a:r>
            <a:r>
              <a:rPr lang="en-US" sz="1600" dirty="0"/>
              <a:t>shared data might ping back and forth between CPUs’ caches (enforced by cache coherence protocol)</a:t>
            </a:r>
          </a:p>
          <a:p>
            <a:pPr lvl="1"/>
            <a:r>
              <a:rPr lang="en-US" sz="1600" dirty="0">
                <a:solidFill>
                  <a:srgbClr val="FF0000"/>
                </a:solidFill>
              </a:rPr>
              <a:t>False sharing:  </a:t>
            </a:r>
            <a:r>
              <a:rPr lang="en-US" sz="1600" dirty="0"/>
              <a:t>CPUs may still have to communicate for data that is not shared because coherence protocols track blocks at fixed granularity (e.g., 64 byte)</a:t>
            </a:r>
          </a:p>
        </p:txBody>
      </p:sp>
      <p:pic>
        <p:nvPicPr>
          <p:cNvPr id="7" name="Picture 2" descr="multitasking Memes &amp; GIFs - Imgflip">
            <a:extLst>
              <a:ext uri="{FF2B5EF4-FFF2-40B4-BE49-F238E27FC236}">
                <a16:creationId xmlns:a16="http://schemas.microsoft.com/office/drawing/2014/main" id="{0A1DC95D-BDC9-844F-BAE5-8E338913AAC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41122" y="1714312"/>
            <a:ext cx="3461755" cy="24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Reducing Lock Contention</a:t>
            </a:r>
          </a:p>
        </p:txBody>
      </p:sp>
      <p:sp>
        <p:nvSpPr>
          <p:cNvPr id="5" name="Content Placeholder 4">
            <a:extLst>
              <a:ext uri="{FF2B5EF4-FFF2-40B4-BE49-F238E27FC236}">
                <a16:creationId xmlns:a16="http://schemas.microsoft.com/office/drawing/2014/main" id="{F2CFE1E6-04BA-A34E-BD12-0AE47F721EC2}"/>
              </a:ext>
            </a:extLst>
          </p:cNvPr>
          <p:cNvSpPr>
            <a:spLocks noGrp="1"/>
          </p:cNvSpPr>
          <p:nvPr>
            <p:ph idx="1"/>
          </p:nvPr>
        </p:nvSpPr>
        <p:spPr/>
        <p:txBody>
          <a:bodyPr/>
          <a:lstStyle/>
          <a:p>
            <a:r>
              <a:rPr lang="en-US" sz="1800" dirty="0">
                <a:solidFill>
                  <a:srgbClr val="FF0000"/>
                </a:solidFill>
              </a:rPr>
              <a:t>Fine-grained locking</a:t>
            </a:r>
          </a:p>
          <a:p>
            <a:pPr lvl="1"/>
            <a:r>
              <a:rPr lang="en-US" sz="1600" dirty="0"/>
              <a:t>Partition object into subsets, each protected by its own lock</a:t>
            </a:r>
          </a:p>
          <a:p>
            <a:pPr lvl="1"/>
            <a:r>
              <a:rPr lang="en-US" sz="1600" dirty="0"/>
              <a:t>E.g., divide hash table key space</a:t>
            </a:r>
          </a:p>
          <a:p>
            <a:r>
              <a:rPr lang="en-US" sz="1800" dirty="0">
                <a:solidFill>
                  <a:srgbClr val="FF0000"/>
                </a:solidFill>
              </a:rPr>
              <a:t>Per-processor data structures</a:t>
            </a:r>
          </a:p>
          <a:p>
            <a:pPr lvl="1"/>
            <a:r>
              <a:rPr lang="en-US" sz="1600" dirty="0"/>
              <a:t>Partition object so that most/all accesses are made by one processor</a:t>
            </a:r>
          </a:p>
          <a:p>
            <a:pPr lvl="1"/>
            <a:r>
              <a:rPr lang="en-US" sz="1600" dirty="0"/>
              <a:t>E.g., partition heap into per-processor memory regions</a:t>
            </a:r>
          </a:p>
          <a:p>
            <a:r>
              <a:rPr lang="en-US" sz="1800" dirty="0">
                <a:solidFill>
                  <a:srgbClr val="FF0000"/>
                </a:solidFill>
              </a:rPr>
              <a:t>Staged architecture</a:t>
            </a:r>
          </a:p>
          <a:p>
            <a:pPr lvl="1"/>
            <a:r>
              <a:rPr lang="en-US" sz="1600" dirty="0"/>
              <a:t>Each stage includes private state and set of worker threads</a:t>
            </a:r>
          </a:p>
          <a:p>
            <a:pPr lvl="1"/>
            <a:r>
              <a:rPr lang="en-US" sz="1600" dirty="0"/>
              <a:t>Different stages communicate by sending messages via producer/consumer queues</a:t>
            </a:r>
          </a:p>
          <a:p>
            <a:pPr lvl="1"/>
            <a:r>
              <a:rPr lang="en-US" sz="1600" dirty="0"/>
              <a:t>Each worker thread pulls next message and processes it</a:t>
            </a:r>
          </a:p>
          <a:p>
            <a:pPr lvl="1"/>
            <a:r>
              <a:rPr lang="en-US" sz="1600" dirty="0"/>
              <a:t>E.g., pipeline operations in web server</a:t>
            </a:r>
          </a:p>
        </p:txBody>
      </p:sp>
      <p:grpSp>
        <p:nvGrpSpPr>
          <p:cNvPr id="133" name="Group 132">
            <a:extLst>
              <a:ext uri="{FF2B5EF4-FFF2-40B4-BE49-F238E27FC236}">
                <a16:creationId xmlns:a16="http://schemas.microsoft.com/office/drawing/2014/main" id="{B5BF0872-D985-964F-8168-52361C093107}"/>
              </a:ext>
            </a:extLst>
          </p:cNvPr>
          <p:cNvGrpSpPr/>
          <p:nvPr/>
        </p:nvGrpSpPr>
        <p:grpSpPr>
          <a:xfrm>
            <a:off x="1410214" y="5038034"/>
            <a:ext cx="6693623" cy="1713070"/>
            <a:chOff x="1410214" y="5038034"/>
            <a:chExt cx="6693623" cy="1713070"/>
          </a:xfrm>
        </p:grpSpPr>
        <p:sp>
          <p:nvSpPr>
            <p:cNvPr id="14" name="Rectangle 13">
              <a:extLst>
                <a:ext uri="{FF2B5EF4-FFF2-40B4-BE49-F238E27FC236}">
                  <a16:creationId xmlns:a16="http://schemas.microsoft.com/office/drawing/2014/main" id="{E7377D6A-111B-B448-B3D9-77260E3CFB27}"/>
                </a:ext>
              </a:extLst>
            </p:cNvPr>
            <p:cNvSpPr/>
            <p:nvPr/>
          </p:nvSpPr>
          <p:spPr>
            <a:xfrm>
              <a:off x="2587774" y="5657706"/>
              <a:ext cx="722178" cy="47372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b="1" dirty="0">
                  <a:latin typeface="Gill Sans Light" panose="020B0302020104020203" pitchFamily="34" charset="-79"/>
                  <a:cs typeface="Gill Sans Light" panose="020B0302020104020203" pitchFamily="34" charset="-79"/>
                </a:rPr>
                <a:t>Master Thread</a:t>
              </a:r>
            </a:p>
          </p:txBody>
        </p:sp>
        <p:cxnSp>
          <p:nvCxnSpPr>
            <p:cNvPr id="18" name="Straight Arrow Connector 17">
              <a:extLst>
                <a:ext uri="{FF2B5EF4-FFF2-40B4-BE49-F238E27FC236}">
                  <a16:creationId xmlns:a16="http://schemas.microsoft.com/office/drawing/2014/main" id="{7160AEB7-BC63-9B4D-8A17-5806ED004F49}"/>
                </a:ext>
              </a:extLst>
            </p:cNvPr>
            <p:cNvCxnSpPr>
              <a:cxnSpLocks/>
            </p:cNvCxnSpPr>
            <p:nvPr/>
          </p:nvCxnSpPr>
          <p:spPr>
            <a:xfrm>
              <a:off x="3309952" y="5894569"/>
              <a:ext cx="265900"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124C922-65BD-304A-AEC0-7BA9D870C0C2}"/>
                </a:ext>
              </a:extLst>
            </p:cNvPr>
            <p:cNvCxnSpPr>
              <a:cxnSpLocks/>
            </p:cNvCxnSpPr>
            <p:nvPr/>
          </p:nvCxnSpPr>
          <p:spPr>
            <a:xfrm>
              <a:off x="3851404" y="5894569"/>
              <a:ext cx="2659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1A59F6A-F952-A14B-8B03-5482F243D4EA}"/>
                </a:ext>
              </a:extLst>
            </p:cNvPr>
            <p:cNvSpPr txBox="1"/>
            <p:nvPr/>
          </p:nvSpPr>
          <p:spPr>
            <a:xfrm>
              <a:off x="3986266" y="6126105"/>
              <a:ext cx="962123" cy="400110"/>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and Parse</a:t>
              </a:r>
              <a:br>
                <a:rPr lang="en-US" sz="1000" dirty="0">
                  <a:latin typeface="Gill Sans Light" panose="020B0302020104020203" pitchFamily="34" charset="-79"/>
                  <a:cs typeface="Gill Sans Light" panose="020B0302020104020203" pitchFamily="34" charset="-79"/>
                </a:rPr>
              </a:br>
              <a:r>
                <a:rPr lang="en-US" sz="1000" dirty="0">
                  <a:latin typeface="Gill Sans Light" panose="020B0302020104020203" pitchFamily="34" charset="-79"/>
                  <a:cs typeface="Gill Sans Light" panose="020B0302020104020203" pitchFamily="34" charset="-79"/>
                </a:rPr>
                <a:t>Thread Pool</a:t>
              </a:r>
            </a:p>
          </p:txBody>
        </p:sp>
        <p:sp>
          <p:nvSpPr>
            <p:cNvPr id="22" name="Rectangle 21">
              <a:extLst>
                <a:ext uri="{FF2B5EF4-FFF2-40B4-BE49-F238E27FC236}">
                  <a16:creationId xmlns:a16="http://schemas.microsoft.com/office/drawing/2014/main" id="{0DCC4BE8-EB75-194C-B01D-B202AC2F6CEF}"/>
                </a:ext>
              </a:extLst>
            </p:cNvPr>
            <p:cNvSpPr/>
            <p:nvPr/>
          </p:nvSpPr>
          <p:spPr>
            <a:xfrm>
              <a:off x="1410214" y="5735197"/>
              <a:ext cx="557433" cy="3187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Gill Sans Light" panose="020B0302020104020203" pitchFamily="34" charset="-79"/>
                  <a:cs typeface="Gill Sans Light" panose="020B0302020104020203" pitchFamily="34" charset="-79"/>
                </a:rPr>
                <a:t>Client</a:t>
              </a:r>
            </a:p>
          </p:txBody>
        </p:sp>
        <p:cxnSp>
          <p:nvCxnSpPr>
            <p:cNvPr id="23" name="Straight Arrow Connector 22">
              <a:extLst>
                <a:ext uri="{FF2B5EF4-FFF2-40B4-BE49-F238E27FC236}">
                  <a16:creationId xmlns:a16="http://schemas.microsoft.com/office/drawing/2014/main" id="{2D65FF88-5494-8041-94F3-96E09F6486E4}"/>
                </a:ext>
              </a:extLst>
            </p:cNvPr>
            <p:cNvCxnSpPr>
              <a:cxnSpLocks/>
            </p:cNvCxnSpPr>
            <p:nvPr/>
          </p:nvCxnSpPr>
          <p:spPr>
            <a:xfrm>
              <a:off x="1967647" y="5894569"/>
              <a:ext cx="62012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6D56E5D-21CE-AA42-9CD9-6B7A6FD2B89E}"/>
                </a:ext>
              </a:extLst>
            </p:cNvPr>
            <p:cNvSpPr txBox="1"/>
            <p:nvPr/>
          </p:nvSpPr>
          <p:spPr>
            <a:xfrm>
              <a:off x="1933251" y="5668355"/>
              <a:ext cx="591829"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Request</a:t>
              </a:r>
            </a:p>
          </p:txBody>
        </p:sp>
        <p:grpSp>
          <p:nvGrpSpPr>
            <p:cNvPr id="63" name="Group 62">
              <a:extLst>
                <a:ext uri="{FF2B5EF4-FFF2-40B4-BE49-F238E27FC236}">
                  <a16:creationId xmlns:a16="http://schemas.microsoft.com/office/drawing/2014/main" id="{21F1E0AE-ADAA-4F4A-873A-B0682A70CAE9}"/>
                </a:ext>
              </a:extLst>
            </p:cNvPr>
            <p:cNvGrpSpPr/>
            <p:nvPr/>
          </p:nvGrpSpPr>
          <p:grpSpPr>
            <a:xfrm>
              <a:off x="4117304" y="5659080"/>
              <a:ext cx="700041" cy="470979"/>
              <a:chOff x="4442620" y="5671192"/>
              <a:chExt cx="700041" cy="470979"/>
            </a:xfrm>
          </p:grpSpPr>
          <p:sp>
            <p:nvSpPr>
              <p:cNvPr id="20" name="Rectangle 19">
                <a:extLst>
                  <a:ext uri="{FF2B5EF4-FFF2-40B4-BE49-F238E27FC236}">
                    <a16:creationId xmlns:a16="http://schemas.microsoft.com/office/drawing/2014/main" id="{9FF2C958-99D5-FB49-B809-10542271A818}"/>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38" name="Group 37">
                <a:extLst>
                  <a:ext uri="{FF2B5EF4-FFF2-40B4-BE49-F238E27FC236}">
                    <a16:creationId xmlns:a16="http://schemas.microsoft.com/office/drawing/2014/main" id="{02F3E27A-B473-4A45-918B-E87475388801}"/>
                  </a:ext>
                </a:extLst>
              </p:cNvPr>
              <p:cNvGrpSpPr/>
              <p:nvPr/>
            </p:nvGrpSpPr>
            <p:grpSpPr>
              <a:xfrm>
                <a:off x="4508078" y="5769351"/>
                <a:ext cx="570900" cy="274661"/>
                <a:chOff x="4681944" y="5723894"/>
                <a:chExt cx="570900" cy="365574"/>
              </a:xfrm>
            </p:grpSpPr>
            <p:sp>
              <p:nvSpPr>
                <p:cNvPr id="8" name="Freeform 52">
                  <a:extLst>
                    <a:ext uri="{FF2B5EF4-FFF2-40B4-BE49-F238E27FC236}">
                      <a16:creationId xmlns:a16="http://schemas.microsoft.com/office/drawing/2014/main" id="{27CD3AE3-B833-0C49-A191-FB4AF2F32238}"/>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9" name="Freeform 52">
                  <a:extLst>
                    <a:ext uri="{FF2B5EF4-FFF2-40B4-BE49-F238E27FC236}">
                      <a16:creationId xmlns:a16="http://schemas.microsoft.com/office/drawing/2014/main" id="{24C62B2A-5158-534A-A872-B30855F87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0" name="Freeform 52">
                  <a:extLst>
                    <a:ext uri="{FF2B5EF4-FFF2-40B4-BE49-F238E27FC236}">
                      <a16:creationId xmlns:a16="http://schemas.microsoft.com/office/drawing/2014/main" id="{D7C0292C-2B8C-4E47-8328-F2F8BD433C97}"/>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1" name="Freeform 52">
                  <a:extLst>
                    <a:ext uri="{FF2B5EF4-FFF2-40B4-BE49-F238E27FC236}">
                      <a16:creationId xmlns:a16="http://schemas.microsoft.com/office/drawing/2014/main" id="{8A010049-C168-0947-8D58-0C6C8B88549B}"/>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 name="Freeform 52">
                  <a:extLst>
                    <a:ext uri="{FF2B5EF4-FFF2-40B4-BE49-F238E27FC236}">
                      <a16:creationId xmlns:a16="http://schemas.microsoft.com/office/drawing/2014/main" id="{FE75D16E-06E0-BA41-9B6A-343FA86A51E6}"/>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3" name="Freeform 52">
                  <a:extLst>
                    <a:ext uri="{FF2B5EF4-FFF2-40B4-BE49-F238E27FC236}">
                      <a16:creationId xmlns:a16="http://schemas.microsoft.com/office/drawing/2014/main" id="{35242B5E-6587-EA41-9170-326CAD052F86}"/>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grpSp>
        </p:grpSp>
        <p:grpSp>
          <p:nvGrpSpPr>
            <p:cNvPr id="39" name="Group 38">
              <a:extLst>
                <a:ext uri="{FF2B5EF4-FFF2-40B4-BE49-F238E27FC236}">
                  <a16:creationId xmlns:a16="http://schemas.microsoft.com/office/drawing/2014/main" id="{B26CD592-0021-F14C-B0A3-4C71610B8664}"/>
                </a:ext>
              </a:extLst>
            </p:cNvPr>
            <p:cNvGrpSpPr/>
            <p:nvPr/>
          </p:nvGrpSpPr>
          <p:grpSpPr>
            <a:xfrm>
              <a:off x="3575852" y="5784379"/>
              <a:ext cx="275552" cy="220381"/>
              <a:chOff x="4096286" y="5796491"/>
              <a:chExt cx="275552" cy="220381"/>
            </a:xfrm>
          </p:grpSpPr>
          <p:sp>
            <p:nvSpPr>
              <p:cNvPr id="15" name="Rectangle 14">
                <a:extLst>
                  <a:ext uri="{FF2B5EF4-FFF2-40B4-BE49-F238E27FC236}">
                    <a16:creationId xmlns:a16="http://schemas.microsoft.com/office/drawing/2014/main" id="{7736C4CA-5D13-3B46-8B00-A6F482B7482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4" name="Rectangle 33">
                <a:extLst>
                  <a:ext uri="{FF2B5EF4-FFF2-40B4-BE49-F238E27FC236}">
                    <a16:creationId xmlns:a16="http://schemas.microsoft.com/office/drawing/2014/main" id="{DC292838-ADF2-B94E-B6E0-777493212955}"/>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5" name="Rectangle 34">
                <a:extLst>
                  <a:ext uri="{FF2B5EF4-FFF2-40B4-BE49-F238E27FC236}">
                    <a16:creationId xmlns:a16="http://schemas.microsoft.com/office/drawing/2014/main" id="{37E968F3-E633-4846-A25F-85DBBBF65BF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3" name="Group 82">
              <a:extLst>
                <a:ext uri="{FF2B5EF4-FFF2-40B4-BE49-F238E27FC236}">
                  <a16:creationId xmlns:a16="http://schemas.microsoft.com/office/drawing/2014/main" id="{CE9B327E-DC0B-4544-8D91-48A92F5BC57A}"/>
                </a:ext>
              </a:extLst>
            </p:cNvPr>
            <p:cNvGrpSpPr/>
            <p:nvPr/>
          </p:nvGrpSpPr>
          <p:grpSpPr>
            <a:xfrm>
              <a:off x="5384687" y="5038034"/>
              <a:ext cx="1406154" cy="1713070"/>
              <a:chOff x="5513229" y="4950110"/>
              <a:chExt cx="1406154" cy="1713070"/>
            </a:xfrm>
          </p:grpSpPr>
          <p:sp>
            <p:nvSpPr>
              <p:cNvPr id="53" name="TextBox 52">
                <a:extLst>
                  <a:ext uri="{FF2B5EF4-FFF2-40B4-BE49-F238E27FC236}">
                    <a16:creationId xmlns:a16="http://schemas.microsoft.com/office/drawing/2014/main" id="{B3D18DD4-8E51-5446-BFA9-F01E4C78CD94}"/>
                  </a:ext>
                </a:extLst>
              </p:cNvPr>
              <p:cNvSpPr txBox="1"/>
              <p:nvPr/>
            </p:nvSpPr>
            <p:spPr>
              <a:xfrm>
                <a:off x="5708793" y="4950110"/>
                <a:ext cx="1015021"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Static Page</a:t>
                </a:r>
              </a:p>
            </p:txBody>
          </p:sp>
          <p:grpSp>
            <p:nvGrpSpPr>
              <p:cNvPr id="64" name="Group 63">
                <a:extLst>
                  <a:ext uri="{FF2B5EF4-FFF2-40B4-BE49-F238E27FC236}">
                    <a16:creationId xmlns:a16="http://schemas.microsoft.com/office/drawing/2014/main" id="{A9250393-5F61-F74A-82CA-993910FBFBAB}"/>
                  </a:ext>
                </a:extLst>
              </p:cNvPr>
              <p:cNvGrpSpPr/>
              <p:nvPr/>
            </p:nvGrpSpPr>
            <p:grpSpPr>
              <a:xfrm>
                <a:off x="5866284" y="5207147"/>
                <a:ext cx="700041" cy="470979"/>
                <a:chOff x="4442620" y="5671192"/>
                <a:chExt cx="700041" cy="470979"/>
              </a:xfrm>
            </p:grpSpPr>
            <p:sp>
              <p:nvSpPr>
                <p:cNvPr id="65" name="Rectangle 64">
                  <a:extLst>
                    <a:ext uri="{FF2B5EF4-FFF2-40B4-BE49-F238E27FC236}">
                      <a16:creationId xmlns:a16="http://schemas.microsoft.com/office/drawing/2014/main" id="{CC531EF0-E296-F347-B142-092D6818E8A0}"/>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66" name="Group 65">
                  <a:extLst>
                    <a:ext uri="{FF2B5EF4-FFF2-40B4-BE49-F238E27FC236}">
                      <a16:creationId xmlns:a16="http://schemas.microsoft.com/office/drawing/2014/main" id="{81CD6A66-AE8E-1A45-B04D-88CC9C9F1D2E}"/>
                    </a:ext>
                  </a:extLst>
                </p:cNvPr>
                <p:cNvGrpSpPr/>
                <p:nvPr/>
              </p:nvGrpSpPr>
              <p:grpSpPr>
                <a:xfrm>
                  <a:off x="4508078" y="5769351"/>
                  <a:ext cx="570900" cy="274661"/>
                  <a:chOff x="4681944" y="5723894"/>
                  <a:chExt cx="570900" cy="365574"/>
                </a:xfrm>
              </p:grpSpPr>
              <p:sp>
                <p:nvSpPr>
                  <p:cNvPr id="67" name="Freeform 52">
                    <a:extLst>
                      <a:ext uri="{FF2B5EF4-FFF2-40B4-BE49-F238E27FC236}">
                        <a16:creationId xmlns:a16="http://schemas.microsoft.com/office/drawing/2014/main" id="{6BC638AD-79EE-1D43-BC0F-63141BB65B24}"/>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68" name="Freeform 52">
                    <a:extLst>
                      <a:ext uri="{FF2B5EF4-FFF2-40B4-BE49-F238E27FC236}">
                        <a16:creationId xmlns:a16="http://schemas.microsoft.com/office/drawing/2014/main" id="{0061565E-FF04-744F-80C1-827F39235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69" name="Freeform 52">
                    <a:extLst>
                      <a:ext uri="{FF2B5EF4-FFF2-40B4-BE49-F238E27FC236}">
                        <a16:creationId xmlns:a16="http://schemas.microsoft.com/office/drawing/2014/main" id="{3A0D810C-A6CE-8642-8CBC-449FB6351DA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0" name="Freeform 52">
                    <a:extLst>
                      <a:ext uri="{FF2B5EF4-FFF2-40B4-BE49-F238E27FC236}">
                        <a16:creationId xmlns:a16="http://schemas.microsoft.com/office/drawing/2014/main" id="{5F0ACE6E-2F3C-8E44-88AA-67A3914E2BBA}"/>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1" name="Freeform 52">
                    <a:extLst>
                      <a:ext uri="{FF2B5EF4-FFF2-40B4-BE49-F238E27FC236}">
                        <a16:creationId xmlns:a16="http://schemas.microsoft.com/office/drawing/2014/main" id="{7BC9735B-D0C4-3F48-8C7A-C1DACD61521E}"/>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2" name="Freeform 52">
                    <a:extLst>
                      <a:ext uri="{FF2B5EF4-FFF2-40B4-BE49-F238E27FC236}">
                        <a16:creationId xmlns:a16="http://schemas.microsoft.com/office/drawing/2014/main" id="{643144A5-40A2-1247-8A03-DFF9CAEF5BEB}"/>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grpSp>
          </p:grpSp>
          <p:sp>
            <p:nvSpPr>
              <p:cNvPr id="73" name="TextBox 72">
                <a:extLst>
                  <a:ext uri="{FF2B5EF4-FFF2-40B4-BE49-F238E27FC236}">
                    <a16:creationId xmlns:a16="http://schemas.microsoft.com/office/drawing/2014/main" id="{A448BDA4-7328-4949-BCFC-2ECC53865634}"/>
                  </a:ext>
                </a:extLst>
              </p:cNvPr>
              <p:cNvSpPr txBox="1"/>
              <p:nvPr/>
            </p:nvSpPr>
            <p:spPr>
              <a:xfrm>
                <a:off x="5513229" y="6416959"/>
                <a:ext cx="1406154"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Generate Dynamic Page</a:t>
                </a:r>
              </a:p>
            </p:txBody>
          </p:sp>
          <p:grpSp>
            <p:nvGrpSpPr>
              <p:cNvPr id="74" name="Group 73">
                <a:extLst>
                  <a:ext uri="{FF2B5EF4-FFF2-40B4-BE49-F238E27FC236}">
                    <a16:creationId xmlns:a16="http://schemas.microsoft.com/office/drawing/2014/main" id="{C3AEC36A-DC53-3744-8D0C-05FF30E2F26F}"/>
                  </a:ext>
                </a:extLst>
              </p:cNvPr>
              <p:cNvGrpSpPr/>
              <p:nvPr/>
            </p:nvGrpSpPr>
            <p:grpSpPr>
              <a:xfrm>
                <a:off x="5866284" y="5945980"/>
                <a:ext cx="700041" cy="470979"/>
                <a:chOff x="4442620" y="5671192"/>
                <a:chExt cx="700041" cy="470979"/>
              </a:xfrm>
            </p:grpSpPr>
            <p:sp>
              <p:nvSpPr>
                <p:cNvPr id="75" name="Rectangle 74">
                  <a:extLst>
                    <a:ext uri="{FF2B5EF4-FFF2-40B4-BE49-F238E27FC236}">
                      <a16:creationId xmlns:a16="http://schemas.microsoft.com/office/drawing/2014/main" id="{4E53730C-F463-284D-9A84-F3199BB255A9}"/>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76" name="Group 75">
                  <a:extLst>
                    <a:ext uri="{FF2B5EF4-FFF2-40B4-BE49-F238E27FC236}">
                      <a16:creationId xmlns:a16="http://schemas.microsoft.com/office/drawing/2014/main" id="{49AD891F-E64B-9F41-B80C-E4B8CA6DF6DF}"/>
                    </a:ext>
                  </a:extLst>
                </p:cNvPr>
                <p:cNvGrpSpPr/>
                <p:nvPr/>
              </p:nvGrpSpPr>
              <p:grpSpPr>
                <a:xfrm>
                  <a:off x="4508078" y="5769351"/>
                  <a:ext cx="570900" cy="274661"/>
                  <a:chOff x="4681944" y="5723894"/>
                  <a:chExt cx="570900" cy="365574"/>
                </a:xfrm>
              </p:grpSpPr>
              <p:sp>
                <p:nvSpPr>
                  <p:cNvPr id="77" name="Freeform 52">
                    <a:extLst>
                      <a:ext uri="{FF2B5EF4-FFF2-40B4-BE49-F238E27FC236}">
                        <a16:creationId xmlns:a16="http://schemas.microsoft.com/office/drawing/2014/main" id="{C1D5B97C-0D54-C142-83C1-22298FAF1655}"/>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8" name="Freeform 52">
                    <a:extLst>
                      <a:ext uri="{FF2B5EF4-FFF2-40B4-BE49-F238E27FC236}">
                        <a16:creationId xmlns:a16="http://schemas.microsoft.com/office/drawing/2014/main" id="{33D068B5-FBD4-404B-8D80-C4856D2EB8D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9" name="Freeform 52">
                    <a:extLst>
                      <a:ext uri="{FF2B5EF4-FFF2-40B4-BE49-F238E27FC236}">
                        <a16:creationId xmlns:a16="http://schemas.microsoft.com/office/drawing/2014/main" id="{B233B363-1F19-8C42-9495-8331425CE6EF}"/>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80" name="Freeform 52">
                    <a:extLst>
                      <a:ext uri="{FF2B5EF4-FFF2-40B4-BE49-F238E27FC236}">
                        <a16:creationId xmlns:a16="http://schemas.microsoft.com/office/drawing/2014/main" id="{5BBE60FB-AF68-DA4F-AC19-1D096EB1BB05}"/>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81" name="Freeform 52">
                    <a:extLst>
                      <a:ext uri="{FF2B5EF4-FFF2-40B4-BE49-F238E27FC236}">
                        <a16:creationId xmlns:a16="http://schemas.microsoft.com/office/drawing/2014/main" id="{711BA312-8928-7E43-BB78-9ADA579F46F8}"/>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82" name="Freeform 52">
                    <a:extLst>
                      <a:ext uri="{FF2B5EF4-FFF2-40B4-BE49-F238E27FC236}">
                        <a16:creationId xmlns:a16="http://schemas.microsoft.com/office/drawing/2014/main" id="{C1E8185A-1A6C-EA45-9B83-C2ACF592E9F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grpSp>
          </p:grpSp>
        </p:grpSp>
        <p:grpSp>
          <p:nvGrpSpPr>
            <p:cNvPr id="108" name="Group 107">
              <a:extLst>
                <a:ext uri="{FF2B5EF4-FFF2-40B4-BE49-F238E27FC236}">
                  <a16:creationId xmlns:a16="http://schemas.microsoft.com/office/drawing/2014/main" id="{63B5134A-DABA-A94F-9E39-EF46F247B43B}"/>
                </a:ext>
              </a:extLst>
            </p:cNvPr>
            <p:cNvGrpSpPr/>
            <p:nvPr/>
          </p:nvGrpSpPr>
          <p:grpSpPr>
            <a:xfrm>
              <a:off x="5246911" y="5413461"/>
              <a:ext cx="275552" cy="962216"/>
              <a:chOff x="5375453" y="5332445"/>
              <a:chExt cx="275552" cy="962216"/>
            </a:xfrm>
          </p:grpSpPr>
          <p:grpSp>
            <p:nvGrpSpPr>
              <p:cNvPr id="85" name="Group 84">
                <a:extLst>
                  <a:ext uri="{FF2B5EF4-FFF2-40B4-BE49-F238E27FC236}">
                    <a16:creationId xmlns:a16="http://schemas.microsoft.com/office/drawing/2014/main" id="{C52560A2-3F9E-8240-AE3B-20611689294F}"/>
                  </a:ext>
                </a:extLst>
              </p:cNvPr>
              <p:cNvGrpSpPr/>
              <p:nvPr/>
            </p:nvGrpSpPr>
            <p:grpSpPr>
              <a:xfrm>
                <a:off x="5375453" y="5332445"/>
                <a:ext cx="275552" cy="220381"/>
                <a:chOff x="4096286" y="5796491"/>
                <a:chExt cx="275552" cy="220381"/>
              </a:xfrm>
            </p:grpSpPr>
            <p:sp>
              <p:nvSpPr>
                <p:cNvPr id="86" name="Rectangle 85">
                  <a:extLst>
                    <a:ext uri="{FF2B5EF4-FFF2-40B4-BE49-F238E27FC236}">
                      <a16:creationId xmlns:a16="http://schemas.microsoft.com/office/drawing/2014/main" id="{0B11434F-0DA5-8B48-AEC1-5C98F9C84571}"/>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7" name="Rectangle 86">
                  <a:extLst>
                    <a:ext uri="{FF2B5EF4-FFF2-40B4-BE49-F238E27FC236}">
                      <a16:creationId xmlns:a16="http://schemas.microsoft.com/office/drawing/2014/main" id="{DF98EDDB-ABCB-BD45-816B-E5CF6DC5F1FC}"/>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8" name="Rectangle 87">
                  <a:extLst>
                    <a:ext uri="{FF2B5EF4-FFF2-40B4-BE49-F238E27FC236}">
                      <a16:creationId xmlns:a16="http://schemas.microsoft.com/office/drawing/2014/main" id="{A70726AC-32B2-A248-8EE2-FC5310AE9B99}"/>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9" name="Group 88">
                <a:extLst>
                  <a:ext uri="{FF2B5EF4-FFF2-40B4-BE49-F238E27FC236}">
                    <a16:creationId xmlns:a16="http://schemas.microsoft.com/office/drawing/2014/main" id="{4F9865AF-DBF4-0A40-8C07-4CA91F5A6B16}"/>
                  </a:ext>
                </a:extLst>
              </p:cNvPr>
              <p:cNvGrpSpPr/>
              <p:nvPr/>
            </p:nvGrpSpPr>
            <p:grpSpPr>
              <a:xfrm>
                <a:off x="5375453" y="6074280"/>
                <a:ext cx="275552" cy="220381"/>
                <a:chOff x="4096286" y="5796491"/>
                <a:chExt cx="275552" cy="220381"/>
              </a:xfrm>
            </p:grpSpPr>
            <p:sp>
              <p:nvSpPr>
                <p:cNvPr id="90" name="Rectangle 89">
                  <a:extLst>
                    <a:ext uri="{FF2B5EF4-FFF2-40B4-BE49-F238E27FC236}">
                      <a16:creationId xmlns:a16="http://schemas.microsoft.com/office/drawing/2014/main" id="{661D80C0-B71D-674A-A456-EC26BEBD91B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1" name="Rectangle 90">
                  <a:extLst>
                    <a:ext uri="{FF2B5EF4-FFF2-40B4-BE49-F238E27FC236}">
                      <a16:creationId xmlns:a16="http://schemas.microsoft.com/office/drawing/2014/main" id="{2B55C37E-03AD-F24C-A47F-DEB17E8333CD}"/>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2" name="Rectangle 91">
                  <a:extLst>
                    <a:ext uri="{FF2B5EF4-FFF2-40B4-BE49-F238E27FC236}">
                      <a16:creationId xmlns:a16="http://schemas.microsoft.com/office/drawing/2014/main" id="{BC60301F-5CFC-8947-9570-5CCCE40CE97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cxnSp>
          <p:nvCxnSpPr>
            <p:cNvPr id="93" name="Straight Arrow Connector 92">
              <a:extLst>
                <a:ext uri="{FF2B5EF4-FFF2-40B4-BE49-F238E27FC236}">
                  <a16:creationId xmlns:a16="http://schemas.microsoft.com/office/drawing/2014/main" id="{5F31A069-1650-B043-A29F-A96DDB478F3D}"/>
                </a:ext>
              </a:extLst>
            </p:cNvPr>
            <p:cNvCxnSpPr>
              <a:cxnSpLocks/>
              <a:stCxn id="20" idx="3"/>
              <a:endCxn id="88" idx="1"/>
            </p:cNvCxnSpPr>
            <p:nvPr/>
          </p:nvCxnSpPr>
          <p:spPr>
            <a:xfrm flipV="1">
              <a:off x="4817345" y="5523652"/>
              <a:ext cx="429566" cy="37091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05BA538-8F60-8A46-B65A-56D50D71B6F9}"/>
                </a:ext>
              </a:extLst>
            </p:cNvPr>
            <p:cNvCxnSpPr>
              <a:cxnSpLocks/>
              <a:stCxn id="20" idx="3"/>
              <a:endCxn id="90" idx="1"/>
            </p:cNvCxnSpPr>
            <p:nvPr/>
          </p:nvCxnSpPr>
          <p:spPr>
            <a:xfrm>
              <a:off x="4817345" y="5894570"/>
              <a:ext cx="429566" cy="3709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51791DD-637E-B746-A14F-58D2DD37A83E}"/>
                </a:ext>
              </a:extLst>
            </p:cNvPr>
            <p:cNvCxnSpPr>
              <a:cxnSpLocks/>
              <a:stCxn id="90" idx="3"/>
              <a:endCxn id="75" idx="1"/>
            </p:cNvCxnSpPr>
            <p:nvPr/>
          </p:nvCxnSpPr>
          <p:spPr>
            <a:xfrm>
              <a:off x="5522463" y="6265487"/>
              <a:ext cx="215279" cy="39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B5E74F7-4945-5046-9B92-5471E3AFF909}"/>
                </a:ext>
              </a:extLst>
            </p:cNvPr>
            <p:cNvCxnSpPr>
              <a:cxnSpLocks/>
              <a:stCxn id="86" idx="3"/>
              <a:endCxn id="65" idx="1"/>
            </p:cNvCxnSpPr>
            <p:nvPr/>
          </p:nvCxnSpPr>
          <p:spPr>
            <a:xfrm>
              <a:off x="5522463" y="5523652"/>
              <a:ext cx="215279" cy="69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1B0D464-6645-664E-A269-2F1F59CEF30B}"/>
                </a:ext>
              </a:extLst>
            </p:cNvPr>
            <p:cNvCxnSpPr>
              <a:cxnSpLocks/>
              <a:endCxn id="123" idx="1"/>
            </p:cNvCxnSpPr>
            <p:nvPr/>
          </p:nvCxnSpPr>
          <p:spPr>
            <a:xfrm>
              <a:off x="7093302" y="5894569"/>
              <a:ext cx="300406"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80A89F2C-6C17-9A43-87D4-20ACBB35EB06}"/>
                </a:ext>
              </a:extLst>
            </p:cNvPr>
            <p:cNvGrpSpPr/>
            <p:nvPr/>
          </p:nvGrpSpPr>
          <p:grpSpPr>
            <a:xfrm>
              <a:off x="6817750" y="5784379"/>
              <a:ext cx="275552" cy="220381"/>
              <a:chOff x="4096286" y="5796491"/>
              <a:chExt cx="275552" cy="220381"/>
            </a:xfrm>
          </p:grpSpPr>
          <p:sp>
            <p:nvSpPr>
              <p:cNvPr id="113" name="Rectangle 112">
                <a:extLst>
                  <a:ext uri="{FF2B5EF4-FFF2-40B4-BE49-F238E27FC236}">
                    <a16:creationId xmlns:a16="http://schemas.microsoft.com/office/drawing/2014/main" id="{CB7A4657-F51F-5C44-8A29-4C4E3EE38FB8}"/>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4" name="Rectangle 113">
                <a:extLst>
                  <a:ext uri="{FF2B5EF4-FFF2-40B4-BE49-F238E27FC236}">
                    <a16:creationId xmlns:a16="http://schemas.microsoft.com/office/drawing/2014/main" id="{EFE9384D-0960-EB41-BBF2-4619024E4FCF}"/>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5" name="Rectangle 114">
                <a:extLst>
                  <a:ext uri="{FF2B5EF4-FFF2-40B4-BE49-F238E27FC236}">
                    <a16:creationId xmlns:a16="http://schemas.microsoft.com/office/drawing/2014/main" id="{8D62FC13-75A8-E74C-80A8-CC1154A9A137}"/>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cxnSp>
          <p:nvCxnSpPr>
            <p:cNvPr id="116" name="Straight Arrow Connector 115">
              <a:extLst>
                <a:ext uri="{FF2B5EF4-FFF2-40B4-BE49-F238E27FC236}">
                  <a16:creationId xmlns:a16="http://schemas.microsoft.com/office/drawing/2014/main" id="{2A28B976-D99F-9E41-A8F9-2E0A6A96CD10}"/>
                </a:ext>
              </a:extLst>
            </p:cNvPr>
            <p:cNvCxnSpPr>
              <a:cxnSpLocks/>
              <a:stCxn id="65" idx="3"/>
              <a:endCxn id="113" idx="1"/>
            </p:cNvCxnSpPr>
            <p:nvPr/>
          </p:nvCxnSpPr>
          <p:spPr>
            <a:xfrm>
              <a:off x="6437783" y="5530561"/>
              <a:ext cx="379967" cy="3640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BE3166E-F475-F94C-B7EB-B237A59DE722}"/>
                </a:ext>
              </a:extLst>
            </p:cNvPr>
            <p:cNvCxnSpPr>
              <a:cxnSpLocks/>
              <a:stCxn id="75" idx="3"/>
              <a:endCxn id="115" idx="1"/>
            </p:cNvCxnSpPr>
            <p:nvPr/>
          </p:nvCxnSpPr>
          <p:spPr>
            <a:xfrm flipV="1">
              <a:off x="6437783" y="5894570"/>
              <a:ext cx="379967" cy="37482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C17D5882-2F11-034F-B208-06503B08952E}"/>
                </a:ext>
              </a:extLst>
            </p:cNvPr>
            <p:cNvGrpSpPr/>
            <p:nvPr/>
          </p:nvGrpSpPr>
          <p:grpSpPr>
            <a:xfrm>
              <a:off x="7393708" y="5659080"/>
              <a:ext cx="700041" cy="470979"/>
              <a:chOff x="4442620" y="5671192"/>
              <a:chExt cx="700041" cy="470979"/>
            </a:xfrm>
          </p:grpSpPr>
          <p:sp>
            <p:nvSpPr>
              <p:cNvPr id="123" name="Rectangle 122">
                <a:extLst>
                  <a:ext uri="{FF2B5EF4-FFF2-40B4-BE49-F238E27FC236}">
                    <a16:creationId xmlns:a16="http://schemas.microsoft.com/office/drawing/2014/main" id="{69098043-CEFD-7642-A2A8-72FF0174C101}"/>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124" name="Group 123">
                <a:extLst>
                  <a:ext uri="{FF2B5EF4-FFF2-40B4-BE49-F238E27FC236}">
                    <a16:creationId xmlns:a16="http://schemas.microsoft.com/office/drawing/2014/main" id="{6A99CDC6-D3A4-054F-A67B-20178807B285}"/>
                  </a:ext>
                </a:extLst>
              </p:cNvPr>
              <p:cNvGrpSpPr/>
              <p:nvPr/>
            </p:nvGrpSpPr>
            <p:grpSpPr>
              <a:xfrm>
                <a:off x="4508078" y="5769351"/>
                <a:ext cx="570900" cy="274661"/>
                <a:chOff x="4681944" y="5723894"/>
                <a:chExt cx="570900" cy="365574"/>
              </a:xfrm>
            </p:grpSpPr>
            <p:sp>
              <p:nvSpPr>
                <p:cNvPr id="125" name="Freeform 52">
                  <a:extLst>
                    <a:ext uri="{FF2B5EF4-FFF2-40B4-BE49-F238E27FC236}">
                      <a16:creationId xmlns:a16="http://schemas.microsoft.com/office/drawing/2014/main" id="{C0DF822B-8591-E841-BD69-11941BD52AC2}"/>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6" name="Freeform 52">
                  <a:extLst>
                    <a:ext uri="{FF2B5EF4-FFF2-40B4-BE49-F238E27FC236}">
                      <a16:creationId xmlns:a16="http://schemas.microsoft.com/office/drawing/2014/main" id="{39F2053B-D4DE-7740-BFB0-0DE52E552DB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7" name="Freeform 52">
                  <a:extLst>
                    <a:ext uri="{FF2B5EF4-FFF2-40B4-BE49-F238E27FC236}">
                      <a16:creationId xmlns:a16="http://schemas.microsoft.com/office/drawing/2014/main" id="{46009EEF-3668-DA4A-9C50-C3281611843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8" name="Freeform 52">
                  <a:extLst>
                    <a:ext uri="{FF2B5EF4-FFF2-40B4-BE49-F238E27FC236}">
                      <a16:creationId xmlns:a16="http://schemas.microsoft.com/office/drawing/2014/main" id="{836E95F0-7B39-F74E-B2B0-AC4BF8298F41}"/>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9" name="Freeform 52">
                  <a:extLst>
                    <a:ext uri="{FF2B5EF4-FFF2-40B4-BE49-F238E27FC236}">
                      <a16:creationId xmlns:a16="http://schemas.microsoft.com/office/drawing/2014/main" id="{CFBF3528-A41B-6149-8347-F3020691A96F}"/>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30" name="Freeform 52">
                  <a:extLst>
                    <a:ext uri="{FF2B5EF4-FFF2-40B4-BE49-F238E27FC236}">
                      <a16:creationId xmlns:a16="http://schemas.microsoft.com/office/drawing/2014/main" id="{B43D7A58-B100-2640-A4E4-97C3B7B522D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grpSp>
        </p:grpSp>
        <p:sp>
          <p:nvSpPr>
            <p:cNvPr id="132" name="TextBox 131">
              <a:extLst>
                <a:ext uri="{FF2B5EF4-FFF2-40B4-BE49-F238E27FC236}">
                  <a16:creationId xmlns:a16="http://schemas.microsoft.com/office/drawing/2014/main" id="{774F05CC-D999-3F45-AAE1-DD84D71E1918}"/>
                </a:ext>
              </a:extLst>
            </p:cNvPr>
            <p:cNvSpPr txBox="1"/>
            <p:nvPr/>
          </p:nvSpPr>
          <p:spPr>
            <a:xfrm>
              <a:off x="7398195" y="5424760"/>
              <a:ext cx="705642"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Send Page</a:t>
              </a:r>
            </a:p>
          </p:txBody>
        </p:sp>
      </p:grpSp>
    </p:spTree>
    <p:extLst>
      <p:ext uri="{BB962C8B-B14F-4D97-AF65-F5344CB8AC3E}">
        <p14:creationId xmlns:p14="http://schemas.microsoft.com/office/powerpoint/2010/main" val="240169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What If Locks are Still Mostly Busy?</a:t>
            </a:r>
          </a:p>
        </p:txBody>
      </p:sp>
      <p:sp>
        <p:nvSpPr>
          <p:cNvPr id="5" name="Content Placeholder 4">
            <a:extLst>
              <a:ext uri="{FF2B5EF4-FFF2-40B4-BE49-F238E27FC236}">
                <a16:creationId xmlns:a16="http://schemas.microsoft.com/office/drawing/2014/main" id="{941D618D-26B9-7745-A3EC-A5BF16620C71}"/>
              </a:ext>
            </a:extLst>
          </p:cNvPr>
          <p:cNvSpPr>
            <a:spLocks noGrp="1"/>
          </p:cNvSpPr>
          <p:nvPr>
            <p:ph idx="1"/>
          </p:nvPr>
        </p:nvSpPr>
        <p:spPr/>
        <p:txBody>
          <a:bodyPr/>
          <a:lstStyle/>
          <a:p>
            <a:r>
              <a:rPr lang="en-US" sz="2400" dirty="0">
                <a:solidFill>
                  <a:srgbClr val="FF0000"/>
                </a:solidFill>
              </a:rPr>
              <a:t>MCS (Mellor-Crummey-Scott) lock</a:t>
            </a:r>
          </a:p>
          <a:p>
            <a:pPr lvl="1"/>
            <a:r>
              <a:rPr lang="en-US" sz="2000" dirty="0"/>
              <a:t>Optimize lock implementation for when lock is contended</a:t>
            </a:r>
          </a:p>
          <a:p>
            <a:pPr lvl="1"/>
            <a:endParaRPr lang="en-US" sz="2000" dirty="0"/>
          </a:p>
          <a:p>
            <a:r>
              <a:rPr lang="en-US" sz="2400" dirty="0">
                <a:solidFill>
                  <a:srgbClr val="FF0000"/>
                </a:solidFill>
              </a:rPr>
              <a:t>RCU (read-copy-update) lock</a:t>
            </a:r>
          </a:p>
          <a:p>
            <a:pPr lvl="1"/>
            <a:r>
              <a:rPr lang="en-US" sz="2000" dirty="0"/>
              <a:t>Efficient readers/writers lock used in Linux kernel</a:t>
            </a:r>
          </a:p>
          <a:p>
            <a:pPr lvl="1"/>
            <a:r>
              <a:rPr lang="en-US" sz="2000" dirty="0"/>
              <a:t>Readers proceed without first acquiring lock</a:t>
            </a:r>
          </a:p>
          <a:p>
            <a:pPr lvl="1"/>
            <a:r>
              <a:rPr lang="en-US" sz="2000" dirty="0"/>
              <a:t>Writer ensures that readers are done</a:t>
            </a:r>
          </a:p>
          <a:p>
            <a:pPr lvl="1"/>
            <a:endParaRPr lang="en-US" sz="2000" dirty="0"/>
          </a:p>
          <a:p>
            <a:r>
              <a:rPr lang="en-US" sz="2400" dirty="0"/>
              <a:t>Both rely on atomic read-modify-write instructions</a:t>
            </a:r>
          </a:p>
          <a:p>
            <a:endParaRPr lang="en-US" sz="2400" dirty="0"/>
          </a:p>
        </p:txBody>
      </p:sp>
    </p:spTree>
    <p:extLst>
      <p:ext uri="{BB962C8B-B14F-4D97-AF65-F5344CB8AC3E}">
        <p14:creationId xmlns:p14="http://schemas.microsoft.com/office/powerpoint/2010/main" val="59339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a:t>
            </a:r>
          </a:p>
        </p:txBody>
      </p:sp>
      <p:sp>
        <p:nvSpPr>
          <p:cNvPr id="7" name="Content Placeholder 6">
            <a:extLst>
              <a:ext uri="{FF2B5EF4-FFF2-40B4-BE49-F238E27FC236}">
                <a16:creationId xmlns:a16="http://schemas.microsoft.com/office/drawing/2014/main" id="{F41C9A50-8FD1-FC48-B13D-08683851D755}"/>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a:t>
            </a:r>
            <a:r>
              <a:rPr lang="en-US" sz="1800" dirty="0" err="1">
                <a:latin typeface="Ubuntu Mono" panose="020B0509030602030204" pitchFamily="49" charset="0"/>
              </a:rPr>
              <a:t>test&amp;set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endParaRPr lang="en-US" sz="2000" dirty="0"/>
          </a:p>
          <a:p>
            <a:r>
              <a:rPr lang="en-US" sz="2000" dirty="0"/>
              <a:t>What happens if many processors run this code?</a:t>
            </a:r>
          </a:p>
          <a:p>
            <a:pPr lvl="1"/>
            <a:r>
              <a:rPr lang="en-US" sz="1800" dirty="0"/>
              <a:t>All processors will try to gain exclusive access to memory location of </a:t>
            </a:r>
            <a:r>
              <a:rPr lang="en-US" sz="1600" dirty="0">
                <a:latin typeface="Ubuntu Mono" panose="020B0509030602030204" pitchFamily="49" charset="0"/>
              </a:rPr>
              <a:t>lock</a:t>
            </a:r>
            <a:r>
              <a:rPr lang="en-US" sz="1800" dirty="0"/>
              <a:t> to execute </a:t>
            </a:r>
            <a:r>
              <a:rPr lang="en-US" sz="1600" dirty="0" err="1">
                <a:latin typeface="Ubuntu Mono" panose="020B0509030602030204" pitchFamily="49" charset="0"/>
              </a:rPr>
              <a:t>test&amp;set</a:t>
            </a:r>
            <a:endParaRPr lang="en-US" sz="1800" dirty="0">
              <a:latin typeface="Ubuntu Mono" panose="020B0509030602030204" pitchFamily="49" charset="0"/>
            </a:endParaRPr>
          </a:p>
          <a:p>
            <a:pPr lvl="1"/>
            <a:r>
              <a:rPr lang="en-US" sz="1800" dirty="0"/>
              <a:t>Processor that wants to set value of </a:t>
            </a:r>
            <a:r>
              <a:rPr lang="en-US" sz="1600" dirty="0">
                <a:latin typeface="Ubuntu Mono" panose="020B0509030602030204" pitchFamily="49" charset="0"/>
              </a:rPr>
              <a:t>lock</a:t>
            </a:r>
            <a:r>
              <a:rPr lang="en-US" sz="1800" dirty="0"/>
              <a:t> to </a:t>
            </a:r>
            <a:r>
              <a:rPr lang="en-US" sz="1600" dirty="0">
                <a:latin typeface="Ubuntu Mono" panose="020B0509030602030204" pitchFamily="49" charset="0"/>
              </a:rPr>
              <a:t>FREE</a:t>
            </a:r>
            <a:r>
              <a:rPr lang="en-US" sz="1800" dirty="0"/>
              <a:t> also needs exclusive access</a:t>
            </a:r>
          </a:p>
          <a:p>
            <a:pPr lvl="1"/>
            <a:r>
              <a:rPr lang="en-US" sz="1800" dirty="0"/>
              <a:t>Value of </a:t>
            </a:r>
            <a:r>
              <a:rPr lang="en-US" sz="1600" dirty="0">
                <a:latin typeface="Ubuntu Mono" panose="020B0509030602030204" pitchFamily="49" charset="0"/>
              </a:rPr>
              <a:t>lock</a:t>
            </a:r>
            <a:r>
              <a:rPr lang="en-US" sz="1800" dirty="0"/>
              <a:t> pings between caches</a:t>
            </a:r>
          </a:p>
        </p:txBody>
      </p:sp>
    </p:spTree>
    <p:extLst>
      <p:ext uri="{BB962C8B-B14F-4D97-AF65-F5344CB8AC3E}">
        <p14:creationId xmlns:p14="http://schemas.microsoft.com/office/powerpoint/2010/main" val="247200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 (cont.)</a:t>
            </a:r>
          </a:p>
        </p:txBody>
      </p:sp>
      <p:sp>
        <p:nvSpPr>
          <p:cNvPr id="5" name="Content Placeholder 4">
            <a:extLst>
              <a:ext uri="{FF2B5EF4-FFF2-40B4-BE49-F238E27FC236}">
                <a16:creationId xmlns:a16="http://schemas.microsoft.com/office/drawing/2014/main" id="{F5630274-D14B-9449-9BAF-DA8BA8808D4D}"/>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 and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(lock == BUSY || </a:t>
            </a:r>
            <a:br>
              <a:rPr lang="en-US" sz="1800" dirty="0">
                <a:latin typeface="Ubuntu Mono" panose="020B0509030602030204" pitchFamily="49" charset="0"/>
              </a:rPr>
            </a:br>
            <a:r>
              <a:rPr lang="en-US" sz="1800" dirty="0">
                <a:latin typeface="Ubuntu Mono" panose="020B0509030602030204" pitchFamily="49" charset="0"/>
              </a:rPr>
              <a:t>		</a:t>
            </a:r>
            <a:r>
              <a:rPr lang="en-US" sz="1800" dirty="0" err="1">
                <a:latin typeface="Ubuntu Mono" panose="020B0509030602030204" pitchFamily="49" charset="0"/>
              </a:rPr>
              <a:t>test_and_set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pPr marL="0">
              <a:lnSpc>
                <a:spcPct val="70000"/>
              </a:lnSpc>
              <a:buNone/>
            </a:pPr>
            <a:endParaRPr lang="en-US" sz="1800" dirty="0">
              <a:latin typeface="Ubuntu Mono" panose="020B0509030602030204" pitchFamily="49" charset="0"/>
            </a:endParaRPr>
          </a:p>
          <a:p>
            <a:r>
              <a:rPr lang="en-US" sz="2000" dirty="0"/>
              <a:t>Would this solve the problem?</a:t>
            </a:r>
          </a:p>
          <a:p>
            <a:pPr lvl="1"/>
            <a:r>
              <a:rPr lang="en-US" sz="1800" dirty="0"/>
              <a:t>Once </a:t>
            </a:r>
            <a:r>
              <a:rPr lang="en-US" sz="1600" dirty="0">
                <a:latin typeface="Ubuntu Mono" panose="020B0509030602030204" pitchFamily="49" charset="0"/>
              </a:rPr>
              <a:t>lock</a:t>
            </a:r>
            <a:r>
              <a:rPr lang="en-US" sz="1800" dirty="0"/>
              <a:t> is </a:t>
            </a:r>
            <a:r>
              <a:rPr lang="en-US" sz="1600" dirty="0">
                <a:latin typeface="Ubuntu Mono" panose="020B0509030602030204" pitchFamily="49" charset="0"/>
              </a:rPr>
              <a:t>FREE</a:t>
            </a:r>
            <a:r>
              <a:rPr lang="en-US" sz="1800" dirty="0"/>
              <a:t>, its value must be communicated to all processors</a:t>
            </a:r>
          </a:p>
          <a:p>
            <a:pPr lvl="1"/>
            <a:r>
              <a:rPr lang="en-US" sz="1800" dirty="0"/>
              <a:t>Eventually one processor reads </a:t>
            </a:r>
            <a:r>
              <a:rPr lang="en-US" sz="1600" dirty="0">
                <a:latin typeface="Ubuntu Mono" panose="020B0509030602030204" pitchFamily="49" charset="0"/>
              </a:rPr>
              <a:t>FREE</a:t>
            </a:r>
            <a:r>
              <a:rPr lang="en-US" sz="1800" dirty="0"/>
              <a:t> and sets it to </a:t>
            </a:r>
            <a:r>
              <a:rPr lang="en-US" sz="1600" dirty="0">
                <a:latin typeface="Ubuntu Mono" panose="020B0509030602030204" pitchFamily="49" charset="0"/>
              </a:rPr>
              <a:t>BUSY</a:t>
            </a:r>
          </a:p>
          <a:p>
            <a:pPr lvl="1"/>
            <a:r>
              <a:rPr lang="en-US" sz="1800" dirty="0"/>
              <a:t>Other processors will still be busy fetching </a:t>
            </a:r>
            <a:r>
              <a:rPr lang="en-US" sz="1600" dirty="0">
                <a:latin typeface="Ubuntu Mono" panose="020B0509030602030204" pitchFamily="49" charset="0"/>
              </a:rPr>
              <a:t>FREE</a:t>
            </a:r>
            <a:r>
              <a:rPr lang="en-US" sz="1800" dirty="0"/>
              <a:t> value of </a:t>
            </a:r>
            <a:r>
              <a:rPr lang="en-US" sz="1600" dirty="0">
                <a:latin typeface="Ubuntu Mono" panose="020B0509030602030204" pitchFamily="49" charset="0"/>
              </a:rPr>
              <a:t>lock</a:t>
            </a:r>
            <a:r>
              <a:rPr lang="en-US" sz="1800" dirty="0"/>
              <a:t>, trying to execute </a:t>
            </a:r>
            <a:r>
              <a:rPr lang="en-US" sz="1600" dirty="0" err="1">
                <a:latin typeface="Ubuntu Mono" panose="020B0509030602030204" pitchFamily="49" charset="0"/>
              </a:rPr>
              <a:t>test&amp;set</a:t>
            </a:r>
            <a:r>
              <a:rPr lang="en-US" sz="1800" dirty="0"/>
              <a:t>, preventing </a:t>
            </a:r>
            <a:r>
              <a:rPr lang="en-US" sz="1600" dirty="0">
                <a:latin typeface="Ubuntu Mono" panose="020B0509030602030204" pitchFamily="49" charset="0"/>
              </a:rPr>
              <a:t>lock</a:t>
            </a:r>
            <a:r>
              <a:rPr lang="en-US" sz="1800" dirty="0"/>
              <a:t> value to be set to </a:t>
            </a:r>
            <a:r>
              <a:rPr lang="en-US" sz="1600" dirty="0">
                <a:latin typeface="Ubuntu Mono" panose="020B0509030602030204" pitchFamily="49" charset="0"/>
              </a:rPr>
              <a:t>FREE</a:t>
            </a:r>
            <a:r>
              <a:rPr lang="en-US" sz="1800" dirty="0"/>
              <a:t> again</a:t>
            </a:r>
          </a:p>
        </p:txBody>
      </p:sp>
      <p:pic>
        <p:nvPicPr>
          <p:cNvPr id="11266" name="Picture 2" descr="COMPETITION - Cheezburger - Funny Memes | Funny Pictures">
            <a:extLst>
              <a:ext uri="{FF2B5EF4-FFF2-40B4-BE49-F238E27FC236}">
                <a16:creationId xmlns:a16="http://schemas.microsoft.com/office/drawing/2014/main" id="{4D0CE1BD-F2B9-6D4A-952E-95DAC70EF729}"/>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900000">
            <a:off x="5603882" y="1813678"/>
            <a:ext cx="2649932" cy="2369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99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 Lock</a:t>
            </a:r>
          </a:p>
        </p:txBody>
      </p:sp>
      <p:sp>
        <p:nvSpPr>
          <p:cNvPr id="3" name="Content Placeholder 2"/>
          <p:cNvSpPr>
            <a:spLocks noGrp="1"/>
          </p:cNvSpPr>
          <p:nvPr>
            <p:ph idx="1"/>
          </p:nvPr>
        </p:nvSpPr>
        <p:spPr>
          <a:xfrm>
            <a:off x="628649" y="2060294"/>
            <a:ext cx="5154515" cy="4584981"/>
          </a:xfrm>
        </p:spPr>
        <p:txBody>
          <a:bodyPr>
            <a:normAutofit/>
          </a:bodyPr>
          <a:lstStyle/>
          <a:p>
            <a:r>
              <a:rPr lang="en-US" sz="1800" dirty="0"/>
              <a:t>Maintain list of threads waiting for lock</a:t>
            </a:r>
          </a:p>
          <a:p>
            <a:pPr lvl="1"/>
            <a:r>
              <a:rPr lang="en-US" sz="1600" dirty="0"/>
              <a:t>Front of list holds the lock</a:t>
            </a:r>
          </a:p>
          <a:p>
            <a:pPr lvl="1"/>
            <a:r>
              <a:rPr lang="en-US" sz="1600" dirty="0"/>
              <a:t>Tail is last thread in list</a:t>
            </a:r>
          </a:p>
          <a:p>
            <a:pPr lvl="1"/>
            <a:r>
              <a:rPr lang="en-US" sz="1600" dirty="0"/>
              <a:t>New thread uses </a:t>
            </a:r>
            <a:r>
              <a:rPr lang="en-US" sz="1400" dirty="0" err="1">
                <a:latin typeface="Ubuntu Mono" panose="020B0509030602030204" pitchFamily="49" charset="0"/>
              </a:rPr>
              <a:t>compare&amp;swap</a:t>
            </a:r>
            <a:r>
              <a:rPr lang="en-US" sz="1600" dirty="0"/>
              <a:t> to add itself to list</a:t>
            </a:r>
          </a:p>
          <a:p>
            <a:pPr lvl="1"/>
            <a:endParaRPr lang="en-US" sz="1600" dirty="0"/>
          </a:p>
          <a:p>
            <a:r>
              <a:rPr lang="en-US" sz="1800" dirty="0"/>
              <a:t>Lock is passed by setting </a:t>
            </a:r>
            <a:r>
              <a:rPr lang="en-US" sz="1600" dirty="0">
                <a:latin typeface="Ubuntu Mono" panose="020B0509030602030204" pitchFamily="49" charset="0"/>
              </a:rPr>
              <a:t>flag</a:t>
            </a:r>
            <a:r>
              <a:rPr lang="en-US" sz="1800" dirty="0"/>
              <a:t> for next thread in line</a:t>
            </a:r>
          </a:p>
          <a:p>
            <a:pPr lvl="1"/>
            <a:r>
              <a:rPr lang="en-US" sz="1600" dirty="0"/>
              <a:t>Next thread spins while its flag is </a:t>
            </a:r>
            <a:r>
              <a:rPr lang="en-US" sz="1600" dirty="0">
                <a:latin typeface="Ubuntu Mono" panose="020B0509030602030204" pitchFamily="49" charset="0"/>
              </a:rPr>
              <a:t>FALSE</a:t>
            </a:r>
          </a:p>
          <a:p>
            <a:endParaRPr lang="en-US" sz="1800" dirty="0"/>
          </a:p>
        </p:txBody>
      </p:sp>
      <p:pic>
        <p:nvPicPr>
          <p:cNvPr id="8194" name="Picture 2" descr="50 Reasons Why Australians Are The Luckiest People On Earth | Australia  funny, Aussie memes, Australia">
            <a:extLst>
              <a:ext uri="{FF2B5EF4-FFF2-40B4-BE49-F238E27FC236}">
                <a16:creationId xmlns:a16="http://schemas.microsoft.com/office/drawing/2014/main" id="{E7956199-61BC-EF42-BB46-42AE83E8550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406269" y="1854788"/>
            <a:ext cx="1882421" cy="290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77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06D3-A1B1-884E-B421-1B70DDB5AD12}"/>
              </a:ext>
            </a:extLst>
          </p:cNvPr>
          <p:cNvSpPr>
            <a:spLocks noGrp="1"/>
          </p:cNvSpPr>
          <p:nvPr>
            <p:ph type="title"/>
          </p:nvPr>
        </p:nvSpPr>
        <p:spPr/>
        <p:txBody>
          <a:bodyPr/>
          <a:lstStyle/>
          <a:p>
            <a:r>
              <a:rPr lang="en-US" dirty="0"/>
              <a:t>MCS Lock Implementation</a:t>
            </a:r>
          </a:p>
        </p:txBody>
      </p:sp>
      <p:sp>
        <p:nvSpPr>
          <p:cNvPr id="4" name="Rectangle 3">
            <a:extLst>
              <a:ext uri="{FF2B5EF4-FFF2-40B4-BE49-F238E27FC236}">
                <a16:creationId xmlns:a16="http://schemas.microsoft.com/office/drawing/2014/main" id="{7E629985-2D0F-2E45-929F-8D7F7E7625C6}"/>
              </a:ext>
            </a:extLst>
          </p:cNvPr>
          <p:cNvSpPr/>
          <p:nvPr/>
        </p:nvSpPr>
        <p:spPr>
          <a:xfrm>
            <a:off x="628650" y="1738329"/>
            <a:ext cx="3700132" cy="460228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class </a:t>
            </a:r>
            <a:r>
              <a:rPr lang="en-US" sz="1400" dirty="0" err="1">
                <a:latin typeface="Ubuntu Mono" panose="020B0509030602030204" pitchFamily="49" charset="0"/>
              </a:rPr>
              <a:t>MCSLock</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private:</a:t>
            </a:r>
          </a:p>
          <a:p>
            <a:pPr>
              <a:lnSpc>
                <a:spcPct val="70000"/>
              </a:lnSpc>
              <a:spcBef>
                <a:spcPts val="1000"/>
              </a:spcBef>
            </a:pPr>
            <a:r>
              <a:rPr lang="en-US" sz="1400" dirty="0">
                <a:latin typeface="Ubuntu Mono" panose="020B0509030602030204" pitchFamily="49" charset="0"/>
              </a:rPr>
              <a:t>     TCB *tail = NULL;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::unlock() {</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tail == </a:t>
            </a:r>
            <a:r>
              <a:rPr lang="en-US" sz="1400" dirty="0" err="1">
                <a:solidFill>
                  <a:srgbClr val="00B050"/>
                </a:solidFill>
                <a:latin typeface="Ubuntu Mono" panose="020B0509030602030204" pitchFamily="49" charset="0"/>
              </a:rPr>
              <a:t>myTCB</a:t>
            </a:r>
            <a:r>
              <a:rPr lang="en-US" sz="1400" dirty="0">
                <a:solidFill>
                  <a:srgbClr val="00B050"/>
                </a:solidFill>
                <a:latin typeface="Ubuntu Mono" panose="020B0509030602030204" pitchFamily="49" charset="0"/>
              </a:rPr>
              <a:t>, no one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is waiting, lock is free </a:t>
            </a:r>
          </a:p>
          <a:p>
            <a:pPr>
              <a:lnSpc>
                <a:spcPct val="70000"/>
              </a:lnSpc>
              <a:spcBef>
                <a:spcPts val="1000"/>
              </a:spcBef>
            </a:pPr>
            <a:r>
              <a:rPr lang="en-US" sz="1400" dirty="0">
                <a:latin typeface="Ubuntu Mono" panose="020B0509030602030204" pitchFamily="49" charset="0"/>
              </a:rPr>
              <a:t>     } else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Someone is waiting,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spin until next is set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-&gt;next ==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Tell next thread to proceed</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-&gt;next-&gt;</a:t>
            </a:r>
            <a:r>
              <a:rPr lang="en-US" sz="1400" dirty="0" err="1">
                <a:latin typeface="Ubuntu Mono" panose="020B0509030602030204" pitchFamily="49" charset="0"/>
              </a:rPr>
              <a:t>MCS_flag</a:t>
            </a:r>
            <a:r>
              <a:rPr lang="en-US" sz="1400" dirty="0">
                <a:latin typeface="Ubuntu Mono" panose="020B0509030602030204" pitchFamily="49" charset="0"/>
              </a:rPr>
              <a:t> = TRUE;</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
        <p:nvSpPr>
          <p:cNvPr id="5" name="Rectangle 4">
            <a:extLst>
              <a:ext uri="{FF2B5EF4-FFF2-40B4-BE49-F238E27FC236}">
                <a16:creationId xmlns:a16="http://schemas.microsoft.com/office/drawing/2014/main" id="{AB0F4861-77C3-ED4F-9B43-42B47E1F8C96}"/>
              </a:ext>
            </a:extLst>
          </p:cNvPr>
          <p:cNvSpPr/>
          <p:nvPr/>
        </p:nvSpPr>
        <p:spPr>
          <a:xfrm>
            <a:off x="4445205" y="1738329"/>
            <a:ext cx="4070145" cy="473052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::lock() {</a:t>
            </a:r>
          </a:p>
          <a:p>
            <a:pPr>
              <a:lnSpc>
                <a:spcPct val="70000"/>
              </a:lnSpc>
              <a:spcBef>
                <a:spcPts val="1000"/>
              </a:spcBef>
            </a:pPr>
            <a:r>
              <a:rPr lang="en-US" sz="1400" dirty="0">
                <a:latin typeface="Ubuntu Mono" panose="020B0509030602030204" pitchFamily="49" charset="0"/>
              </a:rPr>
              <a:t>     TCB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 = NULL;</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&amp;</a:t>
            </a:r>
            <a:r>
              <a:rPr lang="en-US" sz="1400" dirty="0" err="1">
                <a:latin typeface="Ubuntu Mono" panose="020B0509030602030204" pitchFamily="49" charset="0"/>
              </a:rPr>
              <a:t>myTCB</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Try again if someone else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changed tail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a:t>
            </a:r>
            <a:r>
              <a:rPr lang="en-US" sz="1400" dirty="0" err="1">
                <a:solidFill>
                  <a:srgbClr val="00B050"/>
                </a:solidFill>
                <a:latin typeface="Ubuntu Mono" panose="020B0509030602030204" pitchFamily="49" charset="0"/>
              </a:rPr>
              <a:t>oldTail</a:t>
            </a:r>
            <a:r>
              <a:rPr lang="en-US" sz="1400" dirty="0">
                <a:solidFill>
                  <a:srgbClr val="00B050"/>
                </a:solidFill>
                <a:latin typeface="Ubuntu Mono" panose="020B0509030602030204" pitchFamily="49" charset="0"/>
              </a:rPr>
              <a:t> == NULL, lock acquire,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otherwise, wait!</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oldTail</a:t>
            </a:r>
            <a:r>
              <a:rPr lang="en-US" sz="1400" dirty="0">
                <a:latin typeface="Ubuntu Mono" panose="020B0509030602030204" pitchFamily="49" charset="0"/>
              </a:rPr>
              <a:t> != NULL)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MCS_flag</a:t>
            </a:r>
            <a:r>
              <a:rPr lang="en-US" sz="1400" dirty="0">
                <a:latin typeface="Ubuntu Mono" panose="020B0509030602030204" pitchFamily="49" charset="0"/>
              </a:rPr>
              <a:t> = FALSE;</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memory_barrier</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-&gt;next = </a:t>
            </a:r>
            <a:r>
              <a:rPr lang="en-US" sz="1400" dirty="0" err="1">
                <a:latin typeface="Ubuntu Mono" panose="020B0509030602030204" pitchFamily="49" charset="0"/>
              </a:rPr>
              <a:t>myTCB</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needToWait</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Tree>
    <p:extLst>
      <p:ext uri="{BB962C8B-B14F-4D97-AF65-F5344CB8AC3E}">
        <p14:creationId xmlns:p14="http://schemas.microsoft.com/office/powerpoint/2010/main" val="379703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xEl>
                                              <p:pRg st="7" end="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
                                            <p:txEl>
                                              <p:pRg st="10" end="10"/>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
                                            <p:txEl>
                                              <p:pRg st="11" end="11"/>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
                                            <p:txEl>
                                              <p:pRg st="13" end="13"/>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8500-3FA8-7342-9461-203D967B68D8}"/>
              </a:ext>
            </a:extLst>
          </p:cNvPr>
          <p:cNvSpPr>
            <a:spLocks noGrp="1"/>
          </p:cNvSpPr>
          <p:nvPr>
            <p:ph type="title"/>
          </p:nvPr>
        </p:nvSpPr>
        <p:spPr>
          <a:xfrm>
            <a:off x="628650" y="212727"/>
            <a:ext cx="7886700" cy="986154"/>
          </a:xfrm>
        </p:spPr>
        <p:txBody>
          <a:bodyPr/>
          <a:lstStyle/>
          <a:p>
            <a:r>
              <a:rPr lang="en-US" dirty="0"/>
              <a:t>Outline</a:t>
            </a:r>
          </a:p>
        </p:txBody>
      </p:sp>
      <p:sp>
        <p:nvSpPr>
          <p:cNvPr id="4" name="Content Placeholder 3">
            <a:extLst>
              <a:ext uri="{FF2B5EF4-FFF2-40B4-BE49-F238E27FC236}">
                <a16:creationId xmlns:a16="http://schemas.microsoft.com/office/drawing/2014/main" id="{0A8E8158-E5E8-704F-9076-4881E3A8184C}"/>
              </a:ext>
            </a:extLst>
          </p:cNvPr>
          <p:cNvSpPr>
            <a:spLocks noGrp="1"/>
          </p:cNvSpPr>
          <p:nvPr>
            <p:ph idx="1"/>
          </p:nvPr>
        </p:nvSpPr>
        <p:spPr>
          <a:xfrm>
            <a:off x="628650" y="1676400"/>
            <a:ext cx="7886700" cy="4968875"/>
          </a:xfrm>
        </p:spPr>
        <p:txBody>
          <a:bodyPr/>
          <a:lstStyle/>
          <a:p>
            <a:r>
              <a:rPr lang="en-US" sz="2400" dirty="0"/>
              <a:t>Background on multiprocessor architecture</a:t>
            </a:r>
          </a:p>
          <a:p>
            <a:pPr lvl="1"/>
            <a:r>
              <a:rPr lang="en-US" sz="2000" dirty="0"/>
              <a:t>Heterogeneity, NUMA, cache hierarchy </a:t>
            </a:r>
          </a:p>
          <a:p>
            <a:pPr lvl="1"/>
            <a:endParaRPr lang="en-US" sz="2000" dirty="0"/>
          </a:p>
          <a:p>
            <a:r>
              <a:rPr lang="en-US" sz="2400" dirty="0"/>
              <a:t>Multithreading on multiprocessors</a:t>
            </a:r>
          </a:p>
          <a:p>
            <a:pPr lvl="1"/>
            <a:r>
              <a:rPr lang="en-US" sz="2000" dirty="0"/>
              <a:t>Mitigating lock contention: MCS and RCU locks</a:t>
            </a:r>
          </a:p>
          <a:p>
            <a:pPr lvl="1"/>
            <a:endParaRPr lang="en-US" sz="2000" dirty="0"/>
          </a:p>
          <a:p>
            <a:r>
              <a:rPr lang="en-US" sz="2400" dirty="0"/>
              <a:t>Load balancing in multiprocessors</a:t>
            </a:r>
          </a:p>
          <a:p>
            <a:pPr lvl="1"/>
            <a:r>
              <a:rPr lang="en-US" sz="2000" dirty="0"/>
              <a:t>Load tracking, NUMA domains, cache reuse, energy efficiency</a:t>
            </a:r>
          </a:p>
          <a:p>
            <a:pPr lvl="1"/>
            <a:endParaRPr lang="en-US" sz="2000" dirty="0"/>
          </a:p>
          <a:p>
            <a:r>
              <a:rPr lang="en-US" sz="2400" dirty="0"/>
              <a:t>Scheduling policies for multithreaded programs</a:t>
            </a:r>
          </a:p>
          <a:p>
            <a:pPr lvl="1"/>
            <a:r>
              <a:rPr lang="en-US" sz="2000" dirty="0"/>
              <a:t>Oblivious scheduling, gang scheduling, …</a:t>
            </a:r>
          </a:p>
          <a:p>
            <a:endParaRPr lang="en-US" sz="2400" dirty="0"/>
          </a:p>
        </p:txBody>
      </p:sp>
    </p:spTree>
    <p:extLst>
      <p:ext uri="{BB962C8B-B14F-4D97-AF65-F5344CB8AC3E}">
        <p14:creationId xmlns:p14="http://schemas.microsoft.com/office/powerpoint/2010/main" val="2983819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a:t>
            </a:r>
            <a:r>
              <a:rPr lang="en-US" dirty="0" err="1"/>
              <a:t>Comparision</a:t>
            </a:r>
            <a:endParaRPr lang="en-US" dirty="0"/>
          </a:p>
        </p:txBody>
      </p:sp>
      <p:pic>
        <p:nvPicPr>
          <p:cNvPr id="6" name="Content Placeholder 5">
            <a:extLst>
              <a:ext uri="{FF2B5EF4-FFF2-40B4-BE49-F238E27FC236}">
                <a16:creationId xmlns:a16="http://schemas.microsoft.com/office/drawing/2014/main" id="{DA41140F-85CC-5942-AFED-8A11087BDECD}"/>
              </a:ext>
            </a:extLst>
          </p:cNvPr>
          <p:cNvPicPr>
            <a:picLocks noGrp="1" noChangeAspect="1"/>
          </p:cNvPicPr>
          <p:nvPr>
            <p:ph idx="1"/>
          </p:nvPr>
        </p:nvPicPr>
        <p:blipFill>
          <a:blip r:embed="rId2"/>
          <a:stretch>
            <a:fillRect/>
          </a:stretch>
        </p:blipFill>
        <p:spPr>
          <a:xfrm>
            <a:off x="1974977" y="2023117"/>
            <a:ext cx="5194046" cy="3872485"/>
          </a:xfrm>
        </p:spPr>
      </p:pic>
    </p:spTree>
    <p:extLst>
      <p:ext uri="{BB962C8B-B14F-4D97-AF65-F5344CB8AC3E}">
        <p14:creationId xmlns:p14="http://schemas.microsoft.com/office/powerpoint/2010/main" val="3727559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a:t>
            </a:r>
          </a:p>
        </p:txBody>
      </p:sp>
      <p:sp>
        <p:nvSpPr>
          <p:cNvPr id="5" name="Content Placeholder 4">
            <a:extLst>
              <a:ext uri="{FF2B5EF4-FFF2-40B4-BE49-F238E27FC236}">
                <a16:creationId xmlns:a16="http://schemas.microsoft.com/office/drawing/2014/main" id="{84415D62-89BB-114E-992B-BE133633275E}"/>
              </a:ext>
            </a:extLst>
          </p:cNvPr>
          <p:cNvSpPr>
            <a:spLocks noGrp="1"/>
          </p:cNvSpPr>
          <p:nvPr>
            <p:ph idx="1"/>
          </p:nvPr>
        </p:nvSpPr>
        <p:spPr>
          <a:xfrm>
            <a:off x="628650" y="1676400"/>
            <a:ext cx="7886700" cy="4968875"/>
          </a:xfrm>
        </p:spPr>
        <p:txBody>
          <a:bodyPr/>
          <a:lstStyle/>
          <a:p>
            <a:r>
              <a:rPr lang="en-US" sz="2400" dirty="0"/>
              <a:t>Goal is to allow very fast reads to shared data </a:t>
            </a:r>
          </a:p>
          <a:p>
            <a:pPr lvl="1"/>
            <a:r>
              <a:rPr lang="en-US" sz="2000" dirty="0"/>
              <a:t>Reads proceed without first acquiring a lock</a:t>
            </a:r>
          </a:p>
          <a:p>
            <a:r>
              <a:rPr lang="en-US" sz="2400" dirty="0"/>
              <a:t>Writers are only allowed to make restricted updates</a:t>
            </a:r>
          </a:p>
          <a:p>
            <a:pPr lvl="1"/>
            <a:r>
              <a:rPr lang="en-US" sz="2000" dirty="0"/>
              <a:t>Make a copy of old version of data</a:t>
            </a:r>
          </a:p>
          <a:p>
            <a:pPr lvl="1"/>
            <a:r>
              <a:rPr lang="en-US" sz="2000" dirty="0"/>
              <a:t>Updates the copy </a:t>
            </a:r>
          </a:p>
          <a:p>
            <a:pPr lvl="1"/>
            <a:r>
              <a:rPr lang="en-US" sz="2000" dirty="0"/>
              <a:t>Publishes pointer to updated copy with single atomic instruction</a:t>
            </a:r>
          </a:p>
          <a:p>
            <a:r>
              <a:rPr lang="en-US" sz="2400" dirty="0"/>
              <a:t>Multiple concurrent versions of data can coexist</a:t>
            </a:r>
          </a:p>
          <a:p>
            <a:pPr lvl="1"/>
            <a:r>
              <a:rPr lang="en-US" sz="2000" dirty="0"/>
              <a:t>Readers may see old or new version</a:t>
            </a:r>
          </a:p>
          <a:p>
            <a:r>
              <a:rPr lang="en-US" sz="2400" dirty="0"/>
              <a:t>RCU needs integration with thread scheduler</a:t>
            </a:r>
          </a:p>
          <a:p>
            <a:pPr lvl="1"/>
            <a:r>
              <a:rPr lang="en-US" sz="2000" dirty="0"/>
              <a:t>To guarantee all readers complete within grace period, and then garbage collect old version</a:t>
            </a:r>
          </a:p>
        </p:txBody>
      </p:sp>
    </p:spTree>
    <p:extLst>
      <p:ext uri="{BB962C8B-B14F-4D97-AF65-F5344CB8AC3E}">
        <p14:creationId xmlns:p14="http://schemas.microsoft.com/office/powerpoint/2010/main" val="397634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in Action</a:t>
            </a:r>
          </a:p>
        </p:txBody>
      </p:sp>
      <p:grpSp>
        <p:nvGrpSpPr>
          <p:cNvPr id="22" name="Group 21">
            <a:extLst>
              <a:ext uri="{FF2B5EF4-FFF2-40B4-BE49-F238E27FC236}">
                <a16:creationId xmlns:a16="http://schemas.microsoft.com/office/drawing/2014/main" id="{4957134B-F196-3548-821B-0E77C6BC2654}"/>
              </a:ext>
            </a:extLst>
          </p:cNvPr>
          <p:cNvGrpSpPr/>
          <p:nvPr/>
        </p:nvGrpSpPr>
        <p:grpSpPr>
          <a:xfrm>
            <a:off x="1163256" y="5440101"/>
            <a:ext cx="6817489" cy="635550"/>
            <a:chOff x="1163256" y="5440101"/>
            <a:chExt cx="6817489" cy="635550"/>
          </a:xfrm>
        </p:grpSpPr>
        <p:cxnSp>
          <p:nvCxnSpPr>
            <p:cNvPr id="10" name="Straight Arrow Connector 9">
              <a:extLst>
                <a:ext uri="{FF2B5EF4-FFF2-40B4-BE49-F238E27FC236}">
                  <a16:creationId xmlns:a16="http://schemas.microsoft.com/office/drawing/2014/main" id="{FCB768DB-A1BE-6D4B-9676-3C91691B3338}"/>
                </a:ext>
              </a:extLst>
            </p:cNvPr>
            <p:cNvCxnSpPr>
              <a:cxnSpLocks/>
            </p:cNvCxnSpPr>
            <p:nvPr/>
          </p:nvCxnSpPr>
          <p:spPr>
            <a:xfrm>
              <a:off x="1163256" y="5440101"/>
              <a:ext cx="681748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19146F-B0B7-8F49-81E4-EDF002BE1053}"/>
                </a:ext>
              </a:extLst>
            </p:cNvPr>
            <p:cNvSpPr txBox="1"/>
            <p:nvPr/>
          </p:nvSpPr>
          <p:spPr>
            <a:xfrm>
              <a:off x="4247232" y="5706319"/>
              <a:ext cx="649537" cy="369332"/>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Time</a:t>
              </a:r>
            </a:p>
          </p:txBody>
        </p:sp>
      </p:grpSp>
      <p:sp>
        <p:nvSpPr>
          <p:cNvPr id="23" name="Rectangle 22">
            <a:extLst>
              <a:ext uri="{FF2B5EF4-FFF2-40B4-BE49-F238E27FC236}">
                <a16:creationId xmlns:a16="http://schemas.microsoft.com/office/drawing/2014/main" id="{C92CDEEE-9D00-104E-9199-80C8E26D2461}"/>
              </a:ext>
            </a:extLst>
          </p:cNvPr>
          <p:cNvSpPr/>
          <p:nvPr/>
        </p:nvSpPr>
        <p:spPr>
          <a:xfrm>
            <a:off x="1152190" y="2649147"/>
            <a:ext cx="1443705"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5" name="Rectangle 24">
            <a:extLst>
              <a:ext uri="{FF2B5EF4-FFF2-40B4-BE49-F238E27FC236}">
                <a16:creationId xmlns:a16="http://schemas.microsoft.com/office/drawing/2014/main" id="{DA49CDC2-A23C-514B-9A89-3A9DCA1B94C1}"/>
              </a:ext>
            </a:extLst>
          </p:cNvPr>
          <p:cNvSpPr/>
          <p:nvPr/>
        </p:nvSpPr>
        <p:spPr>
          <a:xfrm>
            <a:off x="628651" y="3154929"/>
            <a:ext cx="1084402"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6" name="Rectangle 25">
            <a:extLst>
              <a:ext uri="{FF2B5EF4-FFF2-40B4-BE49-F238E27FC236}">
                <a16:creationId xmlns:a16="http://schemas.microsoft.com/office/drawing/2014/main" id="{5BB26E0C-2DE9-264A-8FC2-72E5575E145B}"/>
              </a:ext>
            </a:extLst>
          </p:cNvPr>
          <p:cNvSpPr/>
          <p:nvPr/>
        </p:nvSpPr>
        <p:spPr>
          <a:xfrm>
            <a:off x="2359882" y="3660711"/>
            <a:ext cx="1818573"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7" name="Rectangle 26">
            <a:extLst>
              <a:ext uri="{FF2B5EF4-FFF2-40B4-BE49-F238E27FC236}">
                <a16:creationId xmlns:a16="http://schemas.microsoft.com/office/drawing/2014/main" id="{5D78FC33-B7B9-0943-8FF0-B1AFA74016F4}"/>
              </a:ext>
            </a:extLst>
          </p:cNvPr>
          <p:cNvSpPr/>
          <p:nvPr/>
        </p:nvSpPr>
        <p:spPr>
          <a:xfrm>
            <a:off x="2035034" y="4166493"/>
            <a:ext cx="4311047"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8" name="Rectangle 27">
            <a:extLst>
              <a:ext uri="{FF2B5EF4-FFF2-40B4-BE49-F238E27FC236}">
                <a16:creationId xmlns:a16="http://schemas.microsoft.com/office/drawing/2014/main" id="{51BE1904-A1D4-5943-B538-AA09659FC970}"/>
              </a:ext>
            </a:extLst>
          </p:cNvPr>
          <p:cNvSpPr/>
          <p:nvPr/>
        </p:nvSpPr>
        <p:spPr>
          <a:xfrm>
            <a:off x="1511493" y="4668378"/>
            <a:ext cx="108440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Write (New)</a:t>
            </a:r>
          </a:p>
        </p:txBody>
      </p:sp>
      <p:sp>
        <p:nvSpPr>
          <p:cNvPr id="29" name="Rectangle 28">
            <a:extLst>
              <a:ext uri="{FF2B5EF4-FFF2-40B4-BE49-F238E27FC236}">
                <a16:creationId xmlns:a16="http://schemas.microsoft.com/office/drawing/2014/main" id="{EB4F435B-65E3-E843-A13C-FD77419EFF2E}"/>
              </a:ext>
            </a:extLst>
          </p:cNvPr>
          <p:cNvSpPr/>
          <p:nvPr/>
        </p:nvSpPr>
        <p:spPr>
          <a:xfrm>
            <a:off x="3036184" y="3154929"/>
            <a:ext cx="2045099"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1" name="Rectangle 30">
            <a:extLst>
              <a:ext uri="{FF2B5EF4-FFF2-40B4-BE49-F238E27FC236}">
                <a16:creationId xmlns:a16="http://schemas.microsoft.com/office/drawing/2014/main" id="{AC193E25-F78C-214F-AB79-A83458EE25E5}"/>
              </a:ext>
            </a:extLst>
          </p:cNvPr>
          <p:cNvSpPr/>
          <p:nvPr/>
        </p:nvSpPr>
        <p:spPr>
          <a:xfrm>
            <a:off x="6346081" y="4668378"/>
            <a:ext cx="102699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Delete (Old)</a:t>
            </a:r>
          </a:p>
        </p:txBody>
      </p:sp>
      <p:sp>
        <p:nvSpPr>
          <p:cNvPr id="33" name="Rectangle 32">
            <a:extLst>
              <a:ext uri="{FF2B5EF4-FFF2-40B4-BE49-F238E27FC236}">
                <a16:creationId xmlns:a16="http://schemas.microsoft.com/office/drawing/2014/main" id="{A85AA8AD-1A5E-1841-97C4-3369C597CECB}"/>
              </a:ext>
            </a:extLst>
          </p:cNvPr>
          <p:cNvSpPr/>
          <p:nvPr/>
        </p:nvSpPr>
        <p:spPr>
          <a:xfrm>
            <a:off x="6346081" y="3660711"/>
            <a:ext cx="1818573"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4" name="Rectangle 33">
            <a:extLst>
              <a:ext uri="{FF2B5EF4-FFF2-40B4-BE49-F238E27FC236}">
                <a16:creationId xmlns:a16="http://schemas.microsoft.com/office/drawing/2014/main" id="{C3DBEB5D-5F35-EF41-9EC8-40CDB396BC6E}"/>
              </a:ext>
            </a:extLst>
          </p:cNvPr>
          <p:cNvSpPr/>
          <p:nvPr/>
        </p:nvSpPr>
        <p:spPr>
          <a:xfrm>
            <a:off x="5261203" y="2649147"/>
            <a:ext cx="1286904"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grpSp>
        <p:nvGrpSpPr>
          <p:cNvPr id="20" name="Group 19">
            <a:extLst>
              <a:ext uri="{FF2B5EF4-FFF2-40B4-BE49-F238E27FC236}">
                <a16:creationId xmlns:a16="http://schemas.microsoft.com/office/drawing/2014/main" id="{5A1725C0-D747-504D-9119-C3B31047F5B1}"/>
              </a:ext>
            </a:extLst>
          </p:cNvPr>
          <p:cNvGrpSpPr/>
          <p:nvPr/>
        </p:nvGrpSpPr>
        <p:grpSpPr>
          <a:xfrm>
            <a:off x="2072355" y="1367964"/>
            <a:ext cx="1047082" cy="3781015"/>
            <a:chOff x="2072355" y="1539829"/>
            <a:chExt cx="1047082" cy="3437285"/>
          </a:xfrm>
        </p:grpSpPr>
        <p:cxnSp>
          <p:nvCxnSpPr>
            <p:cNvPr id="13" name="Straight Connector 12">
              <a:extLst>
                <a:ext uri="{FF2B5EF4-FFF2-40B4-BE49-F238E27FC236}">
                  <a16:creationId xmlns:a16="http://schemas.microsoft.com/office/drawing/2014/main" id="{114A60C1-C5F0-474F-8B95-D4F84777106F}"/>
                </a:ext>
              </a:extLst>
            </p:cNvPr>
            <p:cNvCxnSpPr/>
            <p:nvPr/>
          </p:nvCxnSpPr>
          <p:spPr>
            <a:xfrm>
              <a:off x="2595895"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D8E3BE6-C65C-8E41-9348-B813C6DBAB92}"/>
                </a:ext>
              </a:extLst>
            </p:cNvPr>
            <p:cNvSpPr txBox="1"/>
            <p:nvPr/>
          </p:nvSpPr>
          <p:spPr>
            <a:xfrm>
              <a:off x="2072355" y="1539829"/>
              <a:ext cx="1047082"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Update is</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Published</a:t>
              </a:r>
            </a:p>
          </p:txBody>
        </p:sp>
      </p:grpSp>
      <p:grpSp>
        <p:nvGrpSpPr>
          <p:cNvPr id="21" name="Group 20">
            <a:extLst>
              <a:ext uri="{FF2B5EF4-FFF2-40B4-BE49-F238E27FC236}">
                <a16:creationId xmlns:a16="http://schemas.microsoft.com/office/drawing/2014/main" id="{81C5525F-B3EC-8043-A3C1-B0A98CC3E5A5}"/>
              </a:ext>
            </a:extLst>
          </p:cNvPr>
          <p:cNvGrpSpPr/>
          <p:nvPr/>
        </p:nvGrpSpPr>
        <p:grpSpPr>
          <a:xfrm>
            <a:off x="5620543" y="1367964"/>
            <a:ext cx="1451103" cy="3781015"/>
            <a:chOff x="5620543" y="1539829"/>
            <a:chExt cx="1451103" cy="3437285"/>
          </a:xfrm>
        </p:grpSpPr>
        <p:cxnSp>
          <p:nvCxnSpPr>
            <p:cNvPr id="15" name="Straight Connector 14">
              <a:extLst>
                <a:ext uri="{FF2B5EF4-FFF2-40B4-BE49-F238E27FC236}">
                  <a16:creationId xmlns:a16="http://schemas.microsoft.com/office/drawing/2014/main" id="{9E959EED-5728-344C-BDA2-02BFFB15BA63}"/>
                </a:ext>
              </a:extLst>
            </p:cNvPr>
            <p:cNvCxnSpPr/>
            <p:nvPr/>
          </p:nvCxnSpPr>
          <p:spPr>
            <a:xfrm>
              <a:off x="6346092"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2089495-E398-5A4C-B820-594D218D3B8C}"/>
                </a:ext>
              </a:extLst>
            </p:cNvPr>
            <p:cNvSpPr txBox="1"/>
            <p:nvPr/>
          </p:nvSpPr>
          <p:spPr>
            <a:xfrm>
              <a:off x="5620543" y="1539829"/>
              <a:ext cx="1451103"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Grace Period </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Ended</a:t>
              </a:r>
            </a:p>
          </p:txBody>
        </p:sp>
      </p:grpSp>
    </p:spTree>
    <p:extLst>
      <p:ext uri="{BB962C8B-B14F-4D97-AF65-F5344CB8AC3E}">
        <p14:creationId xmlns:p14="http://schemas.microsoft.com/office/powerpoint/2010/main" val="272023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500"/>
                                        <p:tgtEl>
                                          <p:spTgt spid="3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P spid="28" grpId="0" animBg="1"/>
      <p:bldP spid="29" grpId="0" animBg="1"/>
      <p:bldP spid="31" grpId="0" animBg="1"/>
      <p:bldP spid="33" grpId="0"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Implementation</a:t>
            </a:r>
          </a:p>
        </p:txBody>
      </p:sp>
      <p:sp>
        <p:nvSpPr>
          <p:cNvPr id="5" name="Content Placeholder 4">
            <a:extLst>
              <a:ext uri="{FF2B5EF4-FFF2-40B4-BE49-F238E27FC236}">
                <a16:creationId xmlns:a16="http://schemas.microsoft.com/office/drawing/2014/main" id="{E772158D-2BB2-E848-A95E-983172FE3674}"/>
              </a:ext>
            </a:extLst>
          </p:cNvPr>
          <p:cNvSpPr>
            <a:spLocks noGrp="1"/>
          </p:cNvSpPr>
          <p:nvPr>
            <p:ph idx="1"/>
          </p:nvPr>
        </p:nvSpPr>
        <p:spPr/>
        <p:txBody>
          <a:bodyPr/>
          <a:lstStyle/>
          <a:p>
            <a:r>
              <a:rPr lang="en-US" sz="2400" dirty="0"/>
              <a:t>Readers disable interrupts on entry</a:t>
            </a:r>
          </a:p>
          <a:p>
            <a:pPr lvl="1"/>
            <a:r>
              <a:rPr lang="en-US" sz="2000" dirty="0"/>
              <a:t>Guarantees they complete critical section in a timely fashion</a:t>
            </a:r>
          </a:p>
          <a:p>
            <a:pPr lvl="1"/>
            <a:r>
              <a:rPr lang="en-US" sz="2000" dirty="0"/>
              <a:t>No read or write lock</a:t>
            </a:r>
          </a:p>
          <a:p>
            <a:r>
              <a:rPr lang="en-US" sz="2400" dirty="0"/>
              <a:t>Writer</a:t>
            </a:r>
          </a:p>
          <a:p>
            <a:pPr lvl="1"/>
            <a:r>
              <a:rPr lang="en-US" sz="2000" dirty="0"/>
              <a:t>Acquire write lock</a:t>
            </a:r>
          </a:p>
          <a:p>
            <a:pPr lvl="1"/>
            <a:r>
              <a:rPr lang="en-US" sz="2000" dirty="0"/>
              <a:t>Compute new data structure</a:t>
            </a:r>
          </a:p>
          <a:p>
            <a:pPr lvl="1"/>
            <a:r>
              <a:rPr lang="en-US" sz="2000" dirty="0"/>
              <a:t>Publish new version with atomic instruction</a:t>
            </a:r>
          </a:p>
          <a:p>
            <a:pPr lvl="1"/>
            <a:r>
              <a:rPr lang="en-US" sz="2000" dirty="0"/>
              <a:t>Release write lock</a:t>
            </a:r>
          </a:p>
          <a:p>
            <a:pPr lvl="1"/>
            <a:r>
              <a:rPr lang="en-US" sz="2000" dirty="0"/>
              <a:t>Wait for time slice on each CPU</a:t>
            </a:r>
          </a:p>
          <a:p>
            <a:pPr lvl="1"/>
            <a:r>
              <a:rPr lang="en-US" sz="2000" dirty="0"/>
              <a:t>Only then, garbage collect old version of data structure</a:t>
            </a:r>
          </a:p>
        </p:txBody>
      </p:sp>
    </p:spTree>
    <p:extLst>
      <p:ext uri="{BB962C8B-B14F-4D97-AF65-F5344CB8AC3E}">
        <p14:creationId xmlns:p14="http://schemas.microsoft.com/office/powerpoint/2010/main" val="133931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in Multiprocessors</a:t>
            </a:r>
          </a:p>
        </p:txBody>
      </p:sp>
      <p:sp>
        <p:nvSpPr>
          <p:cNvPr id="3" name="Content Placeholder 2"/>
          <p:cNvSpPr>
            <a:spLocks noGrp="1"/>
          </p:cNvSpPr>
          <p:nvPr>
            <p:ph idx="1"/>
          </p:nvPr>
        </p:nvSpPr>
        <p:spPr/>
        <p:txBody>
          <a:bodyPr/>
          <a:lstStyle/>
          <a:p>
            <a:r>
              <a:rPr lang="en-US" sz="2000" dirty="0"/>
              <a:t>There could be one ready queue for all CPUs</a:t>
            </a:r>
            <a:endParaRPr lang="en-US" sz="1800" dirty="0"/>
          </a:p>
          <a:p>
            <a:r>
              <a:rPr lang="en-US" sz="2000" dirty="0"/>
              <a:t>Notice any problems?</a:t>
            </a:r>
          </a:p>
          <a:p>
            <a:pPr lvl="1"/>
            <a:r>
              <a:rPr lang="en-US" sz="1800" dirty="0"/>
              <a:t>Single bottleneck: contention for ready queue’s spinlock</a:t>
            </a:r>
          </a:p>
          <a:p>
            <a:pPr lvl="1"/>
            <a:r>
              <a:rPr lang="en-US" sz="1800" dirty="0"/>
              <a:t>Limited cache reuse: lack of data locality as threads get </a:t>
            </a:r>
            <a:br>
              <a:rPr lang="en-US" sz="1800" dirty="0"/>
            </a:br>
            <a:r>
              <a:rPr lang="en-US" sz="1800" dirty="0"/>
              <a:t>scheduled on different CPUs</a:t>
            </a:r>
          </a:p>
          <a:p>
            <a:r>
              <a:rPr lang="en-US" sz="2000" dirty="0"/>
              <a:t>Solution: each CPU has its own private ready queue</a:t>
            </a:r>
            <a:endParaRPr lang="en-US" sz="1600" dirty="0"/>
          </a:p>
          <a:p>
            <a:r>
              <a:rPr lang="en-US" sz="2000" dirty="0"/>
              <a:t>Notice any problems?</a:t>
            </a:r>
          </a:p>
          <a:p>
            <a:pPr lvl="1"/>
            <a:r>
              <a:rPr lang="en-US" sz="1800" dirty="0"/>
              <a:t>Load balancing: some CPUs might be idle </a:t>
            </a:r>
            <a:br>
              <a:rPr lang="en-US" sz="1800" dirty="0"/>
            </a:br>
            <a:r>
              <a:rPr lang="en-US" sz="1800" dirty="0"/>
              <a:t>while threads pile up on others ready queues </a:t>
            </a:r>
          </a:p>
          <a:p>
            <a:pPr lvl="1"/>
            <a:r>
              <a:rPr lang="en-US" sz="1800" dirty="0"/>
              <a:t>Priorities: one queue has one low-priority </a:t>
            </a:r>
            <a:br>
              <a:rPr lang="en-US" sz="1800" dirty="0"/>
            </a:br>
            <a:r>
              <a:rPr lang="en-US" sz="1800" dirty="0"/>
              <a:t>thread and another has ten high-priority ones</a:t>
            </a:r>
          </a:p>
          <a:p>
            <a:r>
              <a:rPr lang="en-US" sz="2200" dirty="0"/>
              <a:t>Solution:</a:t>
            </a:r>
            <a:r>
              <a:rPr lang="en-US" sz="1800" dirty="0"/>
              <a:t> load balancing!</a:t>
            </a:r>
          </a:p>
        </p:txBody>
      </p:sp>
      <p:graphicFrame>
        <p:nvGraphicFramePr>
          <p:cNvPr id="4" name="Table 3">
            <a:extLst>
              <a:ext uri="{FF2B5EF4-FFF2-40B4-BE49-F238E27FC236}">
                <a16:creationId xmlns:a16="http://schemas.microsoft.com/office/drawing/2014/main" id="{04F0443A-0ADE-0649-91D0-850AFD58EC89}"/>
              </a:ext>
            </a:extLst>
          </p:cNvPr>
          <p:cNvGraphicFramePr>
            <a:graphicFrameLocks noGrp="1"/>
          </p:cNvGraphicFramePr>
          <p:nvPr>
            <p:extLst>
              <p:ext uri="{D42A27DB-BD31-4B8C-83A1-F6EECF244321}">
                <p14:modId xmlns:p14="http://schemas.microsoft.com/office/powerpoint/2010/main" val="2904140315"/>
              </p:ext>
            </p:extLst>
          </p:nvPr>
        </p:nvGraphicFramePr>
        <p:xfrm>
          <a:off x="6034877" y="2049528"/>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5768221"/>
                  </a:ext>
                </a:extLst>
              </a:tr>
            </a:tbl>
          </a:graphicData>
        </a:graphic>
      </p:graphicFrame>
      <p:sp>
        <p:nvSpPr>
          <p:cNvPr id="5" name="Rectangle 4">
            <a:extLst>
              <a:ext uri="{FF2B5EF4-FFF2-40B4-BE49-F238E27FC236}">
                <a16:creationId xmlns:a16="http://schemas.microsoft.com/office/drawing/2014/main" id="{63007ECF-7FAF-CC48-A314-6EFD9E223683}"/>
              </a:ext>
            </a:extLst>
          </p:cNvPr>
          <p:cNvSpPr/>
          <p:nvPr/>
        </p:nvSpPr>
        <p:spPr>
          <a:xfrm>
            <a:off x="8133881" y="2317219"/>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 name="Rectangle 5">
            <a:extLst>
              <a:ext uri="{FF2B5EF4-FFF2-40B4-BE49-F238E27FC236}">
                <a16:creationId xmlns:a16="http://schemas.microsoft.com/office/drawing/2014/main" id="{03987375-C38C-5348-88C7-4CE8040FA98F}"/>
              </a:ext>
            </a:extLst>
          </p:cNvPr>
          <p:cNvSpPr/>
          <p:nvPr/>
        </p:nvSpPr>
        <p:spPr>
          <a:xfrm>
            <a:off x="8133881" y="288361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7" name="Rectangle 6">
            <a:extLst>
              <a:ext uri="{FF2B5EF4-FFF2-40B4-BE49-F238E27FC236}">
                <a16:creationId xmlns:a16="http://schemas.microsoft.com/office/drawing/2014/main" id="{BA6D9BEA-084E-F744-923B-01C4041D1969}"/>
              </a:ext>
            </a:extLst>
          </p:cNvPr>
          <p:cNvSpPr/>
          <p:nvPr/>
        </p:nvSpPr>
        <p:spPr>
          <a:xfrm>
            <a:off x="8133881" y="1737388"/>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4EEE37E8-6AC7-7148-A551-9968A559A193}"/>
              </a:ext>
            </a:extLst>
          </p:cNvPr>
          <p:cNvSpPr/>
          <p:nvPr/>
        </p:nvSpPr>
        <p:spPr>
          <a:xfrm>
            <a:off x="8133881" y="3448620"/>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cxnSp>
        <p:nvCxnSpPr>
          <p:cNvPr id="10" name="Straight Arrow Connector 9">
            <a:extLst>
              <a:ext uri="{FF2B5EF4-FFF2-40B4-BE49-F238E27FC236}">
                <a16:creationId xmlns:a16="http://schemas.microsoft.com/office/drawing/2014/main" id="{3AED503A-61D7-C947-9299-96DDA0249789}"/>
              </a:ext>
            </a:extLst>
          </p:cNvPr>
          <p:cNvCxnSpPr>
            <a:cxnSpLocks/>
            <a:stCxn id="4" idx="3"/>
            <a:endCxn id="7" idx="1"/>
          </p:cNvCxnSpPr>
          <p:nvPr/>
        </p:nvCxnSpPr>
        <p:spPr>
          <a:xfrm flipV="1">
            <a:off x="7657721" y="1938487"/>
            <a:ext cx="476160" cy="246413"/>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B359E4E-B6C5-A348-9516-307CBB651837}"/>
              </a:ext>
            </a:extLst>
          </p:cNvPr>
          <p:cNvCxnSpPr>
            <a:cxnSpLocks/>
            <a:stCxn id="4" idx="3"/>
            <a:endCxn id="5" idx="1"/>
          </p:cNvCxnSpPr>
          <p:nvPr/>
        </p:nvCxnSpPr>
        <p:spPr>
          <a:xfrm>
            <a:off x="7657721" y="2184900"/>
            <a:ext cx="476160" cy="33341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FDEE888-9A33-8649-89FD-44FCF97DF4AE}"/>
              </a:ext>
            </a:extLst>
          </p:cNvPr>
          <p:cNvCxnSpPr>
            <a:cxnSpLocks/>
            <a:stCxn id="4" idx="3"/>
            <a:endCxn id="6" idx="1"/>
          </p:cNvCxnSpPr>
          <p:nvPr/>
        </p:nvCxnSpPr>
        <p:spPr>
          <a:xfrm>
            <a:off x="7657721" y="2184900"/>
            <a:ext cx="476160" cy="899812"/>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B04C73E-15A6-9D41-B420-F1347ACF2524}"/>
              </a:ext>
            </a:extLst>
          </p:cNvPr>
          <p:cNvCxnSpPr>
            <a:cxnSpLocks/>
            <a:stCxn id="4" idx="3"/>
            <a:endCxn id="8" idx="1"/>
          </p:cNvCxnSpPr>
          <p:nvPr/>
        </p:nvCxnSpPr>
        <p:spPr>
          <a:xfrm>
            <a:off x="7657721" y="2184900"/>
            <a:ext cx="476160" cy="1464819"/>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3" name="Table 52">
            <a:extLst>
              <a:ext uri="{FF2B5EF4-FFF2-40B4-BE49-F238E27FC236}">
                <a16:creationId xmlns:a16="http://schemas.microsoft.com/office/drawing/2014/main" id="{575AA352-0645-7C4F-897C-561FF21864AB}"/>
              </a:ext>
            </a:extLst>
          </p:cNvPr>
          <p:cNvGraphicFramePr>
            <a:graphicFrameLocks noGrp="1"/>
          </p:cNvGraphicFramePr>
          <p:nvPr>
            <p:extLst>
              <p:ext uri="{D42A27DB-BD31-4B8C-83A1-F6EECF244321}">
                <p14:modId xmlns:p14="http://schemas.microsoft.com/office/powerpoint/2010/main" val="567045385"/>
              </p:ext>
            </p:extLst>
          </p:nvPr>
        </p:nvGraphicFramePr>
        <p:xfrm>
          <a:off x="6034877" y="452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25768221"/>
                  </a:ext>
                </a:extLst>
              </a:tr>
            </a:tbl>
          </a:graphicData>
        </a:graphic>
      </p:graphicFrame>
      <p:cxnSp>
        <p:nvCxnSpPr>
          <p:cNvPr id="54" name="Straight Arrow Connector 53">
            <a:extLst>
              <a:ext uri="{FF2B5EF4-FFF2-40B4-BE49-F238E27FC236}">
                <a16:creationId xmlns:a16="http://schemas.microsoft.com/office/drawing/2014/main" id="{889D5112-27BC-0444-85ED-DE1B2093B99E}"/>
              </a:ext>
            </a:extLst>
          </p:cNvPr>
          <p:cNvCxnSpPr>
            <a:cxnSpLocks/>
            <a:stCxn id="53" idx="3"/>
            <a:endCxn id="63" idx="1"/>
          </p:cNvCxnSpPr>
          <p:nvPr/>
        </p:nvCxnSpPr>
        <p:spPr>
          <a:xfrm flipV="1">
            <a:off x="7657721" y="4472190"/>
            <a:ext cx="495985" cy="188867"/>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le 54">
            <a:extLst>
              <a:ext uri="{FF2B5EF4-FFF2-40B4-BE49-F238E27FC236}">
                <a16:creationId xmlns:a16="http://schemas.microsoft.com/office/drawing/2014/main" id="{03FB9641-18AA-EE42-8A7B-F5B18900A015}"/>
              </a:ext>
            </a:extLst>
          </p:cNvPr>
          <p:cNvGraphicFramePr>
            <a:graphicFrameLocks noGrp="1"/>
          </p:cNvGraphicFramePr>
          <p:nvPr>
            <p:extLst>
              <p:ext uri="{D42A27DB-BD31-4B8C-83A1-F6EECF244321}">
                <p14:modId xmlns:p14="http://schemas.microsoft.com/office/powerpoint/2010/main" val="4147945637"/>
              </p:ext>
            </p:extLst>
          </p:nvPr>
        </p:nvGraphicFramePr>
        <p:xfrm>
          <a:off x="6034877" y="4978434"/>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125768221"/>
                  </a:ext>
                </a:extLst>
              </a:tr>
            </a:tbl>
          </a:graphicData>
        </a:graphic>
      </p:graphicFrame>
      <p:cxnSp>
        <p:nvCxnSpPr>
          <p:cNvPr id="56" name="Straight Arrow Connector 55">
            <a:extLst>
              <a:ext uri="{FF2B5EF4-FFF2-40B4-BE49-F238E27FC236}">
                <a16:creationId xmlns:a16="http://schemas.microsoft.com/office/drawing/2014/main" id="{45CD3EE0-B0F1-DE47-A671-8D604597FCD5}"/>
              </a:ext>
            </a:extLst>
          </p:cNvPr>
          <p:cNvCxnSpPr>
            <a:cxnSpLocks/>
            <a:stCxn id="55" idx="3"/>
            <a:endCxn id="61" idx="1"/>
          </p:cNvCxnSpPr>
          <p:nvPr/>
        </p:nvCxnSpPr>
        <p:spPr>
          <a:xfrm flipV="1">
            <a:off x="7657721" y="5052021"/>
            <a:ext cx="495985" cy="6178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7" name="Table 56">
            <a:extLst>
              <a:ext uri="{FF2B5EF4-FFF2-40B4-BE49-F238E27FC236}">
                <a16:creationId xmlns:a16="http://schemas.microsoft.com/office/drawing/2014/main" id="{6CB7A5B8-AA18-F745-8B78-30AED753C928}"/>
              </a:ext>
            </a:extLst>
          </p:cNvPr>
          <p:cNvGraphicFramePr>
            <a:graphicFrameLocks noGrp="1"/>
          </p:cNvGraphicFramePr>
          <p:nvPr>
            <p:extLst>
              <p:ext uri="{D42A27DB-BD31-4B8C-83A1-F6EECF244321}">
                <p14:modId xmlns:p14="http://schemas.microsoft.com/office/powerpoint/2010/main" val="463595117"/>
              </p:ext>
            </p:extLst>
          </p:nvPr>
        </p:nvGraphicFramePr>
        <p:xfrm>
          <a:off x="6034877" y="542715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25768221"/>
                  </a:ext>
                </a:extLst>
              </a:tr>
            </a:tbl>
          </a:graphicData>
        </a:graphic>
      </p:graphicFrame>
      <p:cxnSp>
        <p:nvCxnSpPr>
          <p:cNvPr id="58" name="Straight Arrow Connector 57">
            <a:extLst>
              <a:ext uri="{FF2B5EF4-FFF2-40B4-BE49-F238E27FC236}">
                <a16:creationId xmlns:a16="http://schemas.microsoft.com/office/drawing/2014/main" id="{F03FBC42-3CC7-8A4D-8D9E-DEDF14DFB413}"/>
              </a:ext>
            </a:extLst>
          </p:cNvPr>
          <p:cNvCxnSpPr>
            <a:cxnSpLocks/>
            <a:stCxn id="57" idx="3"/>
            <a:endCxn id="62" idx="1"/>
          </p:cNvCxnSpPr>
          <p:nvPr/>
        </p:nvCxnSpPr>
        <p:spPr>
          <a:xfrm>
            <a:off x="7657721" y="5562527"/>
            <a:ext cx="495985" cy="5588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9" name="Table 58">
            <a:extLst>
              <a:ext uri="{FF2B5EF4-FFF2-40B4-BE49-F238E27FC236}">
                <a16:creationId xmlns:a16="http://schemas.microsoft.com/office/drawing/2014/main" id="{B51BC172-E2FC-ED47-A9B9-B8D3A998CA65}"/>
              </a:ext>
            </a:extLst>
          </p:cNvPr>
          <p:cNvGraphicFramePr>
            <a:graphicFrameLocks noGrp="1"/>
          </p:cNvGraphicFramePr>
          <p:nvPr>
            <p:extLst>
              <p:ext uri="{D42A27DB-BD31-4B8C-83A1-F6EECF244321}">
                <p14:modId xmlns:p14="http://schemas.microsoft.com/office/powerpoint/2010/main" val="1853351277"/>
              </p:ext>
            </p:extLst>
          </p:nvPr>
        </p:nvGraphicFramePr>
        <p:xfrm>
          <a:off x="6034877" y="586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8</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7</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6</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5</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25768221"/>
                  </a:ext>
                </a:extLst>
              </a:tr>
            </a:tbl>
          </a:graphicData>
        </a:graphic>
      </p:graphicFrame>
      <p:cxnSp>
        <p:nvCxnSpPr>
          <p:cNvPr id="60" name="Straight Arrow Connector 59">
            <a:extLst>
              <a:ext uri="{FF2B5EF4-FFF2-40B4-BE49-F238E27FC236}">
                <a16:creationId xmlns:a16="http://schemas.microsoft.com/office/drawing/2014/main" id="{8412E7EA-EE4E-1045-99D4-782D0EB8DA59}"/>
              </a:ext>
            </a:extLst>
          </p:cNvPr>
          <p:cNvCxnSpPr>
            <a:cxnSpLocks/>
            <a:stCxn id="59" idx="3"/>
            <a:endCxn id="64" idx="1"/>
          </p:cNvCxnSpPr>
          <p:nvPr/>
        </p:nvCxnSpPr>
        <p:spPr>
          <a:xfrm>
            <a:off x="7657721" y="6001057"/>
            <a:ext cx="495985" cy="18236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63488CB0-5098-9C48-A418-56AD15360DF8}"/>
              </a:ext>
            </a:extLst>
          </p:cNvPr>
          <p:cNvSpPr/>
          <p:nvPr/>
        </p:nvSpPr>
        <p:spPr>
          <a:xfrm>
            <a:off x="8153706" y="4850922"/>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2" name="Rectangle 61">
            <a:extLst>
              <a:ext uri="{FF2B5EF4-FFF2-40B4-BE49-F238E27FC236}">
                <a16:creationId xmlns:a16="http://schemas.microsoft.com/office/drawing/2014/main" id="{D12941F4-7E7F-3A49-8972-9D4D51AB4AAB}"/>
              </a:ext>
            </a:extLst>
          </p:cNvPr>
          <p:cNvSpPr/>
          <p:nvPr/>
        </p:nvSpPr>
        <p:spPr>
          <a:xfrm>
            <a:off x="8153706" y="5417316"/>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63" name="Rectangle 62">
            <a:extLst>
              <a:ext uri="{FF2B5EF4-FFF2-40B4-BE49-F238E27FC236}">
                <a16:creationId xmlns:a16="http://schemas.microsoft.com/office/drawing/2014/main" id="{B361A04B-F568-B845-9878-7615A1B43D15}"/>
              </a:ext>
            </a:extLst>
          </p:cNvPr>
          <p:cNvSpPr/>
          <p:nvPr/>
        </p:nvSpPr>
        <p:spPr>
          <a:xfrm>
            <a:off x="8153706" y="4271091"/>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64" name="Rectangle 63">
            <a:extLst>
              <a:ext uri="{FF2B5EF4-FFF2-40B4-BE49-F238E27FC236}">
                <a16:creationId xmlns:a16="http://schemas.microsoft.com/office/drawing/2014/main" id="{54CDE7D1-405E-0D43-8D49-AF7F24B94734}"/>
              </a:ext>
            </a:extLst>
          </p:cNvPr>
          <p:cNvSpPr/>
          <p:nvPr/>
        </p:nvSpPr>
        <p:spPr>
          <a:xfrm>
            <a:off x="8153706" y="598232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spTree>
    <p:extLst>
      <p:ext uri="{BB962C8B-B14F-4D97-AF65-F5344CB8AC3E}">
        <p14:creationId xmlns:p14="http://schemas.microsoft.com/office/powerpoint/2010/main" val="116009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5" grpId="0" animBg="1"/>
      <p:bldP spid="6" grpId="0" animBg="1"/>
      <p:bldP spid="7" grpId="0" animBg="1"/>
      <p:bldP spid="8" grpId="0" animBg="1"/>
      <p:bldP spid="61" grpId="0" animBg="1"/>
      <p:bldP spid="62" grpId="0" animBg="1"/>
      <p:bldP spid="63" grpId="0" animBg="1"/>
      <p:bldP spid="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C145-4DCF-9D4B-A66D-039D7CE16726}"/>
              </a:ext>
            </a:extLst>
          </p:cNvPr>
          <p:cNvSpPr>
            <a:spLocks noGrp="1"/>
          </p:cNvSpPr>
          <p:nvPr>
            <p:ph type="title"/>
          </p:nvPr>
        </p:nvSpPr>
        <p:spPr>
          <a:xfrm>
            <a:off x="628650" y="212727"/>
            <a:ext cx="7886700" cy="986154"/>
          </a:xfrm>
        </p:spPr>
        <p:txBody>
          <a:bodyPr/>
          <a:lstStyle/>
          <a:p>
            <a:r>
              <a:rPr lang="en-US" dirty="0"/>
              <a:t>Load Tracking Metric</a:t>
            </a:r>
          </a:p>
        </p:txBody>
      </p:sp>
      <p:sp>
        <p:nvSpPr>
          <p:cNvPr id="3" name="Content Placeholder 2">
            <a:extLst>
              <a:ext uri="{FF2B5EF4-FFF2-40B4-BE49-F238E27FC236}">
                <a16:creationId xmlns:a16="http://schemas.microsoft.com/office/drawing/2014/main" id="{CC433778-871E-EF4F-90AD-A3258D90345F}"/>
              </a:ext>
            </a:extLst>
          </p:cNvPr>
          <p:cNvSpPr>
            <a:spLocks noGrp="1"/>
          </p:cNvSpPr>
          <p:nvPr>
            <p:ph idx="1"/>
          </p:nvPr>
        </p:nvSpPr>
        <p:spPr>
          <a:xfrm>
            <a:off x="628650" y="1676400"/>
            <a:ext cx="7886700" cy="4968875"/>
          </a:xfrm>
        </p:spPr>
        <p:txBody>
          <a:bodyPr/>
          <a:lstStyle/>
          <a:p>
            <a:r>
              <a:rPr lang="en-US" sz="2000" dirty="0">
                <a:solidFill>
                  <a:srgbClr val="FF0000"/>
                </a:solidFill>
              </a:rPr>
              <a:t>Option 1</a:t>
            </a:r>
            <a:r>
              <a:rPr lang="en-US" sz="2000" dirty="0"/>
              <a:t>: balance queues based on </a:t>
            </a:r>
            <a:r>
              <a:rPr lang="en-US" sz="2000" dirty="0">
                <a:solidFill>
                  <a:srgbClr val="FF0000"/>
                </a:solidFill>
              </a:rPr>
              <a:t>number of threads</a:t>
            </a:r>
          </a:p>
          <a:p>
            <a:pPr lvl="1"/>
            <a:r>
              <a:rPr lang="en-US" sz="1800" dirty="0"/>
              <a:t>Two queues could have same number of threads, in one all are high-priority, and in other all are low-priority</a:t>
            </a:r>
          </a:p>
          <a:p>
            <a:pPr lvl="1"/>
            <a:r>
              <a:rPr lang="en-US" sz="1800" dirty="0"/>
              <a:t>Low-priority threads get the same amount of CPU time as high-priority ones</a:t>
            </a:r>
          </a:p>
          <a:p>
            <a:r>
              <a:rPr lang="en-US" sz="2000" dirty="0">
                <a:solidFill>
                  <a:srgbClr val="FF0000"/>
                </a:solidFill>
              </a:rPr>
              <a:t>Option 2</a:t>
            </a:r>
            <a:r>
              <a:rPr lang="en-US" sz="2000" dirty="0"/>
              <a:t>: balance queues based on </a:t>
            </a:r>
            <a:r>
              <a:rPr lang="en-US" sz="2000" dirty="0">
                <a:solidFill>
                  <a:srgbClr val="FF0000"/>
                </a:solidFill>
              </a:rPr>
              <a:t>threads’ weights</a:t>
            </a:r>
          </a:p>
          <a:p>
            <a:pPr lvl="1"/>
            <a:r>
              <a:rPr lang="en-US" sz="1800" dirty="0"/>
              <a:t>One queue has 1 thread with weight 9, other has 9 threads with weight 1</a:t>
            </a:r>
          </a:p>
          <a:p>
            <a:pPr lvl="1"/>
            <a:r>
              <a:rPr lang="en-US" sz="1800" dirty="0"/>
              <a:t>High-priority thread often sleeps, its CPU must frequently steal work from other queue</a:t>
            </a:r>
          </a:p>
          <a:p>
            <a:r>
              <a:rPr lang="en-US" sz="2000" dirty="0">
                <a:solidFill>
                  <a:srgbClr val="FF0000"/>
                </a:solidFill>
              </a:rPr>
              <a:t>Option 3</a:t>
            </a:r>
            <a:r>
              <a:rPr lang="en-US" sz="2000" dirty="0"/>
              <a:t>: balance queues based on </a:t>
            </a:r>
            <a:r>
              <a:rPr lang="en-US" sz="2000" dirty="0">
                <a:solidFill>
                  <a:srgbClr val="FF0000"/>
                </a:solidFill>
              </a:rPr>
              <a:t>threads’ weights and CPU utilization</a:t>
            </a:r>
          </a:p>
          <a:p>
            <a:pPr lvl="1"/>
            <a:r>
              <a:rPr lang="en-US" sz="1800" dirty="0"/>
              <a:t>Metric called </a:t>
            </a:r>
            <a:r>
              <a:rPr lang="en-US" sz="1800" i="1" dirty="0">
                <a:solidFill>
                  <a:srgbClr val="FF0000"/>
                </a:solidFill>
              </a:rPr>
              <a:t>load </a:t>
            </a:r>
            <a:r>
              <a:rPr lang="en-US" sz="1800" dirty="0"/>
              <a:t>used in Linux’s completely fair scheduling (CFS)</a:t>
            </a:r>
          </a:p>
          <a:p>
            <a:pPr lvl="1"/>
            <a:r>
              <a:rPr lang="en-US" sz="1800" dirty="0"/>
              <a:t>If thread does not use much of CPU, its </a:t>
            </a:r>
            <a:r>
              <a:rPr lang="en-US" sz="1800" i="1" dirty="0"/>
              <a:t>load</a:t>
            </a:r>
            <a:r>
              <a:rPr lang="en-US" sz="1800" dirty="0"/>
              <a:t> will be decreased accordingly</a:t>
            </a:r>
          </a:p>
          <a:p>
            <a:pPr lvl="1"/>
            <a:r>
              <a:rPr lang="en-US" sz="1800" dirty="0"/>
              <a:t>CFS further uses </a:t>
            </a:r>
            <a:r>
              <a:rPr lang="en-US" sz="1600" dirty="0" err="1">
                <a:latin typeface="Ubuntu Mono" panose="020B0509030602030204" pitchFamily="49" charset="0"/>
              </a:rPr>
              <a:t>autogroup</a:t>
            </a:r>
            <a:r>
              <a:rPr lang="en-US" sz="1800" dirty="0"/>
              <a:t> feature to normalize </a:t>
            </a:r>
            <a:r>
              <a:rPr lang="en-US" sz="1800" i="1" dirty="0"/>
              <a:t>load</a:t>
            </a:r>
            <a:r>
              <a:rPr lang="en-US" sz="1800" dirty="0"/>
              <a:t> based on number of threads per process</a:t>
            </a:r>
            <a:endParaRPr lang="en-US" sz="1800" dirty="0">
              <a:latin typeface="Ubuntu Mono" panose="020B0509030602030204" pitchFamily="49" charset="0"/>
            </a:endParaRPr>
          </a:p>
        </p:txBody>
      </p:sp>
    </p:spTree>
    <p:extLst>
      <p:ext uri="{BB962C8B-B14F-4D97-AF65-F5344CB8AC3E}">
        <p14:creationId xmlns:p14="http://schemas.microsoft.com/office/powerpoint/2010/main" val="357382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5FB6A28-BFFD-A141-8827-D28154A8273D}"/>
              </a:ext>
            </a:extLst>
          </p:cNvPr>
          <p:cNvSpPr>
            <a:spLocks noGrp="1"/>
          </p:cNvSpPr>
          <p:nvPr>
            <p:ph type="title"/>
          </p:nvPr>
        </p:nvSpPr>
        <p:spPr>
          <a:xfrm>
            <a:off x="628650" y="212727"/>
            <a:ext cx="7886700" cy="986154"/>
          </a:xfrm>
        </p:spPr>
        <p:txBody>
          <a:bodyPr/>
          <a:lstStyle/>
          <a:p>
            <a:r>
              <a:rPr lang="en-US"/>
              <a:t>Load Balancing is Simple, isn’t it?</a:t>
            </a:r>
            <a:endParaRPr lang="en-US" dirty="0"/>
          </a:p>
        </p:txBody>
      </p:sp>
      <p:sp>
        <p:nvSpPr>
          <p:cNvPr id="9" name="Text Placeholder 8">
            <a:extLst>
              <a:ext uri="{FF2B5EF4-FFF2-40B4-BE49-F238E27FC236}">
                <a16:creationId xmlns:a16="http://schemas.microsoft.com/office/drawing/2014/main" id="{01B66A7E-50E7-EC4F-A81F-0F2B9952E662}"/>
              </a:ext>
            </a:extLst>
          </p:cNvPr>
          <p:cNvSpPr>
            <a:spLocks noGrp="1"/>
          </p:cNvSpPr>
          <p:nvPr>
            <p:ph idx="1"/>
          </p:nvPr>
        </p:nvSpPr>
        <p:spPr>
          <a:xfrm>
            <a:off x="628650" y="1676400"/>
            <a:ext cx="7886700" cy="4968875"/>
          </a:xfrm>
        </p:spPr>
        <p:txBody>
          <a:bodyPr/>
          <a:lstStyle/>
          <a:p>
            <a:pPr marL="0" indent="0">
              <a:buNone/>
            </a:pPr>
            <a:r>
              <a:rPr lang="en-CA" sz="1800" i="1" dirty="0">
                <a:solidFill>
                  <a:srgbClr val="0070C0"/>
                </a:solidFill>
              </a:rPr>
              <a:t>“I suspect that making the scheduler use per-CPU queues together with some inter-CPU load balancing logic is probably trivial . Patches already exist, and I don’t feel that people can screw up the few hundred lines too badly.” </a:t>
            </a:r>
          </a:p>
          <a:p>
            <a:pPr marL="0" indent="0">
              <a:buNone/>
            </a:pPr>
            <a:endParaRPr lang="en-CA" sz="700" dirty="0"/>
          </a:p>
          <a:p>
            <a:pPr marL="457200" lvl="1" indent="0" algn="r">
              <a:buNone/>
            </a:pPr>
            <a:r>
              <a:rPr lang="en-CA" sz="1200" dirty="0"/>
              <a:t>Linus Torvalds, 2001</a:t>
            </a:r>
            <a:r>
              <a:rPr lang="en-CA" sz="1200" baseline="30000" dirty="0"/>
              <a:t>[1]</a:t>
            </a:r>
            <a:endParaRPr lang="en-CA" sz="1600" dirty="0"/>
          </a:p>
          <a:p>
            <a:r>
              <a:rPr lang="en-CA" sz="1800" dirty="0"/>
              <a:t>In 2001, server systems typically had only few CPUs</a:t>
            </a:r>
          </a:p>
          <a:p>
            <a:r>
              <a:rPr lang="en-CA" sz="1800" dirty="0"/>
              <a:t>Today, datacenter servers could have hundreds of CPUs</a:t>
            </a:r>
          </a:p>
          <a:p>
            <a:r>
              <a:rPr lang="en-CA" sz="1800" dirty="0"/>
              <a:t>Load balancing has become expensive procedure</a:t>
            </a:r>
          </a:p>
          <a:p>
            <a:pPr lvl="1"/>
            <a:r>
              <a:rPr lang="en-CA" sz="1600" dirty="0">
                <a:solidFill>
                  <a:srgbClr val="00B050"/>
                </a:solidFill>
              </a:rPr>
              <a:t>Computation</a:t>
            </a:r>
            <a:r>
              <a:rPr lang="en-CA" sz="1600" dirty="0"/>
              <a:t>: requires iterating over dozens of ready queues</a:t>
            </a:r>
          </a:p>
          <a:p>
            <a:pPr lvl="1"/>
            <a:r>
              <a:rPr lang="en-CA" sz="1600" dirty="0">
                <a:solidFill>
                  <a:srgbClr val="00B050"/>
                </a:solidFill>
              </a:rPr>
              <a:t>Communication</a:t>
            </a:r>
            <a:r>
              <a:rPr lang="en-CA" sz="1600" dirty="0"/>
              <a:t>: involves modifying remotely cached data structures, causing extremely expensive cache misses and synchronization</a:t>
            </a:r>
          </a:p>
          <a:p>
            <a:r>
              <a:rPr lang="en-CA" sz="1800" dirty="0"/>
              <a:t>Scheduler try to </a:t>
            </a:r>
            <a:r>
              <a:rPr lang="en-CA" sz="1800" dirty="0">
                <a:solidFill>
                  <a:srgbClr val="FF0000"/>
                </a:solidFill>
              </a:rPr>
              <a:t>avoid</a:t>
            </a:r>
            <a:r>
              <a:rPr lang="en-CA" sz="1800" dirty="0"/>
              <a:t> running load-balancing procedure often</a:t>
            </a:r>
          </a:p>
          <a:p>
            <a:pPr lvl="1"/>
            <a:r>
              <a:rPr lang="en-CA" sz="1600" dirty="0"/>
              <a:t>Results in cases where CPU becomes idle while others are busy</a:t>
            </a:r>
          </a:p>
          <a:p>
            <a:r>
              <a:rPr lang="en-CA" sz="1800" dirty="0"/>
              <a:t>Schedule runs “emergency” load balancing (</a:t>
            </a:r>
            <a:r>
              <a:rPr lang="en-CA" sz="1800" i="1" dirty="0">
                <a:solidFill>
                  <a:srgbClr val="FF0000"/>
                </a:solidFill>
              </a:rPr>
              <a:t>work stealing</a:t>
            </a:r>
            <a:r>
              <a:rPr lang="en-CA" sz="1800" dirty="0"/>
              <a:t>) when CPUs become idle</a:t>
            </a:r>
          </a:p>
        </p:txBody>
      </p:sp>
      <p:sp>
        <p:nvSpPr>
          <p:cNvPr id="14" name="Rectangle 13">
            <a:extLst>
              <a:ext uri="{FF2B5EF4-FFF2-40B4-BE49-F238E27FC236}">
                <a16:creationId xmlns:a16="http://schemas.microsoft.com/office/drawing/2014/main" id="{D7DCDF1F-B334-0B47-901A-711F76EF3FE3}"/>
              </a:ext>
            </a:extLst>
          </p:cNvPr>
          <p:cNvSpPr/>
          <p:nvPr/>
        </p:nvSpPr>
        <p:spPr>
          <a:xfrm>
            <a:off x="628650" y="6529857"/>
            <a:ext cx="7390241" cy="230832"/>
          </a:xfrm>
          <a:prstGeom prst="rect">
            <a:avLst/>
          </a:prstGeom>
        </p:spPr>
        <p:txBody>
          <a:bodyPr wrap="square">
            <a:spAutoFit/>
          </a:bodyPr>
          <a:lstStyle/>
          <a:p>
            <a:r>
              <a:rPr lang="en-CA" sz="900" dirty="0">
                <a:latin typeface="Gill Sans Light" panose="020B0302020104020203" pitchFamily="34" charset="-79"/>
                <a:cs typeface="Gill Sans Light" panose="020B0302020104020203" pitchFamily="34" charset="-79"/>
              </a:rPr>
              <a:t>[1] L. Torvalds. The Linux Kernel Mailing List. http://tech-</a:t>
            </a:r>
            <a:r>
              <a:rPr lang="en-CA" sz="900" dirty="0" err="1">
                <a:latin typeface="Gill Sans Light" panose="020B0302020104020203" pitchFamily="34" charset="-79"/>
                <a:cs typeface="Gill Sans Light" panose="020B0302020104020203" pitchFamily="34" charset="-79"/>
              </a:rPr>
              <a:t>insider.org</a:t>
            </a:r>
            <a:r>
              <a:rPr lang="en-CA" sz="900" dirty="0">
                <a:latin typeface="Gill Sans Light" panose="020B0302020104020203" pitchFamily="34" charset="-79"/>
                <a:cs typeface="Gill Sans Light" panose="020B0302020104020203" pitchFamily="34" charset="-79"/>
              </a:rPr>
              <a:t>/</a:t>
            </a:r>
            <a:r>
              <a:rPr lang="en-CA" sz="900" dirty="0" err="1">
                <a:latin typeface="Gill Sans Light" panose="020B0302020104020203" pitchFamily="34" charset="-79"/>
                <a:cs typeface="Gill Sans Light" panose="020B0302020104020203" pitchFamily="34" charset="-79"/>
              </a:rPr>
              <a:t>linux</a:t>
            </a:r>
            <a:r>
              <a:rPr lang="en-CA" sz="900" dirty="0">
                <a:latin typeface="Gill Sans Light" panose="020B0302020104020203" pitchFamily="34" charset="-79"/>
                <a:cs typeface="Gill Sans Light" panose="020B0302020104020203" pitchFamily="34" charset="-79"/>
              </a:rPr>
              <a:t>/research/2001/1215.html, Feb. 2001. </a:t>
            </a:r>
          </a:p>
        </p:txBody>
      </p:sp>
    </p:spTree>
    <p:extLst>
      <p:ext uri="{BB962C8B-B14F-4D97-AF65-F5344CB8AC3E}">
        <p14:creationId xmlns:p14="http://schemas.microsoft.com/office/powerpoint/2010/main" val="59886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2C01017A-E070-A44A-9DF3-4AC3F710C3ED}"/>
              </a:ext>
            </a:extLst>
          </p:cNvPr>
          <p:cNvSpPr>
            <a:spLocks noGrp="1" noChangeArrowheads="1"/>
          </p:cNvSpPr>
          <p:nvPr>
            <p:ph type="title"/>
          </p:nvPr>
        </p:nvSpPr>
        <p:spPr/>
        <p:txBody>
          <a:bodyPr/>
          <a:lstStyle/>
          <a:p>
            <a:r>
              <a:rPr lang="en-US" altLang="en-US" dirty="0"/>
              <a:t>Processor Affinity</a:t>
            </a:r>
          </a:p>
        </p:txBody>
      </p:sp>
      <p:sp>
        <p:nvSpPr>
          <p:cNvPr id="80898" name="Rectangle 3">
            <a:extLst>
              <a:ext uri="{FF2B5EF4-FFF2-40B4-BE49-F238E27FC236}">
                <a16:creationId xmlns:a16="http://schemas.microsoft.com/office/drawing/2014/main" id="{D1BD99E4-F9F6-F549-B073-F98FCE42ACD0}"/>
              </a:ext>
            </a:extLst>
          </p:cNvPr>
          <p:cNvSpPr>
            <a:spLocks noGrp="1" noChangeArrowheads="1"/>
          </p:cNvSpPr>
          <p:nvPr>
            <p:ph type="body" idx="1"/>
          </p:nvPr>
        </p:nvSpPr>
        <p:spPr/>
        <p:txBody>
          <a:bodyPr/>
          <a:lstStyle/>
          <a:p>
            <a:r>
              <a:rPr lang="en-US" altLang="en-US" sz="1800" dirty="0">
                <a:solidFill>
                  <a:srgbClr val="FF0000"/>
                </a:solidFill>
              </a:rPr>
              <a:t>Processor affinity:</a:t>
            </a:r>
            <a:r>
              <a:rPr lang="en-US" altLang="en-US" sz="1800" dirty="0"/>
              <a:t> when thread runs on one processor, cache contents of that processor stores recent memory accesses by that thread</a:t>
            </a:r>
          </a:p>
          <a:p>
            <a:pPr lvl="1"/>
            <a:endParaRPr lang="en-US" altLang="en-US" sz="1400" dirty="0"/>
          </a:p>
          <a:p>
            <a:r>
              <a:rPr lang="en-US" altLang="en-US" sz="1800" dirty="0">
                <a:solidFill>
                  <a:srgbClr val="FF0000"/>
                </a:solidFill>
              </a:rPr>
              <a:t>Migration</a:t>
            </a:r>
            <a:r>
              <a:rPr lang="en-US" altLang="en-US" sz="1800" dirty="0"/>
              <a:t>: load balancing may affect affinity as threads move between processors</a:t>
            </a:r>
          </a:p>
          <a:p>
            <a:pPr lvl="1"/>
            <a:r>
              <a:rPr lang="en-US" altLang="en-US" sz="1600" dirty="0"/>
              <a:t>Performance of migrated thread suffers because it loses its cached contents</a:t>
            </a:r>
          </a:p>
          <a:p>
            <a:pPr lvl="1"/>
            <a:r>
              <a:rPr lang="en-US" altLang="en-US" sz="1600" dirty="0"/>
              <a:t>Migration is justified only if performance loss is less than waiting time</a:t>
            </a:r>
          </a:p>
          <a:p>
            <a:pPr lvl="1"/>
            <a:endParaRPr lang="en-US" altLang="en-US" sz="1600" dirty="0"/>
          </a:p>
          <a:p>
            <a:r>
              <a:rPr lang="en-US" altLang="en-US" sz="1800" dirty="0">
                <a:solidFill>
                  <a:srgbClr val="FF0000"/>
                </a:solidFill>
              </a:rPr>
              <a:t>Soft affinity</a:t>
            </a:r>
            <a:r>
              <a:rPr lang="en-US" altLang="en-US" sz="1800" dirty="0"/>
              <a:t>: OS tries to keep threads on same CPU, but no guarantees</a:t>
            </a:r>
          </a:p>
          <a:p>
            <a:pPr lvl="1"/>
            <a:endParaRPr lang="en-US" altLang="en-US" sz="1400" dirty="0"/>
          </a:p>
          <a:p>
            <a:r>
              <a:rPr lang="en-US" altLang="en-US" sz="1800" dirty="0">
                <a:solidFill>
                  <a:srgbClr val="FF0000"/>
                </a:solidFill>
              </a:rPr>
              <a:t>Hard affinity</a:t>
            </a:r>
            <a:r>
              <a:rPr lang="en-US" altLang="en-US" sz="1800" dirty="0"/>
              <a:t>: OS allows threads to specify set of CPUs they may run on</a:t>
            </a:r>
          </a:p>
          <a:p>
            <a:endParaRPr lang="en-US" altLang="en-US" sz="1800" dirty="0"/>
          </a:p>
        </p:txBody>
      </p:sp>
    </p:spTree>
    <p:extLst>
      <p:ext uri="{BB962C8B-B14F-4D97-AF65-F5344CB8AC3E}">
        <p14:creationId xmlns:p14="http://schemas.microsoft.com/office/powerpoint/2010/main" val="145297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C37A-BB30-AC42-B939-11EED082276F}"/>
              </a:ext>
            </a:extLst>
          </p:cNvPr>
          <p:cNvSpPr>
            <a:spLocks noGrp="1"/>
          </p:cNvSpPr>
          <p:nvPr>
            <p:ph type="title"/>
          </p:nvPr>
        </p:nvSpPr>
        <p:spPr/>
        <p:txBody>
          <a:bodyPr/>
          <a:lstStyle/>
          <a:p>
            <a:r>
              <a:rPr lang="en-US" dirty="0"/>
              <a:t>NUMA Nodes and Scheduling Domains</a:t>
            </a:r>
          </a:p>
        </p:txBody>
      </p:sp>
      <p:sp>
        <p:nvSpPr>
          <p:cNvPr id="3" name="Content Placeholder 2">
            <a:extLst>
              <a:ext uri="{FF2B5EF4-FFF2-40B4-BE49-F238E27FC236}">
                <a16:creationId xmlns:a16="http://schemas.microsoft.com/office/drawing/2014/main" id="{3B2139AD-5F7C-9340-9244-B0148B66D211}"/>
              </a:ext>
            </a:extLst>
          </p:cNvPr>
          <p:cNvSpPr>
            <a:spLocks noGrp="1"/>
          </p:cNvSpPr>
          <p:nvPr>
            <p:ph idx="1"/>
          </p:nvPr>
        </p:nvSpPr>
        <p:spPr>
          <a:xfrm>
            <a:off x="628650" y="4565020"/>
            <a:ext cx="7886700" cy="1926692"/>
          </a:xfrm>
        </p:spPr>
        <p:txBody>
          <a:bodyPr/>
          <a:lstStyle/>
          <a:p>
            <a:r>
              <a:rPr lang="en-US" sz="1600" dirty="0"/>
              <a:t>Group of processors sharing last level cache (LLC) form NUMA node</a:t>
            </a:r>
          </a:p>
          <a:p>
            <a:r>
              <a:rPr lang="en-US" sz="1600" dirty="0"/>
              <a:t>NUMA nodes are grouped according to their level of connectivity</a:t>
            </a:r>
          </a:p>
          <a:p>
            <a:r>
              <a:rPr lang="en-US" sz="1600" dirty="0"/>
              <a:t>Each level of hierarchy is called scheduling domain</a:t>
            </a:r>
          </a:p>
          <a:p>
            <a:pPr lvl="1"/>
            <a:r>
              <a:rPr lang="en-US" sz="1200" dirty="0"/>
              <a:t>Scheduling domain differ from each processor’s perspective</a:t>
            </a:r>
          </a:p>
          <a:p>
            <a:pPr lvl="1"/>
            <a:r>
              <a:rPr lang="en-US" sz="1200" dirty="0"/>
              <a:t>E.g., above photo shows scheduling domains from perspective of processors in NUMA1 node</a:t>
            </a:r>
          </a:p>
          <a:p>
            <a:r>
              <a:rPr lang="en-US" sz="1600" dirty="0"/>
              <a:t>Load balancing is run for each scheduling domain</a:t>
            </a:r>
          </a:p>
        </p:txBody>
      </p:sp>
      <p:pic>
        <p:nvPicPr>
          <p:cNvPr id="4" name="Picture 2">
            <a:extLst>
              <a:ext uri="{FF2B5EF4-FFF2-40B4-BE49-F238E27FC236}">
                <a16:creationId xmlns:a16="http://schemas.microsoft.com/office/drawing/2014/main" id="{00B6B85B-0F98-2243-A364-634CBA76B19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25840" y="1620673"/>
            <a:ext cx="4692318" cy="263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0056-0042-A149-9C39-F68AD4F69BDD}"/>
              </a:ext>
            </a:extLst>
          </p:cNvPr>
          <p:cNvSpPr>
            <a:spLocks noGrp="1"/>
          </p:cNvSpPr>
          <p:nvPr>
            <p:ph type="title"/>
          </p:nvPr>
        </p:nvSpPr>
        <p:spPr/>
        <p:txBody>
          <a:bodyPr/>
          <a:lstStyle/>
          <a:p>
            <a:r>
              <a:rPr lang="en-US" dirty="0"/>
              <a:t>Load Balancing Newly-ready Threads</a:t>
            </a:r>
          </a:p>
        </p:txBody>
      </p:sp>
      <p:sp>
        <p:nvSpPr>
          <p:cNvPr id="3" name="Content Placeholder 2">
            <a:extLst>
              <a:ext uri="{FF2B5EF4-FFF2-40B4-BE49-F238E27FC236}">
                <a16:creationId xmlns:a16="http://schemas.microsoft.com/office/drawing/2014/main" id="{A01E28D9-B57A-9641-9389-F163042CA56C}"/>
              </a:ext>
            </a:extLst>
          </p:cNvPr>
          <p:cNvSpPr>
            <a:spLocks noGrp="1"/>
          </p:cNvSpPr>
          <p:nvPr>
            <p:ph idx="1"/>
          </p:nvPr>
        </p:nvSpPr>
        <p:spPr/>
        <p:txBody>
          <a:bodyPr/>
          <a:lstStyle/>
          <a:p>
            <a:r>
              <a:rPr lang="en-US" sz="1800" dirty="0"/>
              <a:t>Where should OS schedule newly-created threads?</a:t>
            </a:r>
          </a:p>
          <a:p>
            <a:pPr lvl="1"/>
            <a:r>
              <a:rPr lang="en-US" sz="1400" dirty="0"/>
              <a:t>Linux typically schedules new threads on </a:t>
            </a:r>
            <a:br>
              <a:rPr lang="en-US" sz="1400" dirty="0"/>
            </a:br>
            <a:r>
              <a:rPr lang="en-US" sz="1400" dirty="0"/>
              <a:t>the same processor that runs parent thread!</a:t>
            </a:r>
          </a:p>
          <a:p>
            <a:pPr lvl="1"/>
            <a:endParaRPr lang="en-US" sz="1400" dirty="0"/>
          </a:p>
          <a:p>
            <a:r>
              <a:rPr lang="en-CA" sz="1800" dirty="0"/>
              <a:t>Where should OS schedule awakened threads? </a:t>
            </a:r>
          </a:p>
          <a:p>
            <a:pPr lvl="1"/>
            <a:r>
              <a:rPr lang="en-CA" sz="1400" dirty="0"/>
              <a:t>For cache reuse, OS might want to schedule </a:t>
            </a:r>
            <a:br>
              <a:rPr lang="en-CA" sz="1400" dirty="0"/>
            </a:br>
            <a:r>
              <a:rPr lang="en-CA" sz="1400" dirty="0"/>
              <a:t>thread on same node it was put to sleep</a:t>
            </a:r>
          </a:p>
          <a:p>
            <a:pPr lvl="1"/>
            <a:r>
              <a:rPr lang="en-CA" sz="1400" dirty="0"/>
              <a:t>But this is not optimal if all processors of </a:t>
            </a:r>
            <a:br>
              <a:rPr lang="en-CA" sz="1400" dirty="0"/>
            </a:br>
            <a:r>
              <a:rPr lang="en-CA" sz="1400" dirty="0"/>
              <a:t>the same node are busy while other nodes are idle</a:t>
            </a:r>
          </a:p>
          <a:p>
            <a:pPr lvl="1"/>
            <a:endParaRPr lang="en-CA" sz="1400" dirty="0"/>
          </a:p>
          <a:p>
            <a:r>
              <a:rPr lang="en-CA" sz="1800" dirty="0"/>
              <a:t>One strategy</a:t>
            </a:r>
          </a:p>
          <a:p>
            <a:pPr lvl="1"/>
            <a:r>
              <a:rPr lang="en-CA" sz="1400" dirty="0"/>
              <a:t>If there are no idle processors, schedule newly-ready threads on original node</a:t>
            </a:r>
          </a:p>
          <a:p>
            <a:pPr lvl="1"/>
            <a:r>
              <a:rPr lang="en-CA" sz="1400" dirty="0"/>
              <a:t>If there are idle processors, pick one that has been idle for </a:t>
            </a:r>
            <a:r>
              <a:rPr lang="en-CA" sz="1400" dirty="0">
                <a:solidFill>
                  <a:srgbClr val="FF0000"/>
                </a:solidFill>
              </a:rPr>
              <a:t>longest period</a:t>
            </a:r>
          </a:p>
          <a:p>
            <a:pPr lvl="2"/>
            <a:r>
              <a:rPr lang="en-CA" sz="1100" dirty="0"/>
              <a:t>Processor with short idle time could still be overloaded with lots of threads that frequently </a:t>
            </a:r>
            <a:br>
              <a:rPr lang="en-CA" sz="1100" dirty="0"/>
            </a:br>
            <a:r>
              <a:rPr lang="en-CA" sz="1100" dirty="0"/>
              <a:t>sleep due to synchronization or I/O</a:t>
            </a:r>
          </a:p>
          <a:p>
            <a:endParaRPr lang="en-CA" sz="1800" dirty="0"/>
          </a:p>
          <a:p>
            <a:endParaRPr lang="en-US" sz="1800" dirty="0"/>
          </a:p>
        </p:txBody>
      </p:sp>
      <p:pic>
        <p:nvPicPr>
          <p:cNvPr id="10242" name="Picture 2" descr="The funniest newborn baby memes - Page 4 of 10 - All 4 Women | Funny baby  photos, Funny baby memes, Baby memes">
            <a:extLst>
              <a:ext uri="{FF2B5EF4-FFF2-40B4-BE49-F238E27FC236}">
                <a16:creationId xmlns:a16="http://schemas.microsoft.com/office/drawing/2014/main" id="{F4D7D1AF-8061-E944-8700-80B21A2FE02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986218" y="1781102"/>
            <a:ext cx="2529132" cy="18857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16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Multiprocessor Scheduling</a:t>
            </a:r>
          </a:p>
        </p:txBody>
      </p:sp>
      <p:sp>
        <p:nvSpPr>
          <p:cNvPr id="9" name="Content Placeholder 8">
            <a:extLst>
              <a:ext uri="{FF2B5EF4-FFF2-40B4-BE49-F238E27FC236}">
                <a16:creationId xmlns:a16="http://schemas.microsoft.com/office/drawing/2014/main" id="{602BE346-3460-E640-95C3-26AAD9E31104}"/>
              </a:ext>
            </a:extLst>
          </p:cNvPr>
          <p:cNvSpPr>
            <a:spLocks noGrp="1"/>
          </p:cNvSpPr>
          <p:nvPr>
            <p:ph idx="1"/>
          </p:nvPr>
        </p:nvSpPr>
        <p:spPr>
          <a:xfrm>
            <a:off x="628650" y="4678261"/>
            <a:ext cx="7886700" cy="1967014"/>
          </a:xfrm>
        </p:spPr>
        <p:txBody>
          <a:bodyPr/>
          <a:lstStyle/>
          <a:p>
            <a:r>
              <a:rPr lang="en-CA" sz="2000" dirty="0"/>
              <a:t>Scheduling’s simple invariant</a:t>
            </a:r>
          </a:p>
          <a:p>
            <a:pPr lvl="1"/>
            <a:r>
              <a:rPr lang="en-CA" sz="1800" dirty="0"/>
              <a:t>Ready threads should be scheduled on available CPUs</a:t>
            </a:r>
          </a:p>
          <a:p>
            <a:r>
              <a:rPr lang="en-CA" sz="2000" dirty="0"/>
              <a:t>Properties of multiprocessors make implementing this invariant very hard</a:t>
            </a:r>
          </a:p>
          <a:p>
            <a:pPr lvl="1"/>
            <a:r>
              <a:rPr lang="en-CA" sz="1800" dirty="0"/>
              <a:t>E.g., high cost of cache coherence and synchronization</a:t>
            </a:r>
          </a:p>
          <a:p>
            <a:pPr lvl="1"/>
            <a:r>
              <a:rPr lang="en-CA" sz="1800" dirty="0"/>
              <a:t>E.g., non-uniform memory access latencies (NUMA)</a:t>
            </a:r>
            <a:endParaRPr lang="en-CA" sz="2000" dirty="0"/>
          </a:p>
        </p:txBody>
      </p:sp>
      <p:pic>
        <p:nvPicPr>
          <p:cNvPr id="7" name="Picture 2" descr="Pin by ronda hunt on Me | Funny car memes, Dirt racing, Drag racing cars">
            <a:extLst>
              <a:ext uri="{FF2B5EF4-FFF2-40B4-BE49-F238E27FC236}">
                <a16:creationId xmlns:a16="http://schemas.microsoft.com/office/drawing/2014/main" id="{83F0AEB5-442D-7641-9C82-639F5F94159F}"/>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20560" y="1704123"/>
            <a:ext cx="2302880" cy="230288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3725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a:xfrm>
            <a:off x="628650" y="212727"/>
            <a:ext cx="7886700" cy="986154"/>
          </a:xfrm>
        </p:spPr>
        <p:txBody>
          <a:bodyPr/>
          <a:lstStyle/>
          <a:p>
            <a:r>
              <a:rPr lang="en-US" dirty="0"/>
              <a:t>Energy Efficiency Scheduling (EAS)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1676400"/>
            <a:ext cx="7886700" cy="4968875"/>
          </a:xfrm>
        </p:spPr>
        <p:txBody>
          <a:bodyPr/>
          <a:lstStyle/>
          <a:p>
            <a:r>
              <a:rPr lang="en-US" sz="2000" dirty="0"/>
              <a:t>Goal of EAS is to </a:t>
            </a:r>
            <a:r>
              <a:rPr lang="en-US" sz="2000" dirty="0">
                <a:solidFill>
                  <a:srgbClr val="FF0000"/>
                </a:solidFill>
              </a:rPr>
              <a:t>maximize performance per watt</a:t>
            </a:r>
          </a:p>
          <a:p>
            <a:pPr lvl="1"/>
            <a:r>
              <a:rPr lang="en-US" sz="1800" dirty="0"/>
              <a:t>Performance is instruction per second</a:t>
            </a:r>
            <a:endParaRPr lang="fa-IR" sz="1800" dirty="0"/>
          </a:p>
          <a:p>
            <a:pPr lvl="1"/>
            <a:r>
              <a:rPr lang="en-US" sz="1800" dirty="0"/>
              <a:t>Maximizing performance per watt = </a:t>
            </a:r>
            <a:r>
              <a:rPr lang="en-US" sz="1800" dirty="0">
                <a:solidFill>
                  <a:srgbClr val="FF0000"/>
                </a:solidFill>
              </a:rPr>
              <a:t>minimizing energy per instruction</a:t>
            </a:r>
            <a:endParaRPr lang="fa-IR" sz="1800" dirty="0">
              <a:solidFill>
                <a:srgbClr val="FF0000"/>
              </a:solidFill>
            </a:endParaRPr>
          </a:p>
          <a:p>
            <a:pPr lvl="1"/>
            <a:endParaRPr lang="en-US" sz="1800" dirty="0">
              <a:solidFill>
                <a:srgbClr val="FF0000"/>
              </a:solidFill>
            </a:endParaRPr>
          </a:p>
          <a:p>
            <a:r>
              <a:rPr lang="en-CA" sz="2000" dirty="0"/>
              <a:t>EAS needs to know each processor’s</a:t>
            </a:r>
          </a:p>
          <a:p>
            <a:pPr lvl="1"/>
            <a:r>
              <a:rPr lang="en-CA" sz="1800" dirty="0">
                <a:solidFill>
                  <a:srgbClr val="FF0000"/>
                </a:solidFill>
              </a:rPr>
              <a:t>Capacity:</a:t>
            </a:r>
            <a:r>
              <a:rPr lang="en-CA" sz="1800" dirty="0"/>
              <a:t> amount of work it can do when running at its highest frequency compared to the most capable processor in system</a:t>
            </a:r>
          </a:p>
          <a:p>
            <a:pPr lvl="1"/>
            <a:r>
              <a:rPr lang="en-CA" sz="1800" dirty="0">
                <a:solidFill>
                  <a:srgbClr val="FF0000"/>
                </a:solidFill>
              </a:rPr>
              <a:t>Energy model:</a:t>
            </a:r>
            <a:r>
              <a:rPr lang="en-CA" sz="1800" dirty="0"/>
              <a:t> power cost table per </a:t>
            </a:r>
            <a:r>
              <a:rPr lang="en-CA" sz="1800" i="1" dirty="0">
                <a:solidFill>
                  <a:srgbClr val="FF0000"/>
                </a:solidFill>
              </a:rPr>
              <a:t>performance domain</a:t>
            </a:r>
            <a:endParaRPr lang="fa-IR" sz="1800" i="1" dirty="0">
              <a:solidFill>
                <a:srgbClr val="FF0000"/>
              </a:solidFill>
            </a:endParaRPr>
          </a:p>
          <a:p>
            <a:pPr lvl="1"/>
            <a:endParaRPr lang="en-CA" sz="1800" i="1" dirty="0">
              <a:solidFill>
                <a:srgbClr val="FF0000"/>
              </a:solidFill>
            </a:endParaRPr>
          </a:p>
          <a:p>
            <a:r>
              <a:rPr lang="en-CA" sz="2000" dirty="0"/>
              <a:t>Using utilization and capacity, EAS estimates how big/busy each task/CPU is</a:t>
            </a:r>
            <a:endParaRPr lang="fa-IR" sz="2000" dirty="0"/>
          </a:p>
          <a:p>
            <a:pPr lvl="1"/>
            <a:endParaRPr lang="en-CA" sz="1600" dirty="0"/>
          </a:p>
          <a:p>
            <a:r>
              <a:rPr lang="en-US" sz="2000" dirty="0"/>
              <a:t>EAS assigns awakened threads to processor that is predicted to yield best energy consumption without harming performance</a:t>
            </a:r>
          </a:p>
        </p:txBody>
      </p:sp>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49329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FE2A-BDB5-7B42-A100-C4554EFEC2DD}"/>
              </a:ext>
            </a:extLst>
          </p:cNvPr>
          <p:cNvSpPr>
            <a:spLocks noGrp="1"/>
          </p:cNvSpPr>
          <p:nvPr>
            <p:ph type="title"/>
          </p:nvPr>
        </p:nvSpPr>
        <p:spPr>
          <a:xfrm>
            <a:off x="628650" y="212727"/>
            <a:ext cx="7886700" cy="986154"/>
          </a:xfrm>
        </p:spPr>
        <p:txBody>
          <a:bodyPr/>
          <a:lstStyle/>
          <a:p>
            <a:r>
              <a:rPr lang="en-US" dirty="0"/>
              <a:t>Aside: History of Linux CPU Scheduler</a:t>
            </a:r>
          </a:p>
        </p:txBody>
      </p:sp>
      <p:sp>
        <p:nvSpPr>
          <p:cNvPr id="3" name="Content Placeholder 2">
            <a:extLst>
              <a:ext uri="{FF2B5EF4-FFF2-40B4-BE49-F238E27FC236}">
                <a16:creationId xmlns:a16="http://schemas.microsoft.com/office/drawing/2014/main" id="{9720FA5D-E8FB-6F4B-824A-5C8E63766C42}"/>
              </a:ext>
            </a:extLst>
          </p:cNvPr>
          <p:cNvSpPr>
            <a:spLocks noGrp="1"/>
          </p:cNvSpPr>
          <p:nvPr>
            <p:ph idx="1"/>
          </p:nvPr>
        </p:nvSpPr>
        <p:spPr>
          <a:xfrm>
            <a:off x="628650" y="1676400"/>
            <a:ext cx="7886700" cy="4968875"/>
          </a:xfrm>
        </p:spPr>
        <p:txBody>
          <a:bodyPr/>
          <a:lstStyle/>
          <a:p>
            <a:r>
              <a:rPr lang="en-US" sz="1600" dirty="0"/>
              <a:t>Linux kernel between v2.4 and v2.6 used </a:t>
            </a:r>
            <a:r>
              <a:rPr lang="en-US" sz="1600" i="1" dirty="0">
                <a:solidFill>
                  <a:srgbClr val="FF0000"/>
                </a:solidFill>
              </a:rPr>
              <a:t>O(n) Scheduler</a:t>
            </a:r>
          </a:p>
          <a:p>
            <a:pPr lvl="1"/>
            <a:r>
              <a:rPr lang="en-US" sz="1400" dirty="0"/>
              <a:t>Only one ready queue for all CPUs implementing MFQ</a:t>
            </a:r>
          </a:p>
          <a:p>
            <a:pPr lvl="1"/>
            <a:r>
              <a:rPr lang="en-US" sz="1400" dirty="0"/>
              <a:t>High algorithmic complexity, performed poorly for highly multithreaded workloads</a:t>
            </a:r>
          </a:p>
          <a:p>
            <a:r>
              <a:rPr lang="en-US" sz="1600" dirty="0"/>
              <a:t>In 2003, it was replaced by </a:t>
            </a:r>
            <a:r>
              <a:rPr lang="en-US" sz="1600" i="1" dirty="0">
                <a:solidFill>
                  <a:srgbClr val="FF0000"/>
                </a:solidFill>
              </a:rPr>
              <a:t>O(1) Scheduler</a:t>
            </a:r>
            <a:r>
              <a:rPr lang="en-US" sz="1600" dirty="0"/>
              <a:t> (from v2.6.0 to v2.6.22)</a:t>
            </a:r>
          </a:p>
          <a:p>
            <a:pPr lvl="1"/>
            <a:r>
              <a:rPr lang="en-US" sz="1400" dirty="0"/>
              <a:t>Supporting constant </a:t>
            </a:r>
            <a:r>
              <a:rPr lang="en-US" sz="1400" i="1" dirty="0"/>
              <a:t>O(1)</a:t>
            </a:r>
            <a:r>
              <a:rPr lang="en-US" sz="1400" dirty="0"/>
              <a:t> scheduling complexity</a:t>
            </a:r>
          </a:p>
          <a:p>
            <a:pPr lvl="1"/>
            <a:r>
              <a:rPr lang="en-US" sz="1400" dirty="0"/>
              <a:t>Better scalability, not so friendly with interactive and audio applications</a:t>
            </a:r>
          </a:p>
          <a:p>
            <a:pPr lvl="1"/>
            <a:r>
              <a:rPr lang="en-US" sz="1400" dirty="0"/>
              <a:t>Initially successful, soon required lots of patches for new architectures </a:t>
            </a:r>
            <a:br>
              <a:rPr lang="en-US" sz="1400" dirty="0"/>
            </a:br>
            <a:r>
              <a:rPr lang="en-US" sz="1400" dirty="0"/>
              <a:t>(e.g., NUMA and SMT)</a:t>
            </a:r>
          </a:p>
          <a:p>
            <a:r>
              <a:rPr lang="en-US" sz="1600" dirty="0"/>
              <a:t>In 2007, </a:t>
            </a:r>
            <a:r>
              <a:rPr lang="en-US" sz="1600" i="1" dirty="0">
                <a:solidFill>
                  <a:srgbClr val="FF0000"/>
                </a:solidFill>
              </a:rPr>
              <a:t>Completely Fair Scheduler </a:t>
            </a:r>
            <a:r>
              <a:rPr lang="en-US" sz="1600" dirty="0"/>
              <a:t>was introduced replacing </a:t>
            </a:r>
            <a:r>
              <a:rPr lang="en-US" sz="1600" i="1" dirty="0"/>
              <a:t>O(1) Scheduler</a:t>
            </a:r>
            <a:r>
              <a:rPr lang="en-US" sz="1600" dirty="0"/>
              <a:t> (from v2.6.23) </a:t>
            </a:r>
          </a:p>
          <a:p>
            <a:pPr lvl="1"/>
            <a:r>
              <a:rPr lang="en-US" sz="1400" dirty="0"/>
              <a:t>Sacrificing </a:t>
            </a:r>
            <a:r>
              <a:rPr lang="en-US" sz="1400" i="1" dirty="0"/>
              <a:t>O(1)</a:t>
            </a:r>
            <a:r>
              <a:rPr lang="en-US" sz="1400" dirty="0"/>
              <a:t> complexity for </a:t>
            </a:r>
            <a:r>
              <a:rPr lang="en-US" sz="1400" i="1" dirty="0"/>
              <a:t>O(log n) </a:t>
            </a:r>
            <a:r>
              <a:rPr lang="en-US" sz="1400" dirty="0"/>
              <a:t>(read-black tree)</a:t>
            </a:r>
          </a:p>
          <a:p>
            <a:pPr lvl="1"/>
            <a:r>
              <a:rPr lang="en-US" sz="1400" dirty="0"/>
              <a:t>Implementing fair scheduling with lots of heuristics and optimizations for corner cases</a:t>
            </a:r>
          </a:p>
          <a:p>
            <a:r>
              <a:rPr lang="en-US" sz="1600" dirty="0"/>
              <a:t>In 2009, </a:t>
            </a:r>
            <a:r>
              <a:rPr lang="en-US" sz="1600" i="1" dirty="0">
                <a:solidFill>
                  <a:srgbClr val="FF0000"/>
                </a:solidFill>
              </a:rPr>
              <a:t>Brain Fuck Scheduler</a:t>
            </a:r>
            <a:r>
              <a:rPr lang="en-US" sz="1600" dirty="0"/>
              <a:t> was introduced as alternative to CFS</a:t>
            </a:r>
          </a:p>
          <a:p>
            <a:pPr lvl="1"/>
            <a:r>
              <a:rPr lang="en-US" sz="1400" dirty="0"/>
              <a:t>Not intended for mainline kernel, providing simple scheduler not needing heuristics and tunning</a:t>
            </a:r>
          </a:p>
          <a:p>
            <a:pPr lvl="1"/>
            <a:r>
              <a:rPr lang="en-US" sz="1400" dirty="0"/>
              <a:t>Only one ready queue, behavior that resembles weighted RR</a:t>
            </a:r>
          </a:p>
          <a:p>
            <a:pPr lvl="1"/>
            <a:r>
              <a:rPr lang="en-US" sz="1400" dirty="0"/>
              <a:t>Eventually retired in favor of </a:t>
            </a:r>
            <a:r>
              <a:rPr lang="en-US" sz="1400" i="1" dirty="0">
                <a:solidFill>
                  <a:srgbClr val="FF0000"/>
                </a:solidFill>
              </a:rPr>
              <a:t>Multiple Queue </a:t>
            </a:r>
            <a:r>
              <a:rPr lang="en-US" sz="1400" i="1" dirty="0" err="1">
                <a:solidFill>
                  <a:srgbClr val="FF0000"/>
                </a:solidFill>
              </a:rPr>
              <a:t>Skiplist</a:t>
            </a:r>
            <a:r>
              <a:rPr lang="en-US" sz="1400" i="1" dirty="0">
                <a:solidFill>
                  <a:srgbClr val="FF0000"/>
                </a:solidFill>
              </a:rPr>
              <a:t> Scheduler</a:t>
            </a:r>
          </a:p>
          <a:p>
            <a:pPr lvl="1"/>
            <a:endParaRPr lang="en-US" sz="1400" dirty="0"/>
          </a:p>
        </p:txBody>
      </p:sp>
    </p:spTree>
    <p:extLst>
      <p:ext uri="{BB962C8B-B14F-4D97-AF65-F5344CB8AC3E}">
        <p14:creationId xmlns:p14="http://schemas.microsoft.com/office/powerpoint/2010/main" val="11775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Multithreaded Programs: Oblivious Scheduler</a:t>
            </a:r>
          </a:p>
        </p:txBody>
      </p:sp>
      <p:sp>
        <p:nvSpPr>
          <p:cNvPr id="3" name="Content Placeholder 2"/>
          <p:cNvSpPr>
            <a:spLocks noGrp="1"/>
          </p:cNvSpPr>
          <p:nvPr>
            <p:ph idx="1"/>
          </p:nvPr>
        </p:nvSpPr>
        <p:spPr>
          <a:xfrm>
            <a:off x="628650" y="4795631"/>
            <a:ext cx="7886700" cy="1849644"/>
          </a:xfrm>
        </p:spPr>
        <p:txBody>
          <a:bodyPr/>
          <a:lstStyle/>
          <a:p>
            <a:r>
              <a:rPr lang="en-US" sz="2000" dirty="0">
                <a:solidFill>
                  <a:srgbClr val="FF0000"/>
                </a:solidFill>
              </a:rPr>
              <a:t>Oblivious scheduling</a:t>
            </a:r>
            <a:r>
              <a:rPr lang="en-US" sz="2000" dirty="0"/>
              <a:t>: CPUs independently schedule threads in their queue</a:t>
            </a:r>
          </a:p>
          <a:p>
            <a:pPr lvl="1"/>
            <a:r>
              <a:rPr lang="en-US" sz="1800" dirty="0"/>
              <a:t>Each thread is treated as independent thread</a:t>
            </a:r>
          </a:p>
          <a:p>
            <a:r>
              <a:rPr lang="en-US" sz="2000" dirty="0"/>
              <a:t>What happens if one thread gets time-sliced while others are still running?</a:t>
            </a:r>
          </a:p>
          <a:p>
            <a:pPr lvl="1"/>
            <a:r>
              <a:rPr lang="en-US" sz="1800" dirty="0"/>
              <a:t>Assuming program uses mutexes and condition variables, it will still be correct</a:t>
            </a:r>
          </a:p>
          <a:p>
            <a:pPr lvl="1"/>
            <a:r>
              <a:rPr lang="en-US" sz="1800" dirty="0"/>
              <a:t>Performance, however, could suffer if threads actually depend on one another</a:t>
            </a:r>
          </a:p>
        </p:txBody>
      </p:sp>
      <p:grpSp>
        <p:nvGrpSpPr>
          <p:cNvPr id="24" name="Group 23">
            <a:extLst>
              <a:ext uri="{FF2B5EF4-FFF2-40B4-BE49-F238E27FC236}">
                <a16:creationId xmlns:a16="http://schemas.microsoft.com/office/drawing/2014/main" id="{3B699897-4755-AF44-B9E1-0EBC416571DE}"/>
              </a:ext>
            </a:extLst>
          </p:cNvPr>
          <p:cNvGrpSpPr/>
          <p:nvPr/>
        </p:nvGrpSpPr>
        <p:grpSpPr>
          <a:xfrm>
            <a:off x="2433564" y="1860823"/>
            <a:ext cx="3976366" cy="2232436"/>
            <a:chOff x="2914054" y="3047529"/>
            <a:chExt cx="2987502" cy="1677262"/>
          </a:xfrm>
        </p:grpSpPr>
        <p:sp>
          <p:nvSpPr>
            <p:cNvPr id="7" name="Rectangle 6">
              <a:extLst>
                <a:ext uri="{FF2B5EF4-FFF2-40B4-BE49-F238E27FC236}">
                  <a16:creationId xmlns:a16="http://schemas.microsoft.com/office/drawing/2014/main" id="{F48922B9-ED2E-F64C-8CAB-E03A724156E4}"/>
                </a:ext>
              </a:extLst>
            </p:cNvPr>
            <p:cNvSpPr/>
            <p:nvPr/>
          </p:nvSpPr>
          <p:spPr>
            <a:xfrm>
              <a:off x="3366127"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9600175A-960E-9943-84A3-38F7DBE40D1F}"/>
                </a:ext>
              </a:extLst>
            </p:cNvPr>
            <p:cNvSpPr/>
            <p:nvPr/>
          </p:nvSpPr>
          <p:spPr>
            <a:xfrm>
              <a:off x="4285569"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04C9AAA-0BBF-5949-8D5D-3C22E8E6D8DC}"/>
                </a:ext>
              </a:extLst>
            </p:cNvPr>
            <p:cNvSpPr/>
            <p:nvPr/>
          </p:nvSpPr>
          <p:spPr>
            <a:xfrm>
              <a:off x="5205012"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52612015-1D3E-CC42-9ABE-0091BB1F29FE}"/>
                </a:ext>
              </a:extLst>
            </p:cNvPr>
            <p:cNvCxnSpPr/>
            <p:nvPr/>
          </p:nvCxnSpPr>
          <p:spPr>
            <a:xfrm>
              <a:off x="3120855" y="3398825"/>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72207E-017D-474A-AB8A-539A34E7DBDB}"/>
                </a:ext>
              </a:extLst>
            </p:cNvPr>
            <p:cNvSpPr txBox="1"/>
            <p:nvPr/>
          </p:nvSpPr>
          <p:spPr>
            <a:xfrm rot="16200000">
              <a:off x="2836373" y="3741373"/>
              <a:ext cx="351914" cy="196551"/>
            </a:xfrm>
            <a:prstGeom prst="rect">
              <a:avLst/>
            </a:prstGeom>
            <a:noFill/>
          </p:spPr>
          <p:txBody>
            <a:bodyPr wrap="none" rtlCol="0">
              <a:spAutoFit/>
            </a:bodyPr>
            <a:lstStyle/>
            <a:p>
              <a:pPr algn="ctr"/>
              <a:r>
                <a:rPr lang="en-US" sz="1100" dirty="0">
                  <a:latin typeface="Gill Sans Light" panose="020B0302020104020203" pitchFamily="34" charset="-79"/>
                  <a:cs typeface="Gill Sans Light" panose="020B0302020104020203" pitchFamily="34" charset="-79"/>
                </a:rPr>
                <a:t>Time</a:t>
              </a:r>
            </a:p>
          </p:txBody>
        </p:sp>
        <p:sp>
          <p:nvSpPr>
            <p:cNvPr id="13" name="Rectangle 12">
              <a:extLst>
                <a:ext uri="{FF2B5EF4-FFF2-40B4-BE49-F238E27FC236}">
                  <a16:creationId xmlns:a16="http://schemas.microsoft.com/office/drawing/2014/main" id="{2883F1C0-D712-3742-B0A3-589C4CD7C566}"/>
                </a:ext>
              </a:extLst>
            </p:cNvPr>
            <p:cNvSpPr/>
            <p:nvPr/>
          </p:nvSpPr>
          <p:spPr>
            <a:xfrm>
              <a:off x="3533744" y="3398825"/>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F2BCB141-8A5A-FB48-967F-F53B202556D4}"/>
                </a:ext>
              </a:extLst>
            </p:cNvPr>
            <p:cNvSpPr/>
            <p:nvPr/>
          </p:nvSpPr>
          <p:spPr>
            <a:xfrm>
              <a:off x="3533744" y="373744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00ED8171-2065-C243-A1BD-685EF6546EDD}"/>
                </a:ext>
              </a:extLst>
            </p:cNvPr>
            <p:cNvSpPr/>
            <p:nvPr/>
          </p:nvSpPr>
          <p:spPr>
            <a:xfrm>
              <a:off x="3533744" y="3992220"/>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049F4521-B490-BB4D-888C-7B03B4FB1904}"/>
                </a:ext>
              </a:extLst>
            </p:cNvPr>
            <p:cNvSpPr/>
            <p:nvPr/>
          </p:nvSpPr>
          <p:spPr>
            <a:xfrm>
              <a:off x="4453187" y="3458491"/>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5089B477-C083-A84F-B5F5-B2AF3558FEE4}"/>
                </a:ext>
              </a:extLst>
            </p:cNvPr>
            <p:cNvSpPr/>
            <p:nvPr/>
          </p:nvSpPr>
          <p:spPr>
            <a:xfrm>
              <a:off x="4453187" y="368946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P3.2</a:t>
              </a:r>
            </a:p>
          </p:txBody>
        </p:sp>
        <p:sp>
          <p:nvSpPr>
            <p:cNvPr id="18" name="Rectangle 17">
              <a:extLst>
                <a:ext uri="{FF2B5EF4-FFF2-40B4-BE49-F238E27FC236}">
                  <a16:creationId xmlns:a16="http://schemas.microsoft.com/office/drawing/2014/main" id="{DCF95E7B-19CE-394F-B908-956CEEC2E386}"/>
                </a:ext>
              </a:extLst>
            </p:cNvPr>
            <p:cNvSpPr/>
            <p:nvPr/>
          </p:nvSpPr>
          <p:spPr>
            <a:xfrm>
              <a:off x="4453187" y="402777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P2.4</a:t>
              </a:r>
            </a:p>
          </p:txBody>
        </p:sp>
        <p:sp>
          <p:nvSpPr>
            <p:cNvPr id="19" name="Rectangle 18">
              <a:extLst>
                <a:ext uri="{FF2B5EF4-FFF2-40B4-BE49-F238E27FC236}">
                  <a16:creationId xmlns:a16="http://schemas.microsoft.com/office/drawing/2014/main" id="{807F0ABB-4D44-C843-8A81-E6EC1DDF7B2B}"/>
                </a:ext>
              </a:extLst>
            </p:cNvPr>
            <p:cNvSpPr/>
            <p:nvPr/>
          </p:nvSpPr>
          <p:spPr>
            <a:xfrm>
              <a:off x="5372630" y="3403556"/>
              <a:ext cx="361309" cy="5078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369F3E65-5FBB-B344-BC58-4130F8FDDF68}"/>
                </a:ext>
              </a:extLst>
            </p:cNvPr>
            <p:cNvSpPr/>
            <p:nvPr/>
          </p:nvSpPr>
          <p:spPr>
            <a:xfrm>
              <a:off x="5372630" y="3911372"/>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53BF25F6-E5E8-6348-BE9A-D8CFDEF13AD4}"/>
                </a:ext>
              </a:extLst>
            </p:cNvPr>
            <p:cNvSpPr/>
            <p:nvPr/>
          </p:nvSpPr>
          <p:spPr>
            <a:xfrm>
              <a:off x="5372630" y="414254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P2.2</a:t>
              </a:r>
            </a:p>
          </p:txBody>
        </p:sp>
        <p:sp>
          <p:nvSpPr>
            <p:cNvPr id="22" name="TextBox 21">
              <a:extLst>
                <a:ext uri="{FF2B5EF4-FFF2-40B4-BE49-F238E27FC236}">
                  <a16:creationId xmlns:a16="http://schemas.microsoft.com/office/drawing/2014/main" id="{2131C739-DCC9-5E40-AEC5-8C43F11A2B13}"/>
                </a:ext>
              </a:extLst>
            </p:cNvPr>
            <p:cNvSpPr txBox="1"/>
            <p:nvPr/>
          </p:nvSpPr>
          <p:spPr>
            <a:xfrm>
              <a:off x="3338190" y="4493554"/>
              <a:ext cx="1514169" cy="231237"/>
            </a:xfrm>
            <a:prstGeom prst="rect">
              <a:avLst/>
            </a:prstGeom>
            <a:noFill/>
          </p:spPr>
          <p:txBody>
            <a:bodyPr wrap="none" rtlCol="0">
              <a:spAutoFit/>
            </a:bodyPr>
            <a:lstStyle/>
            <a:p>
              <a:r>
                <a:rPr lang="en-US" sz="1400" dirty="0" err="1">
                  <a:latin typeface="Gill Sans Light" panose="020B0302020104020203" pitchFamily="34" charset="-79"/>
                  <a:cs typeface="Gill Sans Light" panose="020B0302020104020203" pitchFamily="34" charset="-79"/>
                </a:rPr>
                <a:t>Px.y</a:t>
              </a:r>
              <a:r>
                <a:rPr lang="en-US" sz="1400" dirty="0">
                  <a:latin typeface="Gill Sans Light" panose="020B0302020104020203" pitchFamily="34" charset="-79"/>
                  <a:cs typeface="Gill Sans Light" panose="020B0302020104020203" pitchFamily="34" charset="-79"/>
                </a:rPr>
                <a:t>: thread y in process x</a:t>
              </a:r>
            </a:p>
          </p:txBody>
        </p:sp>
      </p:grpSp>
    </p:spTree>
    <p:extLst>
      <p:ext uri="{BB962C8B-B14F-4D97-AF65-F5344CB8AC3E}">
        <p14:creationId xmlns:p14="http://schemas.microsoft.com/office/powerpoint/2010/main" val="58666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1676400"/>
            <a:ext cx="7886700" cy="4968875"/>
          </a:xfrm>
        </p:spPr>
        <p:txBody>
          <a:bodyPr/>
          <a:lstStyle/>
          <a:p>
            <a:r>
              <a:rPr lang="en-CA" sz="1800" dirty="0"/>
              <a:t>Data parallelism is common programming design pattern </a:t>
            </a:r>
          </a:p>
          <a:p>
            <a:pPr lvl="1"/>
            <a:r>
              <a:rPr lang="en-CA" sz="1600" dirty="0"/>
              <a:t>Data is split into roughly equal sized chunks </a:t>
            </a:r>
          </a:p>
          <a:p>
            <a:pPr lvl="1"/>
            <a:r>
              <a:rPr lang="en-CA" sz="1600" dirty="0"/>
              <a:t>Chunks are processed independently by threads</a:t>
            </a:r>
          </a:p>
          <a:p>
            <a:pPr lvl="1"/>
            <a:r>
              <a:rPr lang="en-CA" sz="1600" dirty="0"/>
              <a:t>Once all chunks are processed, threads synchronize and communicate their results to next stage of computation</a:t>
            </a:r>
          </a:p>
          <a:p>
            <a:pPr lvl="1"/>
            <a:r>
              <a:rPr lang="en-CA" sz="1600" dirty="0"/>
              <a:t>E.g., Google MapReduce</a:t>
            </a:r>
          </a:p>
        </p:txBody>
      </p:sp>
      <p:grpSp>
        <p:nvGrpSpPr>
          <p:cNvPr id="6" name="Group 5">
            <a:extLst>
              <a:ext uri="{FF2B5EF4-FFF2-40B4-BE49-F238E27FC236}">
                <a16:creationId xmlns:a16="http://schemas.microsoft.com/office/drawing/2014/main" id="{205F446F-E0AD-BB46-940B-FE0B93525F5A}"/>
              </a:ext>
            </a:extLst>
          </p:cNvPr>
          <p:cNvGrpSpPr/>
          <p:nvPr/>
        </p:nvGrpSpPr>
        <p:grpSpPr>
          <a:xfrm>
            <a:off x="1187850" y="3884620"/>
            <a:ext cx="5212248" cy="1978887"/>
            <a:chOff x="1187850" y="1438751"/>
            <a:chExt cx="5212248" cy="1978887"/>
          </a:xfrm>
        </p:grpSpPr>
        <p:sp>
          <p:nvSpPr>
            <p:cNvPr id="7" name="Rectangle 6">
              <a:extLst>
                <a:ext uri="{FF2B5EF4-FFF2-40B4-BE49-F238E27FC236}">
                  <a16:creationId xmlns:a16="http://schemas.microsoft.com/office/drawing/2014/main" id="{2C56CA92-FC16-224D-8754-F0ECD097877D}"/>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21FD685A-3607-3646-9661-C9137676BF05}"/>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10" name="Rectangle 9">
              <a:extLst>
                <a:ext uri="{FF2B5EF4-FFF2-40B4-BE49-F238E27FC236}">
                  <a16:creationId xmlns:a16="http://schemas.microsoft.com/office/drawing/2014/main" id="{3545F624-54BA-FF4E-8811-CF33C2EF41F8}"/>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0DFCAE1F-654F-5645-B9BA-B423F8C61190}"/>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DD5A8E-1567-F749-AA67-C9D681B767CB}"/>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13" name="Rectangle 12">
            <a:extLst>
              <a:ext uri="{FF2B5EF4-FFF2-40B4-BE49-F238E27FC236}">
                <a16:creationId xmlns:a16="http://schemas.microsoft.com/office/drawing/2014/main" id="{57B41319-A637-C445-9EE1-B8D25B1C0D0C}"/>
              </a:ext>
            </a:extLst>
          </p:cNvPr>
          <p:cNvSpPr/>
          <p:nvPr/>
        </p:nvSpPr>
        <p:spPr>
          <a:xfrm>
            <a:off x="3248540"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AAFB7405-9E77-FD42-9313-412BE1116B85}"/>
              </a:ext>
            </a:extLst>
          </p:cNvPr>
          <p:cNvSpPr/>
          <p:nvPr/>
        </p:nvSpPr>
        <p:spPr>
          <a:xfrm>
            <a:off x="3248540"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5" name="Rectangle 14">
            <a:extLst>
              <a:ext uri="{FF2B5EF4-FFF2-40B4-BE49-F238E27FC236}">
                <a16:creationId xmlns:a16="http://schemas.microsoft.com/office/drawing/2014/main" id="{0619297C-9394-6442-9DDD-DDF405427808}"/>
              </a:ext>
            </a:extLst>
          </p:cNvPr>
          <p:cNvSpPr/>
          <p:nvPr/>
        </p:nvSpPr>
        <p:spPr>
          <a:xfrm>
            <a:off x="4472317"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16" name="Rectangle 15">
            <a:extLst>
              <a:ext uri="{FF2B5EF4-FFF2-40B4-BE49-F238E27FC236}">
                <a16:creationId xmlns:a16="http://schemas.microsoft.com/office/drawing/2014/main" id="{8B53BCBB-E987-484D-813D-0ADF46840C75}"/>
              </a:ext>
            </a:extLst>
          </p:cNvPr>
          <p:cNvSpPr/>
          <p:nvPr/>
        </p:nvSpPr>
        <p:spPr>
          <a:xfrm>
            <a:off x="5696095"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7" name="Rectangle 16">
            <a:extLst>
              <a:ext uri="{FF2B5EF4-FFF2-40B4-BE49-F238E27FC236}">
                <a16:creationId xmlns:a16="http://schemas.microsoft.com/office/drawing/2014/main" id="{EFF09130-4273-4348-8AAA-7075073A1067}"/>
              </a:ext>
            </a:extLst>
          </p:cNvPr>
          <p:cNvSpPr/>
          <p:nvPr/>
        </p:nvSpPr>
        <p:spPr>
          <a:xfrm>
            <a:off x="5696095"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8" name="Rectangle 17">
            <a:extLst>
              <a:ext uri="{FF2B5EF4-FFF2-40B4-BE49-F238E27FC236}">
                <a16:creationId xmlns:a16="http://schemas.microsoft.com/office/drawing/2014/main" id="{AEB12CBD-6ECD-5540-BFE8-205F4B70468F}"/>
              </a:ext>
            </a:extLst>
          </p:cNvPr>
          <p:cNvSpPr/>
          <p:nvPr/>
        </p:nvSpPr>
        <p:spPr>
          <a:xfrm>
            <a:off x="4472317"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19" name="Straight Connector 18">
            <a:extLst>
              <a:ext uri="{FF2B5EF4-FFF2-40B4-BE49-F238E27FC236}">
                <a16:creationId xmlns:a16="http://schemas.microsoft.com/office/drawing/2014/main" id="{DDF0B584-15F1-9A49-B6CA-239626E45D60}"/>
              </a:ext>
            </a:extLst>
          </p:cNvPr>
          <p:cNvCxnSpPr/>
          <p:nvPr/>
        </p:nvCxnSpPr>
        <p:spPr>
          <a:xfrm>
            <a:off x="2733856" y="5087731"/>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6DDA34B-A8C2-E14E-8DFB-78136CA08FAF}"/>
              </a:ext>
            </a:extLst>
          </p:cNvPr>
          <p:cNvSpPr txBox="1"/>
          <p:nvPr/>
        </p:nvSpPr>
        <p:spPr>
          <a:xfrm>
            <a:off x="6691681" y="4899866"/>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21" name="Straight Connector 20">
            <a:extLst>
              <a:ext uri="{FF2B5EF4-FFF2-40B4-BE49-F238E27FC236}">
                <a16:creationId xmlns:a16="http://schemas.microsoft.com/office/drawing/2014/main" id="{A9C5220F-30AC-1D45-9607-31537031B703}"/>
              </a:ext>
            </a:extLst>
          </p:cNvPr>
          <p:cNvCxnSpPr/>
          <p:nvPr/>
        </p:nvCxnSpPr>
        <p:spPr>
          <a:xfrm>
            <a:off x="2733856" y="5591120"/>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2F704A5-21F7-EC42-A35A-0A2C41FD4832}"/>
              </a:ext>
            </a:extLst>
          </p:cNvPr>
          <p:cNvSpPr txBox="1"/>
          <p:nvPr/>
        </p:nvSpPr>
        <p:spPr>
          <a:xfrm>
            <a:off x="6691681" y="5390555"/>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23" name="Group 22">
            <a:extLst>
              <a:ext uri="{FF2B5EF4-FFF2-40B4-BE49-F238E27FC236}">
                <a16:creationId xmlns:a16="http://schemas.microsoft.com/office/drawing/2014/main" id="{25F849A2-4444-6B4A-B594-AF167A441E72}"/>
              </a:ext>
            </a:extLst>
          </p:cNvPr>
          <p:cNvGrpSpPr/>
          <p:nvPr/>
        </p:nvGrpSpPr>
        <p:grpSpPr>
          <a:xfrm>
            <a:off x="1845366" y="5137540"/>
            <a:ext cx="4091182" cy="425652"/>
            <a:chOff x="1845366" y="2691671"/>
            <a:chExt cx="4091182" cy="425652"/>
          </a:xfrm>
        </p:grpSpPr>
        <p:cxnSp>
          <p:nvCxnSpPr>
            <p:cNvPr id="24" name="Straight Arrow Connector 23">
              <a:extLst>
                <a:ext uri="{FF2B5EF4-FFF2-40B4-BE49-F238E27FC236}">
                  <a16:creationId xmlns:a16="http://schemas.microsoft.com/office/drawing/2014/main" id="{0198C467-BC05-0546-A0B2-9764CD663470}"/>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1CE7DFB-71E2-4F4E-A2D4-57AEF2465C78}"/>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1A86E02-56E2-8D49-AD89-EC60D88A48EF}"/>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2E4E1E0-4CB2-FE4A-9FF8-84B42229EE7F}"/>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1D0C1A-3C16-464A-9873-6B77E4A95F85}"/>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99278F0-9B07-E54B-95B0-B01A5F7D0D48}"/>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5A47E42-0CE2-9E4F-BD23-8503A06D3D9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B08151A-074F-7B42-9B44-D403EF426A3B}"/>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A03711-C8CA-684C-A076-539431D725C2}"/>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41DA1F3-EFDA-2741-BEA3-06578ACE9BC8}"/>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Tree>
    <p:extLst>
      <p:ext uri="{BB962C8B-B14F-4D97-AF65-F5344CB8AC3E}">
        <p14:creationId xmlns:p14="http://schemas.microsoft.com/office/powerpoint/2010/main" val="358576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1000"/>
                                        <p:tgtEl>
                                          <p:spTgt spid="1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2000"/>
                                        <p:tgtEl>
                                          <p:spTgt spid="17"/>
                                        </p:tgtEl>
                                      </p:cBhvr>
                                    </p:animEffect>
                                  </p:childTnLst>
                                </p:cTn>
                              </p:par>
                            </p:childTnLst>
                          </p:cTn>
                        </p:par>
                        <p:par>
                          <p:cTn id="18" fill="hold">
                            <p:stCondLst>
                              <p:cond delay="2000"/>
                            </p:stCondLst>
                            <p:childTnLst>
                              <p:par>
                                <p:cTn id="19" presetID="2" presetClass="entr" presetSubtype="2"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1+#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1+#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childTnLst>
                          </p:cTn>
                        </p:par>
                        <p:par>
                          <p:cTn id="32" fill="hold">
                            <p:stCondLst>
                              <p:cond delay="500"/>
                            </p:stCondLst>
                            <p:childTnLst>
                              <p:par>
                                <p:cTn id="33" presetID="2" presetClass="entr" presetSubtype="2"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1000"/>
                                        <p:tgtEl>
                                          <p:spTgt spid="1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up)">
                                      <p:cBhvr>
                                        <p:cTn id="5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20" grpId="0"/>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5659121"/>
            <a:ext cx="7886700" cy="986154"/>
          </a:xfrm>
        </p:spPr>
        <p:txBody>
          <a:bodyPr/>
          <a:lstStyle/>
          <a:p>
            <a:r>
              <a:rPr lang="en-CA" sz="2000" dirty="0"/>
              <a:t>At each step, computation is limited by the slowest thread</a:t>
            </a:r>
          </a:p>
          <a:p>
            <a:r>
              <a:rPr lang="en-CA" sz="2000" dirty="0"/>
              <a:t>If thread is preempted on one CPU, it stalls all other threads</a:t>
            </a:r>
            <a:endParaRPr lang="en-US" sz="2000" dirty="0"/>
          </a:p>
        </p:txBody>
      </p:sp>
      <p:grpSp>
        <p:nvGrpSpPr>
          <p:cNvPr id="36" name="Group 35">
            <a:extLst>
              <a:ext uri="{FF2B5EF4-FFF2-40B4-BE49-F238E27FC236}">
                <a16:creationId xmlns:a16="http://schemas.microsoft.com/office/drawing/2014/main" id="{6A1A108C-659E-0243-9CAA-94387011135E}"/>
              </a:ext>
            </a:extLst>
          </p:cNvPr>
          <p:cNvGrpSpPr/>
          <p:nvPr/>
        </p:nvGrpSpPr>
        <p:grpSpPr>
          <a:xfrm>
            <a:off x="1187850" y="1824327"/>
            <a:ext cx="5212248" cy="1978887"/>
            <a:chOff x="1187850" y="1438751"/>
            <a:chExt cx="5212248" cy="1978887"/>
          </a:xfrm>
        </p:grpSpPr>
        <p:sp>
          <p:nvSpPr>
            <p:cNvPr id="37" name="Rectangle 36">
              <a:extLst>
                <a:ext uri="{FF2B5EF4-FFF2-40B4-BE49-F238E27FC236}">
                  <a16:creationId xmlns:a16="http://schemas.microsoft.com/office/drawing/2014/main" id="{8B6CD159-76A7-D640-825F-E31EC1C3EC4A}"/>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38" name="Rectangle 37">
              <a:extLst>
                <a:ext uri="{FF2B5EF4-FFF2-40B4-BE49-F238E27FC236}">
                  <a16:creationId xmlns:a16="http://schemas.microsoft.com/office/drawing/2014/main" id="{D6DECF04-2FD3-0B48-A39D-12400D0CF3C0}"/>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39" name="Rectangle 38">
              <a:extLst>
                <a:ext uri="{FF2B5EF4-FFF2-40B4-BE49-F238E27FC236}">
                  <a16:creationId xmlns:a16="http://schemas.microsoft.com/office/drawing/2014/main" id="{32F788F7-1915-2A49-9630-58449B6ECDF0}"/>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40" name="Straight Arrow Connector 39">
              <a:extLst>
                <a:ext uri="{FF2B5EF4-FFF2-40B4-BE49-F238E27FC236}">
                  <a16:creationId xmlns:a16="http://schemas.microsoft.com/office/drawing/2014/main" id="{FCB2F3BF-336C-0249-9545-2A41B8C1C993}"/>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B7E4088-91A9-854B-9D3E-79D828670702}"/>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42" name="Rectangle 41">
            <a:extLst>
              <a:ext uri="{FF2B5EF4-FFF2-40B4-BE49-F238E27FC236}">
                <a16:creationId xmlns:a16="http://schemas.microsoft.com/office/drawing/2014/main" id="{C1BACC37-D004-124C-9015-0EE42A97C1CA}"/>
              </a:ext>
            </a:extLst>
          </p:cNvPr>
          <p:cNvSpPr/>
          <p:nvPr/>
        </p:nvSpPr>
        <p:spPr>
          <a:xfrm>
            <a:off x="3248540"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3" name="Rectangle 42">
            <a:extLst>
              <a:ext uri="{FF2B5EF4-FFF2-40B4-BE49-F238E27FC236}">
                <a16:creationId xmlns:a16="http://schemas.microsoft.com/office/drawing/2014/main" id="{5EF850D5-E87A-A144-8377-4FEF0627198C}"/>
              </a:ext>
            </a:extLst>
          </p:cNvPr>
          <p:cNvSpPr/>
          <p:nvPr/>
        </p:nvSpPr>
        <p:spPr>
          <a:xfrm>
            <a:off x="3248540"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4" name="Rectangle 43">
            <a:extLst>
              <a:ext uri="{FF2B5EF4-FFF2-40B4-BE49-F238E27FC236}">
                <a16:creationId xmlns:a16="http://schemas.microsoft.com/office/drawing/2014/main" id="{2EDB3BEB-733B-3543-AFA7-3B172C1C912B}"/>
              </a:ext>
            </a:extLst>
          </p:cNvPr>
          <p:cNvSpPr/>
          <p:nvPr/>
        </p:nvSpPr>
        <p:spPr>
          <a:xfrm>
            <a:off x="4472317"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45" name="Rectangle 44">
            <a:extLst>
              <a:ext uri="{FF2B5EF4-FFF2-40B4-BE49-F238E27FC236}">
                <a16:creationId xmlns:a16="http://schemas.microsoft.com/office/drawing/2014/main" id="{A14DA486-7038-584B-B25D-749FEFA7D130}"/>
              </a:ext>
            </a:extLst>
          </p:cNvPr>
          <p:cNvSpPr/>
          <p:nvPr/>
        </p:nvSpPr>
        <p:spPr>
          <a:xfrm>
            <a:off x="5696095"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6" name="Rectangle 45">
            <a:extLst>
              <a:ext uri="{FF2B5EF4-FFF2-40B4-BE49-F238E27FC236}">
                <a16:creationId xmlns:a16="http://schemas.microsoft.com/office/drawing/2014/main" id="{4DAF7BBC-60FA-B94D-B20A-3934ED91790F}"/>
              </a:ext>
            </a:extLst>
          </p:cNvPr>
          <p:cNvSpPr/>
          <p:nvPr/>
        </p:nvSpPr>
        <p:spPr>
          <a:xfrm>
            <a:off x="5696095" y="2291902"/>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7" name="Rectangle 46">
            <a:extLst>
              <a:ext uri="{FF2B5EF4-FFF2-40B4-BE49-F238E27FC236}">
                <a16:creationId xmlns:a16="http://schemas.microsoft.com/office/drawing/2014/main" id="{942324D1-BEA8-4A47-AA04-2CCB5D3B6A77}"/>
              </a:ext>
            </a:extLst>
          </p:cNvPr>
          <p:cNvSpPr/>
          <p:nvPr/>
        </p:nvSpPr>
        <p:spPr>
          <a:xfrm>
            <a:off x="4472318"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48" name="Straight Connector 47">
            <a:extLst>
              <a:ext uri="{FF2B5EF4-FFF2-40B4-BE49-F238E27FC236}">
                <a16:creationId xmlns:a16="http://schemas.microsoft.com/office/drawing/2014/main" id="{0ABA3718-50DA-9047-82CA-0C07A431B8FC}"/>
              </a:ext>
            </a:extLst>
          </p:cNvPr>
          <p:cNvCxnSpPr/>
          <p:nvPr/>
        </p:nvCxnSpPr>
        <p:spPr>
          <a:xfrm>
            <a:off x="2733856" y="3873853"/>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F68A414-BC1B-8E4F-A346-D8AECA721DF8}"/>
              </a:ext>
            </a:extLst>
          </p:cNvPr>
          <p:cNvSpPr txBox="1"/>
          <p:nvPr/>
        </p:nvSpPr>
        <p:spPr>
          <a:xfrm>
            <a:off x="6691681" y="3685988"/>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50" name="Straight Connector 49">
            <a:extLst>
              <a:ext uri="{FF2B5EF4-FFF2-40B4-BE49-F238E27FC236}">
                <a16:creationId xmlns:a16="http://schemas.microsoft.com/office/drawing/2014/main" id="{C6D0FA51-8879-5B4F-AB32-36FFCB96140B}"/>
              </a:ext>
            </a:extLst>
          </p:cNvPr>
          <p:cNvCxnSpPr/>
          <p:nvPr/>
        </p:nvCxnSpPr>
        <p:spPr>
          <a:xfrm>
            <a:off x="2733856" y="4377242"/>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4BB5D01-8EA7-3C41-B93E-AD1918571435}"/>
              </a:ext>
            </a:extLst>
          </p:cNvPr>
          <p:cNvSpPr txBox="1"/>
          <p:nvPr/>
        </p:nvSpPr>
        <p:spPr>
          <a:xfrm>
            <a:off x="6691681" y="4176677"/>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52" name="Group 51">
            <a:extLst>
              <a:ext uri="{FF2B5EF4-FFF2-40B4-BE49-F238E27FC236}">
                <a16:creationId xmlns:a16="http://schemas.microsoft.com/office/drawing/2014/main" id="{8655F6A4-BB1B-BA45-BFF1-297D1027FFAC}"/>
              </a:ext>
            </a:extLst>
          </p:cNvPr>
          <p:cNvGrpSpPr/>
          <p:nvPr/>
        </p:nvGrpSpPr>
        <p:grpSpPr>
          <a:xfrm>
            <a:off x="1845366" y="3923662"/>
            <a:ext cx="4091182" cy="425652"/>
            <a:chOff x="1845366" y="2691671"/>
            <a:chExt cx="4091182" cy="425652"/>
          </a:xfrm>
        </p:grpSpPr>
        <p:cxnSp>
          <p:nvCxnSpPr>
            <p:cNvPr id="53" name="Straight Arrow Connector 52">
              <a:extLst>
                <a:ext uri="{FF2B5EF4-FFF2-40B4-BE49-F238E27FC236}">
                  <a16:creationId xmlns:a16="http://schemas.microsoft.com/office/drawing/2014/main" id="{F9B6AF5B-C7F4-9542-BD1A-3595A4593008}"/>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CF74D2F-A874-5048-8AB3-A6EFF2E3F2CE}"/>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256117F-9725-6C42-B4BB-4D17836F12BC}"/>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48ECE64-011B-FB48-9F0C-F7FF8781FF68}"/>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3285919-22C5-4341-A4BF-66B273EC44E4}"/>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77BF6AF-F44E-1949-A13E-35CA26411ABF}"/>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4E13911-04F6-8040-BF8B-2BC215233E0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81F8AA4-548A-3B4F-A4FE-2587C1F12EF3}"/>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01DCB36-0359-F543-85DD-CDC1742524EA}"/>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F89B176-AD7B-304E-A532-8E29028925B1}"/>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
        <p:nvSpPr>
          <p:cNvPr id="63" name="Rectangle 62">
            <a:extLst>
              <a:ext uri="{FF2B5EF4-FFF2-40B4-BE49-F238E27FC236}">
                <a16:creationId xmlns:a16="http://schemas.microsoft.com/office/drawing/2014/main" id="{C22EF62E-49F3-314D-872A-484CAC4B75E4}"/>
              </a:ext>
            </a:extLst>
          </p:cNvPr>
          <p:cNvSpPr/>
          <p:nvPr/>
        </p:nvSpPr>
        <p:spPr>
          <a:xfrm>
            <a:off x="5696095" y="3491165"/>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64" name="Rectangle 63">
            <a:extLst>
              <a:ext uri="{FF2B5EF4-FFF2-40B4-BE49-F238E27FC236}">
                <a16:creationId xmlns:a16="http://schemas.microsoft.com/office/drawing/2014/main" id="{9889C635-E32A-9848-A09B-CD16B3C08794}"/>
              </a:ext>
            </a:extLst>
          </p:cNvPr>
          <p:cNvSpPr/>
          <p:nvPr/>
        </p:nvSpPr>
        <p:spPr>
          <a:xfrm>
            <a:off x="5696095" y="2647333"/>
            <a:ext cx="480902" cy="82286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P2.X</a:t>
            </a:r>
          </a:p>
        </p:txBody>
      </p:sp>
    </p:spTree>
    <p:extLst>
      <p:ext uri="{BB962C8B-B14F-4D97-AF65-F5344CB8AC3E}">
        <p14:creationId xmlns:p14="http://schemas.microsoft.com/office/powerpoint/2010/main" val="3929629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F5A5-379A-EC42-9A91-D25F343632E2}"/>
              </a:ext>
            </a:extLst>
          </p:cNvPr>
          <p:cNvSpPr>
            <a:spLocks noGrp="1"/>
          </p:cNvSpPr>
          <p:nvPr>
            <p:ph type="title"/>
          </p:nvPr>
        </p:nvSpPr>
        <p:spPr/>
        <p:txBody>
          <a:bodyPr/>
          <a:lstStyle/>
          <a:p>
            <a:r>
              <a:rPr lang="en-US" dirty="0"/>
              <a:t>Problem with Oblivious Scheduling:</a:t>
            </a:r>
            <a:br>
              <a:rPr lang="en-US" dirty="0"/>
            </a:br>
            <a:r>
              <a:rPr lang="en-US" dirty="0"/>
              <a:t>Producer-Consumer Delay</a:t>
            </a:r>
          </a:p>
        </p:txBody>
      </p:sp>
      <p:sp>
        <p:nvSpPr>
          <p:cNvPr id="3" name="Content Placeholder 2">
            <a:extLst>
              <a:ext uri="{FF2B5EF4-FFF2-40B4-BE49-F238E27FC236}">
                <a16:creationId xmlns:a16="http://schemas.microsoft.com/office/drawing/2014/main" id="{966123BD-FC00-264A-ABA1-480A9A9B68A9}"/>
              </a:ext>
            </a:extLst>
          </p:cNvPr>
          <p:cNvSpPr>
            <a:spLocks noGrp="1"/>
          </p:cNvSpPr>
          <p:nvPr>
            <p:ph idx="1"/>
          </p:nvPr>
        </p:nvSpPr>
        <p:spPr>
          <a:xfrm>
            <a:off x="628650" y="4249427"/>
            <a:ext cx="7886700" cy="2395848"/>
          </a:xfrm>
        </p:spPr>
        <p:txBody>
          <a:bodyPr/>
          <a:lstStyle/>
          <a:p>
            <a:r>
              <a:rPr lang="en-CA" sz="2000" dirty="0"/>
              <a:t>Producer-consumer design patter is also very common</a:t>
            </a:r>
          </a:p>
          <a:p>
            <a:r>
              <a:rPr lang="en-CA" sz="2000" dirty="0"/>
              <a:t>Preempting a thread on one CPU stalls all others in the chain</a:t>
            </a:r>
          </a:p>
          <a:p>
            <a:r>
              <a:rPr lang="en-CA" sz="2000" dirty="0"/>
              <a:t>Some other problems with oblivious scheduling</a:t>
            </a:r>
          </a:p>
          <a:p>
            <a:pPr lvl="1"/>
            <a:r>
              <a:rPr lang="en-CA" sz="1800" dirty="0"/>
              <a:t>Preempting a thread on the critical path will slow down the entire process</a:t>
            </a:r>
          </a:p>
          <a:p>
            <a:pPr lvl="1"/>
            <a:r>
              <a:rPr lang="en-CA" sz="1800" dirty="0"/>
              <a:t>Preempting thread that has locked mutex stalls others until it is re-scheduled</a:t>
            </a:r>
          </a:p>
        </p:txBody>
      </p:sp>
      <p:grpSp>
        <p:nvGrpSpPr>
          <p:cNvPr id="17" name="Group 16">
            <a:extLst>
              <a:ext uri="{FF2B5EF4-FFF2-40B4-BE49-F238E27FC236}">
                <a16:creationId xmlns:a16="http://schemas.microsoft.com/office/drawing/2014/main" id="{C0ECB558-0441-CA4D-A42D-15A4B2EE7137}"/>
              </a:ext>
            </a:extLst>
          </p:cNvPr>
          <p:cNvGrpSpPr/>
          <p:nvPr/>
        </p:nvGrpSpPr>
        <p:grpSpPr>
          <a:xfrm>
            <a:off x="2174140" y="2242385"/>
            <a:ext cx="4795719" cy="476378"/>
            <a:chOff x="2185819" y="1822837"/>
            <a:chExt cx="4795719" cy="476378"/>
          </a:xfrm>
        </p:grpSpPr>
        <p:sp>
          <p:nvSpPr>
            <p:cNvPr id="7" name="Rectangle 6">
              <a:extLst>
                <a:ext uri="{FF2B5EF4-FFF2-40B4-BE49-F238E27FC236}">
                  <a16:creationId xmlns:a16="http://schemas.microsoft.com/office/drawing/2014/main" id="{263C9378-D5B2-B84E-89A8-DB3267E6109D}"/>
                </a:ext>
              </a:extLst>
            </p:cNvPr>
            <p:cNvSpPr/>
            <p:nvPr/>
          </p:nvSpPr>
          <p:spPr>
            <a:xfrm>
              <a:off x="2185819"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D8161755-973D-054F-AA6D-77A4C462A189}"/>
                </a:ext>
              </a:extLst>
            </p:cNvPr>
            <p:cNvSpPr/>
            <p:nvPr/>
          </p:nvSpPr>
          <p:spPr>
            <a:xfrm>
              <a:off x="4022783"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B53E169-8D84-EC40-BCFD-5EFFF8FB8BE8}"/>
                </a:ext>
              </a:extLst>
            </p:cNvPr>
            <p:cNvSpPr/>
            <p:nvPr/>
          </p:nvSpPr>
          <p:spPr>
            <a:xfrm>
              <a:off x="5859747"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3</a:t>
              </a:r>
            </a:p>
          </p:txBody>
        </p:sp>
      </p:grpSp>
      <p:sp>
        <p:nvSpPr>
          <p:cNvPr id="4" name="Rectangle 3">
            <a:extLst>
              <a:ext uri="{FF2B5EF4-FFF2-40B4-BE49-F238E27FC236}">
                <a16:creationId xmlns:a16="http://schemas.microsoft.com/office/drawing/2014/main" id="{DCCBA051-7D85-7A43-8456-F203904BB6B9}"/>
              </a:ext>
            </a:extLst>
          </p:cNvPr>
          <p:cNvSpPr/>
          <p:nvPr/>
        </p:nvSpPr>
        <p:spPr>
          <a:xfrm>
            <a:off x="2280102" y="2994178"/>
            <a:ext cx="909864" cy="299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1</a:t>
            </a:r>
          </a:p>
        </p:txBody>
      </p:sp>
      <p:sp>
        <p:nvSpPr>
          <p:cNvPr id="11" name="Rectangle 10">
            <a:extLst>
              <a:ext uri="{FF2B5EF4-FFF2-40B4-BE49-F238E27FC236}">
                <a16:creationId xmlns:a16="http://schemas.microsoft.com/office/drawing/2014/main" id="{B3859622-04B1-BD49-BE83-BE1FB6D7514E}"/>
              </a:ext>
            </a:extLst>
          </p:cNvPr>
          <p:cNvSpPr/>
          <p:nvPr/>
        </p:nvSpPr>
        <p:spPr>
          <a:xfrm>
            <a:off x="4009851" y="2994178"/>
            <a:ext cx="1100939" cy="299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2</a:t>
            </a:r>
          </a:p>
        </p:txBody>
      </p:sp>
      <p:sp>
        <p:nvSpPr>
          <p:cNvPr id="12" name="Rectangle 11">
            <a:extLst>
              <a:ext uri="{FF2B5EF4-FFF2-40B4-BE49-F238E27FC236}">
                <a16:creationId xmlns:a16="http://schemas.microsoft.com/office/drawing/2014/main" id="{81AEF09F-4A11-B949-849C-4494B9E8E0BD}"/>
              </a:ext>
            </a:extLst>
          </p:cNvPr>
          <p:cNvSpPr/>
          <p:nvPr/>
        </p:nvSpPr>
        <p:spPr>
          <a:xfrm>
            <a:off x="6023837" y="2994178"/>
            <a:ext cx="770252" cy="299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3</a:t>
            </a:r>
          </a:p>
        </p:txBody>
      </p:sp>
      <p:cxnSp>
        <p:nvCxnSpPr>
          <p:cNvPr id="14" name="Straight Arrow Connector 13">
            <a:extLst>
              <a:ext uri="{FF2B5EF4-FFF2-40B4-BE49-F238E27FC236}">
                <a16:creationId xmlns:a16="http://schemas.microsoft.com/office/drawing/2014/main" id="{0DB80990-0968-FC40-860F-6BFB3F06E499}"/>
              </a:ext>
            </a:extLst>
          </p:cNvPr>
          <p:cNvCxnSpPr>
            <a:stCxn id="4" idx="3"/>
            <a:endCxn id="11" idx="1"/>
          </p:cNvCxnSpPr>
          <p:nvPr/>
        </p:nvCxnSpPr>
        <p:spPr>
          <a:xfrm>
            <a:off x="3189966" y="3143702"/>
            <a:ext cx="819885"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E49F2C-548D-DC48-983F-028A745203FA}"/>
              </a:ext>
            </a:extLst>
          </p:cNvPr>
          <p:cNvCxnSpPr>
            <a:cxnSpLocks/>
            <a:stCxn id="11" idx="3"/>
            <a:endCxn id="12" idx="1"/>
          </p:cNvCxnSpPr>
          <p:nvPr/>
        </p:nvCxnSpPr>
        <p:spPr>
          <a:xfrm>
            <a:off x="5110790" y="3143702"/>
            <a:ext cx="913047"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46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Gang Scheduling</a:t>
            </a:r>
          </a:p>
        </p:txBody>
      </p:sp>
      <p:sp>
        <p:nvSpPr>
          <p:cNvPr id="10" name="Content Placeholder 9">
            <a:extLst>
              <a:ext uri="{FF2B5EF4-FFF2-40B4-BE49-F238E27FC236}">
                <a16:creationId xmlns:a16="http://schemas.microsoft.com/office/drawing/2014/main" id="{54C9860F-6427-2745-861B-C3A050FCBDF3}"/>
              </a:ext>
            </a:extLst>
          </p:cNvPr>
          <p:cNvSpPr>
            <a:spLocks noGrp="1"/>
          </p:cNvSpPr>
          <p:nvPr>
            <p:ph idx="1"/>
          </p:nvPr>
        </p:nvSpPr>
        <p:spPr>
          <a:xfrm>
            <a:off x="628650" y="4174241"/>
            <a:ext cx="7886700" cy="2471034"/>
          </a:xfrm>
        </p:spPr>
        <p:txBody>
          <a:bodyPr/>
          <a:lstStyle/>
          <a:p>
            <a:r>
              <a:rPr lang="en-CA" sz="2000" dirty="0"/>
              <a:t>Time is divided into equal intervals</a:t>
            </a:r>
          </a:p>
          <a:p>
            <a:r>
              <a:rPr lang="en-CA" sz="2000" dirty="0"/>
              <a:t>Threads from same process are scheduled at beginning of each interval</a:t>
            </a:r>
          </a:p>
          <a:p>
            <a:r>
              <a:rPr lang="en-CA" sz="2000" dirty="0"/>
              <a:t>Notice any problems?</a:t>
            </a:r>
          </a:p>
          <a:p>
            <a:pPr lvl="1"/>
            <a:r>
              <a:rPr lang="en-CA" sz="1600" dirty="0"/>
              <a:t>CPU cycles are waisted when threads have different lengths</a:t>
            </a:r>
          </a:p>
          <a:p>
            <a:pPr lvl="1"/>
            <a:r>
              <a:rPr lang="en-CA" sz="1600" dirty="0"/>
              <a:t>Some CPUs remain idle when a process doesn’t have enough threads for all CPUs</a:t>
            </a:r>
          </a:p>
        </p:txBody>
      </p:sp>
      <p:sp>
        <p:nvSpPr>
          <p:cNvPr id="13" name="Rectangle 12">
            <a:extLst>
              <a:ext uri="{FF2B5EF4-FFF2-40B4-BE49-F238E27FC236}">
                <a16:creationId xmlns:a16="http://schemas.microsoft.com/office/drawing/2014/main" id="{4D9B68C0-4369-4743-BD46-7D457F83B4AF}"/>
              </a:ext>
            </a:extLst>
          </p:cNvPr>
          <p:cNvSpPr/>
          <p:nvPr/>
        </p:nvSpPr>
        <p:spPr>
          <a:xfrm>
            <a:off x="3710356" y="2203291"/>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P1.4</a:t>
            </a:r>
          </a:p>
        </p:txBody>
      </p:sp>
      <p:sp>
        <p:nvSpPr>
          <p:cNvPr id="14" name="Rectangle 13">
            <a:extLst>
              <a:ext uri="{FF2B5EF4-FFF2-40B4-BE49-F238E27FC236}">
                <a16:creationId xmlns:a16="http://schemas.microsoft.com/office/drawing/2014/main" id="{168D6251-30F7-1046-A87A-20FABB61DB62}"/>
              </a:ext>
            </a:extLst>
          </p:cNvPr>
          <p:cNvSpPr/>
          <p:nvPr/>
        </p:nvSpPr>
        <p:spPr>
          <a:xfrm>
            <a:off x="5538858" y="254738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A8A58249-D0B1-E34A-A2E7-98D097E677AB}"/>
              </a:ext>
            </a:extLst>
          </p:cNvPr>
          <p:cNvSpPr/>
          <p:nvPr/>
        </p:nvSpPr>
        <p:spPr>
          <a:xfrm>
            <a:off x="3710356" y="2885573"/>
            <a:ext cx="361309" cy="2749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D71B69D2-4ECC-284B-A583-F228FC7B30AF}"/>
              </a:ext>
            </a:extLst>
          </p:cNvPr>
          <p:cNvSpPr/>
          <p:nvPr/>
        </p:nvSpPr>
        <p:spPr>
          <a:xfrm>
            <a:off x="3710356" y="2548556"/>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EDE7F2A8-E706-FB44-A4F6-9F78670031B5}"/>
              </a:ext>
            </a:extLst>
          </p:cNvPr>
          <p:cNvSpPr/>
          <p:nvPr/>
        </p:nvSpPr>
        <p:spPr>
          <a:xfrm>
            <a:off x="4621270" y="2887661"/>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P3.2</a:t>
            </a:r>
          </a:p>
        </p:txBody>
      </p:sp>
      <p:sp>
        <p:nvSpPr>
          <p:cNvPr id="19" name="Rectangle 18">
            <a:extLst>
              <a:ext uri="{FF2B5EF4-FFF2-40B4-BE49-F238E27FC236}">
                <a16:creationId xmlns:a16="http://schemas.microsoft.com/office/drawing/2014/main" id="{D8F6C337-94E1-464B-B3B2-443E4F9127B1}"/>
              </a:ext>
            </a:extLst>
          </p:cNvPr>
          <p:cNvSpPr/>
          <p:nvPr/>
        </p:nvSpPr>
        <p:spPr>
          <a:xfrm>
            <a:off x="4627942" y="2197260"/>
            <a:ext cx="361309" cy="2689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2AB87F3D-37A5-6941-B051-22A777A71AA0}"/>
              </a:ext>
            </a:extLst>
          </p:cNvPr>
          <p:cNvSpPr/>
          <p:nvPr/>
        </p:nvSpPr>
        <p:spPr>
          <a:xfrm>
            <a:off x="5545528" y="2197260"/>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C844C045-AD6E-FC49-A104-FCB1398DDD16}"/>
              </a:ext>
            </a:extLst>
          </p:cNvPr>
          <p:cNvSpPr/>
          <p:nvPr/>
        </p:nvSpPr>
        <p:spPr>
          <a:xfrm>
            <a:off x="4621271" y="2547380"/>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P2.2</a:t>
            </a:r>
          </a:p>
        </p:txBody>
      </p:sp>
      <p:grpSp>
        <p:nvGrpSpPr>
          <p:cNvPr id="3" name="Group 2">
            <a:extLst>
              <a:ext uri="{FF2B5EF4-FFF2-40B4-BE49-F238E27FC236}">
                <a16:creationId xmlns:a16="http://schemas.microsoft.com/office/drawing/2014/main" id="{EB228AA0-ABF0-3D41-89AE-3EDB780530ED}"/>
              </a:ext>
            </a:extLst>
          </p:cNvPr>
          <p:cNvGrpSpPr/>
          <p:nvPr/>
        </p:nvGrpSpPr>
        <p:grpSpPr>
          <a:xfrm>
            <a:off x="2577699" y="1851995"/>
            <a:ext cx="3736837" cy="1376779"/>
            <a:chOff x="2577699" y="1721365"/>
            <a:chExt cx="3736837" cy="1376779"/>
          </a:xfrm>
        </p:grpSpPr>
        <p:sp>
          <p:nvSpPr>
            <p:cNvPr id="6" name="Rectangle 5">
              <a:extLst>
                <a:ext uri="{FF2B5EF4-FFF2-40B4-BE49-F238E27FC236}">
                  <a16:creationId xmlns:a16="http://schemas.microsoft.com/office/drawing/2014/main" id="{41F886FE-BD47-CB45-AAE7-34B1963EE06A}"/>
                </a:ext>
              </a:extLst>
            </p:cNvPr>
            <p:cNvSpPr/>
            <p:nvPr/>
          </p:nvSpPr>
          <p:spPr>
            <a:xfrm>
              <a:off x="3542739"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87EFF6CB-4CAE-494C-98E0-1D98334F32EB}"/>
                </a:ext>
              </a:extLst>
            </p:cNvPr>
            <p:cNvSpPr/>
            <p:nvPr/>
          </p:nvSpPr>
          <p:spPr>
            <a:xfrm>
              <a:off x="4462181"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8" name="Rectangle 7">
              <a:extLst>
                <a:ext uri="{FF2B5EF4-FFF2-40B4-BE49-F238E27FC236}">
                  <a16:creationId xmlns:a16="http://schemas.microsoft.com/office/drawing/2014/main" id="{46389ECF-5C37-DC4C-99E9-E543D0F80BEA}"/>
                </a:ext>
              </a:extLst>
            </p:cNvPr>
            <p:cNvSpPr/>
            <p:nvPr/>
          </p:nvSpPr>
          <p:spPr>
            <a:xfrm>
              <a:off x="5381624"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9" name="Straight Arrow Connector 8">
              <a:extLst>
                <a:ext uri="{FF2B5EF4-FFF2-40B4-BE49-F238E27FC236}">
                  <a16:creationId xmlns:a16="http://schemas.microsoft.com/office/drawing/2014/main" id="{AE46C5CC-BD2C-374A-867D-4E485477FC40}"/>
                </a:ext>
              </a:extLst>
            </p:cNvPr>
            <p:cNvCxnSpPr/>
            <p:nvPr/>
          </p:nvCxnSpPr>
          <p:spPr>
            <a:xfrm>
              <a:off x="2809334" y="2025838"/>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BD4966-56A2-1242-8974-20F4C90A97D1}"/>
                </a:ext>
              </a:extLst>
            </p:cNvPr>
            <p:cNvSpPr txBox="1"/>
            <p:nvPr/>
          </p:nvSpPr>
          <p:spPr>
            <a:xfrm rot="16200000">
              <a:off x="2479435" y="2343552"/>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cxnSp>
          <p:nvCxnSpPr>
            <p:cNvPr id="23" name="Straight Connector 22">
              <a:extLst>
                <a:ext uri="{FF2B5EF4-FFF2-40B4-BE49-F238E27FC236}">
                  <a16:creationId xmlns:a16="http://schemas.microsoft.com/office/drawing/2014/main" id="{AD7387E8-7DF2-FF4D-8125-D5E6511A87C7}"/>
                </a:ext>
              </a:extLst>
            </p:cNvPr>
            <p:cNvCxnSpPr>
              <a:cxnSpLocks/>
            </p:cNvCxnSpPr>
            <p:nvPr/>
          </p:nvCxnSpPr>
          <p:spPr>
            <a:xfrm>
              <a:off x="3340963" y="2414751"/>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AB66FC-ED1D-FA41-A5DE-9A3D29D1625C}"/>
                </a:ext>
              </a:extLst>
            </p:cNvPr>
            <p:cNvCxnSpPr>
              <a:cxnSpLocks/>
            </p:cNvCxnSpPr>
            <p:nvPr/>
          </p:nvCxnSpPr>
          <p:spPr>
            <a:xfrm>
              <a:off x="3340963" y="2756346"/>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7D8A39-FFA9-CC4B-8630-123B35A423FE}"/>
                </a:ext>
              </a:extLst>
            </p:cNvPr>
            <p:cNvCxnSpPr>
              <a:cxnSpLocks/>
            </p:cNvCxnSpPr>
            <p:nvPr/>
          </p:nvCxnSpPr>
          <p:spPr>
            <a:xfrm>
              <a:off x="3340963" y="3098144"/>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0E036C-0323-8945-A45E-619EC6C93D3E}"/>
                </a:ext>
              </a:extLst>
            </p:cNvPr>
            <p:cNvCxnSpPr>
              <a:cxnSpLocks/>
            </p:cNvCxnSpPr>
            <p:nvPr/>
          </p:nvCxnSpPr>
          <p:spPr>
            <a:xfrm>
              <a:off x="3340963" y="2066630"/>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211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5FAC-A175-7B46-9899-2D08E84DDBE4}"/>
              </a:ext>
            </a:extLst>
          </p:cNvPr>
          <p:cNvSpPr>
            <a:spLocks noGrp="1"/>
          </p:cNvSpPr>
          <p:nvPr>
            <p:ph type="title"/>
          </p:nvPr>
        </p:nvSpPr>
        <p:spPr/>
        <p:txBody>
          <a:bodyPr/>
          <a:lstStyle/>
          <a:p>
            <a:r>
              <a:rPr lang="en-US" dirty="0"/>
              <a:t>Space Sharing</a:t>
            </a:r>
          </a:p>
        </p:txBody>
      </p:sp>
      <p:sp>
        <p:nvSpPr>
          <p:cNvPr id="3" name="Content Placeholder 2">
            <a:extLst>
              <a:ext uri="{FF2B5EF4-FFF2-40B4-BE49-F238E27FC236}">
                <a16:creationId xmlns:a16="http://schemas.microsoft.com/office/drawing/2014/main" id="{D71ECED9-17AA-3642-B368-9B8B337A8AD3}"/>
              </a:ext>
            </a:extLst>
          </p:cNvPr>
          <p:cNvSpPr>
            <a:spLocks noGrp="1"/>
          </p:cNvSpPr>
          <p:nvPr>
            <p:ph idx="1"/>
          </p:nvPr>
        </p:nvSpPr>
        <p:spPr>
          <a:xfrm>
            <a:off x="628650" y="5002306"/>
            <a:ext cx="7886700" cy="1642969"/>
          </a:xfrm>
        </p:spPr>
        <p:txBody>
          <a:bodyPr/>
          <a:lstStyle/>
          <a:p>
            <a:r>
              <a:rPr lang="en-CA" sz="2400" dirty="0"/>
              <a:t>Each process is assigned a subset of CPUs</a:t>
            </a:r>
          </a:p>
          <a:p>
            <a:pPr lvl="1"/>
            <a:r>
              <a:rPr lang="en-CA" sz="2000" dirty="0"/>
              <a:t>Minimizes processor context switches</a:t>
            </a:r>
          </a:p>
        </p:txBody>
      </p:sp>
      <p:sp>
        <p:nvSpPr>
          <p:cNvPr id="12" name="Rectangle 11">
            <a:extLst>
              <a:ext uri="{FF2B5EF4-FFF2-40B4-BE49-F238E27FC236}">
                <a16:creationId xmlns:a16="http://schemas.microsoft.com/office/drawing/2014/main" id="{AC1855F3-A703-8049-B5B0-C0F625004107}"/>
              </a:ext>
            </a:extLst>
          </p:cNvPr>
          <p:cNvSpPr/>
          <p:nvPr/>
        </p:nvSpPr>
        <p:spPr>
          <a:xfrm>
            <a:off x="1869836" y="2598072"/>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13" name="Rectangle 12">
            <a:extLst>
              <a:ext uri="{FF2B5EF4-FFF2-40B4-BE49-F238E27FC236}">
                <a16:creationId xmlns:a16="http://schemas.microsoft.com/office/drawing/2014/main" id="{BF1A4D1F-7438-9D42-B8C4-E79CBED8A681}"/>
              </a:ext>
            </a:extLst>
          </p:cNvPr>
          <p:cNvSpPr/>
          <p:nvPr/>
        </p:nvSpPr>
        <p:spPr>
          <a:xfrm>
            <a:off x="1869836" y="2936687"/>
            <a:ext cx="361309" cy="2544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14" name="Rectangle 13">
            <a:extLst>
              <a:ext uri="{FF2B5EF4-FFF2-40B4-BE49-F238E27FC236}">
                <a16:creationId xmlns:a16="http://schemas.microsoft.com/office/drawing/2014/main" id="{8F2DECC1-7DE4-E044-8167-A3C02ADFF8E5}"/>
              </a:ext>
            </a:extLst>
          </p:cNvPr>
          <p:cNvSpPr/>
          <p:nvPr/>
        </p:nvSpPr>
        <p:spPr>
          <a:xfrm>
            <a:off x="1869836" y="3191467"/>
            <a:ext cx="361309" cy="409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15" name="Rectangle 14">
            <a:extLst>
              <a:ext uri="{FF2B5EF4-FFF2-40B4-BE49-F238E27FC236}">
                <a16:creationId xmlns:a16="http://schemas.microsoft.com/office/drawing/2014/main" id="{3A30AA37-210E-2040-8DB2-86CB9FD65A71}"/>
              </a:ext>
            </a:extLst>
          </p:cNvPr>
          <p:cNvSpPr/>
          <p:nvPr/>
        </p:nvSpPr>
        <p:spPr>
          <a:xfrm>
            <a:off x="2784898" y="2598072"/>
            <a:ext cx="361309" cy="2909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16" name="Rectangle 15">
            <a:extLst>
              <a:ext uri="{FF2B5EF4-FFF2-40B4-BE49-F238E27FC236}">
                <a16:creationId xmlns:a16="http://schemas.microsoft.com/office/drawing/2014/main" id="{55F01C68-FB89-174F-B532-E2024C6B73C1}"/>
              </a:ext>
            </a:extLst>
          </p:cNvPr>
          <p:cNvSpPr/>
          <p:nvPr/>
        </p:nvSpPr>
        <p:spPr>
          <a:xfrm>
            <a:off x="2784496" y="2890358"/>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18" name="Rectangle 17">
            <a:extLst>
              <a:ext uri="{FF2B5EF4-FFF2-40B4-BE49-F238E27FC236}">
                <a16:creationId xmlns:a16="http://schemas.microsoft.com/office/drawing/2014/main" id="{5910E99E-C151-0647-B0D6-9B5FC004A3AE}"/>
              </a:ext>
            </a:extLst>
          </p:cNvPr>
          <p:cNvSpPr/>
          <p:nvPr/>
        </p:nvSpPr>
        <p:spPr>
          <a:xfrm>
            <a:off x="3708722" y="2602803"/>
            <a:ext cx="361309" cy="5078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19" name="Rectangle 18">
            <a:extLst>
              <a:ext uri="{FF2B5EF4-FFF2-40B4-BE49-F238E27FC236}">
                <a16:creationId xmlns:a16="http://schemas.microsoft.com/office/drawing/2014/main" id="{4975C150-CC0B-0E48-88E7-64539E106E66}"/>
              </a:ext>
            </a:extLst>
          </p:cNvPr>
          <p:cNvSpPr/>
          <p:nvPr/>
        </p:nvSpPr>
        <p:spPr>
          <a:xfrm>
            <a:off x="3708573" y="3110619"/>
            <a:ext cx="361309" cy="2312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7" name="Group 56">
            <a:extLst>
              <a:ext uri="{FF2B5EF4-FFF2-40B4-BE49-F238E27FC236}">
                <a16:creationId xmlns:a16="http://schemas.microsoft.com/office/drawing/2014/main" id="{23C381F5-2959-DC44-BD09-1E458591CB14}"/>
              </a:ext>
            </a:extLst>
          </p:cNvPr>
          <p:cNvGrpSpPr/>
          <p:nvPr/>
        </p:nvGrpSpPr>
        <p:grpSpPr>
          <a:xfrm>
            <a:off x="1057672" y="2246776"/>
            <a:ext cx="6212736" cy="1232949"/>
            <a:chOff x="1057672" y="2246776"/>
            <a:chExt cx="6212736" cy="1232949"/>
          </a:xfrm>
        </p:grpSpPr>
        <p:sp>
          <p:nvSpPr>
            <p:cNvPr id="7" name="Rectangle 6">
              <a:extLst>
                <a:ext uri="{FF2B5EF4-FFF2-40B4-BE49-F238E27FC236}">
                  <a16:creationId xmlns:a16="http://schemas.microsoft.com/office/drawing/2014/main" id="{2B5B8508-4438-3342-9528-927E348349AE}"/>
                </a:ext>
              </a:extLst>
            </p:cNvPr>
            <p:cNvSpPr/>
            <p:nvPr/>
          </p:nvSpPr>
          <p:spPr>
            <a:xfrm>
              <a:off x="170221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F5C3745A-10A0-0C4A-99D1-E12A0E2A41F7}"/>
                </a:ext>
              </a:extLst>
            </p:cNvPr>
            <p:cNvSpPr/>
            <p:nvPr/>
          </p:nvSpPr>
          <p:spPr>
            <a:xfrm>
              <a:off x="262166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A34E8BB6-8BF2-144B-8A12-7FCE3D6A29B9}"/>
                </a:ext>
              </a:extLst>
            </p:cNvPr>
            <p:cNvSpPr/>
            <p:nvPr/>
          </p:nvSpPr>
          <p:spPr>
            <a:xfrm>
              <a:off x="354110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10" name="Straight Arrow Connector 9">
              <a:extLst>
                <a:ext uri="{FF2B5EF4-FFF2-40B4-BE49-F238E27FC236}">
                  <a16:creationId xmlns:a16="http://schemas.microsoft.com/office/drawing/2014/main" id="{CE4CAE9D-79B5-1042-ACB7-3741B99FA316}"/>
                </a:ext>
              </a:extLst>
            </p:cNvPr>
            <p:cNvCxnSpPr/>
            <p:nvPr/>
          </p:nvCxnSpPr>
          <p:spPr>
            <a:xfrm>
              <a:off x="1289307" y="2598072"/>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96A3FEA-8A5F-9F43-A933-B41777B5FEE1}"/>
                </a:ext>
              </a:extLst>
            </p:cNvPr>
            <p:cNvSpPr txBox="1"/>
            <p:nvPr/>
          </p:nvSpPr>
          <p:spPr>
            <a:xfrm rot="16200000">
              <a:off x="959408" y="2915786"/>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sp>
          <p:nvSpPr>
            <p:cNvPr id="39" name="Rectangle 38">
              <a:extLst>
                <a:ext uri="{FF2B5EF4-FFF2-40B4-BE49-F238E27FC236}">
                  <a16:creationId xmlns:a16="http://schemas.microsoft.com/office/drawing/2014/main" id="{61CBAA92-7067-2142-8FA1-AA6CD46EF40F}"/>
                </a:ext>
              </a:extLst>
            </p:cNvPr>
            <p:cNvSpPr/>
            <p:nvPr/>
          </p:nvSpPr>
          <p:spPr>
            <a:xfrm>
              <a:off x="473497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4</a:t>
              </a:r>
            </a:p>
          </p:txBody>
        </p:sp>
        <p:sp>
          <p:nvSpPr>
            <p:cNvPr id="40" name="Rectangle 39">
              <a:extLst>
                <a:ext uri="{FF2B5EF4-FFF2-40B4-BE49-F238E27FC236}">
                  <a16:creationId xmlns:a16="http://schemas.microsoft.com/office/drawing/2014/main" id="{72881351-0A29-1F42-A9E1-8F4E3C089A85}"/>
                </a:ext>
              </a:extLst>
            </p:cNvPr>
            <p:cNvSpPr/>
            <p:nvPr/>
          </p:nvSpPr>
          <p:spPr>
            <a:xfrm>
              <a:off x="565442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4</a:t>
              </a:r>
            </a:p>
          </p:txBody>
        </p:sp>
        <p:sp>
          <p:nvSpPr>
            <p:cNvPr id="41" name="Rectangle 40">
              <a:extLst>
                <a:ext uri="{FF2B5EF4-FFF2-40B4-BE49-F238E27FC236}">
                  <a16:creationId xmlns:a16="http://schemas.microsoft.com/office/drawing/2014/main" id="{72217874-6941-EF4B-9610-70CF3EF1661B}"/>
                </a:ext>
              </a:extLst>
            </p:cNvPr>
            <p:cNvSpPr/>
            <p:nvPr/>
          </p:nvSpPr>
          <p:spPr>
            <a:xfrm>
              <a:off x="657386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5</a:t>
              </a:r>
            </a:p>
          </p:txBody>
        </p:sp>
      </p:grpSp>
      <p:sp>
        <p:nvSpPr>
          <p:cNvPr id="44" name="Rectangle 43">
            <a:extLst>
              <a:ext uri="{FF2B5EF4-FFF2-40B4-BE49-F238E27FC236}">
                <a16:creationId xmlns:a16="http://schemas.microsoft.com/office/drawing/2014/main" id="{84F410F6-5E7B-F74C-A6FB-EF07F10984FB}"/>
              </a:ext>
            </a:extLst>
          </p:cNvPr>
          <p:cNvSpPr/>
          <p:nvPr/>
        </p:nvSpPr>
        <p:spPr>
          <a:xfrm>
            <a:off x="4902596" y="2598072"/>
            <a:ext cx="361309" cy="5930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46" name="Rectangle 45">
            <a:extLst>
              <a:ext uri="{FF2B5EF4-FFF2-40B4-BE49-F238E27FC236}">
                <a16:creationId xmlns:a16="http://schemas.microsoft.com/office/drawing/2014/main" id="{76CA3D0D-1A79-1F43-90CD-2BCC61F9DEC5}"/>
              </a:ext>
            </a:extLst>
          </p:cNvPr>
          <p:cNvSpPr/>
          <p:nvPr/>
        </p:nvSpPr>
        <p:spPr>
          <a:xfrm>
            <a:off x="4902596" y="3191467"/>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47" name="Rectangle 46">
            <a:extLst>
              <a:ext uri="{FF2B5EF4-FFF2-40B4-BE49-F238E27FC236}">
                <a16:creationId xmlns:a16="http://schemas.microsoft.com/office/drawing/2014/main" id="{62BC67EE-0799-5C4A-A30F-A452B6FD0B0C}"/>
              </a:ext>
            </a:extLst>
          </p:cNvPr>
          <p:cNvSpPr/>
          <p:nvPr/>
        </p:nvSpPr>
        <p:spPr>
          <a:xfrm>
            <a:off x="5817658" y="2598072"/>
            <a:ext cx="361309" cy="3757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49" name="Rectangle 48">
            <a:extLst>
              <a:ext uri="{FF2B5EF4-FFF2-40B4-BE49-F238E27FC236}">
                <a16:creationId xmlns:a16="http://schemas.microsoft.com/office/drawing/2014/main" id="{6C42BEF7-3248-1043-ADDC-54F02B0CFCFE}"/>
              </a:ext>
            </a:extLst>
          </p:cNvPr>
          <p:cNvSpPr/>
          <p:nvPr/>
        </p:nvSpPr>
        <p:spPr>
          <a:xfrm>
            <a:off x="5817658" y="2973860"/>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50" name="Rectangle 49">
            <a:extLst>
              <a:ext uri="{FF2B5EF4-FFF2-40B4-BE49-F238E27FC236}">
                <a16:creationId xmlns:a16="http://schemas.microsoft.com/office/drawing/2014/main" id="{589213D9-1B37-624A-9671-F3D3A5E8B4CA}"/>
              </a:ext>
            </a:extLst>
          </p:cNvPr>
          <p:cNvSpPr/>
          <p:nvPr/>
        </p:nvSpPr>
        <p:spPr>
          <a:xfrm>
            <a:off x="6741482" y="2602803"/>
            <a:ext cx="361309" cy="5078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51" name="Rectangle 50">
            <a:extLst>
              <a:ext uri="{FF2B5EF4-FFF2-40B4-BE49-F238E27FC236}">
                <a16:creationId xmlns:a16="http://schemas.microsoft.com/office/drawing/2014/main" id="{85A98AA1-6162-1A45-ADE7-DB93839DB7E0}"/>
              </a:ext>
            </a:extLst>
          </p:cNvPr>
          <p:cNvSpPr/>
          <p:nvPr/>
        </p:nvSpPr>
        <p:spPr>
          <a:xfrm>
            <a:off x="6741333" y="3110619"/>
            <a:ext cx="361309" cy="3691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52" name="Rectangle 51">
            <a:extLst>
              <a:ext uri="{FF2B5EF4-FFF2-40B4-BE49-F238E27FC236}">
                <a16:creationId xmlns:a16="http://schemas.microsoft.com/office/drawing/2014/main" id="{48FB39A8-0E71-1B41-BDA0-C04EE1C612F0}"/>
              </a:ext>
            </a:extLst>
          </p:cNvPr>
          <p:cNvSpPr/>
          <p:nvPr/>
        </p:nvSpPr>
        <p:spPr>
          <a:xfrm>
            <a:off x="5817658" y="331247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8" name="Group 57">
            <a:extLst>
              <a:ext uri="{FF2B5EF4-FFF2-40B4-BE49-F238E27FC236}">
                <a16:creationId xmlns:a16="http://schemas.microsoft.com/office/drawing/2014/main" id="{4BB30EA1-B29D-2F46-A2AE-D49665674E5D}"/>
              </a:ext>
            </a:extLst>
          </p:cNvPr>
          <p:cNvGrpSpPr/>
          <p:nvPr/>
        </p:nvGrpSpPr>
        <p:grpSpPr>
          <a:xfrm>
            <a:off x="1550235" y="2118553"/>
            <a:ext cx="2903220" cy="2132036"/>
            <a:chOff x="1550235" y="2118553"/>
            <a:chExt cx="2903220" cy="2132036"/>
          </a:xfrm>
        </p:grpSpPr>
        <p:sp>
          <p:nvSpPr>
            <p:cNvPr id="4" name="Rounded Rectangle 3">
              <a:extLst>
                <a:ext uri="{FF2B5EF4-FFF2-40B4-BE49-F238E27FC236}">
                  <a16:creationId xmlns:a16="http://schemas.microsoft.com/office/drawing/2014/main" id="{AF580D8D-C5F1-0144-8F19-B93E5073CD02}"/>
                </a:ext>
              </a:extLst>
            </p:cNvPr>
            <p:cNvSpPr/>
            <p:nvPr/>
          </p:nvSpPr>
          <p:spPr>
            <a:xfrm>
              <a:off x="155023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13AF8CC-B9F4-524A-BA98-5CA8AC008145}"/>
                </a:ext>
              </a:extLst>
            </p:cNvPr>
            <p:cNvSpPr txBox="1"/>
            <p:nvPr/>
          </p:nvSpPr>
          <p:spPr>
            <a:xfrm>
              <a:off x="257047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1</a:t>
              </a:r>
            </a:p>
          </p:txBody>
        </p:sp>
      </p:grpSp>
      <p:grpSp>
        <p:nvGrpSpPr>
          <p:cNvPr id="59" name="Group 58">
            <a:extLst>
              <a:ext uri="{FF2B5EF4-FFF2-40B4-BE49-F238E27FC236}">
                <a16:creationId xmlns:a16="http://schemas.microsoft.com/office/drawing/2014/main" id="{90FAF88E-8C0E-F842-A4E6-AB8FCEA4F96C}"/>
              </a:ext>
            </a:extLst>
          </p:cNvPr>
          <p:cNvGrpSpPr/>
          <p:nvPr/>
        </p:nvGrpSpPr>
        <p:grpSpPr>
          <a:xfrm>
            <a:off x="4579625" y="2118553"/>
            <a:ext cx="2903220" cy="2132036"/>
            <a:chOff x="4579625" y="2118553"/>
            <a:chExt cx="2903220" cy="2132036"/>
          </a:xfrm>
        </p:grpSpPr>
        <p:sp>
          <p:nvSpPr>
            <p:cNvPr id="55" name="Rounded Rectangle 54">
              <a:extLst>
                <a:ext uri="{FF2B5EF4-FFF2-40B4-BE49-F238E27FC236}">
                  <a16:creationId xmlns:a16="http://schemas.microsoft.com/office/drawing/2014/main" id="{31B3DA0A-1078-B74C-8C67-5945CC810F3B}"/>
                </a:ext>
              </a:extLst>
            </p:cNvPr>
            <p:cNvSpPr/>
            <p:nvPr/>
          </p:nvSpPr>
          <p:spPr>
            <a:xfrm>
              <a:off x="457962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811089-A80E-BA49-A91A-980210034C99}"/>
                </a:ext>
              </a:extLst>
            </p:cNvPr>
            <p:cNvSpPr txBox="1"/>
            <p:nvPr/>
          </p:nvSpPr>
          <p:spPr>
            <a:xfrm>
              <a:off x="559986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2</a:t>
              </a:r>
            </a:p>
          </p:txBody>
        </p:sp>
      </p:grpSp>
    </p:spTree>
    <p:extLst>
      <p:ext uri="{BB962C8B-B14F-4D97-AF65-F5344CB8AC3E}">
        <p14:creationId xmlns:p14="http://schemas.microsoft.com/office/powerpoint/2010/main" val="242754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circle(in)">
                                      <p:cBhvr>
                                        <p:cTn id="11" dur="2000"/>
                                        <p:tgtEl>
                                          <p:spTgt spid="59"/>
                                        </p:tgtEl>
                                      </p:cBhvr>
                                    </p:animEffect>
                                  </p:childTnLst>
                                </p:cTn>
                              </p:par>
                              <p:par>
                                <p:cTn id="12" presetID="6" presetClass="entr" presetSubtype="16" fill="hold"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circle(in)">
                                      <p:cBhvr>
                                        <p:cTn id="14" dur="20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up)">
                                      <p:cBhvr>
                                        <p:cTn id="42" dur="500"/>
                                        <p:tgtEl>
                                          <p:spTgt spid="4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up)">
                                      <p:cBhvr>
                                        <p:cTn id="45" dur="500"/>
                                        <p:tgtEl>
                                          <p:spTgt spid="47"/>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up)">
                                      <p:cBhvr>
                                        <p:cTn id="48" dur="500"/>
                                        <p:tgtEl>
                                          <p:spTgt spid="5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up)">
                                      <p:cBhvr>
                                        <p:cTn id="51" dur="500"/>
                                        <p:tgtEl>
                                          <p:spTgt spid="49"/>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wipe(up)">
                                      <p:cBhvr>
                                        <p:cTn id="54" dur="500"/>
                                        <p:tgtEl>
                                          <p:spTgt spid="51"/>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ipe(up)">
                                      <p:cBhvr>
                                        <p:cTn id="57" dur="500"/>
                                        <p:tgtEl>
                                          <p:spTgt spid="4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up)">
                                      <p:cBhvr>
                                        <p:cTn id="60" dur="500"/>
                                        <p:tgtEl>
                                          <p:spTgt spid="5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13" grpId="0" animBg="1"/>
      <p:bldP spid="14" grpId="0" animBg="1"/>
      <p:bldP spid="15" grpId="0" animBg="1"/>
      <p:bldP spid="16" grpId="0" animBg="1"/>
      <p:bldP spid="18" grpId="0" animBg="1"/>
      <p:bldP spid="19" grpId="0" animBg="1"/>
      <p:bldP spid="44" grpId="0" animBg="1"/>
      <p:bldP spid="46" grpId="0" animBg="1"/>
      <p:bldP spid="47" grpId="0" animBg="1"/>
      <p:bldP spid="49" grpId="0" animBg="1"/>
      <p:bldP spid="50" grpId="0" animBg="1"/>
      <p:bldP spid="51" grpId="0" animBg="1"/>
      <p:bldP spid="5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How Many CPUs </a:t>
            </a:r>
            <a:br>
              <a:rPr lang="en-US" dirty="0"/>
            </a:br>
            <a:r>
              <a:rPr lang="en-US" dirty="0"/>
              <a:t>Does a Process Need?</a:t>
            </a:r>
          </a:p>
        </p:txBody>
      </p:sp>
      <p:sp>
        <p:nvSpPr>
          <p:cNvPr id="3" name="Content Placeholder 2">
            <a:extLst>
              <a:ext uri="{FF2B5EF4-FFF2-40B4-BE49-F238E27FC236}">
                <a16:creationId xmlns:a16="http://schemas.microsoft.com/office/drawing/2014/main" id="{BD237B8C-13EE-5846-A94E-4CE97D79010D}"/>
              </a:ext>
            </a:extLst>
          </p:cNvPr>
          <p:cNvSpPr>
            <a:spLocks noGrp="1"/>
          </p:cNvSpPr>
          <p:nvPr>
            <p:ph idx="1"/>
          </p:nvPr>
        </p:nvSpPr>
        <p:spPr>
          <a:xfrm>
            <a:off x="628650" y="5253318"/>
            <a:ext cx="7886700" cy="1391957"/>
          </a:xfrm>
        </p:spPr>
        <p:txBody>
          <a:bodyPr/>
          <a:lstStyle/>
          <a:p>
            <a:r>
              <a:rPr lang="en-US" sz="2000" dirty="0"/>
              <a:t>There are overheads</a:t>
            </a:r>
          </a:p>
          <a:p>
            <a:pPr lvl="1"/>
            <a:r>
              <a:rPr lang="en-US" sz="1800" dirty="0"/>
              <a:t>E.g., creating extra threads, synchronization, communication</a:t>
            </a:r>
          </a:p>
          <a:p>
            <a:r>
              <a:rPr lang="en-US" sz="2000" dirty="0"/>
              <a:t>Overheads shift the curve down</a:t>
            </a:r>
          </a:p>
        </p:txBody>
      </p:sp>
      <p:pic>
        <p:nvPicPr>
          <p:cNvPr id="9" name="Content Placeholder 5">
            <a:extLst>
              <a:ext uri="{FF2B5EF4-FFF2-40B4-BE49-F238E27FC236}">
                <a16:creationId xmlns:a16="http://schemas.microsoft.com/office/drawing/2014/main" id="{6FBCA55A-AFB1-EE4D-BA51-588B6C5B7EC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958" t="4982" r="20972" b="5065"/>
          <a:stretch/>
        </p:blipFill>
        <p:spPr>
          <a:xfrm>
            <a:off x="2744667" y="1728555"/>
            <a:ext cx="3654665" cy="3400890"/>
          </a:xfrm>
          <a:prstGeom prst="rect">
            <a:avLst/>
          </a:prstGeom>
        </p:spPr>
      </p:pic>
    </p:spTree>
    <p:extLst>
      <p:ext uri="{BB962C8B-B14F-4D97-AF65-F5344CB8AC3E}">
        <p14:creationId xmlns:p14="http://schemas.microsoft.com/office/powerpoint/2010/main" val="278158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br>
              <a:rPr lang="en-US" dirty="0"/>
            </a:br>
            <a:r>
              <a:rPr lang="en-US" sz="1429" dirty="0"/>
              <a:t>[G. Amdahl 1967]</a:t>
            </a:r>
            <a:endParaRPr lang="en-US" sz="4286" dirty="0"/>
          </a:p>
        </p:txBody>
      </p:sp>
      <p:sp>
        <p:nvSpPr>
          <p:cNvPr id="3" name="Content Placeholder 2"/>
          <p:cNvSpPr>
            <a:spLocks noGrp="1"/>
          </p:cNvSpPr>
          <p:nvPr>
            <p:ph idx="1"/>
          </p:nvPr>
        </p:nvSpPr>
        <p:spPr>
          <a:xfrm>
            <a:off x="457200" y="1600202"/>
            <a:ext cx="8229600" cy="767441"/>
          </a:xfrm>
        </p:spPr>
        <p:txBody>
          <a:bodyPr/>
          <a:lstStyle/>
          <a:p>
            <a:r>
              <a:rPr lang="en-US" sz="2400" dirty="0"/>
              <a:t>Architects use it to estimate upper bounds on speedups</a:t>
            </a:r>
          </a:p>
          <a:p>
            <a:endParaRPr lang="en-US" sz="2400"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49</a:t>
            </a:fld>
            <a:endParaRPr lang="uk-UA"/>
          </a:p>
        </p:txBody>
      </p:sp>
      <p:pic>
        <p:nvPicPr>
          <p:cNvPr id="4" name="Picture 3" descr="1cor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7" name="Picture 6" descr="4core_1.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0" name="Picture 9" descr="4core_2.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1" name="Picture 10" descr="4core_3.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6" name="Picture 5"/>
          <p:cNvPicPr>
            <a:picLocks noChangeAspect="1"/>
          </p:cNvPicPr>
          <p:nvPr/>
        </p:nvPicPr>
        <p:blipFill>
          <a:blip r:embed="rId7"/>
          <a:stretch>
            <a:fillRect/>
          </a:stretch>
        </p:blipFill>
        <p:spPr>
          <a:xfrm>
            <a:off x="1133929" y="5689160"/>
            <a:ext cx="6876143" cy="725714"/>
          </a:xfrm>
          <a:prstGeom prst="rect">
            <a:avLst/>
          </a:prstGeom>
        </p:spPr>
      </p:pic>
    </p:spTree>
    <p:extLst>
      <p:ext uri="{BB962C8B-B14F-4D97-AF65-F5344CB8AC3E}">
        <p14:creationId xmlns:p14="http://schemas.microsoft.com/office/powerpoint/2010/main" val="92147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p:txBody>
          <a:bodyPr/>
          <a:lstStyle/>
          <a:p>
            <a:r>
              <a:rPr lang="en-US" dirty="0"/>
              <a:t>Background: Symmetric vs. Asymmetric Multiprocessors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3381494"/>
            <a:ext cx="7886700" cy="3263782"/>
          </a:xfrm>
        </p:spPr>
        <p:txBody>
          <a:bodyPr/>
          <a:lstStyle/>
          <a:p>
            <a:r>
              <a:rPr lang="en-CA" sz="1800" dirty="0"/>
              <a:t>In symmetric multiprocessor, all processors are identical</a:t>
            </a:r>
          </a:p>
          <a:p>
            <a:r>
              <a:rPr lang="en-CA" sz="1800" dirty="0"/>
              <a:t>Asymmetric multiprocessors could include processors with different performance and energy characteristics</a:t>
            </a:r>
          </a:p>
          <a:p>
            <a:pPr lvl="1"/>
            <a:r>
              <a:rPr lang="en-CA" sz="1400" dirty="0"/>
              <a:t>Processors with different microarchitectures</a:t>
            </a:r>
          </a:p>
          <a:p>
            <a:pPr lvl="1"/>
            <a:r>
              <a:rPr lang="en-CA" sz="1400" dirty="0"/>
              <a:t>Processors running at different voltage and frequencies</a:t>
            </a:r>
          </a:p>
          <a:p>
            <a:r>
              <a:rPr lang="en-CA" sz="1800" dirty="0"/>
              <a:t>ARM </a:t>
            </a:r>
            <a:r>
              <a:rPr lang="en-CA" sz="1800" dirty="0" err="1"/>
              <a:t>big.LITTLE</a:t>
            </a:r>
            <a:r>
              <a:rPr lang="en-CA" sz="1800" dirty="0"/>
              <a:t> architecture is example of both</a:t>
            </a:r>
          </a:p>
          <a:p>
            <a:pPr lvl="1"/>
            <a:r>
              <a:rPr lang="en-CA" sz="1400" dirty="0"/>
              <a:t>Big CPUs have more pipeline stages, bigger caches, and smarter predictors than LITTLE CPUs</a:t>
            </a:r>
          </a:p>
          <a:p>
            <a:pPr lvl="1"/>
            <a:r>
              <a:rPr lang="en-CA" sz="1400" dirty="0"/>
              <a:t>Big CPUs also reach higher voltage and frequencies than LITTLE ones can</a:t>
            </a:r>
            <a:endParaRPr lang="en-US" sz="1400" dirty="0"/>
          </a:p>
          <a:p>
            <a:r>
              <a:rPr lang="en-CA" sz="1800" dirty="0"/>
              <a:t>Asymmetric multiprocessors could provide better energy efficiency while meeting workloads’ performance targets</a:t>
            </a:r>
          </a:p>
        </p:txBody>
      </p:sp>
      <p:pic>
        <p:nvPicPr>
          <p:cNvPr id="4" name="Picture 3">
            <a:extLst>
              <a:ext uri="{FF2B5EF4-FFF2-40B4-BE49-F238E27FC236}">
                <a16:creationId xmlns:a16="http://schemas.microsoft.com/office/drawing/2014/main" id="{D45605F7-CDDA-E04A-881B-1194890CC1B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488484" y="1543638"/>
            <a:ext cx="6167030" cy="1689744"/>
          </a:xfrm>
          <a:prstGeom prst="rect">
            <a:avLst/>
          </a:prstGeom>
        </p:spPr>
      </p:pic>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86616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 (cont.)</a:t>
            </a:r>
            <a:br>
              <a:rPr lang="en-US" dirty="0"/>
            </a:br>
            <a:r>
              <a:rPr lang="en-US" sz="1429" dirty="0"/>
              <a:t>[G. Amdahl 1967]</a:t>
            </a:r>
            <a:endParaRPr lang="en-US" sz="4286"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50</a:t>
            </a:fld>
            <a:endParaRPr lang="uk-UA"/>
          </a:p>
        </p:txBody>
      </p:sp>
      <p:pic>
        <p:nvPicPr>
          <p:cNvPr id="6" name="Picture 5"/>
          <p:cNvPicPr>
            <a:picLocks noChangeAspect="1"/>
          </p:cNvPicPr>
          <p:nvPr/>
        </p:nvPicPr>
        <p:blipFill>
          <a:blip r:embed="rId3"/>
          <a:stretch>
            <a:fillRect/>
          </a:stretch>
        </p:blipFill>
        <p:spPr>
          <a:xfrm>
            <a:off x="1133929" y="5689160"/>
            <a:ext cx="6876143" cy="725714"/>
          </a:xfrm>
          <a:prstGeom prst="rect">
            <a:avLst/>
          </a:prstGeom>
        </p:spPr>
      </p:pic>
      <p:pic>
        <p:nvPicPr>
          <p:cNvPr id="11266" name="Picture 2">
            <a:extLst>
              <a:ext uri="{FF2B5EF4-FFF2-40B4-BE49-F238E27FC236}">
                <a16:creationId xmlns:a16="http://schemas.microsoft.com/office/drawing/2014/main" id="{20ABE868-3DFC-EE48-A9E8-F8BCE64F0CF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851926" y="1430490"/>
            <a:ext cx="5440148" cy="425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539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89076" y="4445612"/>
            <a:ext cx="2639786" cy="607786"/>
          </a:xfrm>
          <a:prstGeom prst="rect">
            <a:avLst/>
          </a:prstGeom>
        </p:spPr>
      </p:pic>
      <p:sp>
        <p:nvSpPr>
          <p:cNvPr id="2" name="Title 1"/>
          <p:cNvSpPr>
            <a:spLocks noGrp="1"/>
          </p:cNvSpPr>
          <p:nvPr>
            <p:ph type="title"/>
          </p:nvPr>
        </p:nvSpPr>
        <p:spPr/>
        <p:txBody>
          <a:bodyPr>
            <a:noAutofit/>
          </a:bodyPr>
          <a:lstStyle/>
          <a:p>
            <a:r>
              <a:rPr lang="en-US" sz="3429" dirty="0"/>
              <a:t>What Portion of Code is Parallelizable?</a:t>
            </a:r>
            <a:br>
              <a:rPr lang="en-US" sz="3429" dirty="0"/>
            </a:br>
            <a:r>
              <a:rPr lang="en-US" sz="1429" dirty="0"/>
              <a:t>[Allen Karp and Horace Flatt 1990]</a:t>
            </a:r>
          </a:p>
        </p:txBody>
      </p:sp>
      <p:sp>
        <p:nvSpPr>
          <p:cNvPr id="3" name="Text Placeholder 2"/>
          <p:cNvSpPr>
            <a:spLocks noGrp="1"/>
          </p:cNvSpPr>
          <p:nvPr>
            <p:ph idx="1"/>
          </p:nvPr>
        </p:nvSpPr>
        <p:spPr/>
        <p:txBody>
          <a:bodyPr/>
          <a:lstStyle/>
          <a:p>
            <a:r>
              <a:rPr lang="en-US" dirty="0"/>
              <a:t>Expert programmers may not know!</a:t>
            </a:r>
          </a:p>
          <a:p>
            <a:r>
              <a:rPr lang="en-US" dirty="0"/>
              <a:t>Fortunately, we can measure speedup</a:t>
            </a:r>
          </a:p>
        </p:txBody>
      </p:sp>
      <p:cxnSp>
        <p:nvCxnSpPr>
          <p:cNvPr id="13" name="Straight Arrow Connector 12"/>
          <p:cNvCxnSpPr>
            <a:stCxn id="23" idx="2"/>
          </p:cNvCxnSpPr>
          <p:nvPr/>
        </p:nvCxnSpPr>
        <p:spPr>
          <a:xfrm>
            <a:off x="1587502" y="3931609"/>
            <a:ext cx="400534" cy="5140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cxnSpLocks/>
          </p:cNvCxnSpPr>
          <p:nvPr/>
        </p:nvCxnSpPr>
        <p:spPr>
          <a:xfrm>
            <a:off x="2872271" y="3687200"/>
            <a:ext cx="25936" cy="9598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2872270" y="3687200"/>
            <a:ext cx="595626" cy="6780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cxnSpLocks/>
            <a:stCxn id="26" idx="2"/>
          </p:cNvCxnSpPr>
          <p:nvPr/>
        </p:nvCxnSpPr>
        <p:spPr>
          <a:xfrm flipH="1">
            <a:off x="4399912" y="4067259"/>
            <a:ext cx="198679" cy="561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2607000" y="3278665"/>
            <a:ext cx="582211" cy="444096"/>
          </a:xfrm>
          <a:prstGeom prst="rect">
            <a:avLst/>
          </a:prstGeom>
          <a:noFill/>
        </p:spPr>
        <p:txBody>
          <a:bodyPr wrap="none" rtlCol="0">
            <a:spAutoFit/>
          </a:bodyPr>
          <a:lstStyle/>
          <a:p>
            <a:r>
              <a:rPr lang="en-US" sz="2286" dirty="0">
                <a:latin typeface="CMU Sans Serif"/>
                <a:cs typeface="CMU Sans Serif"/>
              </a:rPr>
              <a:t>Set</a:t>
            </a:r>
          </a:p>
        </p:txBody>
      </p:sp>
      <p:sp>
        <p:nvSpPr>
          <p:cNvPr id="23" name="TextBox 22"/>
          <p:cNvSpPr txBox="1"/>
          <p:nvPr/>
        </p:nvSpPr>
        <p:spPr>
          <a:xfrm>
            <a:off x="983811" y="3487513"/>
            <a:ext cx="1207382" cy="444096"/>
          </a:xfrm>
          <a:prstGeom prst="rect">
            <a:avLst/>
          </a:prstGeom>
          <a:noFill/>
        </p:spPr>
        <p:txBody>
          <a:bodyPr wrap="none" rtlCol="0">
            <a:spAutoFit/>
          </a:bodyPr>
          <a:lstStyle/>
          <a:p>
            <a:r>
              <a:rPr lang="en-US" sz="2286" dirty="0">
                <a:latin typeface="CMU Sans Serif"/>
                <a:cs typeface="CMU Sans Serif"/>
              </a:rPr>
              <a:t>Measure</a:t>
            </a:r>
          </a:p>
        </p:txBody>
      </p:sp>
      <p:sp>
        <p:nvSpPr>
          <p:cNvPr id="26" name="TextBox 25"/>
          <p:cNvSpPr txBox="1"/>
          <p:nvPr/>
        </p:nvSpPr>
        <p:spPr>
          <a:xfrm>
            <a:off x="3942001" y="3623163"/>
            <a:ext cx="1313180" cy="444096"/>
          </a:xfrm>
          <a:prstGeom prst="rect">
            <a:avLst/>
          </a:prstGeom>
          <a:noFill/>
        </p:spPr>
        <p:txBody>
          <a:bodyPr wrap="none" rtlCol="0">
            <a:spAutoFit/>
          </a:bodyPr>
          <a:lstStyle/>
          <a:p>
            <a:r>
              <a:rPr lang="en-US" sz="2286" dirty="0">
                <a:latin typeface="CMU Sans Serif"/>
                <a:cs typeface="CMU Sans Serif"/>
              </a:rPr>
              <a:t>Calculate</a:t>
            </a:r>
          </a:p>
        </p:txBody>
      </p:sp>
      <p:pic>
        <p:nvPicPr>
          <p:cNvPr id="29" name="Picture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58739" y="2262422"/>
            <a:ext cx="1674291" cy="2450181"/>
          </a:xfrm>
          <a:prstGeom prst="rect">
            <a:avLst/>
          </a:prstGeom>
        </p:spPr>
      </p:pic>
      <p:sp>
        <p:nvSpPr>
          <p:cNvPr id="30" name="Rectangle 29"/>
          <p:cNvSpPr/>
          <p:nvPr/>
        </p:nvSpPr>
        <p:spPr>
          <a:xfrm>
            <a:off x="4003657" y="6690828"/>
            <a:ext cx="1327608" cy="180178"/>
          </a:xfrm>
          <a:prstGeom prst="rect">
            <a:avLst/>
          </a:prstGeom>
        </p:spPr>
        <p:txBody>
          <a:bodyPr wrap="none">
            <a:spAutoFit/>
          </a:bodyPr>
          <a:lstStyle/>
          <a:p>
            <a:r>
              <a:rPr lang="en-US" sz="571" dirty="0"/>
              <a:t>Fig. criticallyrated.files.wordpress.com</a:t>
            </a:r>
          </a:p>
        </p:txBody>
      </p:sp>
      <p:cxnSp>
        <p:nvCxnSpPr>
          <p:cNvPr id="21" name="Straight Arrow Connector 20"/>
          <p:cNvCxnSpPr>
            <a:stCxn id="26" idx="2"/>
            <a:endCxn id="17" idx="0"/>
          </p:cNvCxnSpPr>
          <p:nvPr/>
        </p:nvCxnSpPr>
        <p:spPr>
          <a:xfrm>
            <a:off x="4598591" y="4067259"/>
            <a:ext cx="365470" cy="16481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7" name="Picture 16"/>
          <p:cNvPicPr>
            <a:picLocks noChangeAspect="1"/>
          </p:cNvPicPr>
          <p:nvPr/>
        </p:nvPicPr>
        <p:blipFill>
          <a:blip r:embed="rId5"/>
          <a:stretch>
            <a:fillRect/>
          </a:stretch>
        </p:blipFill>
        <p:spPr>
          <a:xfrm>
            <a:off x="3326668" y="5715371"/>
            <a:ext cx="3274786" cy="698500"/>
          </a:xfrm>
          <a:prstGeom prst="rect">
            <a:avLst/>
          </a:prstGeom>
        </p:spPr>
      </p:pic>
      <p:sp>
        <p:nvSpPr>
          <p:cNvPr id="24" name="TextBox 23"/>
          <p:cNvSpPr txBox="1"/>
          <p:nvPr/>
        </p:nvSpPr>
        <p:spPr>
          <a:xfrm>
            <a:off x="1695112" y="5642335"/>
            <a:ext cx="1470274" cy="795859"/>
          </a:xfrm>
          <a:prstGeom prst="rect">
            <a:avLst/>
          </a:prstGeom>
          <a:noFill/>
        </p:spPr>
        <p:txBody>
          <a:bodyPr wrap="none" rtlCol="0">
            <a:spAutoFit/>
          </a:bodyPr>
          <a:lstStyle/>
          <a:p>
            <a:pPr algn="ctr"/>
            <a:r>
              <a:rPr lang="en-US" sz="2286" dirty="0">
                <a:latin typeface="CMU Sans Serif"/>
                <a:cs typeface="CMU Sans Serif"/>
              </a:rPr>
              <a:t>Karp-</a:t>
            </a:r>
            <a:r>
              <a:rPr lang="en-US" sz="2286" dirty="0" err="1">
                <a:latin typeface="CMU Sans Serif"/>
                <a:cs typeface="CMU Sans Serif"/>
              </a:rPr>
              <a:t>Flatt</a:t>
            </a:r>
            <a:br>
              <a:rPr lang="en-US" sz="2286" dirty="0">
                <a:latin typeface="CMU Sans Serif"/>
                <a:cs typeface="CMU Sans Serif"/>
              </a:rPr>
            </a:br>
            <a:r>
              <a:rPr lang="en-US" sz="2286" dirty="0">
                <a:latin typeface="CMU Sans Serif"/>
                <a:cs typeface="CMU Sans Serif"/>
              </a:rPr>
              <a:t>Metric</a:t>
            </a:r>
          </a:p>
        </p:txBody>
      </p:sp>
      <p:cxnSp>
        <p:nvCxnSpPr>
          <p:cNvPr id="27" name="Straight Arrow Connector 26"/>
          <p:cNvCxnSpPr>
            <a:stCxn id="18" idx="1"/>
          </p:cNvCxnSpPr>
          <p:nvPr/>
        </p:nvCxnSpPr>
        <p:spPr>
          <a:xfrm flipH="1">
            <a:off x="6553201" y="6019010"/>
            <a:ext cx="693464" cy="1901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7246665" y="5731014"/>
            <a:ext cx="393056" cy="575992"/>
          </a:xfrm>
          <a:prstGeom prst="rect">
            <a:avLst/>
          </a:prstGeom>
          <a:noFill/>
        </p:spPr>
        <p:txBody>
          <a:bodyPr wrap="none" rtlCol="0">
            <a:spAutoFit/>
          </a:bodyPr>
          <a:lstStyle/>
          <a:p>
            <a:r>
              <a:rPr lang="en-US" sz="3143" b="1" dirty="0">
                <a:solidFill>
                  <a:srgbClr val="FF0000"/>
                </a:solidFill>
                <a:latin typeface="CMU Sans Serif"/>
                <a:cs typeface="CMU Sans Serif"/>
              </a:rPr>
              <a:t>?</a:t>
            </a:r>
          </a:p>
        </p:txBody>
      </p:sp>
      <p:sp>
        <p:nvSpPr>
          <p:cNvPr id="5" name="Oval 4">
            <a:extLst>
              <a:ext uri="{FF2B5EF4-FFF2-40B4-BE49-F238E27FC236}">
                <a16:creationId xmlns:a16="http://schemas.microsoft.com/office/drawing/2014/main" id="{2062CAF2-0285-5C41-ABEA-0506CE478697}"/>
              </a:ext>
            </a:extLst>
          </p:cNvPr>
          <p:cNvSpPr/>
          <p:nvPr/>
        </p:nvSpPr>
        <p:spPr>
          <a:xfrm>
            <a:off x="6097200" y="6044829"/>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CD7DC38-B029-9F41-AB3D-EE824D008243}"/>
              </a:ext>
            </a:extLst>
          </p:cNvPr>
          <p:cNvSpPr/>
          <p:nvPr/>
        </p:nvSpPr>
        <p:spPr>
          <a:xfrm>
            <a:off x="4162856" y="4665173"/>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641F302-117A-8846-AA8F-19AD02F916D2}"/>
              </a:ext>
            </a:extLst>
          </p:cNvPr>
          <p:cNvSpPr/>
          <p:nvPr/>
        </p:nvSpPr>
        <p:spPr>
          <a:xfrm>
            <a:off x="3450544" y="4313820"/>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2B45DEA-7BAF-2845-98C6-C7524E05C4D3}"/>
              </a:ext>
            </a:extLst>
          </p:cNvPr>
          <p:cNvSpPr/>
          <p:nvPr/>
        </p:nvSpPr>
        <p:spPr>
          <a:xfrm>
            <a:off x="2669810" y="4672306"/>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4F4278E-8C49-C148-BC6F-885C1D752DC5}"/>
              </a:ext>
            </a:extLst>
          </p:cNvPr>
          <p:cNvSpPr/>
          <p:nvPr/>
        </p:nvSpPr>
        <p:spPr>
          <a:xfrm>
            <a:off x="1813944" y="4392287"/>
            <a:ext cx="601989" cy="601989"/>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649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p:bldP spid="23" grpId="0"/>
      <p:bldP spid="26" grpId="0"/>
      <p:bldP spid="24" grpId="0"/>
      <p:bldP spid="18" grpId="0"/>
      <p:bldP spid="5" grpId="0" animBg="1"/>
      <p:bldP spid="28" grpId="0" animBg="1"/>
      <p:bldP spid="31" grpId="0" animBg="1"/>
      <p:bldP spid="32" grpId="0" animBg="1"/>
      <p:bldP spid="3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28650" y="212727"/>
            <a:ext cx="7886700" cy="986154"/>
          </a:xfrm>
        </p:spPr>
        <p:txBody>
          <a:bodyPr/>
          <a:lstStyle/>
          <a:p>
            <a:r>
              <a:rPr lang="en-US" altLang="ko-KR" dirty="0"/>
              <a:t>Summary</a:t>
            </a:r>
          </a:p>
        </p:txBody>
      </p:sp>
      <p:sp>
        <p:nvSpPr>
          <p:cNvPr id="3" name="Content Placeholder 2">
            <a:extLst>
              <a:ext uri="{FF2B5EF4-FFF2-40B4-BE49-F238E27FC236}">
                <a16:creationId xmlns:a16="http://schemas.microsoft.com/office/drawing/2014/main" id="{BE80B137-6FD6-264D-AD7E-0D94954EA3BC}"/>
              </a:ext>
            </a:extLst>
          </p:cNvPr>
          <p:cNvSpPr>
            <a:spLocks noGrp="1"/>
          </p:cNvSpPr>
          <p:nvPr>
            <p:ph idx="1"/>
          </p:nvPr>
        </p:nvSpPr>
        <p:spPr>
          <a:xfrm>
            <a:off x="628650" y="1676400"/>
            <a:ext cx="7886700" cy="4968875"/>
          </a:xfrm>
        </p:spPr>
        <p:txBody>
          <a:bodyPr/>
          <a:lstStyle/>
          <a:p>
            <a:r>
              <a:rPr lang="en-US" altLang="ko-KR" sz="2000" dirty="0"/>
              <a:t>Properties of multiprocessors make scheduling them complex</a:t>
            </a:r>
          </a:p>
          <a:p>
            <a:pPr lvl="1"/>
            <a:r>
              <a:rPr lang="en-US" altLang="ko-KR" sz="1800" dirty="0"/>
              <a:t>Symmetric vs. asymmetric multiprocessors</a:t>
            </a:r>
          </a:p>
          <a:p>
            <a:pPr lvl="1"/>
            <a:r>
              <a:rPr lang="en-US" altLang="ko-KR" sz="1800" dirty="0"/>
              <a:t>Uniform vs. non-uniform memory access</a:t>
            </a:r>
          </a:p>
          <a:p>
            <a:pPr lvl="1"/>
            <a:r>
              <a:rPr lang="en-US" altLang="ko-KR" sz="1800" dirty="0"/>
              <a:t>Cache coherence problem</a:t>
            </a:r>
          </a:p>
          <a:p>
            <a:pPr lvl="2"/>
            <a:endParaRPr lang="en-US" altLang="ko-KR" sz="1400" dirty="0"/>
          </a:p>
          <a:p>
            <a:r>
              <a:rPr lang="en-US" altLang="ko-KR" sz="2000" dirty="0"/>
              <a:t>Concurrency doesn’t always mean higher performance</a:t>
            </a:r>
          </a:p>
          <a:p>
            <a:pPr lvl="1"/>
            <a:r>
              <a:rPr lang="en-US" altLang="ko-KR" sz="1800" dirty="0"/>
              <a:t>Lock contention solutions: MCS and RCU locks</a:t>
            </a:r>
          </a:p>
          <a:p>
            <a:pPr lvl="2"/>
            <a:endParaRPr lang="en-US" altLang="ko-KR" sz="1400" dirty="0"/>
          </a:p>
          <a:p>
            <a:r>
              <a:rPr lang="en-US" altLang="ko-KR" sz="2000" dirty="0"/>
              <a:t>Scheduling multiprocessors typically boils down to efficient load balancing</a:t>
            </a:r>
            <a:endParaRPr lang="en-US" altLang="ko-KR" sz="2400" dirty="0"/>
          </a:p>
          <a:p>
            <a:pPr lvl="1"/>
            <a:r>
              <a:rPr lang="en-US" altLang="ko-KR" sz="1800" dirty="0"/>
              <a:t>Load balancing newly-ready threads based on different goals</a:t>
            </a:r>
          </a:p>
          <a:p>
            <a:pPr lvl="2"/>
            <a:endParaRPr lang="en-US" altLang="ko-KR" sz="1400" dirty="0"/>
          </a:p>
          <a:p>
            <a:r>
              <a:rPr lang="en-US" altLang="ko-KR" sz="2000" dirty="0"/>
              <a:t>Orchestrating threads when scheduling multiple multithreaded programs could have great impact on performance</a:t>
            </a:r>
          </a:p>
          <a:p>
            <a:pPr lvl="1"/>
            <a:r>
              <a:rPr lang="en-US" altLang="ko-KR" sz="1800" dirty="0"/>
              <a:t>Gang scheduling, space sharing</a:t>
            </a:r>
          </a:p>
        </p:txBody>
      </p:sp>
    </p:spTree>
    <p:extLst>
      <p:ext uri="{BB962C8B-B14F-4D97-AF65-F5344CB8AC3E}">
        <p14:creationId xmlns:p14="http://schemas.microsoft.com/office/powerpoint/2010/main" val="3908790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735210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Canny, Sorin</a:t>
            </a:r>
          </a:p>
        </p:txBody>
      </p:sp>
    </p:spTree>
    <p:extLst>
      <p:ext uri="{BB962C8B-B14F-4D97-AF65-F5344CB8AC3E}">
        <p14:creationId xmlns:p14="http://schemas.microsoft.com/office/powerpoint/2010/main" val="24027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F2A848A5-E832-4043-BF1B-3EBC67E3DBB7}"/>
              </a:ext>
            </a:extLst>
          </p:cNvPr>
          <p:cNvSpPr>
            <a:spLocks noGrp="1" noChangeArrowheads="1"/>
          </p:cNvSpPr>
          <p:nvPr>
            <p:ph type="title"/>
          </p:nvPr>
        </p:nvSpPr>
        <p:spPr/>
        <p:txBody>
          <a:bodyPr/>
          <a:lstStyle/>
          <a:p>
            <a:r>
              <a:rPr lang="en-US" altLang="en-US" dirty="0"/>
              <a:t>Background: NUMA</a:t>
            </a:r>
          </a:p>
        </p:txBody>
      </p:sp>
      <p:sp>
        <p:nvSpPr>
          <p:cNvPr id="5" name="Content Placeholder 4">
            <a:extLst>
              <a:ext uri="{FF2B5EF4-FFF2-40B4-BE49-F238E27FC236}">
                <a16:creationId xmlns:a16="http://schemas.microsoft.com/office/drawing/2014/main" id="{DDC32210-67D7-C048-B7EF-6D9DEB21A9E3}"/>
              </a:ext>
            </a:extLst>
          </p:cNvPr>
          <p:cNvSpPr>
            <a:spLocks noGrp="1"/>
          </p:cNvSpPr>
          <p:nvPr>
            <p:ph idx="1"/>
          </p:nvPr>
        </p:nvSpPr>
        <p:spPr>
          <a:xfrm>
            <a:off x="628650" y="2283698"/>
            <a:ext cx="4515723" cy="3509830"/>
          </a:xfrm>
        </p:spPr>
        <p:txBody>
          <a:bodyPr/>
          <a:lstStyle/>
          <a:p>
            <a:r>
              <a:rPr lang="en-US" altLang="en-US" sz="1600" dirty="0">
                <a:solidFill>
                  <a:srgbClr val="FF0000"/>
                </a:solidFill>
              </a:rPr>
              <a:t>Uniform memory access (UMA): </a:t>
            </a:r>
            <a:br>
              <a:rPr lang="en-US" altLang="en-US" sz="1600" dirty="0"/>
            </a:br>
            <a:r>
              <a:rPr lang="en-US" altLang="en-US" sz="1600" dirty="0"/>
              <a:t>processors </a:t>
            </a:r>
            <a:r>
              <a:rPr lang="en-CA" sz="1600" dirty="0"/>
              <a:t>experience same, uniform </a:t>
            </a:r>
            <a:br>
              <a:rPr lang="en-CA" sz="1600" dirty="0"/>
            </a:br>
            <a:r>
              <a:rPr lang="en-CA" sz="1600" dirty="0"/>
              <a:t>access time to any memory block</a:t>
            </a:r>
          </a:p>
          <a:p>
            <a:pPr lvl="1"/>
            <a:endParaRPr lang="en-CA" altLang="en-US" sz="1200" dirty="0"/>
          </a:p>
          <a:p>
            <a:pPr lvl="1"/>
            <a:endParaRPr lang="en-CA" altLang="en-US" sz="1200" dirty="0"/>
          </a:p>
          <a:p>
            <a:pPr lvl="1"/>
            <a:endParaRPr lang="en-CA" altLang="en-US" sz="1200" dirty="0"/>
          </a:p>
          <a:p>
            <a:pPr marL="457200" lvl="1" indent="0">
              <a:buNone/>
            </a:pPr>
            <a:endParaRPr lang="en-US" altLang="en-US" sz="1200" dirty="0"/>
          </a:p>
          <a:p>
            <a:r>
              <a:rPr lang="en-US" altLang="en-US" sz="1600" dirty="0">
                <a:solidFill>
                  <a:srgbClr val="FF0000"/>
                </a:solidFill>
              </a:rPr>
              <a:t>Non-uniform memory access (NUMA): </a:t>
            </a:r>
            <a:br>
              <a:rPr lang="en-US" altLang="en-US" sz="1600" dirty="0"/>
            </a:br>
            <a:r>
              <a:rPr lang="en-US" altLang="en-US" sz="1600" dirty="0"/>
              <a:t>processors access their local memory blocks</a:t>
            </a:r>
            <a:br>
              <a:rPr lang="en-US" altLang="en-US" sz="1600" dirty="0"/>
            </a:br>
            <a:r>
              <a:rPr lang="en-US" altLang="en-US" sz="1600" dirty="0"/>
              <a:t>faster than remote memory blocks</a:t>
            </a:r>
          </a:p>
          <a:p>
            <a:pPr lvl="1"/>
            <a:endParaRPr lang="en-US" altLang="en-US" sz="1200" dirty="0"/>
          </a:p>
          <a:p>
            <a:pPr lvl="1"/>
            <a:endParaRPr lang="en-US" altLang="en-US" sz="1200" dirty="0"/>
          </a:p>
          <a:p>
            <a:pPr lvl="1"/>
            <a:endParaRPr lang="en-US" altLang="en-US" sz="1200" dirty="0"/>
          </a:p>
          <a:p>
            <a:pPr lvl="1"/>
            <a:endParaRPr lang="en-US" altLang="en-US" sz="1200" dirty="0"/>
          </a:p>
          <a:p>
            <a:pPr marL="0" indent="0">
              <a:buNone/>
            </a:pPr>
            <a:endParaRPr lang="en-US" sz="1600" dirty="0"/>
          </a:p>
        </p:txBody>
      </p:sp>
      <p:pic>
        <p:nvPicPr>
          <p:cNvPr id="5122" name="Picture 2">
            <a:extLst>
              <a:ext uri="{FF2B5EF4-FFF2-40B4-BE49-F238E27FC236}">
                <a16:creationId xmlns:a16="http://schemas.microsoft.com/office/drawing/2014/main" id="{5F072411-75DB-0242-8E45-4A882E5799AC}"/>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989942" y="1790152"/>
            <a:ext cx="3525408" cy="158258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82B5343-BF87-4644-8F74-F5BDED16CED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979130" y="4103764"/>
            <a:ext cx="3525408" cy="1907759"/>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113A4EB6-8CC7-0F49-A0AC-3EF662647B44}"/>
              </a:ext>
            </a:extLst>
          </p:cNvPr>
          <p:cNvGrpSpPr/>
          <p:nvPr/>
        </p:nvGrpSpPr>
        <p:grpSpPr>
          <a:xfrm>
            <a:off x="5319235" y="3741992"/>
            <a:ext cx="929322" cy="429058"/>
            <a:chOff x="5650005" y="3504672"/>
            <a:chExt cx="929322" cy="429058"/>
          </a:xfrm>
        </p:grpSpPr>
        <p:sp>
          <p:nvSpPr>
            <p:cNvPr id="8" name="Freeform 7">
              <a:extLst>
                <a:ext uri="{FF2B5EF4-FFF2-40B4-BE49-F238E27FC236}">
                  <a16:creationId xmlns:a16="http://schemas.microsoft.com/office/drawing/2014/main" id="{5778D895-480E-8B4E-AF33-2C55204715D4}"/>
                </a:ext>
              </a:extLst>
            </p:cNvPr>
            <p:cNvSpPr/>
            <p:nvPr/>
          </p:nvSpPr>
          <p:spPr>
            <a:xfrm>
              <a:off x="5650005" y="3773092"/>
              <a:ext cx="918841"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3">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1B2D2E9-8006-274E-9CF9-1C8C948F5809}"/>
                </a:ext>
              </a:extLst>
            </p:cNvPr>
            <p:cNvSpPr txBox="1"/>
            <p:nvPr/>
          </p:nvSpPr>
          <p:spPr>
            <a:xfrm>
              <a:off x="5660486" y="3504672"/>
              <a:ext cx="918841" cy="276999"/>
            </a:xfrm>
            <a:prstGeom prst="rect">
              <a:avLst/>
            </a:prstGeom>
            <a:noFill/>
          </p:spPr>
          <p:txBody>
            <a:bodyPr wrap="none" rtlCol="0">
              <a:spAutoFit/>
            </a:bodyPr>
            <a:lstStyle/>
            <a:p>
              <a:pPr algn="ctr"/>
              <a:r>
                <a:rPr lang="en-US" sz="1200" dirty="0">
                  <a:solidFill>
                    <a:schemeClr val="accent3">
                      <a:lumMod val="50000"/>
                    </a:schemeClr>
                  </a:solidFill>
                  <a:latin typeface="Gill Sans Light" panose="020B0302020104020203" pitchFamily="34" charset="-79"/>
                  <a:cs typeface="Gill Sans Light" panose="020B0302020104020203" pitchFamily="34" charset="-79"/>
                </a:rPr>
                <a:t>Local access</a:t>
              </a:r>
            </a:p>
          </p:txBody>
        </p:sp>
      </p:grpSp>
      <p:sp>
        <p:nvSpPr>
          <p:cNvPr id="11" name="TextBox 10">
            <a:extLst>
              <a:ext uri="{FF2B5EF4-FFF2-40B4-BE49-F238E27FC236}">
                <a16:creationId xmlns:a16="http://schemas.microsoft.com/office/drawing/2014/main" id="{8E92C931-36CA-0D43-9207-FB504C94B8D6}"/>
              </a:ext>
            </a:extLst>
          </p:cNvPr>
          <p:cNvSpPr txBox="1"/>
          <p:nvPr/>
        </p:nvSpPr>
        <p:spPr>
          <a:xfrm>
            <a:off x="3852893" y="6709068"/>
            <a:ext cx="1438214" cy="169277"/>
          </a:xfrm>
          <a:prstGeom prst="rect">
            <a:avLst/>
          </a:prstGeom>
          <a:noFill/>
        </p:spPr>
        <p:txBody>
          <a:bodyPr wrap="none" rtlCol="0">
            <a:spAutoFit/>
          </a:bodyPr>
          <a:lstStyle/>
          <a:p>
            <a:pPr algn="ctr"/>
            <a:r>
              <a:rPr lang="en-US" sz="500" dirty="0">
                <a:latin typeface="Gill Sans Light" panose="020B0302020104020203" pitchFamily="34" charset="-79"/>
                <a:cs typeface="Gill Sans Light" panose="020B0302020104020203" pitchFamily="34" charset="-79"/>
              </a:rPr>
              <a:t>Photos from: http://</a:t>
            </a:r>
            <a:r>
              <a:rPr lang="en-US" sz="500" dirty="0" err="1">
                <a:latin typeface="Gill Sans Light" panose="020B0302020104020203" pitchFamily="34" charset="-79"/>
                <a:cs typeface="Gill Sans Light" panose="020B0302020104020203" pitchFamily="34" charset="-79"/>
              </a:rPr>
              <a:t>www.evoventurepartners.com</a:t>
            </a:r>
            <a:endParaRPr lang="en-US" sz="500" dirty="0">
              <a:latin typeface="Gill Sans Light" panose="020B0302020104020203" pitchFamily="34" charset="-79"/>
              <a:cs typeface="Gill Sans Light" panose="020B0302020104020203" pitchFamily="34" charset="-79"/>
            </a:endParaRPr>
          </a:p>
        </p:txBody>
      </p:sp>
      <p:grpSp>
        <p:nvGrpSpPr>
          <p:cNvPr id="13" name="Group 12">
            <a:extLst>
              <a:ext uri="{FF2B5EF4-FFF2-40B4-BE49-F238E27FC236}">
                <a16:creationId xmlns:a16="http://schemas.microsoft.com/office/drawing/2014/main" id="{8BD643E9-A68C-7749-A11D-D7D65300742B}"/>
              </a:ext>
            </a:extLst>
          </p:cNvPr>
          <p:cNvGrpSpPr/>
          <p:nvPr/>
        </p:nvGrpSpPr>
        <p:grpSpPr>
          <a:xfrm>
            <a:off x="6320477" y="3741992"/>
            <a:ext cx="1823554" cy="429058"/>
            <a:chOff x="6651247" y="3504672"/>
            <a:chExt cx="1823554" cy="429058"/>
          </a:xfrm>
        </p:grpSpPr>
        <p:sp>
          <p:nvSpPr>
            <p:cNvPr id="18" name="Freeform 17">
              <a:extLst>
                <a:ext uri="{FF2B5EF4-FFF2-40B4-BE49-F238E27FC236}">
                  <a16:creationId xmlns:a16="http://schemas.microsoft.com/office/drawing/2014/main" id="{CAB6224D-D101-C842-978B-5088969927F4}"/>
                </a:ext>
              </a:extLst>
            </p:cNvPr>
            <p:cNvSpPr/>
            <p:nvPr/>
          </p:nvSpPr>
          <p:spPr>
            <a:xfrm flipH="1">
              <a:off x="6651247" y="3773092"/>
              <a:ext cx="1823554"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6">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3EA6EE52-507E-354A-B412-B57B99248D19}"/>
                </a:ext>
              </a:extLst>
            </p:cNvPr>
            <p:cNvSpPr txBox="1"/>
            <p:nvPr/>
          </p:nvSpPr>
          <p:spPr>
            <a:xfrm>
              <a:off x="6987645" y="3504672"/>
              <a:ext cx="1088760" cy="276999"/>
            </a:xfrm>
            <a:prstGeom prst="rect">
              <a:avLst/>
            </a:prstGeom>
            <a:noFill/>
          </p:spPr>
          <p:txBody>
            <a:bodyPr wrap="none" rtlCol="0">
              <a:spAutoFit/>
            </a:bodyPr>
            <a:lstStyle/>
            <a:p>
              <a:pPr algn="ctr"/>
              <a:r>
                <a:rPr lang="en-US" sz="1200" dirty="0">
                  <a:solidFill>
                    <a:schemeClr val="accent6">
                      <a:lumMod val="50000"/>
                    </a:schemeClr>
                  </a:solidFill>
                  <a:latin typeface="Gill Sans Light" panose="020B0302020104020203" pitchFamily="34" charset="-79"/>
                  <a:cs typeface="Gill Sans Light" panose="020B0302020104020203" pitchFamily="34" charset="-79"/>
                </a:rPr>
                <a:t>Remote access</a:t>
              </a:r>
            </a:p>
          </p:txBody>
        </p:sp>
      </p:grpSp>
    </p:spTree>
    <p:extLst>
      <p:ext uri="{BB962C8B-B14F-4D97-AF65-F5344CB8AC3E}">
        <p14:creationId xmlns:p14="http://schemas.microsoft.com/office/powerpoint/2010/main" val="291047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D797-4416-AC44-B274-C980B0ACCE57}"/>
              </a:ext>
            </a:extLst>
          </p:cNvPr>
          <p:cNvSpPr>
            <a:spLocks noGrp="1"/>
          </p:cNvSpPr>
          <p:nvPr>
            <p:ph type="title"/>
          </p:nvPr>
        </p:nvSpPr>
        <p:spPr/>
        <p:txBody>
          <a:bodyPr/>
          <a:lstStyle/>
          <a:p>
            <a:r>
              <a:rPr lang="en-US" dirty="0"/>
              <a:t>Background: </a:t>
            </a:r>
            <a:br>
              <a:rPr lang="en-US" dirty="0"/>
            </a:br>
            <a:r>
              <a:rPr lang="en-US" dirty="0"/>
              <a:t>Cache Hierarchy in Multiprocessors</a:t>
            </a:r>
          </a:p>
        </p:txBody>
      </p:sp>
      <p:grpSp>
        <p:nvGrpSpPr>
          <p:cNvPr id="26" name="Group 25">
            <a:extLst>
              <a:ext uri="{FF2B5EF4-FFF2-40B4-BE49-F238E27FC236}">
                <a16:creationId xmlns:a16="http://schemas.microsoft.com/office/drawing/2014/main" id="{3A297FBD-0052-0B4F-B3F5-84D7144F8D2D}"/>
              </a:ext>
            </a:extLst>
          </p:cNvPr>
          <p:cNvGrpSpPr/>
          <p:nvPr/>
        </p:nvGrpSpPr>
        <p:grpSpPr>
          <a:xfrm>
            <a:off x="4893876" y="2251249"/>
            <a:ext cx="3339371" cy="2808394"/>
            <a:chOff x="5120949" y="2206338"/>
            <a:chExt cx="3577955" cy="2735491"/>
          </a:xfrm>
        </p:grpSpPr>
        <p:cxnSp>
          <p:nvCxnSpPr>
            <p:cNvPr id="27" name="Straight Connector 26">
              <a:extLst>
                <a:ext uri="{FF2B5EF4-FFF2-40B4-BE49-F238E27FC236}">
                  <a16:creationId xmlns:a16="http://schemas.microsoft.com/office/drawing/2014/main" id="{32053EA5-FCA2-7C4B-94BE-C563692996C8}"/>
                </a:ext>
              </a:extLst>
            </p:cNvPr>
            <p:cNvCxnSpPr/>
            <p:nvPr/>
          </p:nvCxnSpPr>
          <p:spPr>
            <a:xfrm flipH="1">
              <a:off x="6909926" y="452526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4DE926-B89A-C548-B945-AD1327DE886D}"/>
                </a:ext>
              </a:extLst>
            </p:cNvPr>
            <p:cNvCxnSpPr>
              <a:cxnSpLocks/>
            </p:cNvCxnSpPr>
            <p:nvPr/>
          </p:nvCxnSpPr>
          <p:spPr>
            <a:xfrm flipH="1">
              <a:off x="549443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A18A82-CFEF-C34F-8B8F-CD003DF5BA6E}"/>
                </a:ext>
              </a:extLst>
            </p:cNvPr>
            <p:cNvCxnSpPr/>
            <p:nvPr/>
          </p:nvCxnSpPr>
          <p:spPr>
            <a:xfrm flipH="1">
              <a:off x="643809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86A6850-63CE-3E49-9369-ADE6B54A5496}"/>
                </a:ext>
              </a:extLst>
            </p:cNvPr>
            <p:cNvCxnSpPr/>
            <p:nvPr/>
          </p:nvCxnSpPr>
          <p:spPr>
            <a:xfrm flipH="1">
              <a:off x="738175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E2AF7C6-DF4A-2049-A6AD-4FEEFA0FD581}"/>
                </a:ext>
              </a:extLst>
            </p:cNvPr>
            <p:cNvCxnSpPr/>
            <p:nvPr/>
          </p:nvCxnSpPr>
          <p:spPr>
            <a:xfrm flipH="1">
              <a:off x="8325415"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76D0DBE-1993-4341-B59B-40AB7A880760}"/>
                </a:ext>
              </a:extLst>
            </p:cNvPr>
            <p:cNvSpPr/>
            <p:nvPr/>
          </p:nvSpPr>
          <p:spPr>
            <a:xfrm>
              <a:off x="512094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6" name="Rectangle 5">
              <a:extLst>
                <a:ext uri="{FF2B5EF4-FFF2-40B4-BE49-F238E27FC236}">
                  <a16:creationId xmlns:a16="http://schemas.microsoft.com/office/drawing/2014/main" id="{A81A18CE-4818-2249-89A7-3830313A1FA0}"/>
                </a:ext>
              </a:extLst>
            </p:cNvPr>
            <p:cNvSpPr/>
            <p:nvPr/>
          </p:nvSpPr>
          <p:spPr>
            <a:xfrm>
              <a:off x="606460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734B4E22-F583-124E-80C4-E15CB5438E7E}"/>
                </a:ext>
              </a:extLst>
            </p:cNvPr>
            <p:cNvSpPr/>
            <p:nvPr/>
          </p:nvSpPr>
          <p:spPr>
            <a:xfrm>
              <a:off x="606460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8" name="Rectangle 7">
              <a:extLst>
                <a:ext uri="{FF2B5EF4-FFF2-40B4-BE49-F238E27FC236}">
                  <a16:creationId xmlns:a16="http://schemas.microsoft.com/office/drawing/2014/main" id="{E2C2577E-6265-5749-AF7A-291F1EF0062A}"/>
                </a:ext>
              </a:extLst>
            </p:cNvPr>
            <p:cNvSpPr/>
            <p:nvPr/>
          </p:nvSpPr>
          <p:spPr>
            <a:xfrm>
              <a:off x="700826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B1F0BBE9-F11C-4444-A53A-2C48988BD71E}"/>
                </a:ext>
              </a:extLst>
            </p:cNvPr>
            <p:cNvSpPr/>
            <p:nvPr/>
          </p:nvSpPr>
          <p:spPr>
            <a:xfrm>
              <a:off x="700826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10" name="Rectangle 9">
              <a:extLst>
                <a:ext uri="{FF2B5EF4-FFF2-40B4-BE49-F238E27FC236}">
                  <a16:creationId xmlns:a16="http://schemas.microsoft.com/office/drawing/2014/main" id="{8CB1A1CD-4D8F-664D-A038-17A80242FF28}"/>
                </a:ext>
              </a:extLst>
            </p:cNvPr>
            <p:cNvSpPr/>
            <p:nvPr/>
          </p:nvSpPr>
          <p:spPr>
            <a:xfrm>
              <a:off x="795192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3</a:t>
              </a:r>
            </a:p>
          </p:txBody>
        </p:sp>
        <p:sp>
          <p:nvSpPr>
            <p:cNvPr id="11" name="Rectangle 10">
              <a:extLst>
                <a:ext uri="{FF2B5EF4-FFF2-40B4-BE49-F238E27FC236}">
                  <a16:creationId xmlns:a16="http://schemas.microsoft.com/office/drawing/2014/main" id="{895D4644-8FB7-CA41-812C-5D4590AAC40F}"/>
                </a:ext>
              </a:extLst>
            </p:cNvPr>
            <p:cNvSpPr/>
            <p:nvPr/>
          </p:nvSpPr>
          <p:spPr>
            <a:xfrm>
              <a:off x="795192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cxnSp>
          <p:nvCxnSpPr>
            <p:cNvPr id="13" name="Straight Connector 12">
              <a:extLst>
                <a:ext uri="{FF2B5EF4-FFF2-40B4-BE49-F238E27FC236}">
                  <a16:creationId xmlns:a16="http://schemas.microsoft.com/office/drawing/2014/main" id="{6CB5A83B-549D-654F-884D-71ED4317F3DF}"/>
                </a:ext>
              </a:extLst>
            </p:cNvPr>
            <p:cNvCxnSpPr>
              <a:cxnSpLocks/>
            </p:cNvCxnSpPr>
            <p:nvPr/>
          </p:nvCxnSpPr>
          <p:spPr>
            <a:xfrm>
              <a:off x="5120949" y="3889057"/>
              <a:ext cx="3577955" cy="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6D2EF0A-87C5-BD41-9252-0F9474397DCB}"/>
                </a:ext>
              </a:extLst>
            </p:cNvPr>
            <p:cNvSpPr/>
            <p:nvPr/>
          </p:nvSpPr>
          <p:spPr>
            <a:xfrm>
              <a:off x="512094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0</a:t>
              </a:r>
            </a:p>
          </p:txBody>
        </p:sp>
        <p:cxnSp>
          <p:nvCxnSpPr>
            <p:cNvPr id="20" name="Straight Connector 19">
              <a:extLst>
                <a:ext uri="{FF2B5EF4-FFF2-40B4-BE49-F238E27FC236}">
                  <a16:creationId xmlns:a16="http://schemas.microsoft.com/office/drawing/2014/main" id="{88FE02C8-9FF9-7347-B641-CBA534834EE6}"/>
                </a:ext>
              </a:extLst>
            </p:cNvPr>
            <p:cNvCxnSpPr/>
            <p:nvPr/>
          </p:nvCxnSpPr>
          <p:spPr>
            <a:xfrm flipH="1">
              <a:off x="6909926" y="3905932"/>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67E3750-4937-3648-814A-39344CED5CCD}"/>
                </a:ext>
              </a:extLst>
            </p:cNvPr>
            <p:cNvSpPr/>
            <p:nvPr/>
          </p:nvSpPr>
          <p:spPr>
            <a:xfrm>
              <a:off x="5120949" y="4058928"/>
              <a:ext cx="3577955" cy="466338"/>
            </a:xfrm>
            <a:prstGeom prst="rect">
              <a:avLst/>
            </a:prstGeom>
            <a:solidFill>
              <a:schemeClr val="accent6">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Shared L3</a:t>
              </a:r>
            </a:p>
          </p:txBody>
        </p:sp>
        <p:sp>
          <p:nvSpPr>
            <p:cNvPr id="21" name="Rectangle 20">
              <a:extLst>
                <a:ext uri="{FF2B5EF4-FFF2-40B4-BE49-F238E27FC236}">
                  <a16:creationId xmlns:a16="http://schemas.microsoft.com/office/drawing/2014/main" id="{EF31016A-FE12-CB43-9504-D18DCB87F36F}"/>
                </a:ext>
              </a:extLst>
            </p:cNvPr>
            <p:cNvSpPr/>
            <p:nvPr/>
          </p:nvSpPr>
          <p:spPr>
            <a:xfrm>
              <a:off x="512094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2" name="Rectangle 21">
              <a:extLst>
                <a:ext uri="{FF2B5EF4-FFF2-40B4-BE49-F238E27FC236}">
                  <a16:creationId xmlns:a16="http://schemas.microsoft.com/office/drawing/2014/main" id="{858A3BC3-C53F-AF49-AC06-58426964FFEA}"/>
                </a:ext>
              </a:extLst>
            </p:cNvPr>
            <p:cNvSpPr/>
            <p:nvPr/>
          </p:nvSpPr>
          <p:spPr>
            <a:xfrm>
              <a:off x="606460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3" name="Rectangle 22">
              <a:extLst>
                <a:ext uri="{FF2B5EF4-FFF2-40B4-BE49-F238E27FC236}">
                  <a16:creationId xmlns:a16="http://schemas.microsoft.com/office/drawing/2014/main" id="{135C016A-3B9A-904F-89F6-D7AA15700263}"/>
                </a:ext>
              </a:extLst>
            </p:cNvPr>
            <p:cNvSpPr/>
            <p:nvPr/>
          </p:nvSpPr>
          <p:spPr>
            <a:xfrm>
              <a:off x="700826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4" name="Rectangle 23">
              <a:extLst>
                <a:ext uri="{FF2B5EF4-FFF2-40B4-BE49-F238E27FC236}">
                  <a16:creationId xmlns:a16="http://schemas.microsoft.com/office/drawing/2014/main" id="{D5580FC3-E5CC-6D45-B9E9-C986C3620CEC}"/>
                </a:ext>
              </a:extLst>
            </p:cNvPr>
            <p:cNvSpPr/>
            <p:nvPr/>
          </p:nvSpPr>
          <p:spPr>
            <a:xfrm>
              <a:off x="795192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8" name="Rectangle 27">
              <a:extLst>
                <a:ext uri="{FF2B5EF4-FFF2-40B4-BE49-F238E27FC236}">
                  <a16:creationId xmlns:a16="http://schemas.microsoft.com/office/drawing/2014/main" id="{7E6F71AD-3B86-BC46-85F4-0ED5E52E97AB}"/>
                </a:ext>
              </a:extLst>
            </p:cNvPr>
            <p:cNvSpPr/>
            <p:nvPr/>
          </p:nvSpPr>
          <p:spPr>
            <a:xfrm>
              <a:off x="6075355" y="4652270"/>
              <a:ext cx="1669142" cy="289559"/>
            </a:xfrm>
            <a:prstGeom prst="rect">
              <a:avLst/>
            </a:prstGeom>
            <a:solidFill>
              <a:schemeClr val="accent5">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Gill Sans Light" panose="020B0302020104020203" pitchFamily="34" charset="-79"/>
                  <a:cs typeface="Gill Sans Light" panose="020B0302020104020203" pitchFamily="34" charset="-79"/>
                </a:rPr>
                <a:t>Memory Controller</a:t>
              </a:r>
            </a:p>
          </p:txBody>
        </p:sp>
      </p:grpSp>
      <p:grpSp>
        <p:nvGrpSpPr>
          <p:cNvPr id="33" name="Group 32">
            <a:extLst>
              <a:ext uri="{FF2B5EF4-FFF2-40B4-BE49-F238E27FC236}">
                <a16:creationId xmlns:a16="http://schemas.microsoft.com/office/drawing/2014/main" id="{236E878C-BE84-234C-BF9F-32EEB211E9D9}"/>
              </a:ext>
            </a:extLst>
          </p:cNvPr>
          <p:cNvGrpSpPr/>
          <p:nvPr/>
        </p:nvGrpSpPr>
        <p:grpSpPr>
          <a:xfrm>
            <a:off x="630296" y="1890285"/>
            <a:ext cx="3232462" cy="3733209"/>
            <a:chOff x="653345" y="2068142"/>
            <a:chExt cx="3232462" cy="3393826"/>
          </a:xfrm>
        </p:grpSpPr>
        <p:pic>
          <p:nvPicPr>
            <p:cNvPr id="1026" name="Picture 2">
              <a:extLst>
                <a:ext uri="{FF2B5EF4-FFF2-40B4-BE49-F238E27FC236}">
                  <a16:creationId xmlns:a16="http://schemas.microsoft.com/office/drawing/2014/main" id="{BFB0BB99-D6BC-DB4E-9A5E-0CADB30ADF88}"/>
                </a:ext>
              </a:extLst>
            </p:cNvPr>
            <p:cNvPicPr>
              <a:picLocks noChangeAspect="1" noChangeArrowheads="1"/>
            </p:cNvPicPr>
            <p:nvPr/>
          </p:nvPicPr>
          <p:blipFill>
            <a:blip r:embed="rId2"/>
            <a:srcRect/>
            <a:stretch/>
          </p:blipFill>
          <p:spPr bwMode="auto">
            <a:xfrm>
              <a:off x="653345" y="2068142"/>
              <a:ext cx="3232462" cy="324513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BE63EEF8-B4A3-D845-9D26-21AE27B69139}"/>
                </a:ext>
              </a:extLst>
            </p:cNvPr>
            <p:cNvSpPr/>
            <p:nvPr/>
          </p:nvSpPr>
          <p:spPr>
            <a:xfrm>
              <a:off x="1792522" y="5277302"/>
              <a:ext cx="954107" cy="184666"/>
            </a:xfrm>
            <a:prstGeom prst="rect">
              <a:avLst/>
            </a:prstGeom>
          </p:spPr>
          <p:txBody>
            <a:bodyPr wrap="none">
              <a:spAutoFit/>
            </a:bodyPr>
            <a:lstStyle/>
            <a:p>
              <a:r>
                <a:rPr lang="en-US" sz="600" dirty="0">
                  <a:latin typeface="Gill Sans Light" panose="020B0302020104020203" pitchFamily="34" charset="-79"/>
                  <a:cs typeface="Gill Sans Light" panose="020B0302020104020203" pitchFamily="34" charset="-79"/>
                </a:rPr>
                <a:t>http://</a:t>
              </a:r>
              <a:r>
                <a:rPr lang="en-US" sz="600" dirty="0" err="1">
                  <a:latin typeface="Gill Sans Light" panose="020B0302020104020203" pitchFamily="34" charset="-79"/>
                  <a:cs typeface="Gill Sans Light" panose="020B0302020104020203" pitchFamily="34" charset="-79"/>
                </a:rPr>
                <a:t>www.cpushack.com</a:t>
              </a:r>
              <a:endParaRPr lang="en-US" sz="6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227173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Cache Coherence</a:t>
            </a:r>
          </a:p>
        </p:txBody>
      </p:sp>
      <p:sp>
        <p:nvSpPr>
          <p:cNvPr id="3" name="Content Placeholder 2"/>
          <p:cNvSpPr>
            <a:spLocks noGrp="1"/>
          </p:cNvSpPr>
          <p:nvPr>
            <p:ph idx="1"/>
          </p:nvPr>
        </p:nvSpPr>
        <p:spPr/>
        <p:txBody>
          <a:bodyPr>
            <a:normAutofit/>
          </a:bodyPr>
          <a:lstStyle/>
          <a:p>
            <a:r>
              <a:rPr lang="en-US" sz="2400" dirty="0"/>
              <a:t>Scenario</a:t>
            </a:r>
          </a:p>
          <a:p>
            <a:pPr lvl="1"/>
            <a:r>
              <a:rPr lang="en-US" sz="2000" dirty="0"/>
              <a:t>Thread A modifies data inside critical section and unlocks mutex</a:t>
            </a:r>
          </a:p>
          <a:p>
            <a:pPr lvl="1"/>
            <a:r>
              <a:rPr lang="en-US" sz="2000" dirty="0"/>
              <a:t>Thread B locks mutex and reads data</a:t>
            </a:r>
          </a:p>
          <a:p>
            <a:pPr lvl="1"/>
            <a:endParaRPr lang="en-US" sz="2000" dirty="0"/>
          </a:p>
          <a:p>
            <a:r>
              <a:rPr lang="en-US" sz="2400" dirty="0"/>
              <a:t>Easy if all accesses go to main memory</a:t>
            </a:r>
          </a:p>
          <a:p>
            <a:pPr lvl="1"/>
            <a:r>
              <a:rPr lang="en-US" sz="2000" dirty="0"/>
              <a:t>Thread A changes main memory; thread B reads it</a:t>
            </a:r>
          </a:p>
          <a:p>
            <a:pPr lvl="1"/>
            <a:endParaRPr lang="en-US" sz="2000" dirty="0"/>
          </a:p>
          <a:p>
            <a:r>
              <a:rPr lang="en-US" sz="2400" dirty="0"/>
              <a:t>What if new data is cached at processor running thread A?</a:t>
            </a:r>
          </a:p>
          <a:p>
            <a:pPr lvl="1"/>
            <a:endParaRPr lang="en-US" sz="2000" dirty="0"/>
          </a:p>
          <a:p>
            <a:r>
              <a:rPr lang="en-US" sz="2400" dirty="0"/>
              <a:t>What if old data is cached at processor running thread B?</a:t>
            </a:r>
          </a:p>
        </p:txBody>
      </p:sp>
    </p:spTree>
    <p:extLst>
      <p:ext uri="{BB962C8B-B14F-4D97-AF65-F5344CB8AC3E}">
        <p14:creationId xmlns:p14="http://schemas.microsoft.com/office/powerpoint/2010/main" val="319059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1)</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Tree>
    <p:extLst>
      <p:ext uri="{BB962C8B-B14F-4D97-AF65-F5344CB8AC3E}">
        <p14:creationId xmlns:p14="http://schemas.microsoft.com/office/powerpoint/2010/main" val="394879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500"/>
                            </p:stCondLst>
                            <p:childTnLst>
                              <p:par>
                                <p:cTn id="15" presetID="16" presetClass="entr" presetSubtype="37"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outVertical)">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animBg="1"/>
      <p:bldP spid="36" grpId="0" animBg="1"/>
      <p:bldP spid="37" grpId="0"/>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8154</TotalTime>
  <Words>4387</Words>
  <Application>Microsoft Macintosh PowerPoint</Application>
  <PresentationFormat>On-screen Show (4:3)</PresentationFormat>
  <Paragraphs>695</Paragraphs>
  <Slides>54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Calibri Light</vt:lpstr>
      <vt:lpstr>CMU Sans Serif</vt:lpstr>
      <vt:lpstr>Gill Sans Light</vt:lpstr>
      <vt:lpstr>Gill Sans SemiBold</vt:lpstr>
      <vt:lpstr>Times New Roman</vt:lpstr>
      <vt:lpstr>Ubuntu Mono</vt:lpstr>
      <vt:lpstr>gill-sans</vt:lpstr>
      <vt:lpstr>PowerPoint Presentation</vt:lpstr>
      <vt:lpstr>Lecture 5:  Multiprocessor Systems</vt:lpstr>
      <vt:lpstr>Outline</vt:lpstr>
      <vt:lpstr>Multiprocessor Scheduling</vt:lpstr>
      <vt:lpstr>Background: Symmetric vs. Asymmetric Multiprocessors</vt:lpstr>
      <vt:lpstr>Background: NUMA</vt:lpstr>
      <vt:lpstr>Background:  Cache Hierarchy in Multiprocessors</vt:lpstr>
      <vt:lpstr>Background: Cache Coherence</vt:lpstr>
      <vt:lpstr>Cache-coherence Problem (Step 1)</vt:lpstr>
      <vt:lpstr>Cache-coherence Problem (Step 2)</vt:lpstr>
      <vt:lpstr>Cache-coherence Problem (Step 3)</vt:lpstr>
      <vt:lpstr>Background: Cache-coherence Protocols</vt:lpstr>
      <vt:lpstr>Cache-coherence States</vt:lpstr>
      <vt:lpstr>Coherence Protocols: Big Picture</vt:lpstr>
      <vt:lpstr>Common Coherence Requests</vt:lpstr>
      <vt:lpstr>Snooping Cache-coherence Protocol</vt:lpstr>
      <vt:lpstr>Directory-based  Cache-coherence Protocols</vt:lpstr>
      <vt:lpstr>Aside: Coherence vs. Consistency</vt:lpstr>
      <vt:lpstr>Memory Consistency Example</vt:lpstr>
      <vt:lpstr>Sequential Consistency</vt:lpstr>
      <vt:lpstr>Sequential Consistency (cont.)</vt:lpstr>
      <vt:lpstr>x86 Memory Consistency Model</vt:lpstr>
      <vt:lpstr>Multithreading on Multiprocessors</vt:lpstr>
      <vt:lpstr>Reducing Lock Contention</vt:lpstr>
      <vt:lpstr>What If Locks are Still Mostly Busy?</vt:lpstr>
      <vt:lpstr>Lock Contention Example</vt:lpstr>
      <vt:lpstr>Lock Contention Example (cont.)</vt:lpstr>
      <vt:lpstr>MCS Lock</vt:lpstr>
      <vt:lpstr>MCS Lock Implementation</vt:lpstr>
      <vt:lpstr>Performance Comparision</vt:lpstr>
      <vt:lpstr>RCU Lock</vt:lpstr>
      <vt:lpstr>RCU Lock in Action</vt:lpstr>
      <vt:lpstr>RCU Lock Implementation</vt:lpstr>
      <vt:lpstr>Scheduling in Multiprocessors</vt:lpstr>
      <vt:lpstr>Load Tracking Metric</vt:lpstr>
      <vt:lpstr>Load Balancing is Simple, isn’t it?</vt:lpstr>
      <vt:lpstr>Processor Affinity</vt:lpstr>
      <vt:lpstr>NUMA Nodes and Scheduling Domains</vt:lpstr>
      <vt:lpstr>Load Balancing Newly-ready Threads</vt:lpstr>
      <vt:lpstr>Energy Efficiency Scheduling (EAS)</vt:lpstr>
      <vt:lpstr>Aside: History of Linux CPU Scheduler</vt:lpstr>
      <vt:lpstr>Scheduling Multithreaded Programs: Oblivious Scheduler</vt:lpstr>
      <vt:lpstr>Problem with Oblivious Scheduling: Bulk Synchronous Delay</vt:lpstr>
      <vt:lpstr>Problem with Oblivious Scheduling: Bulk Synchronous Delay</vt:lpstr>
      <vt:lpstr>Problem with Oblivious Scheduling: Producer-Consumer Delay</vt:lpstr>
      <vt:lpstr>Gang Scheduling</vt:lpstr>
      <vt:lpstr>Space Sharing</vt:lpstr>
      <vt:lpstr>How Many CPUs  Does a Process Need?</vt:lpstr>
      <vt:lpstr>Amdahl’s Law [G. Amdahl 1967]</vt:lpstr>
      <vt:lpstr>Amdahl’s Law (cont.) [G. Amdahl 1967]</vt:lpstr>
      <vt:lpstr>What Portion of Code is Parallelizable? [Allen Karp and Horace Flatt 1990]</vt:lpstr>
      <vt:lpstr>Summary</vt:lpstr>
      <vt:lpstr>Questions?</vt:lpstr>
      <vt:lpstr>Acknowledgment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350: Real-time Operating Systems</dc:title>
  <dc:creator>Seyed Majid Zahedi</dc:creator>
  <cp:lastModifiedBy>Seyed Majid Zahedi</cp:lastModifiedBy>
  <cp:revision>504</cp:revision>
  <dcterms:created xsi:type="dcterms:W3CDTF">2020-09-11T04:38:22Z</dcterms:created>
  <dcterms:modified xsi:type="dcterms:W3CDTF">2020-10-09T04:33:45Z</dcterms:modified>
</cp:coreProperties>
</file>