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8" r:id="rId1"/>
  </p:sldMasterIdLst>
  <p:notesMasterIdLst>
    <p:notesMasterId r:id="rId57"/>
  </p:notesMasterIdLst>
  <p:handoutMasterIdLst>
    <p:handoutMasterId r:id="rId58"/>
  </p:handoutMasterIdLst>
  <p:sldIdLst>
    <p:sldId id="716" r:id="rId2"/>
    <p:sldId id="1875" r:id="rId3"/>
    <p:sldId id="1107" r:id="rId4"/>
    <p:sldId id="1022" r:id="rId5"/>
    <p:sldId id="1023" r:id="rId6"/>
    <p:sldId id="1025" r:id="rId7"/>
    <p:sldId id="521" r:id="rId8"/>
    <p:sldId id="1879" r:id="rId9"/>
    <p:sldId id="1026" r:id="rId10"/>
    <p:sldId id="469" r:id="rId11"/>
    <p:sldId id="1883" r:id="rId12"/>
    <p:sldId id="1884" r:id="rId13"/>
    <p:sldId id="1886" r:id="rId14"/>
    <p:sldId id="545" r:id="rId15"/>
    <p:sldId id="1885" r:id="rId16"/>
    <p:sldId id="1887" r:id="rId17"/>
    <p:sldId id="1032" r:id="rId18"/>
    <p:sldId id="1028" r:id="rId19"/>
    <p:sldId id="1029" r:id="rId20"/>
    <p:sldId id="1030" r:id="rId21"/>
    <p:sldId id="1031" r:id="rId22"/>
    <p:sldId id="1900" r:id="rId23"/>
    <p:sldId id="1901" r:id="rId24"/>
    <p:sldId id="1027" r:id="rId25"/>
    <p:sldId id="1033" r:id="rId26"/>
    <p:sldId id="1034" r:id="rId27"/>
    <p:sldId id="1024" r:id="rId28"/>
    <p:sldId id="1902" r:id="rId29"/>
    <p:sldId id="1244" r:id="rId30"/>
    <p:sldId id="1035" r:id="rId31"/>
    <p:sldId id="1888" r:id="rId32"/>
    <p:sldId id="1891" r:id="rId33"/>
    <p:sldId id="1037" r:id="rId34"/>
    <p:sldId id="362" r:id="rId35"/>
    <p:sldId id="1880" r:id="rId36"/>
    <p:sldId id="1890" r:id="rId37"/>
    <p:sldId id="1141" r:id="rId38"/>
    <p:sldId id="400" r:id="rId39"/>
    <p:sldId id="402" r:id="rId40"/>
    <p:sldId id="371" r:id="rId41"/>
    <p:sldId id="1411" r:id="rId42"/>
    <p:sldId id="1897" r:id="rId43"/>
    <p:sldId id="1898" r:id="rId44"/>
    <p:sldId id="1899" r:id="rId45"/>
    <p:sldId id="373" r:id="rId46"/>
    <p:sldId id="1892" r:id="rId47"/>
    <p:sldId id="1159" r:id="rId48"/>
    <p:sldId id="357" r:id="rId49"/>
    <p:sldId id="358" r:id="rId50"/>
    <p:sldId id="1251" r:id="rId51"/>
    <p:sldId id="1895" r:id="rId52"/>
    <p:sldId id="1329" r:id="rId53"/>
    <p:sldId id="1072" r:id="rId54"/>
    <p:sldId id="330" r:id="rId55"/>
    <p:sldId id="283" r:id="rId56"/>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233AE1"/>
    <a:srgbClr val="FF9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64" autoAdjust="0"/>
    <p:restoredTop sz="89747" autoAdjust="0"/>
  </p:normalViewPr>
  <p:slideViewPr>
    <p:cSldViewPr snapToGrid="0" snapToObjects="1">
      <p:cViewPr varScale="1">
        <p:scale>
          <a:sx n="110" d="100"/>
          <a:sy n="110" d="100"/>
        </p:scale>
        <p:origin x="896" y="184"/>
      </p:cViewPr>
      <p:guideLst>
        <p:guide orient="horz" pos="2160"/>
        <p:guide pos="2880"/>
      </p:guideLst>
    </p:cSldViewPr>
  </p:slideViewPr>
  <p:outlineViewPr>
    <p:cViewPr>
      <p:scale>
        <a:sx n="33" d="100"/>
        <a:sy n="33" d="100"/>
      </p:scale>
      <p:origin x="0" y="18528"/>
    </p:cViewPr>
  </p:outlineViewPr>
  <p:notesTextViewPr>
    <p:cViewPr>
      <p:scale>
        <a:sx n="110" d="100"/>
        <a:sy n="11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164801D-7B6B-5F4A-8968-09970CCB169C}" type="datetimeFigureOut">
              <a:rPr lang="en-US" smtClean="0"/>
              <a:pPr/>
              <a:t>11/11/20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8EEC0CD-F1DA-FC46-B0C6-E241E5C04A81}"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BC2D66-7F57-E94D-93F5-2C545036412A}" type="datetimeFigureOut">
              <a:rPr lang="en-US" smtClean="0"/>
              <a:pPr/>
              <a:t>11/11/20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D3955F-9E14-2048-A3C7-B473A3FD983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83D9D75A-08D5-2F4E-8CF6-F3F8A539724C}" type="slidenum">
              <a:rPr lang="en-US" smtClean="0"/>
              <a:pPr/>
              <a:t>2</a:t>
            </a:fld>
            <a:endParaRPr lang="en-US" dirty="0"/>
          </a:p>
        </p:txBody>
      </p:sp>
    </p:spTree>
    <p:extLst>
      <p:ext uri="{BB962C8B-B14F-4D97-AF65-F5344CB8AC3E}">
        <p14:creationId xmlns:p14="http://schemas.microsoft.com/office/powerpoint/2010/main" val="1942353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D3955F-9E14-2048-A3C7-B473A3FD9833}" type="slidenum">
              <a:rPr lang="en-US" smtClean="0"/>
              <a:pPr/>
              <a:t>15</a:t>
            </a:fld>
            <a:endParaRPr lang="en-US"/>
          </a:p>
        </p:txBody>
      </p:sp>
    </p:spTree>
    <p:extLst>
      <p:ext uri="{BB962C8B-B14F-4D97-AF65-F5344CB8AC3E}">
        <p14:creationId xmlns:p14="http://schemas.microsoft.com/office/powerpoint/2010/main" val="17036734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17837493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98397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body" idx="1"/>
          </p:nvPr>
        </p:nvSpPr>
        <p:spPr>
          <a:xfrm>
            <a:off x="720725" y="3475038"/>
            <a:ext cx="8275638" cy="3290887"/>
          </a:xfrm>
          <a:noFill/>
        </p:spPr>
        <p:txBody>
          <a:bodyPr lIns="95652" tIns="46986" rIns="95652" bIns="46986"/>
          <a:lstStyle/>
          <a:p>
            <a:endParaRPr lang="en-US" altLang="ko-KR" dirty="0">
              <a:ea typeface="굴림" panose="020B0600000101010101" pitchFamily="34" charset="-127"/>
            </a:endParaRPr>
          </a:p>
        </p:txBody>
      </p:sp>
      <p:sp>
        <p:nvSpPr>
          <p:cNvPr id="66563" name="Rectangle 3"/>
          <p:cNvSpPr>
            <a:spLocks noGrp="1" noRot="1" noChangeAspect="1" noChangeArrowheads="1" noTextEdit="1"/>
          </p:cNvSpPr>
          <p:nvPr>
            <p:ph type="sldImg"/>
          </p:nvPr>
        </p:nvSpPr>
        <p:spPr>
          <a:xfrm>
            <a:off x="2992438" y="473075"/>
            <a:ext cx="3636962" cy="2727325"/>
          </a:xfrm>
          <a:ln>
            <a:noFill/>
          </a:ln>
          <a:extLst>
            <a:ext uri="{91240B29-F687-4f45-9708-019B960494DF}">
              <a14:hiddenLine xmlns=""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40118553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body" idx="1"/>
          </p:nvPr>
        </p:nvSpPr>
        <p:spPr>
          <a:xfrm>
            <a:off x="720725" y="3475038"/>
            <a:ext cx="8275638" cy="3290887"/>
          </a:xfrm>
          <a:noFill/>
        </p:spPr>
        <p:txBody>
          <a:bodyPr lIns="95652" tIns="46986" rIns="95652" bIns="46986"/>
          <a:lstStyle/>
          <a:p>
            <a:endParaRPr lang="en-US" altLang="ko-KR" dirty="0">
              <a:ea typeface="굴림" panose="020B0600000101010101" pitchFamily="34" charset="-127"/>
            </a:endParaRPr>
          </a:p>
        </p:txBody>
      </p:sp>
      <p:sp>
        <p:nvSpPr>
          <p:cNvPr id="67587" name="Rectangle 3"/>
          <p:cNvSpPr>
            <a:spLocks noGrp="1" noRot="1" noChangeAspect="1" noChangeArrowheads="1" noTextEdit="1"/>
          </p:cNvSpPr>
          <p:nvPr>
            <p:ph type="sldImg"/>
          </p:nvPr>
        </p:nvSpPr>
        <p:spPr>
          <a:xfrm>
            <a:off x="2992438" y="473075"/>
            <a:ext cx="3636962" cy="2727325"/>
          </a:xfrm>
          <a:ln>
            <a:noFill/>
          </a:ln>
          <a:extLst>
            <a:ext uri="{91240B29-F687-4f45-9708-019B960494DF}">
              <a14:hiddenLine xmlns=""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19742918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body" idx="1"/>
          </p:nvPr>
        </p:nvSpPr>
        <p:spPr>
          <a:xfrm>
            <a:off x="720725" y="3475038"/>
            <a:ext cx="8277225" cy="3290887"/>
          </a:xfrm>
          <a:noFill/>
        </p:spPr>
        <p:txBody>
          <a:bodyPr lIns="95652" tIns="46986" rIns="95652" bIns="46986">
            <a:normAutofit/>
          </a:bodyPr>
          <a:lstStyle/>
          <a:p>
            <a:endParaRPr lang="en-US" altLang="ko-KR" dirty="0">
              <a:ea typeface="굴림" panose="020B0600000101010101" pitchFamily="34" charset="-127"/>
            </a:endParaRPr>
          </a:p>
        </p:txBody>
      </p:sp>
      <p:sp>
        <p:nvSpPr>
          <p:cNvPr id="68611" name="Rectangle 3"/>
          <p:cNvSpPr>
            <a:spLocks noGrp="1" noRot="1" noChangeAspect="1" noChangeArrowheads="1" noTextEdit="1"/>
          </p:cNvSpPr>
          <p:nvPr>
            <p:ph type="sldImg"/>
          </p:nvPr>
        </p:nvSpPr>
        <p:spPr>
          <a:xfrm>
            <a:off x="2990850" y="473075"/>
            <a:ext cx="3636963" cy="2727325"/>
          </a:xfrm>
          <a:ln>
            <a:noFill/>
          </a:ln>
          <a:extLst>
            <a:ext uri="{91240B29-F687-4f45-9708-019B960494DF}">
              <a14:hiddenLine xmlns=""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27161093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xfrm>
            <a:off x="720725" y="3473450"/>
            <a:ext cx="8275638" cy="3292475"/>
          </a:xfrm>
          <a:noFill/>
        </p:spPr>
        <p:txBody>
          <a:bodyPr lIns="95652" tIns="46986" rIns="95652" bIns="46986"/>
          <a:lstStyle/>
          <a:p>
            <a:endParaRPr lang="en-US" altLang="ko-KR" dirty="0">
              <a:ea typeface="굴림" panose="020B0600000101010101" pitchFamily="34" charset="-127"/>
            </a:endParaRPr>
          </a:p>
        </p:txBody>
      </p:sp>
      <p:sp>
        <p:nvSpPr>
          <p:cNvPr id="64515" name="Rectangle 3"/>
          <p:cNvSpPr>
            <a:spLocks noGrp="1" noRot="1" noChangeAspect="1" noChangeArrowheads="1" noTextEdit="1"/>
          </p:cNvSpPr>
          <p:nvPr>
            <p:ph type="sldImg"/>
          </p:nvPr>
        </p:nvSpPr>
        <p:spPr>
          <a:xfrm>
            <a:off x="2989263" y="473075"/>
            <a:ext cx="3638550" cy="2728913"/>
          </a:xfrm>
          <a:ln>
            <a:noFill/>
          </a:ln>
          <a:extLst>
            <a:ext uri="{91240B29-F687-4f45-9708-019B960494DF}">
              <a14:hiddenLine xmlns=""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28822548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19505296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7253193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1670622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8488357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xfrm>
            <a:off x="722313" y="3475038"/>
            <a:ext cx="8274050" cy="3292475"/>
          </a:xfrm>
          <a:noFill/>
        </p:spPr>
        <p:txBody>
          <a:bodyPr lIns="95652" tIns="46986" rIns="95652" bIns="46986"/>
          <a:lstStyle/>
          <a:p>
            <a:r>
              <a:rPr lang="en-US" altLang="ko-KR" dirty="0">
                <a:ea typeface="굴림" panose="020B0600000101010101" pitchFamily="34" charset="-127"/>
              </a:rPr>
              <a:t>The design goal is to present the user with as much memory as is available in the cheapest technology (points to the disk).</a:t>
            </a:r>
          </a:p>
          <a:p>
            <a:r>
              <a:rPr lang="en-US" altLang="ko-KR" dirty="0">
                <a:ea typeface="굴림" panose="020B0600000101010101" pitchFamily="34" charset="-127"/>
              </a:rPr>
              <a:t>While by taking advantage of the principle of locality, we like to provide the user an average access speed that is very close to the speed that is offered by the fastest technology.</a:t>
            </a:r>
          </a:p>
          <a:p>
            <a:r>
              <a:rPr lang="en-US" altLang="ko-KR" dirty="0">
                <a:ea typeface="굴림" panose="020B0600000101010101" pitchFamily="34" charset="-127"/>
              </a:rPr>
              <a:t>(We will go over this slide in details in the next lecture on caches).</a:t>
            </a:r>
          </a:p>
        </p:txBody>
      </p:sp>
      <p:sp>
        <p:nvSpPr>
          <p:cNvPr id="63491" name="Rectangle 3"/>
          <p:cNvSpPr>
            <a:spLocks noGrp="1" noRot="1" noChangeAspect="1" noChangeArrowheads="1" noTextEdit="1"/>
          </p:cNvSpPr>
          <p:nvPr>
            <p:ph type="sldImg"/>
          </p:nvPr>
        </p:nvSpPr>
        <p:spPr>
          <a:xfrm>
            <a:off x="2990850" y="471488"/>
            <a:ext cx="3640138" cy="2730500"/>
          </a:xfrm>
          <a:ln>
            <a:noFill/>
          </a:ln>
          <a:extLst>
            <a:ext uri="{91240B29-F687-4f45-9708-019B960494DF}">
              <a14:hiddenLine xmlns=""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21284583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6335123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13329469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25954681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16672751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45</a:t>
            </a:fld>
            <a:endParaRPr lang="en-US"/>
          </a:p>
        </p:txBody>
      </p:sp>
    </p:spTree>
    <p:extLst>
      <p:ext uri="{BB962C8B-B14F-4D97-AF65-F5344CB8AC3E}">
        <p14:creationId xmlns:p14="http://schemas.microsoft.com/office/powerpoint/2010/main" val="29457530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xfrm>
            <a:off x="722313" y="3475038"/>
            <a:ext cx="8274050" cy="3292475"/>
          </a:xfrm>
          <a:noFill/>
        </p:spPr>
        <p:txBody>
          <a:bodyPr lIns="95652" tIns="46986" rIns="95652" bIns="46986"/>
          <a:lstStyle/>
          <a:p>
            <a:endParaRPr lang="en-US" altLang="ko-KR" dirty="0">
              <a:ea typeface="굴림" panose="020B0600000101010101" pitchFamily="34" charset="-127"/>
            </a:endParaRPr>
          </a:p>
        </p:txBody>
      </p:sp>
      <p:sp>
        <p:nvSpPr>
          <p:cNvPr id="63491" name="Rectangle 3"/>
          <p:cNvSpPr>
            <a:spLocks noGrp="1" noRot="1" noChangeAspect="1" noChangeArrowheads="1" noTextEdit="1"/>
          </p:cNvSpPr>
          <p:nvPr>
            <p:ph type="sldImg"/>
          </p:nvPr>
        </p:nvSpPr>
        <p:spPr>
          <a:xfrm>
            <a:off x="2990850" y="471488"/>
            <a:ext cx="3640138" cy="2730500"/>
          </a:xfrm>
          <a:ln>
            <a:noFill/>
          </a:ln>
          <a:extLst>
            <a:ext uri="{91240B29-F687-4f45-9708-019B960494DF}">
              <a14:hiddenLine xmlns=""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26021664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p:spPr>
        <p:txBody>
          <a:bodyPr/>
          <a:lstStyle/>
          <a:p>
            <a:endParaRPr lang="ko-KR" altLang="en-US" dirty="0">
              <a:ea typeface="굴림" panose="020B0600000101010101" pitchFamily="34" charset="-127"/>
            </a:endParaRPr>
          </a:p>
        </p:txBody>
      </p:sp>
    </p:spTree>
    <p:extLst>
      <p:ext uri="{BB962C8B-B14F-4D97-AF65-F5344CB8AC3E}">
        <p14:creationId xmlns:p14="http://schemas.microsoft.com/office/powerpoint/2010/main" val="33009263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body" idx="1"/>
          </p:nvPr>
        </p:nvSpPr>
        <p:spPr>
          <a:xfrm>
            <a:off x="720725" y="3473450"/>
            <a:ext cx="8275638" cy="3292475"/>
          </a:xfrm>
          <a:noFill/>
        </p:spPr>
        <p:txBody>
          <a:bodyPr lIns="95652" tIns="46986" rIns="95652" bIns="46986">
            <a:normAutofit/>
          </a:bodyPr>
          <a:lstStyle/>
          <a:p>
            <a:endParaRPr lang="ko-KR" altLang="en-US" dirty="0">
              <a:ea typeface="굴림" panose="020B0600000101010101" pitchFamily="34" charset="-127"/>
            </a:endParaRPr>
          </a:p>
        </p:txBody>
      </p:sp>
      <p:sp>
        <p:nvSpPr>
          <p:cNvPr id="80899" name="Rectangle 3"/>
          <p:cNvSpPr>
            <a:spLocks noGrp="1" noRot="1" noChangeAspect="1" noChangeArrowheads="1" noTextEdit="1"/>
          </p:cNvSpPr>
          <p:nvPr>
            <p:ph type="sldImg"/>
          </p:nvPr>
        </p:nvSpPr>
        <p:spPr>
          <a:xfrm>
            <a:off x="2989263" y="473075"/>
            <a:ext cx="3638550" cy="2728913"/>
          </a:xfrm>
          <a:ln>
            <a:noFill/>
          </a:ln>
          <a:extLst>
            <a:ext uri="{91240B29-F687-4f45-9708-019B960494DF}">
              <a14:hiddenLine xmlns=""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8960430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D9D75A-08D5-2F4E-8CF6-F3F8A539724C}" type="slidenum">
              <a:rPr lang="en-US" smtClean="0"/>
              <a:pPr/>
              <a:t>55</a:t>
            </a:fld>
            <a:endParaRPr lang="en-US" dirty="0"/>
          </a:p>
        </p:txBody>
      </p:sp>
    </p:spTree>
    <p:extLst>
      <p:ext uri="{BB962C8B-B14F-4D97-AF65-F5344CB8AC3E}">
        <p14:creationId xmlns:p14="http://schemas.microsoft.com/office/powerpoint/2010/main" val="857748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a:xfrm>
            <a:off x="722313" y="3475038"/>
            <a:ext cx="8274050" cy="3292475"/>
          </a:xfrm>
          <a:noFill/>
        </p:spPr>
        <p:txBody>
          <a:bodyPr lIns="95652" tIns="46986" rIns="95652" bIns="46986"/>
          <a:lstStyle/>
          <a:p>
            <a:endParaRPr lang="en-US" altLang="ko-KR" dirty="0">
              <a:ea typeface="굴림" panose="020B0600000101010101" pitchFamily="34" charset="-127"/>
            </a:endParaRPr>
          </a:p>
        </p:txBody>
      </p:sp>
      <p:sp>
        <p:nvSpPr>
          <p:cNvPr id="60419" name="Rectangle 3"/>
          <p:cNvSpPr>
            <a:spLocks noGrp="1" noRot="1" noChangeAspect="1" noChangeArrowheads="1" noTextEdit="1"/>
          </p:cNvSpPr>
          <p:nvPr>
            <p:ph type="sldImg"/>
          </p:nvPr>
        </p:nvSpPr>
        <p:spPr>
          <a:xfrm>
            <a:off x="2990850" y="471488"/>
            <a:ext cx="3640138" cy="2730500"/>
          </a:xfrm>
          <a:ln>
            <a:noFill/>
          </a:ln>
          <a:extLst>
            <a:ext uri="{91240B29-F687-4f45-9708-019B960494DF}">
              <a14:hiddenLine xmlns=""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3720362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xfrm>
            <a:off x="722313" y="3475038"/>
            <a:ext cx="8274050" cy="3292475"/>
          </a:xfrm>
          <a:noFill/>
        </p:spPr>
        <p:txBody>
          <a:bodyPr lIns="95652" tIns="46986" rIns="95652" bIns="46986"/>
          <a:lstStyle/>
          <a:p>
            <a:r>
              <a:rPr lang="en-US" altLang="ko-KR" dirty="0">
                <a:ea typeface="굴림" panose="020B0600000101010101" pitchFamily="34" charset="-127"/>
              </a:rPr>
              <a:t>In order to take advantage of the temporal locality, that is the locality in time, the memory hierarchy will keep those more recently accessed data items closer to the processor because chances are (points to the principle), the processor will access them again soon.</a:t>
            </a:r>
          </a:p>
          <a:p>
            <a:r>
              <a:rPr lang="en-US" altLang="ko-KR" dirty="0">
                <a:ea typeface="굴림" panose="020B0600000101010101" pitchFamily="34" charset="-127"/>
              </a:rPr>
              <a:t>In order to take advantage of the spatial locality, not ONLY do we move the item that has just been accessed to the upper level, but we ALSO move the data items that are adjacent to it.</a:t>
            </a:r>
          </a:p>
        </p:txBody>
      </p:sp>
      <p:sp>
        <p:nvSpPr>
          <p:cNvPr id="62467" name="Rectangle 3"/>
          <p:cNvSpPr>
            <a:spLocks noGrp="1" noRot="1" noChangeAspect="1" noChangeArrowheads="1" noTextEdit="1"/>
          </p:cNvSpPr>
          <p:nvPr>
            <p:ph type="sldImg"/>
          </p:nvPr>
        </p:nvSpPr>
        <p:spPr>
          <a:xfrm>
            <a:off x="2990850" y="471488"/>
            <a:ext cx="3640138" cy="2730500"/>
          </a:xfrm>
          <a:ln>
            <a:noFill/>
          </a:ln>
          <a:extLst>
            <a:ext uri="{91240B29-F687-4f45-9708-019B960494DF}">
              <a14:hiddenLine xmlns=""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3500622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p:sp>
      <p:sp>
        <p:nvSpPr>
          <p:cNvPr id="88067"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2829905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p:sp>
      <p:sp>
        <p:nvSpPr>
          <p:cNvPr id="88067"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130190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xfrm>
            <a:off x="722313" y="3475038"/>
            <a:ext cx="8274050" cy="3292475"/>
          </a:xfrm>
          <a:noFill/>
        </p:spPr>
        <p:txBody>
          <a:bodyPr lIns="95652" tIns="46986" rIns="95652" bIns="46986"/>
          <a:lstStyle/>
          <a:p>
            <a:r>
              <a:rPr lang="en-US" altLang="ko-KR" dirty="0">
                <a:ea typeface="굴림" panose="020B0600000101010101" pitchFamily="34" charset="-127"/>
              </a:rPr>
              <a:t>The design goal is to present the user with as much memory as is available in the cheapest technology (points to the disk).</a:t>
            </a:r>
          </a:p>
          <a:p>
            <a:r>
              <a:rPr lang="en-US" altLang="ko-KR" dirty="0">
                <a:ea typeface="굴림" panose="020B0600000101010101" pitchFamily="34" charset="-127"/>
              </a:rPr>
              <a:t>While by taking advantage of the principle of locality, we like to provide the user an average access speed that is very close to the speed that is offered by the fastest technology.</a:t>
            </a:r>
          </a:p>
          <a:p>
            <a:r>
              <a:rPr lang="en-US" altLang="ko-KR" dirty="0">
                <a:ea typeface="굴림" panose="020B0600000101010101" pitchFamily="34" charset="-127"/>
              </a:rPr>
              <a:t>(We will go over this slide in details in the next lecture on caches).</a:t>
            </a:r>
          </a:p>
        </p:txBody>
      </p:sp>
      <p:sp>
        <p:nvSpPr>
          <p:cNvPr id="63491" name="Rectangle 3"/>
          <p:cNvSpPr>
            <a:spLocks noGrp="1" noRot="1" noChangeAspect="1" noChangeArrowheads="1" noTextEdit="1"/>
          </p:cNvSpPr>
          <p:nvPr>
            <p:ph type="sldImg"/>
          </p:nvPr>
        </p:nvSpPr>
        <p:spPr>
          <a:xfrm>
            <a:off x="2990850" y="471488"/>
            <a:ext cx="3640138" cy="2730500"/>
          </a:xfrm>
          <a:ln>
            <a:noFill/>
          </a:ln>
          <a:extLst>
            <a:ext uri="{91240B29-F687-4f45-9708-019B960494DF}">
              <a14:hiddenLine xmlns=""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880074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p:sp>
      <p:sp>
        <p:nvSpPr>
          <p:cNvPr id="96259"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10509700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p:sp>
      <p:sp>
        <p:nvSpPr>
          <p:cNvPr id="117763"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646197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6A51B06-6896-894F-82D4-314CCEEB803E}"/>
              </a:ext>
            </a:extLst>
          </p:cNvPr>
          <p:cNvCxnSpPr>
            <a:cxnSpLocks/>
          </p:cNvCxnSpPr>
          <p:nvPr/>
        </p:nvCxnSpPr>
        <p:spPr>
          <a:xfrm>
            <a:off x="628650" y="3317875"/>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85800" y="1122363"/>
            <a:ext cx="7772400" cy="2133600"/>
          </a:xfrm>
        </p:spPr>
        <p:txBody>
          <a:bodyPr anchor="b">
            <a:normAutofit/>
          </a:bodyPr>
          <a:lstStyle>
            <a:lvl1pPr algn="ctr">
              <a:defRPr sz="49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256886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049444C6-8BA7-F348-B554-02FE28B7E8CD}"/>
              </a:ext>
            </a:extLst>
          </p:cNvPr>
          <p:cNvCxnSpPr>
            <a:cxnSpLocks/>
          </p:cNvCxnSpPr>
          <p:nvPr/>
        </p:nvCxnSpPr>
        <p:spPr>
          <a:xfrm>
            <a:off x="628650" y="1270000"/>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28650" y="212727"/>
            <a:ext cx="7886700" cy="986154"/>
          </a:xfrm>
        </p:spPr>
        <p:txBody>
          <a:bodyPr/>
          <a:lstStyle/>
          <a:p>
            <a:r>
              <a:rPr lang="en-US"/>
              <a:t>Click to edit Master title style</a:t>
            </a:r>
            <a:endParaRPr lang="en-US" dirty="0"/>
          </a:p>
        </p:txBody>
      </p:sp>
      <p:sp>
        <p:nvSpPr>
          <p:cNvPr id="3" name="Content Placeholder 2"/>
          <p:cNvSpPr>
            <a:spLocks noGrp="1"/>
          </p:cNvSpPr>
          <p:nvPr>
            <p:ph idx="1"/>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37834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7E3296B-3030-CE4B-AA58-2470CAA71537}"/>
              </a:ext>
            </a:extLst>
          </p:cNvPr>
          <p:cNvCxnSpPr>
            <a:cxnSpLocks/>
          </p:cNvCxnSpPr>
          <p:nvPr/>
        </p:nvCxnSpPr>
        <p:spPr>
          <a:xfrm>
            <a:off x="628650" y="3983038"/>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23888" y="1059499"/>
            <a:ext cx="7886700" cy="2852737"/>
          </a:xfrm>
        </p:spPr>
        <p:txBody>
          <a:bodyPr anchor="b"/>
          <a:lstStyle>
            <a:lvl1pPr>
              <a:defRPr sz="4900"/>
            </a:lvl1pPr>
          </a:lstStyle>
          <a:p>
            <a:r>
              <a:rPr lang="en-US"/>
              <a:t>Click to edit Master title style</a:t>
            </a:r>
            <a:endParaRPr lang="en-US" dirty="0"/>
          </a:p>
        </p:txBody>
      </p:sp>
      <p:sp>
        <p:nvSpPr>
          <p:cNvPr id="3" name="Text Placeholder 2"/>
          <p:cNvSpPr>
            <a:spLocks noGrp="1"/>
          </p:cNvSpPr>
          <p:nvPr>
            <p:ph type="body" idx="1"/>
          </p:nvPr>
        </p:nvSpPr>
        <p:spPr>
          <a:xfrm>
            <a:off x="623888" y="429482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76222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AED0F70-B1F2-A04C-A71E-4D79596A566A}"/>
              </a:ext>
            </a:extLst>
          </p:cNvPr>
          <p:cNvCxnSpPr>
            <a:cxnSpLocks/>
          </p:cNvCxnSpPr>
          <p:nvPr/>
        </p:nvCxnSpPr>
        <p:spPr>
          <a:xfrm>
            <a:off x="628650" y="1270000"/>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628650" y="1615445"/>
            <a:ext cx="3886200" cy="5029828"/>
          </a:xfrm>
        </p:spPr>
        <p:txBody>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629150" y="1615445"/>
            <a:ext cx="3886200" cy="5029828"/>
          </a:xfrm>
        </p:spPr>
        <p:txBody>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44969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vl2pPr>
              <a:defRPr/>
            </a:lvl2pPr>
            <a:lvl3pPr>
              <a:defRPr/>
            </a:lvl3pPr>
            <a:lvl4pPr>
              <a:defRPr/>
            </a:lvl4pPr>
            <a:lvl5pPr>
              <a:defRPr/>
            </a:lvl5pPr>
          </a:lstStyle>
          <a:p>
            <a:pPr lvl="0"/>
            <a:r>
              <a:rPr dirty="0"/>
              <a:t>Body Level One</a:t>
            </a:r>
          </a:p>
          <a:p>
            <a:pPr lvl="1"/>
            <a:r>
              <a:rPr dirty="0"/>
              <a:t>Body Level Two</a:t>
            </a:r>
          </a:p>
          <a:p>
            <a:pPr lvl="2"/>
            <a:r>
              <a:rPr dirty="0"/>
              <a:t>Body Level Three</a:t>
            </a:r>
          </a:p>
          <a:p>
            <a:pPr lvl="3"/>
            <a:r>
              <a:rPr dirty="0"/>
              <a:t>Body Level Four</a:t>
            </a:r>
          </a:p>
          <a:p>
            <a:pPr lvl="4"/>
            <a:r>
              <a:rPr dirty="0"/>
              <a:t>Body Level Five</a:t>
            </a:r>
          </a:p>
        </p:txBody>
      </p:sp>
    </p:spTree>
    <p:extLst>
      <p:ext uri="{BB962C8B-B14F-4D97-AF65-F5344CB8AC3E}">
        <p14:creationId xmlns:p14="http://schemas.microsoft.com/office/powerpoint/2010/main" val="2021327243"/>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5BB83F7-EA5F-5543-B20B-ABA603108753}"/>
              </a:ext>
            </a:extLst>
          </p:cNvPr>
          <p:cNvSpPr>
            <a:spLocks noGrp="1" noChangeArrowheads="1"/>
          </p:cNvSpPr>
          <p:nvPr>
            <p:ph type="title"/>
          </p:nvPr>
        </p:nvSpPr>
        <p:spPr bwMode="auto">
          <a:xfrm>
            <a:off x="628650" y="212725"/>
            <a:ext cx="7886700" cy="98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ADABD95D-79E2-A442-9AE8-74F683DF6AC6}"/>
              </a:ext>
            </a:extLst>
          </p:cNvPr>
          <p:cNvSpPr>
            <a:spLocks noGrp="1" noChangeArrowheads="1"/>
          </p:cNvSpPr>
          <p:nvPr>
            <p:ph type="body" idx="1"/>
          </p:nvPr>
        </p:nvSpPr>
        <p:spPr bwMode="auto">
          <a:xfrm>
            <a:off x="628650" y="1676400"/>
            <a:ext cx="788670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Tree>
    <p:extLst>
      <p:ext uri="{BB962C8B-B14F-4D97-AF65-F5344CB8AC3E}">
        <p14:creationId xmlns:p14="http://schemas.microsoft.com/office/powerpoint/2010/main" val="4004732737"/>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Lst>
  <p:txStyles>
    <p:titleStyle>
      <a:lvl1pPr algn="l" rtl="0" eaLnBrk="1" fontAlgn="base" hangingPunct="1">
        <a:lnSpc>
          <a:spcPct val="90000"/>
        </a:lnSpc>
        <a:spcBef>
          <a:spcPct val="0"/>
        </a:spcBef>
        <a:spcAft>
          <a:spcPct val="0"/>
        </a:spcAft>
        <a:defRPr sz="3500" b="1" kern="1200">
          <a:solidFill>
            <a:schemeClr val="bg2">
              <a:lumMod val="25000"/>
            </a:schemeClr>
          </a:solidFill>
          <a:latin typeface="Gill Sans SemiBold" panose="020B0502020104020203" pitchFamily="34" charset="-79"/>
          <a:ea typeface="CMU Sans Serif" panose="02000603000000000000" pitchFamily="2" charset="0"/>
          <a:cs typeface="Gill Sans SemiBold" panose="020B0502020104020203" pitchFamily="34" charset="-79"/>
        </a:defRPr>
      </a:lvl1pPr>
      <a:lvl2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2pPr>
      <a:lvl3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3pPr>
      <a:lvl4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4pPr>
      <a:lvl5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5pPr>
      <a:lvl6pPr marL="4572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6pPr>
      <a:lvl7pPr marL="9144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7pPr>
      <a:lvl8pPr marL="13716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8pPr>
      <a:lvl9pPr marL="18288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9pPr>
    </p:titleStyle>
    <p:bodyStyle>
      <a:lvl1pPr marL="228600" indent="-228600" algn="l" rtl="0" eaLnBrk="1" fontAlgn="base" hangingPunct="1">
        <a:spcBef>
          <a:spcPts val="1000"/>
        </a:spcBef>
        <a:spcAft>
          <a:spcPct val="0"/>
        </a:spcAft>
        <a:buClr>
          <a:srgbClr val="21306A"/>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rgbClr val="21306A"/>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rgbClr val="21306A"/>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rgbClr val="21306A"/>
        </a:buClr>
        <a:buFont typeface="Arial" panose="020B0604020202020204" pitchFamily="34" charset="0"/>
        <a:buChar char="•"/>
        <a:defRPr sz="18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rgbClr val="21306A"/>
        </a:buClr>
        <a:buFont typeface="Arial" panose="020B0604020202020204" pitchFamily="34" charset="0"/>
        <a:buChar char="•"/>
        <a:defRPr sz="16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ce.uwaterloo.ca/~smzahedi"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sign&#10;&#10;Description automatically generated">
            <a:extLst>
              <a:ext uri="{FF2B5EF4-FFF2-40B4-BE49-F238E27FC236}">
                <a16:creationId xmlns:a16="http://schemas.microsoft.com/office/drawing/2014/main" id="{929938DB-82CE-8D40-B34B-7A455F7BCC7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28650" y="1210866"/>
            <a:ext cx="7886700" cy="4436267"/>
          </a:xfrm>
          <a:prstGeom prst="rect">
            <a:avLst/>
          </a:prstGeom>
          <a:noFill/>
        </p:spPr>
      </p:pic>
    </p:spTree>
    <p:extLst>
      <p:ext uri="{BB962C8B-B14F-4D97-AF65-F5344CB8AC3E}">
        <p14:creationId xmlns:p14="http://schemas.microsoft.com/office/powerpoint/2010/main" val="325738931"/>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1" name="Rectangle 5"/>
          <p:cNvSpPr>
            <a:spLocks noGrp="1" noChangeArrowheads="1"/>
          </p:cNvSpPr>
          <p:nvPr>
            <p:ph type="title"/>
          </p:nvPr>
        </p:nvSpPr>
        <p:spPr/>
        <p:txBody>
          <a:bodyPr/>
          <a:lstStyle/>
          <a:p>
            <a:r>
              <a:rPr lang="en-US"/>
              <a:t>Abstract Hierarchy Performance</a:t>
            </a:r>
          </a:p>
        </p:txBody>
      </p:sp>
      <p:sp>
        <p:nvSpPr>
          <p:cNvPr id="40" name="Rectangle 6" descr="Rectangle: Click to edit Master text styles&#10;Second level&#10;Third level&#10;Fourth level&#10;Fifth level">
            <a:extLst>
              <a:ext uri="{FF2B5EF4-FFF2-40B4-BE49-F238E27FC236}">
                <a16:creationId xmlns:a16="http://schemas.microsoft.com/office/drawing/2014/main" id="{C6627ACC-027D-A943-B507-C1FF3AB9551B}"/>
              </a:ext>
            </a:extLst>
          </p:cNvPr>
          <p:cNvSpPr txBox="1">
            <a:spLocks noChangeArrowheads="1"/>
          </p:cNvSpPr>
          <p:nvPr/>
        </p:nvSpPr>
        <p:spPr bwMode="auto">
          <a:xfrm>
            <a:off x="741640" y="3930436"/>
            <a:ext cx="7660712" cy="228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ts val="1000"/>
              </a:spcBef>
              <a:spcAft>
                <a:spcPct val="0"/>
              </a:spcAft>
              <a:buClr>
                <a:schemeClr val="accent1">
                  <a:lumMod val="50000"/>
                </a:schemeClr>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1400" dirty="0"/>
              <a:t>Avg. memory access time	= Avg-time</a:t>
            </a:r>
            <a:r>
              <a:rPr lang="en-US" sz="1400" baseline="-25000" dirty="0"/>
              <a:t>M1</a:t>
            </a:r>
          </a:p>
          <a:p>
            <a:pPr>
              <a:buNone/>
            </a:pPr>
            <a:r>
              <a:rPr lang="en-US" sz="1400" dirty="0"/>
              <a:t>					= Hit-time</a:t>
            </a:r>
            <a:r>
              <a:rPr lang="en-US" sz="1400" baseline="-25000" dirty="0"/>
              <a:t>M1 </a:t>
            </a:r>
            <a:r>
              <a:rPr lang="en-US" sz="1400" dirty="0"/>
              <a:t>+ (Miss-ratio</a:t>
            </a:r>
            <a:r>
              <a:rPr lang="en-US" sz="1400" baseline="-25000" dirty="0"/>
              <a:t>M1</a:t>
            </a:r>
            <a:r>
              <a:rPr lang="en-US" sz="1400" dirty="0"/>
              <a:t> x </a:t>
            </a:r>
            <a:r>
              <a:rPr lang="en-US" sz="1400" dirty="0">
                <a:solidFill>
                  <a:srgbClr val="FF0000"/>
                </a:solidFill>
              </a:rPr>
              <a:t>Miss-time</a:t>
            </a:r>
            <a:r>
              <a:rPr lang="en-US" sz="1400" baseline="-25000" dirty="0">
                <a:solidFill>
                  <a:srgbClr val="FF0000"/>
                </a:solidFill>
              </a:rPr>
              <a:t>M1</a:t>
            </a:r>
            <a:r>
              <a:rPr lang="en-US" sz="1400" dirty="0"/>
              <a:t>)</a:t>
            </a:r>
          </a:p>
          <a:p>
            <a:pPr>
              <a:buNone/>
            </a:pPr>
            <a:r>
              <a:rPr lang="en-US" sz="1400" dirty="0"/>
              <a:t>					= Hit-time</a:t>
            </a:r>
            <a:r>
              <a:rPr lang="en-US" sz="1400" baseline="-25000" dirty="0"/>
              <a:t>M1 </a:t>
            </a:r>
            <a:r>
              <a:rPr lang="en-US" sz="1400" dirty="0"/>
              <a:t>+ (Miss-ratio</a:t>
            </a:r>
            <a:r>
              <a:rPr lang="en-US" sz="1400" baseline="-25000" dirty="0"/>
              <a:t>M1</a:t>
            </a:r>
            <a:r>
              <a:rPr lang="en-US" sz="1400" dirty="0"/>
              <a:t> x </a:t>
            </a:r>
            <a:r>
              <a:rPr lang="en-US" sz="1400" dirty="0">
                <a:solidFill>
                  <a:srgbClr val="FF0000"/>
                </a:solidFill>
              </a:rPr>
              <a:t>Avg-time</a:t>
            </a:r>
            <a:r>
              <a:rPr lang="en-US" sz="1400" baseline="-25000" dirty="0">
                <a:solidFill>
                  <a:srgbClr val="FF0000"/>
                </a:solidFill>
              </a:rPr>
              <a:t>M2</a:t>
            </a:r>
            <a:r>
              <a:rPr lang="en-US" sz="1400" dirty="0"/>
              <a:t>)</a:t>
            </a:r>
          </a:p>
          <a:p>
            <a:pPr>
              <a:buNone/>
            </a:pPr>
            <a:r>
              <a:rPr lang="en-US" sz="1400" dirty="0"/>
              <a:t>					= Hit-time</a:t>
            </a:r>
            <a:r>
              <a:rPr lang="en-US" sz="1400" baseline="-25000" dirty="0"/>
              <a:t>M1 </a:t>
            </a:r>
            <a:r>
              <a:rPr lang="en-US" sz="1400" dirty="0"/>
              <a:t>+ (Miss-ratio</a:t>
            </a:r>
            <a:r>
              <a:rPr lang="en-US" sz="1400" baseline="-25000" dirty="0"/>
              <a:t>M1</a:t>
            </a:r>
            <a:r>
              <a:rPr lang="en-US" sz="1400" dirty="0"/>
              <a:t> x (Hit-time</a:t>
            </a:r>
            <a:r>
              <a:rPr lang="en-US" sz="1400" baseline="-25000" dirty="0"/>
              <a:t>M2</a:t>
            </a:r>
            <a:r>
              <a:rPr lang="en-US" sz="1400" dirty="0"/>
              <a:t> + (Miss-ratio</a:t>
            </a:r>
            <a:r>
              <a:rPr lang="en-US" sz="1400" baseline="-25000" dirty="0"/>
              <a:t>M2</a:t>
            </a:r>
            <a:r>
              <a:rPr lang="en-US" sz="1400" dirty="0"/>
              <a:t> x </a:t>
            </a:r>
            <a:r>
              <a:rPr lang="en-US" sz="1400" dirty="0">
                <a:solidFill>
                  <a:srgbClr val="FF0000"/>
                </a:solidFill>
              </a:rPr>
              <a:t>Miss-time</a:t>
            </a:r>
            <a:r>
              <a:rPr lang="en-US" sz="1400" baseline="-25000" dirty="0">
                <a:solidFill>
                  <a:srgbClr val="FF0000"/>
                </a:solidFill>
              </a:rPr>
              <a:t>M2</a:t>
            </a:r>
            <a:r>
              <a:rPr lang="en-US" sz="1400" dirty="0"/>
              <a:t>)))</a:t>
            </a:r>
          </a:p>
          <a:p>
            <a:pPr>
              <a:buNone/>
            </a:pPr>
            <a:r>
              <a:rPr lang="en-US" sz="1400" dirty="0"/>
              <a:t>					= Hit-time</a:t>
            </a:r>
            <a:r>
              <a:rPr lang="en-US" sz="1400" baseline="-25000" dirty="0"/>
              <a:t>M1 </a:t>
            </a:r>
            <a:r>
              <a:rPr lang="en-US" sz="1400" dirty="0"/>
              <a:t>+ (Miss-ratio</a:t>
            </a:r>
            <a:r>
              <a:rPr lang="en-US" sz="1400" baseline="-25000" dirty="0"/>
              <a:t>M1</a:t>
            </a:r>
            <a:r>
              <a:rPr lang="en-US" sz="1400" dirty="0"/>
              <a:t> x (Hit-time</a:t>
            </a:r>
            <a:r>
              <a:rPr lang="en-US" sz="1400" baseline="-25000" dirty="0"/>
              <a:t>M2</a:t>
            </a:r>
            <a:r>
              <a:rPr lang="en-US" sz="1400" dirty="0"/>
              <a:t> + (Miss-ratio</a:t>
            </a:r>
            <a:r>
              <a:rPr lang="en-US" sz="1400" baseline="-25000" dirty="0"/>
              <a:t>M2</a:t>
            </a:r>
            <a:r>
              <a:rPr lang="en-US" sz="1400" dirty="0"/>
              <a:t> x </a:t>
            </a:r>
            <a:r>
              <a:rPr lang="en-US" sz="1400" dirty="0">
                <a:solidFill>
                  <a:srgbClr val="FF0000"/>
                </a:solidFill>
              </a:rPr>
              <a:t>Avg-time</a:t>
            </a:r>
            <a:r>
              <a:rPr lang="en-US" sz="1400" baseline="-25000" dirty="0">
                <a:solidFill>
                  <a:srgbClr val="FF0000"/>
                </a:solidFill>
              </a:rPr>
              <a:t>M3</a:t>
            </a:r>
            <a:r>
              <a:rPr lang="en-US" sz="1400" dirty="0"/>
              <a:t>)))</a:t>
            </a:r>
          </a:p>
          <a:p>
            <a:pPr>
              <a:buNone/>
            </a:pPr>
            <a:r>
              <a:rPr lang="en-US" sz="1400" dirty="0"/>
              <a:t>					= …</a:t>
            </a:r>
          </a:p>
        </p:txBody>
      </p:sp>
      <p:sp>
        <p:nvSpPr>
          <p:cNvPr id="42" name="TextBox 41">
            <a:extLst>
              <a:ext uri="{FF2B5EF4-FFF2-40B4-BE49-F238E27FC236}">
                <a16:creationId xmlns:a16="http://schemas.microsoft.com/office/drawing/2014/main" id="{1CD1F6CF-2C88-8243-A1B8-984FAF719222}"/>
              </a:ext>
            </a:extLst>
          </p:cNvPr>
          <p:cNvSpPr txBox="1"/>
          <p:nvPr/>
        </p:nvSpPr>
        <p:spPr>
          <a:xfrm>
            <a:off x="1945924" y="3179482"/>
            <a:ext cx="5252147" cy="369332"/>
          </a:xfrm>
          <a:prstGeom prst="rect">
            <a:avLst/>
          </a:prstGeom>
          <a:noFill/>
          <a:ln>
            <a:noFill/>
          </a:ln>
        </p:spPr>
        <p:txBody>
          <a:bodyPr wrap="square" rtlCol="0" anchor="ctr">
            <a:spAutoFit/>
          </a:bodyPr>
          <a:lstStyle/>
          <a:p>
            <a:pPr algn="ctr"/>
            <a:r>
              <a:rPr lang="en-US" dirty="0">
                <a:solidFill>
                  <a:srgbClr val="7030A0"/>
                </a:solidFill>
                <a:latin typeface="Gill Sans Light" panose="020B0302020104020203" pitchFamily="34" charset="-79"/>
                <a:cs typeface="Gill Sans Light" panose="020B0302020104020203" pitchFamily="34" charset="-79"/>
              </a:rPr>
              <a:t>Miss time at level X </a:t>
            </a:r>
            <a:r>
              <a:rPr lang="en-US" dirty="0">
                <a:solidFill>
                  <a:srgbClr val="7030A0"/>
                </a:solidFill>
                <a:latin typeface="+mj-lt"/>
                <a:cs typeface="Gill Sans Light" panose="020B0302020104020203" pitchFamily="34" charset="-79"/>
              </a:rPr>
              <a:t>=</a:t>
            </a:r>
            <a:r>
              <a:rPr lang="en-US" dirty="0">
                <a:solidFill>
                  <a:srgbClr val="7030A0"/>
                </a:solidFill>
                <a:latin typeface="Gill Sans Light" panose="020B0302020104020203" pitchFamily="34" charset="-79"/>
                <a:cs typeface="Gill Sans Light" panose="020B0302020104020203" pitchFamily="34" charset="-79"/>
              </a:rPr>
              <a:t> Average access time at level X </a:t>
            </a:r>
            <a:r>
              <a:rPr lang="en-US" dirty="0">
                <a:solidFill>
                  <a:srgbClr val="7030A0"/>
                </a:solidFill>
                <a:latin typeface="+mj-lt"/>
                <a:cs typeface="Gill Sans Light" panose="020B0302020104020203" pitchFamily="34" charset="-79"/>
              </a:rPr>
              <a:t>+ 1</a:t>
            </a:r>
          </a:p>
        </p:txBody>
      </p:sp>
      <p:grpSp>
        <p:nvGrpSpPr>
          <p:cNvPr id="25" name="Group 24">
            <a:extLst>
              <a:ext uri="{FF2B5EF4-FFF2-40B4-BE49-F238E27FC236}">
                <a16:creationId xmlns:a16="http://schemas.microsoft.com/office/drawing/2014/main" id="{0C494054-8F18-6D4C-B2D6-E802548E5CD5}"/>
              </a:ext>
            </a:extLst>
          </p:cNvPr>
          <p:cNvGrpSpPr/>
          <p:nvPr/>
        </p:nvGrpSpPr>
        <p:grpSpPr>
          <a:xfrm>
            <a:off x="2291369" y="1684477"/>
            <a:ext cx="4561261" cy="1113383"/>
            <a:chOff x="2261130" y="1643214"/>
            <a:chExt cx="4561261" cy="1113383"/>
          </a:xfrm>
        </p:grpSpPr>
        <p:sp>
          <p:nvSpPr>
            <p:cNvPr id="26635" name="Rectangle 24"/>
            <p:cNvSpPr>
              <a:spLocks noChangeArrowheads="1"/>
            </p:cNvSpPr>
            <p:nvPr/>
          </p:nvSpPr>
          <p:spPr bwMode="auto">
            <a:xfrm>
              <a:off x="3370179" y="2061641"/>
              <a:ext cx="377745" cy="276529"/>
            </a:xfrm>
            <a:prstGeom prst="rect">
              <a:avLst/>
            </a:prstGeom>
            <a:solidFill>
              <a:schemeClr val="accent4">
                <a:lumMod val="40000"/>
                <a:lumOff val="60000"/>
              </a:schemeClr>
            </a:solidFill>
            <a:ln w="19050">
              <a:solidFill>
                <a:schemeClr val="accent4">
                  <a:lumMod val="50000"/>
                </a:schemeClr>
              </a:solidFill>
              <a:miter lim="800000"/>
              <a:headEnd/>
              <a:tailEnd/>
            </a:ln>
          </p:spPr>
          <p:txBody>
            <a:bodyPr wrap="none" anchor="ctr"/>
            <a:lstStyle/>
            <a:p>
              <a:pPr algn="ctr"/>
              <a:r>
                <a:rPr lang="en-US" sz="1400">
                  <a:solidFill>
                    <a:srgbClr val="000000"/>
                  </a:solidFill>
                  <a:latin typeface="Gill Sans Light" panose="020B0302020104020203" pitchFamily="34" charset="-79"/>
                  <a:cs typeface="Gill Sans Light" panose="020B0302020104020203" pitchFamily="34" charset="-79"/>
                </a:rPr>
                <a:t>M1</a:t>
              </a:r>
            </a:p>
          </p:txBody>
        </p:sp>
        <p:sp>
          <p:nvSpPr>
            <p:cNvPr id="26636" name="Rectangle 25"/>
            <p:cNvSpPr>
              <a:spLocks noChangeArrowheads="1"/>
            </p:cNvSpPr>
            <p:nvPr/>
          </p:nvSpPr>
          <p:spPr bwMode="auto">
            <a:xfrm>
              <a:off x="4184198" y="1971768"/>
              <a:ext cx="410463" cy="456275"/>
            </a:xfrm>
            <a:prstGeom prst="rect">
              <a:avLst/>
            </a:prstGeom>
            <a:solidFill>
              <a:schemeClr val="accent3">
                <a:lumMod val="40000"/>
                <a:lumOff val="60000"/>
              </a:schemeClr>
            </a:solidFill>
            <a:ln w="19050">
              <a:solidFill>
                <a:schemeClr val="accent3">
                  <a:lumMod val="50000"/>
                </a:schemeClr>
              </a:solidFill>
              <a:miter lim="800000"/>
              <a:headEnd/>
              <a:tailEnd/>
            </a:ln>
          </p:spPr>
          <p:txBody>
            <a:bodyPr wrap="none" anchor="ctr"/>
            <a:lstStyle/>
            <a:p>
              <a:pPr algn="ctr"/>
              <a:r>
                <a:rPr lang="en-US" sz="1400">
                  <a:solidFill>
                    <a:srgbClr val="000000"/>
                  </a:solidFill>
                  <a:latin typeface="Gill Sans Light" panose="020B0302020104020203" pitchFamily="34" charset="-79"/>
                  <a:cs typeface="Gill Sans Light" panose="020B0302020104020203" pitchFamily="34" charset="-79"/>
                </a:rPr>
                <a:t>M2</a:t>
              </a:r>
            </a:p>
          </p:txBody>
        </p:sp>
        <p:sp>
          <p:nvSpPr>
            <p:cNvPr id="26637" name="Rectangle 26"/>
            <p:cNvSpPr>
              <a:spLocks noChangeArrowheads="1"/>
            </p:cNvSpPr>
            <p:nvPr/>
          </p:nvSpPr>
          <p:spPr bwMode="auto">
            <a:xfrm>
              <a:off x="5034194" y="1831845"/>
              <a:ext cx="586376" cy="736119"/>
            </a:xfrm>
            <a:prstGeom prst="rect">
              <a:avLst/>
            </a:prstGeom>
            <a:solidFill>
              <a:schemeClr val="accent2">
                <a:lumMod val="40000"/>
                <a:lumOff val="60000"/>
              </a:schemeClr>
            </a:solidFill>
            <a:ln w="19050">
              <a:solidFill>
                <a:schemeClr val="accent2">
                  <a:lumMod val="50000"/>
                </a:schemeClr>
              </a:solidFill>
              <a:miter lim="800000"/>
              <a:headEnd/>
              <a:tailEnd/>
            </a:ln>
          </p:spPr>
          <p:txBody>
            <a:bodyPr wrap="none" anchor="ctr"/>
            <a:lstStyle/>
            <a:p>
              <a:pPr algn="ctr"/>
              <a:r>
                <a:rPr lang="en-US" sz="1400">
                  <a:solidFill>
                    <a:srgbClr val="000000"/>
                  </a:solidFill>
                  <a:latin typeface="Gill Sans Light" panose="020B0302020104020203" pitchFamily="34" charset="-79"/>
                  <a:cs typeface="Gill Sans Light" panose="020B0302020104020203" pitchFamily="34" charset="-79"/>
                </a:rPr>
                <a:t>M3</a:t>
              </a:r>
            </a:p>
          </p:txBody>
        </p:sp>
        <p:sp>
          <p:nvSpPr>
            <p:cNvPr id="26644" name="Rectangle 33"/>
            <p:cNvSpPr>
              <a:spLocks noChangeArrowheads="1"/>
            </p:cNvSpPr>
            <p:nvPr/>
          </p:nvSpPr>
          <p:spPr bwMode="auto">
            <a:xfrm>
              <a:off x="6060103" y="1643214"/>
              <a:ext cx="762288" cy="1113383"/>
            </a:xfrm>
            <a:prstGeom prst="rect">
              <a:avLst/>
            </a:prstGeom>
            <a:solidFill>
              <a:schemeClr val="bg2">
                <a:lumMod val="75000"/>
              </a:schemeClr>
            </a:solidFill>
            <a:ln w="19050">
              <a:solidFill>
                <a:schemeClr val="accent1">
                  <a:lumMod val="50000"/>
                </a:schemeClr>
              </a:solidFill>
              <a:miter lim="800000"/>
              <a:headEnd/>
              <a:tailEnd/>
            </a:ln>
          </p:spPr>
          <p:txBody>
            <a:bodyPr wrap="none" anchor="ctr"/>
            <a:lstStyle/>
            <a:p>
              <a:pPr algn="ctr"/>
              <a:r>
                <a:rPr lang="en-US" sz="1400">
                  <a:solidFill>
                    <a:srgbClr val="000000"/>
                  </a:solidFill>
                  <a:latin typeface="Gill Sans Light" panose="020B0302020104020203" pitchFamily="34" charset="-79"/>
                  <a:cs typeface="Gill Sans Light" panose="020B0302020104020203" pitchFamily="34" charset="-79"/>
                </a:rPr>
                <a:t>M4</a:t>
              </a:r>
            </a:p>
          </p:txBody>
        </p:sp>
        <p:sp>
          <p:nvSpPr>
            <p:cNvPr id="2" name="Oval 1">
              <a:extLst>
                <a:ext uri="{FF2B5EF4-FFF2-40B4-BE49-F238E27FC236}">
                  <a16:creationId xmlns:a16="http://schemas.microsoft.com/office/drawing/2014/main" id="{3D180BC4-84BD-1346-A6D0-1E7EE0BC1451}"/>
                </a:ext>
              </a:extLst>
            </p:cNvPr>
            <p:cNvSpPr/>
            <p:nvPr/>
          </p:nvSpPr>
          <p:spPr>
            <a:xfrm>
              <a:off x="2261130" y="1997412"/>
              <a:ext cx="605897" cy="404986"/>
            </a:xfrm>
            <a:prstGeom prst="ellipse">
              <a:avLst/>
            </a:prstGeom>
            <a:solidFill>
              <a:schemeClr val="accent6">
                <a:lumMod val="20000"/>
                <a:lumOff val="80000"/>
              </a:schemeClr>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CPU</a:t>
              </a:r>
            </a:p>
          </p:txBody>
        </p:sp>
        <p:cxnSp>
          <p:nvCxnSpPr>
            <p:cNvPr id="4" name="Straight Arrow Connector 3">
              <a:extLst>
                <a:ext uri="{FF2B5EF4-FFF2-40B4-BE49-F238E27FC236}">
                  <a16:creationId xmlns:a16="http://schemas.microsoft.com/office/drawing/2014/main" id="{862B0206-BB92-2D4A-8632-C278A53F6820}"/>
                </a:ext>
              </a:extLst>
            </p:cNvPr>
            <p:cNvCxnSpPr>
              <a:cxnSpLocks/>
              <a:stCxn id="2" idx="6"/>
              <a:endCxn id="26635" idx="1"/>
            </p:cNvCxnSpPr>
            <p:nvPr/>
          </p:nvCxnSpPr>
          <p:spPr>
            <a:xfrm>
              <a:off x="2867027" y="2199905"/>
              <a:ext cx="503152" cy="1"/>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AFC1814-4946-5E4C-89F5-8B76CB1B1347}"/>
                </a:ext>
              </a:extLst>
            </p:cNvPr>
            <p:cNvCxnSpPr>
              <a:cxnSpLocks/>
              <a:stCxn id="26635" idx="3"/>
              <a:endCxn id="26636" idx="1"/>
            </p:cNvCxnSpPr>
            <p:nvPr/>
          </p:nvCxnSpPr>
          <p:spPr>
            <a:xfrm>
              <a:off x="3747924" y="2199906"/>
              <a:ext cx="436274"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F5B22DD-B424-3041-9937-00307E3F2E28}"/>
                </a:ext>
              </a:extLst>
            </p:cNvPr>
            <p:cNvCxnSpPr>
              <a:cxnSpLocks/>
              <a:stCxn id="26636" idx="3"/>
              <a:endCxn id="26637" idx="1"/>
            </p:cNvCxnSpPr>
            <p:nvPr/>
          </p:nvCxnSpPr>
          <p:spPr>
            <a:xfrm flipV="1">
              <a:off x="4594661" y="2199905"/>
              <a:ext cx="439533" cy="1"/>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469AB35-3A92-2A48-8BF2-A095BBE93E1B}"/>
                </a:ext>
              </a:extLst>
            </p:cNvPr>
            <p:cNvCxnSpPr>
              <a:cxnSpLocks/>
              <a:stCxn id="26637" idx="3"/>
            </p:cNvCxnSpPr>
            <p:nvPr/>
          </p:nvCxnSpPr>
          <p:spPr>
            <a:xfrm>
              <a:off x="5620570" y="2199905"/>
              <a:ext cx="439533"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32146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uiExpand="1" build="p" bldLvl="2"/>
      <p:bldP spid="4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a:extLst>
              <a:ext uri="{FF2B5EF4-FFF2-40B4-BE49-F238E27FC236}">
                <a16:creationId xmlns:a16="http://schemas.microsoft.com/office/drawing/2014/main" id="{CDEDE2A8-12D5-8F4A-A2DB-99F8AA9DA71C}"/>
              </a:ext>
            </a:extLst>
          </p:cNvPr>
          <p:cNvSpPr>
            <a:spLocks noGrp="1"/>
          </p:cNvSpPr>
          <p:nvPr>
            <p:ph idx="1"/>
          </p:nvPr>
        </p:nvSpPr>
        <p:spPr>
          <a:xfrm>
            <a:off x="628650" y="1676400"/>
            <a:ext cx="7886700" cy="4968875"/>
          </a:xfrm>
        </p:spPr>
        <p:txBody>
          <a:bodyPr/>
          <a:lstStyle/>
          <a:p>
            <a:r>
              <a:rPr lang="en-US" altLang="en-US" sz="1800" dirty="0">
                <a:latin typeface="Ubuntu Mono" panose="020B0509030602030204" pitchFamily="49" charset="0"/>
              </a:rPr>
              <a:t>8-byte</a:t>
            </a:r>
            <a:r>
              <a:rPr lang="en-US" altLang="en-US" sz="1800" dirty="0"/>
              <a:t> cache, </a:t>
            </a:r>
            <a:r>
              <a:rPr lang="en-US" altLang="en-US" sz="1800" dirty="0">
                <a:latin typeface="Ubuntu Mono" panose="020B0509030602030204" pitchFamily="49" charset="0"/>
              </a:rPr>
              <a:t>32-byte</a:t>
            </a:r>
            <a:r>
              <a:rPr lang="en-US" altLang="en-US" sz="1800" dirty="0"/>
              <a:t> memory, 1 block = </a:t>
            </a:r>
            <a:r>
              <a:rPr lang="en-US" altLang="en-US" sz="1800" dirty="0">
                <a:latin typeface="Ubuntu Mono" panose="020B0509030602030204" pitchFamily="49" charset="0"/>
              </a:rPr>
              <a:t>1 byte</a:t>
            </a:r>
          </a:p>
          <a:p>
            <a:r>
              <a:rPr lang="en-US" altLang="en-US" sz="1800" dirty="0"/>
              <a:t>Assume CPU accesses </a:t>
            </a:r>
            <a:r>
              <a:rPr lang="en-US" altLang="en-US" sz="1800" dirty="0">
                <a:latin typeface="Ubuntu Mono" panose="020B0509030602030204" pitchFamily="49" charset="0"/>
              </a:rPr>
              <a:t>01100</a:t>
            </a:r>
          </a:p>
          <a:p>
            <a:endParaRPr lang="en-US" altLang="en-US" sz="1800" dirty="0"/>
          </a:p>
          <a:p>
            <a:endParaRPr lang="en-US" altLang="en-US" sz="1800" dirty="0"/>
          </a:p>
          <a:p>
            <a:endParaRPr lang="en-US" altLang="en-US" sz="1800" dirty="0"/>
          </a:p>
          <a:p>
            <a:endParaRPr lang="en-US" altLang="en-US" sz="1800" dirty="0"/>
          </a:p>
          <a:p>
            <a:endParaRPr lang="en-US" altLang="en-US" sz="1800" dirty="0"/>
          </a:p>
          <a:p>
            <a:endParaRPr lang="en-US" altLang="en-US" sz="1800" dirty="0"/>
          </a:p>
          <a:p>
            <a:r>
              <a:rPr lang="en-US" altLang="en-US" sz="1800" dirty="0"/>
              <a:t>How do you know whether byte @ </a:t>
            </a:r>
            <a:r>
              <a:rPr lang="en-US" altLang="en-US" sz="1800" dirty="0">
                <a:latin typeface="Ubuntu Mono" panose="020B0509030602030204" pitchFamily="49" charset="0"/>
              </a:rPr>
              <a:t>01100</a:t>
            </a:r>
            <a:r>
              <a:rPr lang="en-US" altLang="en-US" sz="1800" dirty="0"/>
              <a:t> is cached?</a:t>
            </a:r>
          </a:p>
          <a:p>
            <a:endParaRPr lang="en-US" altLang="en-US" sz="1800" dirty="0"/>
          </a:p>
          <a:p>
            <a:endParaRPr lang="en-US" altLang="en-US" sz="1800" dirty="0"/>
          </a:p>
          <a:p>
            <a:endParaRPr lang="en-US" altLang="en-US" sz="1800" dirty="0">
              <a:latin typeface="Ubuntu Mono" panose="020B0509030602030204" pitchFamily="49" charset="0"/>
            </a:endParaRPr>
          </a:p>
        </p:txBody>
      </p:sp>
      <p:sp>
        <p:nvSpPr>
          <p:cNvPr id="35926" name="TextBox 134">
            <a:extLst>
              <a:ext uri="{FF2B5EF4-FFF2-40B4-BE49-F238E27FC236}">
                <a16:creationId xmlns:a16="http://schemas.microsoft.com/office/drawing/2014/main" id="{658CAB77-827F-C149-9D2D-DFCECA8BF351}"/>
              </a:ext>
            </a:extLst>
          </p:cNvPr>
          <p:cNvSpPr txBox="1">
            <a:spLocks noChangeArrowheads="1"/>
          </p:cNvSpPr>
          <p:nvPr/>
        </p:nvSpPr>
        <p:spPr bwMode="auto">
          <a:xfrm>
            <a:off x="3477979" y="2743200"/>
            <a:ext cx="7585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a:latin typeface="Gill Sans Light" panose="020B0302020104020203" pitchFamily="34" charset="-79"/>
                <a:cs typeface="Gill Sans Light" panose="020B0302020104020203" pitchFamily="34" charset="-79"/>
              </a:rPr>
              <a:t>Cache</a:t>
            </a:r>
          </a:p>
        </p:txBody>
      </p:sp>
      <p:sp>
        <p:nvSpPr>
          <p:cNvPr id="35841" name="Title 1">
            <a:extLst>
              <a:ext uri="{FF2B5EF4-FFF2-40B4-BE49-F238E27FC236}">
                <a16:creationId xmlns:a16="http://schemas.microsoft.com/office/drawing/2014/main" id="{88CDA899-2B39-3545-A7CF-128D53E388A4}"/>
              </a:ext>
            </a:extLst>
          </p:cNvPr>
          <p:cNvSpPr>
            <a:spLocks noGrp="1"/>
          </p:cNvSpPr>
          <p:nvPr>
            <p:ph type="title"/>
          </p:nvPr>
        </p:nvSpPr>
        <p:spPr>
          <a:xfrm>
            <a:off x="628650" y="212727"/>
            <a:ext cx="7886700" cy="986154"/>
          </a:xfrm>
        </p:spPr>
        <p:txBody>
          <a:bodyPr/>
          <a:lstStyle/>
          <a:p>
            <a:r>
              <a:rPr lang="en-US" altLang="en-US" dirty="0"/>
              <a:t>Caching Questions</a:t>
            </a:r>
          </a:p>
        </p:txBody>
      </p:sp>
      <p:sp>
        <p:nvSpPr>
          <p:cNvPr id="35843" name="Rectangle 28">
            <a:extLst>
              <a:ext uri="{FF2B5EF4-FFF2-40B4-BE49-F238E27FC236}">
                <a16:creationId xmlns:a16="http://schemas.microsoft.com/office/drawing/2014/main" id="{F9268125-5A87-9340-9157-CFD201356F95}"/>
              </a:ext>
            </a:extLst>
          </p:cNvPr>
          <p:cNvSpPr>
            <a:spLocks noChangeArrowheads="1"/>
          </p:cNvSpPr>
          <p:nvPr/>
        </p:nvSpPr>
        <p:spPr bwMode="auto">
          <a:xfrm>
            <a:off x="7080646" y="1524000"/>
            <a:ext cx="1295400" cy="48768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14" name="Rectangle 13">
            <a:extLst>
              <a:ext uri="{FF2B5EF4-FFF2-40B4-BE49-F238E27FC236}">
                <a16:creationId xmlns:a16="http://schemas.microsoft.com/office/drawing/2014/main" id="{8FF4A4E8-5BD3-004A-9D0D-6305DDA85DF0}"/>
              </a:ext>
            </a:extLst>
          </p:cNvPr>
          <p:cNvSpPr/>
          <p:nvPr/>
        </p:nvSpPr>
        <p:spPr bwMode="auto">
          <a:xfrm>
            <a:off x="7080646" y="3962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5" name="Rectangle 14">
            <a:extLst>
              <a:ext uri="{FF2B5EF4-FFF2-40B4-BE49-F238E27FC236}">
                <a16:creationId xmlns:a16="http://schemas.microsoft.com/office/drawing/2014/main" id="{60E6BB2F-7F70-EF4C-9667-DEA83C15EE4F}"/>
              </a:ext>
            </a:extLst>
          </p:cNvPr>
          <p:cNvSpPr/>
          <p:nvPr/>
        </p:nvSpPr>
        <p:spPr bwMode="auto">
          <a:xfrm>
            <a:off x="7080646" y="4114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6" name="Rectangle 15">
            <a:extLst>
              <a:ext uri="{FF2B5EF4-FFF2-40B4-BE49-F238E27FC236}">
                <a16:creationId xmlns:a16="http://schemas.microsoft.com/office/drawing/2014/main" id="{2ACDAC97-6C38-D542-855C-5A2ADC70D7B1}"/>
              </a:ext>
            </a:extLst>
          </p:cNvPr>
          <p:cNvSpPr/>
          <p:nvPr/>
        </p:nvSpPr>
        <p:spPr bwMode="auto">
          <a:xfrm>
            <a:off x="7080646" y="4267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7" name="Rectangle 16">
            <a:extLst>
              <a:ext uri="{FF2B5EF4-FFF2-40B4-BE49-F238E27FC236}">
                <a16:creationId xmlns:a16="http://schemas.microsoft.com/office/drawing/2014/main" id="{8F103380-1838-1347-A478-42D8047068FB}"/>
              </a:ext>
            </a:extLst>
          </p:cNvPr>
          <p:cNvSpPr/>
          <p:nvPr/>
        </p:nvSpPr>
        <p:spPr bwMode="auto">
          <a:xfrm>
            <a:off x="7080646" y="4419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8" name="Rectangle 17">
            <a:extLst>
              <a:ext uri="{FF2B5EF4-FFF2-40B4-BE49-F238E27FC236}">
                <a16:creationId xmlns:a16="http://schemas.microsoft.com/office/drawing/2014/main" id="{73BA5350-3E0B-EA4B-9982-4D52B51A0B26}"/>
              </a:ext>
            </a:extLst>
          </p:cNvPr>
          <p:cNvSpPr/>
          <p:nvPr/>
        </p:nvSpPr>
        <p:spPr bwMode="auto">
          <a:xfrm>
            <a:off x="7080646" y="4572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9" name="Rectangle 18">
            <a:extLst>
              <a:ext uri="{FF2B5EF4-FFF2-40B4-BE49-F238E27FC236}">
                <a16:creationId xmlns:a16="http://schemas.microsoft.com/office/drawing/2014/main" id="{804C2DF7-6F46-8B49-9173-FB9188D322F5}"/>
              </a:ext>
            </a:extLst>
          </p:cNvPr>
          <p:cNvSpPr/>
          <p:nvPr/>
        </p:nvSpPr>
        <p:spPr bwMode="auto">
          <a:xfrm>
            <a:off x="7080646" y="4724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0" name="Rectangle 19">
            <a:extLst>
              <a:ext uri="{FF2B5EF4-FFF2-40B4-BE49-F238E27FC236}">
                <a16:creationId xmlns:a16="http://schemas.microsoft.com/office/drawing/2014/main" id="{81F56B1B-01B6-DD4B-8451-7F96E1F2C721}"/>
              </a:ext>
            </a:extLst>
          </p:cNvPr>
          <p:cNvSpPr/>
          <p:nvPr/>
        </p:nvSpPr>
        <p:spPr bwMode="auto">
          <a:xfrm>
            <a:off x="7080646" y="4876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1" name="Rectangle 20">
            <a:extLst>
              <a:ext uri="{FF2B5EF4-FFF2-40B4-BE49-F238E27FC236}">
                <a16:creationId xmlns:a16="http://schemas.microsoft.com/office/drawing/2014/main" id="{4E0316A3-EA09-C342-A88E-BC2AE5A76E09}"/>
              </a:ext>
            </a:extLst>
          </p:cNvPr>
          <p:cNvSpPr/>
          <p:nvPr/>
        </p:nvSpPr>
        <p:spPr bwMode="auto">
          <a:xfrm>
            <a:off x="7080646" y="5029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2" name="Rectangle 21">
            <a:extLst>
              <a:ext uri="{FF2B5EF4-FFF2-40B4-BE49-F238E27FC236}">
                <a16:creationId xmlns:a16="http://schemas.microsoft.com/office/drawing/2014/main" id="{F11C7643-1EB8-FE40-9F3B-95D8DD57F4C8}"/>
              </a:ext>
            </a:extLst>
          </p:cNvPr>
          <p:cNvSpPr/>
          <p:nvPr/>
        </p:nvSpPr>
        <p:spPr bwMode="auto">
          <a:xfrm>
            <a:off x="7080646" y="5181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3" name="Rectangle 22">
            <a:extLst>
              <a:ext uri="{FF2B5EF4-FFF2-40B4-BE49-F238E27FC236}">
                <a16:creationId xmlns:a16="http://schemas.microsoft.com/office/drawing/2014/main" id="{C122F349-0884-154B-A4F8-BB4FDF941160}"/>
              </a:ext>
            </a:extLst>
          </p:cNvPr>
          <p:cNvSpPr/>
          <p:nvPr/>
        </p:nvSpPr>
        <p:spPr bwMode="auto">
          <a:xfrm>
            <a:off x="7080646" y="5334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4" name="Rectangle 23">
            <a:extLst>
              <a:ext uri="{FF2B5EF4-FFF2-40B4-BE49-F238E27FC236}">
                <a16:creationId xmlns:a16="http://schemas.microsoft.com/office/drawing/2014/main" id="{9498B42E-3661-4F4E-A671-6054B690F18D}"/>
              </a:ext>
            </a:extLst>
          </p:cNvPr>
          <p:cNvSpPr/>
          <p:nvPr/>
        </p:nvSpPr>
        <p:spPr bwMode="auto">
          <a:xfrm>
            <a:off x="7080646" y="5486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5" name="Rectangle 24">
            <a:extLst>
              <a:ext uri="{FF2B5EF4-FFF2-40B4-BE49-F238E27FC236}">
                <a16:creationId xmlns:a16="http://schemas.microsoft.com/office/drawing/2014/main" id="{3A19C80C-3707-744E-B95E-53CB0A14003B}"/>
              </a:ext>
            </a:extLst>
          </p:cNvPr>
          <p:cNvSpPr/>
          <p:nvPr/>
        </p:nvSpPr>
        <p:spPr bwMode="auto">
          <a:xfrm>
            <a:off x="7080646" y="5638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6" name="Rectangle 25">
            <a:extLst>
              <a:ext uri="{FF2B5EF4-FFF2-40B4-BE49-F238E27FC236}">
                <a16:creationId xmlns:a16="http://schemas.microsoft.com/office/drawing/2014/main" id="{3F64C216-F0F5-FC46-B8E0-A3FA1530A28B}"/>
              </a:ext>
            </a:extLst>
          </p:cNvPr>
          <p:cNvSpPr/>
          <p:nvPr/>
        </p:nvSpPr>
        <p:spPr bwMode="auto">
          <a:xfrm>
            <a:off x="7080646" y="5791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7" name="Rectangle 26">
            <a:extLst>
              <a:ext uri="{FF2B5EF4-FFF2-40B4-BE49-F238E27FC236}">
                <a16:creationId xmlns:a16="http://schemas.microsoft.com/office/drawing/2014/main" id="{96A7D38F-32B5-7940-83D7-91F2B206FEDE}"/>
              </a:ext>
            </a:extLst>
          </p:cNvPr>
          <p:cNvSpPr/>
          <p:nvPr/>
        </p:nvSpPr>
        <p:spPr bwMode="auto">
          <a:xfrm>
            <a:off x="7080646" y="5943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8" name="Rectangle 27">
            <a:extLst>
              <a:ext uri="{FF2B5EF4-FFF2-40B4-BE49-F238E27FC236}">
                <a16:creationId xmlns:a16="http://schemas.microsoft.com/office/drawing/2014/main" id="{BD81A7F0-3DD9-CC48-8FDA-78CCB9F5DE90}"/>
              </a:ext>
            </a:extLst>
          </p:cNvPr>
          <p:cNvSpPr/>
          <p:nvPr/>
        </p:nvSpPr>
        <p:spPr bwMode="auto">
          <a:xfrm>
            <a:off x="7080646" y="6096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9" name="Rectangle 28">
            <a:extLst>
              <a:ext uri="{FF2B5EF4-FFF2-40B4-BE49-F238E27FC236}">
                <a16:creationId xmlns:a16="http://schemas.microsoft.com/office/drawing/2014/main" id="{602A3C9B-BF8D-1743-A9CE-C62747DC15EC}"/>
              </a:ext>
            </a:extLst>
          </p:cNvPr>
          <p:cNvSpPr/>
          <p:nvPr/>
        </p:nvSpPr>
        <p:spPr bwMode="auto">
          <a:xfrm>
            <a:off x="7080646" y="6248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0" name="Rectangle 29">
            <a:extLst>
              <a:ext uri="{FF2B5EF4-FFF2-40B4-BE49-F238E27FC236}">
                <a16:creationId xmlns:a16="http://schemas.microsoft.com/office/drawing/2014/main" id="{170F2EB4-D27F-2643-898D-6DFBBABBD3E3}"/>
              </a:ext>
            </a:extLst>
          </p:cNvPr>
          <p:cNvSpPr/>
          <p:nvPr/>
        </p:nvSpPr>
        <p:spPr bwMode="auto">
          <a:xfrm>
            <a:off x="7080646" y="1524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1" name="Rectangle 30">
            <a:extLst>
              <a:ext uri="{FF2B5EF4-FFF2-40B4-BE49-F238E27FC236}">
                <a16:creationId xmlns:a16="http://schemas.microsoft.com/office/drawing/2014/main" id="{3E03B852-AB87-6D47-9F3E-211E5A01A4DB}"/>
              </a:ext>
            </a:extLst>
          </p:cNvPr>
          <p:cNvSpPr/>
          <p:nvPr/>
        </p:nvSpPr>
        <p:spPr bwMode="auto">
          <a:xfrm>
            <a:off x="7080646" y="1676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2" name="Rectangle 31">
            <a:extLst>
              <a:ext uri="{FF2B5EF4-FFF2-40B4-BE49-F238E27FC236}">
                <a16:creationId xmlns:a16="http://schemas.microsoft.com/office/drawing/2014/main" id="{4182FF6E-1782-6344-B083-9F9A6199BBAC}"/>
              </a:ext>
            </a:extLst>
          </p:cNvPr>
          <p:cNvSpPr/>
          <p:nvPr/>
        </p:nvSpPr>
        <p:spPr bwMode="auto">
          <a:xfrm>
            <a:off x="7080646" y="1828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3" name="Rectangle 32">
            <a:extLst>
              <a:ext uri="{FF2B5EF4-FFF2-40B4-BE49-F238E27FC236}">
                <a16:creationId xmlns:a16="http://schemas.microsoft.com/office/drawing/2014/main" id="{E2F76194-9A2A-6142-AC64-FB522F7EBFDD}"/>
              </a:ext>
            </a:extLst>
          </p:cNvPr>
          <p:cNvSpPr/>
          <p:nvPr/>
        </p:nvSpPr>
        <p:spPr bwMode="auto">
          <a:xfrm>
            <a:off x="7080646" y="1981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4" name="Rectangle 33">
            <a:extLst>
              <a:ext uri="{FF2B5EF4-FFF2-40B4-BE49-F238E27FC236}">
                <a16:creationId xmlns:a16="http://schemas.microsoft.com/office/drawing/2014/main" id="{04DF4CBA-DEE2-A642-B5E4-9D1F4514D534}"/>
              </a:ext>
            </a:extLst>
          </p:cNvPr>
          <p:cNvSpPr/>
          <p:nvPr/>
        </p:nvSpPr>
        <p:spPr bwMode="auto">
          <a:xfrm>
            <a:off x="7080646" y="2133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 name="Rectangle 34">
            <a:extLst>
              <a:ext uri="{FF2B5EF4-FFF2-40B4-BE49-F238E27FC236}">
                <a16:creationId xmlns:a16="http://schemas.microsoft.com/office/drawing/2014/main" id="{A878D123-DB9E-3B46-A4DB-71B44C073564}"/>
              </a:ext>
            </a:extLst>
          </p:cNvPr>
          <p:cNvSpPr/>
          <p:nvPr/>
        </p:nvSpPr>
        <p:spPr bwMode="auto">
          <a:xfrm>
            <a:off x="7080646" y="2286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6" name="Rectangle 35">
            <a:extLst>
              <a:ext uri="{FF2B5EF4-FFF2-40B4-BE49-F238E27FC236}">
                <a16:creationId xmlns:a16="http://schemas.microsoft.com/office/drawing/2014/main" id="{716708C9-BED0-5D4F-B6A5-EE916F00C9AE}"/>
              </a:ext>
            </a:extLst>
          </p:cNvPr>
          <p:cNvSpPr/>
          <p:nvPr/>
        </p:nvSpPr>
        <p:spPr bwMode="auto">
          <a:xfrm>
            <a:off x="7080646" y="2438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7" name="Rectangle 36">
            <a:extLst>
              <a:ext uri="{FF2B5EF4-FFF2-40B4-BE49-F238E27FC236}">
                <a16:creationId xmlns:a16="http://schemas.microsoft.com/office/drawing/2014/main" id="{79A3391D-8926-5D45-816E-914E101383B2}"/>
              </a:ext>
            </a:extLst>
          </p:cNvPr>
          <p:cNvSpPr/>
          <p:nvPr/>
        </p:nvSpPr>
        <p:spPr bwMode="auto">
          <a:xfrm>
            <a:off x="7080646" y="2590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8" name="Rectangle 37">
            <a:extLst>
              <a:ext uri="{FF2B5EF4-FFF2-40B4-BE49-F238E27FC236}">
                <a16:creationId xmlns:a16="http://schemas.microsoft.com/office/drawing/2014/main" id="{F15D72D8-8314-FB48-A8F4-EC25D87D70B4}"/>
              </a:ext>
            </a:extLst>
          </p:cNvPr>
          <p:cNvSpPr/>
          <p:nvPr/>
        </p:nvSpPr>
        <p:spPr bwMode="auto">
          <a:xfrm>
            <a:off x="7080646" y="2743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9" name="Rectangle 38">
            <a:extLst>
              <a:ext uri="{FF2B5EF4-FFF2-40B4-BE49-F238E27FC236}">
                <a16:creationId xmlns:a16="http://schemas.microsoft.com/office/drawing/2014/main" id="{C150C511-8162-C644-9AFF-1F18B1DDA64D}"/>
              </a:ext>
            </a:extLst>
          </p:cNvPr>
          <p:cNvSpPr/>
          <p:nvPr/>
        </p:nvSpPr>
        <p:spPr bwMode="auto">
          <a:xfrm>
            <a:off x="7080646" y="2895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0" name="Rectangle 39">
            <a:extLst>
              <a:ext uri="{FF2B5EF4-FFF2-40B4-BE49-F238E27FC236}">
                <a16:creationId xmlns:a16="http://schemas.microsoft.com/office/drawing/2014/main" id="{67261608-81E6-604E-BDE8-DD848CD03CAD}"/>
              </a:ext>
            </a:extLst>
          </p:cNvPr>
          <p:cNvSpPr/>
          <p:nvPr/>
        </p:nvSpPr>
        <p:spPr bwMode="auto">
          <a:xfrm>
            <a:off x="7080646" y="3048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1" name="Rectangle 40">
            <a:extLst>
              <a:ext uri="{FF2B5EF4-FFF2-40B4-BE49-F238E27FC236}">
                <a16:creationId xmlns:a16="http://schemas.microsoft.com/office/drawing/2014/main" id="{D8629A6E-7D99-394C-BD13-5C230AB7F18E}"/>
              </a:ext>
            </a:extLst>
          </p:cNvPr>
          <p:cNvSpPr/>
          <p:nvPr/>
        </p:nvSpPr>
        <p:spPr bwMode="auto">
          <a:xfrm>
            <a:off x="7080646" y="3200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2" name="Rectangle 41">
            <a:extLst>
              <a:ext uri="{FF2B5EF4-FFF2-40B4-BE49-F238E27FC236}">
                <a16:creationId xmlns:a16="http://schemas.microsoft.com/office/drawing/2014/main" id="{F9061EC7-F4BD-4048-8A97-29994D848DE5}"/>
              </a:ext>
            </a:extLst>
          </p:cNvPr>
          <p:cNvSpPr/>
          <p:nvPr/>
        </p:nvSpPr>
        <p:spPr bwMode="auto">
          <a:xfrm>
            <a:off x="7080646" y="3352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3" name="Rectangle 42">
            <a:extLst>
              <a:ext uri="{FF2B5EF4-FFF2-40B4-BE49-F238E27FC236}">
                <a16:creationId xmlns:a16="http://schemas.microsoft.com/office/drawing/2014/main" id="{7DBEE904-F935-444A-8C6D-2F47A324A8F5}"/>
              </a:ext>
            </a:extLst>
          </p:cNvPr>
          <p:cNvSpPr/>
          <p:nvPr/>
        </p:nvSpPr>
        <p:spPr bwMode="auto">
          <a:xfrm>
            <a:off x="7080646" y="3505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4" name="Rectangle 43">
            <a:extLst>
              <a:ext uri="{FF2B5EF4-FFF2-40B4-BE49-F238E27FC236}">
                <a16:creationId xmlns:a16="http://schemas.microsoft.com/office/drawing/2014/main" id="{5EC848FE-2615-264E-8EC2-74FBED5B2728}"/>
              </a:ext>
            </a:extLst>
          </p:cNvPr>
          <p:cNvSpPr/>
          <p:nvPr/>
        </p:nvSpPr>
        <p:spPr bwMode="auto">
          <a:xfrm>
            <a:off x="7080646" y="3657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5" name="Rectangle 44">
            <a:extLst>
              <a:ext uri="{FF2B5EF4-FFF2-40B4-BE49-F238E27FC236}">
                <a16:creationId xmlns:a16="http://schemas.microsoft.com/office/drawing/2014/main" id="{E3817025-CDED-9642-BE50-2BD5194227AD}"/>
              </a:ext>
            </a:extLst>
          </p:cNvPr>
          <p:cNvSpPr/>
          <p:nvPr/>
        </p:nvSpPr>
        <p:spPr bwMode="auto">
          <a:xfrm>
            <a:off x="7080646" y="3810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876" name="TextBox 170">
            <a:extLst>
              <a:ext uri="{FF2B5EF4-FFF2-40B4-BE49-F238E27FC236}">
                <a16:creationId xmlns:a16="http://schemas.microsoft.com/office/drawing/2014/main" id="{08D97F80-71E6-A049-9445-D1BD1E449922}"/>
              </a:ext>
            </a:extLst>
          </p:cNvPr>
          <p:cNvSpPr txBox="1">
            <a:spLocks noChangeArrowheads="1"/>
          </p:cNvSpPr>
          <p:nvPr/>
        </p:nvSpPr>
        <p:spPr bwMode="auto">
          <a:xfrm>
            <a:off x="6436121" y="61690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00000</a:t>
            </a:r>
          </a:p>
        </p:txBody>
      </p:sp>
      <p:sp>
        <p:nvSpPr>
          <p:cNvPr id="35877" name="TextBox 170">
            <a:extLst>
              <a:ext uri="{FF2B5EF4-FFF2-40B4-BE49-F238E27FC236}">
                <a16:creationId xmlns:a16="http://schemas.microsoft.com/office/drawing/2014/main" id="{CB7945BE-1297-6248-BD13-90762E68F77E}"/>
              </a:ext>
            </a:extLst>
          </p:cNvPr>
          <p:cNvSpPr txBox="1">
            <a:spLocks noChangeArrowheads="1"/>
          </p:cNvSpPr>
          <p:nvPr/>
        </p:nvSpPr>
        <p:spPr bwMode="auto">
          <a:xfrm>
            <a:off x="6436121" y="6019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00001</a:t>
            </a:r>
          </a:p>
        </p:txBody>
      </p:sp>
      <p:sp>
        <p:nvSpPr>
          <p:cNvPr id="35878" name="TextBox 170">
            <a:extLst>
              <a:ext uri="{FF2B5EF4-FFF2-40B4-BE49-F238E27FC236}">
                <a16:creationId xmlns:a16="http://schemas.microsoft.com/office/drawing/2014/main" id="{75D4E6FC-7888-254D-8DEF-496CD41B2CCE}"/>
              </a:ext>
            </a:extLst>
          </p:cNvPr>
          <p:cNvSpPr txBox="1">
            <a:spLocks noChangeArrowheads="1"/>
          </p:cNvSpPr>
          <p:nvPr/>
        </p:nvSpPr>
        <p:spPr bwMode="auto">
          <a:xfrm>
            <a:off x="6436121" y="5867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00010</a:t>
            </a:r>
          </a:p>
        </p:txBody>
      </p:sp>
      <p:sp>
        <p:nvSpPr>
          <p:cNvPr id="35879" name="TextBox 170">
            <a:extLst>
              <a:ext uri="{FF2B5EF4-FFF2-40B4-BE49-F238E27FC236}">
                <a16:creationId xmlns:a16="http://schemas.microsoft.com/office/drawing/2014/main" id="{E765E9AB-9E6D-1348-93A1-AF58C7DB6B93}"/>
              </a:ext>
            </a:extLst>
          </p:cNvPr>
          <p:cNvSpPr txBox="1">
            <a:spLocks noChangeArrowheads="1"/>
          </p:cNvSpPr>
          <p:nvPr/>
        </p:nvSpPr>
        <p:spPr bwMode="auto">
          <a:xfrm>
            <a:off x="6436121" y="5715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00011</a:t>
            </a:r>
          </a:p>
        </p:txBody>
      </p:sp>
      <p:sp>
        <p:nvSpPr>
          <p:cNvPr id="35880" name="TextBox 170">
            <a:extLst>
              <a:ext uri="{FF2B5EF4-FFF2-40B4-BE49-F238E27FC236}">
                <a16:creationId xmlns:a16="http://schemas.microsoft.com/office/drawing/2014/main" id="{95A375E7-957E-0047-9C80-3678BC04950C}"/>
              </a:ext>
            </a:extLst>
          </p:cNvPr>
          <p:cNvSpPr txBox="1">
            <a:spLocks noChangeArrowheads="1"/>
          </p:cNvSpPr>
          <p:nvPr/>
        </p:nvSpPr>
        <p:spPr bwMode="auto">
          <a:xfrm>
            <a:off x="6436121" y="5562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00100</a:t>
            </a:r>
          </a:p>
        </p:txBody>
      </p:sp>
      <p:sp>
        <p:nvSpPr>
          <p:cNvPr id="35881" name="TextBox 170">
            <a:extLst>
              <a:ext uri="{FF2B5EF4-FFF2-40B4-BE49-F238E27FC236}">
                <a16:creationId xmlns:a16="http://schemas.microsoft.com/office/drawing/2014/main" id="{0D935E54-C697-CE44-8B2D-96E298E93510}"/>
              </a:ext>
            </a:extLst>
          </p:cNvPr>
          <p:cNvSpPr txBox="1">
            <a:spLocks noChangeArrowheads="1"/>
          </p:cNvSpPr>
          <p:nvPr/>
        </p:nvSpPr>
        <p:spPr bwMode="auto">
          <a:xfrm>
            <a:off x="6436121" y="5410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00101</a:t>
            </a:r>
          </a:p>
        </p:txBody>
      </p:sp>
      <p:sp>
        <p:nvSpPr>
          <p:cNvPr id="35882" name="TextBox 170">
            <a:extLst>
              <a:ext uri="{FF2B5EF4-FFF2-40B4-BE49-F238E27FC236}">
                <a16:creationId xmlns:a16="http://schemas.microsoft.com/office/drawing/2014/main" id="{95046B7B-5773-5F47-9A6C-B7401D1B362E}"/>
              </a:ext>
            </a:extLst>
          </p:cNvPr>
          <p:cNvSpPr txBox="1">
            <a:spLocks noChangeArrowheads="1"/>
          </p:cNvSpPr>
          <p:nvPr/>
        </p:nvSpPr>
        <p:spPr bwMode="auto">
          <a:xfrm>
            <a:off x="6436121" y="5257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00110</a:t>
            </a:r>
          </a:p>
        </p:txBody>
      </p:sp>
      <p:sp>
        <p:nvSpPr>
          <p:cNvPr id="35883" name="TextBox 170">
            <a:extLst>
              <a:ext uri="{FF2B5EF4-FFF2-40B4-BE49-F238E27FC236}">
                <a16:creationId xmlns:a16="http://schemas.microsoft.com/office/drawing/2014/main" id="{1C7DC241-5B96-9641-BBBE-6F402CAA755D}"/>
              </a:ext>
            </a:extLst>
          </p:cNvPr>
          <p:cNvSpPr txBox="1">
            <a:spLocks noChangeArrowheads="1"/>
          </p:cNvSpPr>
          <p:nvPr/>
        </p:nvSpPr>
        <p:spPr bwMode="auto">
          <a:xfrm>
            <a:off x="6436121" y="5105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00111</a:t>
            </a:r>
          </a:p>
        </p:txBody>
      </p:sp>
      <p:sp>
        <p:nvSpPr>
          <p:cNvPr id="35884" name="TextBox 170">
            <a:extLst>
              <a:ext uri="{FF2B5EF4-FFF2-40B4-BE49-F238E27FC236}">
                <a16:creationId xmlns:a16="http://schemas.microsoft.com/office/drawing/2014/main" id="{A35596DD-6952-2942-91E3-9F10AB514D0E}"/>
              </a:ext>
            </a:extLst>
          </p:cNvPr>
          <p:cNvSpPr txBox="1">
            <a:spLocks noChangeArrowheads="1"/>
          </p:cNvSpPr>
          <p:nvPr/>
        </p:nvSpPr>
        <p:spPr bwMode="auto">
          <a:xfrm>
            <a:off x="6436121" y="4953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01000</a:t>
            </a:r>
          </a:p>
        </p:txBody>
      </p:sp>
      <p:sp>
        <p:nvSpPr>
          <p:cNvPr id="35885" name="TextBox 170">
            <a:extLst>
              <a:ext uri="{FF2B5EF4-FFF2-40B4-BE49-F238E27FC236}">
                <a16:creationId xmlns:a16="http://schemas.microsoft.com/office/drawing/2014/main" id="{762D378B-33EA-054C-AB43-B6AC4D756967}"/>
              </a:ext>
            </a:extLst>
          </p:cNvPr>
          <p:cNvSpPr txBox="1">
            <a:spLocks noChangeArrowheads="1"/>
          </p:cNvSpPr>
          <p:nvPr/>
        </p:nvSpPr>
        <p:spPr bwMode="auto">
          <a:xfrm>
            <a:off x="6436121" y="4800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01001</a:t>
            </a:r>
          </a:p>
        </p:txBody>
      </p:sp>
      <p:sp>
        <p:nvSpPr>
          <p:cNvPr id="35886" name="TextBox 170">
            <a:extLst>
              <a:ext uri="{FF2B5EF4-FFF2-40B4-BE49-F238E27FC236}">
                <a16:creationId xmlns:a16="http://schemas.microsoft.com/office/drawing/2014/main" id="{AE08D252-B7C4-134E-9208-13430930645A}"/>
              </a:ext>
            </a:extLst>
          </p:cNvPr>
          <p:cNvSpPr txBox="1">
            <a:spLocks noChangeArrowheads="1"/>
          </p:cNvSpPr>
          <p:nvPr/>
        </p:nvSpPr>
        <p:spPr bwMode="auto">
          <a:xfrm>
            <a:off x="6436121" y="4648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01010</a:t>
            </a:r>
          </a:p>
        </p:txBody>
      </p:sp>
      <p:sp>
        <p:nvSpPr>
          <p:cNvPr id="35887" name="TextBox 170">
            <a:extLst>
              <a:ext uri="{FF2B5EF4-FFF2-40B4-BE49-F238E27FC236}">
                <a16:creationId xmlns:a16="http://schemas.microsoft.com/office/drawing/2014/main" id="{84093DB5-EEBC-8044-9010-5A92A8856A27}"/>
              </a:ext>
            </a:extLst>
          </p:cNvPr>
          <p:cNvSpPr txBox="1">
            <a:spLocks noChangeArrowheads="1"/>
          </p:cNvSpPr>
          <p:nvPr/>
        </p:nvSpPr>
        <p:spPr bwMode="auto">
          <a:xfrm>
            <a:off x="6436121" y="44926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01011</a:t>
            </a:r>
          </a:p>
        </p:txBody>
      </p:sp>
      <p:sp>
        <p:nvSpPr>
          <p:cNvPr id="35888" name="TextBox 170">
            <a:extLst>
              <a:ext uri="{FF2B5EF4-FFF2-40B4-BE49-F238E27FC236}">
                <a16:creationId xmlns:a16="http://schemas.microsoft.com/office/drawing/2014/main" id="{AA18A995-8902-6249-8C7D-89E14C2AF75A}"/>
              </a:ext>
            </a:extLst>
          </p:cNvPr>
          <p:cNvSpPr txBox="1">
            <a:spLocks noChangeArrowheads="1"/>
          </p:cNvSpPr>
          <p:nvPr/>
        </p:nvSpPr>
        <p:spPr bwMode="auto">
          <a:xfrm>
            <a:off x="6436121" y="4343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01100</a:t>
            </a:r>
          </a:p>
        </p:txBody>
      </p:sp>
      <p:sp>
        <p:nvSpPr>
          <p:cNvPr id="35889" name="TextBox 170">
            <a:extLst>
              <a:ext uri="{FF2B5EF4-FFF2-40B4-BE49-F238E27FC236}">
                <a16:creationId xmlns:a16="http://schemas.microsoft.com/office/drawing/2014/main" id="{141AA0A8-385F-704B-9ADB-DAFA68B3D16B}"/>
              </a:ext>
            </a:extLst>
          </p:cNvPr>
          <p:cNvSpPr txBox="1">
            <a:spLocks noChangeArrowheads="1"/>
          </p:cNvSpPr>
          <p:nvPr/>
        </p:nvSpPr>
        <p:spPr bwMode="auto">
          <a:xfrm>
            <a:off x="6436121" y="4191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01101</a:t>
            </a:r>
          </a:p>
        </p:txBody>
      </p:sp>
      <p:sp>
        <p:nvSpPr>
          <p:cNvPr id="35890" name="TextBox 170">
            <a:extLst>
              <a:ext uri="{FF2B5EF4-FFF2-40B4-BE49-F238E27FC236}">
                <a16:creationId xmlns:a16="http://schemas.microsoft.com/office/drawing/2014/main" id="{C96801EF-F2D4-D94D-A568-41515C740435}"/>
              </a:ext>
            </a:extLst>
          </p:cNvPr>
          <p:cNvSpPr txBox="1">
            <a:spLocks noChangeArrowheads="1"/>
          </p:cNvSpPr>
          <p:nvPr/>
        </p:nvSpPr>
        <p:spPr bwMode="auto">
          <a:xfrm>
            <a:off x="6436121" y="4038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01110</a:t>
            </a:r>
          </a:p>
        </p:txBody>
      </p:sp>
      <p:sp>
        <p:nvSpPr>
          <p:cNvPr id="35891" name="TextBox 170">
            <a:extLst>
              <a:ext uri="{FF2B5EF4-FFF2-40B4-BE49-F238E27FC236}">
                <a16:creationId xmlns:a16="http://schemas.microsoft.com/office/drawing/2014/main" id="{4C124CA3-E2F6-F043-BF1C-20C8C65996F3}"/>
              </a:ext>
            </a:extLst>
          </p:cNvPr>
          <p:cNvSpPr txBox="1">
            <a:spLocks noChangeArrowheads="1"/>
          </p:cNvSpPr>
          <p:nvPr/>
        </p:nvSpPr>
        <p:spPr bwMode="auto">
          <a:xfrm>
            <a:off x="6436121" y="3886200"/>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01111</a:t>
            </a:r>
          </a:p>
        </p:txBody>
      </p:sp>
      <p:sp>
        <p:nvSpPr>
          <p:cNvPr id="35892" name="TextBox 170">
            <a:extLst>
              <a:ext uri="{FF2B5EF4-FFF2-40B4-BE49-F238E27FC236}">
                <a16:creationId xmlns:a16="http://schemas.microsoft.com/office/drawing/2014/main" id="{90BFB412-6AD0-184A-B34B-F61512250815}"/>
              </a:ext>
            </a:extLst>
          </p:cNvPr>
          <p:cNvSpPr txBox="1">
            <a:spLocks noChangeArrowheads="1"/>
          </p:cNvSpPr>
          <p:nvPr/>
        </p:nvSpPr>
        <p:spPr bwMode="auto">
          <a:xfrm>
            <a:off x="6436121" y="37306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10000</a:t>
            </a:r>
          </a:p>
        </p:txBody>
      </p:sp>
      <p:sp>
        <p:nvSpPr>
          <p:cNvPr id="35893" name="TextBox 170">
            <a:extLst>
              <a:ext uri="{FF2B5EF4-FFF2-40B4-BE49-F238E27FC236}">
                <a16:creationId xmlns:a16="http://schemas.microsoft.com/office/drawing/2014/main" id="{094A00F1-4830-DF4D-83D4-4A079138FAF4}"/>
              </a:ext>
            </a:extLst>
          </p:cNvPr>
          <p:cNvSpPr txBox="1">
            <a:spLocks noChangeArrowheads="1"/>
          </p:cNvSpPr>
          <p:nvPr/>
        </p:nvSpPr>
        <p:spPr bwMode="auto">
          <a:xfrm>
            <a:off x="6436121" y="3581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10001</a:t>
            </a:r>
          </a:p>
        </p:txBody>
      </p:sp>
      <p:sp>
        <p:nvSpPr>
          <p:cNvPr id="35894" name="TextBox 170">
            <a:extLst>
              <a:ext uri="{FF2B5EF4-FFF2-40B4-BE49-F238E27FC236}">
                <a16:creationId xmlns:a16="http://schemas.microsoft.com/office/drawing/2014/main" id="{223D3635-FB4A-4449-9D80-07DBD1DB30CA}"/>
              </a:ext>
            </a:extLst>
          </p:cNvPr>
          <p:cNvSpPr txBox="1">
            <a:spLocks noChangeArrowheads="1"/>
          </p:cNvSpPr>
          <p:nvPr/>
        </p:nvSpPr>
        <p:spPr bwMode="auto">
          <a:xfrm>
            <a:off x="6436121" y="3429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10010</a:t>
            </a:r>
          </a:p>
        </p:txBody>
      </p:sp>
      <p:sp>
        <p:nvSpPr>
          <p:cNvPr id="35895" name="TextBox 170">
            <a:extLst>
              <a:ext uri="{FF2B5EF4-FFF2-40B4-BE49-F238E27FC236}">
                <a16:creationId xmlns:a16="http://schemas.microsoft.com/office/drawing/2014/main" id="{E5EEAC77-88A6-E94D-83C5-C4C09F07C512}"/>
              </a:ext>
            </a:extLst>
          </p:cNvPr>
          <p:cNvSpPr txBox="1">
            <a:spLocks noChangeArrowheads="1"/>
          </p:cNvSpPr>
          <p:nvPr/>
        </p:nvSpPr>
        <p:spPr bwMode="auto">
          <a:xfrm>
            <a:off x="6436121" y="3276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10011</a:t>
            </a:r>
          </a:p>
        </p:txBody>
      </p:sp>
      <p:sp>
        <p:nvSpPr>
          <p:cNvPr id="35896" name="TextBox 170">
            <a:extLst>
              <a:ext uri="{FF2B5EF4-FFF2-40B4-BE49-F238E27FC236}">
                <a16:creationId xmlns:a16="http://schemas.microsoft.com/office/drawing/2014/main" id="{BFBB70B3-50DB-8746-9A66-C979E58EF6C0}"/>
              </a:ext>
            </a:extLst>
          </p:cNvPr>
          <p:cNvSpPr txBox="1">
            <a:spLocks noChangeArrowheads="1"/>
          </p:cNvSpPr>
          <p:nvPr/>
        </p:nvSpPr>
        <p:spPr bwMode="auto">
          <a:xfrm>
            <a:off x="6436121" y="3124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10100</a:t>
            </a:r>
          </a:p>
        </p:txBody>
      </p:sp>
      <p:sp>
        <p:nvSpPr>
          <p:cNvPr id="35897" name="TextBox 170">
            <a:extLst>
              <a:ext uri="{FF2B5EF4-FFF2-40B4-BE49-F238E27FC236}">
                <a16:creationId xmlns:a16="http://schemas.microsoft.com/office/drawing/2014/main" id="{D23D2DDC-19A1-CA40-B581-0DA1F46A6642}"/>
              </a:ext>
            </a:extLst>
          </p:cNvPr>
          <p:cNvSpPr txBox="1">
            <a:spLocks noChangeArrowheads="1"/>
          </p:cNvSpPr>
          <p:nvPr/>
        </p:nvSpPr>
        <p:spPr bwMode="auto">
          <a:xfrm>
            <a:off x="6436121" y="2971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10101</a:t>
            </a:r>
          </a:p>
        </p:txBody>
      </p:sp>
      <p:sp>
        <p:nvSpPr>
          <p:cNvPr id="35898" name="TextBox 170">
            <a:extLst>
              <a:ext uri="{FF2B5EF4-FFF2-40B4-BE49-F238E27FC236}">
                <a16:creationId xmlns:a16="http://schemas.microsoft.com/office/drawing/2014/main" id="{C6C97D6D-0238-284D-BA34-262ADE18481B}"/>
              </a:ext>
            </a:extLst>
          </p:cNvPr>
          <p:cNvSpPr txBox="1">
            <a:spLocks noChangeArrowheads="1"/>
          </p:cNvSpPr>
          <p:nvPr/>
        </p:nvSpPr>
        <p:spPr bwMode="auto">
          <a:xfrm>
            <a:off x="6436121" y="2819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10110</a:t>
            </a:r>
          </a:p>
        </p:txBody>
      </p:sp>
      <p:sp>
        <p:nvSpPr>
          <p:cNvPr id="35899" name="TextBox 170">
            <a:extLst>
              <a:ext uri="{FF2B5EF4-FFF2-40B4-BE49-F238E27FC236}">
                <a16:creationId xmlns:a16="http://schemas.microsoft.com/office/drawing/2014/main" id="{D06E998D-67C0-B943-B0C9-F37B2DC7D6F3}"/>
              </a:ext>
            </a:extLst>
          </p:cNvPr>
          <p:cNvSpPr txBox="1">
            <a:spLocks noChangeArrowheads="1"/>
          </p:cNvSpPr>
          <p:nvPr/>
        </p:nvSpPr>
        <p:spPr bwMode="auto">
          <a:xfrm>
            <a:off x="6436121" y="2667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10111</a:t>
            </a:r>
          </a:p>
        </p:txBody>
      </p:sp>
      <p:sp>
        <p:nvSpPr>
          <p:cNvPr id="35900" name="TextBox 170">
            <a:extLst>
              <a:ext uri="{FF2B5EF4-FFF2-40B4-BE49-F238E27FC236}">
                <a16:creationId xmlns:a16="http://schemas.microsoft.com/office/drawing/2014/main" id="{C0CBB870-93D7-824E-B1B1-D485BC44AE9F}"/>
              </a:ext>
            </a:extLst>
          </p:cNvPr>
          <p:cNvSpPr txBox="1">
            <a:spLocks noChangeArrowheads="1"/>
          </p:cNvSpPr>
          <p:nvPr/>
        </p:nvSpPr>
        <p:spPr bwMode="auto">
          <a:xfrm>
            <a:off x="6436121" y="2514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11000</a:t>
            </a:r>
          </a:p>
        </p:txBody>
      </p:sp>
      <p:sp>
        <p:nvSpPr>
          <p:cNvPr id="35901" name="TextBox 170">
            <a:extLst>
              <a:ext uri="{FF2B5EF4-FFF2-40B4-BE49-F238E27FC236}">
                <a16:creationId xmlns:a16="http://schemas.microsoft.com/office/drawing/2014/main" id="{97A87130-2F4B-164C-B5C8-BE3679AEF13A}"/>
              </a:ext>
            </a:extLst>
          </p:cNvPr>
          <p:cNvSpPr txBox="1">
            <a:spLocks noChangeArrowheads="1"/>
          </p:cNvSpPr>
          <p:nvPr/>
        </p:nvSpPr>
        <p:spPr bwMode="auto">
          <a:xfrm>
            <a:off x="6436121" y="2362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11001</a:t>
            </a:r>
          </a:p>
        </p:txBody>
      </p:sp>
      <p:sp>
        <p:nvSpPr>
          <p:cNvPr id="35902" name="TextBox 170">
            <a:extLst>
              <a:ext uri="{FF2B5EF4-FFF2-40B4-BE49-F238E27FC236}">
                <a16:creationId xmlns:a16="http://schemas.microsoft.com/office/drawing/2014/main" id="{483FF2CB-5BD4-D445-B71B-F3AAC1415877}"/>
              </a:ext>
            </a:extLst>
          </p:cNvPr>
          <p:cNvSpPr txBox="1">
            <a:spLocks noChangeArrowheads="1"/>
          </p:cNvSpPr>
          <p:nvPr/>
        </p:nvSpPr>
        <p:spPr bwMode="auto">
          <a:xfrm>
            <a:off x="6436121" y="2209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11010</a:t>
            </a:r>
          </a:p>
        </p:txBody>
      </p:sp>
      <p:sp>
        <p:nvSpPr>
          <p:cNvPr id="35903" name="TextBox 170">
            <a:extLst>
              <a:ext uri="{FF2B5EF4-FFF2-40B4-BE49-F238E27FC236}">
                <a16:creationId xmlns:a16="http://schemas.microsoft.com/office/drawing/2014/main" id="{80773134-5E73-CD46-9CD7-4B73E8B56A96}"/>
              </a:ext>
            </a:extLst>
          </p:cNvPr>
          <p:cNvSpPr txBox="1">
            <a:spLocks noChangeArrowheads="1"/>
          </p:cNvSpPr>
          <p:nvPr/>
        </p:nvSpPr>
        <p:spPr bwMode="auto">
          <a:xfrm>
            <a:off x="6436121" y="20542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11011</a:t>
            </a:r>
          </a:p>
        </p:txBody>
      </p:sp>
      <p:sp>
        <p:nvSpPr>
          <p:cNvPr id="35904" name="TextBox 170">
            <a:extLst>
              <a:ext uri="{FF2B5EF4-FFF2-40B4-BE49-F238E27FC236}">
                <a16:creationId xmlns:a16="http://schemas.microsoft.com/office/drawing/2014/main" id="{12D32CE1-22F6-3943-B4C0-3EC071F9A73D}"/>
              </a:ext>
            </a:extLst>
          </p:cNvPr>
          <p:cNvSpPr txBox="1">
            <a:spLocks noChangeArrowheads="1"/>
          </p:cNvSpPr>
          <p:nvPr/>
        </p:nvSpPr>
        <p:spPr bwMode="auto">
          <a:xfrm>
            <a:off x="6436121" y="1905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11100</a:t>
            </a:r>
          </a:p>
        </p:txBody>
      </p:sp>
      <p:sp>
        <p:nvSpPr>
          <p:cNvPr id="35905" name="TextBox 170">
            <a:extLst>
              <a:ext uri="{FF2B5EF4-FFF2-40B4-BE49-F238E27FC236}">
                <a16:creationId xmlns:a16="http://schemas.microsoft.com/office/drawing/2014/main" id="{2A324971-4226-494F-BDC4-9CDAA1182692}"/>
              </a:ext>
            </a:extLst>
          </p:cNvPr>
          <p:cNvSpPr txBox="1">
            <a:spLocks noChangeArrowheads="1"/>
          </p:cNvSpPr>
          <p:nvPr/>
        </p:nvSpPr>
        <p:spPr bwMode="auto">
          <a:xfrm>
            <a:off x="6436121" y="1752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11101</a:t>
            </a:r>
          </a:p>
        </p:txBody>
      </p:sp>
      <p:sp>
        <p:nvSpPr>
          <p:cNvPr id="35906" name="TextBox 170">
            <a:extLst>
              <a:ext uri="{FF2B5EF4-FFF2-40B4-BE49-F238E27FC236}">
                <a16:creationId xmlns:a16="http://schemas.microsoft.com/office/drawing/2014/main" id="{D084166B-3CDE-6B47-B93F-DCBA8D59931F}"/>
              </a:ext>
            </a:extLst>
          </p:cNvPr>
          <p:cNvSpPr txBox="1">
            <a:spLocks noChangeArrowheads="1"/>
          </p:cNvSpPr>
          <p:nvPr/>
        </p:nvSpPr>
        <p:spPr bwMode="auto">
          <a:xfrm>
            <a:off x="6436121" y="1600200"/>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11110</a:t>
            </a:r>
          </a:p>
        </p:txBody>
      </p:sp>
      <p:sp>
        <p:nvSpPr>
          <p:cNvPr id="35907" name="TextBox 170">
            <a:extLst>
              <a:ext uri="{FF2B5EF4-FFF2-40B4-BE49-F238E27FC236}">
                <a16:creationId xmlns:a16="http://schemas.microsoft.com/office/drawing/2014/main" id="{2066FF16-2FC7-1C4C-88D9-59DBC57D64D2}"/>
              </a:ext>
            </a:extLst>
          </p:cNvPr>
          <p:cNvSpPr txBox="1">
            <a:spLocks noChangeArrowheads="1"/>
          </p:cNvSpPr>
          <p:nvPr/>
        </p:nvSpPr>
        <p:spPr bwMode="auto">
          <a:xfrm>
            <a:off x="6436121" y="1447800"/>
            <a:ext cx="6445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11111</a:t>
            </a:r>
          </a:p>
        </p:txBody>
      </p:sp>
      <p:sp>
        <p:nvSpPr>
          <p:cNvPr id="109" name="Rectangle 108">
            <a:extLst>
              <a:ext uri="{FF2B5EF4-FFF2-40B4-BE49-F238E27FC236}">
                <a16:creationId xmlns:a16="http://schemas.microsoft.com/office/drawing/2014/main" id="{59F0E9DE-D4E8-FB45-806C-D07EDB1C642D}"/>
              </a:ext>
            </a:extLst>
          </p:cNvPr>
          <p:cNvSpPr/>
          <p:nvPr/>
        </p:nvSpPr>
        <p:spPr bwMode="auto">
          <a:xfrm>
            <a:off x="3209550" y="31130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0" name="Rectangle 109">
            <a:extLst>
              <a:ext uri="{FF2B5EF4-FFF2-40B4-BE49-F238E27FC236}">
                <a16:creationId xmlns:a16="http://schemas.microsoft.com/office/drawing/2014/main" id="{0E653D27-A188-E54D-B150-B2AAAFD34C27}"/>
              </a:ext>
            </a:extLst>
          </p:cNvPr>
          <p:cNvSpPr/>
          <p:nvPr/>
        </p:nvSpPr>
        <p:spPr bwMode="auto">
          <a:xfrm>
            <a:off x="3209550" y="32654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1" name="Rectangle 110">
            <a:extLst>
              <a:ext uri="{FF2B5EF4-FFF2-40B4-BE49-F238E27FC236}">
                <a16:creationId xmlns:a16="http://schemas.microsoft.com/office/drawing/2014/main" id="{A37ADD03-CBE2-D343-98D4-6D4357F70030}"/>
              </a:ext>
            </a:extLst>
          </p:cNvPr>
          <p:cNvSpPr/>
          <p:nvPr/>
        </p:nvSpPr>
        <p:spPr bwMode="auto">
          <a:xfrm>
            <a:off x="3209550" y="34178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2" name="Rectangle 111">
            <a:extLst>
              <a:ext uri="{FF2B5EF4-FFF2-40B4-BE49-F238E27FC236}">
                <a16:creationId xmlns:a16="http://schemas.microsoft.com/office/drawing/2014/main" id="{588FDF5E-A056-9447-9D36-546F7D43B42E}"/>
              </a:ext>
            </a:extLst>
          </p:cNvPr>
          <p:cNvSpPr/>
          <p:nvPr/>
        </p:nvSpPr>
        <p:spPr bwMode="auto">
          <a:xfrm>
            <a:off x="3209550" y="35702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3" name="Rectangle 112">
            <a:extLst>
              <a:ext uri="{FF2B5EF4-FFF2-40B4-BE49-F238E27FC236}">
                <a16:creationId xmlns:a16="http://schemas.microsoft.com/office/drawing/2014/main" id="{1086B8C8-7123-974B-8921-5EA01CD6AED0}"/>
              </a:ext>
            </a:extLst>
          </p:cNvPr>
          <p:cNvSpPr/>
          <p:nvPr/>
        </p:nvSpPr>
        <p:spPr bwMode="auto">
          <a:xfrm>
            <a:off x="3209550" y="37226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4" name="Rectangle 113">
            <a:extLst>
              <a:ext uri="{FF2B5EF4-FFF2-40B4-BE49-F238E27FC236}">
                <a16:creationId xmlns:a16="http://schemas.microsoft.com/office/drawing/2014/main" id="{5A69BC7D-4032-A842-9AD1-18FF1007AA7C}"/>
              </a:ext>
            </a:extLst>
          </p:cNvPr>
          <p:cNvSpPr/>
          <p:nvPr/>
        </p:nvSpPr>
        <p:spPr bwMode="auto">
          <a:xfrm>
            <a:off x="3209550" y="38750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5" name="Rectangle 114">
            <a:extLst>
              <a:ext uri="{FF2B5EF4-FFF2-40B4-BE49-F238E27FC236}">
                <a16:creationId xmlns:a16="http://schemas.microsoft.com/office/drawing/2014/main" id="{5A082CEA-FAA3-384E-ADFF-F1DB3CD1504D}"/>
              </a:ext>
            </a:extLst>
          </p:cNvPr>
          <p:cNvSpPr/>
          <p:nvPr/>
        </p:nvSpPr>
        <p:spPr bwMode="auto">
          <a:xfrm>
            <a:off x="3209550" y="40274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6" name="Rectangle 115">
            <a:extLst>
              <a:ext uri="{FF2B5EF4-FFF2-40B4-BE49-F238E27FC236}">
                <a16:creationId xmlns:a16="http://schemas.microsoft.com/office/drawing/2014/main" id="{16DCAF0F-344D-E044-AAC0-38118F44F9CB}"/>
              </a:ext>
            </a:extLst>
          </p:cNvPr>
          <p:cNvSpPr/>
          <p:nvPr/>
        </p:nvSpPr>
        <p:spPr bwMode="auto">
          <a:xfrm>
            <a:off x="3209550" y="41798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916" name="Rectangle 28">
            <a:extLst>
              <a:ext uri="{FF2B5EF4-FFF2-40B4-BE49-F238E27FC236}">
                <a16:creationId xmlns:a16="http://schemas.microsoft.com/office/drawing/2014/main" id="{F5B228EC-132E-D445-B3B4-30C71C328364}"/>
              </a:ext>
            </a:extLst>
          </p:cNvPr>
          <p:cNvSpPr>
            <a:spLocks noChangeArrowheads="1"/>
          </p:cNvSpPr>
          <p:nvPr/>
        </p:nvSpPr>
        <p:spPr bwMode="auto">
          <a:xfrm>
            <a:off x="3209550" y="3113088"/>
            <a:ext cx="1295400" cy="12192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35917" name="TextBox 170">
            <a:extLst>
              <a:ext uri="{FF2B5EF4-FFF2-40B4-BE49-F238E27FC236}">
                <a16:creationId xmlns:a16="http://schemas.microsoft.com/office/drawing/2014/main" id="{E9CAD384-4B27-C44D-A72B-092077D21A32}"/>
              </a:ext>
            </a:extLst>
          </p:cNvPr>
          <p:cNvSpPr txBox="1">
            <a:spLocks noChangeArrowheads="1"/>
          </p:cNvSpPr>
          <p:nvPr/>
        </p:nvSpPr>
        <p:spPr bwMode="auto">
          <a:xfrm>
            <a:off x="2752350" y="4100513"/>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a:t>
            </a:r>
          </a:p>
        </p:txBody>
      </p:sp>
      <p:sp>
        <p:nvSpPr>
          <p:cNvPr id="35918" name="TextBox 170">
            <a:extLst>
              <a:ext uri="{FF2B5EF4-FFF2-40B4-BE49-F238E27FC236}">
                <a16:creationId xmlns:a16="http://schemas.microsoft.com/office/drawing/2014/main" id="{F5E44582-1132-224D-9305-CC7600A4F0A5}"/>
              </a:ext>
            </a:extLst>
          </p:cNvPr>
          <p:cNvSpPr txBox="1">
            <a:spLocks noChangeArrowheads="1"/>
          </p:cNvSpPr>
          <p:nvPr/>
        </p:nvSpPr>
        <p:spPr bwMode="auto">
          <a:xfrm>
            <a:off x="2752350" y="3948113"/>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a:t>
            </a:r>
          </a:p>
        </p:txBody>
      </p:sp>
      <p:sp>
        <p:nvSpPr>
          <p:cNvPr id="35919" name="TextBox 170">
            <a:extLst>
              <a:ext uri="{FF2B5EF4-FFF2-40B4-BE49-F238E27FC236}">
                <a16:creationId xmlns:a16="http://schemas.microsoft.com/office/drawing/2014/main" id="{A06AF041-08DE-F64C-BADE-AA6A980FFC6F}"/>
              </a:ext>
            </a:extLst>
          </p:cNvPr>
          <p:cNvSpPr txBox="1">
            <a:spLocks noChangeArrowheads="1"/>
          </p:cNvSpPr>
          <p:nvPr/>
        </p:nvSpPr>
        <p:spPr bwMode="auto">
          <a:xfrm>
            <a:off x="2752350" y="379253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a:t>
            </a:r>
          </a:p>
        </p:txBody>
      </p:sp>
      <p:sp>
        <p:nvSpPr>
          <p:cNvPr id="35920" name="TextBox 170">
            <a:extLst>
              <a:ext uri="{FF2B5EF4-FFF2-40B4-BE49-F238E27FC236}">
                <a16:creationId xmlns:a16="http://schemas.microsoft.com/office/drawing/2014/main" id="{8E4F91C9-2C4F-9F4E-91DD-E991DC3AE984}"/>
              </a:ext>
            </a:extLst>
          </p:cNvPr>
          <p:cNvSpPr txBox="1">
            <a:spLocks noChangeArrowheads="1"/>
          </p:cNvSpPr>
          <p:nvPr/>
        </p:nvSpPr>
        <p:spPr bwMode="auto">
          <a:xfrm>
            <a:off x="2752350" y="3643313"/>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a:t>
            </a:r>
          </a:p>
        </p:txBody>
      </p:sp>
      <p:sp>
        <p:nvSpPr>
          <p:cNvPr id="35921" name="TextBox 170">
            <a:extLst>
              <a:ext uri="{FF2B5EF4-FFF2-40B4-BE49-F238E27FC236}">
                <a16:creationId xmlns:a16="http://schemas.microsoft.com/office/drawing/2014/main" id="{2AD1280F-A0E4-1241-B72B-D1748D4123FC}"/>
              </a:ext>
            </a:extLst>
          </p:cNvPr>
          <p:cNvSpPr txBox="1">
            <a:spLocks noChangeArrowheads="1"/>
          </p:cNvSpPr>
          <p:nvPr/>
        </p:nvSpPr>
        <p:spPr bwMode="auto">
          <a:xfrm>
            <a:off x="2752350" y="348773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a:t>
            </a:r>
          </a:p>
        </p:txBody>
      </p:sp>
      <p:sp>
        <p:nvSpPr>
          <p:cNvPr id="35922" name="TextBox 170">
            <a:extLst>
              <a:ext uri="{FF2B5EF4-FFF2-40B4-BE49-F238E27FC236}">
                <a16:creationId xmlns:a16="http://schemas.microsoft.com/office/drawing/2014/main" id="{262FB5A8-F5FF-8E4D-9A8D-023C87E1DA19}"/>
              </a:ext>
            </a:extLst>
          </p:cNvPr>
          <p:cNvSpPr txBox="1">
            <a:spLocks noChangeArrowheads="1"/>
          </p:cNvSpPr>
          <p:nvPr/>
        </p:nvSpPr>
        <p:spPr bwMode="auto">
          <a:xfrm>
            <a:off x="2752350" y="334168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a:t>
            </a:r>
          </a:p>
        </p:txBody>
      </p:sp>
      <p:sp>
        <p:nvSpPr>
          <p:cNvPr id="35923" name="TextBox 170">
            <a:extLst>
              <a:ext uri="{FF2B5EF4-FFF2-40B4-BE49-F238E27FC236}">
                <a16:creationId xmlns:a16="http://schemas.microsoft.com/office/drawing/2014/main" id="{38C4D28F-1D85-F041-91DC-602F3C0BC361}"/>
              </a:ext>
            </a:extLst>
          </p:cNvPr>
          <p:cNvSpPr txBox="1">
            <a:spLocks noChangeArrowheads="1"/>
          </p:cNvSpPr>
          <p:nvPr/>
        </p:nvSpPr>
        <p:spPr bwMode="auto">
          <a:xfrm>
            <a:off x="2752350" y="318928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a:t>
            </a:r>
          </a:p>
        </p:txBody>
      </p:sp>
      <p:sp>
        <p:nvSpPr>
          <p:cNvPr id="35924" name="TextBox 170">
            <a:extLst>
              <a:ext uri="{FF2B5EF4-FFF2-40B4-BE49-F238E27FC236}">
                <a16:creationId xmlns:a16="http://schemas.microsoft.com/office/drawing/2014/main" id="{FA1F50CA-D7D3-DD47-9046-01A928A68DA6}"/>
              </a:ext>
            </a:extLst>
          </p:cNvPr>
          <p:cNvSpPr txBox="1">
            <a:spLocks noChangeArrowheads="1"/>
          </p:cNvSpPr>
          <p:nvPr/>
        </p:nvSpPr>
        <p:spPr bwMode="auto">
          <a:xfrm>
            <a:off x="2752350" y="3036888"/>
            <a:ext cx="4651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a:t>
            </a:r>
          </a:p>
        </p:txBody>
      </p:sp>
      <p:sp>
        <p:nvSpPr>
          <p:cNvPr id="35925" name="TextBox 133">
            <a:extLst>
              <a:ext uri="{FF2B5EF4-FFF2-40B4-BE49-F238E27FC236}">
                <a16:creationId xmlns:a16="http://schemas.microsoft.com/office/drawing/2014/main" id="{91C43079-B374-434E-9888-6783F0F6DD7C}"/>
              </a:ext>
            </a:extLst>
          </p:cNvPr>
          <p:cNvSpPr txBox="1">
            <a:spLocks noChangeArrowheads="1"/>
          </p:cNvSpPr>
          <p:nvPr/>
        </p:nvSpPr>
        <p:spPr bwMode="auto">
          <a:xfrm rot="16200000">
            <a:off x="7702240" y="3681261"/>
            <a:ext cx="17169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dirty="0">
                <a:latin typeface="Gill Sans Light" panose="020B0302020104020203" pitchFamily="34" charset="-79"/>
                <a:cs typeface="Gill Sans Light" panose="020B0302020104020203" pitchFamily="34" charset="-79"/>
              </a:rPr>
              <a:t>Physical Memory</a:t>
            </a:r>
          </a:p>
        </p:txBody>
      </p:sp>
      <p:sp>
        <p:nvSpPr>
          <p:cNvPr id="137" name="Rectangle 136">
            <a:extLst>
              <a:ext uri="{FF2B5EF4-FFF2-40B4-BE49-F238E27FC236}">
                <a16:creationId xmlns:a16="http://schemas.microsoft.com/office/drawing/2014/main" id="{25DC4DAD-51EB-B340-9B41-40F300E88B20}"/>
              </a:ext>
            </a:extLst>
          </p:cNvPr>
          <p:cNvSpPr/>
          <p:nvPr/>
        </p:nvSpPr>
        <p:spPr bwMode="auto">
          <a:xfrm>
            <a:off x="7080646" y="4419600"/>
            <a:ext cx="1295400" cy="152400"/>
          </a:xfrm>
          <a:prstGeom prst="rect">
            <a:avLst/>
          </a:prstGeom>
          <a:solidFill>
            <a:schemeClr val="bg2">
              <a:lumMod val="75000"/>
            </a:schemeClr>
          </a:solid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grpSp>
        <p:nvGrpSpPr>
          <p:cNvPr id="4" name="Group 3">
            <a:extLst>
              <a:ext uri="{FF2B5EF4-FFF2-40B4-BE49-F238E27FC236}">
                <a16:creationId xmlns:a16="http://schemas.microsoft.com/office/drawing/2014/main" id="{14D70A12-468E-6144-95EA-14F8E59DC23C}"/>
              </a:ext>
            </a:extLst>
          </p:cNvPr>
          <p:cNvGrpSpPr/>
          <p:nvPr/>
        </p:nvGrpSpPr>
        <p:grpSpPr>
          <a:xfrm>
            <a:off x="767954" y="3304050"/>
            <a:ext cx="1587268" cy="426575"/>
            <a:chOff x="1000121" y="3483439"/>
            <a:chExt cx="1587268" cy="426575"/>
          </a:xfrm>
        </p:grpSpPr>
        <p:grpSp>
          <p:nvGrpSpPr>
            <p:cNvPr id="142" name="Group 141">
              <a:extLst>
                <a:ext uri="{FF2B5EF4-FFF2-40B4-BE49-F238E27FC236}">
                  <a16:creationId xmlns:a16="http://schemas.microsoft.com/office/drawing/2014/main" id="{8088E4A7-5705-6E48-83E8-FE1409342B28}"/>
                </a:ext>
              </a:extLst>
            </p:cNvPr>
            <p:cNvGrpSpPr>
              <a:grpSpLocks/>
            </p:cNvGrpSpPr>
            <p:nvPr/>
          </p:nvGrpSpPr>
          <p:grpSpPr bwMode="auto">
            <a:xfrm>
              <a:off x="1000121" y="3509904"/>
              <a:ext cx="1587268" cy="400110"/>
              <a:chOff x="985833" y="3409890"/>
              <a:chExt cx="1587268" cy="400110"/>
            </a:xfrm>
          </p:grpSpPr>
          <p:cxnSp>
            <p:nvCxnSpPr>
              <p:cNvPr id="35931" name="Straight Arrow Connector 139">
                <a:extLst>
                  <a:ext uri="{FF2B5EF4-FFF2-40B4-BE49-F238E27FC236}">
                    <a16:creationId xmlns:a16="http://schemas.microsoft.com/office/drawing/2014/main" id="{CBCCA826-93EA-F646-ABFA-2FAECF493D52}"/>
                  </a:ext>
                </a:extLst>
              </p:cNvPr>
              <p:cNvCxnSpPr>
                <a:cxnSpLocks noChangeShapeType="1"/>
              </p:cNvCxnSpPr>
              <p:nvPr/>
            </p:nvCxnSpPr>
            <p:spPr bwMode="auto">
              <a:xfrm>
                <a:off x="1027346" y="3810000"/>
                <a:ext cx="1545755" cy="0"/>
              </a:xfrm>
              <a:prstGeom prst="straightConnector1">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cxnSp>
          <p:sp>
            <p:nvSpPr>
              <p:cNvPr id="35932" name="TextBox 140">
                <a:extLst>
                  <a:ext uri="{FF2B5EF4-FFF2-40B4-BE49-F238E27FC236}">
                    <a16:creationId xmlns:a16="http://schemas.microsoft.com/office/drawing/2014/main" id="{CD612083-4D56-BE46-B3CC-302F0256B912}"/>
                  </a:ext>
                </a:extLst>
              </p:cNvPr>
              <p:cNvSpPr txBox="1">
                <a:spLocks noChangeArrowheads="1"/>
              </p:cNvSpPr>
              <p:nvPr/>
            </p:nvSpPr>
            <p:spPr bwMode="auto">
              <a:xfrm>
                <a:off x="985833" y="3409890"/>
                <a:ext cx="99578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2000" b="0" dirty="0">
                    <a:latin typeface="Helvetica" pitchFamily="2" charset="0"/>
                  </a:rPr>
                  <a:t>(</a:t>
                </a:r>
                <a:r>
                  <a:rPr lang="en-US" altLang="en-US" sz="2000" b="0" dirty="0">
                    <a:latin typeface="Ubuntu Mono" panose="020B0509030602030204" pitchFamily="49" charset="0"/>
                  </a:rPr>
                  <a:t>01100</a:t>
                </a:r>
                <a:r>
                  <a:rPr lang="en-US" altLang="en-US" sz="2000" b="0" dirty="0">
                    <a:latin typeface="Helvetica" pitchFamily="2" charset="0"/>
                  </a:rPr>
                  <a:t>)</a:t>
                </a:r>
              </a:p>
            </p:txBody>
          </p:sp>
        </p:grpSp>
        <p:pic>
          <p:nvPicPr>
            <p:cNvPr id="99" name="Graphic 98" descr="Badge Question Mark">
              <a:extLst>
                <a:ext uri="{FF2B5EF4-FFF2-40B4-BE49-F238E27FC236}">
                  <a16:creationId xmlns:a16="http://schemas.microsoft.com/office/drawing/2014/main" id="{5EC8BD7C-4855-EA4F-8916-61A4605EE6A0}"/>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074372" y="3483439"/>
              <a:ext cx="426575" cy="426575"/>
            </a:xfrm>
            <a:prstGeom prst="rect">
              <a:avLst/>
            </a:prstGeom>
          </p:spPr>
        </p:pic>
      </p:grpSp>
    </p:spTree>
    <p:extLst>
      <p:ext uri="{BB962C8B-B14F-4D97-AF65-F5344CB8AC3E}">
        <p14:creationId xmlns:p14="http://schemas.microsoft.com/office/powerpoint/2010/main" val="386381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2">
                                            <p:txEl>
                                              <p:pRg st="1" end="1"/>
                                            </p:txEl>
                                          </p:spTgt>
                                        </p:tgtEl>
                                        <p:attrNameLst>
                                          <p:attrName>style.visibility</p:attrName>
                                        </p:attrNameLst>
                                      </p:cBhvr>
                                      <p:to>
                                        <p:strVal val="visible"/>
                                      </p:to>
                                    </p:set>
                                  </p:childTnLst>
                                </p:cTn>
                              </p:par>
                              <p:par>
                                <p:cTn id="7" presetID="22" presetClass="entr" presetSubtype="8" fill="hold" grpId="0" nodeType="withEffect">
                                  <p:stCondLst>
                                    <p:cond delay="0"/>
                                  </p:stCondLst>
                                  <p:childTnLst>
                                    <p:set>
                                      <p:cBhvr>
                                        <p:cTn id="8" dur="1" fill="hold">
                                          <p:stCondLst>
                                            <p:cond delay="0"/>
                                          </p:stCondLst>
                                        </p:cTn>
                                        <p:tgtEl>
                                          <p:spTgt spid="137"/>
                                        </p:tgtEl>
                                        <p:attrNameLst>
                                          <p:attrName>style.visibility</p:attrName>
                                        </p:attrNameLst>
                                      </p:cBhvr>
                                      <p:to>
                                        <p:strVal val="visible"/>
                                      </p:to>
                                    </p:set>
                                    <p:animEffect transition="in" filter="wipe(left)">
                                      <p:cBhvr>
                                        <p:cTn id="9" dur="500"/>
                                        <p:tgtEl>
                                          <p:spTgt spid="137"/>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5842">
                                            <p:txEl>
                                              <p:pRg st="8" end="8"/>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uiExpand="1" build="p"/>
      <p:bldP spid="13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a:extLst>
              <a:ext uri="{FF2B5EF4-FFF2-40B4-BE49-F238E27FC236}">
                <a16:creationId xmlns:a16="http://schemas.microsoft.com/office/drawing/2014/main" id="{CDEDE2A8-12D5-8F4A-A2DB-99F8AA9DA71C}"/>
              </a:ext>
            </a:extLst>
          </p:cNvPr>
          <p:cNvSpPr>
            <a:spLocks noGrp="1"/>
          </p:cNvSpPr>
          <p:nvPr>
            <p:ph idx="1"/>
          </p:nvPr>
        </p:nvSpPr>
        <p:spPr>
          <a:xfrm>
            <a:off x="628650" y="1676400"/>
            <a:ext cx="7886700" cy="4968875"/>
          </a:xfrm>
        </p:spPr>
        <p:txBody>
          <a:bodyPr/>
          <a:lstStyle/>
          <a:p>
            <a:r>
              <a:rPr lang="en-US" altLang="en-US" sz="1800" dirty="0">
                <a:latin typeface="Ubuntu Mono" panose="020B0509030602030204" pitchFamily="49" charset="0"/>
              </a:rPr>
              <a:t>8-byte</a:t>
            </a:r>
            <a:r>
              <a:rPr lang="en-US" altLang="en-US" sz="1800" dirty="0"/>
              <a:t> cache, </a:t>
            </a:r>
            <a:r>
              <a:rPr lang="en-US" altLang="en-US" sz="1800" dirty="0">
                <a:latin typeface="Ubuntu Mono" panose="020B0509030602030204" pitchFamily="49" charset="0"/>
              </a:rPr>
              <a:t>32-byte</a:t>
            </a:r>
            <a:r>
              <a:rPr lang="en-US" altLang="en-US" sz="1800" dirty="0"/>
              <a:t> memory, 1 block = </a:t>
            </a:r>
            <a:r>
              <a:rPr lang="en-US" altLang="en-US" sz="1800" dirty="0">
                <a:latin typeface="Ubuntu Mono" panose="020B0509030602030204" pitchFamily="49" charset="0"/>
              </a:rPr>
              <a:t>1 byte</a:t>
            </a:r>
          </a:p>
          <a:p>
            <a:r>
              <a:rPr lang="en-US" altLang="en-US" sz="1800" dirty="0"/>
              <a:t>Assume CPU accesses </a:t>
            </a:r>
            <a:r>
              <a:rPr lang="en-US" altLang="en-US" sz="1800" dirty="0">
                <a:latin typeface="Ubuntu Mono" panose="020B0509030602030204" pitchFamily="49" charset="0"/>
              </a:rPr>
              <a:t>01100</a:t>
            </a:r>
          </a:p>
          <a:p>
            <a:endParaRPr lang="en-US" altLang="en-US" sz="1800" dirty="0"/>
          </a:p>
          <a:p>
            <a:endParaRPr lang="en-US" altLang="en-US" sz="1800" dirty="0"/>
          </a:p>
          <a:p>
            <a:endParaRPr lang="en-US" altLang="en-US" sz="1800" dirty="0"/>
          </a:p>
          <a:p>
            <a:endParaRPr lang="en-US" altLang="en-US" sz="1800" dirty="0"/>
          </a:p>
          <a:p>
            <a:endParaRPr lang="en-US" altLang="en-US" sz="1800" dirty="0"/>
          </a:p>
          <a:p>
            <a:endParaRPr lang="en-US" altLang="en-US" sz="1800" dirty="0"/>
          </a:p>
          <a:p>
            <a:r>
              <a:rPr lang="en-US" altLang="en-US" sz="1800" dirty="0"/>
              <a:t>How do you know whether byte @ </a:t>
            </a:r>
            <a:r>
              <a:rPr lang="en-US" altLang="en-US" sz="1800" dirty="0">
                <a:latin typeface="Ubuntu Mono" panose="020B0509030602030204" pitchFamily="49" charset="0"/>
              </a:rPr>
              <a:t>01100</a:t>
            </a:r>
            <a:r>
              <a:rPr lang="en-US" altLang="en-US" sz="1800" dirty="0"/>
              <a:t> is cached?</a:t>
            </a:r>
          </a:p>
          <a:p>
            <a:r>
              <a:rPr lang="en-US" altLang="en-US" sz="1800" dirty="0"/>
              <a:t>If not, at which location in cache should it be placed?</a:t>
            </a:r>
          </a:p>
          <a:p>
            <a:endParaRPr lang="en-US" altLang="en-US" sz="1800" dirty="0"/>
          </a:p>
          <a:p>
            <a:endParaRPr lang="en-US" altLang="en-US" sz="1800" dirty="0"/>
          </a:p>
          <a:p>
            <a:endParaRPr lang="en-US" altLang="en-US" sz="1800" dirty="0">
              <a:latin typeface="Ubuntu Mono" panose="020B0509030602030204" pitchFamily="49" charset="0"/>
            </a:endParaRPr>
          </a:p>
        </p:txBody>
      </p:sp>
      <p:sp>
        <p:nvSpPr>
          <p:cNvPr id="35926" name="TextBox 134">
            <a:extLst>
              <a:ext uri="{FF2B5EF4-FFF2-40B4-BE49-F238E27FC236}">
                <a16:creationId xmlns:a16="http://schemas.microsoft.com/office/drawing/2014/main" id="{658CAB77-827F-C149-9D2D-DFCECA8BF351}"/>
              </a:ext>
            </a:extLst>
          </p:cNvPr>
          <p:cNvSpPr txBox="1">
            <a:spLocks noChangeArrowheads="1"/>
          </p:cNvSpPr>
          <p:nvPr/>
        </p:nvSpPr>
        <p:spPr bwMode="auto">
          <a:xfrm>
            <a:off x="3477979" y="2743200"/>
            <a:ext cx="7585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a:latin typeface="Gill Sans Light" panose="020B0302020104020203" pitchFamily="34" charset="-79"/>
                <a:cs typeface="Gill Sans Light" panose="020B0302020104020203" pitchFamily="34" charset="-79"/>
              </a:rPr>
              <a:t>Cache</a:t>
            </a:r>
          </a:p>
        </p:txBody>
      </p:sp>
      <p:sp>
        <p:nvSpPr>
          <p:cNvPr id="35841" name="Title 1">
            <a:extLst>
              <a:ext uri="{FF2B5EF4-FFF2-40B4-BE49-F238E27FC236}">
                <a16:creationId xmlns:a16="http://schemas.microsoft.com/office/drawing/2014/main" id="{88CDA899-2B39-3545-A7CF-128D53E388A4}"/>
              </a:ext>
            </a:extLst>
          </p:cNvPr>
          <p:cNvSpPr>
            <a:spLocks noGrp="1"/>
          </p:cNvSpPr>
          <p:nvPr>
            <p:ph type="title"/>
          </p:nvPr>
        </p:nvSpPr>
        <p:spPr>
          <a:xfrm>
            <a:off x="628650" y="212727"/>
            <a:ext cx="7886700" cy="986154"/>
          </a:xfrm>
        </p:spPr>
        <p:txBody>
          <a:bodyPr/>
          <a:lstStyle/>
          <a:p>
            <a:r>
              <a:rPr lang="en-US" altLang="en-US" dirty="0"/>
              <a:t>Caching Questions (cont.)</a:t>
            </a:r>
          </a:p>
        </p:txBody>
      </p:sp>
      <p:sp>
        <p:nvSpPr>
          <p:cNvPr id="35843" name="Rectangle 28">
            <a:extLst>
              <a:ext uri="{FF2B5EF4-FFF2-40B4-BE49-F238E27FC236}">
                <a16:creationId xmlns:a16="http://schemas.microsoft.com/office/drawing/2014/main" id="{F9268125-5A87-9340-9157-CFD201356F95}"/>
              </a:ext>
            </a:extLst>
          </p:cNvPr>
          <p:cNvSpPr>
            <a:spLocks noChangeArrowheads="1"/>
          </p:cNvSpPr>
          <p:nvPr/>
        </p:nvSpPr>
        <p:spPr bwMode="auto">
          <a:xfrm>
            <a:off x="7080646" y="1524000"/>
            <a:ext cx="1295400" cy="48768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14" name="Rectangle 13">
            <a:extLst>
              <a:ext uri="{FF2B5EF4-FFF2-40B4-BE49-F238E27FC236}">
                <a16:creationId xmlns:a16="http://schemas.microsoft.com/office/drawing/2014/main" id="{8FF4A4E8-5BD3-004A-9D0D-6305DDA85DF0}"/>
              </a:ext>
            </a:extLst>
          </p:cNvPr>
          <p:cNvSpPr/>
          <p:nvPr/>
        </p:nvSpPr>
        <p:spPr bwMode="auto">
          <a:xfrm>
            <a:off x="7080646" y="3962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5" name="Rectangle 14">
            <a:extLst>
              <a:ext uri="{FF2B5EF4-FFF2-40B4-BE49-F238E27FC236}">
                <a16:creationId xmlns:a16="http://schemas.microsoft.com/office/drawing/2014/main" id="{60E6BB2F-7F70-EF4C-9667-DEA83C15EE4F}"/>
              </a:ext>
            </a:extLst>
          </p:cNvPr>
          <p:cNvSpPr/>
          <p:nvPr/>
        </p:nvSpPr>
        <p:spPr bwMode="auto">
          <a:xfrm>
            <a:off x="7080646" y="4114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6" name="Rectangle 15">
            <a:extLst>
              <a:ext uri="{FF2B5EF4-FFF2-40B4-BE49-F238E27FC236}">
                <a16:creationId xmlns:a16="http://schemas.microsoft.com/office/drawing/2014/main" id="{2ACDAC97-6C38-D542-855C-5A2ADC70D7B1}"/>
              </a:ext>
            </a:extLst>
          </p:cNvPr>
          <p:cNvSpPr/>
          <p:nvPr/>
        </p:nvSpPr>
        <p:spPr bwMode="auto">
          <a:xfrm>
            <a:off x="7080646" y="4267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7" name="Rectangle 16">
            <a:extLst>
              <a:ext uri="{FF2B5EF4-FFF2-40B4-BE49-F238E27FC236}">
                <a16:creationId xmlns:a16="http://schemas.microsoft.com/office/drawing/2014/main" id="{8F103380-1838-1347-A478-42D8047068FB}"/>
              </a:ext>
            </a:extLst>
          </p:cNvPr>
          <p:cNvSpPr/>
          <p:nvPr/>
        </p:nvSpPr>
        <p:spPr bwMode="auto">
          <a:xfrm>
            <a:off x="7080646" y="4419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8" name="Rectangle 17">
            <a:extLst>
              <a:ext uri="{FF2B5EF4-FFF2-40B4-BE49-F238E27FC236}">
                <a16:creationId xmlns:a16="http://schemas.microsoft.com/office/drawing/2014/main" id="{73BA5350-3E0B-EA4B-9982-4D52B51A0B26}"/>
              </a:ext>
            </a:extLst>
          </p:cNvPr>
          <p:cNvSpPr/>
          <p:nvPr/>
        </p:nvSpPr>
        <p:spPr bwMode="auto">
          <a:xfrm>
            <a:off x="7080646" y="4572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9" name="Rectangle 18">
            <a:extLst>
              <a:ext uri="{FF2B5EF4-FFF2-40B4-BE49-F238E27FC236}">
                <a16:creationId xmlns:a16="http://schemas.microsoft.com/office/drawing/2014/main" id="{804C2DF7-6F46-8B49-9173-FB9188D322F5}"/>
              </a:ext>
            </a:extLst>
          </p:cNvPr>
          <p:cNvSpPr/>
          <p:nvPr/>
        </p:nvSpPr>
        <p:spPr bwMode="auto">
          <a:xfrm>
            <a:off x="7080646" y="4724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0" name="Rectangle 19">
            <a:extLst>
              <a:ext uri="{FF2B5EF4-FFF2-40B4-BE49-F238E27FC236}">
                <a16:creationId xmlns:a16="http://schemas.microsoft.com/office/drawing/2014/main" id="{81F56B1B-01B6-DD4B-8451-7F96E1F2C721}"/>
              </a:ext>
            </a:extLst>
          </p:cNvPr>
          <p:cNvSpPr/>
          <p:nvPr/>
        </p:nvSpPr>
        <p:spPr bwMode="auto">
          <a:xfrm>
            <a:off x="7080646" y="4876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1" name="Rectangle 20">
            <a:extLst>
              <a:ext uri="{FF2B5EF4-FFF2-40B4-BE49-F238E27FC236}">
                <a16:creationId xmlns:a16="http://schemas.microsoft.com/office/drawing/2014/main" id="{4E0316A3-EA09-C342-A88E-BC2AE5A76E09}"/>
              </a:ext>
            </a:extLst>
          </p:cNvPr>
          <p:cNvSpPr/>
          <p:nvPr/>
        </p:nvSpPr>
        <p:spPr bwMode="auto">
          <a:xfrm>
            <a:off x="7080646" y="5029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2" name="Rectangle 21">
            <a:extLst>
              <a:ext uri="{FF2B5EF4-FFF2-40B4-BE49-F238E27FC236}">
                <a16:creationId xmlns:a16="http://schemas.microsoft.com/office/drawing/2014/main" id="{F11C7643-1EB8-FE40-9F3B-95D8DD57F4C8}"/>
              </a:ext>
            </a:extLst>
          </p:cNvPr>
          <p:cNvSpPr/>
          <p:nvPr/>
        </p:nvSpPr>
        <p:spPr bwMode="auto">
          <a:xfrm>
            <a:off x="7080646" y="5181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3" name="Rectangle 22">
            <a:extLst>
              <a:ext uri="{FF2B5EF4-FFF2-40B4-BE49-F238E27FC236}">
                <a16:creationId xmlns:a16="http://schemas.microsoft.com/office/drawing/2014/main" id="{C122F349-0884-154B-A4F8-BB4FDF941160}"/>
              </a:ext>
            </a:extLst>
          </p:cNvPr>
          <p:cNvSpPr/>
          <p:nvPr/>
        </p:nvSpPr>
        <p:spPr bwMode="auto">
          <a:xfrm>
            <a:off x="7080646" y="5334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4" name="Rectangle 23">
            <a:extLst>
              <a:ext uri="{FF2B5EF4-FFF2-40B4-BE49-F238E27FC236}">
                <a16:creationId xmlns:a16="http://schemas.microsoft.com/office/drawing/2014/main" id="{9498B42E-3661-4F4E-A671-6054B690F18D}"/>
              </a:ext>
            </a:extLst>
          </p:cNvPr>
          <p:cNvSpPr/>
          <p:nvPr/>
        </p:nvSpPr>
        <p:spPr bwMode="auto">
          <a:xfrm>
            <a:off x="7080646" y="5486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5" name="Rectangle 24">
            <a:extLst>
              <a:ext uri="{FF2B5EF4-FFF2-40B4-BE49-F238E27FC236}">
                <a16:creationId xmlns:a16="http://schemas.microsoft.com/office/drawing/2014/main" id="{3A19C80C-3707-744E-B95E-53CB0A14003B}"/>
              </a:ext>
            </a:extLst>
          </p:cNvPr>
          <p:cNvSpPr/>
          <p:nvPr/>
        </p:nvSpPr>
        <p:spPr bwMode="auto">
          <a:xfrm>
            <a:off x="7080646" y="5638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6" name="Rectangle 25">
            <a:extLst>
              <a:ext uri="{FF2B5EF4-FFF2-40B4-BE49-F238E27FC236}">
                <a16:creationId xmlns:a16="http://schemas.microsoft.com/office/drawing/2014/main" id="{3F64C216-F0F5-FC46-B8E0-A3FA1530A28B}"/>
              </a:ext>
            </a:extLst>
          </p:cNvPr>
          <p:cNvSpPr/>
          <p:nvPr/>
        </p:nvSpPr>
        <p:spPr bwMode="auto">
          <a:xfrm>
            <a:off x="7080646" y="5791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7" name="Rectangle 26">
            <a:extLst>
              <a:ext uri="{FF2B5EF4-FFF2-40B4-BE49-F238E27FC236}">
                <a16:creationId xmlns:a16="http://schemas.microsoft.com/office/drawing/2014/main" id="{96A7D38F-32B5-7940-83D7-91F2B206FEDE}"/>
              </a:ext>
            </a:extLst>
          </p:cNvPr>
          <p:cNvSpPr/>
          <p:nvPr/>
        </p:nvSpPr>
        <p:spPr bwMode="auto">
          <a:xfrm>
            <a:off x="7080646" y="5943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8" name="Rectangle 27">
            <a:extLst>
              <a:ext uri="{FF2B5EF4-FFF2-40B4-BE49-F238E27FC236}">
                <a16:creationId xmlns:a16="http://schemas.microsoft.com/office/drawing/2014/main" id="{BD81A7F0-3DD9-CC48-8FDA-78CCB9F5DE90}"/>
              </a:ext>
            </a:extLst>
          </p:cNvPr>
          <p:cNvSpPr/>
          <p:nvPr/>
        </p:nvSpPr>
        <p:spPr bwMode="auto">
          <a:xfrm>
            <a:off x="7080646" y="6096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9" name="Rectangle 28">
            <a:extLst>
              <a:ext uri="{FF2B5EF4-FFF2-40B4-BE49-F238E27FC236}">
                <a16:creationId xmlns:a16="http://schemas.microsoft.com/office/drawing/2014/main" id="{602A3C9B-BF8D-1743-A9CE-C62747DC15EC}"/>
              </a:ext>
            </a:extLst>
          </p:cNvPr>
          <p:cNvSpPr/>
          <p:nvPr/>
        </p:nvSpPr>
        <p:spPr bwMode="auto">
          <a:xfrm>
            <a:off x="7080646" y="6248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0" name="Rectangle 29">
            <a:extLst>
              <a:ext uri="{FF2B5EF4-FFF2-40B4-BE49-F238E27FC236}">
                <a16:creationId xmlns:a16="http://schemas.microsoft.com/office/drawing/2014/main" id="{170F2EB4-D27F-2643-898D-6DFBBABBD3E3}"/>
              </a:ext>
            </a:extLst>
          </p:cNvPr>
          <p:cNvSpPr/>
          <p:nvPr/>
        </p:nvSpPr>
        <p:spPr bwMode="auto">
          <a:xfrm>
            <a:off x="7080646" y="1524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1" name="Rectangle 30">
            <a:extLst>
              <a:ext uri="{FF2B5EF4-FFF2-40B4-BE49-F238E27FC236}">
                <a16:creationId xmlns:a16="http://schemas.microsoft.com/office/drawing/2014/main" id="{3E03B852-AB87-6D47-9F3E-211E5A01A4DB}"/>
              </a:ext>
            </a:extLst>
          </p:cNvPr>
          <p:cNvSpPr/>
          <p:nvPr/>
        </p:nvSpPr>
        <p:spPr bwMode="auto">
          <a:xfrm>
            <a:off x="7080646" y="1676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2" name="Rectangle 31">
            <a:extLst>
              <a:ext uri="{FF2B5EF4-FFF2-40B4-BE49-F238E27FC236}">
                <a16:creationId xmlns:a16="http://schemas.microsoft.com/office/drawing/2014/main" id="{4182FF6E-1782-6344-B083-9F9A6199BBAC}"/>
              </a:ext>
            </a:extLst>
          </p:cNvPr>
          <p:cNvSpPr/>
          <p:nvPr/>
        </p:nvSpPr>
        <p:spPr bwMode="auto">
          <a:xfrm>
            <a:off x="7080646" y="1828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3" name="Rectangle 32">
            <a:extLst>
              <a:ext uri="{FF2B5EF4-FFF2-40B4-BE49-F238E27FC236}">
                <a16:creationId xmlns:a16="http://schemas.microsoft.com/office/drawing/2014/main" id="{E2F76194-9A2A-6142-AC64-FB522F7EBFDD}"/>
              </a:ext>
            </a:extLst>
          </p:cNvPr>
          <p:cNvSpPr/>
          <p:nvPr/>
        </p:nvSpPr>
        <p:spPr bwMode="auto">
          <a:xfrm>
            <a:off x="7080646" y="1981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4" name="Rectangle 33">
            <a:extLst>
              <a:ext uri="{FF2B5EF4-FFF2-40B4-BE49-F238E27FC236}">
                <a16:creationId xmlns:a16="http://schemas.microsoft.com/office/drawing/2014/main" id="{04DF4CBA-DEE2-A642-B5E4-9D1F4514D534}"/>
              </a:ext>
            </a:extLst>
          </p:cNvPr>
          <p:cNvSpPr/>
          <p:nvPr/>
        </p:nvSpPr>
        <p:spPr bwMode="auto">
          <a:xfrm>
            <a:off x="7080646" y="2133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 name="Rectangle 34">
            <a:extLst>
              <a:ext uri="{FF2B5EF4-FFF2-40B4-BE49-F238E27FC236}">
                <a16:creationId xmlns:a16="http://schemas.microsoft.com/office/drawing/2014/main" id="{A878D123-DB9E-3B46-A4DB-71B44C073564}"/>
              </a:ext>
            </a:extLst>
          </p:cNvPr>
          <p:cNvSpPr/>
          <p:nvPr/>
        </p:nvSpPr>
        <p:spPr bwMode="auto">
          <a:xfrm>
            <a:off x="7080646" y="2286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6" name="Rectangle 35">
            <a:extLst>
              <a:ext uri="{FF2B5EF4-FFF2-40B4-BE49-F238E27FC236}">
                <a16:creationId xmlns:a16="http://schemas.microsoft.com/office/drawing/2014/main" id="{716708C9-BED0-5D4F-B6A5-EE916F00C9AE}"/>
              </a:ext>
            </a:extLst>
          </p:cNvPr>
          <p:cNvSpPr/>
          <p:nvPr/>
        </p:nvSpPr>
        <p:spPr bwMode="auto">
          <a:xfrm>
            <a:off x="7080646" y="2438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7" name="Rectangle 36">
            <a:extLst>
              <a:ext uri="{FF2B5EF4-FFF2-40B4-BE49-F238E27FC236}">
                <a16:creationId xmlns:a16="http://schemas.microsoft.com/office/drawing/2014/main" id="{79A3391D-8926-5D45-816E-914E101383B2}"/>
              </a:ext>
            </a:extLst>
          </p:cNvPr>
          <p:cNvSpPr/>
          <p:nvPr/>
        </p:nvSpPr>
        <p:spPr bwMode="auto">
          <a:xfrm>
            <a:off x="7080646" y="2590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8" name="Rectangle 37">
            <a:extLst>
              <a:ext uri="{FF2B5EF4-FFF2-40B4-BE49-F238E27FC236}">
                <a16:creationId xmlns:a16="http://schemas.microsoft.com/office/drawing/2014/main" id="{F15D72D8-8314-FB48-A8F4-EC25D87D70B4}"/>
              </a:ext>
            </a:extLst>
          </p:cNvPr>
          <p:cNvSpPr/>
          <p:nvPr/>
        </p:nvSpPr>
        <p:spPr bwMode="auto">
          <a:xfrm>
            <a:off x="7080646" y="2743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9" name="Rectangle 38">
            <a:extLst>
              <a:ext uri="{FF2B5EF4-FFF2-40B4-BE49-F238E27FC236}">
                <a16:creationId xmlns:a16="http://schemas.microsoft.com/office/drawing/2014/main" id="{C150C511-8162-C644-9AFF-1F18B1DDA64D}"/>
              </a:ext>
            </a:extLst>
          </p:cNvPr>
          <p:cNvSpPr/>
          <p:nvPr/>
        </p:nvSpPr>
        <p:spPr bwMode="auto">
          <a:xfrm>
            <a:off x="7080646" y="2895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0" name="Rectangle 39">
            <a:extLst>
              <a:ext uri="{FF2B5EF4-FFF2-40B4-BE49-F238E27FC236}">
                <a16:creationId xmlns:a16="http://schemas.microsoft.com/office/drawing/2014/main" id="{67261608-81E6-604E-BDE8-DD848CD03CAD}"/>
              </a:ext>
            </a:extLst>
          </p:cNvPr>
          <p:cNvSpPr/>
          <p:nvPr/>
        </p:nvSpPr>
        <p:spPr bwMode="auto">
          <a:xfrm>
            <a:off x="7080646" y="3048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1" name="Rectangle 40">
            <a:extLst>
              <a:ext uri="{FF2B5EF4-FFF2-40B4-BE49-F238E27FC236}">
                <a16:creationId xmlns:a16="http://schemas.microsoft.com/office/drawing/2014/main" id="{D8629A6E-7D99-394C-BD13-5C230AB7F18E}"/>
              </a:ext>
            </a:extLst>
          </p:cNvPr>
          <p:cNvSpPr/>
          <p:nvPr/>
        </p:nvSpPr>
        <p:spPr bwMode="auto">
          <a:xfrm>
            <a:off x="7080646" y="3200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2" name="Rectangle 41">
            <a:extLst>
              <a:ext uri="{FF2B5EF4-FFF2-40B4-BE49-F238E27FC236}">
                <a16:creationId xmlns:a16="http://schemas.microsoft.com/office/drawing/2014/main" id="{F9061EC7-F4BD-4048-8A97-29994D848DE5}"/>
              </a:ext>
            </a:extLst>
          </p:cNvPr>
          <p:cNvSpPr/>
          <p:nvPr/>
        </p:nvSpPr>
        <p:spPr bwMode="auto">
          <a:xfrm>
            <a:off x="7080646" y="3352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3" name="Rectangle 42">
            <a:extLst>
              <a:ext uri="{FF2B5EF4-FFF2-40B4-BE49-F238E27FC236}">
                <a16:creationId xmlns:a16="http://schemas.microsoft.com/office/drawing/2014/main" id="{7DBEE904-F935-444A-8C6D-2F47A324A8F5}"/>
              </a:ext>
            </a:extLst>
          </p:cNvPr>
          <p:cNvSpPr/>
          <p:nvPr/>
        </p:nvSpPr>
        <p:spPr bwMode="auto">
          <a:xfrm>
            <a:off x="7080646" y="3505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4" name="Rectangle 43">
            <a:extLst>
              <a:ext uri="{FF2B5EF4-FFF2-40B4-BE49-F238E27FC236}">
                <a16:creationId xmlns:a16="http://schemas.microsoft.com/office/drawing/2014/main" id="{5EC848FE-2615-264E-8EC2-74FBED5B2728}"/>
              </a:ext>
            </a:extLst>
          </p:cNvPr>
          <p:cNvSpPr/>
          <p:nvPr/>
        </p:nvSpPr>
        <p:spPr bwMode="auto">
          <a:xfrm>
            <a:off x="7080646" y="3657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5" name="Rectangle 44">
            <a:extLst>
              <a:ext uri="{FF2B5EF4-FFF2-40B4-BE49-F238E27FC236}">
                <a16:creationId xmlns:a16="http://schemas.microsoft.com/office/drawing/2014/main" id="{E3817025-CDED-9642-BE50-2BD5194227AD}"/>
              </a:ext>
            </a:extLst>
          </p:cNvPr>
          <p:cNvSpPr/>
          <p:nvPr/>
        </p:nvSpPr>
        <p:spPr bwMode="auto">
          <a:xfrm>
            <a:off x="7080646" y="3810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876" name="TextBox 170">
            <a:extLst>
              <a:ext uri="{FF2B5EF4-FFF2-40B4-BE49-F238E27FC236}">
                <a16:creationId xmlns:a16="http://schemas.microsoft.com/office/drawing/2014/main" id="{08D97F80-71E6-A049-9445-D1BD1E449922}"/>
              </a:ext>
            </a:extLst>
          </p:cNvPr>
          <p:cNvSpPr txBox="1">
            <a:spLocks noChangeArrowheads="1"/>
          </p:cNvSpPr>
          <p:nvPr/>
        </p:nvSpPr>
        <p:spPr bwMode="auto">
          <a:xfrm>
            <a:off x="6436121" y="61690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00000</a:t>
            </a:r>
          </a:p>
        </p:txBody>
      </p:sp>
      <p:sp>
        <p:nvSpPr>
          <p:cNvPr id="35877" name="TextBox 170">
            <a:extLst>
              <a:ext uri="{FF2B5EF4-FFF2-40B4-BE49-F238E27FC236}">
                <a16:creationId xmlns:a16="http://schemas.microsoft.com/office/drawing/2014/main" id="{CB7945BE-1297-6248-BD13-90762E68F77E}"/>
              </a:ext>
            </a:extLst>
          </p:cNvPr>
          <p:cNvSpPr txBox="1">
            <a:spLocks noChangeArrowheads="1"/>
          </p:cNvSpPr>
          <p:nvPr/>
        </p:nvSpPr>
        <p:spPr bwMode="auto">
          <a:xfrm>
            <a:off x="6436121" y="6019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00001</a:t>
            </a:r>
          </a:p>
        </p:txBody>
      </p:sp>
      <p:sp>
        <p:nvSpPr>
          <p:cNvPr id="35878" name="TextBox 170">
            <a:extLst>
              <a:ext uri="{FF2B5EF4-FFF2-40B4-BE49-F238E27FC236}">
                <a16:creationId xmlns:a16="http://schemas.microsoft.com/office/drawing/2014/main" id="{75D4E6FC-7888-254D-8DEF-496CD41B2CCE}"/>
              </a:ext>
            </a:extLst>
          </p:cNvPr>
          <p:cNvSpPr txBox="1">
            <a:spLocks noChangeArrowheads="1"/>
          </p:cNvSpPr>
          <p:nvPr/>
        </p:nvSpPr>
        <p:spPr bwMode="auto">
          <a:xfrm>
            <a:off x="6436121" y="5867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00010</a:t>
            </a:r>
          </a:p>
        </p:txBody>
      </p:sp>
      <p:sp>
        <p:nvSpPr>
          <p:cNvPr id="35879" name="TextBox 170">
            <a:extLst>
              <a:ext uri="{FF2B5EF4-FFF2-40B4-BE49-F238E27FC236}">
                <a16:creationId xmlns:a16="http://schemas.microsoft.com/office/drawing/2014/main" id="{E765E9AB-9E6D-1348-93A1-AF58C7DB6B93}"/>
              </a:ext>
            </a:extLst>
          </p:cNvPr>
          <p:cNvSpPr txBox="1">
            <a:spLocks noChangeArrowheads="1"/>
          </p:cNvSpPr>
          <p:nvPr/>
        </p:nvSpPr>
        <p:spPr bwMode="auto">
          <a:xfrm>
            <a:off x="6436121" y="5715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00011</a:t>
            </a:r>
          </a:p>
        </p:txBody>
      </p:sp>
      <p:sp>
        <p:nvSpPr>
          <p:cNvPr id="35880" name="TextBox 170">
            <a:extLst>
              <a:ext uri="{FF2B5EF4-FFF2-40B4-BE49-F238E27FC236}">
                <a16:creationId xmlns:a16="http://schemas.microsoft.com/office/drawing/2014/main" id="{95A375E7-957E-0047-9C80-3678BC04950C}"/>
              </a:ext>
            </a:extLst>
          </p:cNvPr>
          <p:cNvSpPr txBox="1">
            <a:spLocks noChangeArrowheads="1"/>
          </p:cNvSpPr>
          <p:nvPr/>
        </p:nvSpPr>
        <p:spPr bwMode="auto">
          <a:xfrm>
            <a:off x="6436121" y="5562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00100</a:t>
            </a:r>
          </a:p>
        </p:txBody>
      </p:sp>
      <p:sp>
        <p:nvSpPr>
          <p:cNvPr id="35881" name="TextBox 170">
            <a:extLst>
              <a:ext uri="{FF2B5EF4-FFF2-40B4-BE49-F238E27FC236}">
                <a16:creationId xmlns:a16="http://schemas.microsoft.com/office/drawing/2014/main" id="{0D935E54-C697-CE44-8B2D-96E298E93510}"/>
              </a:ext>
            </a:extLst>
          </p:cNvPr>
          <p:cNvSpPr txBox="1">
            <a:spLocks noChangeArrowheads="1"/>
          </p:cNvSpPr>
          <p:nvPr/>
        </p:nvSpPr>
        <p:spPr bwMode="auto">
          <a:xfrm>
            <a:off x="6436121" y="5410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00101</a:t>
            </a:r>
          </a:p>
        </p:txBody>
      </p:sp>
      <p:sp>
        <p:nvSpPr>
          <p:cNvPr id="35882" name="TextBox 170">
            <a:extLst>
              <a:ext uri="{FF2B5EF4-FFF2-40B4-BE49-F238E27FC236}">
                <a16:creationId xmlns:a16="http://schemas.microsoft.com/office/drawing/2014/main" id="{95046B7B-5773-5F47-9A6C-B7401D1B362E}"/>
              </a:ext>
            </a:extLst>
          </p:cNvPr>
          <p:cNvSpPr txBox="1">
            <a:spLocks noChangeArrowheads="1"/>
          </p:cNvSpPr>
          <p:nvPr/>
        </p:nvSpPr>
        <p:spPr bwMode="auto">
          <a:xfrm>
            <a:off x="6436121" y="5257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00110</a:t>
            </a:r>
          </a:p>
        </p:txBody>
      </p:sp>
      <p:sp>
        <p:nvSpPr>
          <p:cNvPr id="35883" name="TextBox 170">
            <a:extLst>
              <a:ext uri="{FF2B5EF4-FFF2-40B4-BE49-F238E27FC236}">
                <a16:creationId xmlns:a16="http://schemas.microsoft.com/office/drawing/2014/main" id="{1C7DC241-5B96-9641-BBBE-6F402CAA755D}"/>
              </a:ext>
            </a:extLst>
          </p:cNvPr>
          <p:cNvSpPr txBox="1">
            <a:spLocks noChangeArrowheads="1"/>
          </p:cNvSpPr>
          <p:nvPr/>
        </p:nvSpPr>
        <p:spPr bwMode="auto">
          <a:xfrm>
            <a:off x="6436121" y="5105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00111</a:t>
            </a:r>
          </a:p>
        </p:txBody>
      </p:sp>
      <p:sp>
        <p:nvSpPr>
          <p:cNvPr id="35884" name="TextBox 170">
            <a:extLst>
              <a:ext uri="{FF2B5EF4-FFF2-40B4-BE49-F238E27FC236}">
                <a16:creationId xmlns:a16="http://schemas.microsoft.com/office/drawing/2014/main" id="{A35596DD-6952-2942-91E3-9F10AB514D0E}"/>
              </a:ext>
            </a:extLst>
          </p:cNvPr>
          <p:cNvSpPr txBox="1">
            <a:spLocks noChangeArrowheads="1"/>
          </p:cNvSpPr>
          <p:nvPr/>
        </p:nvSpPr>
        <p:spPr bwMode="auto">
          <a:xfrm>
            <a:off x="6436121" y="4953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01000</a:t>
            </a:r>
          </a:p>
        </p:txBody>
      </p:sp>
      <p:sp>
        <p:nvSpPr>
          <p:cNvPr id="35885" name="TextBox 170">
            <a:extLst>
              <a:ext uri="{FF2B5EF4-FFF2-40B4-BE49-F238E27FC236}">
                <a16:creationId xmlns:a16="http://schemas.microsoft.com/office/drawing/2014/main" id="{762D378B-33EA-054C-AB43-B6AC4D756967}"/>
              </a:ext>
            </a:extLst>
          </p:cNvPr>
          <p:cNvSpPr txBox="1">
            <a:spLocks noChangeArrowheads="1"/>
          </p:cNvSpPr>
          <p:nvPr/>
        </p:nvSpPr>
        <p:spPr bwMode="auto">
          <a:xfrm>
            <a:off x="6436121" y="4800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01001</a:t>
            </a:r>
          </a:p>
        </p:txBody>
      </p:sp>
      <p:sp>
        <p:nvSpPr>
          <p:cNvPr id="35886" name="TextBox 170">
            <a:extLst>
              <a:ext uri="{FF2B5EF4-FFF2-40B4-BE49-F238E27FC236}">
                <a16:creationId xmlns:a16="http://schemas.microsoft.com/office/drawing/2014/main" id="{AE08D252-B7C4-134E-9208-13430930645A}"/>
              </a:ext>
            </a:extLst>
          </p:cNvPr>
          <p:cNvSpPr txBox="1">
            <a:spLocks noChangeArrowheads="1"/>
          </p:cNvSpPr>
          <p:nvPr/>
        </p:nvSpPr>
        <p:spPr bwMode="auto">
          <a:xfrm>
            <a:off x="6436121" y="4648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01010</a:t>
            </a:r>
          </a:p>
        </p:txBody>
      </p:sp>
      <p:sp>
        <p:nvSpPr>
          <p:cNvPr id="35887" name="TextBox 170">
            <a:extLst>
              <a:ext uri="{FF2B5EF4-FFF2-40B4-BE49-F238E27FC236}">
                <a16:creationId xmlns:a16="http://schemas.microsoft.com/office/drawing/2014/main" id="{84093DB5-EEBC-8044-9010-5A92A8856A27}"/>
              </a:ext>
            </a:extLst>
          </p:cNvPr>
          <p:cNvSpPr txBox="1">
            <a:spLocks noChangeArrowheads="1"/>
          </p:cNvSpPr>
          <p:nvPr/>
        </p:nvSpPr>
        <p:spPr bwMode="auto">
          <a:xfrm>
            <a:off x="6436121" y="44926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01011</a:t>
            </a:r>
          </a:p>
        </p:txBody>
      </p:sp>
      <p:sp>
        <p:nvSpPr>
          <p:cNvPr id="35888" name="TextBox 170">
            <a:extLst>
              <a:ext uri="{FF2B5EF4-FFF2-40B4-BE49-F238E27FC236}">
                <a16:creationId xmlns:a16="http://schemas.microsoft.com/office/drawing/2014/main" id="{AA18A995-8902-6249-8C7D-89E14C2AF75A}"/>
              </a:ext>
            </a:extLst>
          </p:cNvPr>
          <p:cNvSpPr txBox="1">
            <a:spLocks noChangeArrowheads="1"/>
          </p:cNvSpPr>
          <p:nvPr/>
        </p:nvSpPr>
        <p:spPr bwMode="auto">
          <a:xfrm>
            <a:off x="6436121" y="4343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01100</a:t>
            </a:r>
          </a:p>
        </p:txBody>
      </p:sp>
      <p:sp>
        <p:nvSpPr>
          <p:cNvPr id="35889" name="TextBox 170">
            <a:extLst>
              <a:ext uri="{FF2B5EF4-FFF2-40B4-BE49-F238E27FC236}">
                <a16:creationId xmlns:a16="http://schemas.microsoft.com/office/drawing/2014/main" id="{141AA0A8-385F-704B-9ADB-DAFA68B3D16B}"/>
              </a:ext>
            </a:extLst>
          </p:cNvPr>
          <p:cNvSpPr txBox="1">
            <a:spLocks noChangeArrowheads="1"/>
          </p:cNvSpPr>
          <p:nvPr/>
        </p:nvSpPr>
        <p:spPr bwMode="auto">
          <a:xfrm>
            <a:off x="6436121" y="4191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01101</a:t>
            </a:r>
          </a:p>
        </p:txBody>
      </p:sp>
      <p:sp>
        <p:nvSpPr>
          <p:cNvPr id="35890" name="TextBox 170">
            <a:extLst>
              <a:ext uri="{FF2B5EF4-FFF2-40B4-BE49-F238E27FC236}">
                <a16:creationId xmlns:a16="http://schemas.microsoft.com/office/drawing/2014/main" id="{C96801EF-F2D4-D94D-A568-41515C740435}"/>
              </a:ext>
            </a:extLst>
          </p:cNvPr>
          <p:cNvSpPr txBox="1">
            <a:spLocks noChangeArrowheads="1"/>
          </p:cNvSpPr>
          <p:nvPr/>
        </p:nvSpPr>
        <p:spPr bwMode="auto">
          <a:xfrm>
            <a:off x="6436121" y="4038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01110</a:t>
            </a:r>
          </a:p>
        </p:txBody>
      </p:sp>
      <p:sp>
        <p:nvSpPr>
          <p:cNvPr id="35891" name="TextBox 170">
            <a:extLst>
              <a:ext uri="{FF2B5EF4-FFF2-40B4-BE49-F238E27FC236}">
                <a16:creationId xmlns:a16="http://schemas.microsoft.com/office/drawing/2014/main" id="{4C124CA3-E2F6-F043-BF1C-20C8C65996F3}"/>
              </a:ext>
            </a:extLst>
          </p:cNvPr>
          <p:cNvSpPr txBox="1">
            <a:spLocks noChangeArrowheads="1"/>
          </p:cNvSpPr>
          <p:nvPr/>
        </p:nvSpPr>
        <p:spPr bwMode="auto">
          <a:xfrm>
            <a:off x="6436121" y="3886200"/>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01111</a:t>
            </a:r>
          </a:p>
        </p:txBody>
      </p:sp>
      <p:sp>
        <p:nvSpPr>
          <p:cNvPr id="35892" name="TextBox 170">
            <a:extLst>
              <a:ext uri="{FF2B5EF4-FFF2-40B4-BE49-F238E27FC236}">
                <a16:creationId xmlns:a16="http://schemas.microsoft.com/office/drawing/2014/main" id="{90BFB412-6AD0-184A-B34B-F61512250815}"/>
              </a:ext>
            </a:extLst>
          </p:cNvPr>
          <p:cNvSpPr txBox="1">
            <a:spLocks noChangeArrowheads="1"/>
          </p:cNvSpPr>
          <p:nvPr/>
        </p:nvSpPr>
        <p:spPr bwMode="auto">
          <a:xfrm>
            <a:off x="6436121" y="37306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10000</a:t>
            </a:r>
          </a:p>
        </p:txBody>
      </p:sp>
      <p:sp>
        <p:nvSpPr>
          <p:cNvPr id="35893" name="TextBox 170">
            <a:extLst>
              <a:ext uri="{FF2B5EF4-FFF2-40B4-BE49-F238E27FC236}">
                <a16:creationId xmlns:a16="http://schemas.microsoft.com/office/drawing/2014/main" id="{094A00F1-4830-DF4D-83D4-4A079138FAF4}"/>
              </a:ext>
            </a:extLst>
          </p:cNvPr>
          <p:cNvSpPr txBox="1">
            <a:spLocks noChangeArrowheads="1"/>
          </p:cNvSpPr>
          <p:nvPr/>
        </p:nvSpPr>
        <p:spPr bwMode="auto">
          <a:xfrm>
            <a:off x="6436121" y="3581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10001</a:t>
            </a:r>
          </a:p>
        </p:txBody>
      </p:sp>
      <p:sp>
        <p:nvSpPr>
          <p:cNvPr id="35894" name="TextBox 170">
            <a:extLst>
              <a:ext uri="{FF2B5EF4-FFF2-40B4-BE49-F238E27FC236}">
                <a16:creationId xmlns:a16="http://schemas.microsoft.com/office/drawing/2014/main" id="{223D3635-FB4A-4449-9D80-07DBD1DB30CA}"/>
              </a:ext>
            </a:extLst>
          </p:cNvPr>
          <p:cNvSpPr txBox="1">
            <a:spLocks noChangeArrowheads="1"/>
          </p:cNvSpPr>
          <p:nvPr/>
        </p:nvSpPr>
        <p:spPr bwMode="auto">
          <a:xfrm>
            <a:off x="6436121" y="3429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10010</a:t>
            </a:r>
          </a:p>
        </p:txBody>
      </p:sp>
      <p:sp>
        <p:nvSpPr>
          <p:cNvPr id="35895" name="TextBox 170">
            <a:extLst>
              <a:ext uri="{FF2B5EF4-FFF2-40B4-BE49-F238E27FC236}">
                <a16:creationId xmlns:a16="http://schemas.microsoft.com/office/drawing/2014/main" id="{E5EEAC77-88A6-E94D-83C5-C4C09F07C512}"/>
              </a:ext>
            </a:extLst>
          </p:cNvPr>
          <p:cNvSpPr txBox="1">
            <a:spLocks noChangeArrowheads="1"/>
          </p:cNvSpPr>
          <p:nvPr/>
        </p:nvSpPr>
        <p:spPr bwMode="auto">
          <a:xfrm>
            <a:off x="6436121" y="3276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10011</a:t>
            </a:r>
          </a:p>
        </p:txBody>
      </p:sp>
      <p:sp>
        <p:nvSpPr>
          <p:cNvPr id="35896" name="TextBox 170">
            <a:extLst>
              <a:ext uri="{FF2B5EF4-FFF2-40B4-BE49-F238E27FC236}">
                <a16:creationId xmlns:a16="http://schemas.microsoft.com/office/drawing/2014/main" id="{BFBB70B3-50DB-8746-9A66-C979E58EF6C0}"/>
              </a:ext>
            </a:extLst>
          </p:cNvPr>
          <p:cNvSpPr txBox="1">
            <a:spLocks noChangeArrowheads="1"/>
          </p:cNvSpPr>
          <p:nvPr/>
        </p:nvSpPr>
        <p:spPr bwMode="auto">
          <a:xfrm>
            <a:off x="6436121" y="3124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10100</a:t>
            </a:r>
          </a:p>
        </p:txBody>
      </p:sp>
      <p:sp>
        <p:nvSpPr>
          <p:cNvPr id="35897" name="TextBox 170">
            <a:extLst>
              <a:ext uri="{FF2B5EF4-FFF2-40B4-BE49-F238E27FC236}">
                <a16:creationId xmlns:a16="http://schemas.microsoft.com/office/drawing/2014/main" id="{D23D2DDC-19A1-CA40-B581-0DA1F46A6642}"/>
              </a:ext>
            </a:extLst>
          </p:cNvPr>
          <p:cNvSpPr txBox="1">
            <a:spLocks noChangeArrowheads="1"/>
          </p:cNvSpPr>
          <p:nvPr/>
        </p:nvSpPr>
        <p:spPr bwMode="auto">
          <a:xfrm>
            <a:off x="6436121" y="2971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10101</a:t>
            </a:r>
          </a:p>
        </p:txBody>
      </p:sp>
      <p:sp>
        <p:nvSpPr>
          <p:cNvPr id="35898" name="TextBox 170">
            <a:extLst>
              <a:ext uri="{FF2B5EF4-FFF2-40B4-BE49-F238E27FC236}">
                <a16:creationId xmlns:a16="http://schemas.microsoft.com/office/drawing/2014/main" id="{C6C97D6D-0238-284D-BA34-262ADE18481B}"/>
              </a:ext>
            </a:extLst>
          </p:cNvPr>
          <p:cNvSpPr txBox="1">
            <a:spLocks noChangeArrowheads="1"/>
          </p:cNvSpPr>
          <p:nvPr/>
        </p:nvSpPr>
        <p:spPr bwMode="auto">
          <a:xfrm>
            <a:off x="6436121" y="2819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10110</a:t>
            </a:r>
          </a:p>
        </p:txBody>
      </p:sp>
      <p:sp>
        <p:nvSpPr>
          <p:cNvPr id="35899" name="TextBox 170">
            <a:extLst>
              <a:ext uri="{FF2B5EF4-FFF2-40B4-BE49-F238E27FC236}">
                <a16:creationId xmlns:a16="http://schemas.microsoft.com/office/drawing/2014/main" id="{D06E998D-67C0-B943-B0C9-F37B2DC7D6F3}"/>
              </a:ext>
            </a:extLst>
          </p:cNvPr>
          <p:cNvSpPr txBox="1">
            <a:spLocks noChangeArrowheads="1"/>
          </p:cNvSpPr>
          <p:nvPr/>
        </p:nvSpPr>
        <p:spPr bwMode="auto">
          <a:xfrm>
            <a:off x="6436121" y="2667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10111</a:t>
            </a:r>
          </a:p>
        </p:txBody>
      </p:sp>
      <p:sp>
        <p:nvSpPr>
          <p:cNvPr id="35900" name="TextBox 170">
            <a:extLst>
              <a:ext uri="{FF2B5EF4-FFF2-40B4-BE49-F238E27FC236}">
                <a16:creationId xmlns:a16="http://schemas.microsoft.com/office/drawing/2014/main" id="{C0CBB870-93D7-824E-B1B1-D485BC44AE9F}"/>
              </a:ext>
            </a:extLst>
          </p:cNvPr>
          <p:cNvSpPr txBox="1">
            <a:spLocks noChangeArrowheads="1"/>
          </p:cNvSpPr>
          <p:nvPr/>
        </p:nvSpPr>
        <p:spPr bwMode="auto">
          <a:xfrm>
            <a:off x="6436121" y="2514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11000</a:t>
            </a:r>
          </a:p>
        </p:txBody>
      </p:sp>
      <p:sp>
        <p:nvSpPr>
          <p:cNvPr id="35901" name="TextBox 170">
            <a:extLst>
              <a:ext uri="{FF2B5EF4-FFF2-40B4-BE49-F238E27FC236}">
                <a16:creationId xmlns:a16="http://schemas.microsoft.com/office/drawing/2014/main" id="{97A87130-2F4B-164C-B5C8-BE3679AEF13A}"/>
              </a:ext>
            </a:extLst>
          </p:cNvPr>
          <p:cNvSpPr txBox="1">
            <a:spLocks noChangeArrowheads="1"/>
          </p:cNvSpPr>
          <p:nvPr/>
        </p:nvSpPr>
        <p:spPr bwMode="auto">
          <a:xfrm>
            <a:off x="6436121" y="2362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11001</a:t>
            </a:r>
          </a:p>
        </p:txBody>
      </p:sp>
      <p:sp>
        <p:nvSpPr>
          <p:cNvPr id="35902" name="TextBox 170">
            <a:extLst>
              <a:ext uri="{FF2B5EF4-FFF2-40B4-BE49-F238E27FC236}">
                <a16:creationId xmlns:a16="http://schemas.microsoft.com/office/drawing/2014/main" id="{483FF2CB-5BD4-D445-B71B-F3AAC1415877}"/>
              </a:ext>
            </a:extLst>
          </p:cNvPr>
          <p:cNvSpPr txBox="1">
            <a:spLocks noChangeArrowheads="1"/>
          </p:cNvSpPr>
          <p:nvPr/>
        </p:nvSpPr>
        <p:spPr bwMode="auto">
          <a:xfrm>
            <a:off x="6436121" y="2209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11010</a:t>
            </a:r>
          </a:p>
        </p:txBody>
      </p:sp>
      <p:sp>
        <p:nvSpPr>
          <p:cNvPr id="35903" name="TextBox 170">
            <a:extLst>
              <a:ext uri="{FF2B5EF4-FFF2-40B4-BE49-F238E27FC236}">
                <a16:creationId xmlns:a16="http://schemas.microsoft.com/office/drawing/2014/main" id="{80773134-5E73-CD46-9CD7-4B73E8B56A96}"/>
              </a:ext>
            </a:extLst>
          </p:cNvPr>
          <p:cNvSpPr txBox="1">
            <a:spLocks noChangeArrowheads="1"/>
          </p:cNvSpPr>
          <p:nvPr/>
        </p:nvSpPr>
        <p:spPr bwMode="auto">
          <a:xfrm>
            <a:off x="6436121" y="20542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11011</a:t>
            </a:r>
          </a:p>
        </p:txBody>
      </p:sp>
      <p:sp>
        <p:nvSpPr>
          <p:cNvPr id="35904" name="TextBox 170">
            <a:extLst>
              <a:ext uri="{FF2B5EF4-FFF2-40B4-BE49-F238E27FC236}">
                <a16:creationId xmlns:a16="http://schemas.microsoft.com/office/drawing/2014/main" id="{12D32CE1-22F6-3943-B4C0-3EC071F9A73D}"/>
              </a:ext>
            </a:extLst>
          </p:cNvPr>
          <p:cNvSpPr txBox="1">
            <a:spLocks noChangeArrowheads="1"/>
          </p:cNvSpPr>
          <p:nvPr/>
        </p:nvSpPr>
        <p:spPr bwMode="auto">
          <a:xfrm>
            <a:off x="6436121" y="1905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11100</a:t>
            </a:r>
          </a:p>
        </p:txBody>
      </p:sp>
      <p:sp>
        <p:nvSpPr>
          <p:cNvPr id="35905" name="TextBox 170">
            <a:extLst>
              <a:ext uri="{FF2B5EF4-FFF2-40B4-BE49-F238E27FC236}">
                <a16:creationId xmlns:a16="http://schemas.microsoft.com/office/drawing/2014/main" id="{2A324971-4226-494F-BDC4-9CDAA1182692}"/>
              </a:ext>
            </a:extLst>
          </p:cNvPr>
          <p:cNvSpPr txBox="1">
            <a:spLocks noChangeArrowheads="1"/>
          </p:cNvSpPr>
          <p:nvPr/>
        </p:nvSpPr>
        <p:spPr bwMode="auto">
          <a:xfrm>
            <a:off x="6436121" y="1752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11101</a:t>
            </a:r>
          </a:p>
        </p:txBody>
      </p:sp>
      <p:sp>
        <p:nvSpPr>
          <p:cNvPr id="35906" name="TextBox 170">
            <a:extLst>
              <a:ext uri="{FF2B5EF4-FFF2-40B4-BE49-F238E27FC236}">
                <a16:creationId xmlns:a16="http://schemas.microsoft.com/office/drawing/2014/main" id="{D084166B-3CDE-6B47-B93F-DCBA8D59931F}"/>
              </a:ext>
            </a:extLst>
          </p:cNvPr>
          <p:cNvSpPr txBox="1">
            <a:spLocks noChangeArrowheads="1"/>
          </p:cNvSpPr>
          <p:nvPr/>
        </p:nvSpPr>
        <p:spPr bwMode="auto">
          <a:xfrm>
            <a:off x="6436121" y="1600200"/>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11110</a:t>
            </a:r>
          </a:p>
        </p:txBody>
      </p:sp>
      <p:sp>
        <p:nvSpPr>
          <p:cNvPr id="35907" name="TextBox 170">
            <a:extLst>
              <a:ext uri="{FF2B5EF4-FFF2-40B4-BE49-F238E27FC236}">
                <a16:creationId xmlns:a16="http://schemas.microsoft.com/office/drawing/2014/main" id="{2066FF16-2FC7-1C4C-88D9-59DBC57D64D2}"/>
              </a:ext>
            </a:extLst>
          </p:cNvPr>
          <p:cNvSpPr txBox="1">
            <a:spLocks noChangeArrowheads="1"/>
          </p:cNvSpPr>
          <p:nvPr/>
        </p:nvSpPr>
        <p:spPr bwMode="auto">
          <a:xfrm>
            <a:off x="6436121" y="1447800"/>
            <a:ext cx="6445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11111</a:t>
            </a:r>
          </a:p>
        </p:txBody>
      </p:sp>
      <p:sp>
        <p:nvSpPr>
          <p:cNvPr id="109" name="Rectangle 108">
            <a:extLst>
              <a:ext uri="{FF2B5EF4-FFF2-40B4-BE49-F238E27FC236}">
                <a16:creationId xmlns:a16="http://schemas.microsoft.com/office/drawing/2014/main" id="{59F0E9DE-D4E8-FB45-806C-D07EDB1C642D}"/>
              </a:ext>
            </a:extLst>
          </p:cNvPr>
          <p:cNvSpPr/>
          <p:nvPr/>
        </p:nvSpPr>
        <p:spPr bwMode="auto">
          <a:xfrm>
            <a:off x="3209550" y="31130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0" name="Rectangle 109">
            <a:extLst>
              <a:ext uri="{FF2B5EF4-FFF2-40B4-BE49-F238E27FC236}">
                <a16:creationId xmlns:a16="http://schemas.microsoft.com/office/drawing/2014/main" id="{0E653D27-A188-E54D-B150-B2AAAFD34C27}"/>
              </a:ext>
            </a:extLst>
          </p:cNvPr>
          <p:cNvSpPr/>
          <p:nvPr/>
        </p:nvSpPr>
        <p:spPr bwMode="auto">
          <a:xfrm>
            <a:off x="3209550" y="32654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1" name="Rectangle 110">
            <a:extLst>
              <a:ext uri="{FF2B5EF4-FFF2-40B4-BE49-F238E27FC236}">
                <a16:creationId xmlns:a16="http://schemas.microsoft.com/office/drawing/2014/main" id="{A37ADD03-CBE2-D343-98D4-6D4357F70030}"/>
              </a:ext>
            </a:extLst>
          </p:cNvPr>
          <p:cNvSpPr/>
          <p:nvPr/>
        </p:nvSpPr>
        <p:spPr bwMode="auto">
          <a:xfrm>
            <a:off x="3209550" y="34178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2" name="Rectangle 111">
            <a:extLst>
              <a:ext uri="{FF2B5EF4-FFF2-40B4-BE49-F238E27FC236}">
                <a16:creationId xmlns:a16="http://schemas.microsoft.com/office/drawing/2014/main" id="{588FDF5E-A056-9447-9D36-546F7D43B42E}"/>
              </a:ext>
            </a:extLst>
          </p:cNvPr>
          <p:cNvSpPr/>
          <p:nvPr/>
        </p:nvSpPr>
        <p:spPr bwMode="auto">
          <a:xfrm>
            <a:off x="3209550" y="35702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3" name="Rectangle 112">
            <a:extLst>
              <a:ext uri="{FF2B5EF4-FFF2-40B4-BE49-F238E27FC236}">
                <a16:creationId xmlns:a16="http://schemas.microsoft.com/office/drawing/2014/main" id="{1086B8C8-7123-974B-8921-5EA01CD6AED0}"/>
              </a:ext>
            </a:extLst>
          </p:cNvPr>
          <p:cNvSpPr/>
          <p:nvPr/>
        </p:nvSpPr>
        <p:spPr bwMode="auto">
          <a:xfrm>
            <a:off x="3209550" y="37226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4" name="Rectangle 113">
            <a:extLst>
              <a:ext uri="{FF2B5EF4-FFF2-40B4-BE49-F238E27FC236}">
                <a16:creationId xmlns:a16="http://schemas.microsoft.com/office/drawing/2014/main" id="{5A69BC7D-4032-A842-9AD1-18FF1007AA7C}"/>
              </a:ext>
            </a:extLst>
          </p:cNvPr>
          <p:cNvSpPr/>
          <p:nvPr/>
        </p:nvSpPr>
        <p:spPr bwMode="auto">
          <a:xfrm>
            <a:off x="3209550" y="38750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5" name="Rectangle 114">
            <a:extLst>
              <a:ext uri="{FF2B5EF4-FFF2-40B4-BE49-F238E27FC236}">
                <a16:creationId xmlns:a16="http://schemas.microsoft.com/office/drawing/2014/main" id="{5A082CEA-FAA3-384E-ADFF-F1DB3CD1504D}"/>
              </a:ext>
            </a:extLst>
          </p:cNvPr>
          <p:cNvSpPr/>
          <p:nvPr/>
        </p:nvSpPr>
        <p:spPr bwMode="auto">
          <a:xfrm>
            <a:off x="3209550" y="40274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6" name="Rectangle 115">
            <a:extLst>
              <a:ext uri="{FF2B5EF4-FFF2-40B4-BE49-F238E27FC236}">
                <a16:creationId xmlns:a16="http://schemas.microsoft.com/office/drawing/2014/main" id="{16DCAF0F-344D-E044-AAC0-38118F44F9CB}"/>
              </a:ext>
            </a:extLst>
          </p:cNvPr>
          <p:cNvSpPr/>
          <p:nvPr/>
        </p:nvSpPr>
        <p:spPr bwMode="auto">
          <a:xfrm>
            <a:off x="3209550" y="41798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916" name="Rectangle 28">
            <a:extLst>
              <a:ext uri="{FF2B5EF4-FFF2-40B4-BE49-F238E27FC236}">
                <a16:creationId xmlns:a16="http://schemas.microsoft.com/office/drawing/2014/main" id="{F5B228EC-132E-D445-B3B4-30C71C328364}"/>
              </a:ext>
            </a:extLst>
          </p:cNvPr>
          <p:cNvSpPr>
            <a:spLocks noChangeArrowheads="1"/>
          </p:cNvSpPr>
          <p:nvPr/>
        </p:nvSpPr>
        <p:spPr bwMode="auto">
          <a:xfrm>
            <a:off x="3209550" y="3113088"/>
            <a:ext cx="1295400" cy="12192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35917" name="TextBox 170">
            <a:extLst>
              <a:ext uri="{FF2B5EF4-FFF2-40B4-BE49-F238E27FC236}">
                <a16:creationId xmlns:a16="http://schemas.microsoft.com/office/drawing/2014/main" id="{E9CAD384-4B27-C44D-A72B-092077D21A32}"/>
              </a:ext>
            </a:extLst>
          </p:cNvPr>
          <p:cNvSpPr txBox="1">
            <a:spLocks noChangeArrowheads="1"/>
          </p:cNvSpPr>
          <p:nvPr/>
        </p:nvSpPr>
        <p:spPr bwMode="auto">
          <a:xfrm>
            <a:off x="2752350" y="4100513"/>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a:t>
            </a:r>
          </a:p>
        </p:txBody>
      </p:sp>
      <p:sp>
        <p:nvSpPr>
          <p:cNvPr id="35918" name="TextBox 170">
            <a:extLst>
              <a:ext uri="{FF2B5EF4-FFF2-40B4-BE49-F238E27FC236}">
                <a16:creationId xmlns:a16="http://schemas.microsoft.com/office/drawing/2014/main" id="{F5E44582-1132-224D-9305-CC7600A4F0A5}"/>
              </a:ext>
            </a:extLst>
          </p:cNvPr>
          <p:cNvSpPr txBox="1">
            <a:spLocks noChangeArrowheads="1"/>
          </p:cNvSpPr>
          <p:nvPr/>
        </p:nvSpPr>
        <p:spPr bwMode="auto">
          <a:xfrm>
            <a:off x="2752350" y="3948113"/>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a:t>
            </a:r>
          </a:p>
        </p:txBody>
      </p:sp>
      <p:sp>
        <p:nvSpPr>
          <p:cNvPr id="35919" name="TextBox 170">
            <a:extLst>
              <a:ext uri="{FF2B5EF4-FFF2-40B4-BE49-F238E27FC236}">
                <a16:creationId xmlns:a16="http://schemas.microsoft.com/office/drawing/2014/main" id="{A06AF041-08DE-F64C-BADE-AA6A980FFC6F}"/>
              </a:ext>
            </a:extLst>
          </p:cNvPr>
          <p:cNvSpPr txBox="1">
            <a:spLocks noChangeArrowheads="1"/>
          </p:cNvSpPr>
          <p:nvPr/>
        </p:nvSpPr>
        <p:spPr bwMode="auto">
          <a:xfrm>
            <a:off x="2752350" y="379253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a:t>
            </a:r>
          </a:p>
        </p:txBody>
      </p:sp>
      <p:sp>
        <p:nvSpPr>
          <p:cNvPr id="35920" name="TextBox 170">
            <a:extLst>
              <a:ext uri="{FF2B5EF4-FFF2-40B4-BE49-F238E27FC236}">
                <a16:creationId xmlns:a16="http://schemas.microsoft.com/office/drawing/2014/main" id="{8E4F91C9-2C4F-9F4E-91DD-E991DC3AE984}"/>
              </a:ext>
            </a:extLst>
          </p:cNvPr>
          <p:cNvSpPr txBox="1">
            <a:spLocks noChangeArrowheads="1"/>
          </p:cNvSpPr>
          <p:nvPr/>
        </p:nvSpPr>
        <p:spPr bwMode="auto">
          <a:xfrm>
            <a:off x="2752350" y="3643313"/>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a:t>
            </a:r>
          </a:p>
        </p:txBody>
      </p:sp>
      <p:sp>
        <p:nvSpPr>
          <p:cNvPr id="35921" name="TextBox 170">
            <a:extLst>
              <a:ext uri="{FF2B5EF4-FFF2-40B4-BE49-F238E27FC236}">
                <a16:creationId xmlns:a16="http://schemas.microsoft.com/office/drawing/2014/main" id="{2AD1280F-A0E4-1241-B72B-D1748D4123FC}"/>
              </a:ext>
            </a:extLst>
          </p:cNvPr>
          <p:cNvSpPr txBox="1">
            <a:spLocks noChangeArrowheads="1"/>
          </p:cNvSpPr>
          <p:nvPr/>
        </p:nvSpPr>
        <p:spPr bwMode="auto">
          <a:xfrm>
            <a:off x="2752350" y="348773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a:t>
            </a:r>
          </a:p>
        </p:txBody>
      </p:sp>
      <p:sp>
        <p:nvSpPr>
          <p:cNvPr id="35922" name="TextBox 170">
            <a:extLst>
              <a:ext uri="{FF2B5EF4-FFF2-40B4-BE49-F238E27FC236}">
                <a16:creationId xmlns:a16="http://schemas.microsoft.com/office/drawing/2014/main" id="{262FB5A8-F5FF-8E4D-9A8D-023C87E1DA19}"/>
              </a:ext>
            </a:extLst>
          </p:cNvPr>
          <p:cNvSpPr txBox="1">
            <a:spLocks noChangeArrowheads="1"/>
          </p:cNvSpPr>
          <p:nvPr/>
        </p:nvSpPr>
        <p:spPr bwMode="auto">
          <a:xfrm>
            <a:off x="2752350" y="334168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a:t>
            </a:r>
          </a:p>
        </p:txBody>
      </p:sp>
      <p:sp>
        <p:nvSpPr>
          <p:cNvPr id="35923" name="TextBox 170">
            <a:extLst>
              <a:ext uri="{FF2B5EF4-FFF2-40B4-BE49-F238E27FC236}">
                <a16:creationId xmlns:a16="http://schemas.microsoft.com/office/drawing/2014/main" id="{38C4D28F-1D85-F041-91DC-602F3C0BC361}"/>
              </a:ext>
            </a:extLst>
          </p:cNvPr>
          <p:cNvSpPr txBox="1">
            <a:spLocks noChangeArrowheads="1"/>
          </p:cNvSpPr>
          <p:nvPr/>
        </p:nvSpPr>
        <p:spPr bwMode="auto">
          <a:xfrm>
            <a:off x="2752350" y="318928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a:t>
            </a:r>
          </a:p>
        </p:txBody>
      </p:sp>
      <p:sp>
        <p:nvSpPr>
          <p:cNvPr id="35924" name="TextBox 170">
            <a:extLst>
              <a:ext uri="{FF2B5EF4-FFF2-40B4-BE49-F238E27FC236}">
                <a16:creationId xmlns:a16="http://schemas.microsoft.com/office/drawing/2014/main" id="{FA1F50CA-D7D3-DD47-9046-01A928A68DA6}"/>
              </a:ext>
            </a:extLst>
          </p:cNvPr>
          <p:cNvSpPr txBox="1">
            <a:spLocks noChangeArrowheads="1"/>
          </p:cNvSpPr>
          <p:nvPr/>
        </p:nvSpPr>
        <p:spPr bwMode="auto">
          <a:xfrm>
            <a:off x="2752350" y="3036888"/>
            <a:ext cx="4651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a:t>
            </a:r>
          </a:p>
        </p:txBody>
      </p:sp>
      <p:sp>
        <p:nvSpPr>
          <p:cNvPr id="35925" name="TextBox 133">
            <a:extLst>
              <a:ext uri="{FF2B5EF4-FFF2-40B4-BE49-F238E27FC236}">
                <a16:creationId xmlns:a16="http://schemas.microsoft.com/office/drawing/2014/main" id="{91C43079-B374-434E-9888-6783F0F6DD7C}"/>
              </a:ext>
            </a:extLst>
          </p:cNvPr>
          <p:cNvSpPr txBox="1">
            <a:spLocks noChangeArrowheads="1"/>
          </p:cNvSpPr>
          <p:nvPr/>
        </p:nvSpPr>
        <p:spPr bwMode="auto">
          <a:xfrm rot="16200000">
            <a:off x="7702240" y="3681261"/>
            <a:ext cx="17169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dirty="0">
                <a:latin typeface="Gill Sans Light" panose="020B0302020104020203" pitchFamily="34" charset="-79"/>
                <a:cs typeface="Gill Sans Light" panose="020B0302020104020203" pitchFamily="34" charset="-79"/>
              </a:rPr>
              <a:t>Physical Memory</a:t>
            </a:r>
          </a:p>
        </p:txBody>
      </p:sp>
      <p:sp>
        <p:nvSpPr>
          <p:cNvPr id="137" name="Rectangle 136">
            <a:extLst>
              <a:ext uri="{FF2B5EF4-FFF2-40B4-BE49-F238E27FC236}">
                <a16:creationId xmlns:a16="http://schemas.microsoft.com/office/drawing/2014/main" id="{25DC4DAD-51EB-B340-9B41-40F300E88B20}"/>
              </a:ext>
            </a:extLst>
          </p:cNvPr>
          <p:cNvSpPr/>
          <p:nvPr/>
        </p:nvSpPr>
        <p:spPr bwMode="auto">
          <a:xfrm>
            <a:off x="7080646" y="4419600"/>
            <a:ext cx="1295400" cy="152400"/>
          </a:xfrm>
          <a:prstGeom prst="rect">
            <a:avLst/>
          </a:prstGeom>
          <a:solidFill>
            <a:schemeClr val="bg2">
              <a:lumMod val="75000"/>
            </a:schemeClr>
          </a:solid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grpSp>
        <p:nvGrpSpPr>
          <p:cNvPr id="106" name="Group 105">
            <a:extLst>
              <a:ext uri="{FF2B5EF4-FFF2-40B4-BE49-F238E27FC236}">
                <a16:creationId xmlns:a16="http://schemas.microsoft.com/office/drawing/2014/main" id="{A2D9BE6A-225E-CB4C-B9E3-7438B3786E8D}"/>
              </a:ext>
            </a:extLst>
          </p:cNvPr>
          <p:cNvGrpSpPr/>
          <p:nvPr/>
        </p:nvGrpSpPr>
        <p:grpSpPr>
          <a:xfrm rot="1136428">
            <a:off x="4851963" y="3766712"/>
            <a:ext cx="1545755" cy="426575"/>
            <a:chOff x="1041634" y="3483439"/>
            <a:chExt cx="1545755" cy="426575"/>
          </a:xfrm>
        </p:grpSpPr>
        <p:grpSp>
          <p:nvGrpSpPr>
            <p:cNvPr id="107" name="Group 106">
              <a:extLst>
                <a:ext uri="{FF2B5EF4-FFF2-40B4-BE49-F238E27FC236}">
                  <a16:creationId xmlns:a16="http://schemas.microsoft.com/office/drawing/2014/main" id="{411084BF-DDDA-DD47-B12F-CBBFFC85A454}"/>
                </a:ext>
              </a:extLst>
            </p:cNvPr>
            <p:cNvGrpSpPr>
              <a:grpSpLocks/>
            </p:cNvGrpSpPr>
            <p:nvPr/>
          </p:nvGrpSpPr>
          <p:grpSpPr bwMode="auto">
            <a:xfrm>
              <a:off x="1041634" y="3509904"/>
              <a:ext cx="1545755" cy="400110"/>
              <a:chOff x="1027346" y="3409890"/>
              <a:chExt cx="1545755" cy="400110"/>
            </a:xfrm>
          </p:grpSpPr>
          <p:cxnSp>
            <p:nvCxnSpPr>
              <p:cNvPr id="117" name="Straight Arrow Connector 139">
                <a:extLst>
                  <a:ext uri="{FF2B5EF4-FFF2-40B4-BE49-F238E27FC236}">
                    <a16:creationId xmlns:a16="http://schemas.microsoft.com/office/drawing/2014/main" id="{7BB35676-6962-F646-8C48-9614C76AD485}"/>
                  </a:ext>
                </a:extLst>
              </p:cNvPr>
              <p:cNvCxnSpPr>
                <a:cxnSpLocks noChangeShapeType="1"/>
              </p:cNvCxnSpPr>
              <p:nvPr/>
            </p:nvCxnSpPr>
            <p:spPr bwMode="auto">
              <a:xfrm flipH="1">
                <a:off x="1027346" y="3810000"/>
                <a:ext cx="1545755" cy="0"/>
              </a:xfrm>
              <a:prstGeom prst="straightConnector1">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cxnSp>
          <p:sp>
            <p:nvSpPr>
              <p:cNvPr id="118" name="TextBox 140">
                <a:extLst>
                  <a:ext uri="{FF2B5EF4-FFF2-40B4-BE49-F238E27FC236}">
                    <a16:creationId xmlns:a16="http://schemas.microsoft.com/office/drawing/2014/main" id="{04D52411-5A1C-2C42-9124-89B8552180C1}"/>
                  </a:ext>
                </a:extLst>
              </p:cNvPr>
              <p:cNvSpPr txBox="1">
                <a:spLocks noChangeArrowheads="1"/>
              </p:cNvSpPr>
              <p:nvPr/>
            </p:nvSpPr>
            <p:spPr bwMode="auto">
              <a:xfrm>
                <a:off x="1520856" y="3409890"/>
                <a:ext cx="99578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2000" b="0" dirty="0">
                    <a:latin typeface="Helvetica" pitchFamily="2" charset="0"/>
                  </a:rPr>
                  <a:t>(</a:t>
                </a:r>
                <a:r>
                  <a:rPr lang="en-US" altLang="en-US" sz="2000" b="0" dirty="0">
                    <a:latin typeface="Ubuntu Mono" panose="020B0509030602030204" pitchFamily="49" charset="0"/>
                  </a:rPr>
                  <a:t>01100</a:t>
                </a:r>
                <a:r>
                  <a:rPr lang="en-US" altLang="en-US" sz="2000" b="0" dirty="0">
                    <a:latin typeface="Helvetica" pitchFamily="2" charset="0"/>
                  </a:rPr>
                  <a:t>)</a:t>
                </a:r>
              </a:p>
            </p:txBody>
          </p:sp>
        </p:grpSp>
        <p:pic>
          <p:nvPicPr>
            <p:cNvPr id="108" name="Graphic 107" descr="Badge Question Mark">
              <a:extLst>
                <a:ext uri="{FF2B5EF4-FFF2-40B4-BE49-F238E27FC236}">
                  <a16:creationId xmlns:a16="http://schemas.microsoft.com/office/drawing/2014/main" id="{FA175BE3-722C-EB42-867F-139F33F2DBDC}"/>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11508" y="3483439"/>
              <a:ext cx="426575" cy="426575"/>
            </a:xfrm>
            <a:prstGeom prst="rect">
              <a:avLst/>
            </a:prstGeom>
          </p:spPr>
        </p:pic>
      </p:grpSp>
    </p:spTree>
    <p:extLst>
      <p:ext uri="{BB962C8B-B14F-4D97-AF65-F5344CB8AC3E}">
        <p14:creationId xmlns:p14="http://schemas.microsoft.com/office/powerpoint/2010/main" val="1330451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a:extLst>
              <a:ext uri="{FF2B5EF4-FFF2-40B4-BE49-F238E27FC236}">
                <a16:creationId xmlns:a16="http://schemas.microsoft.com/office/drawing/2014/main" id="{CDEDE2A8-12D5-8F4A-A2DB-99F8AA9DA71C}"/>
              </a:ext>
            </a:extLst>
          </p:cNvPr>
          <p:cNvSpPr>
            <a:spLocks noGrp="1"/>
          </p:cNvSpPr>
          <p:nvPr>
            <p:ph idx="1"/>
          </p:nvPr>
        </p:nvSpPr>
        <p:spPr>
          <a:xfrm>
            <a:off x="628650" y="1676400"/>
            <a:ext cx="7886700" cy="4968875"/>
          </a:xfrm>
        </p:spPr>
        <p:txBody>
          <a:bodyPr/>
          <a:lstStyle/>
          <a:p>
            <a:r>
              <a:rPr lang="en-US" altLang="en-US" sz="1800" dirty="0">
                <a:latin typeface="Ubuntu Mono" panose="020B0509030602030204" pitchFamily="49" charset="0"/>
              </a:rPr>
              <a:t>8-byte</a:t>
            </a:r>
            <a:r>
              <a:rPr lang="en-US" altLang="en-US" sz="1800" dirty="0"/>
              <a:t> cache, </a:t>
            </a:r>
            <a:r>
              <a:rPr lang="en-US" altLang="en-US" sz="1800" dirty="0">
                <a:latin typeface="Ubuntu Mono" panose="020B0509030602030204" pitchFamily="49" charset="0"/>
              </a:rPr>
              <a:t>32-byte</a:t>
            </a:r>
            <a:r>
              <a:rPr lang="en-US" altLang="en-US" sz="1800" dirty="0"/>
              <a:t> memory, 1 block = </a:t>
            </a:r>
            <a:r>
              <a:rPr lang="en-US" altLang="en-US" sz="1800" dirty="0">
                <a:latin typeface="Ubuntu Mono" panose="020B0509030602030204" pitchFamily="49" charset="0"/>
              </a:rPr>
              <a:t>1 byte</a:t>
            </a:r>
          </a:p>
          <a:p>
            <a:r>
              <a:rPr lang="en-US" altLang="en-US" sz="1800" dirty="0"/>
              <a:t>Assume CPU accesses </a:t>
            </a:r>
            <a:r>
              <a:rPr lang="en-US" altLang="en-US" sz="1800" dirty="0">
                <a:latin typeface="Ubuntu Mono" panose="020B0509030602030204" pitchFamily="49" charset="0"/>
              </a:rPr>
              <a:t>01100</a:t>
            </a:r>
          </a:p>
          <a:p>
            <a:endParaRPr lang="en-US" altLang="en-US" sz="1800" dirty="0"/>
          </a:p>
          <a:p>
            <a:endParaRPr lang="en-US" altLang="en-US" sz="1800" dirty="0"/>
          </a:p>
          <a:p>
            <a:endParaRPr lang="en-US" altLang="en-US" sz="1800" dirty="0"/>
          </a:p>
          <a:p>
            <a:endParaRPr lang="en-US" altLang="en-US" sz="1800" dirty="0"/>
          </a:p>
          <a:p>
            <a:endParaRPr lang="en-US" altLang="en-US" sz="1800" dirty="0"/>
          </a:p>
          <a:p>
            <a:endParaRPr lang="en-US" altLang="en-US" sz="1800" dirty="0"/>
          </a:p>
          <a:p>
            <a:r>
              <a:rPr lang="en-US" altLang="en-US" sz="1800" dirty="0"/>
              <a:t>How do you know whether byte @ </a:t>
            </a:r>
            <a:r>
              <a:rPr lang="en-US" altLang="en-US" sz="1800" dirty="0">
                <a:latin typeface="Ubuntu Mono" panose="020B0509030602030204" pitchFamily="49" charset="0"/>
              </a:rPr>
              <a:t>01100</a:t>
            </a:r>
            <a:r>
              <a:rPr lang="en-US" altLang="en-US" sz="1800" dirty="0"/>
              <a:t> is cached?</a:t>
            </a:r>
          </a:p>
          <a:p>
            <a:r>
              <a:rPr lang="en-US" altLang="en-US" sz="1800" dirty="0"/>
              <a:t>If not, at which location in cache should it be placed?</a:t>
            </a:r>
          </a:p>
          <a:p>
            <a:r>
              <a:rPr lang="en-US" altLang="en-US" sz="1800" dirty="0"/>
              <a:t>If cache is full, which cached byte should be evicted?</a:t>
            </a:r>
          </a:p>
          <a:p>
            <a:endParaRPr lang="en-US" altLang="en-US" sz="1800" dirty="0"/>
          </a:p>
          <a:p>
            <a:endParaRPr lang="en-US" altLang="en-US" sz="1800" dirty="0">
              <a:latin typeface="Ubuntu Mono" panose="020B0509030602030204" pitchFamily="49" charset="0"/>
            </a:endParaRPr>
          </a:p>
        </p:txBody>
      </p:sp>
      <p:sp>
        <p:nvSpPr>
          <p:cNvPr id="35926" name="TextBox 134">
            <a:extLst>
              <a:ext uri="{FF2B5EF4-FFF2-40B4-BE49-F238E27FC236}">
                <a16:creationId xmlns:a16="http://schemas.microsoft.com/office/drawing/2014/main" id="{658CAB77-827F-C149-9D2D-DFCECA8BF351}"/>
              </a:ext>
            </a:extLst>
          </p:cNvPr>
          <p:cNvSpPr txBox="1">
            <a:spLocks noChangeArrowheads="1"/>
          </p:cNvSpPr>
          <p:nvPr/>
        </p:nvSpPr>
        <p:spPr bwMode="auto">
          <a:xfrm>
            <a:off x="3477979" y="2743200"/>
            <a:ext cx="7585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a:latin typeface="Gill Sans Light" panose="020B0302020104020203" pitchFamily="34" charset="-79"/>
                <a:cs typeface="Gill Sans Light" panose="020B0302020104020203" pitchFamily="34" charset="-79"/>
              </a:rPr>
              <a:t>Cache</a:t>
            </a:r>
          </a:p>
        </p:txBody>
      </p:sp>
      <p:sp>
        <p:nvSpPr>
          <p:cNvPr id="35841" name="Title 1">
            <a:extLst>
              <a:ext uri="{FF2B5EF4-FFF2-40B4-BE49-F238E27FC236}">
                <a16:creationId xmlns:a16="http://schemas.microsoft.com/office/drawing/2014/main" id="{88CDA899-2B39-3545-A7CF-128D53E388A4}"/>
              </a:ext>
            </a:extLst>
          </p:cNvPr>
          <p:cNvSpPr>
            <a:spLocks noGrp="1"/>
          </p:cNvSpPr>
          <p:nvPr>
            <p:ph type="title"/>
          </p:nvPr>
        </p:nvSpPr>
        <p:spPr>
          <a:xfrm>
            <a:off x="628650" y="212727"/>
            <a:ext cx="7886700" cy="986154"/>
          </a:xfrm>
        </p:spPr>
        <p:txBody>
          <a:bodyPr/>
          <a:lstStyle/>
          <a:p>
            <a:r>
              <a:rPr lang="en-US" altLang="en-US" dirty="0"/>
              <a:t>Caching Questions (cont.)</a:t>
            </a:r>
          </a:p>
        </p:txBody>
      </p:sp>
      <p:sp>
        <p:nvSpPr>
          <p:cNvPr id="35843" name="Rectangle 28">
            <a:extLst>
              <a:ext uri="{FF2B5EF4-FFF2-40B4-BE49-F238E27FC236}">
                <a16:creationId xmlns:a16="http://schemas.microsoft.com/office/drawing/2014/main" id="{F9268125-5A87-9340-9157-CFD201356F95}"/>
              </a:ext>
            </a:extLst>
          </p:cNvPr>
          <p:cNvSpPr>
            <a:spLocks noChangeArrowheads="1"/>
          </p:cNvSpPr>
          <p:nvPr/>
        </p:nvSpPr>
        <p:spPr bwMode="auto">
          <a:xfrm>
            <a:off x="7080646" y="1524000"/>
            <a:ext cx="1295400" cy="48768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14" name="Rectangle 13">
            <a:extLst>
              <a:ext uri="{FF2B5EF4-FFF2-40B4-BE49-F238E27FC236}">
                <a16:creationId xmlns:a16="http://schemas.microsoft.com/office/drawing/2014/main" id="{8FF4A4E8-5BD3-004A-9D0D-6305DDA85DF0}"/>
              </a:ext>
            </a:extLst>
          </p:cNvPr>
          <p:cNvSpPr/>
          <p:nvPr/>
        </p:nvSpPr>
        <p:spPr bwMode="auto">
          <a:xfrm>
            <a:off x="7080646" y="3962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5" name="Rectangle 14">
            <a:extLst>
              <a:ext uri="{FF2B5EF4-FFF2-40B4-BE49-F238E27FC236}">
                <a16:creationId xmlns:a16="http://schemas.microsoft.com/office/drawing/2014/main" id="{60E6BB2F-7F70-EF4C-9667-DEA83C15EE4F}"/>
              </a:ext>
            </a:extLst>
          </p:cNvPr>
          <p:cNvSpPr/>
          <p:nvPr/>
        </p:nvSpPr>
        <p:spPr bwMode="auto">
          <a:xfrm>
            <a:off x="7080646" y="4114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6" name="Rectangle 15">
            <a:extLst>
              <a:ext uri="{FF2B5EF4-FFF2-40B4-BE49-F238E27FC236}">
                <a16:creationId xmlns:a16="http://schemas.microsoft.com/office/drawing/2014/main" id="{2ACDAC97-6C38-D542-855C-5A2ADC70D7B1}"/>
              </a:ext>
            </a:extLst>
          </p:cNvPr>
          <p:cNvSpPr/>
          <p:nvPr/>
        </p:nvSpPr>
        <p:spPr bwMode="auto">
          <a:xfrm>
            <a:off x="7080646" y="4267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7" name="Rectangle 16">
            <a:extLst>
              <a:ext uri="{FF2B5EF4-FFF2-40B4-BE49-F238E27FC236}">
                <a16:creationId xmlns:a16="http://schemas.microsoft.com/office/drawing/2014/main" id="{8F103380-1838-1347-A478-42D8047068FB}"/>
              </a:ext>
            </a:extLst>
          </p:cNvPr>
          <p:cNvSpPr/>
          <p:nvPr/>
        </p:nvSpPr>
        <p:spPr bwMode="auto">
          <a:xfrm>
            <a:off x="7080646" y="4419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8" name="Rectangle 17">
            <a:extLst>
              <a:ext uri="{FF2B5EF4-FFF2-40B4-BE49-F238E27FC236}">
                <a16:creationId xmlns:a16="http://schemas.microsoft.com/office/drawing/2014/main" id="{73BA5350-3E0B-EA4B-9982-4D52B51A0B26}"/>
              </a:ext>
            </a:extLst>
          </p:cNvPr>
          <p:cNvSpPr/>
          <p:nvPr/>
        </p:nvSpPr>
        <p:spPr bwMode="auto">
          <a:xfrm>
            <a:off x="7080646" y="4572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9" name="Rectangle 18">
            <a:extLst>
              <a:ext uri="{FF2B5EF4-FFF2-40B4-BE49-F238E27FC236}">
                <a16:creationId xmlns:a16="http://schemas.microsoft.com/office/drawing/2014/main" id="{804C2DF7-6F46-8B49-9173-FB9188D322F5}"/>
              </a:ext>
            </a:extLst>
          </p:cNvPr>
          <p:cNvSpPr/>
          <p:nvPr/>
        </p:nvSpPr>
        <p:spPr bwMode="auto">
          <a:xfrm>
            <a:off x="7080646" y="4724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0" name="Rectangle 19">
            <a:extLst>
              <a:ext uri="{FF2B5EF4-FFF2-40B4-BE49-F238E27FC236}">
                <a16:creationId xmlns:a16="http://schemas.microsoft.com/office/drawing/2014/main" id="{81F56B1B-01B6-DD4B-8451-7F96E1F2C721}"/>
              </a:ext>
            </a:extLst>
          </p:cNvPr>
          <p:cNvSpPr/>
          <p:nvPr/>
        </p:nvSpPr>
        <p:spPr bwMode="auto">
          <a:xfrm>
            <a:off x="7080646" y="4876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1" name="Rectangle 20">
            <a:extLst>
              <a:ext uri="{FF2B5EF4-FFF2-40B4-BE49-F238E27FC236}">
                <a16:creationId xmlns:a16="http://schemas.microsoft.com/office/drawing/2014/main" id="{4E0316A3-EA09-C342-A88E-BC2AE5A76E09}"/>
              </a:ext>
            </a:extLst>
          </p:cNvPr>
          <p:cNvSpPr/>
          <p:nvPr/>
        </p:nvSpPr>
        <p:spPr bwMode="auto">
          <a:xfrm>
            <a:off x="7080646" y="5029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2" name="Rectangle 21">
            <a:extLst>
              <a:ext uri="{FF2B5EF4-FFF2-40B4-BE49-F238E27FC236}">
                <a16:creationId xmlns:a16="http://schemas.microsoft.com/office/drawing/2014/main" id="{F11C7643-1EB8-FE40-9F3B-95D8DD57F4C8}"/>
              </a:ext>
            </a:extLst>
          </p:cNvPr>
          <p:cNvSpPr/>
          <p:nvPr/>
        </p:nvSpPr>
        <p:spPr bwMode="auto">
          <a:xfrm>
            <a:off x="7080646" y="5181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3" name="Rectangle 22">
            <a:extLst>
              <a:ext uri="{FF2B5EF4-FFF2-40B4-BE49-F238E27FC236}">
                <a16:creationId xmlns:a16="http://schemas.microsoft.com/office/drawing/2014/main" id="{C122F349-0884-154B-A4F8-BB4FDF941160}"/>
              </a:ext>
            </a:extLst>
          </p:cNvPr>
          <p:cNvSpPr/>
          <p:nvPr/>
        </p:nvSpPr>
        <p:spPr bwMode="auto">
          <a:xfrm>
            <a:off x="7080646" y="5334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4" name="Rectangle 23">
            <a:extLst>
              <a:ext uri="{FF2B5EF4-FFF2-40B4-BE49-F238E27FC236}">
                <a16:creationId xmlns:a16="http://schemas.microsoft.com/office/drawing/2014/main" id="{9498B42E-3661-4F4E-A671-6054B690F18D}"/>
              </a:ext>
            </a:extLst>
          </p:cNvPr>
          <p:cNvSpPr/>
          <p:nvPr/>
        </p:nvSpPr>
        <p:spPr bwMode="auto">
          <a:xfrm>
            <a:off x="7080646" y="5486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5" name="Rectangle 24">
            <a:extLst>
              <a:ext uri="{FF2B5EF4-FFF2-40B4-BE49-F238E27FC236}">
                <a16:creationId xmlns:a16="http://schemas.microsoft.com/office/drawing/2014/main" id="{3A19C80C-3707-744E-B95E-53CB0A14003B}"/>
              </a:ext>
            </a:extLst>
          </p:cNvPr>
          <p:cNvSpPr/>
          <p:nvPr/>
        </p:nvSpPr>
        <p:spPr bwMode="auto">
          <a:xfrm>
            <a:off x="7080646" y="5638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6" name="Rectangle 25">
            <a:extLst>
              <a:ext uri="{FF2B5EF4-FFF2-40B4-BE49-F238E27FC236}">
                <a16:creationId xmlns:a16="http://schemas.microsoft.com/office/drawing/2014/main" id="{3F64C216-F0F5-FC46-B8E0-A3FA1530A28B}"/>
              </a:ext>
            </a:extLst>
          </p:cNvPr>
          <p:cNvSpPr/>
          <p:nvPr/>
        </p:nvSpPr>
        <p:spPr bwMode="auto">
          <a:xfrm>
            <a:off x="7080646" y="5791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7" name="Rectangle 26">
            <a:extLst>
              <a:ext uri="{FF2B5EF4-FFF2-40B4-BE49-F238E27FC236}">
                <a16:creationId xmlns:a16="http://schemas.microsoft.com/office/drawing/2014/main" id="{96A7D38F-32B5-7940-83D7-91F2B206FEDE}"/>
              </a:ext>
            </a:extLst>
          </p:cNvPr>
          <p:cNvSpPr/>
          <p:nvPr/>
        </p:nvSpPr>
        <p:spPr bwMode="auto">
          <a:xfrm>
            <a:off x="7080646" y="5943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8" name="Rectangle 27">
            <a:extLst>
              <a:ext uri="{FF2B5EF4-FFF2-40B4-BE49-F238E27FC236}">
                <a16:creationId xmlns:a16="http://schemas.microsoft.com/office/drawing/2014/main" id="{BD81A7F0-3DD9-CC48-8FDA-78CCB9F5DE90}"/>
              </a:ext>
            </a:extLst>
          </p:cNvPr>
          <p:cNvSpPr/>
          <p:nvPr/>
        </p:nvSpPr>
        <p:spPr bwMode="auto">
          <a:xfrm>
            <a:off x="7080646" y="6096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9" name="Rectangle 28">
            <a:extLst>
              <a:ext uri="{FF2B5EF4-FFF2-40B4-BE49-F238E27FC236}">
                <a16:creationId xmlns:a16="http://schemas.microsoft.com/office/drawing/2014/main" id="{602A3C9B-BF8D-1743-A9CE-C62747DC15EC}"/>
              </a:ext>
            </a:extLst>
          </p:cNvPr>
          <p:cNvSpPr/>
          <p:nvPr/>
        </p:nvSpPr>
        <p:spPr bwMode="auto">
          <a:xfrm>
            <a:off x="7080646" y="6248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0" name="Rectangle 29">
            <a:extLst>
              <a:ext uri="{FF2B5EF4-FFF2-40B4-BE49-F238E27FC236}">
                <a16:creationId xmlns:a16="http://schemas.microsoft.com/office/drawing/2014/main" id="{170F2EB4-D27F-2643-898D-6DFBBABBD3E3}"/>
              </a:ext>
            </a:extLst>
          </p:cNvPr>
          <p:cNvSpPr/>
          <p:nvPr/>
        </p:nvSpPr>
        <p:spPr bwMode="auto">
          <a:xfrm>
            <a:off x="7080646" y="1524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1" name="Rectangle 30">
            <a:extLst>
              <a:ext uri="{FF2B5EF4-FFF2-40B4-BE49-F238E27FC236}">
                <a16:creationId xmlns:a16="http://schemas.microsoft.com/office/drawing/2014/main" id="{3E03B852-AB87-6D47-9F3E-211E5A01A4DB}"/>
              </a:ext>
            </a:extLst>
          </p:cNvPr>
          <p:cNvSpPr/>
          <p:nvPr/>
        </p:nvSpPr>
        <p:spPr bwMode="auto">
          <a:xfrm>
            <a:off x="7080646" y="1676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2" name="Rectangle 31">
            <a:extLst>
              <a:ext uri="{FF2B5EF4-FFF2-40B4-BE49-F238E27FC236}">
                <a16:creationId xmlns:a16="http://schemas.microsoft.com/office/drawing/2014/main" id="{4182FF6E-1782-6344-B083-9F9A6199BBAC}"/>
              </a:ext>
            </a:extLst>
          </p:cNvPr>
          <p:cNvSpPr/>
          <p:nvPr/>
        </p:nvSpPr>
        <p:spPr bwMode="auto">
          <a:xfrm>
            <a:off x="7080646" y="1828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3" name="Rectangle 32">
            <a:extLst>
              <a:ext uri="{FF2B5EF4-FFF2-40B4-BE49-F238E27FC236}">
                <a16:creationId xmlns:a16="http://schemas.microsoft.com/office/drawing/2014/main" id="{E2F76194-9A2A-6142-AC64-FB522F7EBFDD}"/>
              </a:ext>
            </a:extLst>
          </p:cNvPr>
          <p:cNvSpPr/>
          <p:nvPr/>
        </p:nvSpPr>
        <p:spPr bwMode="auto">
          <a:xfrm>
            <a:off x="7080646" y="1981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4" name="Rectangle 33">
            <a:extLst>
              <a:ext uri="{FF2B5EF4-FFF2-40B4-BE49-F238E27FC236}">
                <a16:creationId xmlns:a16="http://schemas.microsoft.com/office/drawing/2014/main" id="{04DF4CBA-DEE2-A642-B5E4-9D1F4514D534}"/>
              </a:ext>
            </a:extLst>
          </p:cNvPr>
          <p:cNvSpPr/>
          <p:nvPr/>
        </p:nvSpPr>
        <p:spPr bwMode="auto">
          <a:xfrm>
            <a:off x="7080646" y="2133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 name="Rectangle 34">
            <a:extLst>
              <a:ext uri="{FF2B5EF4-FFF2-40B4-BE49-F238E27FC236}">
                <a16:creationId xmlns:a16="http://schemas.microsoft.com/office/drawing/2014/main" id="{A878D123-DB9E-3B46-A4DB-71B44C073564}"/>
              </a:ext>
            </a:extLst>
          </p:cNvPr>
          <p:cNvSpPr/>
          <p:nvPr/>
        </p:nvSpPr>
        <p:spPr bwMode="auto">
          <a:xfrm>
            <a:off x="7080646" y="2286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6" name="Rectangle 35">
            <a:extLst>
              <a:ext uri="{FF2B5EF4-FFF2-40B4-BE49-F238E27FC236}">
                <a16:creationId xmlns:a16="http://schemas.microsoft.com/office/drawing/2014/main" id="{716708C9-BED0-5D4F-B6A5-EE916F00C9AE}"/>
              </a:ext>
            </a:extLst>
          </p:cNvPr>
          <p:cNvSpPr/>
          <p:nvPr/>
        </p:nvSpPr>
        <p:spPr bwMode="auto">
          <a:xfrm>
            <a:off x="7080646" y="2438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7" name="Rectangle 36">
            <a:extLst>
              <a:ext uri="{FF2B5EF4-FFF2-40B4-BE49-F238E27FC236}">
                <a16:creationId xmlns:a16="http://schemas.microsoft.com/office/drawing/2014/main" id="{79A3391D-8926-5D45-816E-914E101383B2}"/>
              </a:ext>
            </a:extLst>
          </p:cNvPr>
          <p:cNvSpPr/>
          <p:nvPr/>
        </p:nvSpPr>
        <p:spPr bwMode="auto">
          <a:xfrm>
            <a:off x="7080646" y="2590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8" name="Rectangle 37">
            <a:extLst>
              <a:ext uri="{FF2B5EF4-FFF2-40B4-BE49-F238E27FC236}">
                <a16:creationId xmlns:a16="http://schemas.microsoft.com/office/drawing/2014/main" id="{F15D72D8-8314-FB48-A8F4-EC25D87D70B4}"/>
              </a:ext>
            </a:extLst>
          </p:cNvPr>
          <p:cNvSpPr/>
          <p:nvPr/>
        </p:nvSpPr>
        <p:spPr bwMode="auto">
          <a:xfrm>
            <a:off x="7080646" y="2743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9" name="Rectangle 38">
            <a:extLst>
              <a:ext uri="{FF2B5EF4-FFF2-40B4-BE49-F238E27FC236}">
                <a16:creationId xmlns:a16="http://schemas.microsoft.com/office/drawing/2014/main" id="{C150C511-8162-C644-9AFF-1F18B1DDA64D}"/>
              </a:ext>
            </a:extLst>
          </p:cNvPr>
          <p:cNvSpPr/>
          <p:nvPr/>
        </p:nvSpPr>
        <p:spPr bwMode="auto">
          <a:xfrm>
            <a:off x="7080646" y="2895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0" name="Rectangle 39">
            <a:extLst>
              <a:ext uri="{FF2B5EF4-FFF2-40B4-BE49-F238E27FC236}">
                <a16:creationId xmlns:a16="http://schemas.microsoft.com/office/drawing/2014/main" id="{67261608-81E6-604E-BDE8-DD848CD03CAD}"/>
              </a:ext>
            </a:extLst>
          </p:cNvPr>
          <p:cNvSpPr/>
          <p:nvPr/>
        </p:nvSpPr>
        <p:spPr bwMode="auto">
          <a:xfrm>
            <a:off x="7080646" y="3048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1" name="Rectangle 40">
            <a:extLst>
              <a:ext uri="{FF2B5EF4-FFF2-40B4-BE49-F238E27FC236}">
                <a16:creationId xmlns:a16="http://schemas.microsoft.com/office/drawing/2014/main" id="{D8629A6E-7D99-394C-BD13-5C230AB7F18E}"/>
              </a:ext>
            </a:extLst>
          </p:cNvPr>
          <p:cNvSpPr/>
          <p:nvPr/>
        </p:nvSpPr>
        <p:spPr bwMode="auto">
          <a:xfrm>
            <a:off x="7080646" y="3200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2" name="Rectangle 41">
            <a:extLst>
              <a:ext uri="{FF2B5EF4-FFF2-40B4-BE49-F238E27FC236}">
                <a16:creationId xmlns:a16="http://schemas.microsoft.com/office/drawing/2014/main" id="{F9061EC7-F4BD-4048-8A97-29994D848DE5}"/>
              </a:ext>
            </a:extLst>
          </p:cNvPr>
          <p:cNvSpPr/>
          <p:nvPr/>
        </p:nvSpPr>
        <p:spPr bwMode="auto">
          <a:xfrm>
            <a:off x="7080646" y="3352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3" name="Rectangle 42">
            <a:extLst>
              <a:ext uri="{FF2B5EF4-FFF2-40B4-BE49-F238E27FC236}">
                <a16:creationId xmlns:a16="http://schemas.microsoft.com/office/drawing/2014/main" id="{7DBEE904-F935-444A-8C6D-2F47A324A8F5}"/>
              </a:ext>
            </a:extLst>
          </p:cNvPr>
          <p:cNvSpPr/>
          <p:nvPr/>
        </p:nvSpPr>
        <p:spPr bwMode="auto">
          <a:xfrm>
            <a:off x="7080646" y="3505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4" name="Rectangle 43">
            <a:extLst>
              <a:ext uri="{FF2B5EF4-FFF2-40B4-BE49-F238E27FC236}">
                <a16:creationId xmlns:a16="http://schemas.microsoft.com/office/drawing/2014/main" id="{5EC848FE-2615-264E-8EC2-74FBED5B2728}"/>
              </a:ext>
            </a:extLst>
          </p:cNvPr>
          <p:cNvSpPr/>
          <p:nvPr/>
        </p:nvSpPr>
        <p:spPr bwMode="auto">
          <a:xfrm>
            <a:off x="7080646" y="3657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5" name="Rectangle 44">
            <a:extLst>
              <a:ext uri="{FF2B5EF4-FFF2-40B4-BE49-F238E27FC236}">
                <a16:creationId xmlns:a16="http://schemas.microsoft.com/office/drawing/2014/main" id="{E3817025-CDED-9642-BE50-2BD5194227AD}"/>
              </a:ext>
            </a:extLst>
          </p:cNvPr>
          <p:cNvSpPr/>
          <p:nvPr/>
        </p:nvSpPr>
        <p:spPr bwMode="auto">
          <a:xfrm>
            <a:off x="7080646" y="3810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876" name="TextBox 170">
            <a:extLst>
              <a:ext uri="{FF2B5EF4-FFF2-40B4-BE49-F238E27FC236}">
                <a16:creationId xmlns:a16="http://schemas.microsoft.com/office/drawing/2014/main" id="{08D97F80-71E6-A049-9445-D1BD1E449922}"/>
              </a:ext>
            </a:extLst>
          </p:cNvPr>
          <p:cNvSpPr txBox="1">
            <a:spLocks noChangeArrowheads="1"/>
          </p:cNvSpPr>
          <p:nvPr/>
        </p:nvSpPr>
        <p:spPr bwMode="auto">
          <a:xfrm>
            <a:off x="6436121" y="61690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00000</a:t>
            </a:r>
          </a:p>
        </p:txBody>
      </p:sp>
      <p:sp>
        <p:nvSpPr>
          <p:cNvPr id="35877" name="TextBox 170">
            <a:extLst>
              <a:ext uri="{FF2B5EF4-FFF2-40B4-BE49-F238E27FC236}">
                <a16:creationId xmlns:a16="http://schemas.microsoft.com/office/drawing/2014/main" id="{CB7945BE-1297-6248-BD13-90762E68F77E}"/>
              </a:ext>
            </a:extLst>
          </p:cNvPr>
          <p:cNvSpPr txBox="1">
            <a:spLocks noChangeArrowheads="1"/>
          </p:cNvSpPr>
          <p:nvPr/>
        </p:nvSpPr>
        <p:spPr bwMode="auto">
          <a:xfrm>
            <a:off x="6436121" y="6019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00001</a:t>
            </a:r>
          </a:p>
        </p:txBody>
      </p:sp>
      <p:sp>
        <p:nvSpPr>
          <p:cNvPr id="35878" name="TextBox 170">
            <a:extLst>
              <a:ext uri="{FF2B5EF4-FFF2-40B4-BE49-F238E27FC236}">
                <a16:creationId xmlns:a16="http://schemas.microsoft.com/office/drawing/2014/main" id="{75D4E6FC-7888-254D-8DEF-496CD41B2CCE}"/>
              </a:ext>
            </a:extLst>
          </p:cNvPr>
          <p:cNvSpPr txBox="1">
            <a:spLocks noChangeArrowheads="1"/>
          </p:cNvSpPr>
          <p:nvPr/>
        </p:nvSpPr>
        <p:spPr bwMode="auto">
          <a:xfrm>
            <a:off x="6436121" y="5867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00010</a:t>
            </a:r>
          </a:p>
        </p:txBody>
      </p:sp>
      <p:sp>
        <p:nvSpPr>
          <p:cNvPr id="35879" name="TextBox 170">
            <a:extLst>
              <a:ext uri="{FF2B5EF4-FFF2-40B4-BE49-F238E27FC236}">
                <a16:creationId xmlns:a16="http://schemas.microsoft.com/office/drawing/2014/main" id="{E765E9AB-9E6D-1348-93A1-AF58C7DB6B93}"/>
              </a:ext>
            </a:extLst>
          </p:cNvPr>
          <p:cNvSpPr txBox="1">
            <a:spLocks noChangeArrowheads="1"/>
          </p:cNvSpPr>
          <p:nvPr/>
        </p:nvSpPr>
        <p:spPr bwMode="auto">
          <a:xfrm>
            <a:off x="6436121" y="5715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00011</a:t>
            </a:r>
          </a:p>
        </p:txBody>
      </p:sp>
      <p:sp>
        <p:nvSpPr>
          <p:cNvPr id="35880" name="TextBox 170">
            <a:extLst>
              <a:ext uri="{FF2B5EF4-FFF2-40B4-BE49-F238E27FC236}">
                <a16:creationId xmlns:a16="http://schemas.microsoft.com/office/drawing/2014/main" id="{95A375E7-957E-0047-9C80-3678BC04950C}"/>
              </a:ext>
            </a:extLst>
          </p:cNvPr>
          <p:cNvSpPr txBox="1">
            <a:spLocks noChangeArrowheads="1"/>
          </p:cNvSpPr>
          <p:nvPr/>
        </p:nvSpPr>
        <p:spPr bwMode="auto">
          <a:xfrm>
            <a:off x="6436121" y="5562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00100</a:t>
            </a:r>
          </a:p>
        </p:txBody>
      </p:sp>
      <p:sp>
        <p:nvSpPr>
          <p:cNvPr id="35881" name="TextBox 170">
            <a:extLst>
              <a:ext uri="{FF2B5EF4-FFF2-40B4-BE49-F238E27FC236}">
                <a16:creationId xmlns:a16="http://schemas.microsoft.com/office/drawing/2014/main" id="{0D935E54-C697-CE44-8B2D-96E298E93510}"/>
              </a:ext>
            </a:extLst>
          </p:cNvPr>
          <p:cNvSpPr txBox="1">
            <a:spLocks noChangeArrowheads="1"/>
          </p:cNvSpPr>
          <p:nvPr/>
        </p:nvSpPr>
        <p:spPr bwMode="auto">
          <a:xfrm>
            <a:off x="6436121" y="5410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00101</a:t>
            </a:r>
          </a:p>
        </p:txBody>
      </p:sp>
      <p:sp>
        <p:nvSpPr>
          <p:cNvPr id="35882" name="TextBox 170">
            <a:extLst>
              <a:ext uri="{FF2B5EF4-FFF2-40B4-BE49-F238E27FC236}">
                <a16:creationId xmlns:a16="http://schemas.microsoft.com/office/drawing/2014/main" id="{95046B7B-5773-5F47-9A6C-B7401D1B362E}"/>
              </a:ext>
            </a:extLst>
          </p:cNvPr>
          <p:cNvSpPr txBox="1">
            <a:spLocks noChangeArrowheads="1"/>
          </p:cNvSpPr>
          <p:nvPr/>
        </p:nvSpPr>
        <p:spPr bwMode="auto">
          <a:xfrm>
            <a:off x="6436121" y="5257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00110</a:t>
            </a:r>
          </a:p>
        </p:txBody>
      </p:sp>
      <p:sp>
        <p:nvSpPr>
          <p:cNvPr id="35883" name="TextBox 170">
            <a:extLst>
              <a:ext uri="{FF2B5EF4-FFF2-40B4-BE49-F238E27FC236}">
                <a16:creationId xmlns:a16="http://schemas.microsoft.com/office/drawing/2014/main" id="{1C7DC241-5B96-9641-BBBE-6F402CAA755D}"/>
              </a:ext>
            </a:extLst>
          </p:cNvPr>
          <p:cNvSpPr txBox="1">
            <a:spLocks noChangeArrowheads="1"/>
          </p:cNvSpPr>
          <p:nvPr/>
        </p:nvSpPr>
        <p:spPr bwMode="auto">
          <a:xfrm>
            <a:off x="6436121" y="5105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00111</a:t>
            </a:r>
          </a:p>
        </p:txBody>
      </p:sp>
      <p:sp>
        <p:nvSpPr>
          <p:cNvPr id="35884" name="TextBox 170">
            <a:extLst>
              <a:ext uri="{FF2B5EF4-FFF2-40B4-BE49-F238E27FC236}">
                <a16:creationId xmlns:a16="http://schemas.microsoft.com/office/drawing/2014/main" id="{A35596DD-6952-2942-91E3-9F10AB514D0E}"/>
              </a:ext>
            </a:extLst>
          </p:cNvPr>
          <p:cNvSpPr txBox="1">
            <a:spLocks noChangeArrowheads="1"/>
          </p:cNvSpPr>
          <p:nvPr/>
        </p:nvSpPr>
        <p:spPr bwMode="auto">
          <a:xfrm>
            <a:off x="6436121" y="4953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01000</a:t>
            </a:r>
          </a:p>
        </p:txBody>
      </p:sp>
      <p:sp>
        <p:nvSpPr>
          <p:cNvPr id="35885" name="TextBox 170">
            <a:extLst>
              <a:ext uri="{FF2B5EF4-FFF2-40B4-BE49-F238E27FC236}">
                <a16:creationId xmlns:a16="http://schemas.microsoft.com/office/drawing/2014/main" id="{762D378B-33EA-054C-AB43-B6AC4D756967}"/>
              </a:ext>
            </a:extLst>
          </p:cNvPr>
          <p:cNvSpPr txBox="1">
            <a:spLocks noChangeArrowheads="1"/>
          </p:cNvSpPr>
          <p:nvPr/>
        </p:nvSpPr>
        <p:spPr bwMode="auto">
          <a:xfrm>
            <a:off x="6436121" y="4800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01001</a:t>
            </a:r>
          </a:p>
        </p:txBody>
      </p:sp>
      <p:sp>
        <p:nvSpPr>
          <p:cNvPr id="35886" name="TextBox 170">
            <a:extLst>
              <a:ext uri="{FF2B5EF4-FFF2-40B4-BE49-F238E27FC236}">
                <a16:creationId xmlns:a16="http://schemas.microsoft.com/office/drawing/2014/main" id="{AE08D252-B7C4-134E-9208-13430930645A}"/>
              </a:ext>
            </a:extLst>
          </p:cNvPr>
          <p:cNvSpPr txBox="1">
            <a:spLocks noChangeArrowheads="1"/>
          </p:cNvSpPr>
          <p:nvPr/>
        </p:nvSpPr>
        <p:spPr bwMode="auto">
          <a:xfrm>
            <a:off x="6436121" y="4648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01010</a:t>
            </a:r>
          </a:p>
        </p:txBody>
      </p:sp>
      <p:sp>
        <p:nvSpPr>
          <p:cNvPr id="35887" name="TextBox 170">
            <a:extLst>
              <a:ext uri="{FF2B5EF4-FFF2-40B4-BE49-F238E27FC236}">
                <a16:creationId xmlns:a16="http://schemas.microsoft.com/office/drawing/2014/main" id="{84093DB5-EEBC-8044-9010-5A92A8856A27}"/>
              </a:ext>
            </a:extLst>
          </p:cNvPr>
          <p:cNvSpPr txBox="1">
            <a:spLocks noChangeArrowheads="1"/>
          </p:cNvSpPr>
          <p:nvPr/>
        </p:nvSpPr>
        <p:spPr bwMode="auto">
          <a:xfrm>
            <a:off x="6436121" y="44926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01011</a:t>
            </a:r>
          </a:p>
        </p:txBody>
      </p:sp>
      <p:sp>
        <p:nvSpPr>
          <p:cNvPr id="35888" name="TextBox 170">
            <a:extLst>
              <a:ext uri="{FF2B5EF4-FFF2-40B4-BE49-F238E27FC236}">
                <a16:creationId xmlns:a16="http://schemas.microsoft.com/office/drawing/2014/main" id="{AA18A995-8902-6249-8C7D-89E14C2AF75A}"/>
              </a:ext>
            </a:extLst>
          </p:cNvPr>
          <p:cNvSpPr txBox="1">
            <a:spLocks noChangeArrowheads="1"/>
          </p:cNvSpPr>
          <p:nvPr/>
        </p:nvSpPr>
        <p:spPr bwMode="auto">
          <a:xfrm>
            <a:off x="6436121" y="4343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01100</a:t>
            </a:r>
          </a:p>
        </p:txBody>
      </p:sp>
      <p:sp>
        <p:nvSpPr>
          <p:cNvPr id="35889" name="TextBox 170">
            <a:extLst>
              <a:ext uri="{FF2B5EF4-FFF2-40B4-BE49-F238E27FC236}">
                <a16:creationId xmlns:a16="http://schemas.microsoft.com/office/drawing/2014/main" id="{141AA0A8-385F-704B-9ADB-DAFA68B3D16B}"/>
              </a:ext>
            </a:extLst>
          </p:cNvPr>
          <p:cNvSpPr txBox="1">
            <a:spLocks noChangeArrowheads="1"/>
          </p:cNvSpPr>
          <p:nvPr/>
        </p:nvSpPr>
        <p:spPr bwMode="auto">
          <a:xfrm>
            <a:off x="6436121" y="4191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01101</a:t>
            </a:r>
          </a:p>
        </p:txBody>
      </p:sp>
      <p:sp>
        <p:nvSpPr>
          <p:cNvPr id="35890" name="TextBox 170">
            <a:extLst>
              <a:ext uri="{FF2B5EF4-FFF2-40B4-BE49-F238E27FC236}">
                <a16:creationId xmlns:a16="http://schemas.microsoft.com/office/drawing/2014/main" id="{C96801EF-F2D4-D94D-A568-41515C740435}"/>
              </a:ext>
            </a:extLst>
          </p:cNvPr>
          <p:cNvSpPr txBox="1">
            <a:spLocks noChangeArrowheads="1"/>
          </p:cNvSpPr>
          <p:nvPr/>
        </p:nvSpPr>
        <p:spPr bwMode="auto">
          <a:xfrm>
            <a:off x="6436121" y="4038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01110</a:t>
            </a:r>
          </a:p>
        </p:txBody>
      </p:sp>
      <p:sp>
        <p:nvSpPr>
          <p:cNvPr id="35891" name="TextBox 170">
            <a:extLst>
              <a:ext uri="{FF2B5EF4-FFF2-40B4-BE49-F238E27FC236}">
                <a16:creationId xmlns:a16="http://schemas.microsoft.com/office/drawing/2014/main" id="{4C124CA3-E2F6-F043-BF1C-20C8C65996F3}"/>
              </a:ext>
            </a:extLst>
          </p:cNvPr>
          <p:cNvSpPr txBox="1">
            <a:spLocks noChangeArrowheads="1"/>
          </p:cNvSpPr>
          <p:nvPr/>
        </p:nvSpPr>
        <p:spPr bwMode="auto">
          <a:xfrm>
            <a:off x="6436121" y="3886200"/>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01111</a:t>
            </a:r>
          </a:p>
        </p:txBody>
      </p:sp>
      <p:sp>
        <p:nvSpPr>
          <p:cNvPr id="35892" name="TextBox 170">
            <a:extLst>
              <a:ext uri="{FF2B5EF4-FFF2-40B4-BE49-F238E27FC236}">
                <a16:creationId xmlns:a16="http://schemas.microsoft.com/office/drawing/2014/main" id="{90BFB412-6AD0-184A-B34B-F61512250815}"/>
              </a:ext>
            </a:extLst>
          </p:cNvPr>
          <p:cNvSpPr txBox="1">
            <a:spLocks noChangeArrowheads="1"/>
          </p:cNvSpPr>
          <p:nvPr/>
        </p:nvSpPr>
        <p:spPr bwMode="auto">
          <a:xfrm>
            <a:off x="6436121" y="37306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10000</a:t>
            </a:r>
          </a:p>
        </p:txBody>
      </p:sp>
      <p:sp>
        <p:nvSpPr>
          <p:cNvPr id="35893" name="TextBox 170">
            <a:extLst>
              <a:ext uri="{FF2B5EF4-FFF2-40B4-BE49-F238E27FC236}">
                <a16:creationId xmlns:a16="http://schemas.microsoft.com/office/drawing/2014/main" id="{094A00F1-4830-DF4D-83D4-4A079138FAF4}"/>
              </a:ext>
            </a:extLst>
          </p:cNvPr>
          <p:cNvSpPr txBox="1">
            <a:spLocks noChangeArrowheads="1"/>
          </p:cNvSpPr>
          <p:nvPr/>
        </p:nvSpPr>
        <p:spPr bwMode="auto">
          <a:xfrm>
            <a:off x="6436121" y="3581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10001</a:t>
            </a:r>
          </a:p>
        </p:txBody>
      </p:sp>
      <p:sp>
        <p:nvSpPr>
          <p:cNvPr id="35894" name="TextBox 170">
            <a:extLst>
              <a:ext uri="{FF2B5EF4-FFF2-40B4-BE49-F238E27FC236}">
                <a16:creationId xmlns:a16="http://schemas.microsoft.com/office/drawing/2014/main" id="{223D3635-FB4A-4449-9D80-07DBD1DB30CA}"/>
              </a:ext>
            </a:extLst>
          </p:cNvPr>
          <p:cNvSpPr txBox="1">
            <a:spLocks noChangeArrowheads="1"/>
          </p:cNvSpPr>
          <p:nvPr/>
        </p:nvSpPr>
        <p:spPr bwMode="auto">
          <a:xfrm>
            <a:off x="6436121" y="3429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10010</a:t>
            </a:r>
          </a:p>
        </p:txBody>
      </p:sp>
      <p:sp>
        <p:nvSpPr>
          <p:cNvPr id="35895" name="TextBox 170">
            <a:extLst>
              <a:ext uri="{FF2B5EF4-FFF2-40B4-BE49-F238E27FC236}">
                <a16:creationId xmlns:a16="http://schemas.microsoft.com/office/drawing/2014/main" id="{E5EEAC77-88A6-E94D-83C5-C4C09F07C512}"/>
              </a:ext>
            </a:extLst>
          </p:cNvPr>
          <p:cNvSpPr txBox="1">
            <a:spLocks noChangeArrowheads="1"/>
          </p:cNvSpPr>
          <p:nvPr/>
        </p:nvSpPr>
        <p:spPr bwMode="auto">
          <a:xfrm>
            <a:off x="6436121" y="3276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10011</a:t>
            </a:r>
          </a:p>
        </p:txBody>
      </p:sp>
      <p:sp>
        <p:nvSpPr>
          <p:cNvPr id="35896" name="TextBox 170">
            <a:extLst>
              <a:ext uri="{FF2B5EF4-FFF2-40B4-BE49-F238E27FC236}">
                <a16:creationId xmlns:a16="http://schemas.microsoft.com/office/drawing/2014/main" id="{BFBB70B3-50DB-8746-9A66-C979E58EF6C0}"/>
              </a:ext>
            </a:extLst>
          </p:cNvPr>
          <p:cNvSpPr txBox="1">
            <a:spLocks noChangeArrowheads="1"/>
          </p:cNvSpPr>
          <p:nvPr/>
        </p:nvSpPr>
        <p:spPr bwMode="auto">
          <a:xfrm>
            <a:off x="6436121" y="3124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10100</a:t>
            </a:r>
          </a:p>
        </p:txBody>
      </p:sp>
      <p:sp>
        <p:nvSpPr>
          <p:cNvPr id="35897" name="TextBox 170">
            <a:extLst>
              <a:ext uri="{FF2B5EF4-FFF2-40B4-BE49-F238E27FC236}">
                <a16:creationId xmlns:a16="http://schemas.microsoft.com/office/drawing/2014/main" id="{D23D2DDC-19A1-CA40-B581-0DA1F46A6642}"/>
              </a:ext>
            </a:extLst>
          </p:cNvPr>
          <p:cNvSpPr txBox="1">
            <a:spLocks noChangeArrowheads="1"/>
          </p:cNvSpPr>
          <p:nvPr/>
        </p:nvSpPr>
        <p:spPr bwMode="auto">
          <a:xfrm>
            <a:off x="6436121" y="2971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10101</a:t>
            </a:r>
          </a:p>
        </p:txBody>
      </p:sp>
      <p:sp>
        <p:nvSpPr>
          <p:cNvPr id="35898" name="TextBox 170">
            <a:extLst>
              <a:ext uri="{FF2B5EF4-FFF2-40B4-BE49-F238E27FC236}">
                <a16:creationId xmlns:a16="http://schemas.microsoft.com/office/drawing/2014/main" id="{C6C97D6D-0238-284D-BA34-262ADE18481B}"/>
              </a:ext>
            </a:extLst>
          </p:cNvPr>
          <p:cNvSpPr txBox="1">
            <a:spLocks noChangeArrowheads="1"/>
          </p:cNvSpPr>
          <p:nvPr/>
        </p:nvSpPr>
        <p:spPr bwMode="auto">
          <a:xfrm>
            <a:off x="6436121" y="2819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10110</a:t>
            </a:r>
          </a:p>
        </p:txBody>
      </p:sp>
      <p:sp>
        <p:nvSpPr>
          <p:cNvPr id="35899" name="TextBox 170">
            <a:extLst>
              <a:ext uri="{FF2B5EF4-FFF2-40B4-BE49-F238E27FC236}">
                <a16:creationId xmlns:a16="http://schemas.microsoft.com/office/drawing/2014/main" id="{D06E998D-67C0-B943-B0C9-F37B2DC7D6F3}"/>
              </a:ext>
            </a:extLst>
          </p:cNvPr>
          <p:cNvSpPr txBox="1">
            <a:spLocks noChangeArrowheads="1"/>
          </p:cNvSpPr>
          <p:nvPr/>
        </p:nvSpPr>
        <p:spPr bwMode="auto">
          <a:xfrm>
            <a:off x="6436121" y="2667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10111</a:t>
            </a:r>
          </a:p>
        </p:txBody>
      </p:sp>
      <p:sp>
        <p:nvSpPr>
          <p:cNvPr id="35900" name="TextBox 170">
            <a:extLst>
              <a:ext uri="{FF2B5EF4-FFF2-40B4-BE49-F238E27FC236}">
                <a16:creationId xmlns:a16="http://schemas.microsoft.com/office/drawing/2014/main" id="{C0CBB870-93D7-824E-B1B1-D485BC44AE9F}"/>
              </a:ext>
            </a:extLst>
          </p:cNvPr>
          <p:cNvSpPr txBox="1">
            <a:spLocks noChangeArrowheads="1"/>
          </p:cNvSpPr>
          <p:nvPr/>
        </p:nvSpPr>
        <p:spPr bwMode="auto">
          <a:xfrm>
            <a:off x="6436121" y="2514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11000</a:t>
            </a:r>
          </a:p>
        </p:txBody>
      </p:sp>
      <p:sp>
        <p:nvSpPr>
          <p:cNvPr id="35901" name="TextBox 170">
            <a:extLst>
              <a:ext uri="{FF2B5EF4-FFF2-40B4-BE49-F238E27FC236}">
                <a16:creationId xmlns:a16="http://schemas.microsoft.com/office/drawing/2014/main" id="{97A87130-2F4B-164C-B5C8-BE3679AEF13A}"/>
              </a:ext>
            </a:extLst>
          </p:cNvPr>
          <p:cNvSpPr txBox="1">
            <a:spLocks noChangeArrowheads="1"/>
          </p:cNvSpPr>
          <p:nvPr/>
        </p:nvSpPr>
        <p:spPr bwMode="auto">
          <a:xfrm>
            <a:off x="6436121" y="2362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11001</a:t>
            </a:r>
          </a:p>
        </p:txBody>
      </p:sp>
      <p:sp>
        <p:nvSpPr>
          <p:cNvPr id="35902" name="TextBox 170">
            <a:extLst>
              <a:ext uri="{FF2B5EF4-FFF2-40B4-BE49-F238E27FC236}">
                <a16:creationId xmlns:a16="http://schemas.microsoft.com/office/drawing/2014/main" id="{483FF2CB-5BD4-D445-B71B-F3AAC1415877}"/>
              </a:ext>
            </a:extLst>
          </p:cNvPr>
          <p:cNvSpPr txBox="1">
            <a:spLocks noChangeArrowheads="1"/>
          </p:cNvSpPr>
          <p:nvPr/>
        </p:nvSpPr>
        <p:spPr bwMode="auto">
          <a:xfrm>
            <a:off x="6436121" y="2209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11010</a:t>
            </a:r>
          </a:p>
        </p:txBody>
      </p:sp>
      <p:sp>
        <p:nvSpPr>
          <p:cNvPr id="35903" name="TextBox 170">
            <a:extLst>
              <a:ext uri="{FF2B5EF4-FFF2-40B4-BE49-F238E27FC236}">
                <a16:creationId xmlns:a16="http://schemas.microsoft.com/office/drawing/2014/main" id="{80773134-5E73-CD46-9CD7-4B73E8B56A96}"/>
              </a:ext>
            </a:extLst>
          </p:cNvPr>
          <p:cNvSpPr txBox="1">
            <a:spLocks noChangeArrowheads="1"/>
          </p:cNvSpPr>
          <p:nvPr/>
        </p:nvSpPr>
        <p:spPr bwMode="auto">
          <a:xfrm>
            <a:off x="6436121" y="20542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11011</a:t>
            </a:r>
          </a:p>
        </p:txBody>
      </p:sp>
      <p:sp>
        <p:nvSpPr>
          <p:cNvPr id="35904" name="TextBox 170">
            <a:extLst>
              <a:ext uri="{FF2B5EF4-FFF2-40B4-BE49-F238E27FC236}">
                <a16:creationId xmlns:a16="http://schemas.microsoft.com/office/drawing/2014/main" id="{12D32CE1-22F6-3943-B4C0-3EC071F9A73D}"/>
              </a:ext>
            </a:extLst>
          </p:cNvPr>
          <p:cNvSpPr txBox="1">
            <a:spLocks noChangeArrowheads="1"/>
          </p:cNvSpPr>
          <p:nvPr/>
        </p:nvSpPr>
        <p:spPr bwMode="auto">
          <a:xfrm>
            <a:off x="6436121" y="1905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11100</a:t>
            </a:r>
          </a:p>
        </p:txBody>
      </p:sp>
      <p:sp>
        <p:nvSpPr>
          <p:cNvPr id="35905" name="TextBox 170">
            <a:extLst>
              <a:ext uri="{FF2B5EF4-FFF2-40B4-BE49-F238E27FC236}">
                <a16:creationId xmlns:a16="http://schemas.microsoft.com/office/drawing/2014/main" id="{2A324971-4226-494F-BDC4-9CDAA1182692}"/>
              </a:ext>
            </a:extLst>
          </p:cNvPr>
          <p:cNvSpPr txBox="1">
            <a:spLocks noChangeArrowheads="1"/>
          </p:cNvSpPr>
          <p:nvPr/>
        </p:nvSpPr>
        <p:spPr bwMode="auto">
          <a:xfrm>
            <a:off x="6436121" y="1752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11101</a:t>
            </a:r>
          </a:p>
        </p:txBody>
      </p:sp>
      <p:sp>
        <p:nvSpPr>
          <p:cNvPr id="35906" name="TextBox 170">
            <a:extLst>
              <a:ext uri="{FF2B5EF4-FFF2-40B4-BE49-F238E27FC236}">
                <a16:creationId xmlns:a16="http://schemas.microsoft.com/office/drawing/2014/main" id="{D084166B-3CDE-6B47-B93F-DCBA8D59931F}"/>
              </a:ext>
            </a:extLst>
          </p:cNvPr>
          <p:cNvSpPr txBox="1">
            <a:spLocks noChangeArrowheads="1"/>
          </p:cNvSpPr>
          <p:nvPr/>
        </p:nvSpPr>
        <p:spPr bwMode="auto">
          <a:xfrm>
            <a:off x="6436121" y="1600200"/>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11110</a:t>
            </a:r>
          </a:p>
        </p:txBody>
      </p:sp>
      <p:sp>
        <p:nvSpPr>
          <p:cNvPr id="35907" name="TextBox 170">
            <a:extLst>
              <a:ext uri="{FF2B5EF4-FFF2-40B4-BE49-F238E27FC236}">
                <a16:creationId xmlns:a16="http://schemas.microsoft.com/office/drawing/2014/main" id="{2066FF16-2FC7-1C4C-88D9-59DBC57D64D2}"/>
              </a:ext>
            </a:extLst>
          </p:cNvPr>
          <p:cNvSpPr txBox="1">
            <a:spLocks noChangeArrowheads="1"/>
          </p:cNvSpPr>
          <p:nvPr/>
        </p:nvSpPr>
        <p:spPr bwMode="auto">
          <a:xfrm>
            <a:off x="6436121" y="1447800"/>
            <a:ext cx="6445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11111</a:t>
            </a:r>
          </a:p>
        </p:txBody>
      </p:sp>
      <p:sp>
        <p:nvSpPr>
          <p:cNvPr id="109" name="Rectangle 108">
            <a:extLst>
              <a:ext uri="{FF2B5EF4-FFF2-40B4-BE49-F238E27FC236}">
                <a16:creationId xmlns:a16="http://schemas.microsoft.com/office/drawing/2014/main" id="{59F0E9DE-D4E8-FB45-806C-D07EDB1C642D}"/>
              </a:ext>
            </a:extLst>
          </p:cNvPr>
          <p:cNvSpPr/>
          <p:nvPr/>
        </p:nvSpPr>
        <p:spPr bwMode="auto">
          <a:xfrm>
            <a:off x="3209550" y="31130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0" name="Rectangle 109">
            <a:extLst>
              <a:ext uri="{FF2B5EF4-FFF2-40B4-BE49-F238E27FC236}">
                <a16:creationId xmlns:a16="http://schemas.microsoft.com/office/drawing/2014/main" id="{0E653D27-A188-E54D-B150-B2AAAFD34C27}"/>
              </a:ext>
            </a:extLst>
          </p:cNvPr>
          <p:cNvSpPr/>
          <p:nvPr/>
        </p:nvSpPr>
        <p:spPr bwMode="auto">
          <a:xfrm>
            <a:off x="3209550" y="32654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1" name="Rectangle 110">
            <a:extLst>
              <a:ext uri="{FF2B5EF4-FFF2-40B4-BE49-F238E27FC236}">
                <a16:creationId xmlns:a16="http://schemas.microsoft.com/office/drawing/2014/main" id="{A37ADD03-CBE2-D343-98D4-6D4357F70030}"/>
              </a:ext>
            </a:extLst>
          </p:cNvPr>
          <p:cNvSpPr/>
          <p:nvPr/>
        </p:nvSpPr>
        <p:spPr bwMode="auto">
          <a:xfrm>
            <a:off x="3209550" y="34178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2" name="Rectangle 111">
            <a:extLst>
              <a:ext uri="{FF2B5EF4-FFF2-40B4-BE49-F238E27FC236}">
                <a16:creationId xmlns:a16="http://schemas.microsoft.com/office/drawing/2014/main" id="{588FDF5E-A056-9447-9D36-546F7D43B42E}"/>
              </a:ext>
            </a:extLst>
          </p:cNvPr>
          <p:cNvSpPr/>
          <p:nvPr/>
        </p:nvSpPr>
        <p:spPr bwMode="auto">
          <a:xfrm>
            <a:off x="3209550" y="35702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3" name="Rectangle 112">
            <a:extLst>
              <a:ext uri="{FF2B5EF4-FFF2-40B4-BE49-F238E27FC236}">
                <a16:creationId xmlns:a16="http://schemas.microsoft.com/office/drawing/2014/main" id="{1086B8C8-7123-974B-8921-5EA01CD6AED0}"/>
              </a:ext>
            </a:extLst>
          </p:cNvPr>
          <p:cNvSpPr/>
          <p:nvPr/>
        </p:nvSpPr>
        <p:spPr bwMode="auto">
          <a:xfrm>
            <a:off x="3209550" y="37226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4" name="Rectangle 113">
            <a:extLst>
              <a:ext uri="{FF2B5EF4-FFF2-40B4-BE49-F238E27FC236}">
                <a16:creationId xmlns:a16="http://schemas.microsoft.com/office/drawing/2014/main" id="{5A69BC7D-4032-A842-9AD1-18FF1007AA7C}"/>
              </a:ext>
            </a:extLst>
          </p:cNvPr>
          <p:cNvSpPr/>
          <p:nvPr/>
        </p:nvSpPr>
        <p:spPr bwMode="auto">
          <a:xfrm>
            <a:off x="3209550" y="38750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5" name="Rectangle 114">
            <a:extLst>
              <a:ext uri="{FF2B5EF4-FFF2-40B4-BE49-F238E27FC236}">
                <a16:creationId xmlns:a16="http://schemas.microsoft.com/office/drawing/2014/main" id="{5A082CEA-FAA3-384E-ADFF-F1DB3CD1504D}"/>
              </a:ext>
            </a:extLst>
          </p:cNvPr>
          <p:cNvSpPr/>
          <p:nvPr/>
        </p:nvSpPr>
        <p:spPr bwMode="auto">
          <a:xfrm>
            <a:off x="3209550" y="40274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6" name="Rectangle 115">
            <a:extLst>
              <a:ext uri="{FF2B5EF4-FFF2-40B4-BE49-F238E27FC236}">
                <a16:creationId xmlns:a16="http://schemas.microsoft.com/office/drawing/2014/main" id="{16DCAF0F-344D-E044-AAC0-38118F44F9CB}"/>
              </a:ext>
            </a:extLst>
          </p:cNvPr>
          <p:cNvSpPr/>
          <p:nvPr/>
        </p:nvSpPr>
        <p:spPr bwMode="auto">
          <a:xfrm>
            <a:off x="3209550" y="41798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916" name="Rectangle 28">
            <a:extLst>
              <a:ext uri="{FF2B5EF4-FFF2-40B4-BE49-F238E27FC236}">
                <a16:creationId xmlns:a16="http://schemas.microsoft.com/office/drawing/2014/main" id="{F5B228EC-132E-D445-B3B4-30C71C328364}"/>
              </a:ext>
            </a:extLst>
          </p:cNvPr>
          <p:cNvSpPr>
            <a:spLocks noChangeArrowheads="1"/>
          </p:cNvSpPr>
          <p:nvPr/>
        </p:nvSpPr>
        <p:spPr bwMode="auto">
          <a:xfrm>
            <a:off x="3209550" y="3113088"/>
            <a:ext cx="1295400" cy="12192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35917" name="TextBox 170">
            <a:extLst>
              <a:ext uri="{FF2B5EF4-FFF2-40B4-BE49-F238E27FC236}">
                <a16:creationId xmlns:a16="http://schemas.microsoft.com/office/drawing/2014/main" id="{E9CAD384-4B27-C44D-A72B-092077D21A32}"/>
              </a:ext>
            </a:extLst>
          </p:cNvPr>
          <p:cNvSpPr txBox="1">
            <a:spLocks noChangeArrowheads="1"/>
          </p:cNvSpPr>
          <p:nvPr/>
        </p:nvSpPr>
        <p:spPr bwMode="auto">
          <a:xfrm>
            <a:off x="2752350" y="4100513"/>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a:t>
            </a:r>
          </a:p>
        </p:txBody>
      </p:sp>
      <p:sp>
        <p:nvSpPr>
          <p:cNvPr id="35918" name="TextBox 170">
            <a:extLst>
              <a:ext uri="{FF2B5EF4-FFF2-40B4-BE49-F238E27FC236}">
                <a16:creationId xmlns:a16="http://schemas.microsoft.com/office/drawing/2014/main" id="{F5E44582-1132-224D-9305-CC7600A4F0A5}"/>
              </a:ext>
            </a:extLst>
          </p:cNvPr>
          <p:cNvSpPr txBox="1">
            <a:spLocks noChangeArrowheads="1"/>
          </p:cNvSpPr>
          <p:nvPr/>
        </p:nvSpPr>
        <p:spPr bwMode="auto">
          <a:xfrm>
            <a:off x="2752350" y="3948113"/>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a:t>
            </a:r>
          </a:p>
        </p:txBody>
      </p:sp>
      <p:sp>
        <p:nvSpPr>
          <p:cNvPr id="35919" name="TextBox 170">
            <a:extLst>
              <a:ext uri="{FF2B5EF4-FFF2-40B4-BE49-F238E27FC236}">
                <a16:creationId xmlns:a16="http://schemas.microsoft.com/office/drawing/2014/main" id="{A06AF041-08DE-F64C-BADE-AA6A980FFC6F}"/>
              </a:ext>
            </a:extLst>
          </p:cNvPr>
          <p:cNvSpPr txBox="1">
            <a:spLocks noChangeArrowheads="1"/>
          </p:cNvSpPr>
          <p:nvPr/>
        </p:nvSpPr>
        <p:spPr bwMode="auto">
          <a:xfrm>
            <a:off x="2752350" y="379253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a:t>
            </a:r>
          </a:p>
        </p:txBody>
      </p:sp>
      <p:sp>
        <p:nvSpPr>
          <p:cNvPr id="35920" name="TextBox 170">
            <a:extLst>
              <a:ext uri="{FF2B5EF4-FFF2-40B4-BE49-F238E27FC236}">
                <a16:creationId xmlns:a16="http://schemas.microsoft.com/office/drawing/2014/main" id="{8E4F91C9-2C4F-9F4E-91DD-E991DC3AE984}"/>
              </a:ext>
            </a:extLst>
          </p:cNvPr>
          <p:cNvSpPr txBox="1">
            <a:spLocks noChangeArrowheads="1"/>
          </p:cNvSpPr>
          <p:nvPr/>
        </p:nvSpPr>
        <p:spPr bwMode="auto">
          <a:xfrm>
            <a:off x="2752350" y="3643313"/>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a:t>
            </a:r>
          </a:p>
        </p:txBody>
      </p:sp>
      <p:sp>
        <p:nvSpPr>
          <p:cNvPr id="35921" name="TextBox 170">
            <a:extLst>
              <a:ext uri="{FF2B5EF4-FFF2-40B4-BE49-F238E27FC236}">
                <a16:creationId xmlns:a16="http://schemas.microsoft.com/office/drawing/2014/main" id="{2AD1280F-A0E4-1241-B72B-D1748D4123FC}"/>
              </a:ext>
            </a:extLst>
          </p:cNvPr>
          <p:cNvSpPr txBox="1">
            <a:spLocks noChangeArrowheads="1"/>
          </p:cNvSpPr>
          <p:nvPr/>
        </p:nvSpPr>
        <p:spPr bwMode="auto">
          <a:xfrm>
            <a:off x="2752350" y="348773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a:t>
            </a:r>
          </a:p>
        </p:txBody>
      </p:sp>
      <p:sp>
        <p:nvSpPr>
          <p:cNvPr id="35922" name="TextBox 170">
            <a:extLst>
              <a:ext uri="{FF2B5EF4-FFF2-40B4-BE49-F238E27FC236}">
                <a16:creationId xmlns:a16="http://schemas.microsoft.com/office/drawing/2014/main" id="{262FB5A8-F5FF-8E4D-9A8D-023C87E1DA19}"/>
              </a:ext>
            </a:extLst>
          </p:cNvPr>
          <p:cNvSpPr txBox="1">
            <a:spLocks noChangeArrowheads="1"/>
          </p:cNvSpPr>
          <p:nvPr/>
        </p:nvSpPr>
        <p:spPr bwMode="auto">
          <a:xfrm>
            <a:off x="2752350" y="334168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a:t>
            </a:r>
          </a:p>
        </p:txBody>
      </p:sp>
      <p:sp>
        <p:nvSpPr>
          <p:cNvPr id="35923" name="TextBox 170">
            <a:extLst>
              <a:ext uri="{FF2B5EF4-FFF2-40B4-BE49-F238E27FC236}">
                <a16:creationId xmlns:a16="http://schemas.microsoft.com/office/drawing/2014/main" id="{38C4D28F-1D85-F041-91DC-602F3C0BC361}"/>
              </a:ext>
            </a:extLst>
          </p:cNvPr>
          <p:cNvSpPr txBox="1">
            <a:spLocks noChangeArrowheads="1"/>
          </p:cNvSpPr>
          <p:nvPr/>
        </p:nvSpPr>
        <p:spPr bwMode="auto">
          <a:xfrm>
            <a:off x="2752350" y="318928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a:t>
            </a:r>
          </a:p>
        </p:txBody>
      </p:sp>
      <p:sp>
        <p:nvSpPr>
          <p:cNvPr id="35924" name="TextBox 170">
            <a:extLst>
              <a:ext uri="{FF2B5EF4-FFF2-40B4-BE49-F238E27FC236}">
                <a16:creationId xmlns:a16="http://schemas.microsoft.com/office/drawing/2014/main" id="{FA1F50CA-D7D3-DD47-9046-01A928A68DA6}"/>
              </a:ext>
            </a:extLst>
          </p:cNvPr>
          <p:cNvSpPr txBox="1">
            <a:spLocks noChangeArrowheads="1"/>
          </p:cNvSpPr>
          <p:nvPr/>
        </p:nvSpPr>
        <p:spPr bwMode="auto">
          <a:xfrm>
            <a:off x="2752350" y="3036888"/>
            <a:ext cx="4651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a:t>
            </a:r>
          </a:p>
        </p:txBody>
      </p:sp>
      <p:sp>
        <p:nvSpPr>
          <p:cNvPr id="35925" name="TextBox 133">
            <a:extLst>
              <a:ext uri="{FF2B5EF4-FFF2-40B4-BE49-F238E27FC236}">
                <a16:creationId xmlns:a16="http://schemas.microsoft.com/office/drawing/2014/main" id="{91C43079-B374-434E-9888-6783F0F6DD7C}"/>
              </a:ext>
            </a:extLst>
          </p:cNvPr>
          <p:cNvSpPr txBox="1">
            <a:spLocks noChangeArrowheads="1"/>
          </p:cNvSpPr>
          <p:nvPr/>
        </p:nvSpPr>
        <p:spPr bwMode="auto">
          <a:xfrm rot="16200000">
            <a:off x="7702240" y="3681261"/>
            <a:ext cx="17169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dirty="0">
                <a:latin typeface="Gill Sans Light" panose="020B0302020104020203" pitchFamily="34" charset="-79"/>
                <a:cs typeface="Gill Sans Light" panose="020B0302020104020203" pitchFamily="34" charset="-79"/>
              </a:rPr>
              <a:t>Physical Memory</a:t>
            </a:r>
          </a:p>
        </p:txBody>
      </p:sp>
      <p:sp>
        <p:nvSpPr>
          <p:cNvPr id="137" name="Rectangle 136">
            <a:extLst>
              <a:ext uri="{FF2B5EF4-FFF2-40B4-BE49-F238E27FC236}">
                <a16:creationId xmlns:a16="http://schemas.microsoft.com/office/drawing/2014/main" id="{25DC4DAD-51EB-B340-9B41-40F300E88B20}"/>
              </a:ext>
            </a:extLst>
          </p:cNvPr>
          <p:cNvSpPr/>
          <p:nvPr/>
        </p:nvSpPr>
        <p:spPr bwMode="auto">
          <a:xfrm>
            <a:off x="7080646" y="4419600"/>
            <a:ext cx="1295400" cy="152400"/>
          </a:xfrm>
          <a:prstGeom prst="rect">
            <a:avLst/>
          </a:prstGeom>
          <a:solidFill>
            <a:schemeClr val="bg2">
              <a:lumMod val="75000"/>
            </a:schemeClr>
          </a:solid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grpSp>
        <p:nvGrpSpPr>
          <p:cNvPr id="11" name="Group 10">
            <a:extLst>
              <a:ext uri="{FF2B5EF4-FFF2-40B4-BE49-F238E27FC236}">
                <a16:creationId xmlns:a16="http://schemas.microsoft.com/office/drawing/2014/main" id="{F461F95E-6040-444D-A015-B4AB0E1E532E}"/>
              </a:ext>
            </a:extLst>
          </p:cNvPr>
          <p:cNvGrpSpPr/>
          <p:nvPr/>
        </p:nvGrpSpPr>
        <p:grpSpPr>
          <a:xfrm>
            <a:off x="4705884" y="3457938"/>
            <a:ext cx="1427998" cy="623115"/>
            <a:chOff x="4705884" y="3457938"/>
            <a:chExt cx="1427998" cy="623115"/>
          </a:xfrm>
        </p:grpSpPr>
        <p:cxnSp>
          <p:nvCxnSpPr>
            <p:cNvPr id="102" name="Straight Arrow Connector 139">
              <a:extLst>
                <a:ext uri="{FF2B5EF4-FFF2-40B4-BE49-F238E27FC236}">
                  <a16:creationId xmlns:a16="http://schemas.microsoft.com/office/drawing/2014/main" id="{70879D96-6E33-2A48-A7C0-EE42F61CE1FC}"/>
                </a:ext>
              </a:extLst>
            </p:cNvPr>
            <p:cNvCxnSpPr>
              <a:cxnSpLocks noChangeShapeType="1"/>
            </p:cNvCxnSpPr>
            <p:nvPr/>
          </p:nvCxnSpPr>
          <p:spPr bwMode="auto">
            <a:xfrm>
              <a:off x="4705884" y="3910014"/>
              <a:ext cx="809091" cy="0"/>
            </a:xfrm>
            <a:prstGeom prst="straightConnector1">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cxnSp>
        <p:pic>
          <p:nvPicPr>
            <p:cNvPr id="4" name="Graphic 3" descr="Garbage">
              <a:extLst>
                <a:ext uri="{FF2B5EF4-FFF2-40B4-BE49-F238E27FC236}">
                  <a16:creationId xmlns:a16="http://schemas.microsoft.com/office/drawing/2014/main" id="{A2263396-3A97-934B-B754-42E1B523D351}"/>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617727" y="3564898"/>
              <a:ext cx="516155" cy="516155"/>
            </a:xfrm>
            <a:prstGeom prst="rect">
              <a:avLst/>
            </a:prstGeom>
          </p:spPr>
        </p:pic>
        <p:pic>
          <p:nvPicPr>
            <p:cNvPr id="10" name="Graphic 9" descr="Badge Question Mark">
              <a:extLst>
                <a:ext uri="{FF2B5EF4-FFF2-40B4-BE49-F238E27FC236}">
                  <a16:creationId xmlns:a16="http://schemas.microsoft.com/office/drawing/2014/main" id="{954669FC-5601-0D45-9FA7-180624FA2FAE}"/>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865513" y="3457938"/>
              <a:ext cx="426575" cy="426575"/>
            </a:xfrm>
            <a:prstGeom prst="rect">
              <a:avLst/>
            </a:prstGeom>
          </p:spPr>
        </p:pic>
      </p:grpSp>
    </p:spTree>
    <p:extLst>
      <p:ext uri="{BB962C8B-B14F-4D97-AF65-F5344CB8AC3E}">
        <p14:creationId xmlns:p14="http://schemas.microsoft.com/office/powerpoint/2010/main" val="3435777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1026"/>
          <p:cNvSpPr>
            <a:spLocks noGrp="1" noChangeArrowheads="1"/>
          </p:cNvSpPr>
          <p:nvPr>
            <p:ph type="title"/>
          </p:nvPr>
        </p:nvSpPr>
        <p:spPr>
          <a:xfrm>
            <a:off x="628650" y="212727"/>
            <a:ext cx="7886700" cy="986154"/>
          </a:xfrm>
        </p:spPr>
        <p:txBody>
          <a:bodyPr/>
          <a:lstStyle/>
          <a:p>
            <a:r>
              <a:rPr lang="en-US" dirty="0"/>
              <a:t>Where to Put Blocks in Cache?</a:t>
            </a:r>
          </a:p>
        </p:txBody>
      </p:sp>
      <p:sp>
        <p:nvSpPr>
          <p:cNvPr id="48133" name="Rectangle 1027" descr="Rectangle: Click to edit Master text styles&#10;Second level&#10;Third level&#10;Fourth level&#10;Fifth level"/>
          <p:cNvSpPr>
            <a:spLocks noGrp="1" noChangeArrowheads="1"/>
          </p:cNvSpPr>
          <p:nvPr>
            <p:ph idx="1"/>
          </p:nvPr>
        </p:nvSpPr>
        <p:spPr>
          <a:xfrm>
            <a:off x="628650" y="1676400"/>
            <a:ext cx="7886700" cy="4968875"/>
          </a:xfrm>
        </p:spPr>
        <p:txBody>
          <a:bodyPr/>
          <a:lstStyle/>
          <a:p>
            <a:r>
              <a:rPr lang="en-US" sz="2000" dirty="0"/>
              <a:t>Divide cache into disjoint </a:t>
            </a:r>
            <a:r>
              <a:rPr lang="en-US" sz="2000" dirty="0">
                <a:solidFill>
                  <a:srgbClr val="FF0000"/>
                </a:solidFill>
              </a:rPr>
              <a:t>sets </a:t>
            </a:r>
            <a:r>
              <a:rPr lang="en-US" sz="2000" dirty="0"/>
              <a:t>of blocks</a:t>
            </a:r>
          </a:p>
          <a:p>
            <a:pPr lvl="1"/>
            <a:r>
              <a:rPr lang="en-US" sz="1800" dirty="0">
                <a:sym typeface="Wingdings" pitchFamily="2" charset="2"/>
              </a:rPr>
              <a:t>There is 1-to-1 mapping from block address to set</a:t>
            </a:r>
          </a:p>
          <a:p>
            <a:pPr lvl="1"/>
            <a:endParaRPr lang="en-US" sz="1800" dirty="0">
              <a:solidFill>
                <a:srgbClr val="FF0000"/>
              </a:solidFill>
            </a:endParaRPr>
          </a:p>
          <a:p>
            <a:r>
              <a:rPr lang="en-US" sz="2000" dirty="0">
                <a:solidFill>
                  <a:srgbClr val="FF0000"/>
                </a:solidFill>
              </a:rPr>
              <a:t>M-way set-associative cache</a:t>
            </a:r>
            <a:r>
              <a:rPr lang="en-US" sz="2000" dirty="0"/>
              <a:t>: each set holds M number of blocks</a:t>
            </a:r>
          </a:p>
          <a:p>
            <a:pPr lvl="1"/>
            <a:r>
              <a:rPr lang="en-US" sz="1800" dirty="0"/>
              <a:t>E.g., 4 blocks per set </a:t>
            </a:r>
            <a:r>
              <a:rPr lang="en-US" sz="1800" dirty="0">
                <a:sym typeface="Wingdings" pitchFamily="2" charset="2"/>
              </a:rPr>
              <a:t>⇒</a:t>
            </a:r>
            <a:r>
              <a:rPr lang="en-US" sz="1800" dirty="0"/>
              <a:t> 4-way set-associative cache</a:t>
            </a:r>
          </a:p>
          <a:p>
            <a:pPr lvl="1"/>
            <a:endParaRPr lang="en-US" sz="1800" dirty="0"/>
          </a:p>
          <a:p>
            <a:r>
              <a:rPr lang="en-US" sz="2000" dirty="0">
                <a:solidFill>
                  <a:srgbClr val="FF0000"/>
                </a:solidFill>
              </a:rPr>
              <a:t>Fully-associative cache</a:t>
            </a:r>
            <a:r>
              <a:rPr lang="en-US" sz="2000" dirty="0"/>
              <a:t>: whole cache has just one set</a:t>
            </a:r>
          </a:p>
          <a:p>
            <a:pPr lvl="1"/>
            <a:r>
              <a:rPr lang="en-US" sz="1800" dirty="0">
                <a:solidFill>
                  <a:srgbClr val="00B050"/>
                </a:solidFill>
              </a:rPr>
              <a:t>+ Most flexible</a:t>
            </a:r>
          </a:p>
          <a:p>
            <a:pPr lvl="1"/>
            <a:r>
              <a:rPr lang="en-US" sz="1800" dirty="0">
                <a:solidFill>
                  <a:srgbClr val="FF0000"/>
                </a:solidFill>
              </a:rPr>
              <a:t>− Longest access latency</a:t>
            </a:r>
          </a:p>
          <a:p>
            <a:pPr lvl="1"/>
            <a:endParaRPr lang="en-US" sz="2200" dirty="0"/>
          </a:p>
          <a:p>
            <a:r>
              <a:rPr lang="en-US" sz="2000" dirty="0">
                <a:solidFill>
                  <a:srgbClr val="FF0000"/>
                </a:solidFill>
              </a:rPr>
              <a:t>Direct-mapped cache</a:t>
            </a:r>
            <a:r>
              <a:rPr lang="en-US" sz="2000" dirty="0"/>
              <a:t>: each set has one block (</a:t>
            </a:r>
            <a:r>
              <a:rPr lang="en-US" sz="2000" dirty="0">
                <a:latin typeface="+mj-lt"/>
              </a:rPr>
              <a:t>=</a:t>
            </a:r>
            <a:r>
              <a:rPr lang="en-US" sz="2000" dirty="0"/>
              <a:t> 1-way set-associative)</a:t>
            </a:r>
          </a:p>
          <a:p>
            <a:pPr lvl="1"/>
            <a:r>
              <a:rPr lang="en-US" sz="1800" dirty="0">
                <a:solidFill>
                  <a:srgbClr val="00B050"/>
                </a:solidFill>
              </a:rPr>
              <a:t>+ Shortest access latency</a:t>
            </a:r>
            <a:endParaRPr lang="en-US" sz="1800" dirty="0">
              <a:solidFill>
                <a:srgbClr val="FF0000"/>
              </a:solidFill>
            </a:endParaRPr>
          </a:p>
          <a:p>
            <a:pPr lvl="1"/>
            <a:r>
              <a:rPr lang="en-US" sz="1800" dirty="0">
                <a:solidFill>
                  <a:srgbClr val="FF0000"/>
                </a:solidFill>
              </a:rPr>
              <a:t>− Least flexible</a:t>
            </a:r>
          </a:p>
        </p:txBody>
      </p:sp>
    </p:spTree>
    <p:extLst>
      <p:ext uri="{BB962C8B-B14F-4D97-AF65-F5344CB8AC3E}">
        <p14:creationId xmlns:p14="http://schemas.microsoft.com/office/powerpoint/2010/main" val="664907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13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13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13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13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13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13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813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813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813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813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a:extLst>
              <a:ext uri="{FF2B5EF4-FFF2-40B4-BE49-F238E27FC236}">
                <a16:creationId xmlns:a16="http://schemas.microsoft.com/office/drawing/2014/main" id="{88CDA899-2B39-3545-A7CF-128D53E388A4}"/>
              </a:ext>
            </a:extLst>
          </p:cNvPr>
          <p:cNvSpPr>
            <a:spLocks noGrp="1"/>
          </p:cNvSpPr>
          <p:nvPr>
            <p:ph type="title"/>
          </p:nvPr>
        </p:nvSpPr>
        <p:spPr>
          <a:xfrm>
            <a:off x="628650" y="212727"/>
            <a:ext cx="7886700" cy="986154"/>
          </a:xfrm>
        </p:spPr>
        <p:txBody>
          <a:bodyPr/>
          <a:lstStyle/>
          <a:p>
            <a:r>
              <a:rPr lang="en-US" altLang="en-US" dirty="0"/>
              <a:t>Example: Direct-mapped Cache</a:t>
            </a:r>
          </a:p>
        </p:txBody>
      </p:sp>
      <p:sp>
        <p:nvSpPr>
          <p:cNvPr id="35842" name="Content Placeholder 2">
            <a:extLst>
              <a:ext uri="{FF2B5EF4-FFF2-40B4-BE49-F238E27FC236}">
                <a16:creationId xmlns:a16="http://schemas.microsoft.com/office/drawing/2014/main" id="{CDEDE2A8-12D5-8F4A-A2DB-99F8AA9DA71C}"/>
              </a:ext>
            </a:extLst>
          </p:cNvPr>
          <p:cNvSpPr>
            <a:spLocks noGrp="1"/>
          </p:cNvSpPr>
          <p:nvPr>
            <p:ph idx="1"/>
          </p:nvPr>
        </p:nvSpPr>
        <p:spPr>
          <a:xfrm>
            <a:off x="628650" y="1676400"/>
            <a:ext cx="7886700" cy="4968875"/>
          </a:xfrm>
        </p:spPr>
        <p:txBody>
          <a:bodyPr/>
          <a:lstStyle/>
          <a:p>
            <a:r>
              <a:rPr lang="en-US" altLang="en-US" sz="1800" dirty="0"/>
              <a:t>Each byte (block) in physical memory is </a:t>
            </a:r>
            <a:br>
              <a:rPr lang="en-US" altLang="en-US" sz="1800" dirty="0"/>
            </a:br>
            <a:r>
              <a:rPr lang="en-US" altLang="en-US" sz="1800" dirty="0"/>
              <a:t>cached to single cache location</a:t>
            </a:r>
          </a:p>
          <a:p>
            <a:pPr lvl="1"/>
            <a:r>
              <a:rPr lang="en-US" altLang="en-US" sz="1600" dirty="0"/>
              <a:t>Least significant bits of address (last 3 bits) index cache</a:t>
            </a:r>
          </a:p>
          <a:p>
            <a:pPr lvl="1"/>
            <a:r>
              <a:rPr lang="en-US" altLang="en-US" sz="1600" dirty="0"/>
              <a:t>(</a:t>
            </a:r>
            <a:r>
              <a:rPr lang="en-US" altLang="en-US" sz="1600" dirty="0">
                <a:latin typeface="Ubuntu Mono" panose="020B0509030602030204" pitchFamily="49" charset="0"/>
              </a:rPr>
              <a:t>00</a:t>
            </a:r>
            <a:r>
              <a:rPr lang="en-US" altLang="en-US" sz="1600" dirty="0">
                <a:solidFill>
                  <a:srgbClr val="FF0000"/>
                </a:solidFill>
                <a:latin typeface="Ubuntu Mono" panose="020B0509030602030204" pitchFamily="49" charset="0"/>
              </a:rPr>
              <a:t>100</a:t>
            </a:r>
            <a:r>
              <a:rPr lang="en-US" altLang="en-US" sz="1600" dirty="0"/>
              <a:t>),(</a:t>
            </a:r>
            <a:r>
              <a:rPr lang="en-US" altLang="en-US" sz="1600" dirty="0">
                <a:latin typeface="Ubuntu Mono" panose="020B0509030602030204" pitchFamily="49" charset="0"/>
              </a:rPr>
              <a:t>01</a:t>
            </a:r>
            <a:r>
              <a:rPr lang="en-US" altLang="en-US" sz="1600" dirty="0">
                <a:solidFill>
                  <a:srgbClr val="FF0000"/>
                </a:solidFill>
                <a:latin typeface="Ubuntu Mono" panose="020B0509030602030204" pitchFamily="49" charset="0"/>
              </a:rPr>
              <a:t>100</a:t>
            </a:r>
            <a:r>
              <a:rPr lang="en-US" altLang="en-US" sz="1600" dirty="0"/>
              <a:t>),(</a:t>
            </a:r>
            <a:r>
              <a:rPr lang="en-US" altLang="en-US" sz="1600" dirty="0">
                <a:latin typeface="Ubuntu Mono" panose="020B0509030602030204" pitchFamily="49" charset="0"/>
              </a:rPr>
              <a:t>10</a:t>
            </a:r>
            <a:r>
              <a:rPr lang="en-US" altLang="en-US" sz="1600" dirty="0">
                <a:solidFill>
                  <a:srgbClr val="FF0000"/>
                </a:solidFill>
                <a:latin typeface="Ubuntu Mono" panose="020B0509030602030204" pitchFamily="49" charset="0"/>
              </a:rPr>
              <a:t>100</a:t>
            </a:r>
            <a:r>
              <a:rPr lang="en-US" altLang="en-US" sz="1600" dirty="0"/>
              <a:t>),(</a:t>
            </a:r>
            <a:r>
              <a:rPr lang="en-US" altLang="en-US" sz="1600" dirty="0">
                <a:latin typeface="Ubuntu Mono" panose="020B0509030602030204" pitchFamily="49" charset="0"/>
              </a:rPr>
              <a:t>11</a:t>
            </a:r>
            <a:r>
              <a:rPr lang="en-US" altLang="en-US" sz="1600" dirty="0">
                <a:solidFill>
                  <a:srgbClr val="FF0000"/>
                </a:solidFill>
                <a:latin typeface="Ubuntu Mono" panose="020B0509030602030204" pitchFamily="49" charset="0"/>
              </a:rPr>
              <a:t>100</a:t>
            </a:r>
            <a:r>
              <a:rPr lang="en-US" altLang="en-US" sz="1600" dirty="0"/>
              <a:t>) cached to </a:t>
            </a:r>
            <a:r>
              <a:rPr lang="en-US" altLang="en-US" sz="1600" dirty="0">
                <a:latin typeface="Ubuntu Mono" panose="020B0509030602030204" pitchFamily="49" charset="0"/>
              </a:rPr>
              <a:t>100</a:t>
            </a:r>
          </a:p>
          <a:p>
            <a:endParaRPr lang="en-US" altLang="en-US" sz="1800" dirty="0"/>
          </a:p>
          <a:p>
            <a:endParaRPr lang="en-US" altLang="en-US" sz="1800" dirty="0"/>
          </a:p>
          <a:p>
            <a:endParaRPr lang="en-US" altLang="en-US" sz="1800" dirty="0"/>
          </a:p>
          <a:p>
            <a:endParaRPr lang="en-US" altLang="en-US" sz="1800" dirty="0"/>
          </a:p>
          <a:p>
            <a:endParaRPr lang="en-US" altLang="en-US" sz="1800" dirty="0"/>
          </a:p>
          <a:p>
            <a:endParaRPr lang="en-US" altLang="en-US" sz="1800" dirty="0"/>
          </a:p>
          <a:p>
            <a:r>
              <a:rPr lang="en-US" altLang="en-US" sz="1800" dirty="0"/>
              <a:t>How do we know which byte is cached?</a:t>
            </a:r>
          </a:p>
          <a:p>
            <a:pPr lvl="1"/>
            <a:r>
              <a:rPr lang="en-US" altLang="en-US" sz="1400" dirty="0"/>
              <a:t>Tag each byte with the most significant two bits</a:t>
            </a:r>
            <a:endParaRPr lang="en-US" altLang="en-US" sz="1800" dirty="0"/>
          </a:p>
          <a:p>
            <a:endParaRPr lang="en-US" altLang="en-US" sz="1800" dirty="0"/>
          </a:p>
        </p:txBody>
      </p:sp>
      <p:sp>
        <p:nvSpPr>
          <p:cNvPr id="35926" name="TextBox 134">
            <a:extLst>
              <a:ext uri="{FF2B5EF4-FFF2-40B4-BE49-F238E27FC236}">
                <a16:creationId xmlns:a16="http://schemas.microsoft.com/office/drawing/2014/main" id="{658CAB77-827F-C149-9D2D-DFCECA8BF351}"/>
              </a:ext>
            </a:extLst>
          </p:cNvPr>
          <p:cNvSpPr txBox="1">
            <a:spLocks noChangeArrowheads="1"/>
          </p:cNvSpPr>
          <p:nvPr/>
        </p:nvSpPr>
        <p:spPr bwMode="auto">
          <a:xfrm>
            <a:off x="3477979" y="3277656"/>
            <a:ext cx="7585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dirty="0">
                <a:latin typeface="Gill Sans Light" panose="020B0302020104020203" pitchFamily="34" charset="-79"/>
                <a:cs typeface="Gill Sans Light" panose="020B0302020104020203" pitchFamily="34" charset="-79"/>
              </a:rPr>
              <a:t>Cache</a:t>
            </a:r>
          </a:p>
        </p:txBody>
      </p:sp>
      <p:sp>
        <p:nvSpPr>
          <p:cNvPr id="35843" name="Rectangle 28">
            <a:extLst>
              <a:ext uri="{FF2B5EF4-FFF2-40B4-BE49-F238E27FC236}">
                <a16:creationId xmlns:a16="http://schemas.microsoft.com/office/drawing/2014/main" id="{F9268125-5A87-9340-9157-CFD201356F95}"/>
              </a:ext>
            </a:extLst>
          </p:cNvPr>
          <p:cNvSpPr>
            <a:spLocks noChangeArrowheads="1"/>
          </p:cNvSpPr>
          <p:nvPr/>
        </p:nvSpPr>
        <p:spPr bwMode="auto">
          <a:xfrm>
            <a:off x="7080646" y="1524000"/>
            <a:ext cx="1295400" cy="48768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14" name="Rectangle 13">
            <a:extLst>
              <a:ext uri="{FF2B5EF4-FFF2-40B4-BE49-F238E27FC236}">
                <a16:creationId xmlns:a16="http://schemas.microsoft.com/office/drawing/2014/main" id="{8FF4A4E8-5BD3-004A-9D0D-6305DDA85DF0}"/>
              </a:ext>
            </a:extLst>
          </p:cNvPr>
          <p:cNvSpPr/>
          <p:nvPr/>
        </p:nvSpPr>
        <p:spPr bwMode="auto">
          <a:xfrm>
            <a:off x="7080646" y="3962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5" name="Rectangle 14">
            <a:extLst>
              <a:ext uri="{FF2B5EF4-FFF2-40B4-BE49-F238E27FC236}">
                <a16:creationId xmlns:a16="http://schemas.microsoft.com/office/drawing/2014/main" id="{60E6BB2F-7F70-EF4C-9667-DEA83C15EE4F}"/>
              </a:ext>
            </a:extLst>
          </p:cNvPr>
          <p:cNvSpPr/>
          <p:nvPr/>
        </p:nvSpPr>
        <p:spPr bwMode="auto">
          <a:xfrm>
            <a:off x="7080646" y="4114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6" name="Rectangle 15">
            <a:extLst>
              <a:ext uri="{FF2B5EF4-FFF2-40B4-BE49-F238E27FC236}">
                <a16:creationId xmlns:a16="http://schemas.microsoft.com/office/drawing/2014/main" id="{2ACDAC97-6C38-D542-855C-5A2ADC70D7B1}"/>
              </a:ext>
            </a:extLst>
          </p:cNvPr>
          <p:cNvSpPr/>
          <p:nvPr/>
        </p:nvSpPr>
        <p:spPr bwMode="auto">
          <a:xfrm>
            <a:off x="7080646" y="4267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7" name="Rectangle 16">
            <a:extLst>
              <a:ext uri="{FF2B5EF4-FFF2-40B4-BE49-F238E27FC236}">
                <a16:creationId xmlns:a16="http://schemas.microsoft.com/office/drawing/2014/main" id="{8F103380-1838-1347-A478-42D8047068FB}"/>
              </a:ext>
            </a:extLst>
          </p:cNvPr>
          <p:cNvSpPr/>
          <p:nvPr/>
        </p:nvSpPr>
        <p:spPr bwMode="auto">
          <a:xfrm>
            <a:off x="7080646" y="4419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8" name="Rectangle 17">
            <a:extLst>
              <a:ext uri="{FF2B5EF4-FFF2-40B4-BE49-F238E27FC236}">
                <a16:creationId xmlns:a16="http://schemas.microsoft.com/office/drawing/2014/main" id="{73BA5350-3E0B-EA4B-9982-4D52B51A0B26}"/>
              </a:ext>
            </a:extLst>
          </p:cNvPr>
          <p:cNvSpPr/>
          <p:nvPr/>
        </p:nvSpPr>
        <p:spPr bwMode="auto">
          <a:xfrm>
            <a:off x="7080646" y="4572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9" name="Rectangle 18">
            <a:extLst>
              <a:ext uri="{FF2B5EF4-FFF2-40B4-BE49-F238E27FC236}">
                <a16:creationId xmlns:a16="http://schemas.microsoft.com/office/drawing/2014/main" id="{804C2DF7-6F46-8B49-9173-FB9188D322F5}"/>
              </a:ext>
            </a:extLst>
          </p:cNvPr>
          <p:cNvSpPr/>
          <p:nvPr/>
        </p:nvSpPr>
        <p:spPr bwMode="auto">
          <a:xfrm>
            <a:off x="7080646" y="4724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0" name="Rectangle 19">
            <a:extLst>
              <a:ext uri="{FF2B5EF4-FFF2-40B4-BE49-F238E27FC236}">
                <a16:creationId xmlns:a16="http://schemas.microsoft.com/office/drawing/2014/main" id="{81F56B1B-01B6-DD4B-8451-7F96E1F2C721}"/>
              </a:ext>
            </a:extLst>
          </p:cNvPr>
          <p:cNvSpPr/>
          <p:nvPr/>
        </p:nvSpPr>
        <p:spPr bwMode="auto">
          <a:xfrm>
            <a:off x="7080646" y="4876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1" name="Rectangle 20">
            <a:extLst>
              <a:ext uri="{FF2B5EF4-FFF2-40B4-BE49-F238E27FC236}">
                <a16:creationId xmlns:a16="http://schemas.microsoft.com/office/drawing/2014/main" id="{4E0316A3-EA09-C342-A88E-BC2AE5A76E09}"/>
              </a:ext>
            </a:extLst>
          </p:cNvPr>
          <p:cNvSpPr/>
          <p:nvPr/>
        </p:nvSpPr>
        <p:spPr bwMode="auto">
          <a:xfrm>
            <a:off x="7080646" y="5029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2" name="Rectangle 21">
            <a:extLst>
              <a:ext uri="{FF2B5EF4-FFF2-40B4-BE49-F238E27FC236}">
                <a16:creationId xmlns:a16="http://schemas.microsoft.com/office/drawing/2014/main" id="{F11C7643-1EB8-FE40-9F3B-95D8DD57F4C8}"/>
              </a:ext>
            </a:extLst>
          </p:cNvPr>
          <p:cNvSpPr/>
          <p:nvPr/>
        </p:nvSpPr>
        <p:spPr bwMode="auto">
          <a:xfrm>
            <a:off x="7080646" y="5181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3" name="Rectangle 22">
            <a:extLst>
              <a:ext uri="{FF2B5EF4-FFF2-40B4-BE49-F238E27FC236}">
                <a16:creationId xmlns:a16="http://schemas.microsoft.com/office/drawing/2014/main" id="{C122F349-0884-154B-A4F8-BB4FDF941160}"/>
              </a:ext>
            </a:extLst>
          </p:cNvPr>
          <p:cNvSpPr/>
          <p:nvPr/>
        </p:nvSpPr>
        <p:spPr bwMode="auto">
          <a:xfrm>
            <a:off x="7080646" y="5334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4" name="Rectangle 23">
            <a:extLst>
              <a:ext uri="{FF2B5EF4-FFF2-40B4-BE49-F238E27FC236}">
                <a16:creationId xmlns:a16="http://schemas.microsoft.com/office/drawing/2014/main" id="{9498B42E-3661-4F4E-A671-6054B690F18D}"/>
              </a:ext>
            </a:extLst>
          </p:cNvPr>
          <p:cNvSpPr/>
          <p:nvPr/>
        </p:nvSpPr>
        <p:spPr bwMode="auto">
          <a:xfrm>
            <a:off x="7080646" y="5486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5" name="Rectangle 24">
            <a:extLst>
              <a:ext uri="{FF2B5EF4-FFF2-40B4-BE49-F238E27FC236}">
                <a16:creationId xmlns:a16="http://schemas.microsoft.com/office/drawing/2014/main" id="{3A19C80C-3707-744E-B95E-53CB0A14003B}"/>
              </a:ext>
            </a:extLst>
          </p:cNvPr>
          <p:cNvSpPr/>
          <p:nvPr/>
        </p:nvSpPr>
        <p:spPr bwMode="auto">
          <a:xfrm>
            <a:off x="7080646" y="5638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6" name="Rectangle 25">
            <a:extLst>
              <a:ext uri="{FF2B5EF4-FFF2-40B4-BE49-F238E27FC236}">
                <a16:creationId xmlns:a16="http://schemas.microsoft.com/office/drawing/2014/main" id="{3F64C216-F0F5-FC46-B8E0-A3FA1530A28B}"/>
              </a:ext>
            </a:extLst>
          </p:cNvPr>
          <p:cNvSpPr/>
          <p:nvPr/>
        </p:nvSpPr>
        <p:spPr bwMode="auto">
          <a:xfrm>
            <a:off x="7080646" y="5791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7" name="Rectangle 26">
            <a:extLst>
              <a:ext uri="{FF2B5EF4-FFF2-40B4-BE49-F238E27FC236}">
                <a16:creationId xmlns:a16="http://schemas.microsoft.com/office/drawing/2014/main" id="{96A7D38F-32B5-7940-83D7-91F2B206FEDE}"/>
              </a:ext>
            </a:extLst>
          </p:cNvPr>
          <p:cNvSpPr/>
          <p:nvPr/>
        </p:nvSpPr>
        <p:spPr bwMode="auto">
          <a:xfrm>
            <a:off x="7080646" y="5943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8" name="Rectangle 27">
            <a:extLst>
              <a:ext uri="{FF2B5EF4-FFF2-40B4-BE49-F238E27FC236}">
                <a16:creationId xmlns:a16="http://schemas.microsoft.com/office/drawing/2014/main" id="{BD81A7F0-3DD9-CC48-8FDA-78CCB9F5DE90}"/>
              </a:ext>
            </a:extLst>
          </p:cNvPr>
          <p:cNvSpPr/>
          <p:nvPr/>
        </p:nvSpPr>
        <p:spPr bwMode="auto">
          <a:xfrm>
            <a:off x="7080646" y="6096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9" name="Rectangle 28">
            <a:extLst>
              <a:ext uri="{FF2B5EF4-FFF2-40B4-BE49-F238E27FC236}">
                <a16:creationId xmlns:a16="http://schemas.microsoft.com/office/drawing/2014/main" id="{602A3C9B-BF8D-1743-A9CE-C62747DC15EC}"/>
              </a:ext>
            </a:extLst>
          </p:cNvPr>
          <p:cNvSpPr/>
          <p:nvPr/>
        </p:nvSpPr>
        <p:spPr bwMode="auto">
          <a:xfrm>
            <a:off x="7080646" y="6248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0" name="Rectangle 29">
            <a:extLst>
              <a:ext uri="{FF2B5EF4-FFF2-40B4-BE49-F238E27FC236}">
                <a16:creationId xmlns:a16="http://schemas.microsoft.com/office/drawing/2014/main" id="{170F2EB4-D27F-2643-898D-6DFBBABBD3E3}"/>
              </a:ext>
            </a:extLst>
          </p:cNvPr>
          <p:cNvSpPr/>
          <p:nvPr/>
        </p:nvSpPr>
        <p:spPr bwMode="auto">
          <a:xfrm>
            <a:off x="7080646" y="1524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1" name="Rectangle 30">
            <a:extLst>
              <a:ext uri="{FF2B5EF4-FFF2-40B4-BE49-F238E27FC236}">
                <a16:creationId xmlns:a16="http://schemas.microsoft.com/office/drawing/2014/main" id="{3E03B852-AB87-6D47-9F3E-211E5A01A4DB}"/>
              </a:ext>
            </a:extLst>
          </p:cNvPr>
          <p:cNvSpPr/>
          <p:nvPr/>
        </p:nvSpPr>
        <p:spPr bwMode="auto">
          <a:xfrm>
            <a:off x="7080646" y="1676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2" name="Rectangle 31">
            <a:extLst>
              <a:ext uri="{FF2B5EF4-FFF2-40B4-BE49-F238E27FC236}">
                <a16:creationId xmlns:a16="http://schemas.microsoft.com/office/drawing/2014/main" id="{4182FF6E-1782-6344-B083-9F9A6199BBAC}"/>
              </a:ext>
            </a:extLst>
          </p:cNvPr>
          <p:cNvSpPr/>
          <p:nvPr/>
        </p:nvSpPr>
        <p:spPr bwMode="auto">
          <a:xfrm>
            <a:off x="7080646" y="1828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3" name="Rectangle 32">
            <a:extLst>
              <a:ext uri="{FF2B5EF4-FFF2-40B4-BE49-F238E27FC236}">
                <a16:creationId xmlns:a16="http://schemas.microsoft.com/office/drawing/2014/main" id="{E2F76194-9A2A-6142-AC64-FB522F7EBFDD}"/>
              </a:ext>
            </a:extLst>
          </p:cNvPr>
          <p:cNvSpPr/>
          <p:nvPr/>
        </p:nvSpPr>
        <p:spPr bwMode="auto">
          <a:xfrm>
            <a:off x="7080646" y="1981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4" name="Rectangle 33">
            <a:extLst>
              <a:ext uri="{FF2B5EF4-FFF2-40B4-BE49-F238E27FC236}">
                <a16:creationId xmlns:a16="http://schemas.microsoft.com/office/drawing/2014/main" id="{04DF4CBA-DEE2-A642-B5E4-9D1F4514D534}"/>
              </a:ext>
            </a:extLst>
          </p:cNvPr>
          <p:cNvSpPr/>
          <p:nvPr/>
        </p:nvSpPr>
        <p:spPr bwMode="auto">
          <a:xfrm>
            <a:off x="7080646" y="2133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 name="Rectangle 34">
            <a:extLst>
              <a:ext uri="{FF2B5EF4-FFF2-40B4-BE49-F238E27FC236}">
                <a16:creationId xmlns:a16="http://schemas.microsoft.com/office/drawing/2014/main" id="{A878D123-DB9E-3B46-A4DB-71B44C073564}"/>
              </a:ext>
            </a:extLst>
          </p:cNvPr>
          <p:cNvSpPr/>
          <p:nvPr/>
        </p:nvSpPr>
        <p:spPr bwMode="auto">
          <a:xfrm>
            <a:off x="7080646" y="2286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6" name="Rectangle 35">
            <a:extLst>
              <a:ext uri="{FF2B5EF4-FFF2-40B4-BE49-F238E27FC236}">
                <a16:creationId xmlns:a16="http://schemas.microsoft.com/office/drawing/2014/main" id="{716708C9-BED0-5D4F-B6A5-EE916F00C9AE}"/>
              </a:ext>
            </a:extLst>
          </p:cNvPr>
          <p:cNvSpPr/>
          <p:nvPr/>
        </p:nvSpPr>
        <p:spPr bwMode="auto">
          <a:xfrm>
            <a:off x="7080646" y="2438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7" name="Rectangle 36">
            <a:extLst>
              <a:ext uri="{FF2B5EF4-FFF2-40B4-BE49-F238E27FC236}">
                <a16:creationId xmlns:a16="http://schemas.microsoft.com/office/drawing/2014/main" id="{79A3391D-8926-5D45-816E-914E101383B2}"/>
              </a:ext>
            </a:extLst>
          </p:cNvPr>
          <p:cNvSpPr/>
          <p:nvPr/>
        </p:nvSpPr>
        <p:spPr bwMode="auto">
          <a:xfrm>
            <a:off x="7080646" y="2590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8" name="Rectangle 37">
            <a:extLst>
              <a:ext uri="{FF2B5EF4-FFF2-40B4-BE49-F238E27FC236}">
                <a16:creationId xmlns:a16="http://schemas.microsoft.com/office/drawing/2014/main" id="{F15D72D8-8314-FB48-A8F4-EC25D87D70B4}"/>
              </a:ext>
            </a:extLst>
          </p:cNvPr>
          <p:cNvSpPr/>
          <p:nvPr/>
        </p:nvSpPr>
        <p:spPr bwMode="auto">
          <a:xfrm>
            <a:off x="7080646" y="2743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9" name="Rectangle 38">
            <a:extLst>
              <a:ext uri="{FF2B5EF4-FFF2-40B4-BE49-F238E27FC236}">
                <a16:creationId xmlns:a16="http://schemas.microsoft.com/office/drawing/2014/main" id="{C150C511-8162-C644-9AFF-1F18B1DDA64D}"/>
              </a:ext>
            </a:extLst>
          </p:cNvPr>
          <p:cNvSpPr/>
          <p:nvPr/>
        </p:nvSpPr>
        <p:spPr bwMode="auto">
          <a:xfrm>
            <a:off x="7080646" y="2895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0" name="Rectangle 39">
            <a:extLst>
              <a:ext uri="{FF2B5EF4-FFF2-40B4-BE49-F238E27FC236}">
                <a16:creationId xmlns:a16="http://schemas.microsoft.com/office/drawing/2014/main" id="{67261608-81E6-604E-BDE8-DD848CD03CAD}"/>
              </a:ext>
            </a:extLst>
          </p:cNvPr>
          <p:cNvSpPr/>
          <p:nvPr/>
        </p:nvSpPr>
        <p:spPr bwMode="auto">
          <a:xfrm>
            <a:off x="7080646" y="3048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1" name="Rectangle 40">
            <a:extLst>
              <a:ext uri="{FF2B5EF4-FFF2-40B4-BE49-F238E27FC236}">
                <a16:creationId xmlns:a16="http://schemas.microsoft.com/office/drawing/2014/main" id="{D8629A6E-7D99-394C-BD13-5C230AB7F18E}"/>
              </a:ext>
            </a:extLst>
          </p:cNvPr>
          <p:cNvSpPr/>
          <p:nvPr/>
        </p:nvSpPr>
        <p:spPr bwMode="auto">
          <a:xfrm>
            <a:off x="7080646" y="3200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2" name="Rectangle 41">
            <a:extLst>
              <a:ext uri="{FF2B5EF4-FFF2-40B4-BE49-F238E27FC236}">
                <a16:creationId xmlns:a16="http://schemas.microsoft.com/office/drawing/2014/main" id="{F9061EC7-F4BD-4048-8A97-29994D848DE5}"/>
              </a:ext>
            </a:extLst>
          </p:cNvPr>
          <p:cNvSpPr/>
          <p:nvPr/>
        </p:nvSpPr>
        <p:spPr bwMode="auto">
          <a:xfrm>
            <a:off x="7080646" y="3352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3" name="Rectangle 42">
            <a:extLst>
              <a:ext uri="{FF2B5EF4-FFF2-40B4-BE49-F238E27FC236}">
                <a16:creationId xmlns:a16="http://schemas.microsoft.com/office/drawing/2014/main" id="{7DBEE904-F935-444A-8C6D-2F47A324A8F5}"/>
              </a:ext>
            </a:extLst>
          </p:cNvPr>
          <p:cNvSpPr/>
          <p:nvPr/>
        </p:nvSpPr>
        <p:spPr bwMode="auto">
          <a:xfrm>
            <a:off x="7080646" y="3505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4" name="Rectangle 43">
            <a:extLst>
              <a:ext uri="{FF2B5EF4-FFF2-40B4-BE49-F238E27FC236}">
                <a16:creationId xmlns:a16="http://schemas.microsoft.com/office/drawing/2014/main" id="{5EC848FE-2615-264E-8EC2-74FBED5B2728}"/>
              </a:ext>
            </a:extLst>
          </p:cNvPr>
          <p:cNvSpPr/>
          <p:nvPr/>
        </p:nvSpPr>
        <p:spPr bwMode="auto">
          <a:xfrm>
            <a:off x="7080646" y="3657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5" name="Rectangle 44">
            <a:extLst>
              <a:ext uri="{FF2B5EF4-FFF2-40B4-BE49-F238E27FC236}">
                <a16:creationId xmlns:a16="http://schemas.microsoft.com/office/drawing/2014/main" id="{E3817025-CDED-9642-BE50-2BD5194227AD}"/>
              </a:ext>
            </a:extLst>
          </p:cNvPr>
          <p:cNvSpPr/>
          <p:nvPr/>
        </p:nvSpPr>
        <p:spPr bwMode="auto">
          <a:xfrm>
            <a:off x="7080646" y="3810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876" name="TextBox 170">
            <a:extLst>
              <a:ext uri="{FF2B5EF4-FFF2-40B4-BE49-F238E27FC236}">
                <a16:creationId xmlns:a16="http://schemas.microsoft.com/office/drawing/2014/main" id="{08D97F80-71E6-A049-9445-D1BD1E449922}"/>
              </a:ext>
            </a:extLst>
          </p:cNvPr>
          <p:cNvSpPr txBox="1">
            <a:spLocks noChangeArrowheads="1"/>
          </p:cNvSpPr>
          <p:nvPr/>
        </p:nvSpPr>
        <p:spPr bwMode="auto">
          <a:xfrm>
            <a:off x="6436121" y="61690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00000</a:t>
            </a:r>
          </a:p>
        </p:txBody>
      </p:sp>
      <p:sp>
        <p:nvSpPr>
          <p:cNvPr id="35877" name="TextBox 170">
            <a:extLst>
              <a:ext uri="{FF2B5EF4-FFF2-40B4-BE49-F238E27FC236}">
                <a16:creationId xmlns:a16="http://schemas.microsoft.com/office/drawing/2014/main" id="{CB7945BE-1297-6248-BD13-90762E68F77E}"/>
              </a:ext>
            </a:extLst>
          </p:cNvPr>
          <p:cNvSpPr txBox="1">
            <a:spLocks noChangeArrowheads="1"/>
          </p:cNvSpPr>
          <p:nvPr/>
        </p:nvSpPr>
        <p:spPr bwMode="auto">
          <a:xfrm>
            <a:off x="6436121" y="6019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00001</a:t>
            </a:r>
          </a:p>
        </p:txBody>
      </p:sp>
      <p:sp>
        <p:nvSpPr>
          <p:cNvPr id="35878" name="TextBox 170">
            <a:extLst>
              <a:ext uri="{FF2B5EF4-FFF2-40B4-BE49-F238E27FC236}">
                <a16:creationId xmlns:a16="http://schemas.microsoft.com/office/drawing/2014/main" id="{75D4E6FC-7888-254D-8DEF-496CD41B2CCE}"/>
              </a:ext>
            </a:extLst>
          </p:cNvPr>
          <p:cNvSpPr txBox="1">
            <a:spLocks noChangeArrowheads="1"/>
          </p:cNvSpPr>
          <p:nvPr/>
        </p:nvSpPr>
        <p:spPr bwMode="auto">
          <a:xfrm>
            <a:off x="6436121" y="5867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00010</a:t>
            </a:r>
          </a:p>
        </p:txBody>
      </p:sp>
      <p:sp>
        <p:nvSpPr>
          <p:cNvPr id="35879" name="TextBox 170">
            <a:extLst>
              <a:ext uri="{FF2B5EF4-FFF2-40B4-BE49-F238E27FC236}">
                <a16:creationId xmlns:a16="http://schemas.microsoft.com/office/drawing/2014/main" id="{E765E9AB-9E6D-1348-93A1-AF58C7DB6B93}"/>
              </a:ext>
            </a:extLst>
          </p:cNvPr>
          <p:cNvSpPr txBox="1">
            <a:spLocks noChangeArrowheads="1"/>
          </p:cNvSpPr>
          <p:nvPr/>
        </p:nvSpPr>
        <p:spPr bwMode="auto">
          <a:xfrm>
            <a:off x="6436121" y="5715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00011</a:t>
            </a:r>
          </a:p>
        </p:txBody>
      </p:sp>
      <p:sp>
        <p:nvSpPr>
          <p:cNvPr id="35880" name="TextBox 170">
            <a:extLst>
              <a:ext uri="{FF2B5EF4-FFF2-40B4-BE49-F238E27FC236}">
                <a16:creationId xmlns:a16="http://schemas.microsoft.com/office/drawing/2014/main" id="{95A375E7-957E-0047-9C80-3678BC04950C}"/>
              </a:ext>
            </a:extLst>
          </p:cNvPr>
          <p:cNvSpPr txBox="1">
            <a:spLocks noChangeArrowheads="1"/>
          </p:cNvSpPr>
          <p:nvPr/>
        </p:nvSpPr>
        <p:spPr bwMode="auto">
          <a:xfrm>
            <a:off x="6436121" y="5562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00</a:t>
            </a:r>
            <a:r>
              <a:rPr lang="en-US" altLang="en-US" sz="1400" b="0" dirty="0">
                <a:solidFill>
                  <a:srgbClr val="FF0000"/>
                </a:solidFill>
                <a:latin typeface="Ubuntu Mono" panose="020B0509030602030204" pitchFamily="49" charset="0"/>
              </a:rPr>
              <a:t>100</a:t>
            </a:r>
          </a:p>
        </p:txBody>
      </p:sp>
      <p:sp>
        <p:nvSpPr>
          <p:cNvPr id="35881" name="TextBox 170">
            <a:extLst>
              <a:ext uri="{FF2B5EF4-FFF2-40B4-BE49-F238E27FC236}">
                <a16:creationId xmlns:a16="http://schemas.microsoft.com/office/drawing/2014/main" id="{0D935E54-C697-CE44-8B2D-96E298E93510}"/>
              </a:ext>
            </a:extLst>
          </p:cNvPr>
          <p:cNvSpPr txBox="1">
            <a:spLocks noChangeArrowheads="1"/>
          </p:cNvSpPr>
          <p:nvPr/>
        </p:nvSpPr>
        <p:spPr bwMode="auto">
          <a:xfrm>
            <a:off x="6436121" y="5410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00101</a:t>
            </a:r>
          </a:p>
        </p:txBody>
      </p:sp>
      <p:sp>
        <p:nvSpPr>
          <p:cNvPr id="35882" name="TextBox 170">
            <a:extLst>
              <a:ext uri="{FF2B5EF4-FFF2-40B4-BE49-F238E27FC236}">
                <a16:creationId xmlns:a16="http://schemas.microsoft.com/office/drawing/2014/main" id="{95046B7B-5773-5F47-9A6C-B7401D1B362E}"/>
              </a:ext>
            </a:extLst>
          </p:cNvPr>
          <p:cNvSpPr txBox="1">
            <a:spLocks noChangeArrowheads="1"/>
          </p:cNvSpPr>
          <p:nvPr/>
        </p:nvSpPr>
        <p:spPr bwMode="auto">
          <a:xfrm>
            <a:off x="6436121" y="5257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00110</a:t>
            </a:r>
          </a:p>
        </p:txBody>
      </p:sp>
      <p:sp>
        <p:nvSpPr>
          <p:cNvPr id="35883" name="TextBox 170">
            <a:extLst>
              <a:ext uri="{FF2B5EF4-FFF2-40B4-BE49-F238E27FC236}">
                <a16:creationId xmlns:a16="http://schemas.microsoft.com/office/drawing/2014/main" id="{1C7DC241-5B96-9641-BBBE-6F402CAA755D}"/>
              </a:ext>
            </a:extLst>
          </p:cNvPr>
          <p:cNvSpPr txBox="1">
            <a:spLocks noChangeArrowheads="1"/>
          </p:cNvSpPr>
          <p:nvPr/>
        </p:nvSpPr>
        <p:spPr bwMode="auto">
          <a:xfrm>
            <a:off x="6436121" y="5105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00111</a:t>
            </a:r>
          </a:p>
        </p:txBody>
      </p:sp>
      <p:sp>
        <p:nvSpPr>
          <p:cNvPr id="35884" name="TextBox 170">
            <a:extLst>
              <a:ext uri="{FF2B5EF4-FFF2-40B4-BE49-F238E27FC236}">
                <a16:creationId xmlns:a16="http://schemas.microsoft.com/office/drawing/2014/main" id="{A35596DD-6952-2942-91E3-9F10AB514D0E}"/>
              </a:ext>
            </a:extLst>
          </p:cNvPr>
          <p:cNvSpPr txBox="1">
            <a:spLocks noChangeArrowheads="1"/>
          </p:cNvSpPr>
          <p:nvPr/>
        </p:nvSpPr>
        <p:spPr bwMode="auto">
          <a:xfrm>
            <a:off x="6436121" y="4953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01000</a:t>
            </a:r>
          </a:p>
        </p:txBody>
      </p:sp>
      <p:sp>
        <p:nvSpPr>
          <p:cNvPr id="35885" name="TextBox 170">
            <a:extLst>
              <a:ext uri="{FF2B5EF4-FFF2-40B4-BE49-F238E27FC236}">
                <a16:creationId xmlns:a16="http://schemas.microsoft.com/office/drawing/2014/main" id="{762D378B-33EA-054C-AB43-B6AC4D756967}"/>
              </a:ext>
            </a:extLst>
          </p:cNvPr>
          <p:cNvSpPr txBox="1">
            <a:spLocks noChangeArrowheads="1"/>
          </p:cNvSpPr>
          <p:nvPr/>
        </p:nvSpPr>
        <p:spPr bwMode="auto">
          <a:xfrm>
            <a:off x="6436121" y="4800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01001</a:t>
            </a:r>
          </a:p>
        </p:txBody>
      </p:sp>
      <p:sp>
        <p:nvSpPr>
          <p:cNvPr id="35886" name="TextBox 170">
            <a:extLst>
              <a:ext uri="{FF2B5EF4-FFF2-40B4-BE49-F238E27FC236}">
                <a16:creationId xmlns:a16="http://schemas.microsoft.com/office/drawing/2014/main" id="{AE08D252-B7C4-134E-9208-13430930645A}"/>
              </a:ext>
            </a:extLst>
          </p:cNvPr>
          <p:cNvSpPr txBox="1">
            <a:spLocks noChangeArrowheads="1"/>
          </p:cNvSpPr>
          <p:nvPr/>
        </p:nvSpPr>
        <p:spPr bwMode="auto">
          <a:xfrm>
            <a:off x="6436121" y="4648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01010</a:t>
            </a:r>
          </a:p>
        </p:txBody>
      </p:sp>
      <p:sp>
        <p:nvSpPr>
          <p:cNvPr id="35887" name="TextBox 170">
            <a:extLst>
              <a:ext uri="{FF2B5EF4-FFF2-40B4-BE49-F238E27FC236}">
                <a16:creationId xmlns:a16="http://schemas.microsoft.com/office/drawing/2014/main" id="{84093DB5-EEBC-8044-9010-5A92A8856A27}"/>
              </a:ext>
            </a:extLst>
          </p:cNvPr>
          <p:cNvSpPr txBox="1">
            <a:spLocks noChangeArrowheads="1"/>
          </p:cNvSpPr>
          <p:nvPr/>
        </p:nvSpPr>
        <p:spPr bwMode="auto">
          <a:xfrm>
            <a:off x="6436121" y="44926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01011</a:t>
            </a:r>
          </a:p>
        </p:txBody>
      </p:sp>
      <p:sp>
        <p:nvSpPr>
          <p:cNvPr id="35888" name="TextBox 170">
            <a:extLst>
              <a:ext uri="{FF2B5EF4-FFF2-40B4-BE49-F238E27FC236}">
                <a16:creationId xmlns:a16="http://schemas.microsoft.com/office/drawing/2014/main" id="{AA18A995-8902-6249-8C7D-89E14C2AF75A}"/>
              </a:ext>
            </a:extLst>
          </p:cNvPr>
          <p:cNvSpPr txBox="1">
            <a:spLocks noChangeArrowheads="1"/>
          </p:cNvSpPr>
          <p:nvPr/>
        </p:nvSpPr>
        <p:spPr bwMode="auto">
          <a:xfrm>
            <a:off x="6436121" y="4343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01</a:t>
            </a:r>
            <a:r>
              <a:rPr lang="en-US" altLang="en-US" sz="1400" b="0" dirty="0">
                <a:solidFill>
                  <a:srgbClr val="FF0000"/>
                </a:solidFill>
                <a:latin typeface="Ubuntu Mono" panose="020B0509030602030204" pitchFamily="49" charset="0"/>
              </a:rPr>
              <a:t>100</a:t>
            </a:r>
          </a:p>
        </p:txBody>
      </p:sp>
      <p:sp>
        <p:nvSpPr>
          <p:cNvPr id="35889" name="TextBox 170">
            <a:extLst>
              <a:ext uri="{FF2B5EF4-FFF2-40B4-BE49-F238E27FC236}">
                <a16:creationId xmlns:a16="http://schemas.microsoft.com/office/drawing/2014/main" id="{141AA0A8-385F-704B-9ADB-DAFA68B3D16B}"/>
              </a:ext>
            </a:extLst>
          </p:cNvPr>
          <p:cNvSpPr txBox="1">
            <a:spLocks noChangeArrowheads="1"/>
          </p:cNvSpPr>
          <p:nvPr/>
        </p:nvSpPr>
        <p:spPr bwMode="auto">
          <a:xfrm>
            <a:off x="6436121" y="4191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01101</a:t>
            </a:r>
          </a:p>
        </p:txBody>
      </p:sp>
      <p:sp>
        <p:nvSpPr>
          <p:cNvPr id="35890" name="TextBox 170">
            <a:extLst>
              <a:ext uri="{FF2B5EF4-FFF2-40B4-BE49-F238E27FC236}">
                <a16:creationId xmlns:a16="http://schemas.microsoft.com/office/drawing/2014/main" id="{C96801EF-F2D4-D94D-A568-41515C740435}"/>
              </a:ext>
            </a:extLst>
          </p:cNvPr>
          <p:cNvSpPr txBox="1">
            <a:spLocks noChangeArrowheads="1"/>
          </p:cNvSpPr>
          <p:nvPr/>
        </p:nvSpPr>
        <p:spPr bwMode="auto">
          <a:xfrm>
            <a:off x="6436121" y="4038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01110</a:t>
            </a:r>
          </a:p>
        </p:txBody>
      </p:sp>
      <p:sp>
        <p:nvSpPr>
          <p:cNvPr id="35891" name="TextBox 170">
            <a:extLst>
              <a:ext uri="{FF2B5EF4-FFF2-40B4-BE49-F238E27FC236}">
                <a16:creationId xmlns:a16="http://schemas.microsoft.com/office/drawing/2014/main" id="{4C124CA3-E2F6-F043-BF1C-20C8C65996F3}"/>
              </a:ext>
            </a:extLst>
          </p:cNvPr>
          <p:cNvSpPr txBox="1">
            <a:spLocks noChangeArrowheads="1"/>
          </p:cNvSpPr>
          <p:nvPr/>
        </p:nvSpPr>
        <p:spPr bwMode="auto">
          <a:xfrm>
            <a:off x="6436121" y="3886200"/>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01111</a:t>
            </a:r>
          </a:p>
        </p:txBody>
      </p:sp>
      <p:sp>
        <p:nvSpPr>
          <p:cNvPr id="35892" name="TextBox 170">
            <a:extLst>
              <a:ext uri="{FF2B5EF4-FFF2-40B4-BE49-F238E27FC236}">
                <a16:creationId xmlns:a16="http://schemas.microsoft.com/office/drawing/2014/main" id="{90BFB412-6AD0-184A-B34B-F61512250815}"/>
              </a:ext>
            </a:extLst>
          </p:cNvPr>
          <p:cNvSpPr txBox="1">
            <a:spLocks noChangeArrowheads="1"/>
          </p:cNvSpPr>
          <p:nvPr/>
        </p:nvSpPr>
        <p:spPr bwMode="auto">
          <a:xfrm>
            <a:off x="6436121" y="37306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10000</a:t>
            </a:r>
          </a:p>
        </p:txBody>
      </p:sp>
      <p:sp>
        <p:nvSpPr>
          <p:cNvPr id="35893" name="TextBox 170">
            <a:extLst>
              <a:ext uri="{FF2B5EF4-FFF2-40B4-BE49-F238E27FC236}">
                <a16:creationId xmlns:a16="http://schemas.microsoft.com/office/drawing/2014/main" id="{094A00F1-4830-DF4D-83D4-4A079138FAF4}"/>
              </a:ext>
            </a:extLst>
          </p:cNvPr>
          <p:cNvSpPr txBox="1">
            <a:spLocks noChangeArrowheads="1"/>
          </p:cNvSpPr>
          <p:nvPr/>
        </p:nvSpPr>
        <p:spPr bwMode="auto">
          <a:xfrm>
            <a:off x="6436121" y="3581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10001</a:t>
            </a:r>
          </a:p>
        </p:txBody>
      </p:sp>
      <p:sp>
        <p:nvSpPr>
          <p:cNvPr id="35894" name="TextBox 170">
            <a:extLst>
              <a:ext uri="{FF2B5EF4-FFF2-40B4-BE49-F238E27FC236}">
                <a16:creationId xmlns:a16="http://schemas.microsoft.com/office/drawing/2014/main" id="{223D3635-FB4A-4449-9D80-07DBD1DB30CA}"/>
              </a:ext>
            </a:extLst>
          </p:cNvPr>
          <p:cNvSpPr txBox="1">
            <a:spLocks noChangeArrowheads="1"/>
          </p:cNvSpPr>
          <p:nvPr/>
        </p:nvSpPr>
        <p:spPr bwMode="auto">
          <a:xfrm>
            <a:off x="6436121" y="3429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10010</a:t>
            </a:r>
          </a:p>
        </p:txBody>
      </p:sp>
      <p:sp>
        <p:nvSpPr>
          <p:cNvPr id="35895" name="TextBox 170">
            <a:extLst>
              <a:ext uri="{FF2B5EF4-FFF2-40B4-BE49-F238E27FC236}">
                <a16:creationId xmlns:a16="http://schemas.microsoft.com/office/drawing/2014/main" id="{E5EEAC77-88A6-E94D-83C5-C4C09F07C512}"/>
              </a:ext>
            </a:extLst>
          </p:cNvPr>
          <p:cNvSpPr txBox="1">
            <a:spLocks noChangeArrowheads="1"/>
          </p:cNvSpPr>
          <p:nvPr/>
        </p:nvSpPr>
        <p:spPr bwMode="auto">
          <a:xfrm>
            <a:off x="6436121" y="3276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10011</a:t>
            </a:r>
          </a:p>
        </p:txBody>
      </p:sp>
      <p:sp>
        <p:nvSpPr>
          <p:cNvPr id="35896" name="TextBox 170">
            <a:extLst>
              <a:ext uri="{FF2B5EF4-FFF2-40B4-BE49-F238E27FC236}">
                <a16:creationId xmlns:a16="http://schemas.microsoft.com/office/drawing/2014/main" id="{BFBB70B3-50DB-8746-9A66-C979E58EF6C0}"/>
              </a:ext>
            </a:extLst>
          </p:cNvPr>
          <p:cNvSpPr txBox="1">
            <a:spLocks noChangeArrowheads="1"/>
          </p:cNvSpPr>
          <p:nvPr/>
        </p:nvSpPr>
        <p:spPr bwMode="auto">
          <a:xfrm>
            <a:off x="6436121" y="3124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10</a:t>
            </a:r>
            <a:r>
              <a:rPr lang="en-US" altLang="en-US" sz="1400" b="0" dirty="0">
                <a:solidFill>
                  <a:srgbClr val="FF0000"/>
                </a:solidFill>
                <a:latin typeface="Ubuntu Mono" panose="020B0509030602030204" pitchFamily="49" charset="0"/>
              </a:rPr>
              <a:t>100</a:t>
            </a:r>
          </a:p>
        </p:txBody>
      </p:sp>
      <p:sp>
        <p:nvSpPr>
          <p:cNvPr id="35897" name="TextBox 170">
            <a:extLst>
              <a:ext uri="{FF2B5EF4-FFF2-40B4-BE49-F238E27FC236}">
                <a16:creationId xmlns:a16="http://schemas.microsoft.com/office/drawing/2014/main" id="{D23D2DDC-19A1-CA40-B581-0DA1F46A6642}"/>
              </a:ext>
            </a:extLst>
          </p:cNvPr>
          <p:cNvSpPr txBox="1">
            <a:spLocks noChangeArrowheads="1"/>
          </p:cNvSpPr>
          <p:nvPr/>
        </p:nvSpPr>
        <p:spPr bwMode="auto">
          <a:xfrm>
            <a:off x="6436121" y="2971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10101</a:t>
            </a:r>
          </a:p>
        </p:txBody>
      </p:sp>
      <p:sp>
        <p:nvSpPr>
          <p:cNvPr id="35898" name="TextBox 170">
            <a:extLst>
              <a:ext uri="{FF2B5EF4-FFF2-40B4-BE49-F238E27FC236}">
                <a16:creationId xmlns:a16="http://schemas.microsoft.com/office/drawing/2014/main" id="{C6C97D6D-0238-284D-BA34-262ADE18481B}"/>
              </a:ext>
            </a:extLst>
          </p:cNvPr>
          <p:cNvSpPr txBox="1">
            <a:spLocks noChangeArrowheads="1"/>
          </p:cNvSpPr>
          <p:nvPr/>
        </p:nvSpPr>
        <p:spPr bwMode="auto">
          <a:xfrm>
            <a:off x="6436121" y="2819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10110</a:t>
            </a:r>
          </a:p>
        </p:txBody>
      </p:sp>
      <p:sp>
        <p:nvSpPr>
          <p:cNvPr id="35899" name="TextBox 170">
            <a:extLst>
              <a:ext uri="{FF2B5EF4-FFF2-40B4-BE49-F238E27FC236}">
                <a16:creationId xmlns:a16="http://schemas.microsoft.com/office/drawing/2014/main" id="{D06E998D-67C0-B943-B0C9-F37B2DC7D6F3}"/>
              </a:ext>
            </a:extLst>
          </p:cNvPr>
          <p:cNvSpPr txBox="1">
            <a:spLocks noChangeArrowheads="1"/>
          </p:cNvSpPr>
          <p:nvPr/>
        </p:nvSpPr>
        <p:spPr bwMode="auto">
          <a:xfrm>
            <a:off x="6436121" y="2667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10111</a:t>
            </a:r>
          </a:p>
        </p:txBody>
      </p:sp>
      <p:sp>
        <p:nvSpPr>
          <p:cNvPr id="35900" name="TextBox 170">
            <a:extLst>
              <a:ext uri="{FF2B5EF4-FFF2-40B4-BE49-F238E27FC236}">
                <a16:creationId xmlns:a16="http://schemas.microsoft.com/office/drawing/2014/main" id="{C0CBB870-93D7-824E-B1B1-D485BC44AE9F}"/>
              </a:ext>
            </a:extLst>
          </p:cNvPr>
          <p:cNvSpPr txBox="1">
            <a:spLocks noChangeArrowheads="1"/>
          </p:cNvSpPr>
          <p:nvPr/>
        </p:nvSpPr>
        <p:spPr bwMode="auto">
          <a:xfrm>
            <a:off x="6436121" y="2514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11000</a:t>
            </a:r>
          </a:p>
        </p:txBody>
      </p:sp>
      <p:sp>
        <p:nvSpPr>
          <p:cNvPr id="35901" name="TextBox 170">
            <a:extLst>
              <a:ext uri="{FF2B5EF4-FFF2-40B4-BE49-F238E27FC236}">
                <a16:creationId xmlns:a16="http://schemas.microsoft.com/office/drawing/2014/main" id="{97A87130-2F4B-164C-B5C8-BE3679AEF13A}"/>
              </a:ext>
            </a:extLst>
          </p:cNvPr>
          <p:cNvSpPr txBox="1">
            <a:spLocks noChangeArrowheads="1"/>
          </p:cNvSpPr>
          <p:nvPr/>
        </p:nvSpPr>
        <p:spPr bwMode="auto">
          <a:xfrm>
            <a:off x="6436121" y="2362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11001</a:t>
            </a:r>
          </a:p>
        </p:txBody>
      </p:sp>
      <p:sp>
        <p:nvSpPr>
          <p:cNvPr id="35902" name="TextBox 170">
            <a:extLst>
              <a:ext uri="{FF2B5EF4-FFF2-40B4-BE49-F238E27FC236}">
                <a16:creationId xmlns:a16="http://schemas.microsoft.com/office/drawing/2014/main" id="{483FF2CB-5BD4-D445-B71B-F3AAC1415877}"/>
              </a:ext>
            </a:extLst>
          </p:cNvPr>
          <p:cNvSpPr txBox="1">
            <a:spLocks noChangeArrowheads="1"/>
          </p:cNvSpPr>
          <p:nvPr/>
        </p:nvSpPr>
        <p:spPr bwMode="auto">
          <a:xfrm>
            <a:off x="6436121" y="2209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11010</a:t>
            </a:r>
          </a:p>
        </p:txBody>
      </p:sp>
      <p:sp>
        <p:nvSpPr>
          <p:cNvPr id="35903" name="TextBox 170">
            <a:extLst>
              <a:ext uri="{FF2B5EF4-FFF2-40B4-BE49-F238E27FC236}">
                <a16:creationId xmlns:a16="http://schemas.microsoft.com/office/drawing/2014/main" id="{80773134-5E73-CD46-9CD7-4B73E8B56A96}"/>
              </a:ext>
            </a:extLst>
          </p:cNvPr>
          <p:cNvSpPr txBox="1">
            <a:spLocks noChangeArrowheads="1"/>
          </p:cNvSpPr>
          <p:nvPr/>
        </p:nvSpPr>
        <p:spPr bwMode="auto">
          <a:xfrm>
            <a:off x="6436121" y="20542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11011</a:t>
            </a:r>
          </a:p>
        </p:txBody>
      </p:sp>
      <p:sp>
        <p:nvSpPr>
          <p:cNvPr id="35904" name="TextBox 170">
            <a:extLst>
              <a:ext uri="{FF2B5EF4-FFF2-40B4-BE49-F238E27FC236}">
                <a16:creationId xmlns:a16="http://schemas.microsoft.com/office/drawing/2014/main" id="{12D32CE1-22F6-3943-B4C0-3EC071F9A73D}"/>
              </a:ext>
            </a:extLst>
          </p:cNvPr>
          <p:cNvSpPr txBox="1">
            <a:spLocks noChangeArrowheads="1"/>
          </p:cNvSpPr>
          <p:nvPr/>
        </p:nvSpPr>
        <p:spPr bwMode="auto">
          <a:xfrm>
            <a:off x="6436121" y="1905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11</a:t>
            </a:r>
            <a:r>
              <a:rPr lang="en-US" altLang="en-US" sz="1400" b="0" dirty="0">
                <a:solidFill>
                  <a:srgbClr val="FF0000"/>
                </a:solidFill>
                <a:latin typeface="Ubuntu Mono" panose="020B0509030602030204" pitchFamily="49" charset="0"/>
              </a:rPr>
              <a:t>100</a:t>
            </a:r>
          </a:p>
        </p:txBody>
      </p:sp>
      <p:sp>
        <p:nvSpPr>
          <p:cNvPr id="35905" name="TextBox 170">
            <a:extLst>
              <a:ext uri="{FF2B5EF4-FFF2-40B4-BE49-F238E27FC236}">
                <a16:creationId xmlns:a16="http://schemas.microsoft.com/office/drawing/2014/main" id="{2A324971-4226-494F-BDC4-9CDAA1182692}"/>
              </a:ext>
            </a:extLst>
          </p:cNvPr>
          <p:cNvSpPr txBox="1">
            <a:spLocks noChangeArrowheads="1"/>
          </p:cNvSpPr>
          <p:nvPr/>
        </p:nvSpPr>
        <p:spPr bwMode="auto">
          <a:xfrm>
            <a:off x="6436121" y="1752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11101</a:t>
            </a:r>
          </a:p>
        </p:txBody>
      </p:sp>
      <p:sp>
        <p:nvSpPr>
          <p:cNvPr id="35906" name="TextBox 170">
            <a:extLst>
              <a:ext uri="{FF2B5EF4-FFF2-40B4-BE49-F238E27FC236}">
                <a16:creationId xmlns:a16="http://schemas.microsoft.com/office/drawing/2014/main" id="{D084166B-3CDE-6B47-B93F-DCBA8D59931F}"/>
              </a:ext>
            </a:extLst>
          </p:cNvPr>
          <p:cNvSpPr txBox="1">
            <a:spLocks noChangeArrowheads="1"/>
          </p:cNvSpPr>
          <p:nvPr/>
        </p:nvSpPr>
        <p:spPr bwMode="auto">
          <a:xfrm>
            <a:off x="6436121" y="1600200"/>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11110</a:t>
            </a:r>
          </a:p>
        </p:txBody>
      </p:sp>
      <p:sp>
        <p:nvSpPr>
          <p:cNvPr id="35907" name="TextBox 170">
            <a:extLst>
              <a:ext uri="{FF2B5EF4-FFF2-40B4-BE49-F238E27FC236}">
                <a16:creationId xmlns:a16="http://schemas.microsoft.com/office/drawing/2014/main" id="{2066FF16-2FC7-1C4C-88D9-59DBC57D64D2}"/>
              </a:ext>
            </a:extLst>
          </p:cNvPr>
          <p:cNvSpPr txBox="1">
            <a:spLocks noChangeArrowheads="1"/>
          </p:cNvSpPr>
          <p:nvPr/>
        </p:nvSpPr>
        <p:spPr bwMode="auto">
          <a:xfrm>
            <a:off x="6436121" y="1447800"/>
            <a:ext cx="6445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11111</a:t>
            </a:r>
          </a:p>
        </p:txBody>
      </p:sp>
      <p:sp>
        <p:nvSpPr>
          <p:cNvPr id="109" name="Rectangle 108">
            <a:extLst>
              <a:ext uri="{FF2B5EF4-FFF2-40B4-BE49-F238E27FC236}">
                <a16:creationId xmlns:a16="http://schemas.microsoft.com/office/drawing/2014/main" id="{59F0E9DE-D4E8-FB45-806C-D07EDB1C642D}"/>
              </a:ext>
            </a:extLst>
          </p:cNvPr>
          <p:cNvSpPr/>
          <p:nvPr/>
        </p:nvSpPr>
        <p:spPr bwMode="auto">
          <a:xfrm>
            <a:off x="3209550" y="36475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0" name="Rectangle 109">
            <a:extLst>
              <a:ext uri="{FF2B5EF4-FFF2-40B4-BE49-F238E27FC236}">
                <a16:creationId xmlns:a16="http://schemas.microsoft.com/office/drawing/2014/main" id="{0E653D27-A188-E54D-B150-B2AAAFD34C27}"/>
              </a:ext>
            </a:extLst>
          </p:cNvPr>
          <p:cNvSpPr/>
          <p:nvPr/>
        </p:nvSpPr>
        <p:spPr bwMode="auto">
          <a:xfrm>
            <a:off x="3209550" y="37999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1" name="Rectangle 110">
            <a:extLst>
              <a:ext uri="{FF2B5EF4-FFF2-40B4-BE49-F238E27FC236}">
                <a16:creationId xmlns:a16="http://schemas.microsoft.com/office/drawing/2014/main" id="{A37ADD03-CBE2-D343-98D4-6D4357F70030}"/>
              </a:ext>
            </a:extLst>
          </p:cNvPr>
          <p:cNvSpPr/>
          <p:nvPr/>
        </p:nvSpPr>
        <p:spPr bwMode="auto">
          <a:xfrm>
            <a:off x="3209550" y="39523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2" name="Rectangle 111">
            <a:extLst>
              <a:ext uri="{FF2B5EF4-FFF2-40B4-BE49-F238E27FC236}">
                <a16:creationId xmlns:a16="http://schemas.microsoft.com/office/drawing/2014/main" id="{588FDF5E-A056-9447-9D36-546F7D43B42E}"/>
              </a:ext>
            </a:extLst>
          </p:cNvPr>
          <p:cNvSpPr/>
          <p:nvPr/>
        </p:nvSpPr>
        <p:spPr bwMode="auto">
          <a:xfrm>
            <a:off x="3209550" y="41047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3" name="Rectangle 112">
            <a:extLst>
              <a:ext uri="{FF2B5EF4-FFF2-40B4-BE49-F238E27FC236}">
                <a16:creationId xmlns:a16="http://schemas.microsoft.com/office/drawing/2014/main" id="{1086B8C8-7123-974B-8921-5EA01CD6AED0}"/>
              </a:ext>
            </a:extLst>
          </p:cNvPr>
          <p:cNvSpPr/>
          <p:nvPr/>
        </p:nvSpPr>
        <p:spPr bwMode="auto">
          <a:xfrm>
            <a:off x="3209550" y="42571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4" name="Rectangle 113">
            <a:extLst>
              <a:ext uri="{FF2B5EF4-FFF2-40B4-BE49-F238E27FC236}">
                <a16:creationId xmlns:a16="http://schemas.microsoft.com/office/drawing/2014/main" id="{5A69BC7D-4032-A842-9AD1-18FF1007AA7C}"/>
              </a:ext>
            </a:extLst>
          </p:cNvPr>
          <p:cNvSpPr/>
          <p:nvPr/>
        </p:nvSpPr>
        <p:spPr bwMode="auto">
          <a:xfrm>
            <a:off x="3209550" y="44095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5" name="Rectangle 114">
            <a:extLst>
              <a:ext uri="{FF2B5EF4-FFF2-40B4-BE49-F238E27FC236}">
                <a16:creationId xmlns:a16="http://schemas.microsoft.com/office/drawing/2014/main" id="{5A082CEA-FAA3-384E-ADFF-F1DB3CD1504D}"/>
              </a:ext>
            </a:extLst>
          </p:cNvPr>
          <p:cNvSpPr/>
          <p:nvPr/>
        </p:nvSpPr>
        <p:spPr bwMode="auto">
          <a:xfrm>
            <a:off x="3209550" y="45619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6" name="Rectangle 115">
            <a:extLst>
              <a:ext uri="{FF2B5EF4-FFF2-40B4-BE49-F238E27FC236}">
                <a16:creationId xmlns:a16="http://schemas.microsoft.com/office/drawing/2014/main" id="{16DCAF0F-344D-E044-AAC0-38118F44F9CB}"/>
              </a:ext>
            </a:extLst>
          </p:cNvPr>
          <p:cNvSpPr/>
          <p:nvPr/>
        </p:nvSpPr>
        <p:spPr bwMode="auto">
          <a:xfrm>
            <a:off x="3209550" y="47143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916" name="Rectangle 28">
            <a:extLst>
              <a:ext uri="{FF2B5EF4-FFF2-40B4-BE49-F238E27FC236}">
                <a16:creationId xmlns:a16="http://schemas.microsoft.com/office/drawing/2014/main" id="{F5B228EC-132E-D445-B3B4-30C71C328364}"/>
              </a:ext>
            </a:extLst>
          </p:cNvPr>
          <p:cNvSpPr>
            <a:spLocks noChangeArrowheads="1"/>
          </p:cNvSpPr>
          <p:nvPr/>
        </p:nvSpPr>
        <p:spPr bwMode="auto">
          <a:xfrm>
            <a:off x="3209550" y="3647544"/>
            <a:ext cx="1295400" cy="12192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35917" name="TextBox 170">
            <a:extLst>
              <a:ext uri="{FF2B5EF4-FFF2-40B4-BE49-F238E27FC236}">
                <a16:creationId xmlns:a16="http://schemas.microsoft.com/office/drawing/2014/main" id="{E9CAD384-4B27-C44D-A72B-092077D21A32}"/>
              </a:ext>
            </a:extLst>
          </p:cNvPr>
          <p:cNvSpPr txBox="1">
            <a:spLocks noChangeArrowheads="1"/>
          </p:cNvSpPr>
          <p:nvPr/>
        </p:nvSpPr>
        <p:spPr bwMode="auto">
          <a:xfrm>
            <a:off x="2423581" y="4634969"/>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a:t>
            </a:r>
          </a:p>
        </p:txBody>
      </p:sp>
      <p:sp>
        <p:nvSpPr>
          <p:cNvPr id="35918" name="TextBox 170">
            <a:extLst>
              <a:ext uri="{FF2B5EF4-FFF2-40B4-BE49-F238E27FC236}">
                <a16:creationId xmlns:a16="http://schemas.microsoft.com/office/drawing/2014/main" id="{F5E44582-1132-224D-9305-CC7600A4F0A5}"/>
              </a:ext>
            </a:extLst>
          </p:cNvPr>
          <p:cNvSpPr txBox="1">
            <a:spLocks noChangeArrowheads="1"/>
          </p:cNvSpPr>
          <p:nvPr/>
        </p:nvSpPr>
        <p:spPr bwMode="auto">
          <a:xfrm>
            <a:off x="2423581" y="4482569"/>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a:t>
            </a:r>
          </a:p>
        </p:txBody>
      </p:sp>
      <p:sp>
        <p:nvSpPr>
          <p:cNvPr id="35919" name="TextBox 170">
            <a:extLst>
              <a:ext uri="{FF2B5EF4-FFF2-40B4-BE49-F238E27FC236}">
                <a16:creationId xmlns:a16="http://schemas.microsoft.com/office/drawing/2014/main" id="{A06AF041-08DE-F64C-BADE-AA6A980FFC6F}"/>
              </a:ext>
            </a:extLst>
          </p:cNvPr>
          <p:cNvSpPr txBox="1">
            <a:spLocks noChangeArrowheads="1"/>
          </p:cNvSpPr>
          <p:nvPr/>
        </p:nvSpPr>
        <p:spPr bwMode="auto">
          <a:xfrm>
            <a:off x="2423581" y="4326994"/>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a:t>
            </a:r>
          </a:p>
        </p:txBody>
      </p:sp>
      <p:sp>
        <p:nvSpPr>
          <p:cNvPr id="35920" name="TextBox 170">
            <a:extLst>
              <a:ext uri="{FF2B5EF4-FFF2-40B4-BE49-F238E27FC236}">
                <a16:creationId xmlns:a16="http://schemas.microsoft.com/office/drawing/2014/main" id="{8E4F91C9-2C4F-9F4E-91DD-E991DC3AE984}"/>
              </a:ext>
            </a:extLst>
          </p:cNvPr>
          <p:cNvSpPr txBox="1">
            <a:spLocks noChangeArrowheads="1"/>
          </p:cNvSpPr>
          <p:nvPr/>
        </p:nvSpPr>
        <p:spPr bwMode="auto">
          <a:xfrm>
            <a:off x="2423581" y="4177769"/>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a:t>
            </a:r>
          </a:p>
        </p:txBody>
      </p:sp>
      <p:sp>
        <p:nvSpPr>
          <p:cNvPr id="35921" name="TextBox 170">
            <a:extLst>
              <a:ext uri="{FF2B5EF4-FFF2-40B4-BE49-F238E27FC236}">
                <a16:creationId xmlns:a16="http://schemas.microsoft.com/office/drawing/2014/main" id="{2AD1280F-A0E4-1241-B72B-D1748D4123FC}"/>
              </a:ext>
            </a:extLst>
          </p:cNvPr>
          <p:cNvSpPr txBox="1">
            <a:spLocks noChangeArrowheads="1"/>
          </p:cNvSpPr>
          <p:nvPr/>
        </p:nvSpPr>
        <p:spPr bwMode="auto">
          <a:xfrm>
            <a:off x="2423581" y="4022194"/>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100</a:t>
            </a:r>
          </a:p>
        </p:txBody>
      </p:sp>
      <p:sp>
        <p:nvSpPr>
          <p:cNvPr id="35922" name="TextBox 170">
            <a:extLst>
              <a:ext uri="{FF2B5EF4-FFF2-40B4-BE49-F238E27FC236}">
                <a16:creationId xmlns:a16="http://schemas.microsoft.com/office/drawing/2014/main" id="{262FB5A8-F5FF-8E4D-9A8D-023C87E1DA19}"/>
              </a:ext>
            </a:extLst>
          </p:cNvPr>
          <p:cNvSpPr txBox="1">
            <a:spLocks noChangeArrowheads="1"/>
          </p:cNvSpPr>
          <p:nvPr/>
        </p:nvSpPr>
        <p:spPr bwMode="auto">
          <a:xfrm>
            <a:off x="2423581" y="3876144"/>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a:t>
            </a:r>
          </a:p>
        </p:txBody>
      </p:sp>
      <p:sp>
        <p:nvSpPr>
          <p:cNvPr id="35923" name="TextBox 170">
            <a:extLst>
              <a:ext uri="{FF2B5EF4-FFF2-40B4-BE49-F238E27FC236}">
                <a16:creationId xmlns:a16="http://schemas.microsoft.com/office/drawing/2014/main" id="{38C4D28F-1D85-F041-91DC-602F3C0BC361}"/>
              </a:ext>
            </a:extLst>
          </p:cNvPr>
          <p:cNvSpPr txBox="1">
            <a:spLocks noChangeArrowheads="1"/>
          </p:cNvSpPr>
          <p:nvPr/>
        </p:nvSpPr>
        <p:spPr bwMode="auto">
          <a:xfrm>
            <a:off x="2423581" y="3723744"/>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a:t>
            </a:r>
          </a:p>
        </p:txBody>
      </p:sp>
      <p:sp>
        <p:nvSpPr>
          <p:cNvPr id="35924" name="TextBox 170">
            <a:extLst>
              <a:ext uri="{FF2B5EF4-FFF2-40B4-BE49-F238E27FC236}">
                <a16:creationId xmlns:a16="http://schemas.microsoft.com/office/drawing/2014/main" id="{FA1F50CA-D7D3-DD47-9046-01A928A68DA6}"/>
              </a:ext>
            </a:extLst>
          </p:cNvPr>
          <p:cNvSpPr txBox="1">
            <a:spLocks noChangeArrowheads="1"/>
          </p:cNvSpPr>
          <p:nvPr/>
        </p:nvSpPr>
        <p:spPr bwMode="auto">
          <a:xfrm>
            <a:off x="2423581" y="3571344"/>
            <a:ext cx="4651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a:t>
            </a:r>
          </a:p>
        </p:txBody>
      </p:sp>
      <p:sp>
        <p:nvSpPr>
          <p:cNvPr id="35925" name="TextBox 133">
            <a:extLst>
              <a:ext uri="{FF2B5EF4-FFF2-40B4-BE49-F238E27FC236}">
                <a16:creationId xmlns:a16="http://schemas.microsoft.com/office/drawing/2014/main" id="{91C43079-B374-434E-9888-6783F0F6DD7C}"/>
              </a:ext>
            </a:extLst>
          </p:cNvPr>
          <p:cNvSpPr txBox="1">
            <a:spLocks noChangeArrowheads="1"/>
          </p:cNvSpPr>
          <p:nvPr/>
        </p:nvSpPr>
        <p:spPr bwMode="auto">
          <a:xfrm rot="16200000">
            <a:off x="7702240" y="3681261"/>
            <a:ext cx="17169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dirty="0">
                <a:latin typeface="Gill Sans Light" panose="020B0302020104020203" pitchFamily="34" charset="-79"/>
                <a:cs typeface="Gill Sans Light" panose="020B0302020104020203" pitchFamily="34" charset="-79"/>
              </a:rPr>
              <a:t>Physical Memory</a:t>
            </a:r>
          </a:p>
        </p:txBody>
      </p:sp>
      <p:sp>
        <p:nvSpPr>
          <p:cNvPr id="137" name="Rectangle 136">
            <a:extLst>
              <a:ext uri="{FF2B5EF4-FFF2-40B4-BE49-F238E27FC236}">
                <a16:creationId xmlns:a16="http://schemas.microsoft.com/office/drawing/2014/main" id="{25DC4DAD-51EB-B340-9B41-40F300E88B20}"/>
              </a:ext>
            </a:extLst>
          </p:cNvPr>
          <p:cNvSpPr/>
          <p:nvPr/>
        </p:nvSpPr>
        <p:spPr bwMode="auto">
          <a:xfrm>
            <a:off x="7080646" y="4419600"/>
            <a:ext cx="1295400" cy="152400"/>
          </a:xfrm>
          <a:prstGeom prst="rect">
            <a:avLst/>
          </a:prstGeom>
          <a:solidFill>
            <a:schemeClr val="bg2">
              <a:lumMod val="75000"/>
            </a:schemeClr>
          </a:solid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grpSp>
        <p:nvGrpSpPr>
          <p:cNvPr id="12" name="Group 11">
            <a:extLst>
              <a:ext uri="{FF2B5EF4-FFF2-40B4-BE49-F238E27FC236}">
                <a16:creationId xmlns:a16="http://schemas.microsoft.com/office/drawing/2014/main" id="{AFB52022-E6CC-F946-BB4A-7BBF8DBC0FE4}"/>
              </a:ext>
            </a:extLst>
          </p:cNvPr>
          <p:cNvGrpSpPr/>
          <p:nvPr/>
        </p:nvGrpSpPr>
        <p:grpSpPr>
          <a:xfrm>
            <a:off x="2750550" y="3266544"/>
            <a:ext cx="483274" cy="1600200"/>
            <a:chOff x="2750550" y="3266544"/>
            <a:chExt cx="483274" cy="1600200"/>
          </a:xfrm>
        </p:grpSpPr>
        <p:sp>
          <p:nvSpPr>
            <p:cNvPr id="130" name="Rectangle 129">
              <a:extLst>
                <a:ext uri="{FF2B5EF4-FFF2-40B4-BE49-F238E27FC236}">
                  <a16:creationId xmlns:a16="http://schemas.microsoft.com/office/drawing/2014/main" id="{0D589BB0-2587-3242-961F-1E368049D469}"/>
                </a:ext>
              </a:extLst>
            </p:cNvPr>
            <p:cNvSpPr/>
            <p:nvPr/>
          </p:nvSpPr>
          <p:spPr bwMode="auto">
            <a:xfrm>
              <a:off x="2845798" y="3647544"/>
              <a:ext cx="3048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1" name="Rectangle 130">
              <a:extLst>
                <a:ext uri="{FF2B5EF4-FFF2-40B4-BE49-F238E27FC236}">
                  <a16:creationId xmlns:a16="http://schemas.microsoft.com/office/drawing/2014/main" id="{A40F526D-0E39-974D-B68F-65D1A6B59BCA}"/>
                </a:ext>
              </a:extLst>
            </p:cNvPr>
            <p:cNvSpPr/>
            <p:nvPr/>
          </p:nvSpPr>
          <p:spPr bwMode="auto">
            <a:xfrm>
              <a:off x="2845798" y="3799944"/>
              <a:ext cx="3048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2" name="Rectangle 131">
              <a:extLst>
                <a:ext uri="{FF2B5EF4-FFF2-40B4-BE49-F238E27FC236}">
                  <a16:creationId xmlns:a16="http://schemas.microsoft.com/office/drawing/2014/main" id="{1F1AA133-A753-CE40-8BB0-9FD1D9C6FBA2}"/>
                </a:ext>
              </a:extLst>
            </p:cNvPr>
            <p:cNvSpPr/>
            <p:nvPr/>
          </p:nvSpPr>
          <p:spPr bwMode="auto">
            <a:xfrm>
              <a:off x="2845798" y="3952344"/>
              <a:ext cx="3048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3" name="Rectangle 132">
              <a:extLst>
                <a:ext uri="{FF2B5EF4-FFF2-40B4-BE49-F238E27FC236}">
                  <a16:creationId xmlns:a16="http://schemas.microsoft.com/office/drawing/2014/main" id="{5FAFDD3B-2D10-A249-8424-B6C0A6F1C34C}"/>
                </a:ext>
              </a:extLst>
            </p:cNvPr>
            <p:cNvSpPr/>
            <p:nvPr/>
          </p:nvSpPr>
          <p:spPr bwMode="auto">
            <a:xfrm>
              <a:off x="2845798" y="4104744"/>
              <a:ext cx="3048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4" name="Rectangle 133">
              <a:extLst>
                <a:ext uri="{FF2B5EF4-FFF2-40B4-BE49-F238E27FC236}">
                  <a16:creationId xmlns:a16="http://schemas.microsoft.com/office/drawing/2014/main" id="{99A45A41-14F4-4940-A731-1706DF59D39F}"/>
                </a:ext>
              </a:extLst>
            </p:cNvPr>
            <p:cNvSpPr/>
            <p:nvPr/>
          </p:nvSpPr>
          <p:spPr bwMode="auto">
            <a:xfrm>
              <a:off x="2845798" y="4257144"/>
              <a:ext cx="3048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5" name="Rectangle 134">
              <a:extLst>
                <a:ext uri="{FF2B5EF4-FFF2-40B4-BE49-F238E27FC236}">
                  <a16:creationId xmlns:a16="http://schemas.microsoft.com/office/drawing/2014/main" id="{F7326BBA-7A3D-3E42-97A9-5E3549A8B23A}"/>
                </a:ext>
              </a:extLst>
            </p:cNvPr>
            <p:cNvSpPr/>
            <p:nvPr/>
          </p:nvSpPr>
          <p:spPr bwMode="auto">
            <a:xfrm>
              <a:off x="2845798" y="4409544"/>
              <a:ext cx="3048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6" name="Rectangle 135">
              <a:extLst>
                <a:ext uri="{FF2B5EF4-FFF2-40B4-BE49-F238E27FC236}">
                  <a16:creationId xmlns:a16="http://schemas.microsoft.com/office/drawing/2014/main" id="{1264116A-BBC5-8D40-8EBB-EA171F774F10}"/>
                </a:ext>
              </a:extLst>
            </p:cNvPr>
            <p:cNvSpPr/>
            <p:nvPr/>
          </p:nvSpPr>
          <p:spPr bwMode="auto">
            <a:xfrm>
              <a:off x="2845798" y="4561944"/>
              <a:ext cx="3048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8" name="Rectangle 137">
              <a:extLst>
                <a:ext uri="{FF2B5EF4-FFF2-40B4-BE49-F238E27FC236}">
                  <a16:creationId xmlns:a16="http://schemas.microsoft.com/office/drawing/2014/main" id="{66124B24-CFD9-E348-8058-99DC41077DBB}"/>
                </a:ext>
              </a:extLst>
            </p:cNvPr>
            <p:cNvSpPr/>
            <p:nvPr/>
          </p:nvSpPr>
          <p:spPr bwMode="auto">
            <a:xfrm>
              <a:off x="2845798" y="4714344"/>
              <a:ext cx="3048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9" name="Rectangle 28">
              <a:extLst>
                <a:ext uri="{FF2B5EF4-FFF2-40B4-BE49-F238E27FC236}">
                  <a16:creationId xmlns:a16="http://schemas.microsoft.com/office/drawing/2014/main" id="{34134597-11E6-784E-994C-43676A2A76AA}"/>
                </a:ext>
              </a:extLst>
            </p:cNvPr>
            <p:cNvSpPr>
              <a:spLocks noChangeArrowheads="1"/>
            </p:cNvSpPr>
            <p:nvPr/>
          </p:nvSpPr>
          <p:spPr bwMode="auto">
            <a:xfrm>
              <a:off x="2845798" y="3647544"/>
              <a:ext cx="304800" cy="12192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140" name="TextBox 140">
              <a:extLst>
                <a:ext uri="{FF2B5EF4-FFF2-40B4-BE49-F238E27FC236}">
                  <a16:creationId xmlns:a16="http://schemas.microsoft.com/office/drawing/2014/main" id="{09965115-53EA-CE4F-94C4-9FF40BA4956E}"/>
                </a:ext>
              </a:extLst>
            </p:cNvPr>
            <p:cNvSpPr txBox="1">
              <a:spLocks noChangeArrowheads="1"/>
            </p:cNvSpPr>
            <p:nvPr/>
          </p:nvSpPr>
          <p:spPr bwMode="auto">
            <a:xfrm>
              <a:off x="2750550" y="3266544"/>
              <a:ext cx="4832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dirty="0">
                  <a:latin typeface="Gill Sans Light" panose="020B0302020104020203" pitchFamily="34" charset="-79"/>
                  <a:cs typeface="Gill Sans Light" panose="020B0302020104020203" pitchFamily="34" charset="-79"/>
                </a:rPr>
                <a:t>Tag</a:t>
              </a:r>
            </a:p>
          </p:txBody>
        </p:sp>
      </p:grpSp>
      <p:sp>
        <p:nvSpPr>
          <p:cNvPr id="141" name="Rectangle 140">
            <a:extLst>
              <a:ext uri="{FF2B5EF4-FFF2-40B4-BE49-F238E27FC236}">
                <a16:creationId xmlns:a16="http://schemas.microsoft.com/office/drawing/2014/main" id="{A1C46231-913A-724D-A023-CD16314E32EF}"/>
              </a:ext>
            </a:extLst>
          </p:cNvPr>
          <p:cNvSpPr/>
          <p:nvPr/>
        </p:nvSpPr>
        <p:spPr bwMode="auto">
          <a:xfrm>
            <a:off x="3209550" y="4105406"/>
            <a:ext cx="1295400" cy="152400"/>
          </a:xfrm>
          <a:prstGeom prst="rect">
            <a:avLst/>
          </a:prstGeom>
          <a:solidFill>
            <a:schemeClr val="bg2">
              <a:lumMod val="75000"/>
            </a:schemeClr>
          </a:solid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43" name="TextBox 170">
            <a:extLst>
              <a:ext uri="{FF2B5EF4-FFF2-40B4-BE49-F238E27FC236}">
                <a16:creationId xmlns:a16="http://schemas.microsoft.com/office/drawing/2014/main" id="{3603BBE3-2CE5-A44C-BDD2-BA027BA2B05B}"/>
              </a:ext>
            </a:extLst>
          </p:cNvPr>
          <p:cNvSpPr txBox="1">
            <a:spLocks noChangeArrowheads="1"/>
          </p:cNvSpPr>
          <p:nvPr/>
        </p:nvSpPr>
        <p:spPr bwMode="auto">
          <a:xfrm>
            <a:off x="2843960" y="4038069"/>
            <a:ext cx="3257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100" b="0" dirty="0">
                <a:latin typeface="Ubuntu Mono" panose="020B0509030602030204" pitchFamily="49" charset="0"/>
              </a:rPr>
              <a:t>01</a:t>
            </a:r>
          </a:p>
        </p:txBody>
      </p:sp>
      <p:grpSp>
        <p:nvGrpSpPr>
          <p:cNvPr id="144" name="Group 143">
            <a:extLst>
              <a:ext uri="{FF2B5EF4-FFF2-40B4-BE49-F238E27FC236}">
                <a16:creationId xmlns:a16="http://schemas.microsoft.com/office/drawing/2014/main" id="{F75ED80B-5BCC-A147-90A0-E235919F46F7}"/>
              </a:ext>
            </a:extLst>
          </p:cNvPr>
          <p:cNvGrpSpPr>
            <a:grpSpLocks/>
          </p:cNvGrpSpPr>
          <p:nvPr/>
        </p:nvGrpSpPr>
        <p:grpSpPr bwMode="auto">
          <a:xfrm>
            <a:off x="4504949" y="2058889"/>
            <a:ext cx="1931172" cy="3657600"/>
            <a:chOff x="5003806" y="1981201"/>
            <a:chExt cx="1931044" cy="3657600"/>
          </a:xfrm>
        </p:grpSpPr>
        <p:cxnSp>
          <p:nvCxnSpPr>
            <p:cNvPr id="145" name="Straight Arrow Connector 54">
              <a:extLst>
                <a:ext uri="{FF2B5EF4-FFF2-40B4-BE49-F238E27FC236}">
                  <a16:creationId xmlns:a16="http://schemas.microsoft.com/office/drawing/2014/main" id="{8E0F9469-1810-0D43-BEBC-1AF05EF12F66}"/>
                </a:ext>
              </a:extLst>
            </p:cNvPr>
            <p:cNvCxnSpPr>
              <a:cxnSpLocks noChangeShapeType="1"/>
              <a:stCxn id="35904" idx="1"/>
              <a:endCxn id="141" idx="3"/>
            </p:cNvCxnSpPr>
            <p:nvPr/>
          </p:nvCxnSpPr>
          <p:spPr bwMode="auto">
            <a:xfrm flipH="1">
              <a:off x="5003807" y="1981201"/>
              <a:ext cx="1931043" cy="2122717"/>
            </a:xfrm>
            <a:prstGeom prst="straightConnector1">
              <a:avLst/>
            </a:prstGeom>
            <a:noFill/>
            <a:ln w="19050">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cxnSp>
          <p:nvCxnSpPr>
            <p:cNvPr id="146" name="Straight Arrow Connector 178">
              <a:extLst>
                <a:ext uri="{FF2B5EF4-FFF2-40B4-BE49-F238E27FC236}">
                  <a16:creationId xmlns:a16="http://schemas.microsoft.com/office/drawing/2014/main" id="{8B2B90F5-1629-3446-BF9E-521C9FB9A8EA}"/>
                </a:ext>
              </a:extLst>
            </p:cNvPr>
            <p:cNvCxnSpPr>
              <a:cxnSpLocks noChangeShapeType="1"/>
              <a:stCxn id="35896" idx="1"/>
              <a:endCxn id="141" idx="3"/>
            </p:cNvCxnSpPr>
            <p:nvPr/>
          </p:nvCxnSpPr>
          <p:spPr bwMode="auto">
            <a:xfrm flipH="1">
              <a:off x="5003806" y="3200401"/>
              <a:ext cx="1931043" cy="903517"/>
            </a:xfrm>
            <a:prstGeom prst="straightConnector1">
              <a:avLst/>
            </a:prstGeom>
            <a:noFill/>
            <a:ln w="19050">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cxnSp>
          <p:nvCxnSpPr>
            <p:cNvPr id="147" name="Straight Arrow Connector 179">
              <a:extLst>
                <a:ext uri="{FF2B5EF4-FFF2-40B4-BE49-F238E27FC236}">
                  <a16:creationId xmlns:a16="http://schemas.microsoft.com/office/drawing/2014/main" id="{E59F5519-C6A1-3C4B-8D14-B84F66351C58}"/>
                </a:ext>
              </a:extLst>
            </p:cNvPr>
            <p:cNvCxnSpPr>
              <a:cxnSpLocks noChangeShapeType="1"/>
              <a:stCxn id="35888" idx="1"/>
              <a:endCxn id="141" idx="3"/>
            </p:cNvCxnSpPr>
            <p:nvPr/>
          </p:nvCxnSpPr>
          <p:spPr bwMode="auto">
            <a:xfrm flipH="1" flipV="1">
              <a:off x="5003806" y="4103918"/>
              <a:ext cx="1931043" cy="315683"/>
            </a:xfrm>
            <a:prstGeom prst="straightConnector1">
              <a:avLst/>
            </a:prstGeom>
            <a:noFill/>
            <a:ln w="19050">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cxnSp>
          <p:nvCxnSpPr>
            <p:cNvPr id="148" name="Straight Arrow Connector 180">
              <a:extLst>
                <a:ext uri="{FF2B5EF4-FFF2-40B4-BE49-F238E27FC236}">
                  <a16:creationId xmlns:a16="http://schemas.microsoft.com/office/drawing/2014/main" id="{9B859A3F-4C4A-554C-8394-5903EE64B7FA}"/>
                </a:ext>
              </a:extLst>
            </p:cNvPr>
            <p:cNvCxnSpPr>
              <a:cxnSpLocks noChangeShapeType="1"/>
              <a:stCxn id="35880" idx="1"/>
              <a:endCxn id="141" idx="3"/>
            </p:cNvCxnSpPr>
            <p:nvPr/>
          </p:nvCxnSpPr>
          <p:spPr bwMode="auto">
            <a:xfrm flipH="1" flipV="1">
              <a:off x="5003806" y="4103918"/>
              <a:ext cx="1931043" cy="1534883"/>
            </a:xfrm>
            <a:prstGeom prst="straightConnector1">
              <a:avLst/>
            </a:prstGeom>
            <a:noFill/>
            <a:ln w="19050">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1107710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44"/>
                                        </p:tgtEl>
                                        <p:attrNameLst>
                                          <p:attrName>style.visibility</p:attrName>
                                        </p:attrNameLst>
                                      </p:cBhvr>
                                      <p:to>
                                        <p:strVal val="visible"/>
                                      </p:to>
                                    </p:set>
                                    <p:animEffect transition="in" filter="wipe(right)">
                                      <p:cBhvr>
                                        <p:cTn id="7" dur="500"/>
                                        <p:tgtEl>
                                          <p:spTgt spid="14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5842">
                                            <p:txEl>
                                              <p:pRg st="9" end="9"/>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5842">
                                            <p:txEl>
                                              <p:pRg st="10" end="10"/>
                                            </p:txEl>
                                          </p:spTgt>
                                        </p:tgtEl>
                                        <p:attrNameLst>
                                          <p:attrName>style.visibility</p:attrName>
                                        </p:attrNameLst>
                                      </p:cBhvr>
                                      <p:to>
                                        <p:strVal val="visible"/>
                                      </p:to>
                                    </p:set>
                                  </p:childTnLst>
                                </p:cTn>
                              </p:par>
                              <p:par>
                                <p:cTn id="16" presetID="12" presetClass="entr" presetSubtype="8"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p:tgtEl>
                                          <p:spTgt spid="12"/>
                                        </p:tgtEl>
                                        <p:attrNameLst>
                                          <p:attrName>ppt_x</p:attrName>
                                        </p:attrNameLst>
                                      </p:cBhvr>
                                      <p:tavLst>
                                        <p:tav tm="0">
                                          <p:val>
                                            <p:strVal val="#ppt_x-#ppt_w*1.125000"/>
                                          </p:val>
                                        </p:tav>
                                        <p:tav tm="100000">
                                          <p:val>
                                            <p:strVal val="#ppt_x"/>
                                          </p:val>
                                        </p:tav>
                                      </p:tavLst>
                                    </p:anim>
                                    <p:animEffect transition="in" filter="wipe(right)">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43"/>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uiExpand="1" build="p"/>
      <p:bldP spid="141" grpId="0" animBg="1"/>
      <p:bldP spid="14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a:extLst>
              <a:ext uri="{FF2B5EF4-FFF2-40B4-BE49-F238E27FC236}">
                <a16:creationId xmlns:a16="http://schemas.microsoft.com/office/drawing/2014/main" id="{88CDA899-2B39-3545-A7CF-128D53E388A4}"/>
              </a:ext>
            </a:extLst>
          </p:cNvPr>
          <p:cNvSpPr>
            <a:spLocks noGrp="1"/>
          </p:cNvSpPr>
          <p:nvPr>
            <p:ph type="title"/>
          </p:nvPr>
        </p:nvSpPr>
        <p:spPr>
          <a:xfrm>
            <a:off x="628650" y="212727"/>
            <a:ext cx="7886700" cy="986154"/>
          </a:xfrm>
        </p:spPr>
        <p:txBody>
          <a:bodyPr/>
          <a:lstStyle/>
          <a:p>
            <a:r>
              <a:rPr lang="en-US" altLang="en-US" dirty="0"/>
              <a:t>Example: Fully-associative Cache</a:t>
            </a:r>
          </a:p>
        </p:txBody>
      </p:sp>
      <p:sp>
        <p:nvSpPr>
          <p:cNvPr id="35842" name="Content Placeholder 2">
            <a:extLst>
              <a:ext uri="{FF2B5EF4-FFF2-40B4-BE49-F238E27FC236}">
                <a16:creationId xmlns:a16="http://schemas.microsoft.com/office/drawing/2014/main" id="{CDEDE2A8-12D5-8F4A-A2DB-99F8AA9DA71C}"/>
              </a:ext>
            </a:extLst>
          </p:cNvPr>
          <p:cNvSpPr>
            <a:spLocks noGrp="1"/>
          </p:cNvSpPr>
          <p:nvPr>
            <p:ph idx="1"/>
          </p:nvPr>
        </p:nvSpPr>
        <p:spPr>
          <a:xfrm>
            <a:off x="628650" y="1676400"/>
            <a:ext cx="7886700" cy="4968875"/>
          </a:xfrm>
        </p:spPr>
        <p:txBody>
          <a:bodyPr/>
          <a:lstStyle/>
          <a:p>
            <a:r>
              <a:rPr lang="en-US" altLang="en-US" sz="1800" dirty="0"/>
              <a:t>Each byte (block) can be stored at any location in cache</a:t>
            </a:r>
          </a:p>
          <a:p>
            <a:r>
              <a:rPr lang="en-US" altLang="en-US" sz="1800" dirty="0"/>
              <a:t>How do you know which byte is cached?</a:t>
            </a:r>
          </a:p>
          <a:p>
            <a:pPr lvl="1"/>
            <a:r>
              <a:rPr lang="en-US" altLang="en-US" sz="1600" dirty="0"/>
              <a:t>Tag entire address of cached byte</a:t>
            </a:r>
          </a:p>
          <a:p>
            <a:endParaRPr lang="en-US" altLang="en-US" sz="1800" dirty="0"/>
          </a:p>
          <a:p>
            <a:endParaRPr lang="en-US" altLang="en-US" sz="1800" dirty="0"/>
          </a:p>
          <a:p>
            <a:endParaRPr lang="en-US" altLang="en-US" sz="1800" dirty="0"/>
          </a:p>
        </p:txBody>
      </p:sp>
      <p:sp>
        <p:nvSpPr>
          <p:cNvPr id="35926" name="TextBox 134">
            <a:extLst>
              <a:ext uri="{FF2B5EF4-FFF2-40B4-BE49-F238E27FC236}">
                <a16:creationId xmlns:a16="http://schemas.microsoft.com/office/drawing/2014/main" id="{658CAB77-827F-C149-9D2D-DFCECA8BF351}"/>
              </a:ext>
            </a:extLst>
          </p:cNvPr>
          <p:cNvSpPr txBox="1">
            <a:spLocks noChangeArrowheads="1"/>
          </p:cNvSpPr>
          <p:nvPr/>
        </p:nvSpPr>
        <p:spPr bwMode="auto">
          <a:xfrm>
            <a:off x="3477979" y="3277656"/>
            <a:ext cx="7585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dirty="0">
                <a:latin typeface="Gill Sans Light" panose="020B0302020104020203" pitchFamily="34" charset="-79"/>
                <a:cs typeface="Gill Sans Light" panose="020B0302020104020203" pitchFamily="34" charset="-79"/>
              </a:rPr>
              <a:t>Cache</a:t>
            </a:r>
          </a:p>
        </p:txBody>
      </p:sp>
      <p:sp>
        <p:nvSpPr>
          <p:cNvPr id="35843" name="Rectangle 28">
            <a:extLst>
              <a:ext uri="{FF2B5EF4-FFF2-40B4-BE49-F238E27FC236}">
                <a16:creationId xmlns:a16="http://schemas.microsoft.com/office/drawing/2014/main" id="{F9268125-5A87-9340-9157-CFD201356F95}"/>
              </a:ext>
            </a:extLst>
          </p:cNvPr>
          <p:cNvSpPr>
            <a:spLocks noChangeArrowheads="1"/>
          </p:cNvSpPr>
          <p:nvPr/>
        </p:nvSpPr>
        <p:spPr bwMode="auto">
          <a:xfrm>
            <a:off x="7080646" y="1524000"/>
            <a:ext cx="1295400" cy="48768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14" name="Rectangle 13">
            <a:extLst>
              <a:ext uri="{FF2B5EF4-FFF2-40B4-BE49-F238E27FC236}">
                <a16:creationId xmlns:a16="http://schemas.microsoft.com/office/drawing/2014/main" id="{8FF4A4E8-5BD3-004A-9D0D-6305DDA85DF0}"/>
              </a:ext>
            </a:extLst>
          </p:cNvPr>
          <p:cNvSpPr/>
          <p:nvPr/>
        </p:nvSpPr>
        <p:spPr bwMode="auto">
          <a:xfrm>
            <a:off x="7080646" y="3962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5" name="Rectangle 14">
            <a:extLst>
              <a:ext uri="{FF2B5EF4-FFF2-40B4-BE49-F238E27FC236}">
                <a16:creationId xmlns:a16="http://schemas.microsoft.com/office/drawing/2014/main" id="{60E6BB2F-7F70-EF4C-9667-DEA83C15EE4F}"/>
              </a:ext>
            </a:extLst>
          </p:cNvPr>
          <p:cNvSpPr/>
          <p:nvPr/>
        </p:nvSpPr>
        <p:spPr bwMode="auto">
          <a:xfrm>
            <a:off x="7080646" y="4114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6" name="Rectangle 15">
            <a:extLst>
              <a:ext uri="{FF2B5EF4-FFF2-40B4-BE49-F238E27FC236}">
                <a16:creationId xmlns:a16="http://schemas.microsoft.com/office/drawing/2014/main" id="{2ACDAC97-6C38-D542-855C-5A2ADC70D7B1}"/>
              </a:ext>
            </a:extLst>
          </p:cNvPr>
          <p:cNvSpPr/>
          <p:nvPr/>
        </p:nvSpPr>
        <p:spPr bwMode="auto">
          <a:xfrm>
            <a:off x="7080646" y="4267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7" name="Rectangle 16">
            <a:extLst>
              <a:ext uri="{FF2B5EF4-FFF2-40B4-BE49-F238E27FC236}">
                <a16:creationId xmlns:a16="http://schemas.microsoft.com/office/drawing/2014/main" id="{8F103380-1838-1347-A478-42D8047068FB}"/>
              </a:ext>
            </a:extLst>
          </p:cNvPr>
          <p:cNvSpPr/>
          <p:nvPr/>
        </p:nvSpPr>
        <p:spPr bwMode="auto">
          <a:xfrm>
            <a:off x="7080646" y="4419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8" name="Rectangle 17">
            <a:extLst>
              <a:ext uri="{FF2B5EF4-FFF2-40B4-BE49-F238E27FC236}">
                <a16:creationId xmlns:a16="http://schemas.microsoft.com/office/drawing/2014/main" id="{73BA5350-3E0B-EA4B-9982-4D52B51A0B26}"/>
              </a:ext>
            </a:extLst>
          </p:cNvPr>
          <p:cNvSpPr/>
          <p:nvPr/>
        </p:nvSpPr>
        <p:spPr bwMode="auto">
          <a:xfrm>
            <a:off x="7080646" y="4572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9" name="Rectangle 18">
            <a:extLst>
              <a:ext uri="{FF2B5EF4-FFF2-40B4-BE49-F238E27FC236}">
                <a16:creationId xmlns:a16="http://schemas.microsoft.com/office/drawing/2014/main" id="{804C2DF7-6F46-8B49-9173-FB9188D322F5}"/>
              </a:ext>
            </a:extLst>
          </p:cNvPr>
          <p:cNvSpPr/>
          <p:nvPr/>
        </p:nvSpPr>
        <p:spPr bwMode="auto">
          <a:xfrm>
            <a:off x="7080646" y="4724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0" name="Rectangle 19">
            <a:extLst>
              <a:ext uri="{FF2B5EF4-FFF2-40B4-BE49-F238E27FC236}">
                <a16:creationId xmlns:a16="http://schemas.microsoft.com/office/drawing/2014/main" id="{81F56B1B-01B6-DD4B-8451-7F96E1F2C721}"/>
              </a:ext>
            </a:extLst>
          </p:cNvPr>
          <p:cNvSpPr/>
          <p:nvPr/>
        </p:nvSpPr>
        <p:spPr bwMode="auto">
          <a:xfrm>
            <a:off x="7080646" y="4876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1" name="Rectangle 20">
            <a:extLst>
              <a:ext uri="{FF2B5EF4-FFF2-40B4-BE49-F238E27FC236}">
                <a16:creationId xmlns:a16="http://schemas.microsoft.com/office/drawing/2014/main" id="{4E0316A3-EA09-C342-A88E-BC2AE5A76E09}"/>
              </a:ext>
            </a:extLst>
          </p:cNvPr>
          <p:cNvSpPr/>
          <p:nvPr/>
        </p:nvSpPr>
        <p:spPr bwMode="auto">
          <a:xfrm>
            <a:off x="7080646" y="5029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2" name="Rectangle 21">
            <a:extLst>
              <a:ext uri="{FF2B5EF4-FFF2-40B4-BE49-F238E27FC236}">
                <a16:creationId xmlns:a16="http://schemas.microsoft.com/office/drawing/2014/main" id="{F11C7643-1EB8-FE40-9F3B-95D8DD57F4C8}"/>
              </a:ext>
            </a:extLst>
          </p:cNvPr>
          <p:cNvSpPr/>
          <p:nvPr/>
        </p:nvSpPr>
        <p:spPr bwMode="auto">
          <a:xfrm>
            <a:off x="7080646" y="5181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3" name="Rectangle 22">
            <a:extLst>
              <a:ext uri="{FF2B5EF4-FFF2-40B4-BE49-F238E27FC236}">
                <a16:creationId xmlns:a16="http://schemas.microsoft.com/office/drawing/2014/main" id="{C122F349-0884-154B-A4F8-BB4FDF941160}"/>
              </a:ext>
            </a:extLst>
          </p:cNvPr>
          <p:cNvSpPr/>
          <p:nvPr/>
        </p:nvSpPr>
        <p:spPr bwMode="auto">
          <a:xfrm>
            <a:off x="7080646" y="5334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4" name="Rectangle 23">
            <a:extLst>
              <a:ext uri="{FF2B5EF4-FFF2-40B4-BE49-F238E27FC236}">
                <a16:creationId xmlns:a16="http://schemas.microsoft.com/office/drawing/2014/main" id="{9498B42E-3661-4F4E-A671-6054B690F18D}"/>
              </a:ext>
            </a:extLst>
          </p:cNvPr>
          <p:cNvSpPr/>
          <p:nvPr/>
        </p:nvSpPr>
        <p:spPr bwMode="auto">
          <a:xfrm>
            <a:off x="7080646" y="5486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5" name="Rectangle 24">
            <a:extLst>
              <a:ext uri="{FF2B5EF4-FFF2-40B4-BE49-F238E27FC236}">
                <a16:creationId xmlns:a16="http://schemas.microsoft.com/office/drawing/2014/main" id="{3A19C80C-3707-744E-B95E-53CB0A14003B}"/>
              </a:ext>
            </a:extLst>
          </p:cNvPr>
          <p:cNvSpPr/>
          <p:nvPr/>
        </p:nvSpPr>
        <p:spPr bwMode="auto">
          <a:xfrm>
            <a:off x="7080646" y="5638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6" name="Rectangle 25">
            <a:extLst>
              <a:ext uri="{FF2B5EF4-FFF2-40B4-BE49-F238E27FC236}">
                <a16:creationId xmlns:a16="http://schemas.microsoft.com/office/drawing/2014/main" id="{3F64C216-F0F5-FC46-B8E0-A3FA1530A28B}"/>
              </a:ext>
            </a:extLst>
          </p:cNvPr>
          <p:cNvSpPr/>
          <p:nvPr/>
        </p:nvSpPr>
        <p:spPr bwMode="auto">
          <a:xfrm>
            <a:off x="7080646" y="5791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7" name="Rectangle 26">
            <a:extLst>
              <a:ext uri="{FF2B5EF4-FFF2-40B4-BE49-F238E27FC236}">
                <a16:creationId xmlns:a16="http://schemas.microsoft.com/office/drawing/2014/main" id="{96A7D38F-32B5-7940-83D7-91F2B206FEDE}"/>
              </a:ext>
            </a:extLst>
          </p:cNvPr>
          <p:cNvSpPr/>
          <p:nvPr/>
        </p:nvSpPr>
        <p:spPr bwMode="auto">
          <a:xfrm>
            <a:off x="7080646" y="5943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8" name="Rectangle 27">
            <a:extLst>
              <a:ext uri="{FF2B5EF4-FFF2-40B4-BE49-F238E27FC236}">
                <a16:creationId xmlns:a16="http://schemas.microsoft.com/office/drawing/2014/main" id="{BD81A7F0-3DD9-CC48-8FDA-78CCB9F5DE90}"/>
              </a:ext>
            </a:extLst>
          </p:cNvPr>
          <p:cNvSpPr/>
          <p:nvPr/>
        </p:nvSpPr>
        <p:spPr bwMode="auto">
          <a:xfrm>
            <a:off x="7080646" y="6096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9" name="Rectangle 28">
            <a:extLst>
              <a:ext uri="{FF2B5EF4-FFF2-40B4-BE49-F238E27FC236}">
                <a16:creationId xmlns:a16="http://schemas.microsoft.com/office/drawing/2014/main" id="{602A3C9B-BF8D-1743-A9CE-C62747DC15EC}"/>
              </a:ext>
            </a:extLst>
          </p:cNvPr>
          <p:cNvSpPr/>
          <p:nvPr/>
        </p:nvSpPr>
        <p:spPr bwMode="auto">
          <a:xfrm>
            <a:off x="7080646" y="6248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0" name="Rectangle 29">
            <a:extLst>
              <a:ext uri="{FF2B5EF4-FFF2-40B4-BE49-F238E27FC236}">
                <a16:creationId xmlns:a16="http://schemas.microsoft.com/office/drawing/2014/main" id="{170F2EB4-D27F-2643-898D-6DFBBABBD3E3}"/>
              </a:ext>
            </a:extLst>
          </p:cNvPr>
          <p:cNvSpPr/>
          <p:nvPr/>
        </p:nvSpPr>
        <p:spPr bwMode="auto">
          <a:xfrm>
            <a:off x="7080646" y="1524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1" name="Rectangle 30">
            <a:extLst>
              <a:ext uri="{FF2B5EF4-FFF2-40B4-BE49-F238E27FC236}">
                <a16:creationId xmlns:a16="http://schemas.microsoft.com/office/drawing/2014/main" id="{3E03B852-AB87-6D47-9F3E-211E5A01A4DB}"/>
              </a:ext>
            </a:extLst>
          </p:cNvPr>
          <p:cNvSpPr/>
          <p:nvPr/>
        </p:nvSpPr>
        <p:spPr bwMode="auto">
          <a:xfrm>
            <a:off x="7080646" y="1676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2" name="Rectangle 31">
            <a:extLst>
              <a:ext uri="{FF2B5EF4-FFF2-40B4-BE49-F238E27FC236}">
                <a16:creationId xmlns:a16="http://schemas.microsoft.com/office/drawing/2014/main" id="{4182FF6E-1782-6344-B083-9F9A6199BBAC}"/>
              </a:ext>
            </a:extLst>
          </p:cNvPr>
          <p:cNvSpPr/>
          <p:nvPr/>
        </p:nvSpPr>
        <p:spPr bwMode="auto">
          <a:xfrm>
            <a:off x="7080646" y="1828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3" name="Rectangle 32">
            <a:extLst>
              <a:ext uri="{FF2B5EF4-FFF2-40B4-BE49-F238E27FC236}">
                <a16:creationId xmlns:a16="http://schemas.microsoft.com/office/drawing/2014/main" id="{E2F76194-9A2A-6142-AC64-FB522F7EBFDD}"/>
              </a:ext>
            </a:extLst>
          </p:cNvPr>
          <p:cNvSpPr/>
          <p:nvPr/>
        </p:nvSpPr>
        <p:spPr bwMode="auto">
          <a:xfrm>
            <a:off x="7080646" y="1981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4" name="Rectangle 33">
            <a:extLst>
              <a:ext uri="{FF2B5EF4-FFF2-40B4-BE49-F238E27FC236}">
                <a16:creationId xmlns:a16="http://schemas.microsoft.com/office/drawing/2014/main" id="{04DF4CBA-DEE2-A642-B5E4-9D1F4514D534}"/>
              </a:ext>
            </a:extLst>
          </p:cNvPr>
          <p:cNvSpPr/>
          <p:nvPr/>
        </p:nvSpPr>
        <p:spPr bwMode="auto">
          <a:xfrm>
            <a:off x="7080646" y="2133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 name="Rectangle 34">
            <a:extLst>
              <a:ext uri="{FF2B5EF4-FFF2-40B4-BE49-F238E27FC236}">
                <a16:creationId xmlns:a16="http://schemas.microsoft.com/office/drawing/2014/main" id="{A878D123-DB9E-3B46-A4DB-71B44C073564}"/>
              </a:ext>
            </a:extLst>
          </p:cNvPr>
          <p:cNvSpPr/>
          <p:nvPr/>
        </p:nvSpPr>
        <p:spPr bwMode="auto">
          <a:xfrm>
            <a:off x="7080646" y="2286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6" name="Rectangle 35">
            <a:extLst>
              <a:ext uri="{FF2B5EF4-FFF2-40B4-BE49-F238E27FC236}">
                <a16:creationId xmlns:a16="http://schemas.microsoft.com/office/drawing/2014/main" id="{716708C9-BED0-5D4F-B6A5-EE916F00C9AE}"/>
              </a:ext>
            </a:extLst>
          </p:cNvPr>
          <p:cNvSpPr/>
          <p:nvPr/>
        </p:nvSpPr>
        <p:spPr bwMode="auto">
          <a:xfrm>
            <a:off x="7080646" y="2438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7" name="Rectangle 36">
            <a:extLst>
              <a:ext uri="{FF2B5EF4-FFF2-40B4-BE49-F238E27FC236}">
                <a16:creationId xmlns:a16="http://schemas.microsoft.com/office/drawing/2014/main" id="{79A3391D-8926-5D45-816E-914E101383B2}"/>
              </a:ext>
            </a:extLst>
          </p:cNvPr>
          <p:cNvSpPr/>
          <p:nvPr/>
        </p:nvSpPr>
        <p:spPr bwMode="auto">
          <a:xfrm>
            <a:off x="7080646" y="2590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8" name="Rectangle 37">
            <a:extLst>
              <a:ext uri="{FF2B5EF4-FFF2-40B4-BE49-F238E27FC236}">
                <a16:creationId xmlns:a16="http://schemas.microsoft.com/office/drawing/2014/main" id="{F15D72D8-8314-FB48-A8F4-EC25D87D70B4}"/>
              </a:ext>
            </a:extLst>
          </p:cNvPr>
          <p:cNvSpPr/>
          <p:nvPr/>
        </p:nvSpPr>
        <p:spPr bwMode="auto">
          <a:xfrm>
            <a:off x="7080646" y="2743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9" name="Rectangle 38">
            <a:extLst>
              <a:ext uri="{FF2B5EF4-FFF2-40B4-BE49-F238E27FC236}">
                <a16:creationId xmlns:a16="http://schemas.microsoft.com/office/drawing/2014/main" id="{C150C511-8162-C644-9AFF-1F18B1DDA64D}"/>
              </a:ext>
            </a:extLst>
          </p:cNvPr>
          <p:cNvSpPr/>
          <p:nvPr/>
        </p:nvSpPr>
        <p:spPr bwMode="auto">
          <a:xfrm>
            <a:off x="7080646" y="2895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0" name="Rectangle 39">
            <a:extLst>
              <a:ext uri="{FF2B5EF4-FFF2-40B4-BE49-F238E27FC236}">
                <a16:creationId xmlns:a16="http://schemas.microsoft.com/office/drawing/2014/main" id="{67261608-81E6-604E-BDE8-DD848CD03CAD}"/>
              </a:ext>
            </a:extLst>
          </p:cNvPr>
          <p:cNvSpPr/>
          <p:nvPr/>
        </p:nvSpPr>
        <p:spPr bwMode="auto">
          <a:xfrm>
            <a:off x="7080646" y="3048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1" name="Rectangle 40">
            <a:extLst>
              <a:ext uri="{FF2B5EF4-FFF2-40B4-BE49-F238E27FC236}">
                <a16:creationId xmlns:a16="http://schemas.microsoft.com/office/drawing/2014/main" id="{D8629A6E-7D99-394C-BD13-5C230AB7F18E}"/>
              </a:ext>
            </a:extLst>
          </p:cNvPr>
          <p:cNvSpPr/>
          <p:nvPr/>
        </p:nvSpPr>
        <p:spPr bwMode="auto">
          <a:xfrm>
            <a:off x="7080646" y="3200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2" name="Rectangle 41">
            <a:extLst>
              <a:ext uri="{FF2B5EF4-FFF2-40B4-BE49-F238E27FC236}">
                <a16:creationId xmlns:a16="http://schemas.microsoft.com/office/drawing/2014/main" id="{F9061EC7-F4BD-4048-8A97-29994D848DE5}"/>
              </a:ext>
            </a:extLst>
          </p:cNvPr>
          <p:cNvSpPr/>
          <p:nvPr/>
        </p:nvSpPr>
        <p:spPr bwMode="auto">
          <a:xfrm>
            <a:off x="7080646" y="3352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3" name="Rectangle 42">
            <a:extLst>
              <a:ext uri="{FF2B5EF4-FFF2-40B4-BE49-F238E27FC236}">
                <a16:creationId xmlns:a16="http://schemas.microsoft.com/office/drawing/2014/main" id="{7DBEE904-F935-444A-8C6D-2F47A324A8F5}"/>
              </a:ext>
            </a:extLst>
          </p:cNvPr>
          <p:cNvSpPr/>
          <p:nvPr/>
        </p:nvSpPr>
        <p:spPr bwMode="auto">
          <a:xfrm>
            <a:off x="7080646" y="3505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4" name="Rectangle 43">
            <a:extLst>
              <a:ext uri="{FF2B5EF4-FFF2-40B4-BE49-F238E27FC236}">
                <a16:creationId xmlns:a16="http://schemas.microsoft.com/office/drawing/2014/main" id="{5EC848FE-2615-264E-8EC2-74FBED5B2728}"/>
              </a:ext>
            </a:extLst>
          </p:cNvPr>
          <p:cNvSpPr/>
          <p:nvPr/>
        </p:nvSpPr>
        <p:spPr bwMode="auto">
          <a:xfrm>
            <a:off x="7080646" y="3657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5" name="Rectangle 44">
            <a:extLst>
              <a:ext uri="{FF2B5EF4-FFF2-40B4-BE49-F238E27FC236}">
                <a16:creationId xmlns:a16="http://schemas.microsoft.com/office/drawing/2014/main" id="{E3817025-CDED-9642-BE50-2BD5194227AD}"/>
              </a:ext>
            </a:extLst>
          </p:cNvPr>
          <p:cNvSpPr/>
          <p:nvPr/>
        </p:nvSpPr>
        <p:spPr bwMode="auto">
          <a:xfrm>
            <a:off x="7080646" y="3810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876" name="TextBox 170">
            <a:extLst>
              <a:ext uri="{FF2B5EF4-FFF2-40B4-BE49-F238E27FC236}">
                <a16:creationId xmlns:a16="http://schemas.microsoft.com/office/drawing/2014/main" id="{08D97F80-71E6-A049-9445-D1BD1E449922}"/>
              </a:ext>
            </a:extLst>
          </p:cNvPr>
          <p:cNvSpPr txBox="1">
            <a:spLocks noChangeArrowheads="1"/>
          </p:cNvSpPr>
          <p:nvPr/>
        </p:nvSpPr>
        <p:spPr bwMode="auto">
          <a:xfrm>
            <a:off x="6436121" y="61690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00000</a:t>
            </a:r>
          </a:p>
        </p:txBody>
      </p:sp>
      <p:sp>
        <p:nvSpPr>
          <p:cNvPr id="35877" name="TextBox 170">
            <a:extLst>
              <a:ext uri="{FF2B5EF4-FFF2-40B4-BE49-F238E27FC236}">
                <a16:creationId xmlns:a16="http://schemas.microsoft.com/office/drawing/2014/main" id="{CB7945BE-1297-6248-BD13-90762E68F77E}"/>
              </a:ext>
            </a:extLst>
          </p:cNvPr>
          <p:cNvSpPr txBox="1">
            <a:spLocks noChangeArrowheads="1"/>
          </p:cNvSpPr>
          <p:nvPr/>
        </p:nvSpPr>
        <p:spPr bwMode="auto">
          <a:xfrm>
            <a:off x="6436121" y="6019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00001</a:t>
            </a:r>
          </a:p>
        </p:txBody>
      </p:sp>
      <p:sp>
        <p:nvSpPr>
          <p:cNvPr id="35878" name="TextBox 170">
            <a:extLst>
              <a:ext uri="{FF2B5EF4-FFF2-40B4-BE49-F238E27FC236}">
                <a16:creationId xmlns:a16="http://schemas.microsoft.com/office/drawing/2014/main" id="{75D4E6FC-7888-254D-8DEF-496CD41B2CCE}"/>
              </a:ext>
            </a:extLst>
          </p:cNvPr>
          <p:cNvSpPr txBox="1">
            <a:spLocks noChangeArrowheads="1"/>
          </p:cNvSpPr>
          <p:nvPr/>
        </p:nvSpPr>
        <p:spPr bwMode="auto">
          <a:xfrm>
            <a:off x="6436121" y="5867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00010</a:t>
            </a:r>
          </a:p>
        </p:txBody>
      </p:sp>
      <p:sp>
        <p:nvSpPr>
          <p:cNvPr id="35879" name="TextBox 170">
            <a:extLst>
              <a:ext uri="{FF2B5EF4-FFF2-40B4-BE49-F238E27FC236}">
                <a16:creationId xmlns:a16="http://schemas.microsoft.com/office/drawing/2014/main" id="{E765E9AB-9E6D-1348-93A1-AF58C7DB6B93}"/>
              </a:ext>
            </a:extLst>
          </p:cNvPr>
          <p:cNvSpPr txBox="1">
            <a:spLocks noChangeArrowheads="1"/>
          </p:cNvSpPr>
          <p:nvPr/>
        </p:nvSpPr>
        <p:spPr bwMode="auto">
          <a:xfrm>
            <a:off x="6436121" y="5715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00011</a:t>
            </a:r>
          </a:p>
        </p:txBody>
      </p:sp>
      <p:sp>
        <p:nvSpPr>
          <p:cNvPr id="35880" name="TextBox 170">
            <a:extLst>
              <a:ext uri="{FF2B5EF4-FFF2-40B4-BE49-F238E27FC236}">
                <a16:creationId xmlns:a16="http://schemas.microsoft.com/office/drawing/2014/main" id="{95A375E7-957E-0047-9C80-3678BC04950C}"/>
              </a:ext>
            </a:extLst>
          </p:cNvPr>
          <p:cNvSpPr txBox="1">
            <a:spLocks noChangeArrowheads="1"/>
          </p:cNvSpPr>
          <p:nvPr/>
        </p:nvSpPr>
        <p:spPr bwMode="auto">
          <a:xfrm>
            <a:off x="6436121" y="5562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00100</a:t>
            </a:r>
          </a:p>
        </p:txBody>
      </p:sp>
      <p:sp>
        <p:nvSpPr>
          <p:cNvPr id="35881" name="TextBox 170">
            <a:extLst>
              <a:ext uri="{FF2B5EF4-FFF2-40B4-BE49-F238E27FC236}">
                <a16:creationId xmlns:a16="http://schemas.microsoft.com/office/drawing/2014/main" id="{0D935E54-C697-CE44-8B2D-96E298E93510}"/>
              </a:ext>
            </a:extLst>
          </p:cNvPr>
          <p:cNvSpPr txBox="1">
            <a:spLocks noChangeArrowheads="1"/>
          </p:cNvSpPr>
          <p:nvPr/>
        </p:nvSpPr>
        <p:spPr bwMode="auto">
          <a:xfrm>
            <a:off x="6436121" y="5410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00101</a:t>
            </a:r>
          </a:p>
        </p:txBody>
      </p:sp>
      <p:sp>
        <p:nvSpPr>
          <p:cNvPr id="35882" name="TextBox 170">
            <a:extLst>
              <a:ext uri="{FF2B5EF4-FFF2-40B4-BE49-F238E27FC236}">
                <a16:creationId xmlns:a16="http://schemas.microsoft.com/office/drawing/2014/main" id="{95046B7B-5773-5F47-9A6C-B7401D1B362E}"/>
              </a:ext>
            </a:extLst>
          </p:cNvPr>
          <p:cNvSpPr txBox="1">
            <a:spLocks noChangeArrowheads="1"/>
          </p:cNvSpPr>
          <p:nvPr/>
        </p:nvSpPr>
        <p:spPr bwMode="auto">
          <a:xfrm>
            <a:off x="6436121" y="5257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00110</a:t>
            </a:r>
          </a:p>
        </p:txBody>
      </p:sp>
      <p:sp>
        <p:nvSpPr>
          <p:cNvPr id="35883" name="TextBox 170">
            <a:extLst>
              <a:ext uri="{FF2B5EF4-FFF2-40B4-BE49-F238E27FC236}">
                <a16:creationId xmlns:a16="http://schemas.microsoft.com/office/drawing/2014/main" id="{1C7DC241-5B96-9641-BBBE-6F402CAA755D}"/>
              </a:ext>
            </a:extLst>
          </p:cNvPr>
          <p:cNvSpPr txBox="1">
            <a:spLocks noChangeArrowheads="1"/>
          </p:cNvSpPr>
          <p:nvPr/>
        </p:nvSpPr>
        <p:spPr bwMode="auto">
          <a:xfrm>
            <a:off x="6436121" y="5105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00111</a:t>
            </a:r>
          </a:p>
        </p:txBody>
      </p:sp>
      <p:sp>
        <p:nvSpPr>
          <p:cNvPr id="35884" name="TextBox 170">
            <a:extLst>
              <a:ext uri="{FF2B5EF4-FFF2-40B4-BE49-F238E27FC236}">
                <a16:creationId xmlns:a16="http://schemas.microsoft.com/office/drawing/2014/main" id="{A35596DD-6952-2942-91E3-9F10AB514D0E}"/>
              </a:ext>
            </a:extLst>
          </p:cNvPr>
          <p:cNvSpPr txBox="1">
            <a:spLocks noChangeArrowheads="1"/>
          </p:cNvSpPr>
          <p:nvPr/>
        </p:nvSpPr>
        <p:spPr bwMode="auto">
          <a:xfrm>
            <a:off x="6436121" y="4953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01000</a:t>
            </a:r>
          </a:p>
        </p:txBody>
      </p:sp>
      <p:sp>
        <p:nvSpPr>
          <p:cNvPr id="35885" name="TextBox 170">
            <a:extLst>
              <a:ext uri="{FF2B5EF4-FFF2-40B4-BE49-F238E27FC236}">
                <a16:creationId xmlns:a16="http://schemas.microsoft.com/office/drawing/2014/main" id="{762D378B-33EA-054C-AB43-B6AC4D756967}"/>
              </a:ext>
            </a:extLst>
          </p:cNvPr>
          <p:cNvSpPr txBox="1">
            <a:spLocks noChangeArrowheads="1"/>
          </p:cNvSpPr>
          <p:nvPr/>
        </p:nvSpPr>
        <p:spPr bwMode="auto">
          <a:xfrm>
            <a:off x="6436121" y="4800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01001</a:t>
            </a:r>
          </a:p>
        </p:txBody>
      </p:sp>
      <p:sp>
        <p:nvSpPr>
          <p:cNvPr id="35886" name="TextBox 170">
            <a:extLst>
              <a:ext uri="{FF2B5EF4-FFF2-40B4-BE49-F238E27FC236}">
                <a16:creationId xmlns:a16="http://schemas.microsoft.com/office/drawing/2014/main" id="{AE08D252-B7C4-134E-9208-13430930645A}"/>
              </a:ext>
            </a:extLst>
          </p:cNvPr>
          <p:cNvSpPr txBox="1">
            <a:spLocks noChangeArrowheads="1"/>
          </p:cNvSpPr>
          <p:nvPr/>
        </p:nvSpPr>
        <p:spPr bwMode="auto">
          <a:xfrm>
            <a:off x="6436121" y="4648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01010</a:t>
            </a:r>
          </a:p>
        </p:txBody>
      </p:sp>
      <p:sp>
        <p:nvSpPr>
          <p:cNvPr id="35887" name="TextBox 170">
            <a:extLst>
              <a:ext uri="{FF2B5EF4-FFF2-40B4-BE49-F238E27FC236}">
                <a16:creationId xmlns:a16="http://schemas.microsoft.com/office/drawing/2014/main" id="{84093DB5-EEBC-8044-9010-5A92A8856A27}"/>
              </a:ext>
            </a:extLst>
          </p:cNvPr>
          <p:cNvSpPr txBox="1">
            <a:spLocks noChangeArrowheads="1"/>
          </p:cNvSpPr>
          <p:nvPr/>
        </p:nvSpPr>
        <p:spPr bwMode="auto">
          <a:xfrm>
            <a:off x="6436121" y="44926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01011</a:t>
            </a:r>
          </a:p>
        </p:txBody>
      </p:sp>
      <p:sp>
        <p:nvSpPr>
          <p:cNvPr id="35888" name="TextBox 170">
            <a:extLst>
              <a:ext uri="{FF2B5EF4-FFF2-40B4-BE49-F238E27FC236}">
                <a16:creationId xmlns:a16="http://schemas.microsoft.com/office/drawing/2014/main" id="{AA18A995-8902-6249-8C7D-89E14C2AF75A}"/>
              </a:ext>
            </a:extLst>
          </p:cNvPr>
          <p:cNvSpPr txBox="1">
            <a:spLocks noChangeArrowheads="1"/>
          </p:cNvSpPr>
          <p:nvPr/>
        </p:nvSpPr>
        <p:spPr bwMode="auto">
          <a:xfrm>
            <a:off x="6436121" y="4343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01100</a:t>
            </a:r>
          </a:p>
        </p:txBody>
      </p:sp>
      <p:sp>
        <p:nvSpPr>
          <p:cNvPr id="35889" name="TextBox 170">
            <a:extLst>
              <a:ext uri="{FF2B5EF4-FFF2-40B4-BE49-F238E27FC236}">
                <a16:creationId xmlns:a16="http://schemas.microsoft.com/office/drawing/2014/main" id="{141AA0A8-385F-704B-9ADB-DAFA68B3D16B}"/>
              </a:ext>
            </a:extLst>
          </p:cNvPr>
          <p:cNvSpPr txBox="1">
            <a:spLocks noChangeArrowheads="1"/>
          </p:cNvSpPr>
          <p:nvPr/>
        </p:nvSpPr>
        <p:spPr bwMode="auto">
          <a:xfrm>
            <a:off x="6436121" y="4191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01101</a:t>
            </a:r>
          </a:p>
        </p:txBody>
      </p:sp>
      <p:sp>
        <p:nvSpPr>
          <p:cNvPr id="35890" name="TextBox 170">
            <a:extLst>
              <a:ext uri="{FF2B5EF4-FFF2-40B4-BE49-F238E27FC236}">
                <a16:creationId xmlns:a16="http://schemas.microsoft.com/office/drawing/2014/main" id="{C96801EF-F2D4-D94D-A568-41515C740435}"/>
              </a:ext>
            </a:extLst>
          </p:cNvPr>
          <p:cNvSpPr txBox="1">
            <a:spLocks noChangeArrowheads="1"/>
          </p:cNvSpPr>
          <p:nvPr/>
        </p:nvSpPr>
        <p:spPr bwMode="auto">
          <a:xfrm>
            <a:off x="6436121" y="4038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01110</a:t>
            </a:r>
          </a:p>
        </p:txBody>
      </p:sp>
      <p:sp>
        <p:nvSpPr>
          <p:cNvPr id="35891" name="TextBox 170">
            <a:extLst>
              <a:ext uri="{FF2B5EF4-FFF2-40B4-BE49-F238E27FC236}">
                <a16:creationId xmlns:a16="http://schemas.microsoft.com/office/drawing/2014/main" id="{4C124CA3-E2F6-F043-BF1C-20C8C65996F3}"/>
              </a:ext>
            </a:extLst>
          </p:cNvPr>
          <p:cNvSpPr txBox="1">
            <a:spLocks noChangeArrowheads="1"/>
          </p:cNvSpPr>
          <p:nvPr/>
        </p:nvSpPr>
        <p:spPr bwMode="auto">
          <a:xfrm>
            <a:off x="6436121" y="3886200"/>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01111</a:t>
            </a:r>
          </a:p>
        </p:txBody>
      </p:sp>
      <p:sp>
        <p:nvSpPr>
          <p:cNvPr id="35892" name="TextBox 170">
            <a:extLst>
              <a:ext uri="{FF2B5EF4-FFF2-40B4-BE49-F238E27FC236}">
                <a16:creationId xmlns:a16="http://schemas.microsoft.com/office/drawing/2014/main" id="{90BFB412-6AD0-184A-B34B-F61512250815}"/>
              </a:ext>
            </a:extLst>
          </p:cNvPr>
          <p:cNvSpPr txBox="1">
            <a:spLocks noChangeArrowheads="1"/>
          </p:cNvSpPr>
          <p:nvPr/>
        </p:nvSpPr>
        <p:spPr bwMode="auto">
          <a:xfrm>
            <a:off x="6436121" y="37306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10000</a:t>
            </a:r>
          </a:p>
        </p:txBody>
      </p:sp>
      <p:sp>
        <p:nvSpPr>
          <p:cNvPr id="35893" name="TextBox 170">
            <a:extLst>
              <a:ext uri="{FF2B5EF4-FFF2-40B4-BE49-F238E27FC236}">
                <a16:creationId xmlns:a16="http://schemas.microsoft.com/office/drawing/2014/main" id="{094A00F1-4830-DF4D-83D4-4A079138FAF4}"/>
              </a:ext>
            </a:extLst>
          </p:cNvPr>
          <p:cNvSpPr txBox="1">
            <a:spLocks noChangeArrowheads="1"/>
          </p:cNvSpPr>
          <p:nvPr/>
        </p:nvSpPr>
        <p:spPr bwMode="auto">
          <a:xfrm>
            <a:off x="6436121" y="3581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10001</a:t>
            </a:r>
          </a:p>
        </p:txBody>
      </p:sp>
      <p:sp>
        <p:nvSpPr>
          <p:cNvPr id="35894" name="TextBox 170">
            <a:extLst>
              <a:ext uri="{FF2B5EF4-FFF2-40B4-BE49-F238E27FC236}">
                <a16:creationId xmlns:a16="http://schemas.microsoft.com/office/drawing/2014/main" id="{223D3635-FB4A-4449-9D80-07DBD1DB30CA}"/>
              </a:ext>
            </a:extLst>
          </p:cNvPr>
          <p:cNvSpPr txBox="1">
            <a:spLocks noChangeArrowheads="1"/>
          </p:cNvSpPr>
          <p:nvPr/>
        </p:nvSpPr>
        <p:spPr bwMode="auto">
          <a:xfrm>
            <a:off x="6436121" y="3429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10010</a:t>
            </a:r>
          </a:p>
        </p:txBody>
      </p:sp>
      <p:sp>
        <p:nvSpPr>
          <p:cNvPr id="35895" name="TextBox 170">
            <a:extLst>
              <a:ext uri="{FF2B5EF4-FFF2-40B4-BE49-F238E27FC236}">
                <a16:creationId xmlns:a16="http://schemas.microsoft.com/office/drawing/2014/main" id="{E5EEAC77-88A6-E94D-83C5-C4C09F07C512}"/>
              </a:ext>
            </a:extLst>
          </p:cNvPr>
          <p:cNvSpPr txBox="1">
            <a:spLocks noChangeArrowheads="1"/>
          </p:cNvSpPr>
          <p:nvPr/>
        </p:nvSpPr>
        <p:spPr bwMode="auto">
          <a:xfrm>
            <a:off x="6436121" y="3276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10011</a:t>
            </a:r>
          </a:p>
        </p:txBody>
      </p:sp>
      <p:sp>
        <p:nvSpPr>
          <p:cNvPr id="35896" name="TextBox 170">
            <a:extLst>
              <a:ext uri="{FF2B5EF4-FFF2-40B4-BE49-F238E27FC236}">
                <a16:creationId xmlns:a16="http://schemas.microsoft.com/office/drawing/2014/main" id="{BFBB70B3-50DB-8746-9A66-C979E58EF6C0}"/>
              </a:ext>
            </a:extLst>
          </p:cNvPr>
          <p:cNvSpPr txBox="1">
            <a:spLocks noChangeArrowheads="1"/>
          </p:cNvSpPr>
          <p:nvPr/>
        </p:nvSpPr>
        <p:spPr bwMode="auto">
          <a:xfrm>
            <a:off x="6436121" y="3124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10100</a:t>
            </a:r>
          </a:p>
        </p:txBody>
      </p:sp>
      <p:sp>
        <p:nvSpPr>
          <p:cNvPr id="35897" name="TextBox 170">
            <a:extLst>
              <a:ext uri="{FF2B5EF4-FFF2-40B4-BE49-F238E27FC236}">
                <a16:creationId xmlns:a16="http://schemas.microsoft.com/office/drawing/2014/main" id="{D23D2DDC-19A1-CA40-B581-0DA1F46A6642}"/>
              </a:ext>
            </a:extLst>
          </p:cNvPr>
          <p:cNvSpPr txBox="1">
            <a:spLocks noChangeArrowheads="1"/>
          </p:cNvSpPr>
          <p:nvPr/>
        </p:nvSpPr>
        <p:spPr bwMode="auto">
          <a:xfrm>
            <a:off x="6436121" y="2971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10101</a:t>
            </a:r>
          </a:p>
        </p:txBody>
      </p:sp>
      <p:sp>
        <p:nvSpPr>
          <p:cNvPr id="35898" name="TextBox 170">
            <a:extLst>
              <a:ext uri="{FF2B5EF4-FFF2-40B4-BE49-F238E27FC236}">
                <a16:creationId xmlns:a16="http://schemas.microsoft.com/office/drawing/2014/main" id="{C6C97D6D-0238-284D-BA34-262ADE18481B}"/>
              </a:ext>
            </a:extLst>
          </p:cNvPr>
          <p:cNvSpPr txBox="1">
            <a:spLocks noChangeArrowheads="1"/>
          </p:cNvSpPr>
          <p:nvPr/>
        </p:nvSpPr>
        <p:spPr bwMode="auto">
          <a:xfrm>
            <a:off x="6436121" y="2819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10110</a:t>
            </a:r>
          </a:p>
        </p:txBody>
      </p:sp>
      <p:sp>
        <p:nvSpPr>
          <p:cNvPr id="35899" name="TextBox 170">
            <a:extLst>
              <a:ext uri="{FF2B5EF4-FFF2-40B4-BE49-F238E27FC236}">
                <a16:creationId xmlns:a16="http://schemas.microsoft.com/office/drawing/2014/main" id="{D06E998D-67C0-B943-B0C9-F37B2DC7D6F3}"/>
              </a:ext>
            </a:extLst>
          </p:cNvPr>
          <p:cNvSpPr txBox="1">
            <a:spLocks noChangeArrowheads="1"/>
          </p:cNvSpPr>
          <p:nvPr/>
        </p:nvSpPr>
        <p:spPr bwMode="auto">
          <a:xfrm>
            <a:off x="6436121" y="2667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10111</a:t>
            </a:r>
          </a:p>
        </p:txBody>
      </p:sp>
      <p:sp>
        <p:nvSpPr>
          <p:cNvPr id="35900" name="TextBox 170">
            <a:extLst>
              <a:ext uri="{FF2B5EF4-FFF2-40B4-BE49-F238E27FC236}">
                <a16:creationId xmlns:a16="http://schemas.microsoft.com/office/drawing/2014/main" id="{C0CBB870-93D7-824E-B1B1-D485BC44AE9F}"/>
              </a:ext>
            </a:extLst>
          </p:cNvPr>
          <p:cNvSpPr txBox="1">
            <a:spLocks noChangeArrowheads="1"/>
          </p:cNvSpPr>
          <p:nvPr/>
        </p:nvSpPr>
        <p:spPr bwMode="auto">
          <a:xfrm>
            <a:off x="6436121" y="2514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11000</a:t>
            </a:r>
          </a:p>
        </p:txBody>
      </p:sp>
      <p:sp>
        <p:nvSpPr>
          <p:cNvPr id="35901" name="TextBox 170">
            <a:extLst>
              <a:ext uri="{FF2B5EF4-FFF2-40B4-BE49-F238E27FC236}">
                <a16:creationId xmlns:a16="http://schemas.microsoft.com/office/drawing/2014/main" id="{97A87130-2F4B-164C-B5C8-BE3679AEF13A}"/>
              </a:ext>
            </a:extLst>
          </p:cNvPr>
          <p:cNvSpPr txBox="1">
            <a:spLocks noChangeArrowheads="1"/>
          </p:cNvSpPr>
          <p:nvPr/>
        </p:nvSpPr>
        <p:spPr bwMode="auto">
          <a:xfrm>
            <a:off x="6436121" y="2362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11001</a:t>
            </a:r>
          </a:p>
        </p:txBody>
      </p:sp>
      <p:sp>
        <p:nvSpPr>
          <p:cNvPr id="35902" name="TextBox 170">
            <a:extLst>
              <a:ext uri="{FF2B5EF4-FFF2-40B4-BE49-F238E27FC236}">
                <a16:creationId xmlns:a16="http://schemas.microsoft.com/office/drawing/2014/main" id="{483FF2CB-5BD4-D445-B71B-F3AAC1415877}"/>
              </a:ext>
            </a:extLst>
          </p:cNvPr>
          <p:cNvSpPr txBox="1">
            <a:spLocks noChangeArrowheads="1"/>
          </p:cNvSpPr>
          <p:nvPr/>
        </p:nvSpPr>
        <p:spPr bwMode="auto">
          <a:xfrm>
            <a:off x="6436121" y="2209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11010</a:t>
            </a:r>
          </a:p>
        </p:txBody>
      </p:sp>
      <p:sp>
        <p:nvSpPr>
          <p:cNvPr id="35903" name="TextBox 170">
            <a:extLst>
              <a:ext uri="{FF2B5EF4-FFF2-40B4-BE49-F238E27FC236}">
                <a16:creationId xmlns:a16="http://schemas.microsoft.com/office/drawing/2014/main" id="{80773134-5E73-CD46-9CD7-4B73E8B56A96}"/>
              </a:ext>
            </a:extLst>
          </p:cNvPr>
          <p:cNvSpPr txBox="1">
            <a:spLocks noChangeArrowheads="1"/>
          </p:cNvSpPr>
          <p:nvPr/>
        </p:nvSpPr>
        <p:spPr bwMode="auto">
          <a:xfrm>
            <a:off x="6436121" y="20542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11011</a:t>
            </a:r>
          </a:p>
        </p:txBody>
      </p:sp>
      <p:sp>
        <p:nvSpPr>
          <p:cNvPr id="35904" name="TextBox 170">
            <a:extLst>
              <a:ext uri="{FF2B5EF4-FFF2-40B4-BE49-F238E27FC236}">
                <a16:creationId xmlns:a16="http://schemas.microsoft.com/office/drawing/2014/main" id="{12D32CE1-22F6-3943-B4C0-3EC071F9A73D}"/>
              </a:ext>
            </a:extLst>
          </p:cNvPr>
          <p:cNvSpPr txBox="1">
            <a:spLocks noChangeArrowheads="1"/>
          </p:cNvSpPr>
          <p:nvPr/>
        </p:nvSpPr>
        <p:spPr bwMode="auto">
          <a:xfrm>
            <a:off x="6436121" y="1905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11100</a:t>
            </a:r>
          </a:p>
        </p:txBody>
      </p:sp>
      <p:sp>
        <p:nvSpPr>
          <p:cNvPr id="35905" name="TextBox 170">
            <a:extLst>
              <a:ext uri="{FF2B5EF4-FFF2-40B4-BE49-F238E27FC236}">
                <a16:creationId xmlns:a16="http://schemas.microsoft.com/office/drawing/2014/main" id="{2A324971-4226-494F-BDC4-9CDAA1182692}"/>
              </a:ext>
            </a:extLst>
          </p:cNvPr>
          <p:cNvSpPr txBox="1">
            <a:spLocks noChangeArrowheads="1"/>
          </p:cNvSpPr>
          <p:nvPr/>
        </p:nvSpPr>
        <p:spPr bwMode="auto">
          <a:xfrm>
            <a:off x="6436121" y="1752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11101</a:t>
            </a:r>
          </a:p>
        </p:txBody>
      </p:sp>
      <p:sp>
        <p:nvSpPr>
          <p:cNvPr id="35906" name="TextBox 170">
            <a:extLst>
              <a:ext uri="{FF2B5EF4-FFF2-40B4-BE49-F238E27FC236}">
                <a16:creationId xmlns:a16="http://schemas.microsoft.com/office/drawing/2014/main" id="{D084166B-3CDE-6B47-B93F-DCBA8D59931F}"/>
              </a:ext>
            </a:extLst>
          </p:cNvPr>
          <p:cNvSpPr txBox="1">
            <a:spLocks noChangeArrowheads="1"/>
          </p:cNvSpPr>
          <p:nvPr/>
        </p:nvSpPr>
        <p:spPr bwMode="auto">
          <a:xfrm>
            <a:off x="6436121" y="1600200"/>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11110</a:t>
            </a:r>
          </a:p>
        </p:txBody>
      </p:sp>
      <p:sp>
        <p:nvSpPr>
          <p:cNvPr id="35907" name="TextBox 170">
            <a:extLst>
              <a:ext uri="{FF2B5EF4-FFF2-40B4-BE49-F238E27FC236}">
                <a16:creationId xmlns:a16="http://schemas.microsoft.com/office/drawing/2014/main" id="{2066FF16-2FC7-1C4C-88D9-59DBC57D64D2}"/>
              </a:ext>
            </a:extLst>
          </p:cNvPr>
          <p:cNvSpPr txBox="1">
            <a:spLocks noChangeArrowheads="1"/>
          </p:cNvSpPr>
          <p:nvPr/>
        </p:nvSpPr>
        <p:spPr bwMode="auto">
          <a:xfrm>
            <a:off x="6436121" y="1447800"/>
            <a:ext cx="6445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11111</a:t>
            </a:r>
          </a:p>
        </p:txBody>
      </p:sp>
      <p:sp>
        <p:nvSpPr>
          <p:cNvPr id="109" name="Rectangle 108">
            <a:extLst>
              <a:ext uri="{FF2B5EF4-FFF2-40B4-BE49-F238E27FC236}">
                <a16:creationId xmlns:a16="http://schemas.microsoft.com/office/drawing/2014/main" id="{59F0E9DE-D4E8-FB45-806C-D07EDB1C642D}"/>
              </a:ext>
            </a:extLst>
          </p:cNvPr>
          <p:cNvSpPr/>
          <p:nvPr/>
        </p:nvSpPr>
        <p:spPr bwMode="auto">
          <a:xfrm>
            <a:off x="3209550" y="36475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0" name="Rectangle 109">
            <a:extLst>
              <a:ext uri="{FF2B5EF4-FFF2-40B4-BE49-F238E27FC236}">
                <a16:creationId xmlns:a16="http://schemas.microsoft.com/office/drawing/2014/main" id="{0E653D27-A188-E54D-B150-B2AAAFD34C27}"/>
              </a:ext>
            </a:extLst>
          </p:cNvPr>
          <p:cNvSpPr/>
          <p:nvPr/>
        </p:nvSpPr>
        <p:spPr bwMode="auto">
          <a:xfrm>
            <a:off x="3209550" y="37999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2" name="Rectangle 111">
            <a:extLst>
              <a:ext uri="{FF2B5EF4-FFF2-40B4-BE49-F238E27FC236}">
                <a16:creationId xmlns:a16="http://schemas.microsoft.com/office/drawing/2014/main" id="{588FDF5E-A056-9447-9D36-546F7D43B42E}"/>
              </a:ext>
            </a:extLst>
          </p:cNvPr>
          <p:cNvSpPr/>
          <p:nvPr/>
        </p:nvSpPr>
        <p:spPr bwMode="auto">
          <a:xfrm>
            <a:off x="3209550" y="41047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3" name="Rectangle 112">
            <a:extLst>
              <a:ext uri="{FF2B5EF4-FFF2-40B4-BE49-F238E27FC236}">
                <a16:creationId xmlns:a16="http://schemas.microsoft.com/office/drawing/2014/main" id="{1086B8C8-7123-974B-8921-5EA01CD6AED0}"/>
              </a:ext>
            </a:extLst>
          </p:cNvPr>
          <p:cNvSpPr/>
          <p:nvPr/>
        </p:nvSpPr>
        <p:spPr bwMode="auto">
          <a:xfrm>
            <a:off x="3209550" y="42571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4" name="Rectangle 113">
            <a:extLst>
              <a:ext uri="{FF2B5EF4-FFF2-40B4-BE49-F238E27FC236}">
                <a16:creationId xmlns:a16="http://schemas.microsoft.com/office/drawing/2014/main" id="{5A69BC7D-4032-A842-9AD1-18FF1007AA7C}"/>
              </a:ext>
            </a:extLst>
          </p:cNvPr>
          <p:cNvSpPr/>
          <p:nvPr/>
        </p:nvSpPr>
        <p:spPr bwMode="auto">
          <a:xfrm>
            <a:off x="3209550" y="44095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5" name="Rectangle 114">
            <a:extLst>
              <a:ext uri="{FF2B5EF4-FFF2-40B4-BE49-F238E27FC236}">
                <a16:creationId xmlns:a16="http://schemas.microsoft.com/office/drawing/2014/main" id="{5A082CEA-FAA3-384E-ADFF-F1DB3CD1504D}"/>
              </a:ext>
            </a:extLst>
          </p:cNvPr>
          <p:cNvSpPr/>
          <p:nvPr/>
        </p:nvSpPr>
        <p:spPr bwMode="auto">
          <a:xfrm>
            <a:off x="3209550" y="45619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6" name="Rectangle 115">
            <a:extLst>
              <a:ext uri="{FF2B5EF4-FFF2-40B4-BE49-F238E27FC236}">
                <a16:creationId xmlns:a16="http://schemas.microsoft.com/office/drawing/2014/main" id="{16DCAF0F-344D-E044-AAC0-38118F44F9CB}"/>
              </a:ext>
            </a:extLst>
          </p:cNvPr>
          <p:cNvSpPr/>
          <p:nvPr/>
        </p:nvSpPr>
        <p:spPr bwMode="auto">
          <a:xfrm>
            <a:off x="3209550" y="47143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916" name="Rectangle 28">
            <a:extLst>
              <a:ext uri="{FF2B5EF4-FFF2-40B4-BE49-F238E27FC236}">
                <a16:creationId xmlns:a16="http://schemas.microsoft.com/office/drawing/2014/main" id="{F5B228EC-132E-D445-B3B4-30C71C328364}"/>
              </a:ext>
            </a:extLst>
          </p:cNvPr>
          <p:cNvSpPr>
            <a:spLocks noChangeArrowheads="1"/>
          </p:cNvSpPr>
          <p:nvPr/>
        </p:nvSpPr>
        <p:spPr bwMode="auto">
          <a:xfrm>
            <a:off x="3209550" y="3647544"/>
            <a:ext cx="1295400" cy="12192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35917" name="TextBox 170">
            <a:extLst>
              <a:ext uri="{FF2B5EF4-FFF2-40B4-BE49-F238E27FC236}">
                <a16:creationId xmlns:a16="http://schemas.microsoft.com/office/drawing/2014/main" id="{E9CAD384-4B27-C44D-A72B-092077D21A32}"/>
              </a:ext>
            </a:extLst>
          </p:cNvPr>
          <p:cNvSpPr txBox="1">
            <a:spLocks noChangeArrowheads="1"/>
          </p:cNvSpPr>
          <p:nvPr/>
        </p:nvSpPr>
        <p:spPr bwMode="auto">
          <a:xfrm>
            <a:off x="2135350" y="4634969"/>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a:t>
            </a:r>
          </a:p>
        </p:txBody>
      </p:sp>
      <p:sp>
        <p:nvSpPr>
          <p:cNvPr id="35918" name="TextBox 170">
            <a:extLst>
              <a:ext uri="{FF2B5EF4-FFF2-40B4-BE49-F238E27FC236}">
                <a16:creationId xmlns:a16="http://schemas.microsoft.com/office/drawing/2014/main" id="{F5E44582-1132-224D-9305-CC7600A4F0A5}"/>
              </a:ext>
            </a:extLst>
          </p:cNvPr>
          <p:cNvSpPr txBox="1">
            <a:spLocks noChangeArrowheads="1"/>
          </p:cNvSpPr>
          <p:nvPr/>
        </p:nvSpPr>
        <p:spPr bwMode="auto">
          <a:xfrm>
            <a:off x="2135350" y="4482569"/>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a:t>
            </a:r>
          </a:p>
        </p:txBody>
      </p:sp>
      <p:sp>
        <p:nvSpPr>
          <p:cNvPr id="35919" name="TextBox 170">
            <a:extLst>
              <a:ext uri="{FF2B5EF4-FFF2-40B4-BE49-F238E27FC236}">
                <a16:creationId xmlns:a16="http://schemas.microsoft.com/office/drawing/2014/main" id="{A06AF041-08DE-F64C-BADE-AA6A980FFC6F}"/>
              </a:ext>
            </a:extLst>
          </p:cNvPr>
          <p:cNvSpPr txBox="1">
            <a:spLocks noChangeArrowheads="1"/>
          </p:cNvSpPr>
          <p:nvPr/>
        </p:nvSpPr>
        <p:spPr bwMode="auto">
          <a:xfrm>
            <a:off x="2135350" y="4326994"/>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a:t>
            </a:r>
          </a:p>
        </p:txBody>
      </p:sp>
      <p:sp>
        <p:nvSpPr>
          <p:cNvPr id="35920" name="TextBox 170">
            <a:extLst>
              <a:ext uri="{FF2B5EF4-FFF2-40B4-BE49-F238E27FC236}">
                <a16:creationId xmlns:a16="http://schemas.microsoft.com/office/drawing/2014/main" id="{8E4F91C9-2C4F-9F4E-91DD-E991DC3AE984}"/>
              </a:ext>
            </a:extLst>
          </p:cNvPr>
          <p:cNvSpPr txBox="1">
            <a:spLocks noChangeArrowheads="1"/>
          </p:cNvSpPr>
          <p:nvPr/>
        </p:nvSpPr>
        <p:spPr bwMode="auto">
          <a:xfrm>
            <a:off x="2135350" y="4177769"/>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a:t>
            </a:r>
          </a:p>
        </p:txBody>
      </p:sp>
      <p:sp>
        <p:nvSpPr>
          <p:cNvPr id="35921" name="TextBox 170">
            <a:extLst>
              <a:ext uri="{FF2B5EF4-FFF2-40B4-BE49-F238E27FC236}">
                <a16:creationId xmlns:a16="http://schemas.microsoft.com/office/drawing/2014/main" id="{2AD1280F-A0E4-1241-B72B-D1748D4123FC}"/>
              </a:ext>
            </a:extLst>
          </p:cNvPr>
          <p:cNvSpPr txBox="1">
            <a:spLocks noChangeArrowheads="1"/>
          </p:cNvSpPr>
          <p:nvPr/>
        </p:nvSpPr>
        <p:spPr bwMode="auto">
          <a:xfrm>
            <a:off x="2135350" y="4022194"/>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100</a:t>
            </a:r>
          </a:p>
        </p:txBody>
      </p:sp>
      <p:sp>
        <p:nvSpPr>
          <p:cNvPr id="35922" name="TextBox 170">
            <a:extLst>
              <a:ext uri="{FF2B5EF4-FFF2-40B4-BE49-F238E27FC236}">
                <a16:creationId xmlns:a16="http://schemas.microsoft.com/office/drawing/2014/main" id="{262FB5A8-F5FF-8E4D-9A8D-023C87E1DA19}"/>
              </a:ext>
            </a:extLst>
          </p:cNvPr>
          <p:cNvSpPr txBox="1">
            <a:spLocks noChangeArrowheads="1"/>
          </p:cNvSpPr>
          <p:nvPr/>
        </p:nvSpPr>
        <p:spPr bwMode="auto">
          <a:xfrm>
            <a:off x="2135350" y="3876144"/>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a:t>
            </a:r>
          </a:p>
        </p:txBody>
      </p:sp>
      <p:sp>
        <p:nvSpPr>
          <p:cNvPr id="35923" name="TextBox 170">
            <a:extLst>
              <a:ext uri="{FF2B5EF4-FFF2-40B4-BE49-F238E27FC236}">
                <a16:creationId xmlns:a16="http://schemas.microsoft.com/office/drawing/2014/main" id="{38C4D28F-1D85-F041-91DC-602F3C0BC361}"/>
              </a:ext>
            </a:extLst>
          </p:cNvPr>
          <p:cNvSpPr txBox="1">
            <a:spLocks noChangeArrowheads="1"/>
          </p:cNvSpPr>
          <p:nvPr/>
        </p:nvSpPr>
        <p:spPr bwMode="auto">
          <a:xfrm>
            <a:off x="2135350" y="3723744"/>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a:t>
            </a:r>
          </a:p>
        </p:txBody>
      </p:sp>
      <p:sp>
        <p:nvSpPr>
          <p:cNvPr id="35924" name="TextBox 170">
            <a:extLst>
              <a:ext uri="{FF2B5EF4-FFF2-40B4-BE49-F238E27FC236}">
                <a16:creationId xmlns:a16="http://schemas.microsoft.com/office/drawing/2014/main" id="{FA1F50CA-D7D3-DD47-9046-01A928A68DA6}"/>
              </a:ext>
            </a:extLst>
          </p:cNvPr>
          <p:cNvSpPr txBox="1">
            <a:spLocks noChangeArrowheads="1"/>
          </p:cNvSpPr>
          <p:nvPr/>
        </p:nvSpPr>
        <p:spPr bwMode="auto">
          <a:xfrm>
            <a:off x="2135350" y="3571344"/>
            <a:ext cx="4651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a:t>
            </a:r>
          </a:p>
        </p:txBody>
      </p:sp>
      <p:sp>
        <p:nvSpPr>
          <p:cNvPr id="35925" name="TextBox 133">
            <a:extLst>
              <a:ext uri="{FF2B5EF4-FFF2-40B4-BE49-F238E27FC236}">
                <a16:creationId xmlns:a16="http://schemas.microsoft.com/office/drawing/2014/main" id="{91C43079-B374-434E-9888-6783F0F6DD7C}"/>
              </a:ext>
            </a:extLst>
          </p:cNvPr>
          <p:cNvSpPr txBox="1">
            <a:spLocks noChangeArrowheads="1"/>
          </p:cNvSpPr>
          <p:nvPr/>
        </p:nvSpPr>
        <p:spPr bwMode="auto">
          <a:xfrm rot="16200000">
            <a:off x="7702240" y="3681261"/>
            <a:ext cx="17169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dirty="0">
                <a:latin typeface="Gill Sans Light" panose="020B0302020104020203" pitchFamily="34" charset="-79"/>
                <a:cs typeface="Gill Sans Light" panose="020B0302020104020203" pitchFamily="34" charset="-79"/>
              </a:rPr>
              <a:t>Physical Memory</a:t>
            </a:r>
          </a:p>
        </p:txBody>
      </p:sp>
      <p:sp>
        <p:nvSpPr>
          <p:cNvPr id="137" name="Rectangle 136">
            <a:extLst>
              <a:ext uri="{FF2B5EF4-FFF2-40B4-BE49-F238E27FC236}">
                <a16:creationId xmlns:a16="http://schemas.microsoft.com/office/drawing/2014/main" id="{25DC4DAD-51EB-B340-9B41-40F300E88B20}"/>
              </a:ext>
            </a:extLst>
          </p:cNvPr>
          <p:cNvSpPr/>
          <p:nvPr/>
        </p:nvSpPr>
        <p:spPr bwMode="auto">
          <a:xfrm>
            <a:off x="7080646" y="4419600"/>
            <a:ext cx="1295400" cy="152400"/>
          </a:xfrm>
          <a:prstGeom prst="rect">
            <a:avLst/>
          </a:prstGeom>
          <a:solidFill>
            <a:schemeClr val="bg2">
              <a:lumMod val="75000"/>
            </a:schemeClr>
          </a:solid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grpSp>
        <p:nvGrpSpPr>
          <p:cNvPr id="62" name="Group 61">
            <a:extLst>
              <a:ext uri="{FF2B5EF4-FFF2-40B4-BE49-F238E27FC236}">
                <a16:creationId xmlns:a16="http://schemas.microsoft.com/office/drawing/2014/main" id="{B876559E-7F19-BC43-B9BE-CF5B01350075}"/>
              </a:ext>
            </a:extLst>
          </p:cNvPr>
          <p:cNvGrpSpPr/>
          <p:nvPr/>
        </p:nvGrpSpPr>
        <p:grpSpPr>
          <a:xfrm>
            <a:off x="2553500" y="3266544"/>
            <a:ext cx="593969" cy="1600200"/>
            <a:chOff x="2553500" y="3266544"/>
            <a:chExt cx="593969" cy="1600200"/>
          </a:xfrm>
        </p:grpSpPr>
        <p:sp>
          <p:nvSpPr>
            <p:cNvPr id="130" name="Rectangle 129">
              <a:extLst>
                <a:ext uri="{FF2B5EF4-FFF2-40B4-BE49-F238E27FC236}">
                  <a16:creationId xmlns:a16="http://schemas.microsoft.com/office/drawing/2014/main" id="{0D589BB0-2587-3242-961F-1E368049D469}"/>
                </a:ext>
              </a:extLst>
            </p:cNvPr>
            <p:cNvSpPr/>
            <p:nvPr/>
          </p:nvSpPr>
          <p:spPr bwMode="auto">
            <a:xfrm>
              <a:off x="2553500" y="3647544"/>
              <a:ext cx="593969"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1" name="Rectangle 130">
              <a:extLst>
                <a:ext uri="{FF2B5EF4-FFF2-40B4-BE49-F238E27FC236}">
                  <a16:creationId xmlns:a16="http://schemas.microsoft.com/office/drawing/2014/main" id="{A40F526D-0E39-974D-B68F-65D1A6B59BCA}"/>
                </a:ext>
              </a:extLst>
            </p:cNvPr>
            <p:cNvSpPr/>
            <p:nvPr/>
          </p:nvSpPr>
          <p:spPr bwMode="auto">
            <a:xfrm>
              <a:off x="2553500" y="3799944"/>
              <a:ext cx="593969"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2" name="Rectangle 131">
              <a:extLst>
                <a:ext uri="{FF2B5EF4-FFF2-40B4-BE49-F238E27FC236}">
                  <a16:creationId xmlns:a16="http://schemas.microsoft.com/office/drawing/2014/main" id="{1F1AA133-A753-CE40-8BB0-9FD1D9C6FBA2}"/>
                </a:ext>
              </a:extLst>
            </p:cNvPr>
            <p:cNvSpPr/>
            <p:nvPr/>
          </p:nvSpPr>
          <p:spPr bwMode="auto">
            <a:xfrm>
              <a:off x="2553500" y="3952344"/>
              <a:ext cx="593969"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3" name="Rectangle 132">
              <a:extLst>
                <a:ext uri="{FF2B5EF4-FFF2-40B4-BE49-F238E27FC236}">
                  <a16:creationId xmlns:a16="http://schemas.microsoft.com/office/drawing/2014/main" id="{5FAFDD3B-2D10-A249-8424-B6C0A6F1C34C}"/>
                </a:ext>
              </a:extLst>
            </p:cNvPr>
            <p:cNvSpPr/>
            <p:nvPr/>
          </p:nvSpPr>
          <p:spPr bwMode="auto">
            <a:xfrm>
              <a:off x="2553500" y="4104744"/>
              <a:ext cx="593969"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4" name="Rectangle 133">
              <a:extLst>
                <a:ext uri="{FF2B5EF4-FFF2-40B4-BE49-F238E27FC236}">
                  <a16:creationId xmlns:a16="http://schemas.microsoft.com/office/drawing/2014/main" id="{99A45A41-14F4-4940-A731-1706DF59D39F}"/>
                </a:ext>
              </a:extLst>
            </p:cNvPr>
            <p:cNvSpPr/>
            <p:nvPr/>
          </p:nvSpPr>
          <p:spPr bwMode="auto">
            <a:xfrm>
              <a:off x="2553500" y="4257144"/>
              <a:ext cx="593969"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5" name="Rectangle 134">
              <a:extLst>
                <a:ext uri="{FF2B5EF4-FFF2-40B4-BE49-F238E27FC236}">
                  <a16:creationId xmlns:a16="http://schemas.microsoft.com/office/drawing/2014/main" id="{F7326BBA-7A3D-3E42-97A9-5E3549A8B23A}"/>
                </a:ext>
              </a:extLst>
            </p:cNvPr>
            <p:cNvSpPr/>
            <p:nvPr/>
          </p:nvSpPr>
          <p:spPr bwMode="auto">
            <a:xfrm>
              <a:off x="2553500" y="4409544"/>
              <a:ext cx="593969"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6" name="Rectangle 135">
              <a:extLst>
                <a:ext uri="{FF2B5EF4-FFF2-40B4-BE49-F238E27FC236}">
                  <a16:creationId xmlns:a16="http://schemas.microsoft.com/office/drawing/2014/main" id="{1264116A-BBC5-8D40-8EBB-EA171F774F10}"/>
                </a:ext>
              </a:extLst>
            </p:cNvPr>
            <p:cNvSpPr/>
            <p:nvPr/>
          </p:nvSpPr>
          <p:spPr bwMode="auto">
            <a:xfrm>
              <a:off x="2553500" y="4561944"/>
              <a:ext cx="593969"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8" name="Rectangle 137">
              <a:extLst>
                <a:ext uri="{FF2B5EF4-FFF2-40B4-BE49-F238E27FC236}">
                  <a16:creationId xmlns:a16="http://schemas.microsoft.com/office/drawing/2014/main" id="{66124B24-CFD9-E348-8058-99DC41077DBB}"/>
                </a:ext>
              </a:extLst>
            </p:cNvPr>
            <p:cNvSpPr/>
            <p:nvPr/>
          </p:nvSpPr>
          <p:spPr bwMode="auto">
            <a:xfrm>
              <a:off x="2553500" y="4714344"/>
              <a:ext cx="593969"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9" name="Rectangle 28">
              <a:extLst>
                <a:ext uri="{FF2B5EF4-FFF2-40B4-BE49-F238E27FC236}">
                  <a16:creationId xmlns:a16="http://schemas.microsoft.com/office/drawing/2014/main" id="{34134597-11E6-784E-994C-43676A2A76AA}"/>
                </a:ext>
              </a:extLst>
            </p:cNvPr>
            <p:cNvSpPr>
              <a:spLocks noChangeArrowheads="1"/>
            </p:cNvSpPr>
            <p:nvPr/>
          </p:nvSpPr>
          <p:spPr bwMode="auto">
            <a:xfrm>
              <a:off x="2553500" y="3647544"/>
              <a:ext cx="593969" cy="12192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140" name="TextBox 140">
              <a:extLst>
                <a:ext uri="{FF2B5EF4-FFF2-40B4-BE49-F238E27FC236}">
                  <a16:creationId xmlns:a16="http://schemas.microsoft.com/office/drawing/2014/main" id="{09965115-53EA-CE4F-94C4-9FF40BA4956E}"/>
                </a:ext>
              </a:extLst>
            </p:cNvPr>
            <p:cNvSpPr txBox="1">
              <a:spLocks noChangeArrowheads="1"/>
            </p:cNvSpPr>
            <p:nvPr/>
          </p:nvSpPr>
          <p:spPr bwMode="auto">
            <a:xfrm>
              <a:off x="2598150" y="3266544"/>
              <a:ext cx="4832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dirty="0">
                  <a:latin typeface="Gill Sans Light" panose="020B0302020104020203" pitchFamily="34" charset="-79"/>
                  <a:cs typeface="Gill Sans Light" panose="020B0302020104020203" pitchFamily="34" charset="-79"/>
                </a:rPr>
                <a:t>Tag</a:t>
              </a:r>
            </a:p>
          </p:txBody>
        </p:sp>
      </p:grpSp>
      <p:sp>
        <p:nvSpPr>
          <p:cNvPr id="141" name="Rectangle 140">
            <a:extLst>
              <a:ext uri="{FF2B5EF4-FFF2-40B4-BE49-F238E27FC236}">
                <a16:creationId xmlns:a16="http://schemas.microsoft.com/office/drawing/2014/main" id="{A1C46231-913A-724D-A023-CD16314E32EF}"/>
              </a:ext>
            </a:extLst>
          </p:cNvPr>
          <p:cNvSpPr/>
          <p:nvPr/>
        </p:nvSpPr>
        <p:spPr bwMode="auto">
          <a:xfrm>
            <a:off x="3209550" y="4105406"/>
            <a:ext cx="1295400" cy="152400"/>
          </a:xfrm>
          <a:prstGeom prst="rect">
            <a:avLst/>
          </a:prstGeom>
          <a:solidFill>
            <a:schemeClr val="bg2">
              <a:lumMod val="75000"/>
            </a:schemeClr>
          </a:solid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43" name="TextBox 170">
            <a:extLst>
              <a:ext uri="{FF2B5EF4-FFF2-40B4-BE49-F238E27FC236}">
                <a16:creationId xmlns:a16="http://schemas.microsoft.com/office/drawing/2014/main" id="{3603BBE3-2CE5-A44C-BDD2-BA027BA2B05B}"/>
              </a:ext>
            </a:extLst>
          </p:cNvPr>
          <p:cNvSpPr txBox="1">
            <a:spLocks noChangeArrowheads="1"/>
          </p:cNvSpPr>
          <p:nvPr/>
        </p:nvSpPr>
        <p:spPr bwMode="auto">
          <a:xfrm>
            <a:off x="2583938" y="4038069"/>
            <a:ext cx="53732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100" b="0" dirty="0">
                <a:latin typeface="Ubuntu Mono" panose="020B0509030602030204" pitchFamily="49" charset="0"/>
              </a:rPr>
              <a:t>01100</a:t>
            </a:r>
          </a:p>
        </p:txBody>
      </p:sp>
      <p:sp>
        <p:nvSpPr>
          <p:cNvPr id="117" name="Rectangle 116">
            <a:extLst>
              <a:ext uri="{FF2B5EF4-FFF2-40B4-BE49-F238E27FC236}">
                <a16:creationId xmlns:a16="http://schemas.microsoft.com/office/drawing/2014/main" id="{B0418AFD-27E3-B848-BC49-2BC3B310EFC6}"/>
              </a:ext>
            </a:extLst>
          </p:cNvPr>
          <p:cNvSpPr/>
          <p:nvPr/>
        </p:nvSpPr>
        <p:spPr bwMode="auto">
          <a:xfrm>
            <a:off x="3209550" y="426002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grpSp>
        <p:nvGrpSpPr>
          <p:cNvPr id="61" name="Group 60">
            <a:extLst>
              <a:ext uri="{FF2B5EF4-FFF2-40B4-BE49-F238E27FC236}">
                <a16:creationId xmlns:a16="http://schemas.microsoft.com/office/drawing/2014/main" id="{B74A95E7-A0AE-4140-8F53-C8AD94FA8D8D}"/>
              </a:ext>
            </a:extLst>
          </p:cNvPr>
          <p:cNvGrpSpPr/>
          <p:nvPr/>
        </p:nvGrpSpPr>
        <p:grpSpPr>
          <a:xfrm>
            <a:off x="4504950" y="3725742"/>
            <a:ext cx="1931171" cy="1064802"/>
            <a:chOff x="4504950" y="3725742"/>
            <a:chExt cx="1931171" cy="1064802"/>
          </a:xfrm>
        </p:grpSpPr>
        <p:cxnSp>
          <p:nvCxnSpPr>
            <p:cNvPr id="145" name="Straight Arrow Connector 54">
              <a:extLst>
                <a:ext uri="{FF2B5EF4-FFF2-40B4-BE49-F238E27FC236}">
                  <a16:creationId xmlns:a16="http://schemas.microsoft.com/office/drawing/2014/main" id="{8E0F9469-1810-0D43-BEBC-1AF05EF12F66}"/>
                </a:ext>
              </a:extLst>
            </p:cNvPr>
            <p:cNvCxnSpPr>
              <a:cxnSpLocks noChangeShapeType="1"/>
              <a:stCxn id="35888" idx="1"/>
              <a:endCxn id="117" idx="3"/>
            </p:cNvCxnSpPr>
            <p:nvPr/>
          </p:nvCxnSpPr>
          <p:spPr bwMode="auto">
            <a:xfrm flipH="1" flipV="1">
              <a:off x="4504950" y="4336228"/>
              <a:ext cx="1931171" cy="161061"/>
            </a:xfrm>
            <a:prstGeom prst="straightConnector1">
              <a:avLst/>
            </a:prstGeom>
            <a:noFill/>
            <a:ln w="15875">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cxnSp>
          <p:nvCxnSpPr>
            <p:cNvPr id="146" name="Straight Arrow Connector 178">
              <a:extLst>
                <a:ext uri="{FF2B5EF4-FFF2-40B4-BE49-F238E27FC236}">
                  <a16:creationId xmlns:a16="http://schemas.microsoft.com/office/drawing/2014/main" id="{8B2B90F5-1629-3446-BF9E-521C9FB9A8EA}"/>
                </a:ext>
              </a:extLst>
            </p:cNvPr>
            <p:cNvCxnSpPr>
              <a:cxnSpLocks noChangeShapeType="1"/>
              <a:stCxn id="35888" idx="1"/>
            </p:cNvCxnSpPr>
            <p:nvPr/>
          </p:nvCxnSpPr>
          <p:spPr bwMode="auto">
            <a:xfrm flipH="1" flipV="1">
              <a:off x="4504951" y="4492625"/>
              <a:ext cx="1931170" cy="4664"/>
            </a:xfrm>
            <a:prstGeom prst="straightConnector1">
              <a:avLst/>
            </a:prstGeom>
            <a:noFill/>
            <a:ln w="15875">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cxnSp>
          <p:nvCxnSpPr>
            <p:cNvPr id="147" name="Straight Arrow Connector 179">
              <a:extLst>
                <a:ext uri="{FF2B5EF4-FFF2-40B4-BE49-F238E27FC236}">
                  <a16:creationId xmlns:a16="http://schemas.microsoft.com/office/drawing/2014/main" id="{E59F5519-C6A1-3C4B-8D14-B84F66351C58}"/>
                </a:ext>
              </a:extLst>
            </p:cNvPr>
            <p:cNvCxnSpPr>
              <a:cxnSpLocks noChangeShapeType="1"/>
              <a:stCxn id="35888" idx="1"/>
              <a:endCxn id="115" idx="3"/>
            </p:cNvCxnSpPr>
            <p:nvPr/>
          </p:nvCxnSpPr>
          <p:spPr bwMode="auto">
            <a:xfrm flipH="1">
              <a:off x="4504950" y="4497289"/>
              <a:ext cx="1931171" cy="140855"/>
            </a:xfrm>
            <a:prstGeom prst="straightConnector1">
              <a:avLst/>
            </a:prstGeom>
            <a:noFill/>
            <a:ln w="15875">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cxnSp>
          <p:nvCxnSpPr>
            <p:cNvPr id="148" name="Straight Arrow Connector 180">
              <a:extLst>
                <a:ext uri="{FF2B5EF4-FFF2-40B4-BE49-F238E27FC236}">
                  <a16:creationId xmlns:a16="http://schemas.microsoft.com/office/drawing/2014/main" id="{9B859A3F-4C4A-554C-8394-5903EE64B7FA}"/>
                </a:ext>
              </a:extLst>
            </p:cNvPr>
            <p:cNvCxnSpPr>
              <a:cxnSpLocks noChangeShapeType="1"/>
              <a:stCxn id="35888" idx="1"/>
              <a:endCxn id="116" idx="3"/>
            </p:cNvCxnSpPr>
            <p:nvPr/>
          </p:nvCxnSpPr>
          <p:spPr bwMode="auto">
            <a:xfrm flipH="1">
              <a:off x="4504950" y="4497289"/>
              <a:ext cx="1931171" cy="293255"/>
            </a:xfrm>
            <a:prstGeom prst="straightConnector1">
              <a:avLst/>
            </a:prstGeom>
            <a:noFill/>
            <a:ln w="15875">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cxnSp>
          <p:nvCxnSpPr>
            <p:cNvPr id="119" name="Straight Arrow Connector 54">
              <a:extLst>
                <a:ext uri="{FF2B5EF4-FFF2-40B4-BE49-F238E27FC236}">
                  <a16:creationId xmlns:a16="http://schemas.microsoft.com/office/drawing/2014/main" id="{A8C85E3E-B1D8-2F42-94BE-F35149D73FC6}"/>
                </a:ext>
              </a:extLst>
            </p:cNvPr>
            <p:cNvCxnSpPr>
              <a:cxnSpLocks noChangeShapeType="1"/>
              <a:stCxn id="35888" idx="1"/>
              <a:endCxn id="141" idx="3"/>
            </p:cNvCxnSpPr>
            <p:nvPr/>
          </p:nvCxnSpPr>
          <p:spPr bwMode="auto">
            <a:xfrm flipH="1" flipV="1">
              <a:off x="4504950" y="4181606"/>
              <a:ext cx="1931171" cy="315683"/>
            </a:xfrm>
            <a:prstGeom prst="straightConnector1">
              <a:avLst/>
            </a:prstGeom>
            <a:noFill/>
            <a:ln w="15875">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cxnSp>
          <p:nvCxnSpPr>
            <p:cNvPr id="120" name="Straight Arrow Connector 54">
              <a:extLst>
                <a:ext uri="{FF2B5EF4-FFF2-40B4-BE49-F238E27FC236}">
                  <a16:creationId xmlns:a16="http://schemas.microsoft.com/office/drawing/2014/main" id="{AB6693E0-03E4-8144-BDF3-F718FA27A4D6}"/>
                </a:ext>
              </a:extLst>
            </p:cNvPr>
            <p:cNvCxnSpPr>
              <a:cxnSpLocks noChangeShapeType="1"/>
              <a:stCxn id="35888" idx="1"/>
              <a:endCxn id="111" idx="3"/>
            </p:cNvCxnSpPr>
            <p:nvPr/>
          </p:nvCxnSpPr>
          <p:spPr bwMode="auto">
            <a:xfrm flipH="1" flipV="1">
              <a:off x="4504950" y="4028544"/>
              <a:ext cx="1931171" cy="468745"/>
            </a:xfrm>
            <a:prstGeom prst="straightConnector1">
              <a:avLst/>
            </a:prstGeom>
            <a:noFill/>
            <a:ln w="15875">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cxnSp>
          <p:nvCxnSpPr>
            <p:cNvPr id="121" name="Straight Arrow Connector 54">
              <a:extLst>
                <a:ext uri="{FF2B5EF4-FFF2-40B4-BE49-F238E27FC236}">
                  <a16:creationId xmlns:a16="http://schemas.microsoft.com/office/drawing/2014/main" id="{5FF4DDDA-7156-7C44-9169-7A06B071087D}"/>
                </a:ext>
              </a:extLst>
            </p:cNvPr>
            <p:cNvCxnSpPr>
              <a:cxnSpLocks noChangeShapeType="1"/>
              <a:stCxn id="35888" idx="1"/>
              <a:endCxn id="128" idx="3"/>
            </p:cNvCxnSpPr>
            <p:nvPr/>
          </p:nvCxnSpPr>
          <p:spPr bwMode="auto">
            <a:xfrm flipH="1" flipV="1">
              <a:off x="4504950" y="3877539"/>
              <a:ext cx="1931171" cy="619750"/>
            </a:xfrm>
            <a:prstGeom prst="straightConnector1">
              <a:avLst/>
            </a:prstGeom>
            <a:noFill/>
            <a:ln w="15875">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cxnSp>
          <p:nvCxnSpPr>
            <p:cNvPr id="122" name="Straight Arrow Connector 54">
              <a:extLst>
                <a:ext uri="{FF2B5EF4-FFF2-40B4-BE49-F238E27FC236}">
                  <a16:creationId xmlns:a16="http://schemas.microsoft.com/office/drawing/2014/main" id="{5A4CDFD4-089C-C04F-B34E-7AB2E922A216}"/>
                </a:ext>
              </a:extLst>
            </p:cNvPr>
            <p:cNvCxnSpPr>
              <a:cxnSpLocks noChangeShapeType="1"/>
              <a:stCxn id="35888" idx="1"/>
              <a:endCxn id="142" idx="3"/>
            </p:cNvCxnSpPr>
            <p:nvPr/>
          </p:nvCxnSpPr>
          <p:spPr bwMode="auto">
            <a:xfrm flipH="1" flipV="1">
              <a:off x="4504950" y="3725742"/>
              <a:ext cx="1931171" cy="771547"/>
            </a:xfrm>
            <a:prstGeom prst="straightConnector1">
              <a:avLst/>
            </a:prstGeom>
            <a:noFill/>
            <a:ln w="15875">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grpSp>
      <p:sp>
        <p:nvSpPr>
          <p:cNvPr id="111" name="Rectangle 110">
            <a:extLst>
              <a:ext uri="{FF2B5EF4-FFF2-40B4-BE49-F238E27FC236}">
                <a16:creationId xmlns:a16="http://schemas.microsoft.com/office/drawing/2014/main" id="{A37ADD03-CBE2-D343-98D4-6D4357F70030}"/>
              </a:ext>
            </a:extLst>
          </p:cNvPr>
          <p:cNvSpPr/>
          <p:nvPr/>
        </p:nvSpPr>
        <p:spPr bwMode="auto">
          <a:xfrm>
            <a:off x="3209550" y="39523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8" name="Rectangle 127">
            <a:extLst>
              <a:ext uri="{FF2B5EF4-FFF2-40B4-BE49-F238E27FC236}">
                <a16:creationId xmlns:a16="http://schemas.microsoft.com/office/drawing/2014/main" id="{310A3AB8-7F7C-4D48-B766-491A8655036B}"/>
              </a:ext>
            </a:extLst>
          </p:cNvPr>
          <p:cNvSpPr/>
          <p:nvPr/>
        </p:nvSpPr>
        <p:spPr bwMode="auto">
          <a:xfrm>
            <a:off x="3209550" y="3801339"/>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42" name="Rectangle 141">
            <a:extLst>
              <a:ext uri="{FF2B5EF4-FFF2-40B4-BE49-F238E27FC236}">
                <a16:creationId xmlns:a16="http://schemas.microsoft.com/office/drawing/2014/main" id="{CDBEE016-9205-2541-A053-3BD20359E9E4}"/>
              </a:ext>
            </a:extLst>
          </p:cNvPr>
          <p:cNvSpPr/>
          <p:nvPr/>
        </p:nvSpPr>
        <p:spPr bwMode="auto">
          <a:xfrm>
            <a:off x="3209550" y="3649542"/>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Tree>
    <p:extLst>
      <p:ext uri="{BB962C8B-B14F-4D97-AF65-F5344CB8AC3E}">
        <p14:creationId xmlns:p14="http://schemas.microsoft.com/office/powerpoint/2010/main" val="3887278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84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4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uiExpand="1" build="p"/>
      <p:bldP spid="141" grpId="0" animBg="1"/>
      <p:bldP spid="143" grpId="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03" name="Rectangle 79"/>
          <p:cNvSpPr>
            <a:spLocks noGrp="1" noChangeArrowheads="1"/>
          </p:cNvSpPr>
          <p:nvPr>
            <p:ph type="title"/>
          </p:nvPr>
        </p:nvSpPr>
        <p:spPr/>
        <p:txBody>
          <a:bodyPr/>
          <a:lstStyle/>
          <a:p>
            <a:r>
              <a:rPr lang="en-US" dirty="0"/>
              <a:t>Where to Put Blocks in Cache? (cont.)</a:t>
            </a:r>
            <a:endParaRPr lang="en-US" altLang="ko-KR" dirty="0"/>
          </a:p>
        </p:txBody>
      </p:sp>
      <p:sp>
        <p:nvSpPr>
          <p:cNvPr id="743426" name="Rectangle 2"/>
          <p:cNvSpPr>
            <a:spLocks noGrp="1" noChangeArrowheads="1"/>
          </p:cNvSpPr>
          <p:nvPr>
            <p:ph type="body" idx="1"/>
          </p:nvPr>
        </p:nvSpPr>
        <p:spPr/>
        <p:txBody>
          <a:bodyPr/>
          <a:lstStyle/>
          <a:p>
            <a:r>
              <a:rPr lang="en-US" altLang="ko-KR" sz="2000" dirty="0"/>
              <a:t>Example: where is block 12 placed in 8-block cache?</a:t>
            </a:r>
          </a:p>
        </p:txBody>
      </p:sp>
      <p:grpSp>
        <p:nvGrpSpPr>
          <p:cNvPr id="9" name="Group 8">
            <a:extLst>
              <a:ext uri="{FF2B5EF4-FFF2-40B4-BE49-F238E27FC236}">
                <a16:creationId xmlns:a16="http://schemas.microsoft.com/office/drawing/2014/main" id="{29CB4B8B-90FB-A74C-A824-1757D6760DF3}"/>
              </a:ext>
            </a:extLst>
          </p:cNvPr>
          <p:cNvGrpSpPr/>
          <p:nvPr/>
        </p:nvGrpSpPr>
        <p:grpSpPr>
          <a:xfrm>
            <a:off x="1822756" y="2357469"/>
            <a:ext cx="5092540" cy="1050956"/>
            <a:chOff x="1187568" y="2705411"/>
            <a:chExt cx="5092540" cy="1050956"/>
          </a:xfrm>
        </p:grpSpPr>
        <p:sp>
          <p:nvSpPr>
            <p:cNvPr id="29704" name="Rectangle 44"/>
            <p:cNvSpPr>
              <a:spLocks noChangeArrowheads="1"/>
            </p:cNvSpPr>
            <p:nvPr/>
          </p:nvSpPr>
          <p:spPr bwMode="auto">
            <a:xfrm>
              <a:off x="2591335"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29736" name="Text Box 76"/>
            <p:cNvSpPr txBox="1">
              <a:spLocks noChangeArrowheads="1"/>
            </p:cNvSpPr>
            <p:nvPr/>
          </p:nvSpPr>
          <p:spPr bwMode="auto">
            <a:xfrm>
              <a:off x="1187568" y="2815927"/>
              <a:ext cx="1226618"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32-Block </a:t>
              </a:r>
              <a:b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b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Address Space</a:t>
              </a:r>
            </a:p>
          </p:txBody>
        </p:sp>
        <p:sp>
          <p:nvSpPr>
            <p:cNvPr id="29738" name="Text Box 78"/>
            <p:cNvSpPr txBox="1">
              <a:spLocks noChangeArrowheads="1"/>
            </p:cNvSpPr>
            <p:nvPr/>
          </p:nvSpPr>
          <p:spPr bwMode="auto">
            <a:xfrm>
              <a:off x="1189370" y="3449664"/>
              <a:ext cx="1008610"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Block address</a:t>
              </a:r>
              <a:endParaRPr lang="en-US" altLang="ko-KR" sz="1600" b="0" dirty="0">
                <a:latin typeface="Gill Sans Light" panose="020B0302020104020203" pitchFamily="34" charset="-79"/>
                <a:ea typeface="굴림" panose="020B0600000101010101" pitchFamily="34" charset="-127"/>
                <a:cs typeface="Gill Sans Light" panose="020B0302020104020203" pitchFamily="34" charset="-79"/>
              </a:endParaRPr>
            </a:p>
          </p:txBody>
        </p:sp>
        <p:sp>
          <p:nvSpPr>
            <p:cNvPr id="7" name="TextBox 6">
              <a:extLst>
                <a:ext uri="{FF2B5EF4-FFF2-40B4-BE49-F238E27FC236}">
                  <a16:creationId xmlns:a16="http://schemas.microsoft.com/office/drawing/2014/main" id="{CE6E1E2D-C958-F444-9CBE-4BF017765B4B}"/>
                </a:ext>
              </a:extLst>
            </p:cNvPr>
            <p:cNvSpPr txBox="1"/>
            <p:nvPr/>
          </p:nvSpPr>
          <p:spPr>
            <a:xfrm>
              <a:off x="2523671"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a:p>
              <a:pPr algn="ctr">
                <a:lnSpc>
                  <a:spcPct val="75000"/>
                </a:lnSpc>
              </a:pPr>
              <a:r>
                <a:rPr lang="en-US" sz="1000" dirty="0">
                  <a:latin typeface="Ubuntu Mono" panose="020B0509030602030204" pitchFamily="49" charset="0"/>
                </a:rPr>
                <a:t>0</a:t>
              </a:r>
            </a:p>
          </p:txBody>
        </p:sp>
        <p:sp>
          <p:nvSpPr>
            <p:cNvPr id="90" name="Rectangle 44">
              <a:extLst>
                <a:ext uri="{FF2B5EF4-FFF2-40B4-BE49-F238E27FC236}">
                  <a16:creationId xmlns:a16="http://schemas.microsoft.com/office/drawing/2014/main" id="{C9709A6B-5B6B-C447-BC96-35E360204260}"/>
                </a:ext>
              </a:extLst>
            </p:cNvPr>
            <p:cNvSpPr>
              <a:spLocks noChangeArrowheads="1"/>
            </p:cNvSpPr>
            <p:nvPr/>
          </p:nvSpPr>
          <p:spPr bwMode="auto">
            <a:xfrm>
              <a:off x="2704793"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91" name="TextBox 90">
              <a:extLst>
                <a:ext uri="{FF2B5EF4-FFF2-40B4-BE49-F238E27FC236}">
                  <a16:creationId xmlns:a16="http://schemas.microsoft.com/office/drawing/2014/main" id="{A57663DE-C1CD-ED40-BDA9-3A709B9703F1}"/>
                </a:ext>
              </a:extLst>
            </p:cNvPr>
            <p:cNvSpPr txBox="1"/>
            <p:nvPr/>
          </p:nvSpPr>
          <p:spPr>
            <a:xfrm>
              <a:off x="2637129"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a:p>
              <a:pPr algn="ctr">
                <a:lnSpc>
                  <a:spcPct val="75000"/>
                </a:lnSpc>
              </a:pPr>
              <a:r>
                <a:rPr lang="en-US" sz="1000" dirty="0">
                  <a:latin typeface="Ubuntu Mono" panose="020B0509030602030204" pitchFamily="49" charset="0"/>
                </a:rPr>
                <a:t>1</a:t>
              </a:r>
            </a:p>
          </p:txBody>
        </p:sp>
        <p:sp>
          <p:nvSpPr>
            <p:cNvPr id="92" name="Rectangle 44">
              <a:extLst>
                <a:ext uri="{FF2B5EF4-FFF2-40B4-BE49-F238E27FC236}">
                  <a16:creationId xmlns:a16="http://schemas.microsoft.com/office/drawing/2014/main" id="{B416A1D6-ABE8-3840-ACBC-F9BDDD17796C}"/>
                </a:ext>
              </a:extLst>
            </p:cNvPr>
            <p:cNvSpPr>
              <a:spLocks noChangeArrowheads="1"/>
            </p:cNvSpPr>
            <p:nvPr/>
          </p:nvSpPr>
          <p:spPr bwMode="auto">
            <a:xfrm>
              <a:off x="2818251"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93" name="TextBox 92">
              <a:extLst>
                <a:ext uri="{FF2B5EF4-FFF2-40B4-BE49-F238E27FC236}">
                  <a16:creationId xmlns:a16="http://schemas.microsoft.com/office/drawing/2014/main" id="{6132907C-D175-5540-943D-DA66BEF24CA4}"/>
                </a:ext>
              </a:extLst>
            </p:cNvPr>
            <p:cNvSpPr txBox="1"/>
            <p:nvPr/>
          </p:nvSpPr>
          <p:spPr>
            <a:xfrm>
              <a:off x="2750587"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a:p>
              <a:pPr algn="ctr">
                <a:lnSpc>
                  <a:spcPct val="75000"/>
                </a:lnSpc>
              </a:pPr>
              <a:r>
                <a:rPr lang="en-US" sz="1000" dirty="0">
                  <a:latin typeface="Ubuntu Mono" panose="020B0509030602030204" pitchFamily="49" charset="0"/>
                </a:rPr>
                <a:t>2</a:t>
              </a:r>
            </a:p>
          </p:txBody>
        </p:sp>
        <p:sp>
          <p:nvSpPr>
            <p:cNvPr id="94" name="Rectangle 44">
              <a:extLst>
                <a:ext uri="{FF2B5EF4-FFF2-40B4-BE49-F238E27FC236}">
                  <a16:creationId xmlns:a16="http://schemas.microsoft.com/office/drawing/2014/main" id="{D0AF306B-0B77-3D43-B229-0784C6EA3754}"/>
                </a:ext>
              </a:extLst>
            </p:cNvPr>
            <p:cNvSpPr>
              <a:spLocks noChangeArrowheads="1"/>
            </p:cNvSpPr>
            <p:nvPr/>
          </p:nvSpPr>
          <p:spPr bwMode="auto">
            <a:xfrm>
              <a:off x="2931709"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95" name="TextBox 94">
              <a:extLst>
                <a:ext uri="{FF2B5EF4-FFF2-40B4-BE49-F238E27FC236}">
                  <a16:creationId xmlns:a16="http://schemas.microsoft.com/office/drawing/2014/main" id="{B6D17D50-DE55-6A4F-AEEA-E1C6D2CB811A}"/>
                </a:ext>
              </a:extLst>
            </p:cNvPr>
            <p:cNvSpPr txBox="1"/>
            <p:nvPr/>
          </p:nvSpPr>
          <p:spPr>
            <a:xfrm>
              <a:off x="2864045"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a:p>
              <a:pPr algn="ctr">
                <a:lnSpc>
                  <a:spcPct val="75000"/>
                </a:lnSpc>
              </a:pPr>
              <a:r>
                <a:rPr lang="en-US" sz="1000" dirty="0">
                  <a:latin typeface="Ubuntu Mono" panose="020B0509030602030204" pitchFamily="49" charset="0"/>
                </a:rPr>
                <a:t>3</a:t>
              </a:r>
            </a:p>
          </p:txBody>
        </p:sp>
        <p:sp>
          <p:nvSpPr>
            <p:cNvPr id="100" name="Rectangle 44">
              <a:extLst>
                <a:ext uri="{FF2B5EF4-FFF2-40B4-BE49-F238E27FC236}">
                  <a16:creationId xmlns:a16="http://schemas.microsoft.com/office/drawing/2014/main" id="{CDB1483D-8D5F-5F43-8840-EE3EFD1F63E0}"/>
                </a:ext>
              </a:extLst>
            </p:cNvPr>
            <p:cNvSpPr>
              <a:spLocks noChangeArrowheads="1"/>
            </p:cNvSpPr>
            <p:nvPr/>
          </p:nvSpPr>
          <p:spPr bwMode="auto">
            <a:xfrm>
              <a:off x="3045167"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01" name="TextBox 100">
              <a:extLst>
                <a:ext uri="{FF2B5EF4-FFF2-40B4-BE49-F238E27FC236}">
                  <a16:creationId xmlns:a16="http://schemas.microsoft.com/office/drawing/2014/main" id="{9315C843-047C-9343-918D-A60DB8EDF07A}"/>
                </a:ext>
              </a:extLst>
            </p:cNvPr>
            <p:cNvSpPr txBox="1"/>
            <p:nvPr/>
          </p:nvSpPr>
          <p:spPr>
            <a:xfrm>
              <a:off x="2977503"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a:p>
              <a:pPr algn="ctr">
                <a:lnSpc>
                  <a:spcPct val="75000"/>
                </a:lnSpc>
              </a:pPr>
              <a:r>
                <a:rPr lang="en-US" sz="1000" dirty="0">
                  <a:latin typeface="Ubuntu Mono" panose="020B0509030602030204" pitchFamily="49" charset="0"/>
                </a:rPr>
                <a:t>4</a:t>
              </a:r>
            </a:p>
          </p:txBody>
        </p:sp>
        <p:sp>
          <p:nvSpPr>
            <p:cNvPr id="102" name="Rectangle 44">
              <a:extLst>
                <a:ext uri="{FF2B5EF4-FFF2-40B4-BE49-F238E27FC236}">
                  <a16:creationId xmlns:a16="http://schemas.microsoft.com/office/drawing/2014/main" id="{5741BBDE-EFD8-B947-AB30-C195F4608B9F}"/>
                </a:ext>
              </a:extLst>
            </p:cNvPr>
            <p:cNvSpPr>
              <a:spLocks noChangeArrowheads="1"/>
            </p:cNvSpPr>
            <p:nvPr/>
          </p:nvSpPr>
          <p:spPr bwMode="auto">
            <a:xfrm>
              <a:off x="3158625"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03" name="TextBox 102">
              <a:extLst>
                <a:ext uri="{FF2B5EF4-FFF2-40B4-BE49-F238E27FC236}">
                  <a16:creationId xmlns:a16="http://schemas.microsoft.com/office/drawing/2014/main" id="{698ADCEA-7423-B64D-A878-F6DAF9FAAD9B}"/>
                </a:ext>
              </a:extLst>
            </p:cNvPr>
            <p:cNvSpPr txBox="1"/>
            <p:nvPr/>
          </p:nvSpPr>
          <p:spPr>
            <a:xfrm>
              <a:off x="3090961"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a:p>
              <a:pPr algn="ctr">
                <a:lnSpc>
                  <a:spcPct val="75000"/>
                </a:lnSpc>
              </a:pPr>
              <a:r>
                <a:rPr lang="en-US" sz="1000" dirty="0">
                  <a:latin typeface="Ubuntu Mono" panose="020B0509030602030204" pitchFamily="49" charset="0"/>
                </a:rPr>
                <a:t>5</a:t>
              </a:r>
            </a:p>
          </p:txBody>
        </p:sp>
        <p:sp>
          <p:nvSpPr>
            <p:cNvPr id="104" name="Rectangle 44">
              <a:extLst>
                <a:ext uri="{FF2B5EF4-FFF2-40B4-BE49-F238E27FC236}">
                  <a16:creationId xmlns:a16="http://schemas.microsoft.com/office/drawing/2014/main" id="{853DDB8D-9287-B34B-8F12-29CE3F5952C8}"/>
                </a:ext>
              </a:extLst>
            </p:cNvPr>
            <p:cNvSpPr>
              <a:spLocks noChangeArrowheads="1"/>
            </p:cNvSpPr>
            <p:nvPr/>
          </p:nvSpPr>
          <p:spPr bwMode="auto">
            <a:xfrm>
              <a:off x="3272083"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05" name="TextBox 104">
              <a:extLst>
                <a:ext uri="{FF2B5EF4-FFF2-40B4-BE49-F238E27FC236}">
                  <a16:creationId xmlns:a16="http://schemas.microsoft.com/office/drawing/2014/main" id="{831D021A-77C7-6046-9FEB-4FBBC48EACC5}"/>
                </a:ext>
              </a:extLst>
            </p:cNvPr>
            <p:cNvSpPr txBox="1"/>
            <p:nvPr/>
          </p:nvSpPr>
          <p:spPr>
            <a:xfrm>
              <a:off x="3204419"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a:p>
              <a:pPr algn="ctr">
                <a:lnSpc>
                  <a:spcPct val="75000"/>
                </a:lnSpc>
              </a:pPr>
              <a:r>
                <a:rPr lang="en-US" sz="1000" dirty="0">
                  <a:latin typeface="Ubuntu Mono" panose="020B0509030602030204" pitchFamily="49" charset="0"/>
                </a:rPr>
                <a:t>6</a:t>
              </a:r>
            </a:p>
          </p:txBody>
        </p:sp>
        <p:sp>
          <p:nvSpPr>
            <p:cNvPr id="106" name="Rectangle 44">
              <a:extLst>
                <a:ext uri="{FF2B5EF4-FFF2-40B4-BE49-F238E27FC236}">
                  <a16:creationId xmlns:a16="http://schemas.microsoft.com/office/drawing/2014/main" id="{FF1168C6-E7F1-6640-A442-4D5538E27224}"/>
                </a:ext>
              </a:extLst>
            </p:cNvPr>
            <p:cNvSpPr>
              <a:spLocks noChangeArrowheads="1"/>
            </p:cNvSpPr>
            <p:nvPr/>
          </p:nvSpPr>
          <p:spPr bwMode="auto">
            <a:xfrm>
              <a:off x="3385541"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07" name="TextBox 106">
              <a:extLst>
                <a:ext uri="{FF2B5EF4-FFF2-40B4-BE49-F238E27FC236}">
                  <a16:creationId xmlns:a16="http://schemas.microsoft.com/office/drawing/2014/main" id="{99A331A7-ECCF-0345-A544-FF7F518869F9}"/>
                </a:ext>
              </a:extLst>
            </p:cNvPr>
            <p:cNvSpPr txBox="1"/>
            <p:nvPr/>
          </p:nvSpPr>
          <p:spPr>
            <a:xfrm>
              <a:off x="3317877"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a:p>
              <a:pPr algn="ctr">
                <a:lnSpc>
                  <a:spcPct val="75000"/>
                </a:lnSpc>
              </a:pPr>
              <a:r>
                <a:rPr lang="en-US" sz="1000" dirty="0">
                  <a:latin typeface="Ubuntu Mono" panose="020B0509030602030204" pitchFamily="49" charset="0"/>
                </a:rPr>
                <a:t>7</a:t>
              </a:r>
            </a:p>
          </p:txBody>
        </p:sp>
        <p:sp>
          <p:nvSpPr>
            <p:cNvPr id="108" name="Rectangle 44">
              <a:extLst>
                <a:ext uri="{FF2B5EF4-FFF2-40B4-BE49-F238E27FC236}">
                  <a16:creationId xmlns:a16="http://schemas.microsoft.com/office/drawing/2014/main" id="{FAFA3F04-C79C-FD4F-8978-A09DD8EECB1F}"/>
                </a:ext>
              </a:extLst>
            </p:cNvPr>
            <p:cNvSpPr>
              <a:spLocks noChangeArrowheads="1"/>
            </p:cNvSpPr>
            <p:nvPr/>
          </p:nvSpPr>
          <p:spPr bwMode="auto">
            <a:xfrm>
              <a:off x="3494225"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09" name="TextBox 108">
              <a:extLst>
                <a:ext uri="{FF2B5EF4-FFF2-40B4-BE49-F238E27FC236}">
                  <a16:creationId xmlns:a16="http://schemas.microsoft.com/office/drawing/2014/main" id="{718A2147-55AB-A140-B613-9D07379B24BE}"/>
                </a:ext>
              </a:extLst>
            </p:cNvPr>
            <p:cNvSpPr txBox="1"/>
            <p:nvPr/>
          </p:nvSpPr>
          <p:spPr>
            <a:xfrm>
              <a:off x="3426561"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a:p>
              <a:pPr algn="ctr">
                <a:lnSpc>
                  <a:spcPct val="75000"/>
                </a:lnSpc>
              </a:pPr>
              <a:r>
                <a:rPr lang="en-US" sz="1000" dirty="0">
                  <a:latin typeface="Ubuntu Mono" panose="020B0509030602030204" pitchFamily="49" charset="0"/>
                </a:rPr>
                <a:t>8</a:t>
              </a:r>
            </a:p>
          </p:txBody>
        </p:sp>
        <p:sp>
          <p:nvSpPr>
            <p:cNvPr id="110" name="Rectangle 44">
              <a:extLst>
                <a:ext uri="{FF2B5EF4-FFF2-40B4-BE49-F238E27FC236}">
                  <a16:creationId xmlns:a16="http://schemas.microsoft.com/office/drawing/2014/main" id="{28A871A3-3C3C-A54F-BE75-5ABFF57FB75F}"/>
                </a:ext>
              </a:extLst>
            </p:cNvPr>
            <p:cNvSpPr>
              <a:spLocks noChangeArrowheads="1"/>
            </p:cNvSpPr>
            <p:nvPr/>
          </p:nvSpPr>
          <p:spPr bwMode="auto">
            <a:xfrm>
              <a:off x="3607683"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11" name="TextBox 110">
              <a:extLst>
                <a:ext uri="{FF2B5EF4-FFF2-40B4-BE49-F238E27FC236}">
                  <a16:creationId xmlns:a16="http://schemas.microsoft.com/office/drawing/2014/main" id="{5DE60291-AF13-804C-B735-8D675521D426}"/>
                </a:ext>
              </a:extLst>
            </p:cNvPr>
            <p:cNvSpPr txBox="1"/>
            <p:nvPr/>
          </p:nvSpPr>
          <p:spPr>
            <a:xfrm>
              <a:off x="3540019"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a:p>
              <a:pPr algn="ctr">
                <a:lnSpc>
                  <a:spcPct val="75000"/>
                </a:lnSpc>
              </a:pPr>
              <a:r>
                <a:rPr lang="en-US" sz="1000" dirty="0">
                  <a:latin typeface="Ubuntu Mono" panose="020B0509030602030204" pitchFamily="49" charset="0"/>
                </a:rPr>
                <a:t>9</a:t>
              </a:r>
            </a:p>
          </p:txBody>
        </p:sp>
        <p:sp>
          <p:nvSpPr>
            <p:cNvPr id="112" name="Rectangle 44">
              <a:extLst>
                <a:ext uri="{FF2B5EF4-FFF2-40B4-BE49-F238E27FC236}">
                  <a16:creationId xmlns:a16="http://schemas.microsoft.com/office/drawing/2014/main" id="{981BB564-7C50-5B4E-A469-47ECB4522F19}"/>
                </a:ext>
              </a:extLst>
            </p:cNvPr>
            <p:cNvSpPr>
              <a:spLocks noChangeArrowheads="1"/>
            </p:cNvSpPr>
            <p:nvPr/>
          </p:nvSpPr>
          <p:spPr bwMode="auto">
            <a:xfrm>
              <a:off x="3721141"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13" name="TextBox 112">
              <a:extLst>
                <a:ext uri="{FF2B5EF4-FFF2-40B4-BE49-F238E27FC236}">
                  <a16:creationId xmlns:a16="http://schemas.microsoft.com/office/drawing/2014/main" id="{30ECF22E-D1A5-0C47-A14D-38B5D33ECE20}"/>
                </a:ext>
              </a:extLst>
            </p:cNvPr>
            <p:cNvSpPr txBox="1"/>
            <p:nvPr/>
          </p:nvSpPr>
          <p:spPr>
            <a:xfrm>
              <a:off x="3653477"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a:p>
              <a:pPr algn="ctr">
                <a:lnSpc>
                  <a:spcPct val="75000"/>
                </a:lnSpc>
              </a:pPr>
              <a:r>
                <a:rPr lang="en-US" sz="1000" dirty="0">
                  <a:latin typeface="Ubuntu Mono" panose="020B0509030602030204" pitchFamily="49" charset="0"/>
                </a:rPr>
                <a:t>0</a:t>
              </a:r>
            </a:p>
          </p:txBody>
        </p:sp>
        <p:sp>
          <p:nvSpPr>
            <p:cNvPr id="114" name="Rectangle 44">
              <a:extLst>
                <a:ext uri="{FF2B5EF4-FFF2-40B4-BE49-F238E27FC236}">
                  <a16:creationId xmlns:a16="http://schemas.microsoft.com/office/drawing/2014/main" id="{C56ED7A8-E031-9743-BD8F-89B3EFE37216}"/>
                </a:ext>
              </a:extLst>
            </p:cNvPr>
            <p:cNvSpPr>
              <a:spLocks noChangeArrowheads="1"/>
            </p:cNvSpPr>
            <p:nvPr/>
          </p:nvSpPr>
          <p:spPr bwMode="auto">
            <a:xfrm>
              <a:off x="3834599"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15" name="TextBox 114">
              <a:extLst>
                <a:ext uri="{FF2B5EF4-FFF2-40B4-BE49-F238E27FC236}">
                  <a16:creationId xmlns:a16="http://schemas.microsoft.com/office/drawing/2014/main" id="{0AEE075D-D572-2742-A1AC-E55BA36EA83D}"/>
                </a:ext>
              </a:extLst>
            </p:cNvPr>
            <p:cNvSpPr txBox="1"/>
            <p:nvPr/>
          </p:nvSpPr>
          <p:spPr>
            <a:xfrm>
              <a:off x="3766935"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a:p>
              <a:pPr algn="ctr">
                <a:lnSpc>
                  <a:spcPct val="75000"/>
                </a:lnSpc>
              </a:pPr>
              <a:r>
                <a:rPr lang="en-US" sz="1000" dirty="0">
                  <a:latin typeface="Ubuntu Mono" panose="020B0509030602030204" pitchFamily="49" charset="0"/>
                </a:rPr>
                <a:t>1</a:t>
              </a:r>
            </a:p>
          </p:txBody>
        </p:sp>
        <p:sp>
          <p:nvSpPr>
            <p:cNvPr id="116" name="Rectangle 44">
              <a:extLst>
                <a:ext uri="{FF2B5EF4-FFF2-40B4-BE49-F238E27FC236}">
                  <a16:creationId xmlns:a16="http://schemas.microsoft.com/office/drawing/2014/main" id="{63ACF34C-46CF-3240-A123-150399181BA4}"/>
                </a:ext>
              </a:extLst>
            </p:cNvPr>
            <p:cNvSpPr>
              <a:spLocks noChangeArrowheads="1"/>
            </p:cNvSpPr>
            <p:nvPr/>
          </p:nvSpPr>
          <p:spPr bwMode="auto">
            <a:xfrm>
              <a:off x="3948057" y="2705411"/>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17" name="TextBox 116">
              <a:extLst>
                <a:ext uri="{FF2B5EF4-FFF2-40B4-BE49-F238E27FC236}">
                  <a16:creationId xmlns:a16="http://schemas.microsoft.com/office/drawing/2014/main" id="{918B6A2E-CE77-6249-87A7-9DE1A6A129F4}"/>
                </a:ext>
              </a:extLst>
            </p:cNvPr>
            <p:cNvSpPr txBox="1"/>
            <p:nvPr/>
          </p:nvSpPr>
          <p:spPr>
            <a:xfrm>
              <a:off x="3880393"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a:p>
              <a:pPr algn="ctr">
                <a:lnSpc>
                  <a:spcPct val="75000"/>
                </a:lnSpc>
              </a:pPr>
              <a:r>
                <a:rPr lang="en-US" sz="1000" dirty="0">
                  <a:latin typeface="Ubuntu Mono" panose="020B0509030602030204" pitchFamily="49" charset="0"/>
                </a:rPr>
                <a:t>2</a:t>
              </a:r>
            </a:p>
          </p:txBody>
        </p:sp>
        <p:sp>
          <p:nvSpPr>
            <p:cNvPr id="118" name="Rectangle 44">
              <a:extLst>
                <a:ext uri="{FF2B5EF4-FFF2-40B4-BE49-F238E27FC236}">
                  <a16:creationId xmlns:a16="http://schemas.microsoft.com/office/drawing/2014/main" id="{24112876-44AB-8E49-AC16-6A80C52CC225}"/>
                </a:ext>
              </a:extLst>
            </p:cNvPr>
            <p:cNvSpPr>
              <a:spLocks noChangeArrowheads="1"/>
            </p:cNvSpPr>
            <p:nvPr/>
          </p:nvSpPr>
          <p:spPr bwMode="auto">
            <a:xfrm>
              <a:off x="4061515"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19" name="TextBox 118">
              <a:extLst>
                <a:ext uri="{FF2B5EF4-FFF2-40B4-BE49-F238E27FC236}">
                  <a16:creationId xmlns:a16="http://schemas.microsoft.com/office/drawing/2014/main" id="{6E8599DF-89D3-1342-9E11-F0C3330D920F}"/>
                </a:ext>
              </a:extLst>
            </p:cNvPr>
            <p:cNvSpPr txBox="1"/>
            <p:nvPr/>
          </p:nvSpPr>
          <p:spPr>
            <a:xfrm>
              <a:off x="3993851"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a:p>
              <a:pPr algn="ctr">
                <a:lnSpc>
                  <a:spcPct val="75000"/>
                </a:lnSpc>
              </a:pPr>
              <a:r>
                <a:rPr lang="en-US" sz="1000" dirty="0">
                  <a:latin typeface="Ubuntu Mono" panose="020B0509030602030204" pitchFamily="49" charset="0"/>
                </a:rPr>
                <a:t>3</a:t>
              </a:r>
            </a:p>
          </p:txBody>
        </p:sp>
        <p:sp>
          <p:nvSpPr>
            <p:cNvPr id="120" name="Rectangle 44">
              <a:extLst>
                <a:ext uri="{FF2B5EF4-FFF2-40B4-BE49-F238E27FC236}">
                  <a16:creationId xmlns:a16="http://schemas.microsoft.com/office/drawing/2014/main" id="{DEFBAB21-1DED-2345-85E0-2D4BAEB55E36}"/>
                </a:ext>
              </a:extLst>
            </p:cNvPr>
            <p:cNvSpPr>
              <a:spLocks noChangeArrowheads="1"/>
            </p:cNvSpPr>
            <p:nvPr/>
          </p:nvSpPr>
          <p:spPr bwMode="auto">
            <a:xfrm>
              <a:off x="4174973"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21" name="TextBox 120">
              <a:extLst>
                <a:ext uri="{FF2B5EF4-FFF2-40B4-BE49-F238E27FC236}">
                  <a16:creationId xmlns:a16="http://schemas.microsoft.com/office/drawing/2014/main" id="{E7B603F4-6ED5-4B48-9820-93424448F8BC}"/>
                </a:ext>
              </a:extLst>
            </p:cNvPr>
            <p:cNvSpPr txBox="1"/>
            <p:nvPr/>
          </p:nvSpPr>
          <p:spPr>
            <a:xfrm>
              <a:off x="4107309"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a:p>
              <a:pPr algn="ctr">
                <a:lnSpc>
                  <a:spcPct val="75000"/>
                </a:lnSpc>
              </a:pPr>
              <a:r>
                <a:rPr lang="en-US" sz="1000" dirty="0">
                  <a:latin typeface="Ubuntu Mono" panose="020B0509030602030204" pitchFamily="49" charset="0"/>
                </a:rPr>
                <a:t>4</a:t>
              </a:r>
            </a:p>
          </p:txBody>
        </p:sp>
        <p:sp>
          <p:nvSpPr>
            <p:cNvPr id="122" name="Rectangle 44">
              <a:extLst>
                <a:ext uri="{FF2B5EF4-FFF2-40B4-BE49-F238E27FC236}">
                  <a16:creationId xmlns:a16="http://schemas.microsoft.com/office/drawing/2014/main" id="{5027EDA8-60EC-BB49-BBBC-24DFA1DCD023}"/>
                </a:ext>
              </a:extLst>
            </p:cNvPr>
            <p:cNvSpPr>
              <a:spLocks noChangeArrowheads="1"/>
            </p:cNvSpPr>
            <p:nvPr/>
          </p:nvSpPr>
          <p:spPr bwMode="auto">
            <a:xfrm>
              <a:off x="4288431"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23" name="TextBox 122">
              <a:extLst>
                <a:ext uri="{FF2B5EF4-FFF2-40B4-BE49-F238E27FC236}">
                  <a16:creationId xmlns:a16="http://schemas.microsoft.com/office/drawing/2014/main" id="{5B10560C-CBA2-2D45-82B1-DB1ABE50FF06}"/>
                </a:ext>
              </a:extLst>
            </p:cNvPr>
            <p:cNvSpPr txBox="1"/>
            <p:nvPr/>
          </p:nvSpPr>
          <p:spPr>
            <a:xfrm>
              <a:off x="4220767"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a:p>
              <a:pPr algn="ctr">
                <a:lnSpc>
                  <a:spcPct val="75000"/>
                </a:lnSpc>
              </a:pPr>
              <a:r>
                <a:rPr lang="en-US" sz="1000" dirty="0">
                  <a:latin typeface="Ubuntu Mono" panose="020B0509030602030204" pitchFamily="49" charset="0"/>
                </a:rPr>
                <a:t>5</a:t>
              </a:r>
            </a:p>
          </p:txBody>
        </p:sp>
        <p:sp>
          <p:nvSpPr>
            <p:cNvPr id="124" name="Rectangle 44">
              <a:extLst>
                <a:ext uri="{FF2B5EF4-FFF2-40B4-BE49-F238E27FC236}">
                  <a16:creationId xmlns:a16="http://schemas.microsoft.com/office/drawing/2014/main" id="{2769299C-B7FE-DE4C-8A41-57E75974AEBB}"/>
                </a:ext>
              </a:extLst>
            </p:cNvPr>
            <p:cNvSpPr>
              <a:spLocks noChangeArrowheads="1"/>
            </p:cNvSpPr>
            <p:nvPr/>
          </p:nvSpPr>
          <p:spPr bwMode="auto">
            <a:xfrm>
              <a:off x="4401889"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25" name="TextBox 124">
              <a:extLst>
                <a:ext uri="{FF2B5EF4-FFF2-40B4-BE49-F238E27FC236}">
                  <a16:creationId xmlns:a16="http://schemas.microsoft.com/office/drawing/2014/main" id="{03C1B4EA-825C-5C43-9158-84060A2FEAA8}"/>
                </a:ext>
              </a:extLst>
            </p:cNvPr>
            <p:cNvSpPr txBox="1"/>
            <p:nvPr/>
          </p:nvSpPr>
          <p:spPr>
            <a:xfrm>
              <a:off x="4334225"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a:p>
              <a:pPr algn="ctr">
                <a:lnSpc>
                  <a:spcPct val="75000"/>
                </a:lnSpc>
              </a:pPr>
              <a:r>
                <a:rPr lang="en-US" sz="1000" dirty="0">
                  <a:latin typeface="Ubuntu Mono" panose="020B0509030602030204" pitchFamily="49" charset="0"/>
                </a:rPr>
                <a:t>6</a:t>
              </a:r>
            </a:p>
          </p:txBody>
        </p:sp>
        <p:sp>
          <p:nvSpPr>
            <p:cNvPr id="126" name="Rectangle 44">
              <a:extLst>
                <a:ext uri="{FF2B5EF4-FFF2-40B4-BE49-F238E27FC236}">
                  <a16:creationId xmlns:a16="http://schemas.microsoft.com/office/drawing/2014/main" id="{3E401559-2541-324D-B950-D196EEC54CD2}"/>
                </a:ext>
              </a:extLst>
            </p:cNvPr>
            <p:cNvSpPr>
              <a:spLocks noChangeArrowheads="1"/>
            </p:cNvSpPr>
            <p:nvPr/>
          </p:nvSpPr>
          <p:spPr bwMode="auto">
            <a:xfrm>
              <a:off x="4515347"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27" name="TextBox 126">
              <a:extLst>
                <a:ext uri="{FF2B5EF4-FFF2-40B4-BE49-F238E27FC236}">
                  <a16:creationId xmlns:a16="http://schemas.microsoft.com/office/drawing/2014/main" id="{532C10D8-1E64-1142-A985-8AA44C673BE1}"/>
                </a:ext>
              </a:extLst>
            </p:cNvPr>
            <p:cNvSpPr txBox="1"/>
            <p:nvPr/>
          </p:nvSpPr>
          <p:spPr>
            <a:xfrm>
              <a:off x="4447683"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a:p>
              <a:pPr algn="ctr">
                <a:lnSpc>
                  <a:spcPct val="75000"/>
                </a:lnSpc>
              </a:pPr>
              <a:r>
                <a:rPr lang="en-US" sz="1000" dirty="0">
                  <a:latin typeface="Ubuntu Mono" panose="020B0509030602030204" pitchFamily="49" charset="0"/>
                </a:rPr>
                <a:t>7</a:t>
              </a:r>
            </a:p>
          </p:txBody>
        </p:sp>
        <p:sp>
          <p:nvSpPr>
            <p:cNvPr id="128" name="Rectangle 44">
              <a:extLst>
                <a:ext uri="{FF2B5EF4-FFF2-40B4-BE49-F238E27FC236}">
                  <a16:creationId xmlns:a16="http://schemas.microsoft.com/office/drawing/2014/main" id="{A80C7EA2-9A8F-5940-9C8C-BE639B66795D}"/>
                </a:ext>
              </a:extLst>
            </p:cNvPr>
            <p:cNvSpPr>
              <a:spLocks noChangeArrowheads="1"/>
            </p:cNvSpPr>
            <p:nvPr/>
          </p:nvSpPr>
          <p:spPr bwMode="auto">
            <a:xfrm>
              <a:off x="4628805"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29" name="TextBox 128">
              <a:extLst>
                <a:ext uri="{FF2B5EF4-FFF2-40B4-BE49-F238E27FC236}">
                  <a16:creationId xmlns:a16="http://schemas.microsoft.com/office/drawing/2014/main" id="{5A6F1F08-711C-254E-A448-5E722A88F017}"/>
                </a:ext>
              </a:extLst>
            </p:cNvPr>
            <p:cNvSpPr txBox="1"/>
            <p:nvPr/>
          </p:nvSpPr>
          <p:spPr>
            <a:xfrm>
              <a:off x="4561141"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a:p>
              <a:pPr algn="ctr">
                <a:lnSpc>
                  <a:spcPct val="75000"/>
                </a:lnSpc>
              </a:pPr>
              <a:r>
                <a:rPr lang="en-US" sz="1000" dirty="0">
                  <a:latin typeface="Ubuntu Mono" panose="020B0509030602030204" pitchFamily="49" charset="0"/>
                </a:rPr>
                <a:t>8</a:t>
              </a:r>
            </a:p>
          </p:txBody>
        </p:sp>
        <p:sp>
          <p:nvSpPr>
            <p:cNvPr id="130" name="Rectangle 44">
              <a:extLst>
                <a:ext uri="{FF2B5EF4-FFF2-40B4-BE49-F238E27FC236}">
                  <a16:creationId xmlns:a16="http://schemas.microsoft.com/office/drawing/2014/main" id="{2A88309E-C96D-7740-9C5C-9F039DF913C3}"/>
                </a:ext>
              </a:extLst>
            </p:cNvPr>
            <p:cNvSpPr>
              <a:spLocks noChangeArrowheads="1"/>
            </p:cNvSpPr>
            <p:nvPr/>
          </p:nvSpPr>
          <p:spPr bwMode="auto">
            <a:xfrm>
              <a:off x="4742263"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31" name="TextBox 130">
              <a:extLst>
                <a:ext uri="{FF2B5EF4-FFF2-40B4-BE49-F238E27FC236}">
                  <a16:creationId xmlns:a16="http://schemas.microsoft.com/office/drawing/2014/main" id="{2A850767-4D61-5C4B-A157-E350C7616DD8}"/>
                </a:ext>
              </a:extLst>
            </p:cNvPr>
            <p:cNvSpPr txBox="1"/>
            <p:nvPr/>
          </p:nvSpPr>
          <p:spPr>
            <a:xfrm>
              <a:off x="4674599"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a:p>
              <a:pPr algn="ctr">
                <a:lnSpc>
                  <a:spcPct val="75000"/>
                </a:lnSpc>
              </a:pPr>
              <a:r>
                <a:rPr lang="en-US" sz="1000" dirty="0">
                  <a:latin typeface="Ubuntu Mono" panose="020B0509030602030204" pitchFamily="49" charset="0"/>
                </a:rPr>
                <a:t>9</a:t>
              </a:r>
            </a:p>
          </p:txBody>
        </p:sp>
        <p:sp>
          <p:nvSpPr>
            <p:cNvPr id="132" name="Rectangle 44">
              <a:extLst>
                <a:ext uri="{FF2B5EF4-FFF2-40B4-BE49-F238E27FC236}">
                  <a16:creationId xmlns:a16="http://schemas.microsoft.com/office/drawing/2014/main" id="{A2FD7F20-5184-8E43-8BAA-F0503B668882}"/>
                </a:ext>
              </a:extLst>
            </p:cNvPr>
            <p:cNvSpPr>
              <a:spLocks noChangeArrowheads="1"/>
            </p:cNvSpPr>
            <p:nvPr/>
          </p:nvSpPr>
          <p:spPr bwMode="auto">
            <a:xfrm>
              <a:off x="4855721"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33" name="TextBox 132">
              <a:extLst>
                <a:ext uri="{FF2B5EF4-FFF2-40B4-BE49-F238E27FC236}">
                  <a16:creationId xmlns:a16="http://schemas.microsoft.com/office/drawing/2014/main" id="{09194E24-EA72-D14C-850C-787403AEB039}"/>
                </a:ext>
              </a:extLst>
            </p:cNvPr>
            <p:cNvSpPr txBox="1"/>
            <p:nvPr/>
          </p:nvSpPr>
          <p:spPr>
            <a:xfrm>
              <a:off x="4788057"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a:p>
              <a:pPr algn="ctr">
                <a:lnSpc>
                  <a:spcPct val="75000"/>
                </a:lnSpc>
              </a:pPr>
              <a:r>
                <a:rPr lang="en-US" sz="1000" dirty="0">
                  <a:latin typeface="Ubuntu Mono" panose="020B0509030602030204" pitchFamily="49" charset="0"/>
                </a:rPr>
                <a:t>0</a:t>
              </a:r>
            </a:p>
          </p:txBody>
        </p:sp>
        <p:sp>
          <p:nvSpPr>
            <p:cNvPr id="134" name="Rectangle 44">
              <a:extLst>
                <a:ext uri="{FF2B5EF4-FFF2-40B4-BE49-F238E27FC236}">
                  <a16:creationId xmlns:a16="http://schemas.microsoft.com/office/drawing/2014/main" id="{D81E9B81-4591-2241-B1C4-F384ABA9128E}"/>
                </a:ext>
              </a:extLst>
            </p:cNvPr>
            <p:cNvSpPr>
              <a:spLocks noChangeArrowheads="1"/>
            </p:cNvSpPr>
            <p:nvPr/>
          </p:nvSpPr>
          <p:spPr bwMode="auto">
            <a:xfrm>
              <a:off x="4969179"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35" name="TextBox 134">
              <a:extLst>
                <a:ext uri="{FF2B5EF4-FFF2-40B4-BE49-F238E27FC236}">
                  <a16:creationId xmlns:a16="http://schemas.microsoft.com/office/drawing/2014/main" id="{AC1E8D4F-8041-6646-8777-6F4E95F027EF}"/>
                </a:ext>
              </a:extLst>
            </p:cNvPr>
            <p:cNvSpPr txBox="1"/>
            <p:nvPr/>
          </p:nvSpPr>
          <p:spPr>
            <a:xfrm>
              <a:off x="4901515"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a:p>
              <a:pPr algn="ctr">
                <a:lnSpc>
                  <a:spcPct val="75000"/>
                </a:lnSpc>
              </a:pPr>
              <a:r>
                <a:rPr lang="en-US" sz="1000" dirty="0">
                  <a:latin typeface="Ubuntu Mono" panose="020B0509030602030204" pitchFamily="49" charset="0"/>
                </a:rPr>
                <a:t>1</a:t>
              </a:r>
            </a:p>
          </p:txBody>
        </p:sp>
        <p:sp>
          <p:nvSpPr>
            <p:cNvPr id="136" name="Rectangle 44">
              <a:extLst>
                <a:ext uri="{FF2B5EF4-FFF2-40B4-BE49-F238E27FC236}">
                  <a16:creationId xmlns:a16="http://schemas.microsoft.com/office/drawing/2014/main" id="{21157AC5-419A-6446-BC8E-644B0017F7BF}"/>
                </a:ext>
              </a:extLst>
            </p:cNvPr>
            <p:cNvSpPr>
              <a:spLocks noChangeArrowheads="1"/>
            </p:cNvSpPr>
            <p:nvPr/>
          </p:nvSpPr>
          <p:spPr bwMode="auto">
            <a:xfrm>
              <a:off x="5082637"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37" name="TextBox 136">
              <a:extLst>
                <a:ext uri="{FF2B5EF4-FFF2-40B4-BE49-F238E27FC236}">
                  <a16:creationId xmlns:a16="http://schemas.microsoft.com/office/drawing/2014/main" id="{86B64FFA-6AB3-C046-8ACC-C31A633F7AFE}"/>
                </a:ext>
              </a:extLst>
            </p:cNvPr>
            <p:cNvSpPr txBox="1"/>
            <p:nvPr/>
          </p:nvSpPr>
          <p:spPr>
            <a:xfrm>
              <a:off x="5014973"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a:p>
              <a:pPr algn="ctr">
                <a:lnSpc>
                  <a:spcPct val="75000"/>
                </a:lnSpc>
              </a:pPr>
              <a:r>
                <a:rPr lang="en-US" sz="1000" dirty="0">
                  <a:latin typeface="Ubuntu Mono" panose="020B0509030602030204" pitchFamily="49" charset="0"/>
                </a:rPr>
                <a:t>2</a:t>
              </a:r>
            </a:p>
          </p:txBody>
        </p:sp>
        <p:sp>
          <p:nvSpPr>
            <p:cNvPr id="138" name="Rectangle 44">
              <a:extLst>
                <a:ext uri="{FF2B5EF4-FFF2-40B4-BE49-F238E27FC236}">
                  <a16:creationId xmlns:a16="http://schemas.microsoft.com/office/drawing/2014/main" id="{4D9E0D6C-C8E0-BA4C-81E6-7EA28BB86574}"/>
                </a:ext>
              </a:extLst>
            </p:cNvPr>
            <p:cNvSpPr>
              <a:spLocks noChangeArrowheads="1"/>
            </p:cNvSpPr>
            <p:nvPr/>
          </p:nvSpPr>
          <p:spPr bwMode="auto">
            <a:xfrm>
              <a:off x="5196095"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39" name="TextBox 138">
              <a:extLst>
                <a:ext uri="{FF2B5EF4-FFF2-40B4-BE49-F238E27FC236}">
                  <a16:creationId xmlns:a16="http://schemas.microsoft.com/office/drawing/2014/main" id="{C484D9B8-3A11-ED48-9F0D-B1C073E210F1}"/>
                </a:ext>
              </a:extLst>
            </p:cNvPr>
            <p:cNvSpPr txBox="1"/>
            <p:nvPr/>
          </p:nvSpPr>
          <p:spPr>
            <a:xfrm>
              <a:off x="5128431"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a:p>
              <a:pPr algn="ctr">
                <a:lnSpc>
                  <a:spcPct val="75000"/>
                </a:lnSpc>
              </a:pPr>
              <a:r>
                <a:rPr lang="en-US" sz="1000" dirty="0">
                  <a:latin typeface="Ubuntu Mono" panose="020B0509030602030204" pitchFamily="49" charset="0"/>
                </a:rPr>
                <a:t>3</a:t>
              </a:r>
            </a:p>
          </p:txBody>
        </p:sp>
        <p:sp>
          <p:nvSpPr>
            <p:cNvPr id="140" name="Rectangle 44">
              <a:extLst>
                <a:ext uri="{FF2B5EF4-FFF2-40B4-BE49-F238E27FC236}">
                  <a16:creationId xmlns:a16="http://schemas.microsoft.com/office/drawing/2014/main" id="{436D7B14-E39C-5D4A-928A-F91182667B64}"/>
                </a:ext>
              </a:extLst>
            </p:cNvPr>
            <p:cNvSpPr>
              <a:spLocks noChangeArrowheads="1"/>
            </p:cNvSpPr>
            <p:nvPr/>
          </p:nvSpPr>
          <p:spPr bwMode="auto">
            <a:xfrm>
              <a:off x="5304779"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41" name="TextBox 140">
              <a:extLst>
                <a:ext uri="{FF2B5EF4-FFF2-40B4-BE49-F238E27FC236}">
                  <a16:creationId xmlns:a16="http://schemas.microsoft.com/office/drawing/2014/main" id="{4EA74613-0042-3D4F-9544-E4D87353460D}"/>
                </a:ext>
              </a:extLst>
            </p:cNvPr>
            <p:cNvSpPr txBox="1"/>
            <p:nvPr/>
          </p:nvSpPr>
          <p:spPr>
            <a:xfrm>
              <a:off x="5237115"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a:p>
              <a:pPr algn="ctr">
                <a:lnSpc>
                  <a:spcPct val="75000"/>
                </a:lnSpc>
              </a:pPr>
              <a:r>
                <a:rPr lang="en-US" sz="1000" dirty="0">
                  <a:latin typeface="Ubuntu Mono" panose="020B0509030602030204" pitchFamily="49" charset="0"/>
                </a:rPr>
                <a:t>4</a:t>
              </a:r>
            </a:p>
          </p:txBody>
        </p:sp>
        <p:sp>
          <p:nvSpPr>
            <p:cNvPr id="142" name="Rectangle 44">
              <a:extLst>
                <a:ext uri="{FF2B5EF4-FFF2-40B4-BE49-F238E27FC236}">
                  <a16:creationId xmlns:a16="http://schemas.microsoft.com/office/drawing/2014/main" id="{884057BE-55D7-9849-ACEE-4E119164346F}"/>
                </a:ext>
              </a:extLst>
            </p:cNvPr>
            <p:cNvSpPr>
              <a:spLocks noChangeArrowheads="1"/>
            </p:cNvSpPr>
            <p:nvPr/>
          </p:nvSpPr>
          <p:spPr bwMode="auto">
            <a:xfrm>
              <a:off x="5418237"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43" name="TextBox 142">
              <a:extLst>
                <a:ext uri="{FF2B5EF4-FFF2-40B4-BE49-F238E27FC236}">
                  <a16:creationId xmlns:a16="http://schemas.microsoft.com/office/drawing/2014/main" id="{E3C6F2B9-4E88-F44E-BF98-B30C7727972C}"/>
                </a:ext>
              </a:extLst>
            </p:cNvPr>
            <p:cNvSpPr txBox="1"/>
            <p:nvPr/>
          </p:nvSpPr>
          <p:spPr>
            <a:xfrm>
              <a:off x="5350573"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a:p>
              <a:pPr algn="ctr">
                <a:lnSpc>
                  <a:spcPct val="75000"/>
                </a:lnSpc>
              </a:pPr>
              <a:r>
                <a:rPr lang="en-US" sz="1000" dirty="0">
                  <a:latin typeface="Ubuntu Mono" panose="020B0509030602030204" pitchFamily="49" charset="0"/>
                </a:rPr>
                <a:t>5</a:t>
              </a:r>
            </a:p>
          </p:txBody>
        </p:sp>
        <p:sp>
          <p:nvSpPr>
            <p:cNvPr id="144" name="Rectangle 44">
              <a:extLst>
                <a:ext uri="{FF2B5EF4-FFF2-40B4-BE49-F238E27FC236}">
                  <a16:creationId xmlns:a16="http://schemas.microsoft.com/office/drawing/2014/main" id="{B7038266-0E01-AD49-BE37-50177768277A}"/>
                </a:ext>
              </a:extLst>
            </p:cNvPr>
            <p:cNvSpPr>
              <a:spLocks noChangeArrowheads="1"/>
            </p:cNvSpPr>
            <p:nvPr/>
          </p:nvSpPr>
          <p:spPr bwMode="auto">
            <a:xfrm>
              <a:off x="5531695"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45" name="TextBox 144">
              <a:extLst>
                <a:ext uri="{FF2B5EF4-FFF2-40B4-BE49-F238E27FC236}">
                  <a16:creationId xmlns:a16="http://schemas.microsoft.com/office/drawing/2014/main" id="{9122536B-1353-F54E-B42A-086CF7D3AB10}"/>
                </a:ext>
              </a:extLst>
            </p:cNvPr>
            <p:cNvSpPr txBox="1"/>
            <p:nvPr/>
          </p:nvSpPr>
          <p:spPr>
            <a:xfrm>
              <a:off x="5464031"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a:p>
              <a:pPr algn="ctr">
                <a:lnSpc>
                  <a:spcPct val="75000"/>
                </a:lnSpc>
              </a:pPr>
              <a:r>
                <a:rPr lang="en-US" sz="1000" dirty="0">
                  <a:latin typeface="Ubuntu Mono" panose="020B0509030602030204" pitchFamily="49" charset="0"/>
                </a:rPr>
                <a:t>6</a:t>
              </a:r>
            </a:p>
          </p:txBody>
        </p:sp>
        <p:sp>
          <p:nvSpPr>
            <p:cNvPr id="146" name="Rectangle 44">
              <a:extLst>
                <a:ext uri="{FF2B5EF4-FFF2-40B4-BE49-F238E27FC236}">
                  <a16:creationId xmlns:a16="http://schemas.microsoft.com/office/drawing/2014/main" id="{AA4347BD-2B44-3044-843D-86A11B5F0458}"/>
                </a:ext>
              </a:extLst>
            </p:cNvPr>
            <p:cNvSpPr>
              <a:spLocks noChangeArrowheads="1"/>
            </p:cNvSpPr>
            <p:nvPr/>
          </p:nvSpPr>
          <p:spPr bwMode="auto">
            <a:xfrm>
              <a:off x="5645153"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47" name="TextBox 146">
              <a:extLst>
                <a:ext uri="{FF2B5EF4-FFF2-40B4-BE49-F238E27FC236}">
                  <a16:creationId xmlns:a16="http://schemas.microsoft.com/office/drawing/2014/main" id="{44FC9FC9-C2E9-7742-A901-B6DBCD0ADCBA}"/>
                </a:ext>
              </a:extLst>
            </p:cNvPr>
            <p:cNvSpPr txBox="1"/>
            <p:nvPr/>
          </p:nvSpPr>
          <p:spPr>
            <a:xfrm>
              <a:off x="5577489"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a:p>
              <a:pPr algn="ctr">
                <a:lnSpc>
                  <a:spcPct val="75000"/>
                </a:lnSpc>
              </a:pPr>
              <a:r>
                <a:rPr lang="en-US" sz="1000" dirty="0">
                  <a:latin typeface="Ubuntu Mono" panose="020B0509030602030204" pitchFamily="49" charset="0"/>
                </a:rPr>
                <a:t>7</a:t>
              </a:r>
            </a:p>
          </p:txBody>
        </p:sp>
        <p:sp>
          <p:nvSpPr>
            <p:cNvPr id="148" name="Rectangle 44">
              <a:extLst>
                <a:ext uri="{FF2B5EF4-FFF2-40B4-BE49-F238E27FC236}">
                  <a16:creationId xmlns:a16="http://schemas.microsoft.com/office/drawing/2014/main" id="{1A9AC7EC-C89C-3D4B-89C6-D586660452AE}"/>
                </a:ext>
              </a:extLst>
            </p:cNvPr>
            <p:cNvSpPr>
              <a:spLocks noChangeArrowheads="1"/>
            </p:cNvSpPr>
            <p:nvPr/>
          </p:nvSpPr>
          <p:spPr bwMode="auto">
            <a:xfrm>
              <a:off x="5758611"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49" name="TextBox 148">
              <a:extLst>
                <a:ext uri="{FF2B5EF4-FFF2-40B4-BE49-F238E27FC236}">
                  <a16:creationId xmlns:a16="http://schemas.microsoft.com/office/drawing/2014/main" id="{47DF5098-5266-A04C-805D-62B48586D009}"/>
                </a:ext>
              </a:extLst>
            </p:cNvPr>
            <p:cNvSpPr txBox="1"/>
            <p:nvPr/>
          </p:nvSpPr>
          <p:spPr>
            <a:xfrm>
              <a:off x="5690947"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a:p>
              <a:pPr algn="ctr">
                <a:lnSpc>
                  <a:spcPct val="75000"/>
                </a:lnSpc>
              </a:pPr>
              <a:r>
                <a:rPr lang="en-US" sz="1000" dirty="0">
                  <a:latin typeface="Ubuntu Mono" panose="020B0509030602030204" pitchFamily="49" charset="0"/>
                </a:rPr>
                <a:t>8</a:t>
              </a:r>
            </a:p>
          </p:txBody>
        </p:sp>
        <p:sp>
          <p:nvSpPr>
            <p:cNvPr id="150" name="Rectangle 44">
              <a:extLst>
                <a:ext uri="{FF2B5EF4-FFF2-40B4-BE49-F238E27FC236}">
                  <a16:creationId xmlns:a16="http://schemas.microsoft.com/office/drawing/2014/main" id="{1A9B6267-08B7-6D4D-AD84-D8C48DE22060}"/>
                </a:ext>
              </a:extLst>
            </p:cNvPr>
            <p:cNvSpPr>
              <a:spLocks noChangeArrowheads="1"/>
            </p:cNvSpPr>
            <p:nvPr/>
          </p:nvSpPr>
          <p:spPr bwMode="auto">
            <a:xfrm>
              <a:off x="5872069"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51" name="TextBox 150">
              <a:extLst>
                <a:ext uri="{FF2B5EF4-FFF2-40B4-BE49-F238E27FC236}">
                  <a16:creationId xmlns:a16="http://schemas.microsoft.com/office/drawing/2014/main" id="{F81E3BA9-FCF4-3741-9EBA-9609E0B47588}"/>
                </a:ext>
              </a:extLst>
            </p:cNvPr>
            <p:cNvSpPr txBox="1"/>
            <p:nvPr/>
          </p:nvSpPr>
          <p:spPr>
            <a:xfrm>
              <a:off x="5804405"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a:p>
              <a:pPr algn="ctr">
                <a:lnSpc>
                  <a:spcPct val="75000"/>
                </a:lnSpc>
              </a:pPr>
              <a:r>
                <a:rPr lang="en-US" sz="1000" dirty="0">
                  <a:latin typeface="Ubuntu Mono" panose="020B0509030602030204" pitchFamily="49" charset="0"/>
                </a:rPr>
                <a:t>9</a:t>
              </a:r>
            </a:p>
          </p:txBody>
        </p:sp>
        <p:sp>
          <p:nvSpPr>
            <p:cNvPr id="152" name="Rectangle 44">
              <a:extLst>
                <a:ext uri="{FF2B5EF4-FFF2-40B4-BE49-F238E27FC236}">
                  <a16:creationId xmlns:a16="http://schemas.microsoft.com/office/drawing/2014/main" id="{7AABA076-60EA-F746-AC4E-689D87027DC1}"/>
                </a:ext>
              </a:extLst>
            </p:cNvPr>
            <p:cNvSpPr>
              <a:spLocks noChangeArrowheads="1"/>
            </p:cNvSpPr>
            <p:nvPr/>
          </p:nvSpPr>
          <p:spPr bwMode="auto">
            <a:xfrm>
              <a:off x="5985527"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53" name="TextBox 152">
              <a:extLst>
                <a:ext uri="{FF2B5EF4-FFF2-40B4-BE49-F238E27FC236}">
                  <a16:creationId xmlns:a16="http://schemas.microsoft.com/office/drawing/2014/main" id="{C4A03794-100B-D648-860E-9D3A6B7C8273}"/>
                </a:ext>
              </a:extLst>
            </p:cNvPr>
            <p:cNvSpPr txBox="1"/>
            <p:nvPr/>
          </p:nvSpPr>
          <p:spPr>
            <a:xfrm>
              <a:off x="5917863"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3</a:t>
              </a:r>
            </a:p>
            <a:p>
              <a:pPr algn="ctr">
                <a:lnSpc>
                  <a:spcPct val="75000"/>
                </a:lnSpc>
              </a:pPr>
              <a:r>
                <a:rPr lang="en-US" sz="1000" dirty="0">
                  <a:latin typeface="Ubuntu Mono" panose="020B0509030602030204" pitchFamily="49" charset="0"/>
                </a:rPr>
                <a:t>0</a:t>
              </a:r>
            </a:p>
          </p:txBody>
        </p:sp>
        <p:sp>
          <p:nvSpPr>
            <p:cNvPr id="154" name="Rectangle 44">
              <a:extLst>
                <a:ext uri="{FF2B5EF4-FFF2-40B4-BE49-F238E27FC236}">
                  <a16:creationId xmlns:a16="http://schemas.microsoft.com/office/drawing/2014/main" id="{20D243DA-0A49-AF4B-A552-85ECDDA163D0}"/>
                </a:ext>
              </a:extLst>
            </p:cNvPr>
            <p:cNvSpPr>
              <a:spLocks noChangeArrowheads="1"/>
            </p:cNvSpPr>
            <p:nvPr/>
          </p:nvSpPr>
          <p:spPr bwMode="auto">
            <a:xfrm>
              <a:off x="6098985"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55" name="TextBox 154">
              <a:extLst>
                <a:ext uri="{FF2B5EF4-FFF2-40B4-BE49-F238E27FC236}">
                  <a16:creationId xmlns:a16="http://schemas.microsoft.com/office/drawing/2014/main" id="{7239918B-C5D8-2444-BA0B-ED34560D7949}"/>
                </a:ext>
              </a:extLst>
            </p:cNvPr>
            <p:cNvSpPr txBox="1"/>
            <p:nvPr/>
          </p:nvSpPr>
          <p:spPr>
            <a:xfrm>
              <a:off x="6031321"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3</a:t>
              </a:r>
            </a:p>
            <a:p>
              <a:pPr algn="ctr">
                <a:lnSpc>
                  <a:spcPct val="75000"/>
                </a:lnSpc>
              </a:pPr>
              <a:r>
                <a:rPr lang="en-US" sz="1000" dirty="0">
                  <a:latin typeface="Ubuntu Mono" panose="020B0509030602030204" pitchFamily="49" charset="0"/>
                </a:rPr>
                <a:t>1</a:t>
              </a:r>
            </a:p>
          </p:txBody>
        </p:sp>
      </p:grpSp>
      <p:grpSp>
        <p:nvGrpSpPr>
          <p:cNvPr id="2" name="Group 1">
            <a:extLst>
              <a:ext uri="{FF2B5EF4-FFF2-40B4-BE49-F238E27FC236}">
                <a16:creationId xmlns:a16="http://schemas.microsoft.com/office/drawing/2014/main" id="{4D61DFFF-8658-E84E-8704-21491814D9F9}"/>
              </a:ext>
            </a:extLst>
          </p:cNvPr>
          <p:cNvGrpSpPr/>
          <p:nvPr/>
        </p:nvGrpSpPr>
        <p:grpSpPr>
          <a:xfrm>
            <a:off x="443501" y="3542654"/>
            <a:ext cx="2311309" cy="2281675"/>
            <a:chOff x="443501" y="4107793"/>
            <a:chExt cx="2311309" cy="2281675"/>
          </a:xfrm>
        </p:grpSpPr>
        <p:sp>
          <p:nvSpPr>
            <p:cNvPr id="29771" name="Text Box 24"/>
            <p:cNvSpPr txBox="1">
              <a:spLocks noChangeArrowheads="1"/>
            </p:cNvSpPr>
            <p:nvPr/>
          </p:nvSpPr>
          <p:spPr bwMode="auto">
            <a:xfrm>
              <a:off x="443501" y="6112469"/>
              <a:ext cx="891719"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Set number</a:t>
              </a:r>
            </a:p>
          </p:txBody>
        </p:sp>
        <p:sp>
          <p:nvSpPr>
            <p:cNvPr id="29768" name="Text Box 25"/>
            <p:cNvSpPr txBox="1">
              <a:spLocks noChangeArrowheads="1"/>
            </p:cNvSpPr>
            <p:nvPr/>
          </p:nvSpPr>
          <p:spPr bwMode="auto">
            <a:xfrm>
              <a:off x="1219791" y="4107793"/>
              <a:ext cx="1535019" cy="123110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600" b="0" u="sng" dirty="0">
                  <a:solidFill>
                    <a:srgbClr val="FF0000"/>
                  </a:solidFill>
                  <a:latin typeface="Gill Sans Light" panose="020B0302020104020203" pitchFamily="34" charset="-79"/>
                  <a:ea typeface="굴림" panose="020B0600000101010101" pitchFamily="34" charset="-127"/>
                  <a:cs typeface="Gill Sans Light" panose="020B0302020104020203" pitchFamily="34" charset="-79"/>
                </a:rPr>
                <a:t>Direct-mapped</a:t>
              </a:r>
            </a:p>
            <a:p>
              <a:pPr algn="ctr">
                <a:lnSpc>
                  <a:spcPct val="100000"/>
                </a:lnSpc>
                <a:spcBef>
                  <a:spcPct val="0"/>
                </a:spcBef>
                <a:buSzTx/>
              </a:pP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Block 12 can go only into block 4 </a:t>
              </a:r>
              <a:b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b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(12 mod 8)</a:t>
              </a:r>
            </a:p>
          </p:txBody>
        </p:sp>
        <p:grpSp>
          <p:nvGrpSpPr>
            <p:cNvPr id="8" name="Group 7">
              <a:extLst>
                <a:ext uri="{FF2B5EF4-FFF2-40B4-BE49-F238E27FC236}">
                  <a16:creationId xmlns:a16="http://schemas.microsoft.com/office/drawing/2014/main" id="{713F6982-8A05-7B42-9CD2-7D86CBE8B667}"/>
                </a:ext>
              </a:extLst>
            </p:cNvPr>
            <p:cNvGrpSpPr/>
            <p:nvPr/>
          </p:nvGrpSpPr>
          <p:grpSpPr>
            <a:xfrm>
              <a:off x="1465803" y="5381840"/>
              <a:ext cx="1042993" cy="993247"/>
              <a:chOff x="1262866" y="5396811"/>
              <a:chExt cx="1042993" cy="993247"/>
            </a:xfrm>
          </p:grpSpPr>
          <p:sp>
            <p:nvSpPr>
              <p:cNvPr id="173" name="Rectangle 44">
                <a:extLst>
                  <a:ext uri="{FF2B5EF4-FFF2-40B4-BE49-F238E27FC236}">
                    <a16:creationId xmlns:a16="http://schemas.microsoft.com/office/drawing/2014/main" id="{B3E0558F-0B29-5348-99AE-2B43B4C667FF}"/>
                  </a:ext>
                </a:extLst>
              </p:cNvPr>
              <p:cNvSpPr>
                <a:spLocks noChangeArrowheads="1"/>
              </p:cNvSpPr>
              <p:nvPr/>
            </p:nvSpPr>
            <p:spPr bwMode="auto">
              <a:xfrm>
                <a:off x="1330530" y="53968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74" name="TextBox 173">
                <a:extLst>
                  <a:ext uri="{FF2B5EF4-FFF2-40B4-BE49-F238E27FC236}">
                    <a16:creationId xmlns:a16="http://schemas.microsoft.com/office/drawing/2014/main" id="{B870C3EC-EF90-9846-AA36-C535D2E1E9D9}"/>
                  </a:ext>
                </a:extLst>
              </p:cNvPr>
              <p:cNvSpPr txBox="1"/>
              <p:nvPr/>
            </p:nvSpPr>
            <p:spPr>
              <a:xfrm>
                <a:off x="1262866"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p:txBody>
          </p:sp>
          <p:sp>
            <p:nvSpPr>
              <p:cNvPr id="175" name="Rectangle 44">
                <a:extLst>
                  <a:ext uri="{FF2B5EF4-FFF2-40B4-BE49-F238E27FC236}">
                    <a16:creationId xmlns:a16="http://schemas.microsoft.com/office/drawing/2014/main" id="{E3C3A1EC-CF81-964F-8382-326CA2D2E044}"/>
                  </a:ext>
                </a:extLst>
              </p:cNvPr>
              <p:cNvSpPr>
                <a:spLocks noChangeArrowheads="1"/>
              </p:cNvSpPr>
              <p:nvPr/>
            </p:nvSpPr>
            <p:spPr bwMode="auto">
              <a:xfrm>
                <a:off x="1443988" y="53968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76" name="TextBox 175">
                <a:extLst>
                  <a:ext uri="{FF2B5EF4-FFF2-40B4-BE49-F238E27FC236}">
                    <a16:creationId xmlns:a16="http://schemas.microsoft.com/office/drawing/2014/main" id="{02078D5E-ED07-A142-B9F2-C7235EAB4140}"/>
                  </a:ext>
                </a:extLst>
              </p:cNvPr>
              <p:cNvSpPr txBox="1"/>
              <p:nvPr/>
            </p:nvSpPr>
            <p:spPr>
              <a:xfrm>
                <a:off x="1376324"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p:txBody>
          </p:sp>
          <p:sp>
            <p:nvSpPr>
              <p:cNvPr id="177" name="Rectangle 44">
                <a:extLst>
                  <a:ext uri="{FF2B5EF4-FFF2-40B4-BE49-F238E27FC236}">
                    <a16:creationId xmlns:a16="http://schemas.microsoft.com/office/drawing/2014/main" id="{F489A063-20D1-BC48-8905-488B37B513BC}"/>
                  </a:ext>
                </a:extLst>
              </p:cNvPr>
              <p:cNvSpPr>
                <a:spLocks noChangeArrowheads="1"/>
              </p:cNvSpPr>
              <p:nvPr/>
            </p:nvSpPr>
            <p:spPr bwMode="auto">
              <a:xfrm>
                <a:off x="1557446" y="53968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78" name="TextBox 177">
                <a:extLst>
                  <a:ext uri="{FF2B5EF4-FFF2-40B4-BE49-F238E27FC236}">
                    <a16:creationId xmlns:a16="http://schemas.microsoft.com/office/drawing/2014/main" id="{679466E6-EC9F-9D46-AE60-D7E855B24394}"/>
                  </a:ext>
                </a:extLst>
              </p:cNvPr>
              <p:cNvSpPr txBox="1"/>
              <p:nvPr/>
            </p:nvSpPr>
            <p:spPr>
              <a:xfrm>
                <a:off x="1489782"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p:txBody>
          </p:sp>
          <p:sp>
            <p:nvSpPr>
              <p:cNvPr id="179" name="Rectangle 44">
                <a:extLst>
                  <a:ext uri="{FF2B5EF4-FFF2-40B4-BE49-F238E27FC236}">
                    <a16:creationId xmlns:a16="http://schemas.microsoft.com/office/drawing/2014/main" id="{790DFB5A-1B5E-A145-9E7F-B1D46272FCB2}"/>
                  </a:ext>
                </a:extLst>
              </p:cNvPr>
              <p:cNvSpPr>
                <a:spLocks noChangeArrowheads="1"/>
              </p:cNvSpPr>
              <p:nvPr/>
            </p:nvSpPr>
            <p:spPr bwMode="auto">
              <a:xfrm>
                <a:off x="1670904" y="53968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80" name="TextBox 179">
                <a:extLst>
                  <a:ext uri="{FF2B5EF4-FFF2-40B4-BE49-F238E27FC236}">
                    <a16:creationId xmlns:a16="http://schemas.microsoft.com/office/drawing/2014/main" id="{78FF3D4D-AC50-B947-9BA7-18413A6DE0D5}"/>
                  </a:ext>
                </a:extLst>
              </p:cNvPr>
              <p:cNvSpPr txBox="1"/>
              <p:nvPr/>
            </p:nvSpPr>
            <p:spPr>
              <a:xfrm>
                <a:off x="1603240"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3</a:t>
                </a:r>
              </a:p>
            </p:txBody>
          </p:sp>
          <p:sp>
            <p:nvSpPr>
              <p:cNvPr id="181" name="Rectangle 44">
                <a:extLst>
                  <a:ext uri="{FF2B5EF4-FFF2-40B4-BE49-F238E27FC236}">
                    <a16:creationId xmlns:a16="http://schemas.microsoft.com/office/drawing/2014/main" id="{BF9796F1-75E3-CB46-8A99-17DA78DE1A82}"/>
                  </a:ext>
                </a:extLst>
              </p:cNvPr>
              <p:cNvSpPr>
                <a:spLocks noChangeArrowheads="1"/>
              </p:cNvSpPr>
              <p:nvPr/>
            </p:nvSpPr>
            <p:spPr bwMode="auto">
              <a:xfrm>
                <a:off x="1784362" y="5396811"/>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82" name="TextBox 181">
                <a:extLst>
                  <a:ext uri="{FF2B5EF4-FFF2-40B4-BE49-F238E27FC236}">
                    <a16:creationId xmlns:a16="http://schemas.microsoft.com/office/drawing/2014/main" id="{82A566DC-4DFD-0F4B-B734-67178F8FC391}"/>
                  </a:ext>
                </a:extLst>
              </p:cNvPr>
              <p:cNvSpPr txBox="1"/>
              <p:nvPr/>
            </p:nvSpPr>
            <p:spPr>
              <a:xfrm>
                <a:off x="1716698"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4</a:t>
                </a:r>
              </a:p>
            </p:txBody>
          </p:sp>
          <p:sp>
            <p:nvSpPr>
              <p:cNvPr id="183" name="Rectangle 44">
                <a:extLst>
                  <a:ext uri="{FF2B5EF4-FFF2-40B4-BE49-F238E27FC236}">
                    <a16:creationId xmlns:a16="http://schemas.microsoft.com/office/drawing/2014/main" id="{EB11FB28-A38C-D944-93F8-0354C9FEFE1B}"/>
                  </a:ext>
                </a:extLst>
              </p:cNvPr>
              <p:cNvSpPr>
                <a:spLocks noChangeArrowheads="1"/>
              </p:cNvSpPr>
              <p:nvPr/>
            </p:nvSpPr>
            <p:spPr bwMode="auto">
              <a:xfrm>
                <a:off x="1897820" y="53968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84" name="TextBox 183">
                <a:extLst>
                  <a:ext uri="{FF2B5EF4-FFF2-40B4-BE49-F238E27FC236}">
                    <a16:creationId xmlns:a16="http://schemas.microsoft.com/office/drawing/2014/main" id="{DF0A52B8-1CDD-414C-BC0D-141D2BB92951}"/>
                  </a:ext>
                </a:extLst>
              </p:cNvPr>
              <p:cNvSpPr txBox="1"/>
              <p:nvPr/>
            </p:nvSpPr>
            <p:spPr>
              <a:xfrm>
                <a:off x="1830156"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5</a:t>
                </a:r>
              </a:p>
            </p:txBody>
          </p:sp>
          <p:sp>
            <p:nvSpPr>
              <p:cNvPr id="185" name="Rectangle 44">
                <a:extLst>
                  <a:ext uri="{FF2B5EF4-FFF2-40B4-BE49-F238E27FC236}">
                    <a16:creationId xmlns:a16="http://schemas.microsoft.com/office/drawing/2014/main" id="{44F44E46-700E-A641-9F3E-C7E1FCD2C7CD}"/>
                  </a:ext>
                </a:extLst>
              </p:cNvPr>
              <p:cNvSpPr>
                <a:spLocks noChangeArrowheads="1"/>
              </p:cNvSpPr>
              <p:nvPr/>
            </p:nvSpPr>
            <p:spPr bwMode="auto">
              <a:xfrm>
                <a:off x="2011278" y="53968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86" name="TextBox 185">
                <a:extLst>
                  <a:ext uri="{FF2B5EF4-FFF2-40B4-BE49-F238E27FC236}">
                    <a16:creationId xmlns:a16="http://schemas.microsoft.com/office/drawing/2014/main" id="{ADA5BE96-F14D-FD49-8C66-610486DD2137}"/>
                  </a:ext>
                </a:extLst>
              </p:cNvPr>
              <p:cNvSpPr txBox="1"/>
              <p:nvPr/>
            </p:nvSpPr>
            <p:spPr>
              <a:xfrm>
                <a:off x="1943614"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6</a:t>
                </a:r>
              </a:p>
            </p:txBody>
          </p:sp>
          <p:sp>
            <p:nvSpPr>
              <p:cNvPr id="187" name="Rectangle 44">
                <a:extLst>
                  <a:ext uri="{FF2B5EF4-FFF2-40B4-BE49-F238E27FC236}">
                    <a16:creationId xmlns:a16="http://schemas.microsoft.com/office/drawing/2014/main" id="{1153AEDA-855A-2842-A34E-C1F7F93A0983}"/>
                  </a:ext>
                </a:extLst>
              </p:cNvPr>
              <p:cNvSpPr>
                <a:spLocks noChangeArrowheads="1"/>
              </p:cNvSpPr>
              <p:nvPr/>
            </p:nvSpPr>
            <p:spPr bwMode="auto">
              <a:xfrm>
                <a:off x="2124736" y="53968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88" name="TextBox 187">
                <a:extLst>
                  <a:ext uri="{FF2B5EF4-FFF2-40B4-BE49-F238E27FC236}">
                    <a16:creationId xmlns:a16="http://schemas.microsoft.com/office/drawing/2014/main" id="{A934E063-E70A-F84E-90F2-B7450400DF6F}"/>
                  </a:ext>
                </a:extLst>
              </p:cNvPr>
              <p:cNvSpPr txBox="1"/>
              <p:nvPr/>
            </p:nvSpPr>
            <p:spPr>
              <a:xfrm>
                <a:off x="2057072"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7</a:t>
                </a:r>
              </a:p>
            </p:txBody>
          </p:sp>
        </p:grpSp>
      </p:grpSp>
      <p:grpSp>
        <p:nvGrpSpPr>
          <p:cNvPr id="10" name="Group 9">
            <a:extLst>
              <a:ext uri="{FF2B5EF4-FFF2-40B4-BE49-F238E27FC236}">
                <a16:creationId xmlns:a16="http://schemas.microsoft.com/office/drawing/2014/main" id="{3D8C2967-0F10-0844-855A-C3535888A55A}"/>
              </a:ext>
            </a:extLst>
          </p:cNvPr>
          <p:cNvGrpSpPr/>
          <p:nvPr/>
        </p:nvGrpSpPr>
        <p:grpSpPr>
          <a:xfrm>
            <a:off x="6533934" y="3665764"/>
            <a:ext cx="1660254" cy="2158565"/>
            <a:chOff x="6533934" y="4230903"/>
            <a:chExt cx="1660254" cy="2158565"/>
          </a:xfrm>
        </p:grpSpPr>
        <p:sp>
          <p:nvSpPr>
            <p:cNvPr id="29739" name="Text Box 12"/>
            <p:cNvSpPr txBox="1">
              <a:spLocks noChangeArrowheads="1"/>
            </p:cNvSpPr>
            <p:nvPr/>
          </p:nvSpPr>
          <p:spPr bwMode="auto">
            <a:xfrm>
              <a:off x="6533934" y="4230903"/>
              <a:ext cx="1660254"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600" b="0" u="sng" dirty="0">
                  <a:solidFill>
                    <a:srgbClr val="FF0000"/>
                  </a:solidFill>
                  <a:latin typeface="Gill Sans Light" panose="020B0302020104020203" pitchFamily="34" charset="-79"/>
                  <a:ea typeface="굴림" panose="020B0600000101010101" pitchFamily="34" charset="-127"/>
                  <a:cs typeface="Gill Sans Light" panose="020B0302020104020203" pitchFamily="34" charset="-79"/>
                </a:rPr>
                <a:t>Fully-associative</a:t>
              </a:r>
            </a:p>
            <a:p>
              <a:pPr algn="ctr">
                <a:lnSpc>
                  <a:spcPct val="100000"/>
                </a:lnSpc>
                <a:spcBef>
                  <a:spcPct val="0"/>
                </a:spcBef>
                <a:buSzTx/>
              </a:pP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Block 12 can go anywhere</a:t>
              </a:r>
            </a:p>
          </p:txBody>
        </p:sp>
        <p:grpSp>
          <p:nvGrpSpPr>
            <p:cNvPr id="213" name="Group 212">
              <a:extLst>
                <a:ext uri="{FF2B5EF4-FFF2-40B4-BE49-F238E27FC236}">
                  <a16:creationId xmlns:a16="http://schemas.microsoft.com/office/drawing/2014/main" id="{55DBB58E-1294-D446-A03C-7DE489CD8D0F}"/>
                </a:ext>
              </a:extLst>
            </p:cNvPr>
            <p:cNvGrpSpPr/>
            <p:nvPr/>
          </p:nvGrpSpPr>
          <p:grpSpPr>
            <a:xfrm>
              <a:off x="6842565" y="5396221"/>
              <a:ext cx="1042993" cy="993247"/>
              <a:chOff x="1262866" y="5396811"/>
              <a:chExt cx="1042993" cy="993247"/>
            </a:xfrm>
          </p:grpSpPr>
          <p:sp>
            <p:nvSpPr>
              <p:cNvPr id="214" name="Rectangle 44">
                <a:extLst>
                  <a:ext uri="{FF2B5EF4-FFF2-40B4-BE49-F238E27FC236}">
                    <a16:creationId xmlns:a16="http://schemas.microsoft.com/office/drawing/2014/main" id="{EF9FA869-7552-014F-9E61-1A0A349387C7}"/>
                  </a:ext>
                </a:extLst>
              </p:cNvPr>
              <p:cNvSpPr>
                <a:spLocks noChangeArrowheads="1"/>
              </p:cNvSpPr>
              <p:nvPr/>
            </p:nvSpPr>
            <p:spPr bwMode="auto">
              <a:xfrm>
                <a:off x="1330530" y="5396811"/>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215" name="TextBox 214">
                <a:extLst>
                  <a:ext uri="{FF2B5EF4-FFF2-40B4-BE49-F238E27FC236}">
                    <a16:creationId xmlns:a16="http://schemas.microsoft.com/office/drawing/2014/main" id="{5579C2E7-BCB7-3241-ACB7-A6241DA7C905}"/>
                  </a:ext>
                </a:extLst>
              </p:cNvPr>
              <p:cNvSpPr txBox="1"/>
              <p:nvPr/>
            </p:nvSpPr>
            <p:spPr>
              <a:xfrm>
                <a:off x="1262866"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p:txBody>
          </p:sp>
          <p:sp>
            <p:nvSpPr>
              <p:cNvPr id="216" name="Rectangle 44">
                <a:extLst>
                  <a:ext uri="{FF2B5EF4-FFF2-40B4-BE49-F238E27FC236}">
                    <a16:creationId xmlns:a16="http://schemas.microsoft.com/office/drawing/2014/main" id="{A2B87187-3D3B-6343-9FFF-C67DB0AC06D9}"/>
                  </a:ext>
                </a:extLst>
              </p:cNvPr>
              <p:cNvSpPr>
                <a:spLocks noChangeArrowheads="1"/>
              </p:cNvSpPr>
              <p:nvPr/>
            </p:nvSpPr>
            <p:spPr bwMode="auto">
              <a:xfrm>
                <a:off x="1443988" y="5396811"/>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217" name="TextBox 216">
                <a:extLst>
                  <a:ext uri="{FF2B5EF4-FFF2-40B4-BE49-F238E27FC236}">
                    <a16:creationId xmlns:a16="http://schemas.microsoft.com/office/drawing/2014/main" id="{2A9DF2A1-AC9A-8A41-BD29-F8524C109E0A}"/>
                  </a:ext>
                </a:extLst>
              </p:cNvPr>
              <p:cNvSpPr txBox="1"/>
              <p:nvPr/>
            </p:nvSpPr>
            <p:spPr>
              <a:xfrm>
                <a:off x="1376324"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p:txBody>
          </p:sp>
          <p:sp>
            <p:nvSpPr>
              <p:cNvPr id="218" name="Rectangle 44">
                <a:extLst>
                  <a:ext uri="{FF2B5EF4-FFF2-40B4-BE49-F238E27FC236}">
                    <a16:creationId xmlns:a16="http://schemas.microsoft.com/office/drawing/2014/main" id="{F17DCA13-FF21-7547-89B3-8DBBA7AEF939}"/>
                  </a:ext>
                </a:extLst>
              </p:cNvPr>
              <p:cNvSpPr>
                <a:spLocks noChangeArrowheads="1"/>
              </p:cNvSpPr>
              <p:nvPr/>
            </p:nvSpPr>
            <p:spPr bwMode="auto">
              <a:xfrm>
                <a:off x="1557446" y="5396811"/>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219" name="TextBox 218">
                <a:extLst>
                  <a:ext uri="{FF2B5EF4-FFF2-40B4-BE49-F238E27FC236}">
                    <a16:creationId xmlns:a16="http://schemas.microsoft.com/office/drawing/2014/main" id="{82A93079-4464-DA40-A34D-C44789BB29C0}"/>
                  </a:ext>
                </a:extLst>
              </p:cNvPr>
              <p:cNvSpPr txBox="1"/>
              <p:nvPr/>
            </p:nvSpPr>
            <p:spPr>
              <a:xfrm>
                <a:off x="1489782"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p:txBody>
          </p:sp>
          <p:sp>
            <p:nvSpPr>
              <p:cNvPr id="220" name="Rectangle 44">
                <a:extLst>
                  <a:ext uri="{FF2B5EF4-FFF2-40B4-BE49-F238E27FC236}">
                    <a16:creationId xmlns:a16="http://schemas.microsoft.com/office/drawing/2014/main" id="{3272090E-1161-4847-A671-00D2F70E0F01}"/>
                  </a:ext>
                </a:extLst>
              </p:cNvPr>
              <p:cNvSpPr>
                <a:spLocks noChangeArrowheads="1"/>
              </p:cNvSpPr>
              <p:nvPr/>
            </p:nvSpPr>
            <p:spPr bwMode="auto">
              <a:xfrm>
                <a:off x="1670904" y="5396811"/>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221" name="TextBox 220">
                <a:extLst>
                  <a:ext uri="{FF2B5EF4-FFF2-40B4-BE49-F238E27FC236}">
                    <a16:creationId xmlns:a16="http://schemas.microsoft.com/office/drawing/2014/main" id="{9EBB2D80-315E-014C-921D-D9DFB184FF95}"/>
                  </a:ext>
                </a:extLst>
              </p:cNvPr>
              <p:cNvSpPr txBox="1"/>
              <p:nvPr/>
            </p:nvSpPr>
            <p:spPr>
              <a:xfrm>
                <a:off x="1603240"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p:txBody>
          </p:sp>
          <p:sp>
            <p:nvSpPr>
              <p:cNvPr id="222" name="Rectangle 44">
                <a:extLst>
                  <a:ext uri="{FF2B5EF4-FFF2-40B4-BE49-F238E27FC236}">
                    <a16:creationId xmlns:a16="http://schemas.microsoft.com/office/drawing/2014/main" id="{2209C205-414E-6846-9FFA-CDD11E02FECB}"/>
                  </a:ext>
                </a:extLst>
              </p:cNvPr>
              <p:cNvSpPr>
                <a:spLocks noChangeArrowheads="1"/>
              </p:cNvSpPr>
              <p:nvPr/>
            </p:nvSpPr>
            <p:spPr bwMode="auto">
              <a:xfrm>
                <a:off x="1784362" y="5396811"/>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223" name="TextBox 222">
                <a:extLst>
                  <a:ext uri="{FF2B5EF4-FFF2-40B4-BE49-F238E27FC236}">
                    <a16:creationId xmlns:a16="http://schemas.microsoft.com/office/drawing/2014/main" id="{390D0DF9-549D-3B4A-B3B3-7840AD9D6CBE}"/>
                  </a:ext>
                </a:extLst>
              </p:cNvPr>
              <p:cNvSpPr txBox="1"/>
              <p:nvPr/>
            </p:nvSpPr>
            <p:spPr>
              <a:xfrm>
                <a:off x="1716698"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p:txBody>
          </p:sp>
          <p:sp>
            <p:nvSpPr>
              <p:cNvPr id="224" name="Rectangle 44">
                <a:extLst>
                  <a:ext uri="{FF2B5EF4-FFF2-40B4-BE49-F238E27FC236}">
                    <a16:creationId xmlns:a16="http://schemas.microsoft.com/office/drawing/2014/main" id="{967F5523-23BB-0346-B8C5-9533DE1D7EA0}"/>
                  </a:ext>
                </a:extLst>
              </p:cNvPr>
              <p:cNvSpPr>
                <a:spLocks noChangeArrowheads="1"/>
              </p:cNvSpPr>
              <p:nvPr/>
            </p:nvSpPr>
            <p:spPr bwMode="auto">
              <a:xfrm>
                <a:off x="1897820" y="5396811"/>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225" name="TextBox 224">
                <a:extLst>
                  <a:ext uri="{FF2B5EF4-FFF2-40B4-BE49-F238E27FC236}">
                    <a16:creationId xmlns:a16="http://schemas.microsoft.com/office/drawing/2014/main" id="{AD0078D6-977A-AC4A-86E4-F55995401314}"/>
                  </a:ext>
                </a:extLst>
              </p:cNvPr>
              <p:cNvSpPr txBox="1"/>
              <p:nvPr/>
            </p:nvSpPr>
            <p:spPr>
              <a:xfrm>
                <a:off x="1830156"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p:txBody>
          </p:sp>
          <p:sp>
            <p:nvSpPr>
              <p:cNvPr id="226" name="Rectangle 44">
                <a:extLst>
                  <a:ext uri="{FF2B5EF4-FFF2-40B4-BE49-F238E27FC236}">
                    <a16:creationId xmlns:a16="http://schemas.microsoft.com/office/drawing/2014/main" id="{E982402C-01AE-4C41-BB4E-B210602B8B36}"/>
                  </a:ext>
                </a:extLst>
              </p:cNvPr>
              <p:cNvSpPr>
                <a:spLocks noChangeArrowheads="1"/>
              </p:cNvSpPr>
              <p:nvPr/>
            </p:nvSpPr>
            <p:spPr bwMode="auto">
              <a:xfrm>
                <a:off x="2011278" y="5396811"/>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227" name="TextBox 226">
                <a:extLst>
                  <a:ext uri="{FF2B5EF4-FFF2-40B4-BE49-F238E27FC236}">
                    <a16:creationId xmlns:a16="http://schemas.microsoft.com/office/drawing/2014/main" id="{F390AFA9-4D70-D248-B931-5DE0AEA95415}"/>
                  </a:ext>
                </a:extLst>
              </p:cNvPr>
              <p:cNvSpPr txBox="1"/>
              <p:nvPr/>
            </p:nvSpPr>
            <p:spPr>
              <a:xfrm>
                <a:off x="1943614"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p:txBody>
          </p:sp>
          <p:sp>
            <p:nvSpPr>
              <p:cNvPr id="228" name="Rectangle 44">
                <a:extLst>
                  <a:ext uri="{FF2B5EF4-FFF2-40B4-BE49-F238E27FC236}">
                    <a16:creationId xmlns:a16="http://schemas.microsoft.com/office/drawing/2014/main" id="{CD5EBEBE-520C-A74C-84EB-0AF1537F2C65}"/>
                  </a:ext>
                </a:extLst>
              </p:cNvPr>
              <p:cNvSpPr>
                <a:spLocks noChangeArrowheads="1"/>
              </p:cNvSpPr>
              <p:nvPr/>
            </p:nvSpPr>
            <p:spPr bwMode="auto">
              <a:xfrm>
                <a:off x="2124736" y="5396811"/>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229" name="TextBox 228">
                <a:extLst>
                  <a:ext uri="{FF2B5EF4-FFF2-40B4-BE49-F238E27FC236}">
                    <a16:creationId xmlns:a16="http://schemas.microsoft.com/office/drawing/2014/main" id="{304D9E02-CC7F-E14A-84E4-4B53258B74CC}"/>
                  </a:ext>
                </a:extLst>
              </p:cNvPr>
              <p:cNvSpPr txBox="1"/>
              <p:nvPr/>
            </p:nvSpPr>
            <p:spPr>
              <a:xfrm>
                <a:off x="2057072"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p:txBody>
          </p:sp>
        </p:grpSp>
      </p:grpSp>
      <p:grpSp>
        <p:nvGrpSpPr>
          <p:cNvPr id="14" name="Group 13">
            <a:extLst>
              <a:ext uri="{FF2B5EF4-FFF2-40B4-BE49-F238E27FC236}">
                <a16:creationId xmlns:a16="http://schemas.microsoft.com/office/drawing/2014/main" id="{0F3D2215-127A-FC43-BCD1-812A0F71161A}"/>
              </a:ext>
            </a:extLst>
          </p:cNvPr>
          <p:cNvGrpSpPr/>
          <p:nvPr/>
        </p:nvGrpSpPr>
        <p:grpSpPr>
          <a:xfrm>
            <a:off x="3648424" y="3665764"/>
            <a:ext cx="2009774" cy="2443451"/>
            <a:chOff x="3648424" y="4230903"/>
            <a:chExt cx="2009774" cy="2443451"/>
          </a:xfrm>
        </p:grpSpPr>
        <p:sp>
          <p:nvSpPr>
            <p:cNvPr id="29751" name="Text Box 37"/>
            <p:cNvSpPr txBox="1">
              <a:spLocks noChangeArrowheads="1"/>
            </p:cNvSpPr>
            <p:nvPr/>
          </p:nvSpPr>
          <p:spPr bwMode="auto">
            <a:xfrm>
              <a:off x="3648424" y="4230903"/>
              <a:ext cx="2009774" cy="98488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600" b="0" u="sng" dirty="0">
                  <a:solidFill>
                    <a:srgbClr val="FF0000"/>
                  </a:solidFill>
                  <a:latin typeface="Gill Sans Light" panose="020B0302020104020203" pitchFamily="34" charset="-79"/>
                  <a:ea typeface="굴림" panose="020B0600000101010101" pitchFamily="34" charset="-127"/>
                  <a:cs typeface="Gill Sans Light" panose="020B0302020104020203" pitchFamily="34" charset="-79"/>
                </a:rPr>
                <a:t>2-way set-associative</a:t>
              </a:r>
            </a:p>
            <a:p>
              <a:pPr algn="ctr">
                <a:lnSpc>
                  <a:spcPct val="100000"/>
                </a:lnSpc>
                <a:spcBef>
                  <a:spcPct val="0"/>
                </a:spcBef>
                <a:buSzTx/>
              </a:pP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Block 12 can go anywhere in set 0 </a:t>
              </a:r>
              <a:b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b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(12 mod 4)</a:t>
              </a:r>
            </a:p>
          </p:txBody>
        </p:sp>
        <p:grpSp>
          <p:nvGrpSpPr>
            <p:cNvPr id="6" name="Group 5">
              <a:extLst>
                <a:ext uri="{FF2B5EF4-FFF2-40B4-BE49-F238E27FC236}">
                  <a16:creationId xmlns:a16="http://schemas.microsoft.com/office/drawing/2014/main" id="{063819DD-7D71-D84C-B02D-11918B24D7EB}"/>
                </a:ext>
              </a:extLst>
            </p:cNvPr>
            <p:cNvGrpSpPr/>
            <p:nvPr/>
          </p:nvGrpSpPr>
          <p:grpSpPr>
            <a:xfrm>
              <a:off x="4077059" y="5381355"/>
              <a:ext cx="1152505" cy="1292999"/>
              <a:chOff x="4077270" y="5437987"/>
              <a:chExt cx="1152505" cy="1292999"/>
            </a:xfrm>
          </p:grpSpPr>
          <p:grpSp>
            <p:nvGrpSpPr>
              <p:cNvPr id="4" name="Group 3">
                <a:extLst>
                  <a:ext uri="{FF2B5EF4-FFF2-40B4-BE49-F238E27FC236}">
                    <a16:creationId xmlns:a16="http://schemas.microsoft.com/office/drawing/2014/main" id="{F53608F1-E170-004F-ADBF-CC5B1517351A}"/>
                  </a:ext>
                </a:extLst>
              </p:cNvPr>
              <p:cNvGrpSpPr/>
              <p:nvPr/>
            </p:nvGrpSpPr>
            <p:grpSpPr>
              <a:xfrm>
                <a:off x="4077270" y="5437987"/>
                <a:ext cx="589161" cy="993247"/>
                <a:chOff x="4077270" y="5437987"/>
                <a:chExt cx="589161" cy="993247"/>
              </a:xfrm>
            </p:grpSpPr>
            <p:sp>
              <p:nvSpPr>
                <p:cNvPr id="194" name="Rectangle 44">
                  <a:extLst>
                    <a:ext uri="{FF2B5EF4-FFF2-40B4-BE49-F238E27FC236}">
                      <a16:creationId xmlns:a16="http://schemas.microsoft.com/office/drawing/2014/main" id="{97335E2B-A6B6-B74C-8505-213BC226F728}"/>
                    </a:ext>
                  </a:extLst>
                </p:cNvPr>
                <p:cNvSpPr>
                  <a:spLocks noChangeArrowheads="1"/>
                </p:cNvSpPr>
                <p:nvPr/>
              </p:nvSpPr>
              <p:spPr bwMode="auto">
                <a:xfrm>
                  <a:off x="4144934" y="5437987"/>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95" name="TextBox 194">
                  <a:extLst>
                    <a:ext uri="{FF2B5EF4-FFF2-40B4-BE49-F238E27FC236}">
                      <a16:creationId xmlns:a16="http://schemas.microsoft.com/office/drawing/2014/main" id="{032ED961-140D-834F-B656-DEDFD4ED2082}"/>
                    </a:ext>
                  </a:extLst>
                </p:cNvPr>
                <p:cNvSpPr txBox="1"/>
                <p:nvPr/>
              </p:nvSpPr>
              <p:spPr>
                <a:xfrm>
                  <a:off x="4077270" y="6223485"/>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p:txBody>
            </p:sp>
            <p:sp>
              <p:nvSpPr>
                <p:cNvPr id="196" name="Rectangle 44">
                  <a:extLst>
                    <a:ext uri="{FF2B5EF4-FFF2-40B4-BE49-F238E27FC236}">
                      <a16:creationId xmlns:a16="http://schemas.microsoft.com/office/drawing/2014/main" id="{39016F37-6825-6844-B58B-E281ABA2ED74}"/>
                    </a:ext>
                  </a:extLst>
                </p:cNvPr>
                <p:cNvSpPr>
                  <a:spLocks noChangeArrowheads="1"/>
                </p:cNvSpPr>
                <p:nvPr/>
              </p:nvSpPr>
              <p:spPr bwMode="auto">
                <a:xfrm>
                  <a:off x="4258392" y="5437987"/>
                  <a:ext cx="113458" cy="744253"/>
                </a:xfrm>
                <a:prstGeom prst="rect">
                  <a:avLst/>
                </a:prstGeom>
                <a:no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97" name="TextBox 196">
                  <a:extLst>
                    <a:ext uri="{FF2B5EF4-FFF2-40B4-BE49-F238E27FC236}">
                      <a16:creationId xmlns:a16="http://schemas.microsoft.com/office/drawing/2014/main" id="{B656B5D7-EAC8-1046-BE63-9698305D8594}"/>
                    </a:ext>
                  </a:extLst>
                </p:cNvPr>
                <p:cNvSpPr txBox="1"/>
                <p:nvPr/>
              </p:nvSpPr>
              <p:spPr>
                <a:xfrm>
                  <a:off x="4190728" y="6223485"/>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p:txBody>
            </p:sp>
            <p:sp>
              <p:nvSpPr>
                <p:cNvPr id="198" name="Rectangle 44">
                  <a:extLst>
                    <a:ext uri="{FF2B5EF4-FFF2-40B4-BE49-F238E27FC236}">
                      <a16:creationId xmlns:a16="http://schemas.microsoft.com/office/drawing/2014/main" id="{C50E0591-A47B-F347-B6AC-671F6E5BA238}"/>
                    </a:ext>
                  </a:extLst>
                </p:cNvPr>
                <p:cNvSpPr>
                  <a:spLocks noChangeArrowheads="1"/>
                </p:cNvSpPr>
                <p:nvPr/>
              </p:nvSpPr>
              <p:spPr bwMode="auto">
                <a:xfrm>
                  <a:off x="4371850" y="5437987"/>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99" name="TextBox 198">
                  <a:extLst>
                    <a:ext uri="{FF2B5EF4-FFF2-40B4-BE49-F238E27FC236}">
                      <a16:creationId xmlns:a16="http://schemas.microsoft.com/office/drawing/2014/main" id="{3344E30D-2C3B-5E4D-B301-8B55FC809AC9}"/>
                    </a:ext>
                  </a:extLst>
                </p:cNvPr>
                <p:cNvSpPr txBox="1"/>
                <p:nvPr/>
              </p:nvSpPr>
              <p:spPr>
                <a:xfrm>
                  <a:off x="4304186" y="6223485"/>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p:txBody>
            </p:sp>
            <p:sp>
              <p:nvSpPr>
                <p:cNvPr id="200" name="Rectangle 44">
                  <a:extLst>
                    <a:ext uri="{FF2B5EF4-FFF2-40B4-BE49-F238E27FC236}">
                      <a16:creationId xmlns:a16="http://schemas.microsoft.com/office/drawing/2014/main" id="{5D5AD7CD-A35E-004B-98C9-778FCE0E3DB7}"/>
                    </a:ext>
                  </a:extLst>
                </p:cNvPr>
                <p:cNvSpPr>
                  <a:spLocks noChangeArrowheads="1"/>
                </p:cNvSpPr>
                <p:nvPr/>
              </p:nvSpPr>
              <p:spPr bwMode="auto">
                <a:xfrm>
                  <a:off x="4485308" y="5437987"/>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201" name="TextBox 200">
                  <a:extLst>
                    <a:ext uri="{FF2B5EF4-FFF2-40B4-BE49-F238E27FC236}">
                      <a16:creationId xmlns:a16="http://schemas.microsoft.com/office/drawing/2014/main" id="{9117159F-BBCF-EF42-9C16-49F08192D348}"/>
                    </a:ext>
                  </a:extLst>
                </p:cNvPr>
                <p:cNvSpPr txBox="1"/>
                <p:nvPr/>
              </p:nvSpPr>
              <p:spPr>
                <a:xfrm>
                  <a:off x="4417644" y="6223485"/>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3</a:t>
                  </a:r>
                </a:p>
              </p:txBody>
            </p:sp>
          </p:grpSp>
          <p:grpSp>
            <p:nvGrpSpPr>
              <p:cNvPr id="5" name="Group 4">
                <a:extLst>
                  <a:ext uri="{FF2B5EF4-FFF2-40B4-BE49-F238E27FC236}">
                    <a16:creationId xmlns:a16="http://schemas.microsoft.com/office/drawing/2014/main" id="{0501E3DC-3585-9240-A44C-73CDE9552B68}"/>
                  </a:ext>
                </a:extLst>
              </p:cNvPr>
              <p:cNvGrpSpPr/>
              <p:nvPr/>
            </p:nvGrpSpPr>
            <p:grpSpPr>
              <a:xfrm>
                <a:off x="4640614" y="5437987"/>
                <a:ext cx="589161" cy="993247"/>
                <a:chOff x="4640614" y="5437987"/>
                <a:chExt cx="589161" cy="993247"/>
              </a:xfrm>
            </p:grpSpPr>
            <p:sp>
              <p:nvSpPr>
                <p:cNvPr id="160" name="Rectangle 44">
                  <a:extLst>
                    <a:ext uri="{FF2B5EF4-FFF2-40B4-BE49-F238E27FC236}">
                      <a16:creationId xmlns:a16="http://schemas.microsoft.com/office/drawing/2014/main" id="{C2ADEAD8-FAA5-D644-AAA5-18D55E57D3B2}"/>
                    </a:ext>
                  </a:extLst>
                </p:cNvPr>
                <p:cNvSpPr>
                  <a:spLocks noChangeArrowheads="1"/>
                </p:cNvSpPr>
                <p:nvPr/>
              </p:nvSpPr>
              <p:spPr bwMode="auto">
                <a:xfrm>
                  <a:off x="4708278" y="5437987"/>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61" name="TextBox 160">
                  <a:extLst>
                    <a:ext uri="{FF2B5EF4-FFF2-40B4-BE49-F238E27FC236}">
                      <a16:creationId xmlns:a16="http://schemas.microsoft.com/office/drawing/2014/main" id="{4710C30C-3948-9347-AF63-45B677E57C9F}"/>
                    </a:ext>
                  </a:extLst>
                </p:cNvPr>
                <p:cNvSpPr txBox="1"/>
                <p:nvPr/>
              </p:nvSpPr>
              <p:spPr>
                <a:xfrm>
                  <a:off x="4640614" y="6223485"/>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p:txBody>
            </p:sp>
            <p:sp>
              <p:nvSpPr>
                <p:cNvPr id="162" name="Rectangle 44">
                  <a:extLst>
                    <a:ext uri="{FF2B5EF4-FFF2-40B4-BE49-F238E27FC236}">
                      <a16:creationId xmlns:a16="http://schemas.microsoft.com/office/drawing/2014/main" id="{0CEAA6EA-1CE2-8845-AB5D-865448ABA08E}"/>
                    </a:ext>
                  </a:extLst>
                </p:cNvPr>
                <p:cNvSpPr>
                  <a:spLocks noChangeArrowheads="1"/>
                </p:cNvSpPr>
                <p:nvPr/>
              </p:nvSpPr>
              <p:spPr bwMode="auto">
                <a:xfrm>
                  <a:off x="4821736" y="5437987"/>
                  <a:ext cx="113458" cy="744253"/>
                </a:xfrm>
                <a:prstGeom prst="rect">
                  <a:avLst/>
                </a:prstGeom>
                <a:no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63" name="TextBox 162">
                  <a:extLst>
                    <a:ext uri="{FF2B5EF4-FFF2-40B4-BE49-F238E27FC236}">
                      <a16:creationId xmlns:a16="http://schemas.microsoft.com/office/drawing/2014/main" id="{2894B35D-1DDF-6F4F-84B4-85E849B7BB7C}"/>
                    </a:ext>
                  </a:extLst>
                </p:cNvPr>
                <p:cNvSpPr txBox="1"/>
                <p:nvPr/>
              </p:nvSpPr>
              <p:spPr>
                <a:xfrm>
                  <a:off x="4754072" y="6223485"/>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p:txBody>
            </p:sp>
            <p:sp>
              <p:nvSpPr>
                <p:cNvPr id="164" name="Rectangle 44">
                  <a:extLst>
                    <a:ext uri="{FF2B5EF4-FFF2-40B4-BE49-F238E27FC236}">
                      <a16:creationId xmlns:a16="http://schemas.microsoft.com/office/drawing/2014/main" id="{77DEE681-4280-684A-A7C0-30CC95C736A3}"/>
                    </a:ext>
                  </a:extLst>
                </p:cNvPr>
                <p:cNvSpPr>
                  <a:spLocks noChangeArrowheads="1"/>
                </p:cNvSpPr>
                <p:nvPr/>
              </p:nvSpPr>
              <p:spPr bwMode="auto">
                <a:xfrm>
                  <a:off x="4935194" y="5437987"/>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65" name="TextBox 164">
                  <a:extLst>
                    <a:ext uri="{FF2B5EF4-FFF2-40B4-BE49-F238E27FC236}">
                      <a16:creationId xmlns:a16="http://schemas.microsoft.com/office/drawing/2014/main" id="{85DC411B-1F69-E944-B699-E86D4B262DB8}"/>
                    </a:ext>
                  </a:extLst>
                </p:cNvPr>
                <p:cNvSpPr txBox="1"/>
                <p:nvPr/>
              </p:nvSpPr>
              <p:spPr>
                <a:xfrm>
                  <a:off x="4867530" y="6223485"/>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p:txBody>
            </p:sp>
            <p:sp>
              <p:nvSpPr>
                <p:cNvPr id="166" name="Rectangle 44">
                  <a:extLst>
                    <a:ext uri="{FF2B5EF4-FFF2-40B4-BE49-F238E27FC236}">
                      <a16:creationId xmlns:a16="http://schemas.microsoft.com/office/drawing/2014/main" id="{12F8F72B-9341-9249-9BED-7E2DAF9B30E0}"/>
                    </a:ext>
                  </a:extLst>
                </p:cNvPr>
                <p:cNvSpPr>
                  <a:spLocks noChangeArrowheads="1"/>
                </p:cNvSpPr>
                <p:nvPr/>
              </p:nvSpPr>
              <p:spPr bwMode="auto">
                <a:xfrm>
                  <a:off x="5048652" y="5437987"/>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67" name="TextBox 166">
                  <a:extLst>
                    <a:ext uri="{FF2B5EF4-FFF2-40B4-BE49-F238E27FC236}">
                      <a16:creationId xmlns:a16="http://schemas.microsoft.com/office/drawing/2014/main" id="{7D7FFD8A-380B-C24D-A2A9-B60C18B201E9}"/>
                    </a:ext>
                  </a:extLst>
                </p:cNvPr>
                <p:cNvSpPr txBox="1"/>
                <p:nvPr/>
              </p:nvSpPr>
              <p:spPr>
                <a:xfrm>
                  <a:off x="4980988" y="6223485"/>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3</a:t>
                  </a:r>
                </a:p>
              </p:txBody>
            </p:sp>
          </p:grpSp>
          <p:sp>
            <p:nvSpPr>
              <p:cNvPr id="3" name="TextBox 2">
                <a:extLst>
                  <a:ext uri="{FF2B5EF4-FFF2-40B4-BE49-F238E27FC236}">
                    <a16:creationId xmlns:a16="http://schemas.microsoft.com/office/drawing/2014/main" id="{24AC88CC-F010-AD4F-B483-9FA7CFDE6BA6}"/>
                  </a:ext>
                </a:extLst>
              </p:cNvPr>
              <p:cNvSpPr txBox="1"/>
              <p:nvPr/>
            </p:nvSpPr>
            <p:spPr>
              <a:xfrm>
                <a:off x="4135248" y="6361654"/>
                <a:ext cx="473206" cy="369332"/>
              </a:xfrm>
              <a:prstGeom prst="rect">
                <a:avLst/>
              </a:prstGeom>
              <a:noFill/>
            </p:spPr>
            <p:txBody>
              <a:bodyPr wrap="none" rtlCol="0">
                <a:spAutoFit/>
              </a:bodyPr>
              <a:lstStyle/>
              <a:p>
                <a:pPr algn="ctr"/>
                <a:r>
                  <a:rPr lang="en-US" sz="900" dirty="0">
                    <a:latin typeface="Ubuntu Mono" panose="020B0509030602030204" pitchFamily="49" charset="0"/>
                  </a:rPr>
                  <a:t>First</a:t>
                </a:r>
              </a:p>
              <a:p>
                <a:pPr algn="ctr"/>
                <a:r>
                  <a:rPr lang="en-US" sz="900" dirty="0">
                    <a:latin typeface="Ubuntu Mono" panose="020B0509030602030204" pitchFamily="49" charset="0"/>
                  </a:rPr>
                  <a:t>Block</a:t>
                </a:r>
              </a:p>
            </p:txBody>
          </p:sp>
          <p:sp>
            <p:nvSpPr>
              <p:cNvPr id="168" name="TextBox 167">
                <a:extLst>
                  <a:ext uri="{FF2B5EF4-FFF2-40B4-BE49-F238E27FC236}">
                    <a16:creationId xmlns:a16="http://schemas.microsoft.com/office/drawing/2014/main" id="{05821FA0-A12B-C041-B9FE-AC9BADDFA92F}"/>
                  </a:ext>
                </a:extLst>
              </p:cNvPr>
              <p:cNvSpPr txBox="1"/>
              <p:nvPr/>
            </p:nvSpPr>
            <p:spPr>
              <a:xfrm>
                <a:off x="4669738" y="6361654"/>
                <a:ext cx="530915" cy="369332"/>
              </a:xfrm>
              <a:prstGeom prst="rect">
                <a:avLst/>
              </a:prstGeom>
              <a:noFill/>
            </p:spPr>
            <p:txBody>
              <a:bodyPr wrap="none" rtlCol="0">
                <a:spAutoFit/>
              </a:bodyPr>
              <a:lstStyle/>
              <a:p>
                <a:pPr algn="ctr"/>
                <a:r>
                  <a:rPr lang="en-US" sz="900" dirty="0">
                    <a:latin typeface="Ubuntu Mono" panose="020B0509030602030204" pitchFamily="49" charset="0"/>
                  </a:rPr>
                  <a:t>Second</a:t>
                </a:r>
              </a:p>
              <a:p>
                <a:pPr algn="ctr"/>
                <a:r>
                  <a:rPr lang="en-US" sz="900" dirty="0">
                    <a:latin typeface="Ubuntu Mono" panose="020B0509030602030204" pitchFamily="49" charset="0"/>
                  </a:rPr>
                  <a:t>Block</a:t>
                </a:r>
              </a:p>
            </p:txBody>
          </p:sp>
        </p:grpSp>
      </p:grpSp>
      <p:grpSp>
        <p:nvGrpSpPr>
          <p:cNvPr id="15" name="Group 14">
            <a:extLst>
              <a:ext uri="{FF2B5EF4-FFF2-40B4-BE49-F238E27FC236}">
                <a16:creationId xmlns:a16="http://schemas.microsoft.com/office/drawing/2014/main" id="{CA01BDC5-CAE2-2441-A751-2F06A6A05B00}"/>
              </a:ext>
            </a:extLst>
          </p:cNvPr>
          <p:cNvGrpSpPr/>
          <p:nvPr/>
        </p:nvGrpSpPr>
        <p:grpSpPr>
          <a:xfrm>
            <a:off x="1582865" y="6188165"/>
            <a:ext cx="6247517" cy="599460"/>
            <a:chOff x="1582865" y="6072417"/>
            <a:chExt cx="6247517" cy="599460"/>
          </a:xfrm>
        </p:grpSpPr>
        <p:sp>
          <p:nvSpPr>
            <p:cNvPr id="207" name="TextBox 206">
              <a:extLst>
                <a:ext uri="{FF2B5EF4-FFF2-40B4-BE49-F238E27FC236}">
                  <a16:creationId xmlns:a16="http://schemas.microsoft.com/office/drawing/2014/main" id="{8901A43E-22C6-B847-81AC-45F2B6411731}"/>
                </a:ext>
              </a:extLst>
            </p:cNvPr>
            <p:cNvSpPr txBox="1"/>
            <p:nvPr/>
          </p:nvSpPr>
          <p:spPr>
            <a:xfrm>
              <a:off x="1619785" y="6072417"/>
              <a:ext cx="312906"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01</a:t>
              </a:r>
              <a:endParaRPr lang="en-US" sz="1000" dirty="0">
                <a:solidFill>
                  <a:srgbClr val="FF0000"/>
                </a:solidFill>
                <a:latin typeface="Ubuntu Mono" panose="020B0509030602030204" pitchFamily="49" charset="0"/>
              </a:endParaRPr>
            </a:p>
          </p:txBody>
        </p:sp>
        <p:sp>
          <p:nvSpPr>
            <p:cNvPr id="208" name="TextBox 207">
              <a:extLst>
                <a:ext uri="{FF2B5EF4-FFF2-40B4-BE49-F238E27FC236}">
                  <a16:creationId xmlns:a16="http://schemas.microsoft.com/office/drawing/2014/main" id="{54394930-15D0-A343-A6BB-5A03F310027C}"/>
                </a:ext>
              </a:extLst>
            </p:cNvPr>
            <p:cNvSpPr txBox="1"/>
            <p:nvPr/>
          </p:nvSpPr>
          <p:spPr>
            <a:xfrm>
              <a:off x="1933925" y="6072417"/>
              <a:ext cx="377026" cy="207749"/>
            </a:xfrm>
            <a:prstGeom prst="rect">
              <a:avLst/>
            </a:prstGeom>
            <a:noFill/>
          </p:spPr>
          <p:txBody>
            <a:bodyPr wrap="none" rtlCol="0" anchor="ctr">
              <a:spAutoFit/>
            </a:bodyPr>
            <a:lstStyle/>
            <a:p>
              <a:pPr algn="ctr">
                <a:lnSpc>
                  <a:spcPct val="75000"/>
                </a:lnSpc>
              </a:pPr>
              <a:r>
                <a:rPr lang="en-US" sz="1000" dirty="0">
                  <a:solidFill>
                    <a:srgbClr val="FF0000"/>
                  </a:solidFill>
                  <a:latin typeface="Ubuntu Mono" panose="020B0509030602030204" pitchFamily="49" charset="0"/>
                </a:rPr>
                <a:t>100</a:t>
              </a:r>
            </a:p>
          </p:txBody>
        </p:sp>
        <p:sp>
          <p:nvSpPr>
            <p:cNvPr id="11" name="Rectangle 10">
              <a:extLst>
                <a:ext uri="{FF2B5EF4-FFF2-40B4-BE49-F238E27FC236}">
                  <a16:creationId xmlns:a16="http://schemas.microsoft.com/office/drawing/2014/main" id="{D801AD2A-7F0E-A744-B60F-5FC8FD29691B}"/>
                </a:ext>
              </a:extLst>
            </p:cNvPr>
            <p:cNvSpPr/>
            <p:nvPr/>
          </p:nvSpPr>
          <p:spPr>
            <a:xfrm>
              <a:off x="1627478" y="6080396"/>
              <a:ext cx="297521" cy="1716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a:extLst>
                <a:ext uri="{FF2B5EF4-FFF2-40B4-BE49-F238E27FC236}">
                  <a16:creationId xmlns:a16="http://schemas.microsoft.com/office/drawing/2014/main" id="{83350868-43D5-7F4F-9C5C-9DD10F91F0F4}"/>
                </a:ext>
              </a:extLst>
            </p:cNvPr>
            <p:cNvSpPr/>
            <p:nvPr/>
          </p:nvSpPr>
          <p:spPr>
            <a:xfrm>
              <a:off x="1924438" y="6080396"/>
              <a:ext cx="396000" cy="1716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eft Brace 12">
              <a:extLst>
                <a:ext uri="{FF2B5EF4-FFF2-40B4-BE49-F238E27FC236}">
                  <a16:creationId xmlns:a16="http://schemas.microsoft.com/office/drawing/2014/main" id="{8A32E81F-AE76-E841-8DA6-3B8D3DFC5539}"/>
                </a:ext>
              </a:extLst>
            </p:cNvPr>
            <p:cNvSpPr/>
            <p:nvPr/>
          </p:nvSpPr>
          <p:spPr>
            <a:xfrm rot="16200000">
              <a:off x="1722861" y="6197172"/>
              <a:ext cx="106754" cy="288658"/>
            </a:xfrm>
            <a:prstGeom prst="leftBrace">
              <a:avLst>
                <a:gd name="adj1" fmla="val 21491"/>
                <a:gd name="adj2" fmla="val 50000"/>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0" name="Left Brace 209">
              <a:extLst>
                <a:ext uri="{FF2B5EF4-FFF2-40B4-BE49-F238E27FC236}">
                  <a16:creationId xmlns:a16="http://schemas.microsoft.com/office/drawing/2014/main" id="{57A0CF2C-D448-3346-86B4-523E65D3EE82}"/>
                </a:ext>
              </a:extLst>
            </p:cNvPr>
            <p:cNvSpPr/>
            <p:nvPr/>
          </p:nvSpPr>
          <p:spPr>
            <a:xfrm rot="16200000">
              <a:off x="2069061" y="6149399"/>
              <a:ext cx="106754" cy="384204"/>
            </a:xfrm>
            <a:prstGeom prst="leftBrace">
              <a:avLst>
                <a:gd name="adj1" fmla="val 21491"/>
                <a:gd name="adj2" fmla="val 50000"/>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2" name="Text Box 24">
              <a:extLst>
                <a:ext uri="{FF2B5EF4-FFF2-40B4-BE49-F238E27FC236}">
                  <a16:creationId xmlns:a16="http://schemas.microsoft.com/office/drawing/2014/main" id="{92507C26-FBA2-C64C-A61F-A26B96AA2E33}"/>
                </a:ext>
              </a:extLst>
            </p:cNvPr>
            <p:cNvSpPr txBox="1">
              <a:spLocks noChangeArrowheads="1"/>
            </p:cNvSpPr>
            <p:nvPr/>
          </p:nvSpPr>
          <p:spPr bwMode="auto">
            <a:xfrm>
              <a:off x="1582865" y="6394878"/>
              <a:ext cx="384272"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Tag</a:t>
              </a:r>
            </a:p>
          </p:txBody>
        </p:sp>
        <p:sp>
          <p:nvSpPr>
            <p:cNvPr id="230" name="Text Box 24">
              <a:extLst>
                <a:ext uri="{FF2B5EF4-FFF2-40B4-BE49-F238E27FC236}">
                  <a16:creationId xmlns:a16="http://schemas.microsoft.com/office/drawing/2014/main" id="{9985E922-10DD-9247-B278-821CACA49538}"/>
                </a:ext>
              </a:extLst>
            </p:cNvPr>
            <p:cNvSpPr txBox="1">
              <a:spLocks noChangeArrowheads="1"/>
            </p:cNvSpPr>
            <p:nvPr/>
          </p:nvSpPr>
          <p:spPr bwMode="auto">
            <a:xfrm>
              <a:off x="1866040" y="6394878"/>
              <a:ext cx="518091"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Index</a:t>
              </a:r>
            </a:p>
          </p:txBody>
        </p:sp>
        <p:sp>
          <p:nvSpPr>
            <p:cNvPr id="231" name="TextBox 230">
              <a:extLst>
                <a:ext uri="{FF2B5EF4-FFF2-40B4-BE49-F238E27FC236}">
                  <a16:creationId xmlns:a16="http://schemas.microsoft.com/office/drawing/2014/main" id="{8FFD5F77-5B40-3F44-AFD5-6D15DCEB19EA}"/>
                </a:ext>
              </a:extLst>
            </p:cNvPr>
            <p:cNvSpPr txBox="1"/>
            <p:nvPr/>
          </p:nvSpPr>
          <p:spPr>
            <a:xfrm>
              <a:off x="4324458" y="6072417"/>
              <a:ext cx="37702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011</a:t>
              </a:r>
              <a:endParaRPr lang="en-US" sz="1000" dirty="0">
                <a:solidFill>
                  <a:srgbClr val="FF0000"/>
                </a:solidFill>
                <a:latin typeface="Ubuntu Mono" panose="020B0509030602030204" pitchFamily="49" charset="0"/>
              </a:endParaRPr>
            </a:p>
          </p:txBody>
        </p:sp>
        <p:sp>
          <p:nvSpPr>
            <p:cNvPr id="232" name="TextBox 231">
              <a:extLst>
                <a:ext uri="{FF2B5EF4-FFF2-40B4-BE49-F238E27FC236}">
                  <a16:creationId xmlns:a16="http://schemas.microsoft.com/office/drawing/2014/main" id="{57214323-B27A-8449-9845-5593BD78600F}"/>
                </a:ext>
              </a:extLst>
            </p:cNvPr>
            <p:cNvSpPr txBox="1"/>
            <p:nvPr/>
          </p:nvSpPr>
          <p:spPr>
            <a:xfrm>
              <a:off x="4702718" y="6072417"/>
              <a:ext cx="312906" cy="207749"/>
            </a:xfrm>
            <a:prstGeom prst="rect">
              <a:avLst/>
            </a:prstGeom>
            <a:noFill/>
          </p:spPr>
          <p:txBody>
            <a:bodyPr wrap="none" rtlCol="0" anchor="ctr">
              <a:spAutoFit/>
            </a:bodyPr>
            <a:lstStyle/>
            <a:p>
              <a:pPr algn="ctr">
                <a:lnSpc>
                  <a:spcPct val="75000"/>
                </a:lnSpc>
              </a:pPr>
              <a:r>
                <a:rPr lang="en-US" sz="1000" dirty="0">
                  <a:solidFill>
                    <a:srgbClr val="FF0000"/>
                  </a:solidFill>
                  <a:latin typeface="Ubuntu Mono" panose="020B0509030602030204" pitchFamily="49" charset="0"/>
                </a:rPr>
                <a:t>00</a:t>
              </a:r>
            </a:p>
          </p:txBody>
        </p:sp>
        <p:sp>
          <p:nvSpPr>
            <p:cNvPr id="233" name="Rectangle 232">
              <a:extLst>
                <a:ext uri="{FF2B5EF4-FFF2-40B4-BE49-F238E27FC236}">
                  <a16:creationId xmlns:a16="http://schemas.microsoft.com/office/drawing/2014/main" id="{AC85A23C-FCC1-C74D-AA61-AE65CAC23294}"/>
                </a:ext>
              </a:extLst>
            </p:cNvPr>
            <p:cNvSpPr/>
            <p:nvPr/>
          </p:nvSpPr>
          <p:spPr>
            <a:xfrm>
              <a:off x="4314971" y="6080396"/>
              <a:ext cx="396000" cy="1716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Rectangle 233">
              <a:extLst>
                <a:ext uri="{FF2B5EF4-FFF2-40B4-BE49-F238E27FC236}">
                  <a16:creationId xmlns:a16="http://schemas.microsoft.com/office/drawing/2014/main" id="{5A1BF39D-0A06-1446-AE7C-161152D1C890}"/>
                </a:ext>
              </a:extLst>
            </p:cNvPr>
            <p:cNvSpPr/>
            <p:nvPr/>
          </p:nvSpPr>
          <p:spPr>
            <a:xfrm>
              <a:off x="4710411" y="6080396"/>
              <a:ext cx="297521" cy="1716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Left Brace 234">
              <a:extLst>
                <a:ext uri="{FF2B5EF4-FFF2-40B4-BE49-F238E27FC236}">
                  <a16:creationId xmlns:a16="http://schemas.microsoft.com/office/drawing/2014/main" id="{B1E65E4E-88DF-EA4C-BFFE-C2E9F5426415}"/>
                </a:ext>
              </a:extLst>
            </p:cNvPr>
            <p:cNvSpPr/>
            <p:nvPr/>
          </p:nvSpPr>
          <p:spPr>
            <a:xfrm rot="16200000">
              <a:off x="4459594" y="6149399"/>
              <a:ext cx="106754" cy="384204"/>
            </a:xfrm>
            <a:prstGeom prst="leftBrace">
              <a:avLst>
                <a:gd name="adj1" fmla="val 21491"/>
                <a:gd name="adj2" fmla="val 50000"/>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6" name="Left Brace 235">
              <a:extLst>
                <a:ext uri="{FF2B5EF4-FFF2-40B4-BE49-F238E27FC236}">
                  <a16:creationId xmlns:a16="http://schemas.microsoft.com/office/drawing/2014/main" id="{F946DED9-DDB0-994D-AF5C-7E229E3248DA}"/>
                </a:ext>
              </a:extLst>
            </p:cNvPr>
            <p:cNvSpPr/>
            <p:nvPr/>
          </p:nvSpPr>
          <p:spPr>
            <a:xfrm rot="16200000">
              <a:off x="4805794" y="6197172"/>
              <a:ext cx="106754" cy="288658"/>
            </a:xfrm>
            <a:prstGeom prst="leftBrace">
              <a:avLst>
                <a:gd name="adj1" fmla="val 21491"/>
                <a:gd name="adj2" fmla="val 50000"/>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7" name="Text Box 24">
              <a:extLst>
                <a:ext uri="{FF2B5EF4-FFF2-40B4-BE49-F238E27FC236}">
                  <a16:creationId xmlns:a16="http://schemas.microsoft.com/office/drawing/2014/main" id="{7109C4E2-D8B7-BE4B-A85E-0991F4F03B06}"/>
                </a:ext>
              </a:extLst>
            </p:cNvPr>
            <p:cNvSpPr txBox="1">
              <a:spLocks noChangeArrowheads="1"/>
            </p:cNvSpPr>
            <p:nvPr/>
          </p:nvSpPr>
          <p:spPr bwMode="auto">
            <a:xfrm>
              <a:off x="4319598" y="6394878"/>
              <a:ext cx="384272"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Tag</a:t>
              </a:r>
            </a:p>
          </p:txBody>
        </p:sp>
        <p:sp>
          <p:nvSpPr>
            <p:cNvPr id="238" name="Text Box 24">
              <a:extLst>
                <a:ext uri="{FF2B5EF4-FFF2-40B4-BE49-F238E27FC236}">
                  <a16:creationId xmlns:a16="http://schemas.microsoft.com/office/drawing/2014/main" id="{2C9320FB-AE44-D844-A547-D977A28DD95A}"/>
                </a:ext>
              </a:extLst>
            </p:cNvPr>
            <p:cNvSpPr txBox="1">
              <a:spLocks noChangeArrowheads="1"/>
            </p:cNvSpPr>
            <p:nvPr/>
          </p:nvSpPr>
          <p:spPr bwMode="auto">
            <a:xfrm>
              <a:off x="4602773" y="6394878"/>
              <a:ext cx="518091"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Index</a:t>
              </a:r>
            </a:p>
          </p:txBody>
        </p:sp>
        <p:sp>
          <p:nvSpPr>
            <p:cNvPr id="239" name="TextBox 238">
              <a:extLst>
                <a:ext uri="{FF2B5EF4-FFF2-40B4-BE49-F238E27FC236}">
                  <a16:creationId xmlns:a16="http://schemas.microsoft.com/office/drawing/2014/main" id="{2A5431D4-37B6-C948-963F-914401D7D786}"/>
                </a:ext>
              </a:extLst>
            </p:cNvPr>
            <p:cNvSpPr txBox="1"/>
            <p:nvPr/>
          </p:nvSpPr>
          <p:spPr>
            <a:xfrm>
              <a:off x="6969855" y="6072417"/>
              <a:ext cx="505268"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01100</a:t>
              </a:r>
              <a:endParaRPr lang="en-US" sz="1000" dirty="0">
                <a:solidFill>
                  <a:srgbClr val="FF0000"/>
                </a:solidFill>
                <a:latin typeface="Ubuntu Mono" panose="020B0509030602030204" pitchFamily="49" charset="0"/>
              </a:endParaRPr>
            </a:p>
          </p:txBody>
        </p:sp>
        <p:sp>
          <p:nvSpPr>
            <p:cNvPr id="241" name="Rectangle 240">
              <a:extLst>
                <a:ext uri="{FF2B5EF4-FFF2-40B4-BE49-F238E27FC236}">
                  <a16:creationId xmlns:a16="http://schemas.microsoft.com/office/drawing/2014/main" id="{37DEB6CD-1636-6F44-AC41-3ECFBDA99588}"/>
                </a:ext>
              </a:extLst>
            </p:cNvPr>
            <p:cNvSpPr/>
            <p:nvPr/>
          </p:nvSpPr>
          <p:spPr>
            <a:xfrm>
              <a:off x="6958950" y="6080396"/>
              <a:ext cx="527076" cy="1716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Rectangle 241">
              <a:extLst>
                <a:ext uri="{FF2B5EF4-FFF2-40B4-BE49-F238E27FC236}">
                  <a16:creationId xmlns:a16="http://schemas.microsoft.com/office/drawing/2014/main" id="{AA15EED9-E4C8-C349-B37E-10AD15B6AC8A}"/>
                </a:ext>
              </a:extLst>
            </p:cNvPr>
            <p:cNvSpPr/>
            <p:nvPr/>
          </p:nvSpPr>
          <p:spPr>
            <a:xfrm>
              <a:off x="7484718" y="6080396"/>
              <a:ext cx="167943" cy="1716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Left Brace 242">
              <a:extLst>
                <a:ext uri="{FF2B5EF4-FFF2-40B4-BE49-F238E27FC236}">
                  <a16:creationId xmlns:a16="http://schemas.microsoft.com/office/drawing/2014/main" id="{687D9FE5-E460-3242-B546-84C857DBB9F5}"/>
                </a:ext>
              </a:extLst>
            </p:cNvPr>
            <p:cNvSpPr/>
            <p:nvPr/>
          </p:nvSpPr>
          <p:spPr>
            <a:xfrm rot="16200000">
              <a:off x="7169111" y="6085814"/>
              <a:ext cx="106754" cy="511375"/>
            </a:xfrm>
            <a:prstGeom prst="leftBrace">
              <a:avLst>
                <a:gd name="adj1" fmla="val 21491"/>
                <a:gd name="adj2" fmla="val 50000"/>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4" name="Left Brace 243">
              <a:extLst>
                <a:ext uri="{FF2B5EF4-FFF2-40B4-BE49-F238E27FC236}">
                  <a16:creationId xmlns:a16="http://schemas.microsoft.com/office/drawing/2014/main" id="{72B37803-94E1-1648-A6CF-6C639117A7C0}"/>
                </a:ext>
              </a:extLst>
            </p:cNvPr>
            <p:cNvSpPr/>
            <p:nvPr/>
          </p:nvSpPr>
          <p:spPr>
            <a:xfrm rot="16200000">
              <a:off x="7515312" y="6260031"/>
              <a:ext cx="106754" cy="162940"/>
            </a:xfrm>
            <a:prstGeom prst="leftBrace">
              <a:avLst>
                <a:gd name="adj1" fmla="val 21491"/>
                <a:gd name="adj2" fmla="val 50000"/>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5" name="Text Box 24">
              <a:extLst>
                <a:ext uri="{FF2B5EF4-FFF2-40B4-BE49-F238E27FC236}">
                  <a16:creationId xmlns:a16="http://schemas.microsoft.com/office/drawing/2014/main" id="{E4EABF76-D861-5F40-B98F-798FEA38DF30}"/>
                </a:ext>
              </a:extLst>
            </p:cNvPr>
            <p:cNvSpPr txBox="1">
              <a:spLocks noChangeArrowheads="1"/>
            </p:cNvSpPr>
            <p:nvPr/>
          </p:nvSpPr>
          <p:spPr bwMode="auto">
            <a:xfrm>
              <a:off x="7029115" y="6394878"/>
              <a:ext cx="384272"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Tag</a:t>
              </a:r>
            </a:p>
          </p:txBody>
        </p:sp>
        <p:sp>
          <p:nvSpPr>
            <p:cNvPr id="246" name="Text Box 24">
              <a:extLst>
                <a:ext uri="{FF2B5EF4-FFF2-40B4-BE49-F238E27FC236}">
                  <a16:creationId xmlns:a16="http://schemas.microsoft.com/office/drawing/2014/main" id="{86CFED94-B239-5B4E-A7F1-DCE91921CF3B}"/>
                </a:ext>
              </a:extLst>
            </p:cNvPr>
            <p:cNvSpPr txBox="1">
              <a:spLocks noChangeArrowheads="1"/>
            </p:cNvSpPr>
            <p:nvPr/>
          </p:nvSpPr>
          <p:spPr bwMode="auto">
            <a:xfrm>
              <a:off x="7312291" y="6394878"/>
              <a:ext cx="518091"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Index</a:t>
              </a:r>
            </a:p>
          </p:txBody>
        </p:sp>
      </p:grpSp>
    </p:spTree>
    <p:extLst>
      <p:ext uri="{BB962C8B-B14F-4D97-AF65-F5344CB8AC3E}">
        <p14:creationId xmlns:p14="http://schemas.microsoft.com/office/powerpoint/2010/main" val="2600857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342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1+#ppt_w/2"/>
                                          </p:val>
                                        </p:tav>
                                        <p:tav tm="100000">
                                          <p:val>
                                            <p:strVal val="#ppt_x"/>
                                          </p:val>
                                        </p:tav>
                                      </p:tavLst>
                                    </p:anim>
                                    <p:anim calcmode="lin" valueType="num">
                                      <p:cBhvr additive="base">
                                        <p:cTn id="26"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342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14"/>
          <p:cNvSpPr>
            <a:spLocks noGrp="1" noChangeArrowheads="1"/>
          </p:cNvSpPr>
          <p:nvPr>
            <p:ph type="title"/>
          </p:nvPr>
        </p:nvSpPr>
        <p:spPr/>
        <p:txBody>
          <a:bodyPr/>
          <a:lstStyle/>
          <a:p>
            <a:r>
              <a:rPr lang="en-US" altLang="ko-KR" dirty="0"/>
              <a:t>How is Block Found in Cache?</a:t>
            </a:r>
          </a:p>
        </p:txBody>
      </p:sp>
      <p:sp>
        <p:nvSpPr>
          <p:cNvPr id="25602" name="Rectangle 2"/>
          <p:cNvSpPr>
            <a:spLocks noGrp="1" noChangeArrowheads="1"/>
          </p:cNvSpPr>
          <p:nvPr>
            <p:ph type="body" idx="1"/>
          </p:nvPr>
        </p:nvSpPr>
        <p:spPr>
          <a:xfrm>
            <a:off x="628650" y="3178629"/>
            <a:ext cx="7886700" cy="3466646"/>
          </a:xfrm>
        </p:spPr>
        <p:txBody>
          <a:bodyPr/>
          <a:lstStyle/>
          <a:p>
            <a:r>
              <a:rPr lang="en-US" altLang="ko-KR" sz="2000" dirty="0">
                <a:solidFill>
                  <a:srgbClr val="FF0000"/>
                </a:solidFill>
              </a:rPr>
              <a:t>Byte select</a:t>
            </a:r>
            <a:r>
              <a:rPr lang="en-US" altLang="ko-KR" sz="2000" dirty="0"/>
              <a:t> field used to select data within block</a:t>
            </a:r>
          </a:p>
          <a:p>
            <a:pPr lvl="1"/>
            <a:r>
              <a:rPr lang="en-US" altLang="ko-KR" sz="1800" dirty="0"/>
              <a:t>Offset of byte in block</a:t>
            </a:r>
          </a:p>
          <a:p>
            <a:pPr lvl="2"/>
            <a:endParaRPr lang="en-US" altLang="ko-KR" sz="1400" dirty="0"/>
          </a:p>
          <a:p>
            <a:r>
              <a:rPr lang="en-US" altLang="ko-KR" sz="2000" dirty="0">
                <a:solidFill>
                  <a:srgbClr val="FF0000"/>
                </a:solidFill>
              </a:rPr>
              <a:t>Cache index</a:t>
            </a:r>
            <a:r>
              <a:rPr lang="en-US" altLang="ko-KR" sz="2000" dirty="0"/>
              <a:t> used to lookup candidate blocks in cache</a:t>
            </a:r>
          </a:p>
          <a:p>
            <a:pPr lvl="1"/>
            <a:r>
              <a:rPr lang="en-US" altLang="ko-KR" sz="1800" dirty="0"/>
              <a:t>Index identifies set </a:t>
            </a:r>
          </a:p>
          <a:p>
            <a:pPr lvl="2"/>
            <a:endParaRPr lang="en-US" altLang="ko-KR" sz="1400" dirty="0"/>
          </a:p>
          <a:p>
            <a:r>
              <a:rPr lang="en-US" altLang="ko-KR" sz="2000" dirty="0">
                <a:solidFill>
                  <a:srgbClr val="FF0000"/>
                </a:solidFill>
              </a:rPr>
              <a:t>Cache tag</a:t>
            </a:r>
            <a:r>
              <a:rPr lang="en-US" altLang="ko-KR" sz="2000" dirty="0"/>
              <a:t> used to identify actual copy among candidate blocks</a:t>
            </a:r>
          </a:p>
          <a:p>
            <a:pPr lvl="1"/>
            <a:r>
              <a:rPr lang="en-US" altLang="ko-KR" sz="1800" dirty="0"/>
              <a:t>If no candidate matches, then declare cache miss</a:t>
            </a:r>
          </a:p>
        </p:txBody>
      </p:sp>
      <p:grpSp>
        <p:nvGrpSpPr>
          <p:cNvPr id="20" name="Group 19">
            <a:extLst>
              <a:ext uri="{FF2B5EF4-FFF2-40B4-BE49-F238E27FC236}">
                <a16:creationId xmlns:a16="http://schemas.microsoft.com/office/drawing/2014/main" id="{3FDD3415-308A-D042-8D07-08C78D0E2893}"/>
              </a:ext>
            </a:extLst>
          </p:cNvPr>
          <p:cNvGrpSpPr/>
          <p:nvPr/>
        </p:nvGrpSpPr>
        <p:grpSpPr>
          <a:xfrm>
            <a:off x="1705978" y="1727111"/>
            <a:ext cx="5598699" cy="804921"/>
            <a:chOff x="1673421" y="3805010"/>
            <a:chExt cx="5598699" cy="454359"/>
          </a:xfrm>
        </p:grpSpPr>
        <p:grpSp>
          <p:nvGrpSpPr>
            <p:cNvPr id="21" name="Group 20">
              <a:extLst>
                <a:ext uri="{FF2B5EF4-FFF2-40B4-BE49-F238E27FC236}">
                  <a16:creationId xmlns:a16="http://schemas.microsoft.com/office/drawing/2014/main" id="{896D4AE6-0FED-054F-A4FE-9C4F824E8634}"/>
                </a:ext>
              </a:extLst>
            </p:cNvPr>
            <p:cNvGrpSpPr/>
            <p:nvPr/>
          </p:nvGrpSpPr>
          <p:grpSpPr>
            <a:xfrm>
              <a:off x="1720909" y="4043369"/>
              <a:ext cx="5551211" cy="216000"/>
              <a:chOff x="1720909" y="4043369"/>
              <a:chExt cx="5551211" cy="216000"/>
            </a:xfrm>
          </p:grpSpPr>
          <p:sp>
            <p:nvSpPr>
              <p:cNvPr id="23" name="Rectangle 87">
                <a:extLst>
                  <a:ext uri="{FF2B5EF4-FFF2-40B4-BE49-F238E27FC236}">
                    <a16:creationId xmlns:a16="http://schemas.microsoft.com/office/drawing/2014/main" id="{59D01082-CDA5-3D43-BDE6-C23CBA3A78E5}"/>
                  </a:ext>
                </a:extLst>
              </p:cNvPr>
              <p:cNvSpPr>
                <a:spLocks noChangeArrowheads="1"/>
              </p:cNvSpPr>
              <p:nvPr/>
            </p:nvSpPr>
            <p:spPr bwMode="auto">
              <a:xfrm>
                <a:off x="6205353" y="4043369"/>
                <a:ext cx="1066767" cy="216000"/>
              </a:xfrm>
              <a:prstGeom prst="rect">
                <a:avLst/>
              </a:prstGeom>
              <a:solidFill>
                <a:srgbClr val="FFC000"/>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600" b="0" dirty="0">
                    <a:latin typeface="Gill Sans Light" panose="020B0302020104020203" pitchFamily="34" charset="-79"/>
                    <a:ea typeface="굴림" panose="020B0600000101010101" pitchFamily="34" charset="-127"/>
                    <a:cs typeface="Gill Sans Light" panose="020B0302020104020203" pitchFamily="34" charset="-79"/>
                  </a:rPr>
                  <a:t>Byte Select</a:t>
                </a:r>
              </a:p>
            </p:txBody>
          </p:sp>
          <p:sp>
            <p:nvSpPr>
              <p:cNvPr id="24" name="Rectangle 86">
                <a:extLst>
                  <a:ext uri="{FF2B5EF4-FFF2-40B4-BE49-F238E27FC236}">
                    <a16:creationId xmlns:a16="http://schemas.microsoft.com/office/drawing/2014/main" id="{CC36EC38-D5DD-D14E-9B0A-B4387992C9FF}"/>
                  </a:ext>
                </a:extLst>
              </p:cNvPr>
              <p:cNvSpPr>
                <a:spLocks noChangeArrowheads="1"/>
              </p:cNvSpPr>
              <p:nvPr/>
            </p:nvSpPr>
            <p:spPr bwMode="auto">
              <a:xfrm>
                <a:off x="5012178" y="4043369"/>
                <a:ext cx="1190811" cy="216000"/>
              </a:xfrm>
              <a:prstGeom prst="rect">
                <a:avLst/>
              </a:prstGeom>
              <a:solidFill>
                <a:srgbClr val="FF0000"/>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600" b="0" dirty="0">
                    <a:latin typeface="Gill Sans Light" panose="020B0302020104020203" pitchFamily="34" charset="-79"/>
                    <a:ea typeface="굴림" panose="020B0600000101010101" pitchFamily="34" charset="-127"/>
                    <a:cs typeface="Gill Sans Light" panose="020B0302020104020203" pitchFamily="34" charset="-79"/>
                  </a:rPr>
                  <a:t>Cache Index</a:t>
                </a:r>
              </a:p>
            </p:txBody>
          </p:sp>
          <p:sp>
            <p:nvSpPr>
              <p:cNvPr id="25" name="Rectangle 78">
                <a:extLst>
                  <a:ext uri="{FF2B5EF4-FFF2-40B4-BE49-F238E27FC236}">
                    <a16:creationId xmlns:a16="http://schemas.microsoft.com/office/drawing/2014/main" id="{6AB9E32E-6F74-7E47-8173-71628900B4C3}"/>
                  </a:ext>
                </a:extLst>
              </p:cNvPr>
              <p:cNvSpPr>
                <a:spLocks noChangeArrowheads="1"/>
              </p:cNvSpPr>
              <p:nvPr/>
            </p:nvSpPr>
            <p:spPr bwMode="auto">
              <a:xfrm>
                <a:off x="1720909" y="4043369"/>
                <a:ext cx="3288905" cy="216000"/>
              </a:xfrm>
              <a:prstGeom prst="rect">
                <a:avLst/>
              </a:prstGeom>
              <a:solidFill>
                <a:schemeClr val="accent3">
                  <a:lumMod val="60000"/>
                  <a:lumOff val="40000"/>
                </a:schemeClr>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600" b="0" dirty="0">
                    <a:latin typeface="Gill Sans Light" panose="020B0302020104020203" pitchFamily="34" charset="-79"/>
                    <a:ea typeface="굴림" panose="020B0600000101010101" pitchFamily="34" charset="-127"/>
                    <a:cs typeface="Gill Sans Light" panose="020B0302020104020203" pitchFamily="34" charset="-79"/>
                  </a:rPr>
                  <a:t>Cache Tag</a:t>
                </a:r>
              </a:p>
            </p:txBody>
          </p:sp>
        </p:grpSp>
        <p:sp>
          <p:nvSpPr>
            <p:cNvPr id="22" name="Rectangle 32">
              <a:extLst>
                <a:ext uri="{FF2B5EF4-FFF2-40B4-BE49-F238E27FC236}">
                  <a16:creationId xmlns:a16="http://schemas.microsoft.com/office/drawing/2014/main" id="{029C59B0-DBD1-1549-A7DA-B0797630EC88}"/>
                </a:ext>
              </a:extLst>
            </p:cNvPr>
            <p:cNvSpPr>
              <a:spLocks noChangeArrowheads="1"/>
            </p:cNvSpPr>
            <p:nvPr/>
          </p:nvSpPr>
          <p:spPr bwMode="auto">
            <a:xfrm>
              <a:off x="1673421" y="3805010"/>
              <a:ext cx="1159702" cy="18965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600" b="0" dirty="0">
                  <a:latin typeface="Gill Sans Light" panose="020B0302020104020203" pitchFamily="34" charset="-79"/>
                  <a:ea typeface="굴림" panose="020B0600000101010101" pitchFamily="34" charset="-127"/>
                  <a:cs typeface="Gill Sans Light" panose="020B0302020104020203" pitchFamily="34" charset="-79"/>
                </a:rPr>
                <a:t>Memory address</a:t>
              </a:r>
            </a:p>
          </p:txBody>
        </p:sp>
      </p:grpSp>
    </p:spTree>
    <p:extLst>
      <p:ext uri="{BB962C8B-B14F-4D97-AF65-F5344CB8AC3E}">
        <p14:creationId xmlns:p14="http://schemas.microsoft.com/office/powerpoint/2010/main" val="179175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602">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60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602">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60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602">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60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 name="Rectangle 32">
            <a:extLst>
              <a:ext uri="{FF2B5EF4-FFF2-40B4-BE49-F238E27FC236}">
                <a16:creationId xmlns:a16="http://schemas.microsoft.com/office/drawing/2014/main" id="{AE858DD8-35AC-F045-9EE9-DDC275279044}"/>
              </a:ext>
            </a:extLst>
          </p:cNvPr>
          <p:cNvSpPr>
            <a:spLocks noChangeArrowheads="1"/>
          </p:cNvSpPr>
          <p:nvPr/>
        </p:nvSpPr>
        <p:spPr bwMode="auto">
          <a:xfrm>
            <a:off x="2407251" y="5147158"/>
            <a:ext cx="2437200" cy="183600"/>
          </a:xfrm>
          <a:prstGeom prst="rect">
            <a:avLst/>
          </a:prstGeom>
          <a:solidFill>
            <a:schemeClr val="accent3">
              <a:lumMod val="40000"/>
              <a:lumOff val="60000"/>
            </a:schemeClr>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0x50</a:t>
            </a:r>
          </a:p>
        </p:txBody>
      </p:sp>
      <p:sp>
        <p:nvSpPr>
          <p:cNvPr id="26633" name="Rectangle 2"/>
          <p:cNvSpPr>
            <a:spLocks noGrp="1" noChangeArrowheads="1"/>
          </p:cNvSpPr>
          <p:nvPr>
            <p:ph type="title"/>
          </p:nvPr>
        </p:nvSpPr>
        <p:spPr/>
        <p:txBody>
          <a:bodyPr/>
          <a:lstStyle/>
          <a:p>
            <a:r>
              <a:rPr lang="en-US" altLang="ko-KR" dirty="0"/>
              <a:t>Direct-mapped Cache</a:t>
            </a:r>
          </a:p>
        </p:txBody>
      </p:sp>
      <p:sp>
        <p:nvSpPr>
          <p:cNvPr id="732163" name="Rectangle 3"/>
          <p:cNvSpPr>
            <a:spLocks noGrp="1" noChangeArrowheads="1"/>
          </p:cNvSpPr>
          <p:nvPr>
            <p:ph type="body" idx="1"/>
          </p:nvPr>
        </p:nvSpPr>
        <p:spPr/>
        <p:txBody>
          <a:bodyPr/>
          <a:lstStyle/>
          <a:p>
            <a:r>
              <a:rPr lang="en-US" altLang="ko-KR" sz="1600" dirty="0"/>
              <a:t>Direct-mapped </a:t>
            </a:r>
            <a:r>
              <a:rPr lang="en-US" altLang="ko-KR" sz="1400" dirty="0">
                <a:latin typeface="Ubuntu Mono" panose="020B0509030602030204" pitchFamily="49" charset="0"/>
              </a:rPr>
              <a:t>2</a:t>
            </a:r>
            <a:r>
              <a:rPr lang="en-US" altLang="ko-KR" sz="1400" baseline="30000" dirty="0">
                <a:latin typeface="Ubuntu Mono" panose="020B0509030602030204" pitchFamily="49" charset="0"/>
              </a:rPr>
              <a:t>N</a:t>
            </a:r>
            <a:r>
              <a:rPr lang="en-US" altLang="ko-KR" sz="1400" dirty="0">
                <a:latin typeface="Ubuntu Mono" panose="020B0509030602030204" pitchFamily="49" charset="0"/>
              </a:rPr>
              <a:t> byte</a:t>
            </a:r>
            <a:r>
              <a:rPr lang="en-US" altLang="ko-KR" sz="1600" dirty="0"/>
              <a:t> cache with block size of </a:t>
            </a:r>
            <a:r>
              <a:rPr lang="en-US" altLang="ko-KR" sz="1400" dirty="0">
                <a:latin typeface="Ubuntu Mono" panose="020B0509030602030204" pitchFamily="49" charset="0"/>
              </a:rPr>
              <a:t>2</a:t>
            </a:r>
            <a:r>
              <a:rPr lang="en-US" altLang="ko-KR" sz="1400" baseline="30000" dirty="0">
                <a:latin typeface="Ubuntu Mono" panose="020B0509030602030204" pitchFamily="49" charset="0"/>
              </a:rPr>
              <a:t>M</a:t>
            </a:r>
            <a:r>
              <a:rPr lang="en-US" altLang="ko-KR" sz="1400" dirty="0">
                <a:latin typeface="Ubuntu Mono" panose="020B0509030602030204" pitchFamily="49" charset="0"/>
              </a:rPr>
              <a:t> bytes</a:t>
            </a:r>
            <a:endParaRPr lang="en-US" altLang="ko-KR" sz="1600" dirty="0">
              <a:latin typeface="Ubuntu Mono" panose="020B0509030602030204" pitchFamily="49" charset="0"/>
            </a:endParaRPr>
          </a:p>
          <a:p>
            <a:pPr lvl="1"/>
            <a:r>
              <a:rPr lang="en-US" altLang="ko-KR" sz="1400" dirty="0"/>
              <a:t>Uppermost (</a:t>
            </a:r>
            <a:r>
              <a:rPr lang="en-US" altLang="ko-KR" sz="1400" dirty="0">
                <a:latin typeface="Ubuntu Mono" panose="020B0509030602030204" pitchFamily="49" charset="0"/>
              </a:rPr>
              <a:t>32 - N</a:t>
            </a:r>
            <a:r>
              <a:rPr lang="en-US" altLang="ko-KR" sz="1400" dirty="0"/>
              <a:t>) </a:t>
            </a:r>
            <a:r>
              <a:rPr lang="en-US" altLang="ko-KR" sz="1400" dirty="0">
                <a:latin typeface="Ubuntu Mono" panose="020B0509030602030204" pitchFamily="49" charset="0"/>
              </a:rPr>
              <a:t>bits</a:t>
            </a:r>
            <a:r>
              <a:rPr lang="en-US" altLang="ko-KR" sz="1400" dirty="0"/>
              <a:t> of address are </a:t>
            </a:r>
            <a:r>
              <a:rPr lang="en-US" altLang="ko-KR" sz="1400" dirty="0">
                <a:solidFill>
                  <a:srgbClr val="FF0000"/>
                </a:solidFill>
              </a:rPr>
              <a:t>cache tag</a:t>
            </a:r>
            <a:endParaRPr lang="en-US" altLang="ko-KR" sz="1400" dirty="0"/>
          </a:p>
          <a:p>
            <a:pPr lvl="1"/>
            <a:r>
              <a:rPr lang="en-US" altLang="ko-KR" sz="1400" dirty="0"/>
              <a:t>Lowest </a:t>
            </a:r>
            <a:r>
              <a:rPr lang="en-US" altLang="ko-KR" sz="1400" dirty="0">
                <a:latin typeface="Ubuntu Mono" panose="020B0509030602030204" pitchFamily="49" charset="0"/>
              </a:rPr>
              <a:t>M bits</a:t>
            </a:r>
            <a:r>
              <a:rPr lang="en-US" altLang="ko-KR" sz="1400" dirty="0"/>
              <a:t> are </a:t>
            </a:r>
            <a:r>
              <a:rPr lang="en-US" altLang="ko-KR" sz="1400" dirty="0">
                <a:solidFill>
                  <a:srgbClr val="FF0000"/>
                </a:solidFill>
              </a:rPr>
              <a:t>byte select</a:t>
            </a:r>
            <a:r>
              <a:rPr lang="en-US" altLang="ko-KR" sz="1400" dirty="0"/>
              <a:t>, rest are </a:t>
            </a:r>
            <a:r>
              <a:rPr lang="en-US" altLang="ko-KR" sz="1400" dirty="0">
                <a:solidFill>
                  <a:srgbClr val="FF0000"/>
                </a:solidFill>
              </a:rPr>
              <a:t>cash index</a:t>
            </a:r>
          </a:p>
          <a:p>
            <a:r>
              <a:rPr lang="en-US" altLang="ko-KR" sz="1600" dirty="0"/>
              <a:t>Example: </a:t>
            </a:r>
            <a:r>
              <a:rPr lang="en-US" altLang="ko-KR" sz="1400" dirty="0">
                <a:latin typeface="Ubuntu Mono" panose="020B0509030602030204" pitchFamily="49" charset="0"/>
              </a:rPr>
              <a:t>1KiB</a:t>
            </a:r>
            <a:r>
              <a:rPr lang="en-US" altLang="ko-KR" sz="1600" dirty="0">
                <a:latin typeface="Ubuntu Mono" panose="020B0509030602030204" pitchFamily="49" charset="0"/>
              </a:rPr>
              <a:t> </a:t>
            </a:r>
            <a:r>
              <a:rPr lang="en-US" altLang="ko-KR" sz="1600" dirty="0"/>
              <a:t>direct-mapped cache with </a:t>
            </a:r>
            <a:r>
              <a:rPr lang="en-US" altLang="ko-KR" sz="1400" dirty="0">
                <a:latin typeface="Ubuntu Mono" panose="020B0509030602030204" pitchFamily="49" charset="0"/>
              </a:rPr>
              <a:t>32B</a:t>
            </a:r>
            <a:r>
              <a:rPr lang="en-US" altLang="ko-KR" sz="1600" dirty="0"/>
              <a:t> blocks</a:t>
            </a:r>
          </a:p>
          <a:p>
            <a:pPr lvl="1"/>
            <a:r>
              <a:rPr lang="en-US" altLang="ko-KR" sz="1400" dirty="0">
                <a:latin typeface="Ubuntu Mono" panose="020B0509030602030204" pitchFamily="49" charset="0"/>
              </a:rPr>
              <a:t>Log</a:t>
            </a:r>
            <a:r>
              <a:rPr lang="en-US" altLang="ko-KR" sz="1400" baseline="-25000" dirty="0">
                <a:latin typeface="Ubuntu Mono" panose="020B0509030602030204" pitchFamily="49" charset="0"/>
              </a:rPr>
              <a:t>2</a:t>
            </a:r>
            <a:r>
              <a:rPr lang="en-US" altLang="ko-KR" sz="1400" dirty="0">
                <a:latin typeface="Ubuntu Mono" panose="020B0509030602030204" pitchFamily="49" charset="0"/>
              </a:rPr>
              <a:t>32 = 5 bits</a:t>
            </a:r>
            <a:r>
              <a:rPr lang="en-US" altLang="ko-KR" sz="1400" dirty="0"/>
              <a:t> for byte select, </a:t>
            </a:r>
            <a:r>
              <a:rPr lang="en-US" altLang="ko-KR" sz="1400" dirty="0">
                <a:latin typeface="Ubuntu Mono" panose="020B0509030602030204" pitchFamily="49" charset="0"/>
              </a:rPr>
              <a:t>32 – Log</a:t>
            </a:r>
            <a:r>
              <a:rPr lang="en-US" altLang="ko-KR" sz="1400" baseline="-25000" dirty="0">
                <a:latin typeface="Ubuntu Mono" panose="020B0509030602030204" pitchFamily="49" charset="0"/>
              </a:rPr>
              <a:t>2</a:t>
            </a:r>
            <a:r>
              <a:rPr lang="en-US" altLang="ko-KR" sz="1400" dirty="0">
                <a:latin typeface="Ubuntu Mono" panose="020B0509030602030204" pitchFamily="49" charset="0"/>
              </a:rPr>
              <a:t>1024 = 22 bits</a:t>
            </a:r>
            <a:r>
              <a:rPr lang="en-US" altLang="ko-KR" sz="1400" dirty="0"/>
              <a:t> for cache tag</a:t>
            </a:r>
          </a:p>
          <a:p>
            <a:pPr lvl="1"/>
            <a:r>
              <a:rPr lang="en-US" altLang="ko-KR" sz="1400" dirty="0">
                <a:latin typeface="Ubuntu Mono" panose="020B0509030602030204" pitchFamily="49" charset="0"/>
              </a:rPr>
              <a:t>32 – 5 – 22 = 5 bits </a:t>
            </a:r>
            <a:r>
              <a:rPr lang="en-US" altLang="ko-KR" sz="1400" dirty="0"/>
              <a:t>for cache index</a:t>
            </a:r>
          </a:p>
          <a:p>
            <a:pPr lvl="1"/>
            <a:endParaRPr lang="en-US" altLang="ko-KR" sz="1400" dirty="0"/>
          </a:p>
        </p:txBody>
      </p:sp>
      <p:grpSp>
        <p:nvGrpSpPr>
          <p:cNvPr id="24" name="Group 23">
            <a:extLst>
              <a:ext uri="{FF2B5EF4-FFF2-40B4-BE49-F238E27FC236}">
                <a16:creationId xmlns:a16="http://schemas.microsoft.com/office/drawing/2014/main" id="{7F75410E-8CE5-174E-BD82-A4C1F78C8615}"/>
              </a:ext>
            </a:extLst>
          </p:cNvPr>
          <p:cNvGrpSpPr/>
          <p:nvPr/>
        </p:nvGrpSpPr>
        <p:grpSpPr>
          <a:xfrm>
            <a:off x="3620574" y="4001598"/>
            <a:ext cx="3570331" cy="305212"/>
            <a:chOff x="3620574" y="4260149"/>
            <a:chExt cx="3570331" cy="305212"/>
          </a:xfrm>
        </p:grpSpPr>
        <p:sp>
          <p:nvSpPr>
            <p:cNvPr id="732192" name="Rectangle 32"/>
            <p:cNvSpPr>
              <a:spLocks noChangeArrowheads="1"/>
            </p:cNvSpPr>
            <p:nvPr/>
          </p:nvSpPr>
          <p:spPr bwMode="auto">
            <a:xfrm>
              <a:off x="3620574" y="4260149"/>
              <a:ext cx="1349729" cy="305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Example: 0x50</a:t>
              </a:r>
            </a:p>
          </p:txBody>
        </p:sp>
        <p:sp>
          <p:nvSpPr>
            <p:cNvPr id="26658" name="Rectangle 66"/>
            <p:cNvSpPr>
              <a:spLocks noChangeArrowheads="1"/>
            </p:cNvSpPr>
            <p:nvPr/>
          </p:nvSpPr>
          <p:spPr bwMode="auto">
            <a:xfrm>
              <a:off x="6649088" y="4260149"/>
              <a:ext cx="541817" cy="305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0x00</a:t>
              </a:r>
            </a:p>
          </p:txBody>
        </p:sp>
        <p:sp>
          <p:nvSpPr>
            <p:cNvPr id="26641" name="Rectangle 34"/>
            <p:cNvSpPr>
              <a:spLocks noChangeArrowheads="1"/>
            </p:cNvSpPr>
            <p:nvPr/>
          </p:nvSpPr>
          <p:spPr bwMode="auto">
            <a:xfrm>
              <a:off x="5691407" y="4260149"/>
              <a:ext cx="541817" cy="305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0x01</a:t>
              </a:r>
            </a:p>
          </p:txBody>
        </p:sp>
      </p:grpSp>
      <p:cxnSp>
        <p:nvCxnSpPr>
          <p:cNvPr id="11" name="Elbow Connector 10">
            <a:extLst>
              <a:ext uri="{FF2B5EF4-FFF2-40B4-BE49-F238E27FC236}">
                <a16:creationId xmlns:a16="http://schemas.microsoft.com/office/drawing/2014/main" id="{7FFAF0AF-050B-1A43-8F4A-F5B64C4E76A3}"/>
              </a:ext>
            </a:extLst>
          </p:cNvPr>
          <p:cNvCxnSpPr>
            <a:cxnSpLocks/>
            <a:stCxn id="26641" idx="2"/>
            <a:endCxn id="26665" idx="3"/>
          </p:cNvCxnSpPr>
          <p:nvPr/>
        </p:nvCxnSpPr>
        <p:spPr>
          <a:xfrm rot="16200000" flipH="1">
            <a:off x="6250083" y="4019042"/>
            <a:ext cx="919382" cy="1494917"/>
          </a:xfrm>
          <a:prstGeom prst="bentConnector4">
            <a:avLst>
              <a:gd name="adj1" fmla="val 42956"/>
              <a:gd name="adj2" fmla="val 115292"/>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992B8218-53F1-A346-9570-D7D00917C7D4}"/>
              </a:ext>
            </a:extLst>
          </p:cNvPr>
          <p:cNvGrpSpPr/>
          <p:nvPr/>
        </p:nvGrpSpPr>
        <p:grpSpPr>
          <a:xfrm>
            <a:off x="698648" y="3560896"/>
            <a:ext cx="6566632" cy="402085"/>
            <a:chOff x="163969" y="3857284"/>
            <a:chExt cx="7223293" cy="402085"/>
          </a:xfrm>
        </p:grpSpPr>
        <p:grpSp>
          <p:nvGrpSpPr>
            <p:cNvPr id="23" name="Group 22">
              <a:extLst>
                <a:ext uri="{FF2B5EF4-FFF2-40B4-BE49-F238E27FC236}">
                  <a16:creationId xmlns:a16="http://schemas.microsoft.com/office/drawing/2014/main" id="{5D2A5E7F-B474-3B41-B498-9FEB44BB2680}"/>
                </a:ext>
              </a:extLst>
            </p:cNvPr>
            <p:cNvGrpSpPr/>
            <p:nvPr/>
          </p:nvGrpSpPr>
          <p:grpSpPr>
            <a:xfrm>
              <a:off x="1582287" y="3857284"/>
              <a:ext cx="5804975" cy="402085"/>
              <a:chOff x="1582287" y="3857284"/>
              <a:chExt cx="5804975" cy="402085"/>
            </a:xfrm>
          </p:grpSpPr>
          <p:sp>
            <p:nvSpPr>
              <p:cNvPr id="732247" name="Rectangle 87"/>
              <p:cNvSpPr>
                <a:spLocks noChangeArrowheads="1"/>
              </p:cNvSpPr>
              <p:nvPr/>
            </p:nvSpPr>
            <p:spPr bwMode="auto">
              <a:xfrm>
                <a:off x="6205353" y="4043369"/>
                <a:ext cx="1066767" cy="216000"/>
              </a:xfrm>
              <a:prstGeom prst="rect">
                <a:avLst/>
              </a:prstGeom>
              <a:solidFill>
                <a:srgbClr val="FFC000"/>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Byte Select</a:t>
                </a:r>
              </a:p>
            </p:txBody>
          </p:sp>
          <p:sp>
            <p:nvSpPr>
              <p:cNvPr id="732246" name="Rectangle 86"/>
              <p:cNvSpPr>
                <a:spLocks noChangeArrowheads="1"/>
              </p:cNvSpPr>
              <p:nvPr/>
            </p:nvSpPr>
            <p:spPr bwMode="auto">
              <a:xfrm>
                <a:off x="5012178" y="4043369"/>
                <a:ext cx="1190811" cy="216000"/>
              </a:xfrm>
              <a:prstGeom prst="rect">
                <a:avLst/>
              </a:prstGeom>
              <a:solidFill>
                <a:srgbClr val="FF0000"/>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Index</a:t>
                </a:r>
              </a:p>
            </p:txBody>
          </p:sp>
          <p:sp>
            <p:nvSpPr>
              <p:cNvPr id="732238" name="Rectangle 78"/>
              <p:cNvSpPr>
                <a:spLocks noChangeArrowheads="1"/>
              </p:cNvSpPr>
              <p:nvPr/>
            </p:nvSpPr>
            <p:spPr bwMode="auto">
              <a:xfrm>
                <a:off x="1720909" y="4043369"/>
                <a:ext cx="3288905" cy="216000"/>
              </a:xfrm>
              <a:prstGeom prst="rect">
                <a:avLst/>
              </a:prstGeom>
              <a:solidFill>
                <a:schemeClr val="accent3">
                  <a:lumMod val="60000"/>
                  <a:lumOff val="40000"/>
                </a:schemeClr>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Tag</a:t>
                </a:r>
              </a:p>
            </p:txBody>
          </p:sp>
          <p:sp>
            <p:nvSpPr>
              <p:cNvPr id="26650" name="Rectangle 21"/>
              <p:cNvSpPr>
                <a:spLocks noChangeArrowheads="1"/>
              </p:cNvSpPr>
              <p:nvPr/>
            </p:nvSpPr>
            <p:spPr bwMode="auto">
              <a:xfrm>
                <a:off x="7129819" y="3857284"/>
                <a:ext cx="257443" cy="2128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800" b="0" dirty="0">
                    <a:latin typeface="Gill Sans Light" panose="020B0302020104020203" pitchFamily="34" charset="-79"/>
                    <a:ea typeface="굴림" panose="020B0600000101010101" pitchFamily="34" charset="-127"/>
                    <a:cs typeface="Gill Sans Light" panose="020B0302020104020203" pitchFamily="34" charset="-79"/>
                  </a:rPr>
                  <a:t>0</a:t>
                </a:r>
              </a:p>
            </p:txBody>
          </p:sp>
          <p:sp>
            <p:nvSpPr>
              <p:cNvPr id="26651" name="Rectangle 22"/>
              <p:cNvSpPr>
                <a:spLocks noChangeArrowheads="1"/>
              </p:cNvSpPr>
              <p:nvPr/>
            </p:nvSpPr>
            <p:spPr bwMode="auto">
              <a:xfrm>
                <a:off x="6074863" y="3857284"/>
                <a:ext cx="257443" cy="2128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800" b="0">
                    <a:latin typeface="Gill Sans Light" panose="020B0302020104020203" pitchFamily="34" charset="-79"/>
                    <a:ea typeface="굴림" panose="020B0600000101010101" pitchFamily="34" charset="-127"/>
                    <a:cs typeface="Gill Sans Light" panose="020B0302020104020203" pitchFamily="34" charset="-79"/>
                  </a:rPr>
                  <a:t>4</a:t>
                </a:r>
              </a:p>
            </p:txBody>
          </p:sp>
          <p:sp>
            <p:nvSpPr>
              <p:cNvPr id="26652" name="Rectangle 23"/>
              <p:cNvSpPr>
                <a:spLocks noChangeArrowheads="1"/>
              </p:cNvSpPr>
              <p:nvPr/>
            </p:nvSpPr>
            <p:spPr bwMode="auto">
              <a:xfrm>
                <a:off x="1582287" y="3857284"/>
                <a:ext cx="313869" cy="2128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800" b="0">
                    <a:latin typeface="Gill Sans Light" panose="020B0302020104020203" pitchFamily="34" charset="-79"/>
                    <a:ea typeface="굴림" panose="020B0600000101010101" pitchFamily="34" charset="-127"/>
                    <a:cs typeface="Gill Sans Light" panose="020B0302020104020203" pitchFamily="34" charset="-79"/>
                  </a:rPr>
                  <a:t>31</a:t>
                </a:r>
              </a:p>
            </p:txBody>
          </p:sp>
          <p:sp>
            <p:nvSpPr>
              <p:cNvPr id="26656" name="Rectangle 67"/>
              <p:cNvSpPr>
                <a:spLocks noChangeArrowheads="1"/>
              </p:cNvSpPr>
              <p:nvPr/>
            </p:nvSpPr>
            <p:spPr bwMode="auto">
              <a:xfrm>
                <a:off x="4884052" y="3857284"/>
                <a:ext cx="257443" cy="2128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800" b="0">
                    <a:latin typeface="Gill Sans Light" panose="020B0302020104020203" pitchFamily="34" charset="-79"/>
                    <a:ea typeface="굴림" panose="020B0600000101010101" pitchFamily="34" charset="-127"/>
                    <a:cs typeface="Gill Sans Light" panose="020B0302020104020203" pitchFamily="34" charset="-79"/>
                  </a:rPr>
                  <a:t>9</a:t>
                </a:r>
              </a:p>
            </p:txBody>
          </p:sp>
        </p:grpSp>
        <p:sp>
          <p:nvSpPr>
            <p:cNvPr id="126" name="Rectangle 32">
              <a:extLst>
                <a:ext uri="{FF2B5EF4-FFF2-40B4-BE49-F238E27FC236}">
                  <a16:creationId xmlns:a16="http://schemas.microsoft.com/office/drawing/2014/main" id="{0D5E4A1E-9E5C-144A-9FB8-B848770CFF27}"/>
                </a:ext>
              </a:extLst>
            </p:cNvPr>
            <p:cNvSpPr>
              <a:spLocks noChangeArrowheads="1"/>
            </p:cNvSpPr>
            <p:nvPr/>
          </p:nvSpPr>
          <p:spPr bwMode="auto">
            <a:xfrm>
              <a:off x="163969" y="3954157"/>
              <a:ext cx="1375121" cy="305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Memory address</a:t>
              </a:r>
            </a:p>
          </p:txBody>
        </p:sp>
      </p:grpSp>
      <p:grpSp>
        <p:nvGrpSpPr>
          <p:cNvPr id="30" name="Group 29">
            <a:extLst>
              <a:ext uri="{FF2B5EF4-FFF2-40B4-BE49-F238E27FC236}">
                <a16:creationId xmlns:a16="http://schemas.microsoft.com/office/drawing/2014/main" id="{A0214E24-7BD8-804F-B06D-F5994F050143}"/>
              </a:ext>
            </a:extLst>
          </p:cNvPr>
          <p:cNvGrpSpPr/>
          <p:nvPr/>
        </p:nvGrpSpPr>
        <p:grpSpPr>
          <a:xfrm>
            <a:off x="192312" y="4467997"/>
            <a:ext cx="7300188" cy="2072936"/>
            <a:chOff x="192312" y="4467997"/>
            <a:chExt cx="7300188" cy="2072936"/>
          </a:xfrm>
        </p:grpSpPr>
        <p:grpSp>
          <p:nvGrpSpPr>
            <p:cNvPr id="29" name="Group 28">
              <a:extLst>
                <a:ext uri="{FF2B5EF4-FFF2-40B4-BE49-F238E27FC236}">
                  <a16:creationId xmlns:a16="http://schemas.microsoft.com/office/drawing/2014/main" id="{1DFF013C-44AB-9D40-9069-F0251C0B3873}"/>
                </a:ext>
              </a:extLst>
            </p:cNvPr>
            <p:cNvGrpSpPr/>
            <p:nvPr/>
          </p:nvGrpSpPr>
          <p:grpSpPr>
            <a:xfrm>
              <a:off x="1793842" y="4467997"/>
              <a:ext cx="5698658" cy="2072936"/>
              <a:chOff x="1793842" y="4467997"/>
              <a:chExt cx="5698658" cy="2072936"/>
            </a:xfrm>
          </p:grpSpPr>
          <p:sp>
            <p:nvSpPr>
              <p:cNvPr id="26688" name="Rectangle 46"/>
              <p:cNvSpPr>
                <a:spLocks noChangeArrowheads="1"/>
              </p:cNvSpPr>
              <p:nvPr/>
            </p:nvSpPr>
            <p:spPr bwMode="auto">
              <a:xfrm>
                <a:off x="7168692" y="6281888"/>
                <a:ext cx="323808" cy="2590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a:latin typeface="Ubuntu Mono" panose="020B0509030602030204" pitchFamily="49" charset="0"/>
                    <a:ea typeface="굴림" panose="020B0600000101010101" pitchFamily="34" charset="-127"/>
                  </a:rPr>
                  <a:t>31</a:t>
                </a:r>
              </a:p>
            </p:txBody>
          </p:sp>
          <p:sp>
            <p:nvSpPr>
              <p:cNvPr id="89" name="Rectangle 4">
                <a:extLst>
                  <a:ext uri="{FF2B5EF4-FFF2-40B4-BE49-F238E27FC236}">
                    <a16:creationId xmlns:a16="http://schemas.microsoft.com/office/drawing/2014/main" id="{F4886975-2362-2842-B851-96C42C8B6EF4}"/>
                  </a:ext>
                </a:extLst>
              </p:cNvPr>
              <p:cNvSpPr>
                <a:spLocks noChangeArrowheads="1"/>
              </p:cNvSpPr>
              <p:nvPr/>
            </p:nvSpPr>
            <p:spPr bwMode="auto">
              <a:xfrm>
                <a:off x="5075971" y="4963448"/>
                <a:ext cx="2079194" cy="15480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grpSp>
            <p:nvGrpSpPr>
              <p:cNvPr id="28" name="Group 27">
                <a:extLst>
                  <a:ext uri="{FF2B5EF4-FFF2-40B4-BE49-F238E27FC236}">
                    <a16:creationId xmlns:a16="http://schemas.microsoft.com/office/drawing/2014/main" id="{7CC6F6C5-E558-B94E-ADFE-87B57CF377BE}"/>
                  </a:ext>
                </a:extLst>
              </p:cNvPr>
              <p:cNvGrpSpPr/>
              <p:nvPr/>
            </p:nvGrpSpPr>
            <p:grpSpPr>
              <a:xfrm>
                <a:off x="1793842" y="4467997"/>
                <a:ext cx="5663391" cy="2044832"/>
                <a:chOff x="1793842" y="4467997"/>
                <a:chExt cx="5663391" cy="2044832"/>
              </a:xfrm>
            </p:grpSpPr>
            <p:sp>
              <p:nvSpPr>
                <p:cNvPr id="26695" name="Rectangle 30"/>
                <p:cNvSpPr>
                  <a:spLocks noChangeArrowheads="1"/>
                </p:cNvSpPr>
                <p:nvPr/>
              </p:nvSpPr>
              <p:spPr bwMode="auto">
                <a:xfrm>
                  <a:off x="3484678" y="5645658"/>
                  <a:ext cx="272894" cy="3047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a:latin typeface="Ubuntu Mono" panose="020B0509030602030204" pitchFamily="49" charset="0"/>
                      <a:ea typeface="굴림" panose="020B0600000101010101" pitchFamily="34" charset="-127"/>
                    </a:rPr>
                    <a:t>:</a:t>
                  </a:r>
                </a:p>
              </p:txBody>
            </p:sp>
            <p:sp>
              <p:nvSpPr>
                <p:cNvPr id="26698" name="Rectangle 39"/>
                <p:cNvSpPr>
                  <a:spLocks noChangeArrowheads="1"/>
                </p:cNvSpPr>
                <p:nvPr/>
              </p:nvSpPr>
              <p:spPr bwMode="auto">
                <a:xfrm>
                  <a:off x="1793842" y="4467997"/>
                  <a:ext cx="516874" cy="5206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Valid</a:t>
                  </a:r>
                  <a:b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b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Bit</a:t>
                  </a:r>
                </a:p>
              </p:txBody>
            </p:sp>
            <p:sp>
              <p:nvSpPr>
                <p:cNvPr id="26705" name="Rectangle 63"/>
                <p:cNvSpPr>
                  <a:spLocks noChangeArrowheads="1"/>
                </p:cNvSpPr>
                <p:nvPr/>
              </p:nvSpPr>
              <p:spPr bwMode="auto">
                <a:xfrm>
                  <a:off x="3151637" y="4682631"/>
                  <a:ext cx="938976" cy="305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ko-KR" altLang="en-US" sz="1400" b="0" dirty="0">
                      <a:latin typeface="Gill Sans Light" panose="020B0302020104020203" pitchFamily="34" charset="-79"/>
                      <a:ea typeface="굴림" panose="020B0600000101010101" pitchFamily="34" charset="-127"/>
                      <a:cs typeface="Gill Sans Light" panose="020B0302020104020203" pitchFamily="34" charset="-79"/>
                    </a:rPr>
                    <a:t> </a:t>
                  </a: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Cache Tag</a:t>
                  </a:r>
                </a:p>
              </p:txBody>
            </p:sp>
            <p:sp>
              <p:nvSpPr>
                <p:cNvPr id="26671" name="Rectangle 16"/>
                <p:cNvSpPr>
                  <a:spLocks noChangeArrowheads="1"/>
                </p:cNvSpPr>
                <p:nvPr/>
              </p:nvSpPr>
              <p:spPr bwMode="auto">
                <a:xfrm>
                  <a:off x="5569321" y="4682631"/>
                  <a:ext cx="1072410" cy="305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ko-KR" altLang="en-US" sz="1400" b="0" dirty="0">
                      <a:latin typeface="Gill Sans Light" panose="020B0302020104020203" pitchFamily="34" charset="-79"/>
                      <a:ea typeface="굴림" panose="020B0600000101010101" pitchFamily="34" charset="-127"/>
                      <a:cs typeface="Gill Sans Light" panose="020B0302020104020203" pitchFamily="34" charset="-79"/>
                    </a:rPr>
                    <a:t> </a:t>
                  </a: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Cache Data</a:t>
                  </a:r>
                </a:p>
              </p:txBody>
            </p:sp>
            <p:sp>
              <p:nvSpPr>
                <p:cNvPr id="26664" name="Rectangle 9"/>
                <p:cNvSpPr>
                  <a:spLocks noChangeArrowheads="1"/>
                </p:cNvSpPr>
                <p:nvPr/>
              </p:nvSpPr>
              <p:spPr bwMode="auto">
                <a:xfrm>
                  <a:off x="7203958" y="4926720"/>
                  <a:ext cx="253275" cy="2590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0</a:t>
                  </a:r>
                </a:p>
              </p:txBody>
            </p:sp>
            <p:sp>
              <p:nvSpPr>
                <p:cNvPr id="26665" name="Rectangle 10"/>
                <p:cNvSpPr>
                  <a:spLocks noChangeArrowheads="1"/>
                </p:cNvSpPr>
                <p:nvPr/>
              </p:nvSpPr>
              <p:spPr bwMode="auto">
                <a:xfrm>
                  <a:off x="7203958" y="5096669"/>
                  <a:ext cx="253275" cy="2590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1</a:t>
                  </a:r>
                </a:p>
              </p:txBody>
            </p:sp>
            <p:sp>
              <p:nvSpPr>
                <p:cNvPr id="26666" name="Rectangle 11"/>
                <p:cNvSpPr>
                  <a:spLocks noChangeArrowheads="1"/>
                </p:cNvSpPr>
                <p:nvPr/>
              </p:nvSpPr>
              <p:spPr bwMode="auto">
                <a:xfrm>
                  <a:off x="7203958" y="5278803"/>
                  <a:ext cx="253275" cy="2590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2</a:t>
                  </a:r>
                </a:p>
              </p:txBody>
            </p:sp>
            <p:sp>
              <p:nvSpPr>
                <p:cNvPr id="26667" name="Rectangle 12"/>
                <p:cNvSpPr>
                  <a:spLocks noChangeArrowheads="1"/>
                </p:cNvSpPr>
                <p:nvPr/>
              </p:nvSpPr>
              <p:spPr bwMode="auto">
                <a:xfrm>
                  <a:off x="7203958" y="5505625"/>
                  <a:ext cx="253275" cy="2590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a:latin typeface="Ubuntu Mono" panose="020B0509030602030204" pitchFamily="49" charset="0"/>
                      <a:ea typeface="굴림" panose="020B0600000101010101" pitchFamily="34" charset="-127"/>
                    </a:rPr>
                    <a:t>3</a:t>
                  </a:r>
                </a:p>
              </p:txBody>
            </p:sp>
            <p:sp>
              <p:nvSpPr>
                <p:cNvPr id="26670" name="Rectangle 15"/>
                <p:cNvSpPr>
                  <a:spLocks noChangeArrowheads="1"/>
                </p:cNvSpPr>
                <p:nvPr/>
              </p:nvSpPr>
              <p:spPr bwMode="auto">
                <a:xfrm>
                  <a:off x="5758858" y="5645658"/>
                  <a:ext cx="272894" cy="3047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a:latin typeface="Ubuntu Mono" panose="020B0509030602030204" pitchFamily="49" charset="0"/>
                      <a:ea typeface="굴림" panose="020B0600000101010101" pitchFamily="34" charset="-127"/>
                    </a:rPr>
                    <a:t>:</a:t>
                  </a:r>
                </a:p>
              </p:txBody>
            </p:sp>
            <p:sp>
              <p:nvSpPr>
                <p:cNvPr id="26672" name="Rectangle 17"/>
                <p:cNvSpPr>
                  <a:spLocks noChangeArrowheads="1"/>
                </p:cNvSpPr>
                <p:nvPr/>
              </p:nvSpPr>
              <p:spPr bwMode="auto">
                <a:xfrm>
                  <a:off x="6730212" y="4966242"/>
                  <a:ext cx="432000" cy="180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B0</a:t>
                  </a:r>
                </a:p>
              </p:txBody>
            </p:sp>
            <p:sp>
              <p:nvSpPr>
                <p:cNvPr id="26674" name="Rectangle 48"/>
                <p:cNvSpPr>
                  <a:spLocks noChangeArrowheads="1"/>
                </p:cNvSpPr>
                <p:nvPr/>
              </p:nvSpPr>
              <p:spPr bwMode="auto">
                <a:xfrm>
                  <a:off x="6318576" y="4966242"/>
                  <a:ext cx="432000" cy="180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B1</a:t>
                  </a:r>
                </a:p>
              </p:txBody>
            </p:sp>
            <p:sp>
              <p:nvSpPr>
                <p:cNvPr id="26676" name="Rectangle 50"/>
                <p:cNvSpPr>
                  <a:spLocks noChangeArrowheads="1"/>
                </p:cNvSpPr>
                <p:nvPr/>
              </p:nvSpPr>
              <p:spPr bwMode="auto">
                <a:xfrm>
                  <a:off x="5064444" y="4966242"/>
                  <a:ext cx="432000" cy="180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B31</a:t>
                  </a:r>
                </a:p>
              </p:txBody>
            </p:sp>
            <p:sp>
              <p:nvSpPr>
                <p:cNvPr id="26677" name="Line 51"/>
                <p:cNvSpPr>
                  <a:spLocks noChangeShapeType="1"/>
                </p:cNvSpPr>
                <p:nvPr/>
              </p:nvSpPr>
              <p:spPr bwMode="auto">
                <a:xfrm>
                  <a:off x="5496444" y="4961447"/>
                  <a:ext cx="0" cy="15480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1400">
                    <a:latin typeface="Ubuntu Mono" panose="020B0509030602030204" pitchFamily="49" charset="0"/>
                  </a:endParaRPr>
                </a:p>
              </p:txBody>
            </p:sp>
            <p:sp>
              <p:nvSpPr>
                <p:cNvPr id="26678" name="Rectangle 52"/>
                <p:cNvSpPr>
                  <a:spLocks noChangeArrowheads="1"/>
                </p:cNvSpPr>
                <p:nvPr/>
              </p:nvSpPr>
              <p:spPr bwMode="auto">
                <a:xfrm rot="16200000">
                  <a:off x="5803505" y="4966243"/>
                  <a:ext cx="183600" cy="180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26680" name="Rectangle 55"/>
                <p:cNvSpPr>
                  <a:spLocks noChangeArrowheads="1"/>
                </p:cNvSpPr>
                <p:nvPr/>
              </p:nvSpPr>
              <p:spPr bwMode="auto">
                <a:xfrm>
                  <a:off x="6318576" y="5136191"/>
                  <a:ext cx="432000" cy="180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B33</a:t>
                  </a:r>
                </a:p>
              </p:txBody>
            </p:sp>
            <p:sp>
              <p:nvSpPr>
                <p:cNvPr id="26682" name="Rectangle 57"/>
                <p:cNvSpPr>
                  <a:spLocks noChangeArrowheads="1"/>
                </p:cNvSpPr>
                <p:nvPr/>
              </p:nvSpPr>
              <p:spPr bwMode="auto">
                <a:xfrm>
                  <a:off x="5088083" y="5100516"/>
                  <a:ext cx="384722" cy="2513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B63</a:t>
                  </a:r>
                </a:p>
              </p:txBody>
            </p:sp>
            <p:sp>
              <p:nvSpPr>
                <p:cNvPr id="26685" name="Rectangle 60"/>
                <p:cNvSpPr>
                  <a:spLocks noChangeArrowheads="1"/>
                </p:cNvSpPr>
                <p:nvPr/>
              </p:nvSpPr>
              <p:spPr bwMode="auto">
                <a:xfrm>
                  <a:off x="6730212" y="6315887"/>
                  <a:ext cx="432000" cy="180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B992</a:t>
                  </a:r>
                </a:p>
              </p:txBody>
            </p:sp>
            <p:sp>
              <p:nvSpPr>
                <p:cNvPr id="26686" name="Rectangle 61"/>
                <p:cNvSpPr>
                  <a:spLocks noChangeArrowheads="1"/>
                </p:cNvSpPr>
                <p:nvPr/>
              </p:nvSpPr>
              <p:spPr bwMode="auto">
                <a:xfrm>
                  <a:off x="5064444" y="6315887"/>
                  <a:ext cx="432000" cy="180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B1023</a:t>
                  </a:r>
                </a:p>
              </p:txBody>
            </p:sp>
            <p:sp>
              <p:nvSpPr>
                <p:cNvPr id="26687" name="Rectangle 62"/>
                <p:cNvSpPr>
                  <a:spLocks noChangeArrowheads="1"/>
                </p:cNvSpPr>
                <p:nvPr/>
              </p:nvSpPr>
              <p:spPr bwMode="auto">
                <a:xfrm rot="16200000">
                  <a:off x="5803505" y="6315888"/>
                  <a:ext cx="183600" cy="180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26697" name="Rectangle 38"/>
                <p:cNvSpPr>
                  <a:spLocks noChangeArrowheads="1"/>
                </p:cNvSpPr>
                <p:nvPr/>
              </p:nvSpPr>
              <p:spPr bwMode="auto">
                <a:xfrm>
                  <a:off x="1950682" y="4963448"/>
                  <a:ext cx="208800" cy="15480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26704" name="Rectangle 45"/>
                <p:cNvSpPr>
                  <a:spLocks noChangeArrowheads="1"/>
                </p:cNvSpPr>
                <p:nvPr/>
              </p:nvSpPr>
              <p:spPr bwMode="auto">
                <a:xfrm>
                  <a:off x="1924102" y="5645658"/>
                  <a:ext cx="272894" cy="3047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104" name="Rectangle 53">
                  <a:extLst>
                    <a:ext uri="{FF2B5EF4-FFF2-40B4-BE49-F238E27FC236}">
                      <a16:creationId xmlns:a16="http://schemas.microsoft.com/office/drawing/2014/main" id="{57533DD3-0C62-3040-94E4-F661FCBC098A}"/>
                    </a:ext>
                  </a:extLst>
                </p:cNvPr>
                <p:cNvSpPr>
                  <a:spLocks noChangeArrowheads="1"/>
                </p:cNvSpPr>
                <p:nvPr/>
              </p:nvSpPr>
              <p:spPr bwMode="auto">
                <a:xfrm>
                  <a:off x="6730212" y="5136191"/>
                  <a:ext cx="432000" cy="180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B32</a:t>
                  </a:r>
                </a:p>
              </p:txBody>
            </p:sp>
            <p:sp>
              <p:nvSpPr>
                <p:cNvPr id="109" name="Rectangle 4">
                  <a:extLst>
                    <a:ext uri="{FF2B5EF4-FFF2-40B4-BE49-F238E27FC236}">
                      <a16:creationId xmlns:a16="http://schemas.microsoft.com/office/drawing/2014/main" id="{84F5B922-EED7-574B-A85C-EAD29E7F8071}"/>
                    </a:ext>
                  </a:extLst>
                </p:cNvPr>
                <p:cNvSpPr>
                  <a:spLocks noChangeArrowheads="1"/>
                </p:cNvSpPr>
                <p:nvPr/>
              </p:nvSpPr>
              <p:spPr bwMode="auto">
                <a:xfrm>
                  <a:off x="5075971" y="5143137"/>
                  <a:ext cx="2079194" cy="1836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10" name="Rectangle 4">
                  <a:extLst>
                    <a:ext uri="{FF2B5EF4-FFF2-40B4-BE49-F238E27FC236}">
                      <a16:creationId xmlns:a16="http://schemas.microsoft.com/office/drawing/2014/main" id="{41176A6D-091E-224B-B51C-B860A2329840}"/>
                    </a:ext>
                  </a:extLst>
                </p:cNvPr>
                <p:cNvSpPr>
                  <a:spLocks noChangeArrowheads="1"/>
                </p:cNvSpPr>
                <p:nvPr/>
              </p:nvSpPr>
              <p:spPr bwMode="auto">
                <a:xfrm>
                  <a:off x="5075971" y="6329229"/>
                  <a:ext cx="2079194" cy="1836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11" name="Rectangle 24">
                  <a:extLst>
                    <a:ext uri="{FF2B5EF4-FFF2-40B4-BE49-F238E27FC236}">
                      <a16:creationId xmlns:a16="http://schemas.microsoft.com/office/drawing/2014/main" id="{0F704F0B-EC25-0F40-978D-A700EAC75759}"/>
                    </a:ext>
                  </a:extLst>
                </p:cNvPr>
                <p:cNvSpPr>
                  <a:spLocks noChangeArrowheads="1"/>
                </p:cNvSpPr>
                <p:nvPr/>
              </p:nvSpPr>
              <p:spPr bwMode="auto">
                <a:xfrm>
                  <a:off x="2400487" y="5143067"/>
                  <a:ext cx="2437200" cy="1836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12" name="Rectangle 24">
                  <a:extLst>
                    <a:ext uri="{FF2B5EF4-FFF2-40B4-BE49-F238E27FC236}">
                      <a16:creationId xmlns:a16="http://schemas.microsoft.com/office/drawing/2014/main" id="{A6D19E20-0F32-1243-B573-6F2A4CC81895}"/>
                    </a:ext>
                  </a:extLst>
                </p:cNvPr>
                <p:cNvSpPr>
                  <a:spLocks noChangeArrowheads="1"/>
                </p:cNvSpPr>
                <p:nvPr/>
              </p:nvSpPr>
              <p:spPr bwMode="auto">
                <a:xfrm>
                  <a:off x="2400487" y="6331029"/>
                  <a:ext cx="2437200" cy="1800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14" name="Rectangle 38">
                  <a:extLst>
                    <a:ext uri="{FF2B5EF4-FFF2-40B4-BE49-F238E27FC236}">
                      <a16:creationId xmlns:a16="http://schemas.microsoft.com/office/drawing/2014/main" id="{C421FECC-A4C2-054D-B24D-0D6632DCD1A1}"/>
                    </a:ext>
                  </a:extLst>
                </p:cNvPr>
                <p:cNvSpPr>
                  <a:spLocks noChangeArrowheads="1"/>
                </p:cNvSpPr>
                <p:nvPr/>
              </p:nvSpPr>
              <p:spPr bwMode="auto">
                <a:xfrm>
                  <a:off x="1950682" y="5144320"/>
                  <a:ext cx="208800" cy="1836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15" name="Rectangle 38">
                  <a:extLst>
                    <a:ext uri="{FF2B5EF4-FFF2-40B4-BE49-F238E27FC236}">
                      <a16:creationId xmlns:a16="http://schemas.microsoft.com/office/drawing/2014/main" id="{2E8D4C57-6E17-B949-AB9D-EC856B24AD79}"/>
                    </a:ext>
                  </a:extLst>
                </p:cNvPr>
                <p:cNvSpPr>
                  <a:spLocks noChangeArrowheads="1"/>
                </p:cNvSpPr>
                <p:nvPr/>
              </p:nvSpPr>
              <p:spPr bwMode="auto">
                <a:xfrm>
                  <a:off x="1950682" y="6329229"/>
                  <a:ext cx="208800" cy="1836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16" name="Rectangle 52">
                  <a:extLst>
                    <a:ext uri="{FF2B5EF4-FFF2-40B4-BE49-F238E27FC236}">
                      <a16:creationId xmlns:a16="http://schemas.microsoft.com/office/drawing/2014/main" id="{60A247F6-F18A-D447-B1E6-5363BFCF8C0D}"/>
                    </a:ext>
                  </a:extLst>
                </p:cNvPr>
                <p:cNvSpPr>
                  <a:spLocks noChangeArrowheads="1"/>
                </p:cNvSpPr>
                <p:nvPr/>
              </p:nvSpPr>
              <p:spPr bwMode="auto">
                <a:xfrm rot="16200000">
                  <a:off x="5803505" y="5136192"/>
                  <a:ext cx="183600" cy="180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119" name="Line 51">
                  <a:extLst>
                    <a:ext uri="{FF2B5EF4-FFF2-40B4-BE49-F238E27FC236}">
                      <a16:creationId xmlns:a16="http://schemas.microsoft.com/office/drawing/2014/main" id="{20B51532-7A21-2649-9F6F-C997067FEE0A}"/>
                    </a:ext>
                  </a:extLst>
                </p:cNvPr>
                <p:cNvSpPr>
                  <a:spLocks noChangeShapeType="1"/>
                </p:cNvSpPr>
                <p:nvPr/>
              </p:nvSpPr>
              <p:spPr bwMode="auto">
                <a:xfrm>
                  <a:off x="6730212" y="4961447"/>
                  <a:ext cx="0" cy="15480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1400">
                    <a:latin typeface="Ubuntu Mono" panose="020B0509030602030204" pitchFamily="49" charset="0"/>
                  </a:endParaRPr>
                </a:p>
              </p:txBody>
            </p:sp>
            <p:sp>
              <p:nvSpPr>
                <p:cNvPr id="120" name="Line 51">
                  <a:extLst>
                    <a:ext uri="{FF2B5EF4-FFF2-40B4-BE49-F238E27FC236}">
                      <a16:creationId xmlns:a16="http://schemas.microsoft.com/office/drawing/2014/main" id="{5D7ED174-CD6C-1140-A759-303F31C541E8}"/>
                    </a:ext>
                  </a:extLst>
                </p:cNvPr>
                <p:cNvSpPr>
                  <a:spLocks noChangeShapeType="1"/>
                </p:cNvSpPr>
                <p:nvPr/>
              </p:nvSpPr>
              <p:spPr bwMode="auto">
                <a:xfrm>
                  <a:off x="6309310" y="4961447"/>
                  <a:ext cx="0" cy="15480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1400">
                    <a:latin typeface="Ubuntu Mono" panose="020B0509030602030204" pitchFamily="49" charset="0"/>
                  </a:endParaRPr>
                </a:p>
              </p:txBody>
            </p:sp>
            <p:sp>
              <p:nvSpPr>
                <p:cNvPr id="26689" name="Rectangle 24"/>
                <p:cNvSpPr>
                  <a:spLocks noChangeArrowheads="1"/>
                </p:cNvSpPr>
                <p:nvPr/>
              </p:nvSpPr>
              <p:spPr bwMode="auto">
                <a:xfrm>
                  <a:off x="2400487" y="4963448"/>
                  <a:ext cx="2437200" cy="15480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dirty="0">
                    <a:latin typeface="Ubuntu Mono" panose="020B0509030602030204" pitchFamily="49" charset="0"/>
                  </a:endParaRPr>
                </a:p>
              </p:txBody>
            </p:sp>
          </p:grpSp>
        </p:grpSp>
        <p:sp>
          <p:nvSpPr>
            <p:cNvPr id="131" name="Rectangle 32">
              <a:extLst>
                <a:ext uri="{FF2B5EF4-FFF2-40B4-BE49-F238E27FC236}">
                  <a16:creationId xmlns:a16="http://schemas.microsoft.com/office/drawing/2014/main" id="{0C54FCAF-A0BA-1D4B-B2FD-715659DDC9B5}"/>
                </a:ext>
              </a:extLst>
            </p:cNvPr>
            <p:cNvSpPr>
              <a:spLocks noChangeArrowheads="1"/>
            </p:cNvSpPr>
            <p:nvPr/>
          </p:nvSpPr>
          <p:spPr bwMode="auto">
            <a:xfrm>
              <a:off x="192312" y="5582841"/>
              <a:ext cx="1318439" cy="305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Cache structure</a:t>
              </a:r>
            </a:p>
          </p:txBody>
        </p:sp>
      </p:grpSp>
      <p:sp>
        <p:nvSpPr>
          <p:cNvPr id="134" name="Rectangle 24">
            <a:extLst>
              <a:ext uri="{FF2B5EF4-FFF2-40B4-BE49-F238E27FC236}">
                <a16:creationId xmlns:a16="http://schemas.microsoft.com/office/drawing/2014/main" id="{1863A7CF-7448-5D47-8B99-A1A5BCAE1380}"/>
              </a:ext>
            </a:extLst>
          </p:cNvPr>
          <p:cNvSpPr>
            <a:spLocks noChangeArrowheads="1"/>
          </p:cNvSpPr>
          <p:nvPr/>
        </p:nvSpPr>
        <p:spPr bwMode="auto">
          <a:xfrm>
            <a:off x="1928349" y="5116997"/>
            <a:ext cx="5240343" cy="235080"/>
          </a:xfrm>
          <a:prstGeom prst="rect">
            <a:avLst/>
          </a:prstGeom>
          <a:noFill/>
          <a:ln w="25400">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95" name="Rectangle 32">
            <a:extLst>
              <a:ext uri="{FF2B5EF4-FFF2-40B4-BE49-F238E27FC236}">
                <a16:creationId xmlns:a16="http://schemas.microsoft.com/office/drawing/2014/main" id="{96C6B75F-46E7-FB4A-9E55-2BDBA7D3641C}"/>
              </a:ext>
            </a:extLst>
          </p:cNvPr>
          <p:cNvSpPr>
            <a:spLocks noChangeArrowheads="1"/>
          </p:cNvSpPr>
          <p:nvPr/>
        </p:nvSpPr>
        <p:spPr bwMode="auto">
          <a:xfrm>
            <a:off x="1928241" y="5137566"/>
            <a:ext cx="250069" cy="183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1</a:t>
            </a:r>
          </a:p>
        </p:txBody>
      </p:sp>
      <p:cxnSp>
        <p:nvCxnSpPr>
          <p:cNvPr id="16" name="Straight Arrow Connector 15">
            <a:extLst>
              <a:ext uri="{FF2B5EF4-FFF2-40B4-BE49-F238E27FC236}">
                <a16:creationId xmlns:a16="http://schemas.microsoft.com/office/drawing/2014/main" id="{44350C25-5DE9-604B-9F35-86DB84F784D1}"/>
              </a:ext>
            </a:extLst>
          </p:cNvPr>
          <p:cNvCxnSpPr>
            <a:cxnSpLocks/>
            <a:stCxn id="732192" idx="2"/>
          </p:cNvCxnSpPr>
          <p:nvPr/>
        </p:nvCxnSpPr>
        <p:spPr>
          <a:xfrm>
            <a:off x="4295439" y="4306810"/>
            <a:ext cx="0" cy="836257"/>
          </a:xfrm>
          <a:prstGeom prst="straightConnector1">
            <a:avLst/>
          </a:prstGeom>
          <a:ln w="2540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C61AD508-3928-624D-B3A2-ADCF75BD1331}"/>
              </a:ext>
            </a:extLst>
          </p:cNvPr>
          <p:cNvGrpSpPr/>
          <p:nvPr/>
        </p:nvGrpSpPr>
        <p:grpSpPr>
          <a:xfrm>
            <a:off x="6699390" y="4306810"/>
            <a:ext cx="504568" cy="1078481"/>
            <a:chOff x="6699390" y="4306810"/>
            <a:chExt cx="504568" cy="1078481"/>
          </a:xfrm>
        </p:grpSpPr>
        <p:sp>
          <p:nvSpPr>
            <p:cNvPr id="73" name="Rectangle 24">
              <a:extLst>
                <a:ext uri="{FF2B5EF4-FFF2-40B4-BE49-F238E27FC236}">
                  <a16:creationId xmlns:a16="http://schemas.microsoft.com/office/drawing/2014/main" id="{04D06795-D3B8-B54C-B125-96C162CD3DB0}"/>
                </a:ext>
              </a:extLst>
            </p:cNvPr>
            <p:cNvSpPr>
              <a:spLocks noChangeArrowheads="1"/>
            </p:cNvSpPr>
            <p:nvPr/>
          </p:nvSpPr>
          <p:spPr bwMode="auto">
            <a:xfrm>
              <a:off x="6699390" y="5077228"/>
              <a:ext cx="504568" cy="308063"/>
            </a:xfrm>
            <a:prstGeom prst="rect">
              <a:avLst/>
            </a:prstGeom>
            <a:noFill/>
            <a:ln w="25400">
              <a:solidFill>
                <a:schemeClr val="accent5">
                  <a:lumMod val="50000"/>
                </a:schemeClr>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cxnSp>
          <p:nvCxnSpPr>
            <p:cNvPr id="83" name="Straight Arrow Connector 82">
              <a:extLst>
                <a:ext uri="{FF2B5EF4-FFF2-40B4-BE49-F238E27FC236}">
                  <a16:creationId xmlns:a16="http://schemas.microsoft.com/office/drawing/2014/main" id="{060D79FE-73C1-7E44-BEF2-A9E03893F405}"/>
                </a:ext>
              </a:extLst>
            </p:cNvPr>
            <p:cNvCxnSpPr>
              <a:cxnSpLocks/>
              <a:stCxn id="26658" idx="2"/>
            </p:cNvCxnSpPr>
            <p:nvPr/>
          </p:nvCxnSpPr>
          <p:spPr>
            <a:xfrm>
              <a:off x="6919997" y="4306810"/>
              <a:ext cx="2413" cy="769237"/>
            </a:xfrm>
            <a:prstGeom prst="straightConnector1">
              <a:avLst/>
            </a:prstGeom>
            <a:ln w="254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998815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21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321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21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321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3216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3216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additive="base">
                                        <p:cTn id="31" dur="500" fill="hold"/>
                                        <p:tgtEl>
                                          <p:spTgt spid="27"/>
                                        </p:tgtEl>
                                        <p:attrNameLst>
                                          <p:attrName>ppt_x</p:attrName>
                                        </p:attrNameLst>
                                      </p:cBhvr>
                                      <p:tavLst>
                                        <p:tav tm="0">
                                          <p:val>
                                            <p:strVal val="0-#ppt_w/2"/>
                                          </p:val>
                                        </p:tav>
                                        <p:tav tm="100000">
                                          <p:val>
                                            <p:strVal val="#ppt_x"/>
                                          </p:val>
                                        </p:tav>
                                      </p:tavLst>
                                    </p:anim>
                                    <p:anim calcmode="lin" valueType="num">
                                      <p:cBhvr additive="base">
                                        <p:cTn id="32"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additive="base">
                                        <p:cTn id="37" dur="500" fill="hold"/>
                                        <p:tgtEl>
                                          <p:spTgt spid="30"/>
                                        </p:tgtEl>
                                        <p:attrNameLst>
                                          <p:attrName>ppt_x</p:attrName>
                                        </p:attrNameLst>
                                      </p:cBhvr>
                                      <p:tavLst>
                                        <p:tav tm="0">
                                          <p:val>
                                            <p:strVal val="#ppt_x"/>
                                          </p:val>
                                        </p:tav>
                                        <p:tav tm="100000">
                                          <p:val>
                                            <p:strVal val="#ppt_x"/>
                                          </p:val>
                                        </p:tav>
                                      </p:tavLst>
                                    </p:anim>
                                    <p:anim calcmode="lin" valueType="num">
                                      <p:cBhvr additive="base">
                                        <p:cTn id="3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fill="hold"/>
                                        <p:tgtEl>
                                          <p:spTgt spid="24"/>
                                        </p:tgtEl>
                                        <p:attrNameLst>
                                          <p:attrName>ppt_x</p:attrName>
                                        </p:attrNameLst>
                                      </p:cBhvr>
                                      <p:tavLst>
                                        <p:tav tm="0">
                                          <p:val>
                                            <p:strVal val="#ppt_x"/>
                                          </p:val>
                                        </p:tav>
                                        <p:tav tm="100000">
                                          <p:val>
                                            <p:strVal val="#ppt_x"/>
                                          </p:val>
                                        </p:tav>
                                      </p:tavLst>
                                    </p:anim>
                                    <p:anim calcmode="lin" valueType="num">
                                      <p:cBhvr additive="base">
                                        <p:cTn id="4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left)">
                                      <p:cBhvr>
                                        <p:cTn id="49" dur="500"/>
                                        <p:tgtEl>
                                          <p:spTgt spid="11"/>
                                        </p:tgtEl>
                                      </p:cBhvr>
                                    </p:animEffect>
                                  </p:childTnLst>
                                </p:cTn>
                              </p:par>
                            </p:childTnLst>
                          </p:cTn>
                        </p:par>
                        <p:par>
                          <p:cTn id="50" fill="hold">
                            <p:stCondLst>
                              <p:cond delay="500"/>
                            </p:stCondLst>
                            <p:childTnLst>
                              <p:par>
                                <p:cTn id="51" presetID="22" presetClass="entr" presetSubtype="2" fill="hold" grpId="0" nodeType="afterEffect">
                                  <p:stCondLst>
                                    <p:cond delay="0"/>
                                  </p:stCondLst>
                                  <p:childTnLst>
                                    <p:set>
                                      <p:cBhvr>
                                        <p:cTn id="52" dur="1" fill="hold">
                                          <p:stCondLst>
                                            <p:cond delay="0"/>
                                          </p:stCondLst>
                                        </p:cTn>
                                        <p:tgtEl>
                                          <p:spTgt spid="134"/>
                                        </p:tgtEl>
                                        <p:attrNameLst>
                                          <p:attrName>style.visibility</p:attrName>
                                        </p:attrNameLst>
                                      </p:cBhvr>
                                      <p:to>
                                        <p:strVal val="visible"/>
                                      </p:to>
                                    </p:set>
                                    <p:animEffect transition="in" filter="wipe(right)">
                                      <p:cBhvr>
                                        <p:cTn id="53" dur="500"/>
                                        <p:tgtEl>
                                          <p:spTgt spid="13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wipe(up)">
                                      <p:cBhvr>
                                        <p:cTn id="58" dur="500"/>
                                        <p:tgtEl>
                                          <p:spTgt spid="19"/>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118"/>
                                        </p:tgtEl>
                                        <p:attrNameLst>
                                          <p:attrName>style.visibility</p:attrName>
                                        </p:attrNameLst>
                                      </p:cBhvr>
                                      <p:to>
                                        <p:strVal val="visible"/>
                                      </p:to>
                                    </p:set>
                                    <p:animEffect transition="in" filter="wipe(up)">
                                      <p:cBhvr>
                                        <p:cTn id="63" dur="500"/>
                                        <p:tgtEl>
                                          <p:spTgt spid="118"/>
                                        </p:tgtEl>
                                      </p:cBhvr>
                                    </p:animEffect>
                                  </p:childTnLst>
                                </p:cTn>
                              </p:par>
                              <p:par>
                                <p:cTn id="64" presetID="22" presetClass="entr" presetSubtype="1" fill="hold" grpId="0" nodeType="withEffect">
                                  <p:stCondLst>
                                    <p:cond delay="0"/>
                                  </p:stCondLst>
                                  <p:childTnLst>
                                    <p:set>
                                      <p:cBhvr>
                                        <p:cTn id="65" dur="1" fill="hold">
                                          <p:stCondLst>
                                            <p:cond delay="0"/>
                                          </p:stCondLst>
                                        </p:cTn>
                                        <p:tgtEl>
                                          <p:spTgt spid="95"/>
                                        </p:tgtEl>
                                        <p:attrNameLst>
                                          <p:attrName>style.visibility</p:attrName>
                                        </p:attrNameLst>
                                      </p:cBhvr>
                                      <p:to>
                                        <p:strVal val="visible"/>
                                      </p:to>
                                    </p:set>
                                    <p:animEffect transition="in" filter="wipe(up)">
                                      <p:cBhvr>
                                        <p:cTn id="66" dur="500"/>
                                        <p:tgtEl>
                                          <p:spTgt spid="95"/>
                                        </p:tgtEl>
                                      </p:cBhvr>
                                    </p:animEffect>
                                  </p:childTnLst>
                                </p:cTn>
                              </p:par>
                              <p:par>
                                <p:cTn id="67" presetID="22" presetClass="entr" presetSubtype="1" fill="hold" nodeType="withEffect">
                                  <p:stCondLst>
                                    <p:cond delay="0"/>
                                  </p:stCondLst>
                                  <p:childTnLst>
                                    <p:set>
                                      <p:cBhvr>
                                        <p:cTn id="68" dur="1" fill="hold">
                                          <p:stCondLst>
                                            <p:cond delay="0"/>
                                          </p:stCondLst>
                                        </p:cTn>
                                        <p:tgtEl>
                                          <p:spTgt spid="16"/>
                                        </p:tgtEl>
                                        <p:attrNameLst>
                                          <p:attrName>style.visibility</p:attrName>
                                        </p:attrNameLst>
                                      </p:cBhvr>
                                      <p:to>
                                        <p:strVal val="visible"/>
                                      </p:to>
                                    </p:set>
                                    <p:animEffect transition="in" filter="wipe(up)">
                                      <p:cBhvr>
                                        <p:cTn id="6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animBg="1"/>
      <p:bldP spid="732163" grpId="0" uiExpand="1" build="p" bldLvl="2"/>
      <p:bldP spid="134" grpId="0" animBg="1"/>
      <p:bldP spid="9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Lecture 8: Caching</a:t>
            </a:r>
          </a:p>
        </p:txBody>
      </p:sp>
      <p:sp>
        <p:nvSpPr>
          <p:cNvPr id="5" name="Text Placeholder 4">
            <a:extLst>
              <a:ext uri="{FF2B5EF4-FFF2-40B4-BE49-F238E27FC236}">
                <a16:creationId xmlns:a16="http://schemas.microsoft.com/office/drawing/2014/main" id="{8B670F06-8457-6A4A-A75C-84938FC7DD54}"/>
              </a:ext>
            </a:extLst>
          </p:cNvPr>
          <p:cNvSpPr>
            <a:spLocks noGrp="1"/>
          </p:cNvSpPr>
          <p:nvPr>
            <p:ph type="body" idx="1"/>
          </p:nvPr>
        </p:nvSpPr>
        <p:spPr/>
        <p:txBody>
          <a:bodyPr/>
          <a:lstStyle/>
          <a:p>
            <a:r>
              <a:rPr lang="en-US" dirty="0"/>
              <a:t>Prof. Seyed Majid Zahedi</a:t>
            </a:r>
          </a:p>
          <a:p>
            <a:r>
              <a:rPr lang="en-US" sz="1600" dirty="0">
                <a:latin typeface="Ubuntu Mono" panose="020B0509030602030204" pitchFamily="49" charset="0"/>
                <a:hlinkClick r:id="rId3"/>
              </a:rPr>
              <a:t>https://ece.uwaterloo.ca/~smzahedi</a:t>
            </a:r>
            <a:endParaRPr lang="en-US" sz="1600" dirty="0">
              <a:latin typeface="Ubuntu Mono" panose="020B0509030602030204" pitchFamily="49" charset="0"/>
            </a:endParaRPr>
          </a:p>
        </p:txBody>
      </p:sp>
    </p:spTree>
    <p:extLst>
      <p:ext uri="{BB962C8B-B14F-4D97-AF65-F5344CB8AC3E}">
        <p14:creationId xmlns:p14="http://schemas.microsoft.com/office/powerpoint/2010/main" val="415804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734341" name="Group 734340">
            <a:extLst>
              <a:ext uri="{FF2B5EF4-FFF2-40B4-BE49-F238E27FC236}">
                <a16:creationId xmlns:a16="http://schemas.microsoft.com/office/drawing/2014/main" id="{8005CE72-A211-F74C-B851-8508206E07C2}"/>
              </a:ext>
            </a:extLst>
          </p:cNvPr>
          <p:cNvGrpSpPr/>
          <p:nvPr/>
        </p:nvGrpSpPr>
        <p:grpSpPr>
          <a:xfrm>
            <a:off x="1696990" y="3769992"/>
            <a:ext cx="5321547" cy="2122155"/>
            <a:chOff x="1696990" y="3769992"/>
            <a:chExt cx="5321547" cy="2122155"/>
          </a:xfrm>
        </p:grpSpPr>
        <p:grpSp>
          <p:nvGrpSpPr>
            <p:cNvPr id="734328" name="Group 734327">
              <a:extLst>
                <a:ext uri="{FF2B5EF4-FFF2-40B4-BE49-F238E27FC236}">
                  <a16:creationId xmlns:a16="http://schemas.microsoft.com/office/drawing/2014/main" id="{6D048C91-39DC-4544-9B93-00F665C4503C}"/>
                </a:ext>
              </a:extLst>
            </p:cNvPr>
            <p:cNvGrpSpPr/>
            <p:nvPr/>
          </p:nvGrpSpPr>
          <p:grpSpPr>
            <a:xfrm>
              <a:off x="1696990" y="3769992"/>
              <a:ext cx="5321547" cy="2121006"/>
              <a:chOff x="1696990" y="3769992"/>
              <a:chExt cx="5321547" cy="2121006"/>
            </a:xfrm>
          </p:grpSpPr>
          <p:grpSp>
            <p:nvGrpSpPr>
              <p:cNvPr id="734298" name="Group 734297">
                <a:extLst>
                  <a:ext uri="{FF2B5EF4-FFF2-40B4-BE49-F238E27FC236}">
                    <a16:creationId xmlns:a16="http://schemas.microsoft.com/office/drawing/2014/main" id="{ACE32328-7302-3341-9487-2FEF241C5A10}"/>
                  </a:ext>
                </a:extLst>
              </p:cNvPr>
              <p:cNvGrpSpPr/>
              <p:nvPr/>
            </p:nvGrpSpPr>
            <p:grpSpPr>
              <a:xfrm>
                <a:off x="1696990" y="3769992"/>
                <a:ext cx="5321547" cy="2004157"/>
                <a:chOff x="1696990" y="3769992"/>
                <a:chExt cx="5321547" cy="2004157"/>
              </a:xfrm>
            </p:grpSpPr>
            <p:grpSp>
              <p:nvGrpSpPr>
                <p:cNvPr id="734294" name="Group 734293">
                  <a:extLst>
                    <a:ext uri="{FF2B5EF4-FFF2-40B4-BE49-F238E27FC236}">
                      <a16:creationId xmlns:a16="http://schemas.microsoft.com/office/drawing/2014/main" id="{82CC4968-5464-D94D-97DD-46035D6ACE35}"/>
                    </a:ext>
                  </a:extLst>
                </p:cNvPr>
                <p:cNvGrpSpPr/>
                <p:nvPr/>
              </p:nvGrpSpPr>
              <p:grpSpPr>
                <a:xfrm>
                  <a:off x="1696990" y="4477154"/>
                  <a:ext cx="5321547" cy="186645"/>
                  <a:chOff x="1696990" y="4477154"/>
                  <a:chExt cx="5321547" cy="186645"/>
                </a:xfrm>
              </p:grpSpPr>
              <p:sp>
                <p:nvSpPr>
                  <p:cNvPr id="201" name="Rectangle 24">
                    <a:extLst>
                      <a:ext uri="{FF2B5EF4-FFF2-40B4-BE49-F238E27FC236}">
                        <a16:creationId xmlns:a16="http://schemas.microsoft.com/office/drawing/2014/main" id="{39605058-7ADC-AB4E-A5B0-B3808137B819}"/>
                      </a:ext>
                    </a:extLst>
                  </p:cNvPr>
                  <p:cNvSpPr>
                    <a:spLocks noChangeArrowheads="1"/>
                  </p:cNvSpPr>
                  <p:nvPr/>
                </p:nvSpPr>
                <p:spPr bwMode="auto">
                  <a:xfrm>
                    <a:off x="5505227" y="4480199"/>
                    <a:ext cx="1513310" cy="183600"/>
                  </a:xfrm>
                  <a:prstGeom prst="rect">
                    <a:avLst/>
                  </a:prstGeom>
                  <a:solidFill>
                    <a:schemeClr val="accent3">
                      <a:lumMod val="40000"/>
                      <a:lumOff val="60000"/>
                    </a:schemeClr>
                  </a:solidFill>
                  <a:ln w="25400">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050" b="0">
                      <a:latin typeface="Ubuntu Mono" panose="020B0509030602030204" pitchFamily="49" charset="0"/>
                    </a:endParaRPr>
                  </a:p>
                </p:txBody>
              </p:sp>
              <p:sp>
                <p:nvSpPr>
                  <p:cNvPr id="306" name="Rectangle 24">
                    <a:extLst>
                      <a:ext uri="{FF2B5EF4-FFF2-40B4-BE49-F238E27FC236}">
                        <a16:creationId xmlns:a16="http://schemas.microsoft.com/office/drawing/2014/main" id="{FAF082A8-0252-F349-AC70-4B7DD82354C0}"/>
                      </a:ext>
                    </a:extLst>
                  </p:cNvPr>
                  <p:cNvSpPr>
                    <a:spLocks noChangeArrowheads="1"/>
                  </p:cNvSpPr>
                  <p:nvPr/>
                </p:nvSpPr>
                <p:spPr bwMode="auto">
                  <a:xfrm>
                    <a:off x="1696990" y="4477154"/>
                    <a:ext cx="1513310" cy="183600"/>
                  </a:xfrm>
                  <a:prstGeom prst="rect">
                    <a:avLst/>
                  </a:prstGeom>
                  <a:solidFill>
                    <a:schemeClr val="accent3">
                      <a:lumMod val="40000"/>
                      <a:lumOff val="60000"/>
                    </a:schemeClr>
                  </a:solidFill>
                  <a:ln w="25400">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rtl="0"/>
                    <a:endParaRPr lang="en-US" altLang="en-US" sz="1050" b="0">
                      <a:latin typeface="Ubuntu Mono" panose="020B0509030602030204" pitchFamily="49" charset="0"/>
                    </a:endParaRPr>
                  </a:p>
                </p:txBody>
              </p:sp>
            </p:grpSp>
            <p:cxnSp>
              <p:nvCxnSpPr>
                <p:cNvPr id="211" name="Elbow Connector 210">
                  <a:extLst>
                    <a:ext uri="{FF2B5EF4-FFF2-40B4-BE49-F238E27FC236}">
                      <a16:creationId xmlns:a16="http://schemas.microsoft.com/office/drawing/2014/main" id="{5E5915FD-BCDC-4A42-964F-0A2AC5537EC9}"/>
                    </a:ext>
                  </a:extLst>
                </p:cNvPr>
                <p:cNvCxnSpPr>
                  <a:cxnSpLocks/>
                  <a:stCxn id="189" idx="2"/>
                </p:cNvCxnSpPr>
                <p:nvPr/>
              </p:nvCxnSpPr>
              <p:spPr>
                <a:xfrm rot="5400000">
                  <a:off x="2086748" y="4007235"/>
                  <a:ext cx="1992632" cy="1518148"/>
                </a:xfrm>
                <a:prstGeom prst="bentConnector4">
                  <a:avLst>
                    <a:gd name="adj1" fmla="val 13513"/>
                    <a:gd name="adj2" fmla="val 180494"/>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7A99F18-21D1-C548-9144-16393533D44C}"/>
                    </a:ext>
                  </a:extLst>
                </p:cNvPr>
                <p:cNvCxnSpPr>
                  <a:cxnSpLocks/>
                  <a:stCxn id="180" idx="2"/>
                </p:cNvCxnSpPr>
                <p:nvPr/>
              </p:nvCxnSpPr>
              <p:spPr>
                <a:xfrm flipH="1">
                  <a:off x="2447276" y="4660754"/>
                  <a:ext cx="6369" cy="98510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4" name="Elbow Connector 223">
                  <a:extLst>
                    <a:ext uri="{FF2B5EF4-FFF2-40B4-BE49-F238E27FC236}">
                      <a16:creationId xmlns:a16="http://schemas.microsoft.com/office/drawing/2014/main" id="{BEB354DB-569A-894E-B2D6-59F933172B26}"/>
                    </a:ext>
                  </a:extLst>
                </p:cNvPr>
                <p:cNvCxnSpPr>
                  <a:cxnSpLocks/>
                  <a:stCxn id="189" idx="2"/>
                  <a:endCxn id="342" idx="6"/>
                </p:cNvCxnSpPr>
                <p:nvPr/>
              </p:nvCxnSpPr>
              <p:spPr>
                <a:xfrm rot="16200000" flipH="1">
                  <a:off x="4272381" y="3339750"/>
                  <a:ext cx="2004157" cy="2864642"/>
                </a:xfrm>
                <a:prstGeom prst="bentConnector4">
                  <a:avLst>
                    <a:gd name="adj1" fmla="val 13362"/>
                    <a:gd name="adj2" fmla="val 173659"/>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8" name="Straight Arrow Connector 237">
                  <a:extLst>
                    <a:ext uri="{FF2B5EF4-FFF2-40B4-BE49-F238E27FC236}">
                      <a16:creationId xmlns:a16="http://schemas.microsoft.com/office/drawing/2014/main" id="{AC040046-E02A-C442-8C0C-6FBCB25213D1}"/>
                    </a:ext>
                  </a:extLst>
                </p:cNvPr>
                <p:cNvCxnSpPr>
                  <a:cxnSpLocks/>
                </p:cNvCxnSpPr>
                <p:nvPr/>
              </p:nvCxnSpPr>
              <p:spPr>
                <a:xfrm flipH="1">
                  <a:off x="6592880" y="4660754"/>
                  <a:ext cx="3540" cy="98510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41" name="Group 340">
                <a:extLst>
                  <a:ext uri="{FF2B5EF4-FFF2-40B4-BE49-F238E27FC236}">
                    <a16:creationId xmlns:a16="http://schemas.microsoft.com/office/drawing/2014/main" id="{57C8FDBB-76BD-5D47-BD42-4567F269A8B9}"/>
                  </a:ext>
                </a:extLst>
              </p:cNvPr>
              <p:cNvGrpSpPr/>
              <p:nvPr/>
            </p:nvGrpSpPr>
            <p:grpSpPr>
              <a:xfrm>
                <a:off x="6469730" y="5631953"/>
                <a:ext cx="272517" cy="259045"/>
                <a:chOff x="1800659" y="4329055"/>
                <a:chExt cx="272517" cy="259045"/>
              </a:xfrm>
            </p:grpSpPr>
            <p:sp>
              <p:nvSpPr>
                <p:cNvPr id="342" name="Oval 90">
                  <a:extLst>
                    <a:ext uri="{FF2B5EF4-FFF2-40B4-BE49-F238E27FC236}">
                      <a16:creationId xmlns:a16="http://schemas.microsoft.com/office/drawing/2014/main" id="{CE2BDE0B-8CAD-8F4B-9258-959D16F355F7}"/>
                    </a:ext>
                  </a:extLst>
                </p:cNvPr>
                <p:cNvSpPr>
                  <a:spLocks noChangeArrowheads="1"/>
                </p:cNvSpPr>
                <p:nvPr/>
              </p:nvSpPr>
              <p:spPr bwMode="auto">
                <a:xfrm>
                  <a:off x="1809908" y="4357351"/>
                  <a:ext cx="227801" cy="227801"/>
                </a:xfrm>
                <a:prstGeom prst="ellipse">
                  <a:avLst/>
                </a:prstGeom>
                <a:noFill/>
                <a:ln w="254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400" b="0" dirty="0">
                    <a:latin typeface="Ubuntu Mono" panose="020B0509030602030204" pitchFamily="49" charset="0"/>
                  </a:endParaRPr>
                </a:p>
              </p:txBody>
            </p:sp>
            <p:sp>
              <p:nvSpPr>
                <p:cNvPr id="343" name="Rectangle 91">
                  <a:extLst>
                    <a:ext uri="{FF2B5EF4-FFF2-40B4-BE49-F238E27FC236}">
                      <a16:creationId xmlns:a16="http://schemas.microsoft.com/office/drawing/2014/main" id="{D21E7F85-270F-F04B-8FEE-73F1C5CE96F7}"/>
                    </a:ext>
                  </a:extLst>
                </p:cNvPr>
                <p:cNvSpPr>
                  <a:spLocks noChangeArrowheads="1"/>
                </p:cNvSpPr>
                <p:nvPr/>
              </p:nvSpPr>
              <p:spPr bwMode="auto">
                <a:xfrm>
                  <a:off x="1800659" y="4329055"/>
                  <a:ext cx="272517" cy="2590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100" b="0" dirty="0">
                      <a:latin typeface="Ubuntu Mono" panose="020B0509030602030204" pitchFamily="49" charset="0"/>
                      <a:ea typeface="굴림" panose="020B0600000101010101" pitchFamily="34" charset="-127"/>
                    </a:rPr>
                    <a:t>=</a:t>
                  </a:r>
                </a:p>
              </p:txBody>
            </p:sp>
          </p:grpSp>
        </p:grpSp>
        <p:sp>
          <p:nvSpPr>
            <p:cNvPr id="354" name="Oval 90">
              <a:extLst>
                <a:ext uri="{FF2B5EF4-FFF2-40B4-BE49-F238E27FC236}">
                  <a16:creationId xmlns:a16="http://schemas.microsoft.com/office/drawing/2014/main" id="{96452D5C-CE8E-6E4F-81AB-A660ED8FBC5D}"/>
                </a:ext>
              </a:extLst>
            </p:cNvPr>
            <p:cNvSpPr>
              <a:spLocks noChangeArrowheads="1"/>
            </p:cNvSpPr>
            <p:nvPr/>
          </p:nvSpPr>
          <p:spPr bwMode="auto">
            <a:xfrm>
              <a:off x="2333239" y="5661398"/>
              <a:ext cx="227801" cy="227801"/>
            </a:xfrm>
            <a:prstGeom prst="ellipse">
              <a:avLst/>
            </a:prstGeom>
            <a:noFill/>
            <a:ln w="254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400" b="0" dirty="0">
                <a:latin typeface="Ubuntu Mono" panose="020B0509030602030204" pitchFamily="49" charset="0"/>
              </a:endParaRPr>
            </a:p>
          </p:txBody>
        </p:sp>
        <p:sp>
          <p:nvSpPr>
            <p:cNvPr id="355" name="Rectangle 91">
              <a:extLst>
                <a:ext uri="{FF2B5EF4-FFF2-40B4-BE49-F238E27FC236}">
                  <a16:creationId xmlns:a16="http://schemas.microsoft.com/office/drawing/2014/main" id="{B18AAC5C-A138-394B-8B6B-96F6E23B46E8}"/>
                </a:ext>
              </a:extLst>
            </p:cNvPr>
            <p:cNvSpPr>
              <a:spLocks noChangeArrowheads="1"/>
            </p:cNvSpPr>
            <p:nvPr/>
          </p:nvSpPr>
          <p:spPr bwMode="auto">
            <a:xfrm>
              <a:off x="2323990" y="5633102"/>
              <a:ext cx="272517" cy="2590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100" b="0" dirty="0">
                  <a:latin typeface="Ubuntu Mono" panose="020B0509030602030204" pitchFamily="49" charset="0"/>
                  <a:ea typeface="굴림" panose="020B0600000101010101" pitchFamily="34" charset="-127"/>
                </a:rPr>
                <a:t>=</a:t>
              </a:r>
            </a:p>
          </p:txBody>
        </p:sp>
      </p:grpSp>
      <p:sp>
        <p:nvSpPr>
          <p:cNvPr id="27658" name="Rectangle 2"/>
          <p:cNvSpPr>
            <a:spLocks noGrp="1" noChangeArrowheads="1"/>
          </p:cNvSpPr>
          <p:nvPr>
            <p:ph type="title"/>
          </p:nvPr>
        </p:nvSpPr>
        <p:spPr/>
        <p:txBody>
          <a:bodyPr/>
          <a:lstStyle/>
          <a:p>
            <a:r>
              <a:rPr lang="en-US" altLang="ko-KR" dirty="0"/>
              <a:t>Set-associative Cache</a:t>
            </a:r>
          </a:p>
        </p:txBody>
      </p:sp>
      <p:sp>
        <p:nvSpPr>
          <p:cNvPr id="734211" name="Rectangle 3"/>
          <p:cNvSpPr>
            <a:spLocks noGrp="1" noChangeArrowheads="1"/>
          </p:cNvSpPr>
          <p:nvPr>
            <p:ph type="body" idx="1"/>
          </p:nvPr>
        </p:nvSpPr>
        <p:spPr>
          <a:xfrm>
            <a:off x="628650" y="1590676"/>
            <a:ext cx="7886700" cy="5054600"/>
          </a:xfrm>
        </p:spPr>
        <p:txBody>
          <a:bodyPr/>
          <a:lstStyle/>
          <a:p>
            <a:r>
              <a:rPr lang="en-US" altLang="ko-KR" sz="1800" dirty="0"/>
              <a:t>2</a:t>
            </a:r>
            <a:r>
              <a:rPr lang="en-US" altLang="ko-KR" sz="1800" baseline="30000" dirty="0"/>
              <a:t>K</a:t>
            </a:r>
            <a:r>
              <a:rPr lang="en-US" altLang="ko-KR" sz="1800" dirty="0"/>
              <a:t>-way set-associative </a:t>
            </a:r>
            <a:r>
              <a:rPr lang="en-US" altLang="ko-KR" sz="1800" dirty="0">
                <a:latin typeface="Ubuntu Mono" panose="020B0509030602030204" pitchFamily="49" charset="0"/>
              </a:rPr>
              <a:t>2</a:t>
            </a:r>
            <a:r>
              <a:rPr lang="en-US" altLang="ko-KR" sz="1800" baseline="30000" dirty="0">
                <a:latin typeface="Ubuntu Mono" panose="020B0509030602030204" pitchFamily="49" charset="0"/>
              </a:rPr>
              <a:t>N</a:t>
            </a:r>
            <a:r>
              <a:rPr lang="en-US" altLang="ko-KR" sz="1800" dirty="0">
                <a:latin typeface="Ubuntu Mono" panose="020B0509030602030204" pitchFamily="49" charset="0"/>
              </a:rPr>
              <a:t> byte </a:t>
            </a:r>
            <a:r>
              <a:rPr lang="en-US" altLang="ko-KR" sz="1800" dirty="0"/>
              <a:t>cache with block size of </a:t>
            </a:r>
            <a:r>
              <a:rPr lang="en-US" altLang="ko-KR" sz="1800" dirty="0">
                <a:latin typeface="Ubuntu Mono" panose="020B0509030602030204" pitchFamily="49" charset="0"/>
              </a:rPr>
              <a:t>2</a:t>
            </a:r>
            <a:r>
              <a:rPr lang="en-US" altLang="ko-KR" sz="1800" baseline="30000" dirty="0">
                <a:latin typeface="Ubuntu Mono" panose="020B0509030602030204" pitchFamily="49" charset="0"/>
              </a:rPr>
              <a:t>M</a:t>
            </a:r>
            <a:r>
              <a:rPr lang="en-US" altLang="ko-KR" sz="1800" dirty="0">
                <a:latin typeface="Ubuntu Mono" panose="020B0509030602030204" pitchFamily="49" charset="0"/>
              </a:rPr>
              <a:t> bytes</a:t>
            </a:r>
          </a:p>
          <a:p>
            <a:pPr lvl="1"/>
            <a:r>
              <a:rPr lang="en-US" altLang="ko-KR" sz="1600" dirty="0"/>
              <a:t>Lowest </a:t>
            </a:r>
            <a:r>
              <a:rPr lang="en-US" altLang="ko-KR" sz="1600" dirty="0">
                <a:latin typeface="Ubuntu Mono" panose="020B0509030602030204" pitchFamily="49" charset="0"/>
              </a:rPr>
              <a:t>M bits </a:t>
            </a:r>
            <a:r>
              <a:rPr lang="en-US" altLang="ko-KR" sz="1600" dirty="0"/>
              <a:t>for byte select, (</a:t>
            </a:r>
            <a:r>
              <a:rPr lang="en-US" altLang="ko-KR" sz="1400" dirty="0">
                <a:latin typeface="Ubuntu Mono" panose="020B0509030602030204" pitchFamily="49" charset="0"/>
              </a:rPr>
              <a:t>32 – N + K</a:t>
            </a:r>
            <a:r>
              <a:rPr lang="en-US" altLang="ko-KR" sz="1600" dirty="0"/>
              <a:t>) </a:t>
            </a:r>
            <a:r>
              <a:rPr lang="en-US" altLang="ko-KR" sz="1600" dirty="0">
                <a:latin typeface="Ubuntu Mono" panose="020B0509030602030204" pitchFamily="49" charset="0"/>
              </a:rPr>
              <a:t>bits</a:t>
            </a:r>
            <a:r>
              <a:rPr lang="en-US" altLang="ko-KR" sz="1600" dirty="0"/>
              <a:t> for cache tag, rest for cache index</a:t>
            </a:r>
          </a:p>
          <a:p>
            <a:pPr lvl="1"/>
            <a:r>
              <a:rPr lang="en-US" altLang="ko-KR" sz="1600" dirty="0"/>
              <a:t>2</a:t>
            </a:r>
            <a:r>
              <a:rPr lang="en-US" altLang="ko-KR" sz="1600" baseline="30000" dirty="0"/>
              <a:t>K</a:t>
            </a:r>
            <a:r>
              <a:rPr lang="en-US" altLang="ko-KR" sz="1600" dirty="0"/>
              <a:t> direct-mapped caches operates in parallel</a:t>
            </a:r>
          </a:p>
          <a:p>
            <a:r>
              <a:rPr lang="en-US" altLang="ko-KR" sz="1800" dirty="0"/>
              <a:t>Previous example, now with 2-way set-associativity</a:t>
            </a:r>
          </a:p>
          <a:p>
            <a:pPr lvl="1"/>
            <a:r>
              <a:rPr lang="en-US" altLang="ko-KR" sz="1600" dirty="0"/>
              <a:t>Cache Index selects “set” from cache, there are 16 sets ⇒ </a:t>
            </a:r>
            <a:r>
              <a:rPr lang="en-US" altLang="ko-KR" sz="1600" dirty="0">
                <a:latin typeface="Ubuntu Mono" panose="020B0509030602030204" pitchFamily="49" charset="0"/>
              </a:rPr>
              <a:t>4 bits </a:t>
            </a:r>
            <a:r>
              <a:rPr lang="en-US" altLang="ko-KR" sz="1600" dirty="0"/>
              <a:t>for index</a:t>
            </a:r>
          </a:p>
        </p:txBody>
      </p:sp>
      <p:grpSp>
        <p:nvGrpSpPr>
          <p:cNvPr id="734303" name="Group 734302">
            <a:extLst>
              <a:ext uri="{FF2B5EF4-FFF2-40B4-BE49-F238E27FC236}">
                <a16:creationId xmlns:a16="http://schemas.microsoft.com/office/drawing/2014/main" id="{8B52F4CF-462C-B642-9315-19C4CE63E057}"/>
              </a:ext>
            </a:extLst>
          </p:cNvPr>
          <p:cNvGrpSpPr/>
          <p:nvPr/>
        </p:nvGrpSpPr>
        <p:grpSpPr>
          <a:xfrm>
            <a:off x="54872" y="3863341"/>
            <a:ext cx="4567888" cy="1492924"/>
            <a:chOff x="54872" y="3863341"/>
            <a:chExt cx="4567888" cy="1492924"/>
          </a:xfrm>
        </p:grpSpPr>
        <p:sp>
          <p:nvSpPr>
            <p:cNvPr id="126" name="Rectangle 32">
              <a:extLst>
                <a:ext uri="{FF2B5EF4-FFF2-40B4-BE49-F238E27FC236}">
                  <a16:creationId xmlns:a16="http://schemas.microsoft.com/office/drawing/2014/main" id="{A25A2278-29F7-F648-B6CA-A01D1FF40544}"/>
                </a:ext>
              </a:extLst>
            </p:cNvPr>
            <p:cNvSpPr>
              <a:spLocks noChangeArrowheads="1"/>
            </p:cNvSpPr>
            <p:nvPr/>
          </p:nvSpPr>
          <p:spPr bwMode="auto">
            <a:xfrm>
              <a:off x="54872" y="4645037"/>
              <a:ext cx="745141"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a:t>
              </a:r>
              <a:b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b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Structure</a:t>
              </a:r>
            </a:p>
          </p:txBody>
        </p:sp>
        <p:grpSp>
          <p:nvGrpSpPr>
            <p:cNvPr id="734296" name="Group 734295">
              <a:extLst>
                <a:ext uri="{FF2B5EF4-FFF2-40B4-BE49-F238E27FC236}">
                  <a16:creationId xmlns:a16="http://schemas.microsoft.com/office/drawing/2014/main" id="{B3EB7467-A38F-A14C-8286-B4EDA8BBF6F8}"/>
                </a:ext>
              </a:extLst>
            </p:cNvPr>
            <p:cNvGrpSpPr/>
            <p:nvPr/>
          </p:nvGrpSpPr>
          <p:grpSpPr>
            <a:xfrm>
              <a:off x="1236548" y="3863341"/>
              <a:ext cx="3386212" cy="1492924"/>
              <a:chOff x="1236548" y="3863341"/>
              <a:chExt cx="3386212" cy="1492924"/>
            </a:xfrm>
          </p:grpSpPr>
          <p:sp>
            <p:nvSpPr>
              <p:cNvPr id="166" name="Rectangle 24">
                <a:extLst>
                  <a:ext uri="{FF2B5EF4-FFF2-40B4-BE49-F238E27FC236}">
                    <a16:creationId xmlns:a16="http://schemas.microsoft.com/office/drawing/2014/main" id="{46877D94-B868-7543-AEB2-84A53B357707}"/>
                  </a:ext>
                </a:extLst>
              </p:cNvPr>
              <p:cNvSpPr>
                <a:spLocks noChangeArrowheads="1"/>
              </p:cNvSpPr>
              <p:nvPr/>
            </p:nvSpPr>
            <p:spPr bwMode="auto">
              <a:xfrm>
                <a:off x="1696990" y="4297535"/>
                <a:ext cx="1513310" cy="1052875"/>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67" name="Rectangle 4">
                <a:extLst>
                  <a:ext uri="{FF2B5EF4-FFF2-40B4-BE49-F238E27FC236}">
                    <a16:creationId xmlns:a16="http://schemas.microsoft.com/office/drawing/2014/main" id="{D9265D40-6AC4-824E-B47F-515FD24FC9D7}"/>
                  </a:ext>
                </a:extLst>
              </p:cNvPr>
              <p:cNvSpPr>
                <a:spLocks noChangeArrowheads="1"/>
              </p:cNvSpPr>
              <p:nvPr/>
            </p:nvSpPr>
            <p:spPr bwMode="auto">
              <a:xfrm>
                <a:off x="3331745" y="4297535"/>
                <a:ext cx="1291015" cy="1052875"/>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68" name="Rectangle 30">
                <a:extLst>
                  <a:ext uri="{FF2B5EF4-FFF2-40B4-BE49-F238E27FC236}">
                    <a16:creationId xmlns:a16="http://schemas.microsoft.com/office/drawing/2014/main" id="{E6D86E22-B7E0-6A49-8D28-71DF38291C96}"/>
                  </a:ext>
                </a:extLst>
              </p:cNvPr>
              <p:cNvSpPr>
                <a:spLocks noChangeArrowheads="1"/>
              </p:cNvSpPr>
              <p:nvPr/>
            </p:nvSpPr>
            <p:spPr bwMode="auto">
              <a:xfrm>
                <a:off x="2370961" y="4645208"/>
                <a:ext cx="169445" cy="3047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a:latin typeface="Ubuntu Mono" panose="020B0509030602030204" pitchFamily="49" charset="0"/>
                    <a:ea typeface="굴림" panose="020B0600000101010101" pitchFamily="34" charset="-127"/>
                  </a:rPr>
                  <a:t>:</a:t>
                </a:r>
              </a:p>
            </p:txBody>
          </p:sp>
          <p:sp>
            <p:nvSpPr>
              <p:cNvPr id="169" name="Rectangle 39">
                <a:extLst>
                  <a:ext uri="{FF2B5EF4-FFF2-40B4-BE49-F238E27FC236}">
                    <a16:creationId xmlns:a16="http://schemas.microsoft.com/office/drawing/2014/main" id="{5FC323BC-7749-7340-8746-F804312A238B}"/>
                  </a:ext>
                </a:extLst>
              </p:cNvPr>
              <p:cNvSpPr>
                <a:spLocks noChangeArrowheads="1"/>
              </p:cNvSpPr>
              <p:nvPr/>
            </p:nvSpPr>
            <p:spPr bwMode="auto">
              <a:xfrm>
                <a:off x="1236548" y="3863341"/>
                <a:ext cx="468399"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Valid</a:t>
                </a:r>
                <a:b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b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Bit</a:t>
                </a:r>
              </a:p>
            </p:txBody>
          </p:sp>
          <p:sp>
            <p:nvSpPr>
              <p:cNvPr id="170" name="Rectangle 63">
                <a:extLst>
                  <a:ext uri="{FF2B5EF4-FFF2-40B4-BE49-F238E27FC236}">
                    <a16:creationId xmlns:a16="http://schemas.microsoft.com/office/drawing/2014/main" id="{1661BEFE-2A94-8E4F-88D7-9C143C46785A}"/>
                  </a:ext>
                </a:extLst>
              </p:cNvPr>
              <p:cNvSpPr>
                <a:spLocks noChangeArrowheads="1"/>
              </p:cNvSpPr>
              <p:nvPr/>
            </p:nvSpPr>
            <p:spPr bwMode="auto">
              <a:xfrm>
                <a:off x="2042749" y="4062587"/>
                <a:ext cx="830485" cy="2744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ko-KR" altLang="en-US" sz="1200" b="0" dirty="0">
                    <a:latin typeface="Gill Sans Light" panose="020B0302020104020203" pitchFamily="34" charset="-79"/>
                    <a:ea typeface="굴림" panose="020B0600000101010101" pitchFamily="34" charset="-127"/>
                    <a:cs typeface="Gill Sans Light" panose="020B0302020104020203" pitchFamily="34" charset="-79"/>
                  </a:rPr>
                  <a:t> </a:t>
                </a: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Tag</a:t>
                </a:r>
              </a:p>
            </p:txBody>
          </p:sp>
          <p:sp>
            <p:nvSpPr>
              <p:cNvPr id="171" name="Rectangle 16">
                <a:extLst>
                  <a:ext uri="{FF2B5EF4-FFF2-40B4-BE49-F238E27FC236}">
                    <a16:creationId xmlns:a16="http://schemas.microsoft.com/office/drawing/2014/main" id="{B613C9E5-D847-6B48-A247-4AE0C08874EE}"/>
                  </a:ext>
                </a:extLst>
              </p:cNvPr>
              <p:cNvSpPr>
                <a:spLocks noChangeArrowheads="1"/>
              </p:cNvSpPr>
              <p:nvPr/>
            </p:nvSpPr>
            <p:spPr bwMode="auto">
              <a:xfrm>
                <a:off x="3421351" y="4062587"/>
                <a:ext cx="944169" cy="2744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ko-KR" altLang="en-US" sz="1200" b="0" dirty="0">
                    <a:latin typeface="Gill Sans Light" panose="020B0302020104020203" pitchFamily="34" charset="-79"/>
                    <a:ea typeface="굴림" panose="020B0600000101010101" pitchFamily="34" charset="-127"/>
                    <a:cs typeface="Gill Sans Light" panose="020B0302020104020203" pitchFamily="34" charset="-79"/>
                  </a:rPr>
                  <a:t> </a:t>
                </a: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Data</a:t>
                </a:r>
              </a:p>
            </p:txBody>
          </p:sp>
          <p:sp>
            <p:nvSpPr>
              <p:cNvPr id="172" name="Rectangle 15">
                <a:extLst>
                  <a:ext uri="{FF2B5EF4-FFF2-40B4-BE49-F238E27FC236}">
                    <a16:creationId xmlns:a16="http://schemas.microsoft.com/office/drawing/2014/main" id="{27BBB33A-5753-F147-9196-00BA8D13FF2D}"/>
                  </a:ext>
                </a:extLst>
              </p:cNvPr>
              <p:cNvSpPr>
                <a:spLocks noChangeArrowheads="1"/>
              </p:cNvSpPr>
              <p:nvPr/>
            </p:nvSpPr>
            <p:spPr bwMode="auto">
              <a:xfrm>
                <a:off x="3836423" y="4645208"/>
                <a:ext cx="169445" cy="3047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173" name="Rectangle 38">
                <a:extLst>
                  <a:ext uri="{FF2B5EF4-FFF2-40B4-BE49-F238E27FC236}">
                    <a16:creationId xmlns:a16="http://schemas.microsoft.com/office/drawing/2014/main" id="{52CD1BA8-E46E-0448-AD85-A976C40BE841}"/>
                  </a:ext>
                </a:extLst>
              </p:cNvPr>
              <p:cNvSpPr>
                <a:spLocks noChangeArrowheads="1"/>
              </p:cNvSpPr>
              <p:nvPr/>
            </p:nvSpPr>
            <p:spPr bwMode="auto">
              <a:xfrm>
                <a:off x="1369151" y="4297535"/>
                <a:ext cx="208800" cy="1052875"/>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74" name="Rectangle 45">
                <a:extLst>
                  <a:ext uri="{FF2B5EF4-FFF2-40B4-BE49-F238E27FC236}">
                    <a16:creationId xmlns:a16="http://schemas.microsoft.com/office/drawing/2014/main" id="{91AAA4F5-443B-1348-B3DA-311122744E5E}"/>
                  </a:ext>
                </a:extLst>
              </p:cNvPr>
              <p:cNvSpPr>
                <a:spLocks noChangeArrowheads="1"/>
              </p:cNvSpPr>
              <p:nvPr/>
            </p:nvSpPr>
            <p:spPr bwMode="auto">
              <a:xfrm>
                <a:off x="1342571" y="4645208"/>
                <a:ext cx="272894" cy="3047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176" name="Rectangle 4">
                <a:extLst>
                  <a:ext uri="{FF2B5EF4-FFF2-40B4-BE49-F238E27FC236}">
                    <a16:creationId xmlns:a16="http://schemas.microsoft.com/office/drawing/2014/main" id="{BCC27BF2-9208-4F44-9552-F4A109F471E3}"/>
                  </a:ext>
                </a:extLst>
              </p:cNvPr>
              <p:cNvSpPr>
                <a:spLocks noChangeArrowheads="1"/>
              </p:cNvSpPr>
              <p:nvPr/>
            </p:nvSpPr>
            <p:spPr bwMode="auto">
              <a:xfrm>
                <a:off x="3331745" y="4297535"/>
                <a:ext cx="1291015" cy="1836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en-US" sz="1050" b="0" dirty="0">
                    <a:latin typeface="Ubuntu Mono" panose="020B0509030602030204" pitchFamily="49" charset="0"/>
                  </a:rPr>
                  <a:t>Cache Block 0</a:t>
                </a:r>
              </a:p>
            </p:txBody>
          </p:sp>
          <p:sp>
            <p:nvSpPr>
              <p:cNvPr id="178" name="Rectangle 4">
                <a:extLst>
                  <a:ext uri="{FF2B5EF4-FFF2-40B4-BE49-F238E27FC236}">
                    <a16:creationId xmlns:a16="http://schemas.microsoft.com/office/drawing/2014/main" id="{71FFB9C1-EDC0-804B-B6FA-D688B3B743A8}"/>
                  </a:ext>
                </a:extLst>
              </p:cNvPr>
              <p:cNvSpPr>
                <a:spLocks noChangeArrowheads="1"/>
              </p:cNvSpPr>
              <p:nvPr/>
            </p:nvSpPr>
            <p:spPr bwMode="auto">
              <a:xfrm>
                <a:off x="3331745" y="4477224"/>
                <a:ext cx="1291015" cy="1836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en-US" sz="1050" b="0" dirty="0">
                    <a:latin typeface="Ubuntu Mono" panose="020B0509030602030204" pitchFamily="49" charset="0"/>
                  </a:rPr>
                  <a:t>Cache Block 1</a:t>
                </a:r>
              </a:p>
            </p:txBody>
          </p:sp>
          <p:sp>
            <p:nvSpPr>
              <p:cNvPr id="179" name="Rectangle 4">
                <a:extLst>
                  <a:ext uri="{FF2B5EF4-FFF2-40B4-BE49-F238E27FC236}">
                    <a16:creationId xmlns:a16="http://schemas.microsoft.com/office/drawing/2014/main" id="{AE978F25-EEF6-2644-B006-C4E3008DFC2B}"/>
                  </a:ext>
                </a:extLst>
              </p:cNvPr>
              <p:cNvSpPr>
                <a:spLocks noChangeArrowheads="1"/>
              </p:cNvSpPr>
              <p:nvPr/>
            </p:nvSpPr>
            <p:spPr bwMode="auto">
              <a:xfrm>
                <a:off x="3331745" y="5172665"/>
                <a:ext cx="1291015" cy="1836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en-US" sz="1050" b="0" dirty="0">
                    <a:latin typeface="Ubuntu Mono" panose="020B0509030602030204" pitchFamily="49" charset="0"/>
                  </a:rPr>
                  <a:t>Cache Block 31</a:t>
                </a:r>
              </a:p>
            </p:txBody>
          </p:sp>
          <p:sp>
            <p:nvSpPr>
              <p:cNvPr id="180" name="Rectangle 24">
                <a:extLst>
                  <a:ext uri="{FF2B5EF4-FFF2-40B4-BE49-F238E27FC236}">
                    <a16:creationId xmlns:a16="http://schemas.microsoft.com/office/drawing/2014/main" id="{EDDA2DA3-675A-2E4D-93D9-7EB74F370508}"/>
                  </a:ext>
                </a:extLst>
              </p:cNvPr>
              <p:cNvSpPr>
                <a:spLocks noChangeArrowheads="1"/>
              </p:cNvSpPr>
              <p:nvPr/>
            </p:nvSpPr>
            <p:spPr bwMode="auto">
              <a:xfrm>
                <a:off x="1696990" y="4477154"/>
                <a:ext cx="1513310" cy="1836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rtl="0"/>
                <a:endParaRPr lang="en-US" altLang="en-US" sz="1050" b="0">
                  <a:latin typeface="Ubuntu Mono" panose="020B0509030602030204" pitchFamily="49" charset="0"/>
                </a:endParaRPr>
              </a:p>
            </p:txBody>
          </p:sp>
          <p:sp>
            <p:nvSpPr>
              <p:cNvPr id="181" name="Rectangle 24">
                <a:extLst>
                  <a:ext uri="{FF2B5EF4-FFF2-40B4-BE49-F238E27FC236}">
                    <a16:creationId xmlns:a16="http://schemas.microsoft.com/office/drawing/2014/main" id="{B3A3C769-CBBF-3D42-949D-B0863A377D74}"/>
                  </a:ext>
                </a:extLst>
              </p:cNvPr>
              <p:cNvSpPr>
                <a:spLocks noChangeArrowheads="1"/>
              </p:cNvSpPr>
              <p:nvPr/>
            </p:nvSpPr>
            <p:spPr bwMode="auto">
              <a:xfrm>
                <a:off x="1696990" y="5174465"/>
                <a:ext cx="1513310" cy="1800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050" b="0">
                  <a:latin typeface="Ubuntu Mono" panose="020B0509030602030204" pitchFamily="49" charset="0"/>
                </a:endParaRPr>
              </a:p>
            </p:txBody>
          </p:sp>
          <p:sp>
            <p:nvSpPr>
              <p:cNvPr id="182" name="Rectangle 38">
                <a:extLst>
                  <a:ext uri="{FF2B5EF4-FFF2-40B4-BE49-F238E27FC236}">
                    <a16:creationId xmlns:a16="http://schemas.microsoft.com/office/drawing/2014/main" id="{7B1EE79D-3858-B740-8CD8-898DE98DACB4}"/>
                  </a:ext>
                </a:extLst>
              </p:cNvPr>
              <p:cNvSpPr>
                <a:spLocks noChangeArrowheads="1"/>
              </p:cNvSpPr>
              <p:nvPr/>
            </p:nvSpPr>
            <p:spPr bwMode="auto">
              <a:xfrm>
                <a:off x="1369151" y="4478407"/>
                <a:ext cx="208800" cy="1836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83" name="Rectangle 38">
                <a:extLst>
                  <a:ext uri="{FF2B5EF4-FFF2-40B4-BE49-F238E27FC236}">
                    <a16:creationId xmlns:a16="http://schemas.microsoft.com/office/drawing/2014/main" id="{069F268A-F0A4-FA4E-B4DF-7019A34131B0}"/>
                  </a:ext>
                </a:extLst>
              </p:cNvPr>
              <p:cNvSpPr>
                <a:spLocks noChangeArrowheads="1"/>
              </p:cNvSpPr>
              <p:nvPr/>
            </p:nvSpPr>
            <p:spPr bwMode="auto">
              <a:xfrm>
                <a:off x="1369151" y="5172665"/>
                <a:ext cx="208800" cy="1836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grpSp>
      </p:grpSp>
      <p:grpSp>
        <p:nvGrpSpPr>
          <p:cNvPr id="184" name="Group 183">
            <a:extLst>
              <a:ext uri="{FF2B5EF4-FFF2-40B4-BE49-F238E27FC236}">
                <a16:creationId xmlns:a16="http://schemas.microsoft.com/office/drawing/2014/main" id="{B73044B7-2733-9E48-B59E-E7F878BDFE64}"/>
              </a:ext>
            </a:extLst>
          </p:cNvPr>
          <p:cNvGrpSpPr/>
          <p:nvPr/>
        </p:nvGrpSpPr>
        <p:grpSpPr>
          <a:xfrm>
            <a:off x="523023" y="3389068"/>
            <a:ext cx="7211591" cy="380925"/>
            <a:chOff x="163969" y="3878444"/>
            <a:chExt cx="7211591" cy="380925"/>
          </a:xfrm>
        </p:grpSpPr>
        <p:grpSp>
          <p:nvGrpSpPr>
            <p:cNvPr id="185" name="Group 184">
              <a:extLst>
                <a:ext uri="{FF2B5EF4-FFF2-40B4-BE49-F238E27FC236}">
                  <a16:creationId xmlns:a16="http://schemas.microsoft.com/office/drawing/2014/main" id="{D62D5A23-BE27-B749-8197-73885980CF50}"/>
                </a:ext>
              </a:extLst>
            </p:cNvPr>
            <p:cNvGrpSpPr/>
            <p:nvPr/>
          </p:nvGrpSpPr>
          <p:grpSpPr>
            <a:xfrm>
              <a:off x="1596555" y="3878444"/>
              <a:ext cx="5779005" cy="380925"/>
              <a:chOff x="1596555" y="3878444"/>
              <a:chExt cx="5779005" cy="380925"/>
            </a:xfrm>
          </p:grpSpPr>
          <p:sp>
            <p:nvSpPr>
              <p:cNvPr id="187" name="Rectangle 87">
                <a:extLst>
                  <a:ext uri="{FF2B5EF4-FFF2-40B4-BE49-F238E27FC236}">
                    <a16:creationId xmlns:a16="http://schemas.microsoft.com/office/drawing/2014/main" id="{8CC0FD6B-9DCA-814C-95C0-DF0040497511}"/>
                  </a:ext>
                </a:extLst>
              </p:cNvPr>
              <p:cNvSpPr>
                <a:spLocks noChangeArrowheads="1"/>
              </p:cNvSpPr>
              <p:nvPr/>
            </p:nvSpPr>
            <p:spPr bwMode="auto">
              <a:xfrm>
                <a:off x="6205353" y="4043369"/>
                <a:ext cx="1066767" cy="216000"/>
              </a:xfrm>
              <a:prstGeom prst="rect">
                <a:avLst/>
              </a:prstGeom>
              <a:solidFill>
                <a:srgbClr val="FFC000"/>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Byte Select</a:t>
                </a:r>
              </a:p>
            </p:txBody>
          </p:sp>
          <p:sp>
            <p:nvSpPr>
              <p:cNvPr id="188" name="Rectangle 86">
                <a:extLst>
                  <a:ext uri="{FF2B5EF4-FFF2-40B4-BE49-F238E27FC236}">
                    <a16:creationId xmlns:a16="http://schemas.microsoft.com/office/drawing/2014/main" id="{DD6A8FAD-FD8A-494E-B85A-5934512290B3}"/>
                  </a:ext>
                </a:extLst>
              </p:cNvPr>
              <p:cNvSpPr>
                <a:spLocks noChangeArrowheads="1"/>
              </p:cNvSpPr>
              <p:nvPr/>
            </p:nvSpPr>
            <p:spPr bwMode="auto">
              <a:xfrm>
                <a:off x="5245258" y="4043369"/>
                <a:ext cx="957731" cy="216000"/>
              </a:xfrm>
              <a:prstGeom prst="rect">
                <a:avLst/>
              </a:prstGeom>
              <a:solidFill>
                <a:srgbClr val="FF0000"/>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Index</a:t>
                </a:r>
              </a:p>
            </p:txBody>
          </p:sp>
          <p:sp>
            <p:nvSpPr>
              <p:cNvPr id="189" name="Rectangle 78">
                <a:extLst>
                  <a:ext uri="{FF2B5EF4-FFF2-40B4-BE49-F238E27FC236}">
                    <a16:creationId xmlns:a16="http://schemas.microsoft.com/office/drawing/2014/main" id="{36FF7939-67BB-F24C-AB24-4F876A42F63B}"/>
                  </a:ext>
                </a:extLst>
              </p:cNvPr>
              <p:cNvSpPr>
                <a:spLocks noChangeArrowheads="1"/>
              </p:cNvSpPr>
              <p:nvPr/>
            </p:nvSpPr>
            <p:spPr bwMode="auto">
              <a:xfrm>
                <a:off x="1720909" y="4043369"/>
                <a:ext cx="3524349" cy="216000"/>
              </a:xfrm>
              <a:prstGeom prst="rect">
                <a:avLst/>
              </a:prstGeom>
              <a:solidFill>
                <a:schemeClr val="accent3">
                  <a:lumMod val="60000"/>
                  <a:lumOff val="40000"/>
                </a:schemeClr>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Tag</a:t>
                </a:r>
              </a:p>
            </p:txBody>
          </p:sp>
          <p:sp>
            <p:nvSpPr>
              <p:cNvPr id="190" name="Rectangle 21">
                <a:extLst>
                  <a:ext uri="{FF2B5EF4-FFF2-40B4-BE49-F238E27FC236}">
                    <a16:creationId xmlns:a16="http://schemas.microsoft.com/office/drawing/2014/main" id="{357C1D12-9CAE-D740-B2A6-AEEB792E7CF1}"/>
                  </a:ext>
                </a:extLst>
              </p:cNvPr>
              <p:cNvSpPr>
                <a:spLocks noChangeArrowheads="1"/>
              </p:cNvSpPr>
              <p:nvPr/>
            </p:nvSpPr>
            <p:spPr bwMode="auto">
              <a:xfrm>
                <a:off x="7141521" y="3878444"/>
                <a:ext cx="234039" cy="2128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800" b="0" dirty="0">
                    <a:latin typeface="Gill Sans Light" panose="020B0302020104020203" pitchFamily="34" charset="-79"/>
                    <a:ea typeface="굴림" panose="020B0600000101010101" pitchFamily="34" charset="-127"/>
                    <a:cs typeface="Gill Sans Light" panose="020B0302020104020203" pitchFamily="34" charset="-79"/>
                  </a:rPr>
                  <a:t>0</a:t>
                </a:r>
              </a:p>
            </p:txBody>
          </p:sp>
          <p:sp>
            <p:nvSpPr>
              <p:cNvPr id="191" name="Rectangle 22">
                <a:extLst>
                  <a:ext uri="{FF2B5EF4-FFF2-40B4-BE49-F238E27FC236}">
                    <a16:creationId xmlns:a16="http://schemas.microsoft.com/office/drawing/2014/main" id="{37759C56-46B5-BC43-9235-17F5375D8275}"/>
                  </a:ext>
                </a:extLst>
              </p:cNvPr>
              <p:cNvSpPr>
                <a:spLocks noChangeArrowheads="1"/>
              </p:cNvSpPr>
              <p:nvPr/>
            </p:nvSpPr>
            <p:spPr bwMode="auto">
              <a:xfrm>
                <a:off x="6086565" y="3878444"/>
                <a:ext cx="234039" cy="2128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800" b="0" dirty="0">
                    <a:latin typeface="Gill Sans Light" panose="020B0302020104020203" pitchFamily="34" charset="-79"/>
                    <a:ea typeface="굴림" panose="020B0600000101010101" pitchFamily="34" charset="-127"/>
                    <a:cs typeface="Gill Sans Light" panose="020B0302020104020203" pitchFamily="34" charset="-79"/>
                  </a:rPr>
                  <a:t>4</a:t>
                </a:r>
              </a:p>
            </p:txBody>
          </p:sp>
          <p:sp>
            <p:nvSpPr>
              <p:cNvPr id="192" name="Rectangle 23">
                <a:extLst>
                  <a:ext uri="{FF2B5EF4-FFF2-40B4-BE49-F238E27FC236}">
                    <a16:creationId xmlns:a16="http://schemas.microsoft.com/office/drawing/2014/main" id="{C73F7868-6585-8D47-A7DF-9830A645EB5C}"/>
                  </a:ext>
                </a:extLst>
              </p:cNvPr>
              <p:cNvSpPr>
                <a:spLocks noChangeArrowheads="1"/>
              </p:cNvSpPr>
              <p:nvPr/>
            </p:nvSpPr>
            <p:spPr bwMode="auto">
              <a:xfrm>
                <a:off x="1596555" y="3878444"/>
                <a:ext cx="285336" cy="2128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800" b="0">
                    <a:latin typeface="Gill Sans Light" panose="020B0302020104020203" pitchFamily="34" charset="-79"/>
                    <a:ea typeface="굴림" panose="020B0600000101010101" pitchFamily="34" charset="-127"/>
                    <a:cs typeface="Gill Sans Light" panose="020B0302020104020203" pitchFamily="34" charset="-79"/>
                  </a:rPr>
                  <a:t>31</a:t>
                </a:r>
              </a:p>
            </p:txBody>
          </p:sp>
          <p:sp>
            <p:nvSpPr>
              <p:cNvPr id="193" name="Rectangle 67">
                <a:extLst>
                  <a:ext uri="{FF2B5EF4-FFF2-40B4-BE49-F238E27FC236}">
                    <a16:creationId xmlns:a16="http://schemas.microsoft.com/office/drawing/2014/main" id="{1537C3F9-C176-BE4F-A053-78ABE0B13A1E}"/>
                  </a:ext>
                </a:extLst>
              </p:cNvPr>
              <p:cNvSpPr>
                <a:spLocks noChangeArrowheads="1"/>
              </p:cNvSpPr>
              <p:nvPr/>
            </p:nvSpPr>
            <p:spPr bwMode="auto">
              <a:xfrm>
                <a:off x="5132822" y="3878444"/>
                <a:ext cx="234039" cy="2128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800" b="0" dirty="0">
                    <a:latin typeface="Gill Sans Light" panose="020B0302020104020203" pitchFamily="34" charset="-79"/>
                    <a:ea typeface="굴림" panose="020B0600000101010101" pitchFamily="34" charset="-127"/>
                    <a:cs typeface="Gill Sans Light" panose="020B0302020104020203" pitchFamily="34" charset="-79"/>
                  </a:rPr>
                  <a:t>8</a:t>
                </a:r>
              </a:p>
            </p:txBody>
          </p:sp>
        </p:grpSp>
        <p:sp>
          <p:nvSpPr>
            <p:cNvPr id="186" name="Rectangle 32">
              <a:extLst>
                <a:ext uri="{FF2B5EF4-FFF2-40B4-BE49-F238E27FC236}">
                  <a16:creationId xmlns:a16="http://schemas.microsoft.com/office/drawing/2014/main" id="{6658D554-9605-2B4D-B567-F5B57012B7BF}"/>
                </a:ext>
              </a:extLst>
            </p:cNvPr>
            <p:cNvSpPr>
              <a:spLocks noChangeArrowheads="1"/>
            </p:cNvSpPr>
            <p:nvPr/>
          </p:nvSpPr>
          <p:spPr bwMode="auto">
            <a:xfrm>
              <a:off x="163969" y="3954157"/>
              <a:ext cx="1375121" cy="305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Memory address</a:t>
              </a:r>
            </a:p>
          </p:txBody>
        </p:sp>
      </p:grpSp>
      <p:grpSp>
        <p:nvGrpSpPr>
          <p:cNvPr id="734304" name="Group 734303">
            <a:extLst>
              <a:ext uri="{FF2B5EF4-FFF2-40B4-BE49-F238E27FC236}">
                <a16:creationId xmlns:a16="http://schemas.microsoft.com/office/drawing/2014/main" id="{DFC50893-35B5-9B41-B803-42EA79106E15}"/>
              </a:ext>
            </a:extLst>
          </p:cNvPr>
          <p:cNvGrpSpPr/>
          <p:nvPr/>
        </p:nvGrpSpPr>
        <p:grpSpPr>
          <a:xfrm>
            <a:off x="5054098" y="3863341"/>
            <a:ext cx="3654519" cy="1521028"/>
            <a:chOff x="5054098" y="3863341"/>
            <a:chExt cx="3654519" cy="1521028"/>
          </a:xfrm>
        </p:grpSpPr>
        <p:sp>
          <p:nvSpPr>
            <p:cNvPr id="127" name="Rectangle 46">
              <a:extLst>
                <a:ext uri="{FF2B5EF4-FFF2-40B4-BE49-F238E27FC236}">
                  <a16:creationId xmlns:a16="http://schemas.microsoft.com/office/drawing/2014/main" id="{D0D5DA21-2A7F-9E43-A5DD-5FD2D862E430}"/>
                </a:ext>
              </a:extLst>
            </p:cNvPr>
            <p:cNvSpPr>
              <a:spLocks noChangeArrowheads="1"/>
            </p:cNvSpPr>
            <p:nvPr/>
          </p:nvSpPr>
          <p:spPr bwMode="auto">
            <a:xfrm>
              <a:off x="8384809" y="5125324"/>
              <a:ext cx="323808" cy="2590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a:latin typeface="Ubuntu Mono" panose="020B0509030602030204" pitchFamily="49" charset="0"/>
                  <a:ea typeface="굴림" panose="020B0600000101010101" pitchFamily="34" charset="-127"/>
                </a:rPr>
                <a:t>31</a:t>
              </a:r>
            </a:p>
          </p:txBody>
        </p:sp>
        <p:sp>
          <p:nvSpPr>
            <p:cNvPr id="164" name="Rectangle 24">
              <a:extLst>
                <a:ext uri="{FF2B5EF4-FFF2-40B4-BE49-F238E27FC236}">
                  <a16:creationId xmlns:a16="http://schemas.microsoft.com/office/drawing/2014/main" id="{3595F10C-C3D7-284A-886F-5A23E4E32216}"/>
                </a:ext>
              </a:extLst>
            </p:cNvPr>
            <p:cNvSpPr>
              <a:spLocks noChangeArrowheads="1"/>
            </p:cNvSpPr>
            <p:nvPr/>
          </p:nvSpPr>
          <p:spPr bwMode="auto">
            <a:xfrm>
              <a:off x="5505227" y="4297535"/>
              <a:ext cx="1513310" cy="1052875"/>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28" name="Rectangle 4">
              <a:extLst>
                <a:ext uri="{FF2B5EF4-FFF2-40B4-BE49-F238E27FC236}">
                  <a16:creationId xmlns:a16="http://schemas.microsoft.com/office/drawing/2014/main" id="{D0B2396C-EBB7-2B49-BF1F-831DA82F636C}"/>
                </a:ext>
              </a:extLst>
            </p:cNvPr>
            <p:cNvSpPr>
              <a:spLocks noChangeArrowheads="1"/>
            </p:cNvSpPr>
            <p:nvPr/>
          </p:nvSpPr>
          <p:spPr bwMode="auto">
            <a:xfrm>
              <a:off x="7139982" y="4297535"/>
              <a:ext cx="1291015" cy="1052875"/>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30" name="Rectangle 30">
              <a:extLst>
                <a:ext uri="{FF2B5EF4-FFF2-40B4-BE49-F238E27FC236}">
                  <a16:creationId xmlns:a16="http://schemas.microsoft.com/office/drawing/2014/main" id="{134DDB5C-F11F-7248-A5FC-6CCE4E1F5BE4}"/>
                </a:ext>
              </a:extLst>
            </p:cNvPr>
            <p:cNvSpPr>
              <a:spLocks noChangeArrowheads="1"/>
            </p:cNvSpPr>
            <p:nvPr/>
          </p:nvSpPr>
          <p:spPr bwMode="auto">
            <a:xfrm>
              <a:off x="6179198" y="4645208"/>
              <a:ext cx="169445" cy="3047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a:latin typeface="Ubuntu Mono" panose="020B0509030602030204" pitchFamily="49" charset="0"/>
                  <a:ea typeface="굴림" panose="020B0600000101010101" pitchFamily="34" charset="-127"/>
                </a:rPr>
                <a:t>:</a:t>
              </a:r>
            </a:p>
          </p:txBody>
        </p:sp>
        <p:sp>
          <p:nvSpPr>
            <p:cNvPr id="131" name="Rectangle 39">
              <a:extLst>
                <a:ext uri="{FF2B5EF4-FFF2-40B4-BE49-F238E27FC236}">
                  <a16:creationId xmlns:a16="http://schemas.microsoft.com/office/drawing/2014/main" id="{21065102-35A5-624D-A9A2-E3B074359121}"/>
                </a:ext>
              </a:extLst>
            </p:cNvPr>
            <p:cNvSpPr>
              <a:spLocks noChangeArrowheads="1"/>
            </p:cNvSpPr>
            <p:nvPr/>
          </p:nvSpPr>
          <p:spPr bwMode="auto">
            <a:xfrm>
              <a:off x="5054098" y="3863341"/>
              <a:ext cx="468399"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Valid</a:t>
              </a:r>
              <a:b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b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Bit</a:t>
              </a:r>
            </a:p>
          </p:txBody>
        </p:sp>
        <p:sp>
          <p:nvSpPr>
            <p:cNvPr id="132" name="Rectangle 63">
              <a:extLst>
                <a:ext uri="{FF2B5EF4-FFF2-40B4-BE49-F238E27FC236}">
                  <a16:creationId xmlns:a16="http://schemas.microsoft.com/office/drawing/2014/main" id="{BB3623A9-BB84-2948-978C-2BDE5A4222B2}"/>
                </a:ext>
              </a:extLst>
            </p:cNvPr>
            <p:cNvSpPr>
              <a:spLocks noChangeArrowheads="1"/>
            </p:cNvSpPr>
            <p:nvPr/>
          </p:nvSpPr>
          <p:spPr bwMode="auto">
            <a:xfrm>
              <a:off x="5850986" y="4062587"/>
              <a:ext cx="830485" cy="2744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ko-KR" altLang="en-US" sz="1200" b="0" dirty="0">
                  <a:latin typeface="Gill Sans Light" panose="020B0302020104020203" pitchFamily="34" charset="-79"/>
                  <a:ea typeface="굴림" panose="020B0600000101010101" pitchFamily="34" charset="-127"/>
                  <a:cs typeface="Gill Sans Light" panose="020B0302020104020203" pitchFamily="34" charset="-79"/>
                </a:rPr>
                <a:t> </a:t>
              </a: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Tag</a:t>
              </a:r>
            </a:p>
          </p:txBody>
        </p:sp>
        <p:sp>
          <p:nvSpPr>
            <p:cNvPr id="133" name="Rectangle 16">
              <a:extLst>
                <a:ext uri="{FF2B5EF4-FFF2-40B4-BE49-F238E27FC236}">
                  <a16:creationId xmlns:a16="http://schemas.microsoft.com/office/drawing/2014/main" id="{95044B4D-21E3-4543-AB25-B732D315569F}"/>
                </a:ext>
              </a:extLst>
            </p:cNvPr>
            <p:cNvSpPr>
              <a:spLocks noChangeArrowheads="1"/>
            </p:cNvSpPr>
            <p:nvPr/>
          </p:nvSpPr>
          <p:spPr bwMode="auto">
            <a:xfrm>
              <a:off x="7229588" y="4062587"/>
              <a:ext cx="944169" cy="2744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ko-KR" altLang="en-US" sz="1200" b="0" dirty="0">
                  <a:latin typeface="Gill Sans Light" panose="020B0302020104020203" pitchFamily="34" charset="-79"/>
                  <a:ea typeface="굴림" panose="020B0600000101010101" pitchFamily="34" charset="-127"/>
                  <a:cs typeface="Gill Sans Light" panose="020B0302020104020203" pitchFamily="34" charset="-79"/>
                </a:rPr>
                <a:t> </a:t>
              </a: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Data</a:t>
              </a:r>
            </a:p>
          </p:txBody>
        </p:sp>
        <p:sp>
          <p:nvSpPr>
            <p:cNvPr id="134" name="Rectangle 9">
              <a:extLst>
                <a:ext uri="{FF2B5EF4-FFF2-40B4-BE49-F238E27FC236}">
                  <a16:creationId xmlns:a16="http://schemas.microsoft.com/office/drawing/2014/main" id="{1F54CBA6-BB8F-F54B-8E49-0E595997B9BC}"/>
                </a:ext>
              </a:extLst>
            </p:cNvPr>
            <p:cNvSpPr>
              <a:spLocks noChangeArrowheads="1"/>
            </p:cNvSpPr>
            <p:nvPr/>
          </p:nvSpPr>
          <p:spPr bwMode="auto">
            <a:xfrm>
              <a:off x="8420075" y="4260807"/>
              <a:ext cx="253275" cy="2590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0</a:t>
              </a:r>
            </a:p>
          </p:txBody>
        </p:sp>
        <p:sp>
          <p:nvSpPr>
            <p:cNvPr id="135" name="Rectangle 10">
              <a:extLst>
                <a:ext uri="{FF2B5EF4-FFF2-40B4-BE49-F238E27FC236}">
                  <a16:creationId xmlns:a16="http://schemas.microsoft.com/office/drawing/2014/main" id="{28F5D425-9D45-1645-8E0A-CF3E9D0E1C5F}"/>
                </a:ext>
              </a:extLst>
            </p:cNvPr>
            <p:cNvSpPr>
              <a:spLocks noChangeArrowheads="1"/>
            </p:cNvSpPr>
            <p:nvPr/>
          </p:nvSpPr>
          <p:spPr bwMode="auto">
            <a:xfrm>
              <a:off x="8420075" y="4430756"/>
              <a:ext cx="253275" cy="2590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1</a:t>
              </a:r>
            </a:p>
          </p:txBody>
        </p:sp>
        <p:sp>
          <p:nvSpPr>
            <p:cNvPr id="136" name="Rectangle 11">
              <a:extLst>
                <a:ext uri="{FF2B5EF4-FFF2-40B4-BE49-F238E27FC236}">
                  <a16:creationId xmlns:a16="http://schemas.microsoft.com/office/drawing/2014/main" id="{D072EBEB-58D9-C448-A3C7-6A33A7CC9633}"/>
                </a:ext>
              </a:extLst>
            </p:cNvPr>
            <p:cNvSpPr>
              <a:spLocks noChangeArrowheads="1"/>
            </p:cNvSpPr>
            <p:nvPr/>
          </p:nvSpPr>
          <p:spPr bwMode="auto">
            <a:xfrm>
              <a:off x="8420075" y="4612890"/>
              <a:ext cx="253275" cy="2590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2</a:t>
              </a:r>
            </a:p>
          </p:txBody>
        </p:sp>
        <p:sp>
          <p:nvSpPr>
            <p:cNvPr id="137" name="Rectangle 12">
              <a:extLst>
                <a:ext uri="{FF2B5EF4-FFF2-40B4-BE49-F238E27FC236}">
                  <a16:creationId xmlns:a16="http://schemas.microsoft.com/office/drawing/2014/main" id="{232350A1-4349-E841-BBBC-ADB9EF5A1BD8}"/>
                </a:ext>
              </a:extLst>
            </p:cNvPr>
            <p:cNvSpPr>
              <a:spLocks noChangeArrowheads="1"/>
            </p:cNvSpPr>
            <p:nvPr/>
          </p:nvSpPr>
          <p:spPr bwMode="auto">
            <a:xfrm>
              <a:off x="8420075" y="4839712"/>
              <a:ext cx="253275" cy="2590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a:latin typeface="Ubuntu Mono" panose="020B0509030602030204" pitchFamily="49" charset="0"/>
                  <a:ea typeface="굴림" panose="020B0600000101010101" pitchFamily="34" charset="-127"/>
                </a:rPr>
                <a:t>3</a:t>
              </a:r>
            </a:p>
          </p:txBody>
        </p:sp>
        <p:sp>
          <p:nvSpPr>
            <p:cNvPr id="138" name="Rectangle 15">
              <a:extLst>
                <a:ext uri="{FF2B5EF4-FFF2-40B4-BE49-F238E27FC236}">
                  <a16:creationId xmlns:a16="http://schemas.microsoft.com/office/drawing/2014/main" id="{DE560DBC-2456-4042-9614-385C53FF8ECC}"/>
                </a:ext>
              </a:extLst>
            </p:cNvPr>
            <p:cNvSpPr>
              <a:spLocks noChangeArrowheads="1"/>
            </p:cNvSpPr>
            <p:nvPr/>
          </p:nvSpPr>
          <p:spPr bwMode="auto">
            <a:xfrm>
              <a:off x="7644660" y="4645208"/>
              <a:ext cx="169445" cy="3047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149" name="Rectangle 38">
              <a:extLst>
                <a:ext uri="{FF2B5EF4-FFF2-40B4-BE49-F238E27FC236}">
                  <a16:creationId xmlns:a16="http://schemas.microsoft.com/office/drawing/2014/main" id="{A3D56F88-E24F-7A4B-B55E-FA6A105B1D36}"/>
                </a:ext>
              </a:extLst>
            </p:cNvPr>
            <p:cNvSpPr>
              <a:spLocks noChangeArrowheads="1"/>
            </p:cNvSpPr>
            <p:nvPr/>
          </p:nvSpPr>
          <p:spPr bwMode="auto">
            <a:xfrm>
              <a:off x="5177388" y="4297535"/>
              <a:ext cx="208800" cy="1052875"/>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50" name="Rectangle 45">
              <a:extLst>
                <a:ext uri="{FF2B5EF4-FFF2-40B4-BE49-F238E27FC236}">
                  <a16:creationId xmlns:a16="http://schemas.microsoft.com/office/drawing/2014/main" id="{F50E319F-34D9-6048-ADC6-3FEA3A66D3D5}"/>
                </a:ext>
              </a:extLst>
            </p:cNvPr>
            <p:cNvSpPr>
              <a:spLocks noChangeArrowheads="1"/>
            </p:cNvSpPr>
            <p:nvPr/>
          </p:nvSpPr>
          <p:spPr bwMode="auto">
            <a:xfrm>
              <a:off x="5150808" y="4645208"/>
              <a:ext cx="272894" cy="3047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153" name="Rectangle 4">
              <a:extLst>
                <a:ext uri="{FF2B5EF4-FFF2-40B4-BE49-F238E27FC236}">
                  <a16:creationId xmlns:a16="http://schemas.microsoft.com/office/drawing/2014/main" id="{66CB0B2E-E039-264E-813A-C12A8DA8DCB6}"/>
                </a:ext>
              </a:extLst>
            </p:cNvPr>
            <p:cNvSpPr>
              <a:spLocks noChangeArrowheads="1"/>
            </p:cNvSpPr>
            <p:nvPr/>
          </p:nvSpPr>
          <p:spPr bwMode="auto">
            <a:xfrm>
              <a:off x="7139982" y="4297535"/>
              <a:ext cx="1291015" cy="1836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en-US" sz="1050" b="0" dirty="0">
                  <a:latin typeface="Ubuntu Mono" panose="020B0509030602030204" pitchFamily="49" charset="0"/>
                </a:rPr>
                <a:t>Cache Block 0</a:t>
              </a:r>
            </a:p>
          </p:txBody>
        </p:sp>
        <p:sp>
          <p:nvSpPr>
            <p:cNvPr id="155" name="Rectangle 4">
              <a:extLst>
                <a:ext uri="{FF2B5EF4-FFF2-40B4-BE49-F238E27FC236}">
                  <a16:creationId xmlns:a16="http://schemas.microsoft.com/office/drawing/2014/main" id="{D86FF5B0-8D1D-AD4B-BE4C-8771F79217FD}"/>
                </a:ext>
              </a:extLst>
            </p:cNvPr>
            <p:cNvSpPr>
              <a:spLocks noChangeArrowheads="1"/>
            </p:cNvSpPr>
            <p:nvPr/>
          </p:nvSpPr>
          <p:spPr bwMode="auto">
            <a:xfrm>
              <a:off x="7139982" y="4477224"/>
              <a:ext cx="1291015" cy="1836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en-US" sz="1050" b="0" dirty="0">
                  <a:latin typeface="Ubuntu Mono" panose="020B0509030602030204" pitchFamily="49" charset="0"/>
                </a:rPr>
                <a:t>Cache Block 1</a:t>
              </a:r>
            </a:p>
          </p:txBody>
        </p:sp>
        <p:sp>
          <p:nvSpPr>
            <p:cNvPr id="156" name="Rectangle 4">
              <a:extLst>
                <a:ext uri="{FF2B5EF4-FFF2-40B4-BE49-F238E27FC236}">
                  <a16:creationId xmlns:a16="http://schemas.microsoft.com/office/drawing/2014/main" id="{767BD470-26D5-AF41-96FE-FA3D63B6A0BD}"/>
                </a:ext>
              </a:extLst>
            </p:cNvPr>
            <p:cNvSpPr>
              <a:spLocks noChangeArrowheads="1"/>
            </p:cNvSpPr>
            <p:nvPr/>
          </p:nvSpPr>
          <p:spPr bwMode="auto">
            <a:xfrm>
              <a:off x="7139982" y="5172665"/>
              <a:ext cx="1291015" cy="1836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en-US" sz="1050" b="0" dirty="0">
                  <a:latin typeface="Ubuntu Mono" panose="020B0509030602030204" pitchFamily="49" charset="0"/>
                </a:rPr>
                <a:t>Cache Block 31</a:t>
              </a:r>
            </a:p>
          </p:txBody>
        </p:sp>
        <p:sp>
          <p:nvSpPr>
            <p:cNvPr id="157" name="Rectangle 24">
              <a:extLst>
                <a:ext uri="{FF2B5EF4-FFF2-40B4-BE49-F238E27FC236}">
                  <a16:creationId xmlns:a16="http://schemas.microsoft.com/office/drawing/2014/main" id="{3C236267-30C4-6C4A-9D30-7D8C3A11E275}"/>
                </a:ext>
              </a:extLst>
            </p:cNvPr>
            <p:cNvSpPr>
              <a:spLocks noChangeArrowheads="1"/>
            </p:cNvSpPr>
            <p:nvPr/>
          </p:nvSpPr>
          <p:spPr bwMode="auto">
            <a:xfrm>
              <a:off x="5505227" y="4477154"/>
              <a:ext cx="1513310" cy="1836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050" b="0">
                <a:latin typeface="Ubuntu Mono" panose="020B0509030602030204" pitchFamily="49" charset="0"/>
              </a:endParaRPr>
            </a:p>
          </p:txBody>
        </p:sp>
        <p:sp>
          <p:nvSpPr>
            <p:cNvPr id="158" name="Rectangle 24">
              <a:extLst>
                <a:ext uri="{FF2B5EF4-FFF2-40B4-BE49-F238E27FC236}">
                  <a16:creationId xmlns:a16="http://schemas.microsoft.com/office/drawing/2014/main" id="{9E5C98E2-DB6F-7847-865C-A68145199504}"/>
                </a:ext>
              </a:extLst>
            </p:cNvPr>
            <p:cNvSpPr>
              <a:spLocks noChangeArrowheads="1"/>
            </p:cNvSpPr>
            <p:nvPr/>
          </p:nvSpPr>
          <p:spPr bwMode="auto">
            <a:xfrm>
              <a:off x="5505227" y="5174465"/>
              <a:ext cx="1513310" cy="1800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050" b="0">
                <a:latin typeface="Ubuntu Mono" panose="020B0509030602030204" pitchFamily="49" charset="0"/>
              </a:endParaRPr>
            </a:p>
          </p:txBody>
        </p:sp>
        <p:sp>
          <p:nvSpPr>
            <p:cNvPr id="159" name="Rectangle 38">
              <a:extLst>
                <a:ext uri="{FF2B5EF4-FFF2-40B4-BE49-F238E27FC236}">
                  <a16:creationId xmlns:a16="http://schemas.microsoft.com/office/drawing/2014/main" id="{8665DDB2-0DEB-6647-B684-4E2986E9B005}"/>
                </a:ext>
              </a:extLst>
            </p:cNvPr>
            <p:cNvSpPr>
              <a:spLocks noChangeArrowheads="1"/>
            </p:cNvSpPr>
            <p:nvPr/>
          </p:nvSpPr>
          <p:spPr bwMode="auto">
            <a:xfrm>
              <a:off x="5177388" y="4478407"/>
              <a:ext cx="208800" cy="1836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60" name="Rectangle 38">
              <a:extLst>
                <a:ext uri="{FF2B5EF4-FFF2-40B4-BE49-F238E27FC236}">
                  <a16:creationId xmlns:a16="http://schemas.microsoft.com/office/drawing/2014/main" id="{2A67C056-2129-564B-8D6C-1DD77FFFDDD0}"/>
                </a:ext>
              </a:extLst>
            </p:cNvPr>
            <p:cNvSpPr>
              <a:spLocks noChangeArrowheads="1"/>
            </p:cNvSpPr>
            <p:nvPr/>
          </p:nvSpPr>
          <p:spPr bwMode="auto">
            <a:xfrm>
              <a:off x="5177388" y="5172665"/>
              <a:ext cx="208800" cy="1836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grpSp>
      <p:cxnSp>
        <p:nvCxnSpPr>
          <p:cNvPr id="194" name="Elbow Connector 193">
            <a:extLst>
              <a:ext uri="{FF2B5EF4-FFF2-40B4-BE49-F238E27FC236}">
                <a16:creationId xmlns:a16="http://schemas.microsoft.com/office/drawing/2014/main" id="{EEAA7F2B-7FAC-174C-A47C-8E69D406C63A}"/>
              </a:ext>
            </a:extLst>
          </p:cNvPr>
          <p:cNvCxnSpPr>
            <a:cxnSpLocks/>
            <a:stCxn id="188" idx="2"/>
            <a:endCxn id="135" idx="3"/>
          </p:cNvCxnSpPr>
          <p:nvPr/>
        </p:nvCxnSpPr>
        <p:spPr>
          <a:xfrm rot="16200000" flipH="1">
            <a:off x="6983121" y="2870050"/>
            <a:ext cx="790286" cy="2590172"/>
          </a:xfrm>
          <a:prstGeom prst="bentConnector4">
            <a:avLst>
              <a:gd name="adj1" fmla="val 19307"/>
              <a:gd name="adj2" fmla="val 108826"/>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5" name="Rectangle 24">
            <a:extLst>
              <a:ext uri="{FF2B5EF4-FFF2-40B4-BE49-F238E27FC236}">
                <a16:creationId xmlns:a16="http://schemas.microsoft.com/office/drawing/2014/main" id="{4BAF35DF-853A-AA4E-A763-B67F0B98126D}"/>
              </a:ext>
            </a:extLst>
          </p:cNvPr>
          <p:cNvSpPr>
            <a:spLocks noChangeArrowheads="1"/>
          </p:cNvSpPr>
          <p:nvPr/>
        </p:nvSpPr>
        <p:spPr bwMode="auto">
          <a:xfrm>
            <a:off x="1342572" y="4449839"/>
            <a:ext cx="7108072" cy="239961"/>
          </a:xfrm>
          <a:prstGeom prst="rect">
            <a:avLst/>
          </a:prstGeom>
          <a:noFill/>
          <a:ln w="25400">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grpSp>
        <p:nvGrpSpPr>
          <p:cNvPr id="734301" name="Group 734300">
            <a:extLst>
              <a:ext uri="{FF2B5EF4-FFF2-40B4-BE49-F238E27FC236}">
                <a16:creationId xmlns:a16="http://schemas.microsoft.com/office/drawing/2014/main" id="{42C2CD6C-1D68-3A4E-BAED-3D5A71732874}"/>
              </a:ext>
            </a:extLst>
          </p:cNvPr>
          <p:cNvGrpSpPr/>
          <p:nvPr/>
        </p:nvGrpSpPr>
        <p:grpSpPr>
          <a:xfrm>
            <a:off x="3822198" y="4660754"/>
            <a:ext cx="3760632" cy="1892722"/>
            <a:chOff x="3822198" y="4660754"/>
            <a:chExt cx="3760632" cy="1892722"/>
          </a:xfrm>
        </p:grpSpPr>
        <p:sp>
          <p:nvSpPr>
            <p:cNvPr id="43" name="Trapezoid 42">
              <a:extLst>
                <a:ext uri="{FF2B5EF4-FFF2-40B4-BE49-F238E27FC236}">
                  <a16:creationId xmlns:a16="http://schemas.microsoft.com/office/drawing/2014/main" id="{00E6C7F1-98BF-A74A-9E06-4E945EBD7EF6}"/>
                </a:ext>
              </a:extLst>
            </p:cNvPr>
            <p:cNvSpPr/>
            <p:nvPr/>
          </p:nvSpPr>
          <p:spPr>
            <a:xfrm flipV="1">
              <a:off x="3822198" y="5609077"/>
              <a:ext cx="1293690" cy="528299"/>
            </a:xfrm>
            <a:prstGeom prst="trapezoid">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6" name="Straight Arrow Connector 255">
              <a:extLst>
                <a:ext uri="{FF2B5EF4-FFF2-40B4-BE49-F238E27FC236}">
                  <a16:creationId xmlns:a16="http://schemas.microsoft.com/office/drawing/2014/main" id="{8E3A2422-0CE7-E14E-8EB7-D89279E54A9A}"/>
                </a:ext>
              </a:extLst>
            </p:cNvPr>
            <p:cNvCxnSpPr>
              <a:cxnSpLocks/>
            </p:cNvCxnSpPr>
            <p:nvPr/>
          </p:nvCxnSpPr>
          <p:spPr>
            <a:xfrm>
              <a:off x="4193235" y="4660754"/>
              <a:ext cx="0" cy="94832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Freeform 44">
              <a:extLst>
                <a:ext uri="{FF2B5EF4-FFF2-40B4-BE49-F238E27FC236}">
                  <a16:creationId xmlns:a16="http://schemas.microsoft.com/office/drawing/2014/main" id="{4CAB6888-045F-AA48-B378-B2D2B2E6E9DA}"/>
                </a:ext>
              </a:extLst>
            </p:cNvPr>
            <p:cNvSpPr/>
            <p:nvPr/>
          </p:nvSpPr>
          <p:spPr>
            <a:xfrm>
              <a:off x="4758152" y="4683511"/>
              <a:ext cx="2824678" cy="929273"/>
            </a:xfrm>
            <a:custGeom>
              <a:avLst/>
              <a:gdLst>
                <a:gd name="connsiteX0" fmla="*/ 2787805 w 2787805"/>
                <a:gd name="connsiteY0" fmla="*/ 0 h 836342"/>
                <a:gd name="connsiteX1" fmla="*/ 2787805 w 2787805"/>
                <a:gd name="connsiteY1" fmla="*/ 334537 h 836342"/>
                <a:gd name="connsiteX2" fmla="*/ 0 w 2787805"/>
                <a:gd name="connsiteY2" fmla="*/ 334537 h 836342"/>
                <a:gd name="connsiteX3" fmla="*/ 0 w 2787805"/>
                <a:gd name="connsiteY3" fmla="*/ 836342 h 836342"/>
              </a:gdLst>
              <a:ahLst/>
              <a:cxnLst>
                <a:cxn ang="0">
                  <a:pos x="connsiteX0" y="connsiteY0"/>
                </a:cxn>
                <a:cxn ang="0">
                  <a:pos x="connsiteX1" y="connsiteY1"/>
                </a:cxn>
                <a:cxn ang="0">
                  <a:pos x="connsiteX2" y="connsiteY2"/>
                </a:cxn>
                <a:cxn ang="0">
                  <a:pos x="connsiteX3" y="connsiteY3"/>
                </a:cxn>
              </a:cxnLst>
              <a:rect l="l" t="t" r="r" b="b"/>
              <a:pathLst>
                <a:path w="2787805" h="836342">
                  <a:moveTo>
                    <a:pt x="2787805" y="0"/>
                  </a:moveTo>
                  <a:lnTo>
                    <a:pt x="2787805" y="334537"/>
                  </a:lnTo>
                  <a:lnTo>
                    <a:pt x="0" y="334537"/>
                  </a:lnTo>
                  <a:lnTo>
                    <a:pt x="0" y="836342"/>
                  </a:lnTo>
                </a:path>
              </a:pathLst>
            </a:custGeom>
            <a:noFill/>
            <a:ln w="254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Arrow Connector 57">
              <a:extLst>
                <a:ext uri="{FF2B5EF4-FFF2-40B4-BE49-F238E27FC236}">
                  <a16:creationId xmlns:a16="http://schemas.microsoft.com/office/drawing/2014/main" id="{456F24D3-E4CA-F449-A8A0-4C014FECE840}"/>
                </a:ext>
              </a:extLst>
            </p:cNvPr>
            <p:cNvCxnSpPr>
              <a:cxnSpLocks/>
              <a:stCxn id="43" idx="0"/>
              <a:endCxn id="274" idx="0"/>
            </p:cNvCxnSpPr>
            <p:nvPr/>
          </p:nvCxnSpPr>
          <p:spPr>
            <a:xfrm>
              <a:off x="4469043" y="6137376"/>
              <a:ext cx="1" cy="2325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4" name="Rectangle 4">
              <a:extLst>
                <a:ext uri="{FF2B5EF4-FFF2-40B4-BE49-F238E27FC236}">
                  <a16:creationId xmlns:a16="http://schemas.microsoft.com/office/drawing/2014/main" id="{7193B89C-0F80-6A48-990A-B7F33E437CC0}"/>
                </a:ext>
              </a:extLst>
            </p:cNvPr>
            <p:cNvSpPr>
              <a:spLocks noChangeArrowheads="1"/>
            </p:cNvSpPr>
            <p:nvPr/>
          </p:nvSpPr>
          <p:spPr bwMode="auto">
            <a:xfrm>
              <a:off x="3823536" y="6369876"/>
              <a:ext cx="1291015" cy="183600"/>
            </a:xfrm>
            <a:prstGeom prst="rect">
              <a:avLst/>
            </a:prstGeom>
            <a:solidFill>
              <a:schemeClr val="accent5">
                <a:lumMod val="20000"/>
                <a:lumOff val="80000"/>
              </a:schemeClr>
            </a:solid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en-US" sz="1050" b="0" dirty="0">
                  <a:latin typeface="Ubuntu Mono" panose="020B0509030602030204" pitchFamily="49" charset="0"/>
                </a:rPr>
                <a:t>Cache Block</a:t>
              </a:r>
            </a:p>
          </p:txBody>
        </p:sp>
        <p:sp>
          <p:nvSpPr>
            <p:cNvPr id="63" name="TextBox 62">
              <a:extLst>
                <a:ext uri="{FF2B5EF4-FFF2-40B4-BE49-F238E27FC236}">
                  <a16:creationId xmlns:a16="http://schemas.microsoft.com/office/drawing/2014/main" id="{15CC1782-12EC-0949-9057-C3FA80DA9739}"/>
                </a:ext>
              </a:extLst>
            </p:cNvPr>
            <p:cNvSpPr txBox="1"/>
            <p:nvPr/>
          </p:nvSpPr>
          <p:spPr>
            <a:xfrm>
              <a:off x="4638650" y="5597465"/>
              <a:ext cx="248786" cy="246221"/>
            </a:xfrm>
            <a:prstGeom prst="rect">
              <a:avLst/>
            </a:prstGeom>
            <a:noFill/>
          </p:spPr>
          <p:txBody>
            <a:bodyPr wrap="none" rtlCol="0">
              <a:spAutoFit/>
            </a:bodyPr>
            <a:lstStyle/>
            <a:p>
              <a:r>
                <a:rPr lang="en-US" sz="1000" dirty="0">
                  <a:latin typeface="Ubuntu Mono" panose="020B0509030602030204" pitchFamily="49" charset="0"/>
                </a:rPr>
                <a:t>0</a:t>
              </a:r>
            </a:p>
          </p:txBody>
        </p:sp>
        <p:sp>
          <p:nvSpPr>
            <p:cNvPr id="734272" name="TextBox 734271">
              <a:extLst>
                <a:ext uri="{FF2B5EF4-FFF2-40B4-BE49-F238E27FC236}">
                  <a16:creationId xmlns:a16="http://schemas.microsoft.com/office/drawing/2014/main" id="{4B301F21-44D8-D04C-B066-C21AD848CBD0}"/>
                </a:ext>
              </a:extLst>
            </p:cNvPr>
            <p:cNvSpPr txBox="1"/>
            <p:nvPr/>
          </p:nvSpPr>
          <p:spPr>
            <a:xfrm>
              <a:off x="4067820" y="5597465"/>
              <a:ext cx="248786" cy="246221"/>
            </a:xfrm>
            <a:prstGeom prst="rect">
              <a:avLst/>
            </a:prstGeom>
            <a:noFill/>
          </p:spPr>
          <p:txBody>
            <a:bodyPr wrap="none" rtlCol="0">
              <a:spAutoFit/>
            </a:bodyPr>
            <a:lstStyle/>
            <a:p>
              <a:r>
                <a:rPr lang="en-US" sz="1000" dirty="0">
                  <a:latin typeface="Ubuntu Mono" panose="020B0509030602030204" pitchFamily="49" charset="0"/>
                </a:rPr>
                <a:t>1</a:t>
              </a:r>
            </a:p>
          </p:txBody>
        </p:sp>
        <p:sp>
          <p:nvSpPr>
            <p:cNvPr id="734273" name="TextBox 734272">
              <a:extLst>
                <a:ext uri="{FF2B5EF4-FFF2-40B4-BE49-F238E27FC236}">
                  <a16:creationId xmlns:a16="http://schemas.microsoft.com/office/drawing/2014/main" id="{58B72AE5-374B-9F45-ADC5-22897F8DE0FE}"/>
                </a:ext>
              </a:extLst>
            </p:cNvPr>
            <p:cNvSpPr txBox="1"/>
            <p:nvPr/>
          </p:nvSpPr>
          <p:spPr>
            <a:xfrm>
              <a:off x="3869826" y="5820878"/>
              <a:ext cx="505267" cy="246221"/>
            </a:xfrm>
            <a:prstGeom prst="rect">
              <a:avLst/>
            </a:prstGeom>
            <a:noFill/>
          </p:spPr>
          <p:txBody>
            <a:bodyPr wrap="none" rtlCol="0">
              <a:spAutoFit/>
            </a:bodyPr>
            <a:lstStyle/>
            <a:p>
              <a:r>
                <a:rPr lang="en-US" sz="1000" dirty="0">
                  <a:latin typeface="Ubuntu Mono" panose="020B0509030602030204" pitchFamily="49" charset="0"/>
                </a:rPr>
                <a:t>selc1</a:t>
              </a:r>
            </a:p>
          </p:txBody>
        </p:sp>
        <p:sp>
          <p:nvSpPr>
            <p:cNvPr id="734274" name="TextBox 734273">
              <a:extLst>
                <a:ext uri="{FF2B5EF4-FFF2-40B4-BE49-F238E27FC236}">
                  <a16:creationId xmlns:a16="http://schemas.microsoft.com/office/drawing/2014/main" id="{4C19D58A-C689-9940-9952-907F395B7347}"/>
                </a:ext>
              </a:extLst>
            </p:cNvPr>
            <p:cNvSpPr txBox="1"/>
            <p:nvPr/>
          </p:nvSpPr>
          <p:spPr>
            <a:xfrm>
              <a:off x="4583735" y="5820878"/>
              <a:ext cx="505267" cy="246221"/>
            </a:xfrm>
            <a:prstGeom prst="rect">
              <a:avLst/>
            </a:prstGeom>
            <a:noFill/>
          </p:spPr>
          <p:txBody>
            <a:bodyPr wrap="none" rtlCol="0">
              <a:spAutoFit/>
            </a:bodyPr>
            <a:lstStyle/>
            <a:p>
              <a:r>
                <a:rPr lang="en-US" sz="1000" dirty="0">
                  <a:latin typeface="Ubuntu Mono" panose="020B0509030602030204" pitchFamily="49" charset="0"/>
                </a:rPr>
                <a:t>selc0</a:t>
              </a:r>
            </a:p>
          </p:txBody>
        </p:sp>
      </p:grpSp>
      <p:grpSp>
        <p:nvGrpSpPr>
          <p:cNvPr id="734302" name="Group 734301">
            <a:extLst>
              <a:ext uri="{FF2B5EF4-FFF2-40B4-BE49-F238E27FC236}">
                <a16:creationId xmlns:a16="http://schemas.microsoft.com/office/drawing/2014/main" id="{7473A12E-704A-DF4A-B392-267D6A65B51F}"/>
              </a:ext>
            </a:extLst>
          </p:cNvPr>
          <p:cNvGrpSpPr/>
          <p:nvPr/>
        </p:nvGrpSpPr>
        <p:grpSpPr>
          <a:xfrm>
            <a:off x="2290686" y="5876693"/>
            <a:ext cx="2916934" cy="858644"/>
            <a:chOff x="2290686" y="5876693"/>
            <a:chExt cx="2916934" cy="858644"/>
          </a:xfrm>
        </p:grpSpPr>
        <p:grpSp>
          <p:nvGrpSpPr>
            <p:cNvPr id="734281" name="Group 734280">
              <a:extLst>
                <a:ext uri="{FF2B5EF4-FFF2-40B4-BE49-F238E27FC236}">
                  <a16:creationId xmlns:a16="http://schemas.microsoft.com/office/drawing/2014/main" id="{173E0E01-3FC0-5E4E-A06D-76701BF21A5C}"/>
                </a:ext>
              </a:extLst>
            </p:cNvPr>
            <p:cNvGrpSpPr/>
            <p:nvPr/>
          </p:nvGrpSpPr>
          <p:grpSpPr>
            <a:xfrm>
              <a:off x="2975493" y="6279861"/>
              <a:ext cx="336632" cy="324275"/>
              <a:chOff x="9111673" y="6359132"/>
              <a:chExt cx="336632" cy="324275"/>
            </a:xfrm>
          </p:grpSpPr>
          <p:sp>
            <p:nvSpPr>
              <p:cNvPr id="284" name="Oval 90">
                <a:extLst>
                  <a:ext uri="{FF2B5EF4-FFF2-40B4-BE49-F238E27FC236}">
                    <a16:creationId xmlns:a16="http://schemas.microsoft.com/office/drawing/2014/main" id="{B1B7C9F5-B4FA-5F42-9E54-C5A26F63217B}"/>
                  </a:ext>
                </a:extLst>
              </p:cNvPr>
              <p:cNvSpPr>
                <a:spLocks noChangeArrowheads="1"/>
              </p:cNvSpPr>
              <p:nvPr/>
            </p:nvSpPr>
            <p:spPr bwMode="auto">
              <a:xfrm>
                <a:off x="9111824" y="6359132"/>
                <a:ext cx="324275" cy="324275"/>
              </a:xfrm>
              <a:prstGeom prst="ellipse">
                <a:avLst/>
              </a:prstGeom>
              <a:noFill/>
              <a:ln w="254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dirty="0">
                  <a:latin typeface="Ubuntu Mono" panose="020B0509030602030204" pitchFamily="49" charset="0"/>
                </a:endParaRPr>
              </a:p>
            </p:txBody>
          </p:sp>
          <p:sp>
            <p:nvSpPr>
              <p:cNvPr id="285" name="Rectangle 91">
                <a:extLst>
                  <a:ext uri="{FF2B5EF4-FFF2-40B4-BE49-F238E27FC236}">
                    <a16:creationId xmlns:a16="http://schemas.microsoft.com/office/drawing/2014/main" id="{379E0EBB-55CA-954C-9797-791434BAA324}"/>
                  </a:ext>
                </a:extLst>
              </p:cNvPr>
              <p:cNvSpPr>
                <a:spLocks noChangeArrowheads="1"/>
              </p:cNvSpPr>
              <p:nvPr/>
            </p:nvSpPr>
            <p:spPr bwMode="auto">
              <a:xfrm>
                <a:off x="9111673" y="6376183"/>
                <a:ext cx="336632" cy="2744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200" b="0" dirty="0">
                    <a:latin typeface="Ubuntu Mono" panose="020B0509030602030204" pitchFamily="49" charset="0"/>
                    <a:ea typeface="굴림" panose="020B0600000101010101" pitchFamily="34" charset="-127"/>
                  </a:rPr>
                  <a:t>OR</a:t>
                </a:r>
              </a:p>
            </p:txBody>
          </p:sp>
        </p:grpSp>
        <p:cxnSp>
          <p:nvCxnSpPr>
            <p:cNvPr id="293" name="Straight Arrow Connector 292">
              <a:extLst>
                <a:ext uri="{FF2B5EF4-FFF2-40B4-BE49-F238E27FC236}">
                  <a16:creationId xmlns:a16="http://schemas.microsoft.com/office/drawing/2014/main" id="{677F2A66-81B1-ED4E-8365-E0CEBB383E46}"/>
                </a:ext>
              </a:extLst>
            </p:cNvPr>
            <p:cNvCxnSpPr>
              <a:cxnSpLocks/>
            </p:cNvCxnSpPr>
            <p:nvPr/>
          </p:nvCxnSpPr>
          <p:spPr>
            <a:xfrm flipH="1" flipV="1">
              <a:off x="2754274" y="6430515"/>
              <a:ext cx="230180" cy="43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4282" name="TextBox 734281">
              <a:extLst>
                <a:ext uri="{FF2B5EF4-FFF2-40B4-BE49-F238E27FC236}">
                  <a16:creationId xmlns:a16="http://schemas.microsoft.com/office/drawing/2014/main" id="{23EF80DA-84D5-9047-82A3-C8C84BD46BB3}"/>
                </a:ext>
              </a:extLst>
            </p:cNvPr>
            <p:cNvSpPr txBox="1"/>
            <p:nvPr/>
          </p:nvSpPr>
          <p:spPr>
            <a:xfrm>
              <a:off x="2290686" y="6270008"/>
              <a:ext cx="463588" cy="369332"/>
            </a:xfrm>
            <a:prstGeom prst="rect">
              <a:avLst/>
            </a:prstGeom>
            <a:noFill/>
          </p:spPr>
          <p:txBody>
            <a:bodyPr wrap="none" rtlCol="0">
              <a:spAutoFit/>
            </a:bodyPr>
            <a:lstStyle/>
            <a:p>
              <a:r>
                <a:rPr lang="en-US" dirty="0">
                  <a:latin typeface="Gill Sans Light" panose="020B0302020104020203" pitchFamily="34" charset="-79"/>
                  <a:cs typeface="Gill Sans Light" panose="020B0302020104020203" pitchFamily="34" charset="-79"/>
                </a:rPr>
                <a:t>Hit</a:t>
              </a:r>
            </a:p>
          </p:txBody>
        </p:sp>
        <p:cxnSp>
          <p:nvCxnSpPr>
            <p:cNvPr id="734285" name="Elbow Connector 734284">
              <a:extLst>
                <a:ext uri="{FF2B5EF4-FFF2-40B4-BE49-F238E27FC236}">
                  <a16:creationId xmlns:a16="http://schemas.microsoft.com/office/drawing/2014/main" id="{47BF9328-4714-2B45-87F1-36569898898B}"/>
                </a:ext>
              </a:extLst>
            </p:cNvPr>
            <p:cNvCxnSpPr>
              <a:cxnSpLocks/>
              <a:stCxn id="8" idx="3"/>
              <a:endCxn id="284" idx="0"/>
            </p:cNvCxnSpPr>
            <p:nvPr/>
          </p:nvCxnSpPr>
          <p:spPr>
            <a:xfrm flipH="1">
              <a:off x="3137782" y="5877601"/>
              <a:ext cx="500284" cy="402260"/>
            </a:xfrm>
            <a:prstGeom prst="bentConnector4">
              <a:avLst>
                <a:gd name="adj1" fmla="val -18774"/>
                <a:gd name="adj2" fmla="val 7120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4290" name="Freeform 734289">
              <a:extLst>
                <a:ext uri="{FF2B5EF4-FFF2-40B4-BE49-F238E27FC236}">
                  <a16:creationId xmlns:a16="http://schemas.microsoft.com/office/drawing/2014/main" id="{10FF8827-34F3-E942-A809-BD831FA0DBCA}"/>
                </a:ext>
              </a:extLst>
            </p:cNvPr>
            <p:cNvSpPr/>
            <p:nvPr/>
          </p:nvSpPr>
          <p:spPr>
            <a:xfrm>
              <a:off x="3133493" y="5876693"/>
              <a:ext cx="2074127" cy="858644"/>
            </a:xfrm>
            <a:custGeom>
              <a:avLst/>
              <a:gdLst>
                <a:gd name="connsiteX0" fmla="*/ 2074127 w 2074127"/>
                <a:gd name="connsiteY0" fmla="*/ 0 h 858644"/>
                <a:gd name="connsiteX1" fmla="*/ 2074127 w 2074127"/>
                <a:gd name="connsiteY1" fmla="*/ 858644 h 858644"/>
                <a:gd name="connsiteX2" fmla="*/ 0 w 2074127"/>
                <a:gd name="connsiteY2" fmla="*/ 858644 h 858644"/>
                <a:gd name="connsiteX3" fmla="*/ 0 w 2074127"/>
                <a:gd name="connsiteY3" fmla="*/ 735980 h 858644"/>
              </a:gdLst>
              <a:ahLst/>
              <a:cxnLst>
                <a:cxn ang="0">
                  <a:pos x="connsiteX0" y="connsiteY0"/>
                </a:cxn>
                <a:cxn ang="0">
                  <a:pos x="connsiteX1" y="connsiteY1"/>
                </a:cxn>
                <a:cxn ang="0">
                  <a:pos x="connsiteX2" y="connsiteY2"/>
                </a:cxn>
                <a:cxn ang="0">
                  <a:pos x="connsiteX3" y="connsiteY3"/>
                </a:cxn>
              </a:cxnLst>
              <a:rect l="l" t="t" r="r" b="b"/>
              <a:pathLst>
                <a:path w="2074127" h="858644">
                  <a:moveTo>
                    <a:pt x="2074127" y="0"/>
                  </a:moveTo>
                  <a:lnTo>
                    <a:pt x="2074127" y="858644"/>
                  </a:lnTo>
                  <a:lnTo>
                    <a:pt x="0" y="858644"/>
                  </a:lnTo>
                  <a:lnTo>
                    <a:pt x="0" y="735980"/>
                  </a:lnTo>
                </a:path>
              </a:pathLst>
            </a:custGeom>
            <a:noFill/>
            <a:ln w="190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4307" name="Group 734306">
            <a:extLst>
              <a:ext uri="{FF2B5EF4-FFF2-40B4-BE49-F238E27FC236}">
                <a16:creationId xmlns:a16="http://schemas.microsoft.com/office/drawing/2014/main" id="{09BFE3A2-F78B-1E45-ACFE-2C0231442B1A}"/>
              </a:ext>
            </a:extLst>
          </p:cNvPr>
          <p:cNvGrpSpPr/>
          <p:nvPr/>
        </p:nvGrpSpPr>
        <p:grpSpPr>
          <a:xfrm>
            <a:off x="5049851" y="4654602"/>
            <a:ext cx="1417834" cy="1393566"/>
            <a:chOff x="5049851" y="4654602"/>
            <a:chExt cx="1417834" cy="1393566"/>
          </a:xfrm>
        </p:grpSpPr>
        <p:grpSp>
          <p:nvGrpSpPr>
            <p:cNvPr id="734300" name="Group 734299">
              <a:extLst>
                <a:ext uri="{FF2B5EF4-FFF2-40B4-BE49-F238E27FC236}">
                  <a16:creationId xmlns:a16="http://schemas.microsoft.com/office/drawing/2014/main" id="{8FE049CB-726E-5E4C-80F9-89D5F10B0AF5}"/>
                </a:ext>
              </a:extLst>
            </p:cNvPr>
            <p:cNvGrpSpPr/>
            <p:nvPr/>
          </p:nvGrpSpPr>
          <p:grpSpPr>
            <a:xfrm>
              <a:off x="5049851" y="5707033"/>
              <a:ext cx="1417834" cy="341135"/>
              <a:chOff x="5049851" y="5707033"/>
              <a:chExt cx="1417834" cy="341135"/>
            </a:xfrm>
          </p:grpSpPr>
          <p:cxnSp>
            <p:nvCxnSpPr>
              <p:cNvPr id="247" name="Straight Arrow Connector 246">
                <a:extLst>
                  <a:ext uri="{FF2B5EF4-FFF2-40B4-BE49-F238E27FC236}">
                    <a16:creationId xmlns:a16="http://schemas.microsoft.com/office/drawing/2014/main" id="{317FFA78-795C-9148-B915-6B713AD0C30E}"/>
                  </a:ext>
                </a:extLst>
              </p:cNvPr>
              <p:cNvCxnSpPr>
                <a:cxnSpLocks/>
              </p:cNvCxnSpPr>
              <p:nvPr/>
            </p:nvCxnSpPr>
            <p:spPr>
              <a:xfrm flipH="1">
                <a:off x="5725757" y="5779917"/>
                <a:ext cx="74192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2" name="Delay 251">
                <a:extLst>
                  <a:ext uri="{FF2B5EF4-FFF2-40B4-BE49-F238E27FC236}">
                    <a16:creationId xmlns:a16="http://schemas.microsoft.com/office/drawing/2014/main" id="{C3EE0EA8-C004-A24C-8321-6623479364BF}"/>
                  </a:ext>
                </a:extLst>
              </p:cNvPr>
              <p:cNvSpPr/>
              <p:nvPr/>
            </p:nvSpPr>
            <p:spPr>
              <a:xfrm flipH="1">
                <a:off x="5280031" y="5707033"/>
                <a:ext cx="429878" cy="341135"/>
              </a:xfrm>
              <a:prstGeom prst="flowChartDelay">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3" name="Straight Arrow Connector 262">
                <a:extLst>
                  <a:ext uri="{FF2B5EF4-FFF2-40B4-BE49-F238E27FC236}">
                    <a16:creationId xmlns:a16="http://schemas.microsoft.com/office/drawing/2014/main" id="{A79B7F08-E1D3-564D-B34C-7F23CDDAE81D}"/>
                  </a:ext>
                </a:extLst>
              </p:cNvPr>
              <p:cNvCxnSpPr>
                <a:cxnSpLocks/>
                <a:stCxn id="252" idx="3"/>
                <a:endCxn id="43" idx="3"/>
              </p:cNvCxnSpPr>
              <p:nvPr/>
            </p:nvCxnSpPr>
            <p:spPr>
              <a:xfrm flipH="1" flipV="1">
                <a:off x="5049851" y="5873226"/>
                <a:ext cx="230180" cy="43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734306" name="Freeform 734305">
              <a:extLst>
                <a:ext uri="{FF2B5EF4-FFF2-40B4-BE49-F238E27FC236}">
                  <a16:creationId xmlns:a16="http://schemas.microsoft.com/office/drawing/2014/main" id="{F40B94B6-CB26-0C48-AB1C-ED523807AE19}"/>
                </a:ext>
              </a:extLst>
            </p:cNvPr>
            <p:cNvSpPr/>
            <p:nvPr/>
          </p:nvSpPr>
          <p:spPr>
            <a:xfrm>
              <a:off x="5280838" y="4654602"/>
              <a:ext cx="742950" cy="1333500"/>
            </a:xfrm>
            <a:custGeom>
              <a:avLst/>
              <a:gdLst>
                <a:gd name="connsiteX0" fmla="*/ 0 w 742950"/>
                <a:gd name="connsiteY0" fmla="*/ 0 h 1333500"/>
                <a:gd name="connsiteX1" fmla="*/ 0 w 742950"/>
                <a:gd name="connsiteY1" fmla="*/ 914400 h 1333500"/>
                <a:gd name="connsiteX2" fmla="*/ 742950 w 742950"/>
                <a:gd name="connsiteY2" fmla="*/ 914400 h 1333500"/>
                <a:gd name="connsiteX3" fmla="*/ 742950 w 742950"/>
                <a:gd name="connsiteY3" fmla="*/ 1333500 h 1333500"/>
                <a:gd name="connsiteX4" fmla="*/ 447675 w 742950"/>
                <a:gd name="connsiteY4" fmla="*/ 1333500 h 133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2950" h="1333500">
                  <a:moveTo>
                    <a:pt x="0" y="0"/>
                  </a:moveTo>
                  <a:lnTo>
                    <a:pt x="0" y="914400"/>
                  </a:lnTo>
                  <a:lnTo>
                    <a:pt x="742950" y="914400"/>
                  </a:lnTo>
                  <a:lnTo>
                    <a:pt x="742950" y="1333500"/>
                  </a:lnTo>
                  <a:lnTo>
                    <a:pt x="447675" y="1333500"/>
                  </a:lnTo>
                </a:path>
              </a:pathLst>
            </a:custGeom>
            <a:noFill/>
            <a:ln w="254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4299" name="Group 734298">
            <a:extLst>
              <a:ext uri="{FF2B5EF4-FFF2-40B4-BE49-F238E27FC236}">
                <a16:creationId xmlns:a16="http://schemas.microsoft.com/office/drawing/2014/main" id="{CDB9EFB4-0F61-C344-B27B-BF89D93EB050}"/>
              </a:ext>
            </a:extLst>
          </p:cNvPr>
          <p:cNvGrpSpPr/>
          <p:nvPr/>
        </p:nvGrpSpPr>
        <p:grpSpPr>
          <a:xfrm>
            <a:off x="1473551" y="4662007"/>
            <a:ext cx="2414684" cy="1386161"/>
            <a:chOff x="1473551" y="4662007"/>
            <a:chExt cx="2414684" cy="1386161"/>
          </a:xfrm>
        </p:grpSpPr>
        <p:sp>
          <p:nvSpPr>
            <p:cNvPr id="8" name="Delay 7">
              <a:extLst>
                <a:ext uri="{FF2B5EF4-FFF2-40B4-BE49-F238E27FC236}">
                  <a16:creationId xmlns:a16="http://schemas.microsoft.com/office/drawing/2014/main" id="{4FA9FF6E-EF79-6642-BA71-E3FD81A66A95}"/>
                </a:ext>
              </a:extLst>
            </p:cNvPr>
            <p:cNvSpPr/>
            <p:nvPr/>
          </p:nvSpPr>
          <p:spPr>
            <a:xfrm>
              <a:off x="3208188" y="5707033"/>
              <a:ext cx="429878" cy="341135"/>
            </a:xfrm>
            <a:prstGeom prst="flowChartDelay">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3" name="Elbow Connector 202">
              <a:extLst>
                <a:ext uri="{FF2B5EF4-FFF2-40B4-BE49-F238E27FC236}">
                  <a16:creationId xmlns:a16="http://schemas.microsoft.com/office/drawing/2014/main" id="{855455A7-822B-1C49-AEE4-0A30F824A674}"/>
                </a:ext>
              </a:extLst>
            </p:cNvPr>
            <p:cNvCxnSpPr>
              <a:cxnSpLocks/>
              <a:stCxn id="182" idx="2"/>
            </p:cNvCxnSpPr>
            <p:nvPr/>
          </p:nvCxnSpPr>
          <p:spPr>
            <a:xfrm rot="16200000" flipH="1">
              <a:off x="1687480" y="4448078"/>
              <a:ext cx="1313278" cy="1741136"/>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8FBFAE5-A32A-5248-8329-EB3BB3D302EE}"/>
                </a:ext>
              </a:extLst>
            </p:cNvPr>
            <p:cNvCxnSpPr>
              <a:cxnSpLocks/>
            </p:cNvCxnSpPr>
            <p:nvPr/>
          </p:nvCxnSpPr>
          <p:spPr>
            <a:xfrm>
              <a:off x="2561040" y="5775299"/>
              <a:ext cx="649260" cy="461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0" name="Straight Arrow Connector 259">
              <a:extLst>
                <a:ext uri="{FF2B5EF4-FFF2-40B4-BE49-F238E27FC236}">
                  <a16:creationId xmlns:a16="http://schemas.microsoft.com/office/drawing/2014/main" id="{74834136-1FE6-DC42-B972-6CBC19259D62}"/>
                </a:ext>
              </a:extLst>
            </p:cNvPr>
            <p:cNvCxnSpPr>
              <a:cxnSpLocks/>
              <a:stCxn id="8" idx="3"/>
              <a:endCxn id="43" idx="1"/>
            </p:cNvCxnSpPr>
            <p:nvPr/>
          </p:nvCxnSpPr>
          <p:spPr>
            <a:xfrm flipV="1">
              <a:off x="3638066" y="5873226"/>
              <a:ext cx="250169" cy="43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33463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42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342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342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421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3421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84"/>
                                        </p:tgtEl>
                                        <p:attrNameLst>
                                          <p:attrName>style.visibility</p:attrName>
                                        </p:attrNameLst>
                                      </p:cBhvr>
                                      <p:to>
                                        <p:strVal val="visible"/>
                                      </p:to>
                                    </p:set>
                                    <p:anim calcmode="lin" valueType="num">
                                      <p:cBhvr additive="base">
                                        <p:cTn id="21" dur="500" fill="hold"/>
                                        <p:tgtEl>
                                          <p:spTgt spid="184"/>
                                        </p:tgtEl>
                                        <p:attrNameLst>
                                          <p:attrName>ppt_x</p:attrName>
                                        </p:attrNameLst>
                                      </p:cBhvr>
                                      <p:tavLst>
                                        <p:tav tm="0">
                                          <p:val>
                                            <p:strVal val="#ppt_x"/>
                                          </p:val>
                                        </p:tav>
                                        <p:tav tm="100000">
                                          <p:val>
                                            <p:strVal val="#ppt_x"/>
                                          </p:val>
                                        </p:tav>
                                      </p:tavLst>
                                    </p:anim>
                                    <p:anim calcmode="lin" valueType="num">
                                      <p:cBhvr additive="base">
                                        <p:cTn id="22" dur="500" fill="hold"/>
                                        <p:tgtEl>
                                          <p:spTgt spid="18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734303"/>
                                        </p:tgtEl>
                                        <p:attrNameLst>
                                          <p:attrName>style.visibility</p:attrName>
                                        </p:attrNameLst>
                                      </p:cBhvr>
                                      <p:to>
                                        <p:strVal val="visible"/>
                                      </p:to>
                                    </p:set>
                                    <p:anim calcmode="lin" valueType="num">
                                      <p:cBhvr additive="base">
                                        <p:cTn id="27" dur="500" fill="hold"/>
                                        <p:tgtEl>
                                          <p:spTgt spid="734303"/>
                                        </p:tgtEl>
                                        <p:attrNameLst>
                                          <p:attrName>ppt_x</p:attrName>
                                        </p:attrNameLst>
                                      </p:cBhvr>
                                      <p:tavLst>
                                        <p:tav tm="0">
                                          <p:val>
                                            <p:strVal val="#ppt_x"/>
                                          </p:val>
                                        </p:tav>
                                        <p:tav tm="100000">
                                          <p:val>
                                            <p:strVal val="#ppt_x"/>
                                          </p:val>
                                        </p:tav>
                                      </p:tavLst>
                                    </p:anim>
                                    <p:anim calcmode="lin" valueType="num">
                                      <p:cBhvr additive="base">
                                        <p:cTn id="28" dur="500" fill="hold"/>
                                        <p:tgtEl>
                                          <p:spTgt spid="734303"/>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34304"/>
                                        </p:tgtEl>
                                        <p:attrNameLst>
                                          <p:attrName>style.visibility</p:attrName>
                                        </p:attrNameLst>
                                      </p:cBhvr>
                                      <p:to>
                                        <p:strVal val="visible"/>
                                      </p:to>
                                    </p:set>
                                    <p:anim calcmode="lin" valueType="num">
                                      <p:cBhvr additive="base">
                                        <p:cTn id="31" dur="500" fill="hold"/>
                                        <p:tgtEl>
                                          <p:spTgt spid="734304"/>
                                        </p:tgtEl>
                                        <p:attrNameLst>
                                          <p:attrName>ppt_x</p:attrName>
                                        </p:attrNameLst>
                                      </p:cBhvr>
                                      <p:tavLst>
                                        <p:tav tm="0">
                                          <p:val>
                                            <p:strVal val="#ppt_x"/>
                                          </p:val>
                                        </p:tav>
                                        <p:tav tm="100000">
                                          <p:val>
                                            <p:strVal val="#ppt_x"/>
                                          </p:val>
                                        </p:tav>
                                      </p:tavLst>
                                    </p:anim>
                                    <p:anim calcmode="lin" valueType="num">
                                      <p:cBhvr additive="base">
                                        <p:cTn id="32" dur="500" fill="hold"/>
                                        <p:tgtEl>
                                          <p:spTgt spid="73430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94"/>
                                        </p:tgtEl>
                                        <p:attrNameLst>
                                          <p:attrName>style.visibility</p:attrName>
                                        </p:attrNameLst>
                                      </p:cBhvr>
                                      <p:to>
                                        <p:strVal val="visible"/>
                                      </p:to>
                                    </p:set>
                                    <p:animEffect transition="in" filter="wipe(left)">
                                      <p:cBhvr>
                                        <p:cTn id="37" dur="500"/>
                                        <p:tgtEl>
                                          <p:spTgt spid="194"/>
                                        </p:tgtEl>
                                      </p:cBhvr>
                                    </p:animEffect>
                                  </p:childTnLst>
                                </p:cTn>
                              </p:par>
                            </p:childTnLst>
                          </p:cTn>
                        </p:par>
                        <p:par>
                          <p:cTn id="38" fill="hold">
                            <p:stCondLst>
                              <p:cond delay="500"/>
                            </p:stCondLst>
                            <p:childTnLst>
                              <p:par>
                                <p:cTn id="39" presetID="22" presetClass="entr" presetSubtype="2" fill="hold" grpId="0" nodeType="afterEffect">
                                  <p:stCondLst>
                                    <p:cond delay="0"/>
                                  </p:stCondLst>
                                  <p:childTnLst>
                                    <p:set>
                                      <p:cBhvr>
                                        <p:cTn id="40" dur="1" fill="hold">
                                          <p:stCondLst>
                                            <p:cond delay="0"/>
                                          </p:stCondLst>
                                        </p:cTn>
                                        <p:tgtEl>
                                          <p:spTgt spid="195"/>
                                        </p:tgtEl>
                                        <p:attrNameLst>
                                          <p:attrName>style.visibility</p:attrName>
                                        </p:attrNameLst>
                                      </p:cBhvr>
                                      <p:to>
                                        <p:strVal val="visible"/>
                                      </p:to>
                                    </p:set>
                                    <p:animEffect transition="in" filter="wipe(right)">
                                      <p:cBhvr>
                                        <p:cTn id="41" dur="500"/>
                                        <p:tgtEl>
                                          <p:spTgt spid="19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734341"/>
                                        </p:tgtEl>
                                        <p:attrNameLst>
                                          <p:attrName>style.visibility</p:attrName>
                                        </p:attrNameLst>
                                      </p:cBhvr>
                                      <p:to>
                                        <p:strVal val="visible"/>
                                      </p:to>
                                    </p:set>
                                    <p:animEffect transition="in" filter="wipe(up)">
                                      <p:cBhvr>
                                        <p:cTn id="46" dur="500"/>
                                        <p:tgtEl>
                                          <p:spTgt spid="73434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734299"/>
                                        </p:tgtEl>
                                        <p:attrNameLst>
                                          <p:attrName>style.visibility</p:attrName>
                                        </p:attrNameLst>
                                      </p:cBhvr>
                                      <p:to>
                                        <p:strVal val="visible"/>
                                      </p:to>
                                    </p:set>
                                    <p:animEffect transition="in" filter="wipe(left)">
                                      <p:cBhvr>
                                        <p:cTn id="51" dur="500"/>
                                        <p:tgtEl>
                                          <p:spTgt spid="734299"/>
                                        </p:tgtEl>
                                      </p:cBhvr>
                                    </p:animEffect>
                                  </p:childTnLst>
                                </p:cTn>
                              </p:par>
                              <p:par>
                                <p:cTn id="52" presetID="22" presetClass="entr" presetSubtype="2" fill="hold" nodeType="withEffect">
                                  <p:stCondLst>
                                    <p:cond delay="0"/>
                                  </p:stCondLst>
                                  <p:childTnLst>
                                    <p:set>
                                      <p:cBhvr>
                                        <p:cTn id="53" dur="1" fill="hold">
                                          <p:stCondLst>
                                            <p:cond delay="0"/>
                                          </p:stCondLst>
                                        </p:cTn>
                                        <p:tgtEl>
                                          <p:spTgt spid="734307"/>
                                        </p:tgtEl>
                                        <p:attrNameLst>
                                          <p:attrName>style.visibility</p:attrName>
                                        </p:attrNameLst>
                                      </p:cBhvr>
                                      <p:to>
                                        <p:strVal val="visible"/>
                                      </p:to>
                                    </p:set>
                                    <p:animEffect transition="in" filter="wipe(right)">
                                      <p:cBhvr>
                                        <p:cTn id="54" dur="500"/>
                                        <p:tgtEl>
                                          <p:spTgt spid="734307"/>
                                        </p:tgtEl>
                                      </p:cBhvr>
                                    </p:animEffect>
                                  </p:childTnLst>
                                </p:cTn>
                              </p:par>
                              <p:par>
                                <p:cTn id="55" presetID="22" presetClass="entr" presetSubtype="1" fill="hold" nodeType="withEffect">
                                  <p:stCondLst>
                                    <p:cond delay="0"/>
                                  </p:stCondLst>
                                  <p:childTnLst>
                                    <p:set>
                                      <p:cBhvr>
                                        <p:cTn id="56" dur="1" fill="hold">
                                          <p:stCondLst>
                                            <p:cond delay="0"/>
                                          </p:stCondLst>
                                        </p:cTn>
                                        <p:tgtEl>
                                          <p:spTgt spid="734307"/>
                                        </p:tgtEl>
                                        <p:attrNameLst>
                                          <p:attrName>style.visibility</p:attrName>
                                        </p:attrNameLst>
                                      </p:cBhvr>
                                      <p:to>
                                        <p:strVal val="visible"/>
                                      </p:to>
                                    </p:set>
                                    <p:animEffect transition="in" filter="wipe(up)">
                                      <p:cBhvr>
                                        <p:cTn id="57" dur="500"/>
                                        <p:tgtEl>
                                          <p:spTgt spid="73430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734302"/>
                                        </p:tgtEl>
                                        <p:attrNameLst>
                                          <p:attrName>style.visibility</p:attrName>
                                        </p:attrNameLst>
                                      </p:cBhvr>
                                      <p:to>
                                        <p:strVal val="visible"/>
                                      </p:to>
                                    </p:set>
                                    <p:animEffect transition="in" filter="wipe(up)">
                                      <p:cBhvr>
                                        <p:cTn id="62" dur="500"/>
                                        <p:tgtEl>
                                          <p:spTgt spid="73430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734301"/>
                                        </p:tgtEl>
                                        <p:attrNameLst>
                                          <p:attrName>style.visibility</p:attrName>
                                        </p:attrNameLst>
                                      </p:cBhvr>
                                      <p:to>
                                        <p:strVal val="visible"/>
                                      </p:to>
                                    </p:set>
                                    <p:animEffect transition="in" filter="wipe(up)">
                                      <p:cBhvr>
                                        <p:cTn id="67" dur="500"/>
                                        <p:tgtEl>
                                          <p:spTgt spid="734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4211" grpId="0" build="p"/>
      <p:bldP spid="195"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6259" name="Rectangle 3"/>
          <p:cNvSpPr>
            <a:spLocks noGrp="1" noChangeArrowheads="1"/>
          </p:cNvSpPr>
          <p:nvPr>
            <p:ph type="body" idx="1"/>
          </p:nvPr>
        </p:nvSpPr>
        <p:spPr/>
        <p:txBody>
          <a:bodyPr/>
          <a:lstStyle/>
          <a:p>
            <a:r>
              <a:rPr lang="en-US" altLang="ko-KR" sz="2000" dirty="0"/>
              <a:t>Every cache block can hold any memory block</a:t>
            </a:r>
          </a:p>
          <a:p>
            <a:pPr lvl="1"/>
            <a:r>
              <a:rPr lang="en-US" altLang="ko-KR" sz="1800" dirty="0"/>
              <a:t>Address does not include cache index</a:t>
            </a:r>
          </a:p>
          <a:p>
            <a:pPr lvl="1"/>
            <a:r>
              <a:rPr lang="en-US" altLang="ko-KR" sz="1800" dirty="0"/>
              <a:t>Compare cache tags of all cache blocks in parallel</a:t>
            </a:r>
          </a:p>
          <a:p>
            <a:r>
              <a:rPr lang="en-US" altLang="ko-KR" sz="2000" dirty="0"/>
              <a:t>Previous example now with fully-associative cache</a:t>
            </a:r>
          </a:p>
          <a:p>
            <a:endParaRPr lang="ko-KR" altLang="en-US" sz="2000" dirty="0"/>
          </a:p>
        </p:txBody>
      </p:sp>
      <p:grpSp>
        <p:nvGrpSpPr>
          <p:cNvPr id="37" name="Group 36">
            <a:extLst>
              <a:ext uri="{FF2B5EF4-FFF2-40B4-BE49-F238E27FC236}">
                <a16:creationId xmlns:a16="http://schemas.microsoft.com/office/drawing/2014/main" id="{18FD9C21-1394-5249-AE7D-B6B7B57EDF77}"/>
              </a:ext>
            </a:extLst>
          </p:cNvPr>
          <p:cNvGrpSpPr/>
          <p:nvPr/>
        </p:nvGrpSpPr>
        <p:grpSpPr>
          <a:xfrm>
            <a:off x="1860007" y="3742528"/>
            <a:ext cx="3069715" cy="2261078"/>
            <a:chOff x="1860007" y="3742528"/>
            <a:chExt cx="3069715" cy="2261078"/>
          </a:xfrm>
        </p:grpSpPr>
        <p:grpSp>
          <p:nvGrpSpPr>
            <p:cNvPr id="34" name="Group 33">
              <a:extLst>
                <a:ext uri="{FF2B5EF4-FFF2-40B4-BE49-F238E27FC236}">
                  <a16:creationId xmlns:a16="http://schemas.microsoft.com/office/drawing/2014/main" id="{4B0617EE-A0D9-9B4C-BB61-04E8076CF540}"/>
                </a:ext>
              </a:extLst>
            </p:cNvPr>
            <p:cNvGrpSpPr/>
            <p:nvPr/>
          </p:nvGrpSpPr>
          <p:grpSpPr>
            <a:xfrm>
              <a:off x="1860007" y="3742528"/>
              <a:ext cx="3069715" cy="2261078"/>
              <a:chOff x="1860007" y="3742528"/>
              <a:chExt cx="3069715" cy="2261078"/>
            </a:xfrm>
          </p:grpSpPr>
          <p:sp>
            <p:nvSpPr>
              <p:cNvPr id="150" name="Rectangle 24">
                <a:extLst>
                  <a:ext uri="{FF2B5EF4-FFF2-40B4-BE49-F238E27FC236}">
                    <a16:creationId xmlns:a16="http://schemas.microsoft.com/office/drawing/2014/main" id="{C8565C18-1102-A44C-9042-19D9F5BE9130}"/>
                  </a:ext>
                </a:extLst>
              </p:cNvPr>
              <p:cNvSpPr>
                <a:spLocks noChangeArrowheads="1"/>
              </p:cNvSpPr>
              <p:nvPr/>
            </p:nvSpPr>
            <p:spPr bwMode="auto">
              <a:xfrm>
                <a:off x="2492522" y="4442013"/>
                <a:ext cx="2437200" cy="1548000"/>
              </a:xfrm>
              <a:prstGeom prst="rect">
                <a:avLst/>
              </a:prstGeom>
              <a:solidFill>
                <a:schemeClr val="accent3">
                  <a:lumMod val="40000"/>
                  <a:lumOff val="60000"/>
                </a:schemeClr>
              </a:solidFill>
              <a:ln w="25400">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dirty="0">
                  <a:latin typeface="Ubuntu Mono" panose="020B0509030602030204" pitchFamily="49" charset="0"/>
                </a:endParaRPr>
              </a:p>
            </p:txBody>
          </p:sp>
          <p:grpSp>
            <p:nvGrpSpPr>
              <p:cNvPr id="9" name="Group 8">
                <a:extLst>
                  <a:ext uri="{FF2B5EF4-FFF2-40B4-BE49-F238E27FC236}">
                    <a16:creationId xmlns:a16="http://schemas.microsoft.com/office/drawing/2014/main" id="{CE473843-7D39-3C44-A5DE-4966C87C1C2A}"/>
                  </a:ext>
                </a:extLst>
              </p:cNvPr>
              <p:cNvGrpSpPr/>
              <p:nvPr/>
            </p:nvGrpSpPr>
            <p:grpSpPr>
              <a:xfrm>
                <a:off x="2085639" y="4403522"/>
                <a:ext cx="175293" cy="228268"/>
                <a:chOff x="1803235" y="4299464"/>
                <a:chExt cx="272517" cy="354879"/>
              </a:xfrm>
            </p:grpSpPr>
            <p:sp>
              <p:nvSpPr>
                <p:cNvPr id="151" name="Oval 90">
                  <a:extLst>
                    <a:ext uri="{FF2B5EF4-FFF2-40B4-BE49-F238E27FC236}">
                      <a16:creationId xmlns:a16="http://schemas.microsoft.com/office/drawing/2014/main" id="{8C4B6216-E370-0C48-AF29-E90CEDA70169}"/>
                    </a:ext>
                  </a:extLst>
                </p:cNvPr>
                <p:cNvSpPr>
                  <a:spLocks noChangeArrowheads="1"/>
                </p:cNvSpPr>
                <p:nvPr/>
              </p:nvSpPr>
              <p:spPr bwMode="auto">
                <a:xfrm>
                  <a:off x="1824665" y="4380394"/>
                  <a:ext cx="227801" cy="227801"/>
                </a:xfrm>
                <a:prstGeom prst="ellipse">
                  <a:avLst/>
                </a:prstGeom>
                <a:noFill/>
                <a:ln w="254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400" b="0" dirty="0">
                    <a:latin typeface="Ubuntu Mono" panose="020B0509030602030204" pitchFamily="49" charset="0"/>
                  </a:endParaRPr>
                </a:p>
              </p:txBody>
            </p:sp>
            <p:sp>
              <p:nvSpPr>
                <p:cNvPr id="152" name="Rectangle 91">
                  <a:extLst>
                    <a:ext uri="{FF2B5EF4-FFF2-40B4-BE49-F238E27FC236}">
                      <a16:creationId xmlns:a16="http://schemas.microsoft.com/office/drawing/2014/main" id="{B6EABFBF-407E-6C4C-B50A-8EEF9E7BCCD8}"/>
                    </a:ext>
                  </a:extLst>
                </p:cNvPr>
                <p:cNvSpPr>
                  <a:spLocks noChangeArrowheads="1"/>
                </p:cNvSpPr>
                <p:nvPr/>
              </p:nvSpPr>
              <p:spPr bwMode="auto">
                <a:xfrm>
                  <a:off x="1803235" y="4299464"/>
                  <a:ext cx="272517" cy="3548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900" b="0" dirty="0">
                      <a:latin typeface="Ubuntu Mono" panose="020B0509030602030204" pitchFamily="49" charset="0"/>
                      <a:ea typeface="굴림" panose="020B0600000101010101" pitchFamily="34" charset="-127"/>
                    </a:rPr>
                    <a:t>=</a:t>
                  </a:r>
                </a:p>
              </p:txBody>
            </p:sp>
          </p:grpSp>
          <p:grpSp>
            <p:nvGrpSpPr>
              <p:cNvPr id="157" name="Group 156">
                <a:extLst>
                  <a:ext uri="{FF2B5EF4-FFF2-40B4-BE49-F238E27FC236}">
                    <a16:creationId xmlns:a16="http://schemas.microsoft.com/office/drawing/2014/main" id="{47C53F0A-1D8A-874E-9809-B73154C4A361}"/>
                  </a:ext>
                </a:extLst>
              </p:cNvPr>
              <p:cNvGrpSpPr/>
              <p:nvPr/>
            </p:nvGrpSpPr>
            <p:grpSpPr>
              <a:xfrm>
                <a:off x="2037028" y="4596989"/>
                <a:ext cx="272513" cy="834029"/>
                <a:chOff x="1727664" y="4299464"/>
                <a:chExt cx="423659" cy="1296629"/>
              </a:xfrm>
            </p:grpSpPr>
            <p:sp>
              <p:nvSpPr>
                <p:cNvPr id="158" name="Oval 90">
                  <a:extLst>
                    <a:ext uri="{FF2B5EF4-FFF2-40B4-BE49-F238E27FC236}">
                      <a16:creationId xmlns:a16="http://schemas.microsoft.com/office/drawing/2014/main" id="{559672BF-10EA-BC4A-8BDB-384B52EC77C4}"/>
                    </a:ext>
                  </a:extLst>
                </p:cNvPr>
                <p:cNvSpPr>
                  <a:spLocks noChangeArrowheads="1"/>
                </p:cNvSpPr>
                <p:nvPr/>
              </p:nvSpPr>
              <p:spPr bwMode="auto">
                <a:xfrm>
                  <a:off x="1824665" y="4380394"/>
                  <a:ext cx="227801" cy="227801"/>
                </a:xfrm>
                <a:prstGeom prst="ellipse">
                  <a:avLst/>
                </a:prstGeom>
                <a:noFill/>
                <a:ln w="254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400" b="0" dirty="0">
                    <a:latin typeface="Ubuntu Mono" panose="020B0509030602030204" pitchFamily="49" charset="0"/>
                  </a:endParaRPr>
                </a:p>
              </p:txBody>
            </p:sp>
            <p:sp>
              <p:nvSpPr>
                <p:cNvPr id="159" name="Rectangle 91">
                  <a:extLst>
                    <a:ext uri="{FF2B5EF4-FFF2-40B4-BE49-F238E27FC236}">
                      <a16:creationId xmlns:a16="http://schemas.microsoft.com/office/drawing/2014/main" id="{536B2643-0D7C-BB4B-BE29-FE87490983C4}"/>
                    </a:ext>
                  </a:extLst>
                </p:cNvPr>
                <p:cNvSpPr>
                  <a:spLocks noChangeArrowheads="1"/>
                </p:cNvSpPr>
                <p:nvPr/>
              </p:nvSpPr>
              <p:spPr bwMode="auto">
                <a:xfrm>
                  <a:off x="1803235" y="4299464"/>
                  <a:ext cx="272517" cy="3548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900" b="0" dirty="0">
                      <a:latin typeface="Ubuntu Mono" panose="020B0509030602030204" pitchFamily="49" charset="0"/>
                      <a:ea typeface="굴림" panose="020B0600000101010101" pitchFamily="34" charset="-127"/>
                    </a:rPr>
                    <a:t>=</a:t>
                  </a:r>
                </a:p>
              </p:txBody>
            </p:sp>
            <p:sp>
              <p:nvSpPr>
                <p:cNvPr id="77" name="Rectangle 91">
                  <a:extLst>
                    <a:ext uri="{FF2B5EF4-FFF2-40B4-BE49-F238E27FC236}">
                      <a16:creationId xmlns:a16="http://schemas.microsoft.com/office/drawing/2014/main" id="{E7F925CC-2B77-2D49-A836-D421C925A686}"/>
                    </a:ext>
                  </a:extLst>
                </p:cNvPr>
                <p:cNvSpPr>
                  <a:spLocks noChangeArrowheads="1"/>
                </p:cNvSpPr>
                <p:nvPr/>
              </p:nvSpPr>
              <p:spPr bwMode="auto">
                <a:xfrm>
                  <a:off x="1727664" y="5121593"/>
                  <a:ext cx="423659" cy="474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400" b="0" dirty="0">
                      <a:latin typeface="Ubuntu Mono" panose="020B0509030602030204" pitchFamily="49" charset="0"/>
                      <a:ea typeface="굴림" panose="020B0600000101010101" pitchFamily="34" charset="-127"/>
                    </a:rPr>
                    <a:t>:</a:t>
                  </a:r>
                </a:p>
              </p:txBody>
            </p:sp>
          </p:grpSp>
          <p:grpSp>
            <p:nvGrpSpPr>
              <p:cNvPr id="160" name="Group 159">
                <a:extLst>
                  <a:ext uri="{FF2B5EF4-FFF2-40B4-BE49-F238E27FC236}">
                    <a16:creationId xmlns:a16="http://schemas.microsoft.com/office/drawing/2014/main" id="{8DF31FAF-2AA2-1248-9CA3-EA5F75DFC09B}"/>
                  </a:ext>
                </a:extLst>
              </p:cNvPr>
              <p:cNvGrpSpPr/>
              <p:nvPr/>
            </p:nvGrpSpPr>
            <p:grpSpPr>
              <a:xfrm>
                <a:off x="2085639" y="5775338"/>
                <a:ext cx="175293" cy="228268"/>
                <a:chOff x="1803235" y="4299464"/>
                <a:chExt cx="272517" cy="354879"/>
              </a:xfrm>
            </p:grpSpPr>
            <p:sp>
              <p:nvSpPr>
                <p:cNvPr id="161" name="Oval 90">
                  <a:extLst>
                    <a:ext uri="{FF2B5EF4-FFF2-40B4-BE49-F238E27FC236}">
                      <a16:creationId xmlns:a16="http://schemas.microsoft.com/office/drawing/2014/main" id="{C5A621D7-E045-274E-A46A-A406AACA6B82}"/>
                    </a:ext>
                  </a:extLst>
                </p:cNvPr>
                <p:cNvSpPr>
                  <a:spLocks noChangeArrowheads="1"/>
                </p:cNvSpPr>
                <p:nvPr/>
              </p:nvSpPr>
              <p:spPr bwMode="auto">
                <a:xfrm>
                  <a:off x="1824665" y="4380394"/>
                  <a:ext cx="227801" cy="227801"/>
                </a:xfrm>
                <a:prstGeom prst="ellipse">
                  <a:avLst/>
                </a:prstGeom>
                <a:noFill/>
                <a:ln w="254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400" b="0" dirty="0">
                    <a:latin typeface="Ubuntu Mono" panose="020B0509030602030204" pitchFamily="49" charset="0"/>
                  </a:endParaRPr>
                </a:p>
              </p:txBody>
            </p:sp>
            <p:sp>
              <p:nvSpPr>
                <p:cNvPr id="162" name="Rectangle 91">
                  <a:extLst>
                    <a:ext uri="{FF2B5EF4-FFF2-40B4-BE49-F238E27FC236}">
                      <a16:creationId xmlns:a16="http://schemas.microsoft.com/office/drawing/2014/main" id="{AF2BBF16-6FF9-904F-83CD-387A1E095E69}"/>
                    </a:ext>
                  </a:extLst>
                </p:cNvPr>
                <p:cNvSpPr>
                  <a:spLocks noChangeArrowheads="1"/>
                </p:cNvSpPr>
                <p:nvPr/>
              </p:nvSpPr>
              <p:spPr bwMode="auto">
                <a:xfrm>
                  <a:off x="1803235" y="4299464"/>
                  <a:ext cx="272517" cy="3548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900" b="0" dirty="0">
                      <a:latin typeface="Ubuntu Mono" panose="020B0509030602030204" pitchFamily="49" charset="0"/>
                      <a:ea typeface="굴림" panose="020B0600000101010101" pitchFamily="34" charset="-127"/>
                    </a:rPr>
                    <a:t>=</a:t>
                  </a:r>
                </a:p>
              </p:txBody>
            </p:sp>
          </p:grpSp>
          <p:cxnSp>
            <p:nvCxnSpPr>
              <p:cNvPr id="11" name="Elbow Connector 10">
                <a:extLst>
                  <a:ext uri="{FF2B5EF4-FFF2-40B4-BE49-F238E27FC236}">
                    <a16:creationId xmlns:a16="http://schemas.microsoft.com/office/drawing/2014/main" id="{AFC34A9A-5EFB-2F4D-8D00-3995F2A3BD14}"/>
                  </a:ext>
                </a:extLst>
              </p:cNvPr>
              <p:cNvCxnSpPr>
                <a:stCxn id="97" idx="2"/>
                <a:endCxn id="162" idx="1"/>
              </p:cNvCxnSpPr>
              <p:nvPr/>
            </p:nvCxnSpPr>
            <p:spPr>
              <a:xfrm rot="5400000">
                <a:off x="2085590" y="3742578"/>
                <a:ext cx="2146943" cy="2146844"/>
              </a:xfrm>
              <a:prstGeom prst="bentConnector4">
                <a:avLst>
                  <a:gd name="adj1" fmla="val 14986"/>
                  <a:gd name="adj2" fmla="val 110648"/>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2CD9285-117F-6249-AC30-64DB76E995C9}"/>
                  </a:ext>
                </a:extLst>
              </p:cNvPr>
              <p:cNvCxnSpPr>
                <a:cxnSpLocks/>
              </p:cNvCxnSpPr>
              <p:nvPr/>
            </p:nvCxnSpPr>
            <p:spPr>
              <a:xfrm>
                <a:off x="1860007" y="4528842"/>
                <a:ext cx="239417"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6BC696F5-E3BD-B742-8BD7-5C756AB298AA}"/>
                  </a:ext>
                </a:extLst>
              </p:cNvPr>
              <p:cNvCxnSpPr>
                <a:cxnSpLocks/>
              </p:cNvCxnSpPr>
              <p:nvPr/>
            </p:nvCxnSpPr>
            <p:spPr>
              <a:xfrm>
                <a:off x="1860007" y="4722305"/>
                <a:ext cx="239417"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7D478A90-3AB1-644B-84D0-632F0A84FDB5}"/>
                  </a:ext>
                </a:extLst>
              </p:cNvPr>
              <p:cNvCxnSpPr>
                <a:cxnSpLocks/>
              </p:cNvCxnSpPr>
              <p:nvPr/>
            </p:nvCxnSpPr>
            <p:spPr>
              <a:xfrm flipH="1">
                <a:off x="2253105" y="4722305"/>
                <a:ext cx="239417"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65BE3D39-9F49-CC47-84F5-559228034A51}"/>
                  </a:ext>
                </a:extLst>
              </p:cNvPr>
              <p:cNvCxnSpPr>
                <a:cxnSpLocks/>
              </p:cNvCxnSpPr>
              <p:nvPr/>
            </p:nvCxnSpPr>
            <p:spPr>
              <a:xfrm flipH="1">
                <a:off x="2253105" y="5889472"/>
                <a:ext cx="239417"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81" name="Straight Arrow Connector 180">
              <a:extLst>
                <a:ext uri="{FF2B5EF4-FFF2-40B4-BE49-F238E27FC236}">
                  <a16:creationId xmlns:a16="http://schemas.microsoft.com/office/drawing/2014/main" id="{27E7D7F4-87F8-F14A-A35C-053FC07DFE4A}"/>
                </a:ext>
              </a:extLst>
            </p:cNvPr>
            <p:cNvCxnSpPr>
              <a:cxnSpLocks/>
            </p:cNvCxnSpPr>
            <p:nvPr/>
          </p:nvCxnSpPr>
          <p:spPr>
            <a:xfrm flipH="1">
              <a:off x="2253105" y="4528842"/>
              <a:ext cx="239417"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8678" name="Rectangle 2"/>
          <p:cNvSpPr>
            <a:spLocks noGrp="1" noChangeArrowheads="1"/>
          </p:cNvSpPr>
          <p:nvPr>
            <p:ph type="title"/>
          </p:nvPr>
        </p:nvSpPr>
        <p:spPr/>
        <p:txBody>
          <a:bodyPr/>
          <a:lstStyle/>
          <a:p>
            <a:r>
              <a:rPr lang="en-US" altLang="ko-KR" dirty="0"/>
              <a:t>Fully-associative Cache</a:t>
            </a:r>
          </a:p>
        </p:txBody>
      </p:sp>
      <p:grpSp>
        <p:nvGrpSpPr>
          <p:cNvPr id="92" name="Group 91">
            <a:extLst>
              <a:ext uri="{FF2B5EF4-FFF2-40B4-BE49-F238E27FC236}">
                <a16:creationId xmlns:a16="http://schemas.microsoft.com/office/drawing/2014/main" id="{6DD22D4B-9B09-9A42-BAF0-58910BFDA04D}"/>
              </a:ext>
            </a:extLst>
          </p:cNvPr>
          <p:cNvGrpSpPr/>
          <p:nvPr/>
        </p:nvGrpSpPr>
        <p:grpSpPr>
          <a:xfrm>
            <a:off x="437290" y="3350551"/>
            <a:ext cx="7211592" cy="392500"/>
            <a:chOff x="163969" y="3866869"/>
            <a:chExt cx="7211592" cy="392500"/>
          </a:xfrm>
        </p:grpSpPr>
        <p:grpSp>
          <p:nvGrpSpPr>
            <p:cNvPr id="93" name="Group 92">
              <a:extLst>
                <a:ext uri="{FF2B5EF4-FFF2-40B4-BE49-F238E27FC236}">
                  <a16:creationId xmlns:a16="http://schemas.microsoft.com/office/drawing/2014/main" id="{A2E1ECA6-8409-4E44-89C2-673C405B0E64}"/>
                </a:ext>
              </a:extLst>
            </p:cNvPr>
            <p:cNvGrpSpPr/>
            <p:nvPr/>
          </p:nvGrpSpPr>
          <p:grpSpPr>
            <a:xfrm>
              <a:off x="1596555" y="3866869"/>
              <a:ext cx="5779006" cy="392500"/>
              <a:chOff x="1596555" y="3866869"/>
              <a:chExt cx="5779006" cy="392500"/>
            </a:xfrm>
          </p:grpSpPr>
          <p:sp>
            <p:nvSpPr>
              <p:cNvPr id="95" name="Rectangle 87">
                <a:extLst>
                  <a:ext uri="{FF2B5EF4-FFF2-40B4-BE49-F238E27FC236}">
                    <a16:creationId xmlns:a16="http://schemas.microsoft.com/office/drawing/2014/main" id="{6DF3A70C-D87E-B24B-9594-565CEDFEC521}"/>
                  </a:ext>
                </a:extLst>
              </p:cNvPr>
              <p:cNvSpPr>
                <a:spLocks noChangeArrowheads="1"/>
              </p:cNvSpPr>
              <p:nvPr/>
            </p:nvSpPr>
            <p:spPr bwMode="auto">
              <a:xfrm>
                <a:off x="6205353" y="4043369"/>
                <a:ext cx="1066767" cy="216000"/>
              </a:xfrm>
              <a:prstGeom prst="rect">
                <a:avLst/>
              </a:prstGeom>
              <a:solidFill>
                <a:srgbClr val="FFC000"/>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Byte Select</a:t>
                </a:r>
              </a:p>
            </p:txBody>
          </p:sp>
          <p:sp>
            <p:nvSpPr>
              <p:cNvPr id="97" name="Rectangle 78">
                <a:extLst>
                  <a:ext uri="{FF2B5EF4-FFF2-40B4-BE49-F238E27FC236}">
                    <a16:creationId xmlns:a16="http://schemas.microsoft.com/office/drawing/2014/main" id="{A869066C-EB0D-4E4F-BC0C-606B08C8CB77}"/>
                  </a:ext>
                </a:extLst>
              </p:cNvPr>
              <p:cNvSpPr>
                <a:spLocks noChangeArrowheads="1"/>
              </p:cNvSpPr>
              <p:nvPr/>
            </p:nvSpPr>
            <p:spPr bwMode="auto">
              <a:xfrm>
                <a:off x="1720909" y="4043369"/>
                <a:ext cx="4476506" cy="215478"/>
              </a:xfrm>
              <a:prstGeom prst="rect">
                <a:avLst/>
              </a:prstGeom>
              <a:solidFill>
                <a:schemeClr val="accent3">
                  <a:lumMod val="60000"/>
                  <a:lumOff val="40000"/>
                </a:schemeClr>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Tag</a:t>
                </a:r>
              </a:p>
            </p:txBody>
          </p:sp>
          <p:sp>
            <p:nvSpPr>
              <p:cNvPr id="98" name="Rectangle 21">
                <a:extLst>
                  <a:ext uri="{FF2B5EF4-FFF2-40B4-BE49-F238E27FC236}">
                    <a16:creationId xmlns:a16="http://schemas.microsoft.com/office/drawing/2014/main" id="{C4BBDE65-D843-FC44-BBA2-18CCF4AFEBBD}"/>
                  </a:ext>
                </a:extLst>
              </p:cNvPr>
              <p:cNvSpPr>
                <a:spLocks noChangeArrowheads="1"/>
              </p:cNvSpPr>
              <p:nvPr/>
            </p:nvSpPr>
            <p:spPr bwMode="auto">
              <a:xfrm>
                <a:off x="7141521" y="3866869"/>
                <a:ext cx="234040" cy="2128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800" b="0" dirty="0">
                    <a:latin typeface="Gill Sans Light" panose="020B0302020104020203" pitchFamily="34" charset="-79"/>
                    <a:ea typeface="굴림" panose="020B0600000101010101" pitchFamily="34" charset="-127"/>
                    <a:cs typeface="Gill Sans Light" panose="020B0302020104020203" pitchFamily="34" charset="-79"/>
                  </a:rPr>
                  <a:t>0</a:t>
                </a:r>
              </a:p>
            </p:txBody>
          </p:sp>
          <p:sp>
            <p:nvSpPr>
              <p:cNvPr id="99" name="Rectangle 22">
                <a:extLst>
                  <a:ext uri="{FF2B5EF4-FFF2-40B4-BE49-F238E27FC236}">
                    <a16:creationId xmlns:a16="http://schemas.microsoft.com/office/drawing/2014/main" id="{F3EC7F8D-5586-7249-9DAA-4AB8D06572E1}"/>
                  </a:ext>
                </a:extLst>
              </p:cNvPr>
              <p:cNvSpPr>
                <a:spLocks noChangeArrowheads="1"/>
              </p:cNvSpPr>
              <p:nvPr/>
            </p:nvSpPr>
            <p:spPr bwMode="auto">
              <a:xfrm>
                <a:off x="6086565" y="3866869"/>
                <a:ext cx="234040" cy="2128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800" b="0">
                    <a:latin typeface="Gill Sans Light" panose="020B0302020104020203" pitchFamily="34" charset="-79"/>
                    <a:ea typeface="굴림" panose="020B0600000101010101" pitchFamily="34" charset="-127"/>
                    <a:cs typeface="Gill Sans Light" panose="020B0302020104020203" pitchFamily="34" charset="-79"/>
                  </a:rPr>
                  <a:t>4</a:t>
                </a:r>
              </a:p>
            </p:txBody>
          </p:sp>
          <p:sp>
            <p:nvSpPr>
              <p:cNvPr id="100" name="Rectangle 23">
                <a:extLst>
                  <a:ext uri="{FF2B5EF4-FFF2-40B4-BE49-F238E27FC236}">
                    <a16:creationId xmlns:a16="http://schemas.microsoft.com/office/drawing/2014/main" id="{5DA7D052-7E66-CE4C-9847-D2E3B6B35867}"/>
                  </a:ext>
                </a:extLst>
              </p:cNvPr>
              <p:cNvSpPr>
                <a:spLocks noChangeArrowheads="1"/>
              </p:cNvSpPr>
              <p:nvPr/>
            </p:nvSpPr>
            <p:spPr bwMode="auto">
              <a:xfrm>
                <a:off x="1596555" y="3866869"/>
                <a:ext cx="285337" cy="2128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800" b="0">
                    <a:latin typeface="Gill Sans Light" panose="020B0302020104020203" pitchFamily="34" charset="-79"/>
                    <a:ea typeface="굴림" panose="020B0600000101010101" pitchFamily="34" charset="-127"/>
                    <a:cs typeface="Gill Sans Light" panose="020B0302020104020203" pitchFamily="34" charset="-79"/>
                  </a:rPr>
                  <a:t>31</a:t>
                </a:r>
              </a:p>
            </p:txBody>
          </p:sp>
        </p:grpSp>
        <p:sp>
          <p:nvSpPr>
            <p:cNvPr id="94" name="Rectangle 32">
              <a:extLst>
                <a:ext uri="{FF2B5EF4-FFF2-40B4-BE49-F238E27FC236}">
                  <a16:creationId xmlns:a16="http://schemas.microsoft.com/office/drawing/2014/main" id="{C74EE0D1-C640-5741-9824-30F3A969A91A}"/>
                </a:ext>
              </a:extLst>
            </p:cNvPr>
            <p:cNvSpPr>
              <a:spLocks noChangeArrowheads="1"/>
            </p:cNvSpPr>
            <p:nvPr/>
          </p:nvSpPr>
          <p:spPr bwMode="auto">
            <a:xfrm>
              <a:off x="163969" y="3954157"/>
              <a:ext cx="1375121" cy="305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Memory address</a:t>
              </a:r>
            </a:p>
          </p:txBody>
        </p:sp>
      </p:grpSp>
      <p:grpSp>
        <p:nvGrpSpPr>
          <p:cNvPr id="38" name="Group 37">
            <a:extLst>
              <a:ext uri="{FF2B5EF4-FFF2-40B4-BE49-F238E27FC236}">
                <a16:creationId xmlns:a16="http://schemas.microsoft.com/office/drawing/2014/main" id="{2CF12FD8-4FBB-AE42-9D52-E7A46FEF65BE}"/>
              </a:ext>
            </a:extLst>
          </p:cNvPr>
          <p:cNvGrpSpPr/>
          <p:nvPr/>
        </p:nvGrpSpPr>
        <p:grpSpPr>
          <a:xfrm>
            <a:off x="247650" y="3948860"/>
            <a:ext cx="7336886" cy="2072639"/>
            <a:chOff x="247650" y="3948860"/>
            <a:chExt cx="7336886" cy="2072639"/>
          </a:xfrm>
        </p:grpSpPr>
        <p:sp>
          <p:nvSpPr>
            <p:cNvPr id="104" name="Rectangle 32">
              <a:extLst>
                <a:ext uri="{FF2B5EF4-FFF2-40B4-BE49-F238E27FC236}">
                  <a16:creationId xmlns:a16="http://schemas.microsoft.com/office/drawing/2014/main" id="{18EEB5AE-F954-1C43-B39D-2353486F5BF2}"/>
                </a:ext>
              </a:extLst>
            </p:cNvPr>
            <p:cNvSpPr>
              <a:spLocks noChangeArrowheads="1"/>
            </p:cNvSpPr>
            <p:nvPr/>
          </p:nvSpPr>
          <p:spPr bwMode="auto">
            <a:xfrm>
              <a:off x="247650" y="4984841"/>
              <a:ext cx="745141"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a:t>
              </a:r>
              <a:b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b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Structure</a:t>
              </a:r>
            </a:p>
          </p:txBody>
        </p:sp>
        <p:grpSp>
          <p:nvGrpSpPr>
            <p:cNvPr id="33" name="Group 32">
              <a:extLst>
                <a:ext uri="{FF2B5EF4-FFF2-40B4-BE49-F238E27FC236}">
                  <a16:creationId xmlns:a16="http://schemas.microsoft.com/office/drawing/2014/main" id="{ED374005-67AD-0A4F-8F20-D2155DED35FC}"/>
                </a:ext>
              </a:extLst>
            </p:cNvPr>
            <p:cNvGrpSpPr/>
            <p:nvPr/>
          </p:nvGrpSpPr>
          <p:grpSpPr>
            <a:xfrm>
              <a:off x="1166109" y="3948860"/>
              <a:ext cx="6418427" cy="2072639"/>
              <a:chOff x="1166109" y="3948860"/>
              <a:chExt cx="6418427" cy="2072639"/>
            </a:xfrm>
          </p:grpSpPr>
          <p:sp>
            <p:nvSpPr>
              <p:cNvPr id="105" name="Rectangle 46">
                <a:extLst>
                  <a:ext uri="{FF2B5EF4-FFF2-40B4-BE49-F238E27FC236}">
                    <a16:creationId xmlns:a16="http://schemas.microsoft.com/office/drawing/2014/main" id="{55865622-B9EF-0245-B3F8-7481E59B68C7}"/>
                  </a:ext>
                </a:extLst>
              </p:cNvPr>
              <p:cNvSpPr>
                <a:spLocks noChangeArrowheads="1"/>
              </p:cNvSpPr>
              <p:nvPr/>
            </p:nvSpPr>
            <p:spPr bwMode="auto">
              <a:xfrm>
                <a:off x="7260728" y="5762454"/>
                <a:ext cx="323808" cy="2590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a:latin typeface="Ubuntu Mono" panose="020B0509030602030204" pitchFamily="49" charset="0"/>
                    <a:ea typeface="굴림" panose="020B0600000101010101" pitchFamily="34" charset="-127"/>
                  </a:rPr>
                  <a:t>31</a:t>
                </a:r>
              </a:p>
            </p:txBody>
          </p:sp>
          <p:sp>
            <p:nvSpPr>
              <p:cNvPr id="106" name="Rectangle 4">
                <a:extLst>
                  <a:ext uri="{FF2B5EF4-FFF2-40B4-BE49-F238E27FC236}">
                    <a16:creationId xmlns:a16="http://schemas.microsoft.com/office/drawing/2014/main" id="{39A67772-B40C-5F45-BB4B-55FA83A3B25F}"/>
                  </a:ext>
                </a:extLst>
              </p:cNvPr>
              <p:cNvSpPr>
                <a:spLocks noChangeArrowheads="1"/>
              </p:cNvSpPr>
              <p:nvPr/>
            </p:nvSpPr>
            <p:spPr bwMode="auto">
              <a:xfrm>
                <a:off x="5168007" y="4444014"/>
                <a:ext cx="2079194" cy="15480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42" name="Rectangle 24">
                <a:extLst>
                  <a:ext uri="{FF2B5EF4-FFF2-40B4-BE49-F238E27FC236}">
                    <a16:creationId xmlns:a16="http://schemas.microsoft.com/office/drawing/2014/main" id="{66DEAFA8-74F9-5241-B43E-22D5D9DE8963}"/>
                  </a:ext>
                </a:extLst>
              </p:cNvPr>
              <p:cNvSpPr>
                <a:spLocks noChangeArrowheads="1"/>
              </p:cNvSpPr>
              <p:nvPr/>
            </p:nvSpPr>
            <p:spPr bwMode="auto">
              <a:xfrm>
                <a:off x="2492523" y="4444014"/>
                <a:ext cx="2437200" cy="15480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dirty="0">
                  <a:latin typeface="Ubuntu Mono" panose="020B0509030602030204" pitchFamily="49" charset="0"/>
                </a:endParaRPr>
              </a:p>
            </p:txBody>
          </p:sp>
          <p:sp>
            <p:nvSpPr>
              <p:cNvPr id="108" name="Rectangle 30">
                <a:extLst>
                  <a:ext uri="{FF2B5EF4-FFF2-40B4-BE49-F238E27FC236}">
                    <a16:creationId xmlns:a16="http://schemas.microsoft.com/office/drawing/2014/main" id="{7B43497D-02F9-CD4E-BB99-2EC3436D984A}"/>
                  </a:ext>
                </a:extLst>
              </p:cNvPr>
              <p:cNvSpPr>
                <a:spLocks noChangeArrowheads="1"/>
              </p:cNvSpPr>
              <p:nvPr/>
            </p:nvSpPr>
            <p:spPr bwMode="auto">
              <a:xfrm>
                <a:off x="3576714" y="5126224"/>
                <a:ext cx="272894" cy="3047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109" name="Rectangle 39">
                <a:extLst>
                  <a:ext uri="{FF2B5EF4-FFF2-40B4-BE49-F238E27FC236}">
                    <a16:creationId xmlns:a16="http://schemas.microsoft.com/office/drawing/2014/main" id="{497C85BB-C092-4449-BFD7-08DA874605E2}"/>
                  </a:ext>
                </a:extLst>
              </p:cNvPr>
              <p:cNvSpPr>
                <a:spLocks noChangeArrowheads="1"/>
              </p:cNvSpPr>
              <p:nvPr/>
            </p:nvSpPr>
            <p:spPr bwMode="auto">
              <a:xfrm>
                <a:off x="1166109" y="3948860"/>
                <a:ext cx="468399"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Valid</a:t>
                </a:r>
                <a:b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b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Bit</a:t>
                </a:r>
              </a:p>
            </p:txBody>
          </p:sp>
          <p:sp>
            <p:nvSpPr>
              <p:cNvPr id="110" name="Rectangle 63">
                <a:extLst>
                  <a:ext uri="{FF2B5EF4-FFF2-40B4-BE49-F238E27FC236}">
                    <a16:creationId xmlns:a16="http://schemas.microsoft.com/office/drawing/2014/main" id="{0DD2671D-3EDB-3D42-8F44-A45D8BA0B62B}"/>
                  </a:ext>
                </a:extLst>
              </p:cNvPr>
              <p:cNvSpPr>
                <a:spLocks noChangeArrowheads="1"/>
              </p:cNvSpPr>
              <p:nvPr/>
            </p:nvSpPr>
            <p:spPr bwMode="auto">
              <a:xfrm>
                <a:off x="3297918" y="4148106"/>
                <a:ext cx="830485" cy="2744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ko-KR" altLang="en-US" sz="1200" b="0" dirty="0">
                    <a:latin typeface="Gill Sans Light" panose="020B0302020104020203" pitchFamily="34" charset="-79"/>
                    <a:ea typeface="굴림" panose="020B0600000101010101" pitchFamily="34" charset="-127"/>
                    <a:cs typeface="Gill Sans Light" panose="020B0302020104020203" pitchFamily="34" charset="-79"/>
                  </a:rPr>
                  <a:t> </a:t>
                </a: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Tag</a:t>
                </a:r>
              </a:p>
            </p:txBody>
          </p:sp>
          <p:sp>
            <p:nvSpPr>
              <p:cNvPr id="111" name="Rectangle 16">
                <a:extLst>
                  <a:ext uri="{FF2B5EF4-FFF2-40B4-BE49-F238E27FC236}">
                    <a16:creationId xmlns:a16="http://schemas.microsoft.com/office/drawing/2014/main" id="{19F66C92-D637-6D43-BF4B-AA7385A3C784}"/>
                  </a:ext>
                </a:extLst>
              </p:cNvPr>
              <p:cNvSpPr>
                <a:spLocks noChangeArrowheads="1"/>
              </p:cNvSpPr>
              <p:nvPr/>
            </p:nvSpPr>
            <p:spPr bwMode="auto">
              <a:xfrm>
                <a:off x="5725477" y="4148106"/>
                <a:ext cx="944169" cy="2744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ko-KR" altLang="en-US" sz="1200" b="0" dirty="0">
                    <a:latin typeface="Gill Sans Light" panose="020B0302020104020203" pitchFamily="34" charset="-79"/>
                    <a:ea typeface="굴림" panose="020B0600000101010101" pitchFamily="34" charset="-127"/>
                    <a:cs typeface="Gill Sans Light" panose="020B0302020104020203" pitchFamily="34" charset="-79"/>
                  </a:rPr>
                  <a:t> </a:t>
                </a: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Data</a:t>
                </a:r>
              </a:p>
            </p:txBody>
          </p:sp>
          <p:sp>
            <p:nvSpPr>
              <p:cNvPr id="112" name="Rectangle 9">
                <a:extLst>
                  <a:ext uri="{FF2B5EF4-FFF2-40B4-BE49-F238E27FC236}">
                    <a16:creationId xmlns:a16="http://schemas.microsoft.com/office/drawing/2014/main" id="{34137DC7-A14C-8040-AEBF-07953E3CDF1D}"/>
                  </a:ext>
                </a:extLst>
              </p:cNvPr>
              <p:cNvSpPr>
                <a:spLocks noChangeArrowheads="1"/>
              </p:cNvSpPr>
              <p:nvPr/>
            </p:nvSpPr>
            <p:spPr bwMode="auto">
              <a:xfrm>
                <a:off x="7295994" y="4407286"/>
                <a:ext cx="253275" cy="2590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0</a:t>
                </a:r>
              </a:p>
            </p:txBody>
          </p:sp>
          <p:sp>
            <p:nvSpPr>
              <p:cNvPr id="113" name="Rectangle 10">
                <a:extLst>
                  <a:ext uri="{FF2B5EF4-FFF2-40B4-BE49-F238E27FC236}">
                    <a16:creationId xmlns:a16="http://schemas.microsoft.com/office/drawing/2014/main" id="{E9BCD03A-2549-3848-9725-9C2BEE26666E}"/>
                  </a:ext>
                </a:extLst>
              </p:cNvPr>
              <p:cNvSpPr>
                <a:spLocks noChangeArrowheads="1"/>
              </p:cNvSpPr>
              <p:nvPr/>
            </p:nvSpPr>
            <p:spPr bwMode="auto">
              <a:xfrm>
                <a:off x="7295994" y="4577235"/>
                <a:ext cx="253275" cy="2590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1</a:t>
                </a:r>
              </a:p>
            </p:txBody>
          </p:sp>
          <p:sp>
            <p:nvSpPr>
              <p:cNvPr id="114" name="Rectangle 11">
                <a:extLst>
                  <a:ext uri="{FF2B5EF4-FFF2-40B4-BE49-F238E27FC236}">
                    <a16:creationId xmlns:a16="http://schemas.microsoft.com/office/drawing/2014/main" id="{BCA01964-B713-8D4D-9C79-EAED36E4BDE4}"/>
                  </a:ext>
                </a:extLst>
              </p:cNvPr>
              <p:cNvSpPr>
                <a:spLocks noChangeArrowheads="1"/>
              </p:cNvSpPr>
              <p:nvPr/>
            </p:nvSpPr>
            <p:spPr bwMode="auto">
              <a:xfrm>
                <a:off x="7295994" y="4759369"/>
                <a:ext cx="253275" cy="2590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2</a:t>
                </a:r>
              </a:p>
            </p:txBody>
          </p:sp>
          <p:sp>
            <p:nvSpPr>
              <p:cNvPr id="115" name="Rectangle 12">
                <a:extLst>
                  <a:ext uri="{FF2B5EF4-FFF2-40B4-BE49-F238E27FC236}">
                    <a16:creationId xmlns:a16="http://schemas.microsoft.com/office/drawing/2014/main" id="{DBEB5B23-382D-D744-8E8B-E085EBACEE23}"/>
                  </a:ext>
                </a:extLst>
              </p:cNvPr>
              <p:cNvSpPr>
                <a:spLocks noChangeArrowheads="1"/>
              </p:cNvSpPr>
              <p:nvPr/>
            </p:nvSpPr>
            <p:spPr bwMode="auto">
              <a:xfrm>
                <a:off x="7295994" y="4986191"/>
                <a:ext cx="253275" cy="2590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a:latin typeface="Ubuntu Mono" panose="020B0509030602030204" pitchFamily="49" charset="0"/>
                    <a:ea typeface="굴림" panose="020B0600000101010101" pitchFamily="34" charset="-127"/>
                  </a:rPr>
                  <a:t>3</a:t>
                </a:r>
              </a:p>
            </p:txBody>
          </p:sp>
          <p:sp>
            <p:nvSpPr>
              <p:cNvPr id="116" name="Rectangle 15">
                <a:extLst>
                  <a:ext uri="{FF2B5EF4-FFF2-40B4-BE49-F238E27FC236}">
                    <a16:creationId xmlns:a16="http://schemas.microsoft.com/office/drawing/2014/main" id="{AE406502-0CEE-1A46-9406-54E777F83FCB}"/>
                  </a:ext>
                </a:extLst>
              </p:cNvPr>
              <p:cNvSpPr>
                <a:spLocks noChangeArrowheads="1"/>
              </p:cNvSpPr>
              <p:nvPr/>
            </p:nvSpPr>
            <p:spPr bwMode="auto">
              <a:xfrm>
                <a:off x="5850894" y="5126224"/>
                <a:ext cx="272894" cy="3047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a:latin typeface="Ubuntu Mono" panose="020B0509030602030204" pitchFamily="49" charset="0"/>
                    <a:ea typeface="굴림" panose="020B0600000101010101" pitchFamily="34" charset="-127"/>
                  </a:rPr>
                  <a:t>:</a:t>
                </a:r>
              </a:p>
            </p:txBody>
          </p:sp>
          <p:sp>
            <p:nvSpPr>
              <p:cNvPr id="117" name="Rectangle 17">
                <a:extLst>
                  <a:ext uri="{FF2B5EF4-FFF2-40B4-BE49-F238E27FC236}">
                    <a16:creationId xmlns:a16="http://schemas.microsoft.com/office/drawing/2014/main" id="{AD83EF96-03BA-5A4B-9137-16064AE4123F}"/>
                  </a:ext>
                </a:extLst>
              </p:cNvPr>
              <p:cNvSpPr>
                <a:spLocks noChangeArrowheads="1"/>
              </p:cNvSpPr>
              <p:nvPr/>
            </p:nvSpPr>
            <p:spPr bwMode="auto">
              <a:xfrm>
                <a:off x="6822248" y="4446808"/>
                <a:ext cx="432000" cy="180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B0</a:t>
                </a:r>
              </a:p>
            </p:txBody>
          </p:sp>
          <p:sp>
            <p:nvSpPr>
              <p:cNvPr id="118" name="Rectangle 48">
                <a:extLst>
                  <a:ext uri="{FF2B5EF4-FFF2-40B4-BE49-F238E27FC236}">
                    <a16:creationId xmlns:a16="http://schemas.microsoft.com/office/drawing/2014/main" id="{84F59C2F-168D-C34E-A30C-3819BFD2933B}"/>
                  </a:ext>
                </a:extLst>
              </p:cNvPr>
              <p:cNvSpPr>
                <a:spLocks noChangeArrowheads="1"/>
              </p:cNvSpPr>
              <p:nvPr/>
            </p:nvSpPr>
            <p:spPr bwMode="auto">
              <a:xfrm>
                <a:off x="6410612" y="4446808"/>
                <a:ext cx="432000" cy="180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B1</a:t>
                </a:r>
              </a:p>
            </p:txBody>
          </p:sp>
          <p:sp>
            <p:nvSpPr>
              <p:cNvPr id="119" name="Rectangle 50">
                <a:extLst>
                  <a:ext uri="{FF2B5EF4-FFF2-40B4-BE49-F238E27FC236}">
                    <a16:creationId xmlns:a16="http://schemas.microsoft.com/office/drawing/2014/main" id="{89FEE862-2EC7-694A-8212-5A10BBE274D5}"/>
                  </a:ext>
                </a:extLst>
              </p:cNvPr>
              <p:cNvSpPr>
                <a:spLocks noChangeArrowheads="1"/>
              </p:cNvSpPr>
              <p:nvPr/>
            </p:nvSpPr>
            <p:spPr bwMode="auto">
              <a:xfrm>
                <a:off x="5156480" y="4446808"/>
                <a:ext cx="432000" cy="180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B31</a:t>
                </a:r>
              </a:p>
            </p:txBody>
          </p:sp>
          <p:sp>
            <p:nvSpPr>
              <p:cNvPr id="120" name="Line 51">
                <a:extLst>
                  <a:ext uri="{FF2B5EF4-FFF2-40B4-BE49-F238E27FC236}">
                    <a16:creationId xmlns:a16="http://schemas.microsoft.com/office/drawing/2014/main" id="{F9EC43F3-6303-6746-B0D7-47EFC5797F0F}"/>
                  </a:ext>
                </a:extLst>
              </p:cNvPr>
              <p:cNvSpPr>
                <a:spLocks noChangeShapeType="1"/>
              </p:cNvSpPr>
              <p:nvPr/>
            </p:nvSpPr>
            <p:spPr bwMode="auto">
              <a:xfrm>
                <a:off x="5588480" y="4442013"/>
                <a:ext cx="0" cy="15480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1400">
                  <a:latin typeface="Ubuntu Mono" panose="020B0509030602030204" pitchFamily="49" charset="0"/>
                </a:endParaRPr>
              </a:p>
            </p:txBody>
          </p:sp>
          <p:sp>
            <p:nvSpPr>
              <p:cNvPr id="121" name="Rectangle 52">
                <a:extLst>
                  <a:ext uri="{FF2B5EF4-FFF2-40B4-BE49-F238E27FC236}">
                    <a16:creationId xmlns:a16="http://schemas.microsoft.com/office/drawing/2014/main" id="{9FE4D615-E717-8748-922F-22165E6F9106}"/>
                  </a:ext>
                </a:extLst>
              </p:cNvPr>
              <p:cNvSpPr>
                <a:spLocks noChangeArrowheads="1"/>
              </p:cNvSpPr>
              <p:nvPr/>
            </p:nvSpPr>
            <p:spPr bwMode="auto">
              <a:xfrm rot="16200000">
                <a:off x="5895541" y="4446809"/>
                <a:ext cx="183600" cy="180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122" name="Rectangle 55">
                <a:extLst>
                  <a:ext uri="{FF2B5EF4-FFF2-40B4-BE49-F238E27FC236}">
                    <a16:creationId xmlns:a16="http://schemas.microsoft.com/office/drawing/2014/main" id="{638FB0C8-5C02-FC4E-91E5-5E3E2C7D889D}"/>
                  </a:ext>
                </a:extLst>
              </p:cNvPr>
              <p:cNvSpPr>
                <a:spLocks noChangeArrowheads="1"/>
              </p:cNvSpPr>
              <p:nvPr/>
            </p:nvSpPr>
            <p:spPr bwMode="auto">
              <a:xfrm>
                <a:off x="6410612" y="4616757"/>
                <a:ext cx="432000" cy="180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B33</a:t>
                </a:r>
              </a:p>
            </p:txBody>
          </p:sp>
          <p:sp>
            <p:nvSpPr>
              <p:cNvPr id="123" name="Rectangle 57">
                <a:extLst>
                  <a:ext uri="{FF2B5EF4-FFF2-40B4-BE49-F238E27FC236}">
                    <a16:creationId xmlns:a16="http://schemas.microsoft.com/office/drawing/2014/main" id="{1222BD64-B494-1344-B0FF-B8E198939B3D}"/>
                  </a:ext>
                </a:extLst>
              </p:cNvPr>
              <p:cNvSpPr>
                <a:spLocks noChangeArrowheads="1"/>
              </p:cNvSpPr>
              <p:nvPr/>
            </p:nvSpPr>
            <p:spPr bwMode="auto">
              <a:xfrm>
                <a:off x="5180119" y="4581082"/>
                <a:ext cx="384722" cy="2513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B63</a:t>
                </a:r>
              </a:p>
            </p:txBody>
          </p:sp>
          <p:sp>
            <p:nvSpPr>
              <p:cNvPr id="124" name="Rectangle 60">
                <a:extLst>
                  <a:ext uri="{FF2B5EF4-FFF2-40B4-BE49-F238E27FC236}">
                    <a16:creationId xmlns:a16="http://schemas.microsoft.com/office/drawing/2014/main" id="{A44CD173-DD3D-B040-BFD8-245E8020FC82}"/>
                  </a:ext>
                </a:extLst>
              </p:cNvPr>
              <p:cNvSpPr>
                <a:spLocks noChangeArrowheads="1"/>
              </p:cNvSpPr>
              <p:nvPr/>
            </p:nvSpPr>
            <p:spPr bwMode="auto">
              <a:xfrm>
                <a:off x="6822248" y="5796453"/>
                <a:ext cx="432000" cy="180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B992</a:t>
                </a:r>
              </a:p>
            </p:txBody>
          </p:sp>
          <p:sp>
            <p:nvSpPr>
              <p:cNvPr id="125" name="Rectangle 61">
                <a:extLst>
                  <a:ext uri="{FF2B5EF4-FFF2-40B4-BE49-F238E27FC236}">
                    <a16:creationId xmlns:a16="http://schemas.microsoft.com/office/drawing/2014/main" id="{3C44B96B-150A-644E-9D5D-97084B4C0679}"/>
                  </a:ext>
                </a:extLst>
              </p:cNvPr>
              <p:cNvSpPr>
                <a:spLocks noChangeArrowheads="1"/>
              </p:cNvSpPr>
              <p:nvPr/>
            </p:nvSpPr>
            <p:spPr bwMode="auto">
              <a:xfrm>
                <a:off x="5156480" y="5796453"/>
                <a:ext cx="432000" cy="180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B1023</a:t>
                </a:r>
              </a:p>
            </p:txBody>
          </p:sp>
          <p:sp>
            <p:nvSpPr>
              <p:cNvPr id="126" name="Rectangle 62">
                <a:extLst>
                  <a:ext uri="{FF2B5EF4-FFF2-40B4-BE49-F238E27FC236}">
                    <a16:creationId xmlns:a16="http://schemas.microsoft.com/office/drawing/2014/main" id="{56E748C2-DFFC-934C-8964-F88F8807E264}"/>
                  </a:ext>
                </a:extLst>
              </p:cNvPr>
              <p:cNvSpPr>
                <a:spLocks noChangeArrowheads="1"/>
              </p:cNvSpPr>
              <p:nvPr/>
            </p:nvSpPr>
            <p:spPr bwMode="auto">
              <a:xfrm rot="16200000">
                <a:off x="5895541" y="5796454"/>
                <a:ext cx="183600" cy="180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127" name="Rectangle 38">
                <a:extLst>
                  <a:ext uri="{FF2B5EF4-FFF2-40B4-BE49-F238E27FC236}">
                    <a16:creationId xmlns:a16="http://schemas.microsoft.com/office/drawing/2014/main" id="{C84F30B3-EFDE-3E4A-950E-E0550ECF84EB}"/>
                  </a:ext>
                </a:extLst>
              </p:cNvPr>
              <p:cNvSpPr>
                <a:spLocks noChangeArrowheads="1"/>
              </p:cNvSpPr>
              <p:nvPr/>
            </p:nvSpPr>
            <p:spPr bwMode="auto">
              <a:xfrm>
                <a:off x="1298712" y="4444014"/>
                <a:ext cx="208800" cy="15480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28" name="Rectangle 45">
                <a:extLst>
                  <a:ext uri="{FF2B5EF4-FFF2-40B4-BE49-F238E27FC236}">
                    <a16:creationId xmlns:a16="http://schemas.microsoft.com/office/drawing/2014/main" id="{F07BA7CB-643F-CB4F-BEC4-A04DAE8508E1}"/>
                  </a:ext>
                </a:extLst>
              </p:cNvPr>
              <p:cNvSpPr>
                <a:spLocks noChangeArrowheads="1"/>
              </p:cNvSpPr>
              <p:nvPr/>
            </p:nvSpPr>
            <p:spPr bwMode="auto">
              <a:xfrm>
                <a:off x="1272132" y="5126224"/>
                <a:ext cx="272894" cy="3047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129" name="Rectangle 53">
                <a:extLst>
                  <a:ext uri="{FF2B5EF4-FFF2-40B4-BE49-F238E27FC236}">
                    <a16:creationId xmlns:a16="http://schemas.microsoft.com/office/drawing/2014/main" id="{CD489427-03E8-5C46-87C2-6C3D724A7889}"/>
                  </a:ext>
                </a:extLst>
              </p:cNvPr>
              <p:cNvSpPr>
                <a:spLocks noChangeArrowheads="1"/>
              </p:cNvSpPr>
              <p:nvPr/>
            </p:nvSpPr>
            <p:spPr bwMode="auto">
              <a:xfrm>
                <a:off x="6822248" y="4616757"/>
                <a:ext cx="432000" cy="180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B32</a:t>
                </a:r>
              </a:p>
            </p:txBody>
          </p:sp>
          <p:sp>
            <p:nvSpPr>
              <p:cNvPr id="133" name="Rectangle 4">
                <a:extLst>
                  <a:ext uri="{FF2B5EF4-FFF2-40B4-BE49-F238E27FC236}">
                    <a16:creationId xmlns:a16="http://schemas.microsoft.com/office/drawing/2014/main" id="{716ADA9A-4C78-6246-A678-786B90A9AF53}"/>
                  </a:ext>
                </a:extLst>
              </p:cNvPr>
              <p:cNvSpPr>
                <a:spLocks noChangeArrowheads="1"/>
              </p:cNvSpPr>
              <p:nvPr/>
            </p:nvSpPr>
            <p:spPr bwMode="auto">
              <a:xfrm>
                <a:off x="5168007" y="4632756"/>
                <a:ext cx="2079194" cy="1836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dirty="0">
                  <a:latin typeface="Ubuntu Mono" panose="020B0509030602030204" pitchFamily="49" charset="0"/>
                </a:endParaRPr>
              </a:p>
            </p:txBody>
          </p:sp>
          <p:sp>
            <p:nvSpPr>
              <p:cNvPr id="134" name="Rectangle 4">
                <a:extLst>
                  <a:ext uri="{FF2B5EF4-FFF2-40B4-BE49-F238E27FC236}">
                    <a16:creationId xmlns:a16="http://schemas.microsoft.com/office/drawing/2014/main" id="{25720E0C-965F-234A-B83B-4AC59D2E0679}"/>
                  </a:ext>
                </a:extLst>
              </p:cNvPr>
              <p:cNvSpPr>
                <a:spLocks noChangeArrowheads="1"/>
              </p:cNvSpPr>
              <p:nvPr/>
            </p:nvSpPr>
            <p:spPr bwMode="auto">
              <a:xfrm>
                <a:off x="5168007" y="5809795"/>
                <a:ext cx="2079194" cy="1836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35" name="Rectangle 24">
                <a:extLst>
                  <a:ext uri="{FF2B5EF4-FFF2-40B4-BE49-F238E27FC236}">
                    <a16:creationId xmlns:a16="http://schemas.microsoft.com/office/drawing/2014/main" id="{AF998A10-5896-A549-BABB-F4191130A3A3}"/>
                  </a:ext>
                </a:extLst>
              </p:cNvPr>
              <p:cNvSpPr>
                <a:spLocks noChangeArrowheads="1"/>
              </p:cNvSpPr>
              <p:nvPr/>
            </p:nvSpPr>
            <p:spPr bwMode="auto">
              <a:xfrm>
                <a:off x="2492523" y="4632686"/>
                <a:ext cx="2437200" cy="1836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36" name="Rectangle 24">
                <a:extLst>
                  <a:ext uri="{FF2B5EF4-FFF2-40B4-BE49-F238E27FC236}">
                    <a16:creationId xmlns:a16="http://schemas.microsoft.com/office/drawing/2014/main" id="{CF5C7A2F-7D4C-024B-B53B-7BE0D29F1020}"/>
                  </a:ext>
                </a:extLst>
              </p:cNvPr>
              <p:cNvSpPr>
                <a:spLocks noChangeArrowheads="1"/>
              </p:cNvSpPr>
              <p:nvPr/>
            </p:nvSpPr>
            <p:spPr bwMode="auto">
              <a:xfrm>
                <a:off x="2492523" y="5811595"/>
                <a:ext cx="2437200" cy="1800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37" name="Rectangle 38">
                <a:extLst>
                  <a:ext uri="{FF2B5EF4-FFF2-40B4-BE49-F238E27FC236}">
                    <a16:creationId xmlns:a16="http://schemas.microsoft.com/office/drawing/2014/main" id="{158E78E9-D9FC-4A4E-99D8-7D92AE9C9B73}"/>
                  </a:ext>
                </a:extLst>
              </p:cNvPr>
              <p:cNvSpPr>
                <a:spLocks noChangeArrowheads="1"/>
              </p:cNvSpPr>
              <p:nvPr/>
            </p:nvSpPr>
            <p:spPr bwMode="auto">
              <a:xfrm>
                <a:off x="1298712" y="4633939"/>
                <a:ext cx="208800" cy="1836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38" name="Rectangle 38">
                <a:extLst>
                  <a:ext uri="{FF2B5EF4-FFF2-40B4-BE49-F238E27FC236}">
                    <a16:creationId xmlns:a16="http://schemas.microsoft.com/office/drawing/2014/main" id="{2FF0D4DB-6E03-F847-87BB-7BE72A0425FC}"/>
                  </a:ext>
                </a:extLst>
              </p:cNvPr>
              <p:cNvSpPr>
                <a:spLocks noChangeArrowheads="1"/>
              </p:cNvSpPr>
              <p:nvPr/>
            </p:nvSpPr>
            <p:spPr bwMode="auto">
              <a:xfrm>
                <a:off x="1298712" y="5809795"/>
                <a:ext cx="208800" cy="1836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39" name="Rectangle 52">
                <a:extLst>
                  <a:ext uri="{FF2B5EF4-FFF2-40B4-BE49-F238E27FC236}">
                    <a16:creationId xmlns:a16="http://schemas.microsoft.com/office/drawing/2014/main" id="{4A007A73-D590-9041-86C5-949617072A4C}"/>
                  </a:ext>
                </a:extLst>
              </p:cNvPr>
              <p:cNvSpPr>
                <a:spLocks noChangeArrowheads="1"/>
              </p:cNvSpPr>
              <p:nvPr/>
            </p:nvSpPr>
            <p:spPr bwMode="auto">
              <a:xfrm rot="16200000">
                <a:off x="5895541" y="4616758"/>
                <a:ext cx="183600" cy="180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140" name="Line 51">
                <a:extLst>
                  <a:ext uri="{FF2B5EF4-FFF2-40B4-BE49-F238E27FC236}">
                    <a16:creationId xmlns:a16="http://schemas.microsoft.com/office/drawing/2014/main" id="{BDCB6265-59BC-A549-93F0-C656986897DF}"/>
                  </a:ext>
                </a:extLst>
              </p:cNvPr>
              <p:cNvSpPr>
                <a:spLocks noChangeShapeType="1"/>
              </p:cNvSpPr>
              <p:nvPr/>
            </p:nvSpPr>
            <p:spPr bwMode="auto">
              <a:xfrm>
                <a:off x="6822248" y="4442013"/>
                <a:ext cx="0" cy="15480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1400">
                  <a:latin typeface="Ubuntu Mono" panose="020B0509030602030204" pitchFamily="49" charset="0"/>
                </a:endParaRPr>
              </a:p>
            </p:txBody>
          </p:sp>
          <p:sp>
            <p:nvSpPr>
              <p:cNvPr id="141" name="Line 51">
                <a:extLst>
                  <a:ext uri="{FF2B5EF4-FFF2-40B4-BE49-F238E27FC236}">
                    <a16:creationId xmlns:a16="http://schemas.microsoft.com/office/drawing/2014/main" id="{892A0305-C0AA-0C40-924D-13D428211E66}"/>
                  </a:ext>
                </a:extLst>
              </p:cNvPr>
              <p:cNvSpPr>
                <a:spLocks noChangeShapeType="1"/>
              </p:cNvSpPr>
              <p:nvPr/>
            </p:nvSpPr>
            <p:spPr bwMode="auto">
              <a:xfrm>
                <a:off x="6401346" y="4442013"/>
                <a:ext cx="0" cy="15480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1400">
                  <a:latin typeface="Ubuntu Mono" panose="020B0509030602030204" pitchFamily="49" charset="0"/>
                </a:endParaRPr>
              </a:p>
            </p:txBody>
          </p:sp>
        </p:grpSp>
      </p:grpSp>
      <p:grpSp>
        <p:nvGrpSpPr>
          <p:cNvPr id="35" name="Group 34">
            <a:extLst>
              <a:ext uri="{FF2B5EF4-FFF2-40B4-BE49-F238E27FC236}">
                <a16:creationId xmlns:a16="http://schemas.microsoft.com/office/drawing/2014/main" id="{09E76BF6-9BBC-254E-9F98-2430049A44D4}"/>
              </a:ext>
            </a:extLst>
          </p:cNvPr>
          <p:cNvGrpSpPr/>
          <p:nvPr/>
        </p:nvGrpSpPr>
        <p:grpSpPr>
          <a:xfrm>
            <a:off x="1403111" y="5973921"/>
            <a:ext cx="2068212" cy="647499"/>
            <a:chOff x="1403111" y="5973921"/>
            <a:chExt cx="2068212" cy="647499"/>
          </a:xfrm>
        </p:grpSpPr>
        <p:cxnSp>
          <p:nvCxnSpPr>
            <p:cNvPr id="186" name="Elbow Connector 185">
              <a:extLst>
                <a:ext uri="{FF2B5EF4-FFF2-40B4-BE49-F238E27FC236}">
                  <a16:creationId xmlns:a16="http://schemas.microsoft.com/office/drawing/2014/main" id="{463FD7D1-4A04-584F-B880-9A3974DA38D3}"/>
                </a:ext>
              </a:extLst>
            </p:cNvPr>
            <p:cNvCxnSpPr>
              <a:cxnSpLocks/>
              <a:stCxn id="138" idx="2"/>
            </p:cNvCxnSpPr>
            <p:nvPr/>
          </p:nvCxnSpPr>
          <p:spPr>
            <a:xfrm rot="16200000" flipH="1">
              <a:off x="1693328" y="5703178"/>
              <a:ext cx="527302" cy="1107735"/>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Elbow Connector 188">
              <a:extLst>
                <a:ext uri="{FF2B5EF4-FFF2-40B4-BE49-F238E27FC236}">
                  <a16:creationId xmlns:a16="http://schemas.microsoft.com/office/drawing/2014/main" id="{83E487E0-AC28-3645-8B05-A24A414F811E}"/>
                </a:ext>
              </a:extLst>
            </p:cNvPr>
            <p:cNvCxnSpPr>
              <a:cxnSpLocks/>
              <a:stCxn id="161" idx="4"/>
            </p:cNvCxnSpPr>
            <p:nvPr/>
          </p:nvCxnSpPr>
          <p:spPr>
            <a:xfrm rot="16200000" flipH="1">
              <a:off x="2106875" y="6039735"/>
              <a:ext cx="463287" cy="331659"/>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4" name="Delay 193">
              <a:extLst>
                <a:ext uri="{FF2B5EF4-FFF2-40B4-BE49-F238E27FC236}">
                  <a16:creationId xmlns:a16="http://schemas.microsoft.com/office/drawing/2014/main" id="{E7CCB11B-603F-7B4C-B090-53CA6729D8F5}"/>
                </a:ext>
              </a:extLst>
            </p:cNvPr>
            <p:cNvSpPr/>
            <p:nvPr/>
          </p:nvSpPr>
          <p:spPr>
            <a:xfrm>
              <a:off x="2504348" y="6352291"/>
              <a:ext cx="331660" cy="241289"/>
            </a:xfrm>
            <a:prstGeom prst="flowChartDelay">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5" name="Straight Arrow Connector 194">
              <a:extLst>
                <a:ext uri="{FF2B5EF4-FFF2-40B4-BE49-F238E27FC236}">
                  <a16:creationId xmlns:a16="http://schemas.microsoft.com/office/drawing/2014/main" id="{D4E38B23-E65A-514C-897E-B60F5F5A4D38}"/>
                </a:ext>
              </a:extLst>
            </p:cNvPr>
            <p:cNvCxnSpPr>
              <a:cxnSpLocks/>
            </p:cNvCxnSpPr>
            <p:nvPr/>
          </p:nvCxnSpPr>
          <p:spPr>
            <a:xfrm flipV="1">
              <a:off x="2842507" y="6473655"/>
              <a:ext cx="250169" cy="43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ABA4A2E-C258-1447-ABEF-8512E9782B2C}"/>
                </a:ext>
              </a:extLst>
            </p:cNvPr>
            <p:cNvSpPr txBox="1"/>
            <p:nvPr/>
          </p:nvSpPr>
          <p:spPr>
            <a:xfrm>
              <a:off x="3068649" y="6313643"/>
              <a:ext cx="402674" cy="307777"/>
            </a:xfrm>
            <a:prstGeom prst="rect">
              <a:avLst/>
            </a:prstGeom>
            <a:noFill/>
          </p:spPr>
          <p:txBody>
            <a:bodyPr wrap="none" rtlCol="0">
              <a:spAutoFit/>
            </a:bodyPr>
            <a:lstStyle/>
            <a:p>
              <a:r>
                <a:rPr lang="en-US" sz="1400" dirty="0">
                  <a:latin typeface="Gill Sans Light" panose="020B0302020104020203" pitchFamily="34" charset="-79"/>
                  <a:cs typeface="Gill Sans Light" panose="020B0302020104020203" pitchFamily="34" charset="-79"/>
                </a:rPr>
                <a:t>Hit</a:t>
              </a:r>
            </a:p>
          </p:txBody>
        </p:sp>
      </p:grpSp>
      <p:grpSp>
        <p:nvGrpSpPr>
          <p:cNvPr id="36" name="Group 35">
            <a:extLst>
              <a:ext uri="{FF2B5EF4-FFF2-40B4-BE49-F238E27FC236}">
                <a16:creationId xmlns:a16="http://schemas.microsoft.com/office/drawing/2014/main" id="{52A4AB3E-E2CD-4644-A49B-FF8C191F049A}"/>
              </a:ext>
            </a:extLst>
          </p:cNvPr>
          <p:cNvGrpSpPr/>
          <p:nvPr/>
        </p:nvGrpSpPr>
        <p:grpSpPr>
          <a:xfrm>
            <a:off x="6798617" y="3754005"/>
            <a:ext cx="472224" cy="2261010"/>
            <a:chOff x="6798617" y="3754005"/>
            <a:chExt cx="472224" cy="2261010"/>
          </a:xfrm>
        </p:grpSpPr>
        <p:cxnSp>
          <p:nvCxnSpPr>
            <p:cNvPr id="21" name="Straight Arrow Connector 20">
              <a:extLst>
                <a:ext uri="{FF2B5EF4-FFF2-40B4-BE49-F238E27FC236}">
                  <a16:creationId xmlns:a16="http://schemas.microsoft.com/office/drawing/2014/main" id="{1866D8FF-51E4-0741-B123-1482E496CBBF}"/>
                </a:ext>
              </a:extLst>
            </p:cNvPr>
            <p:cNvCxnSpPr>
              <a:cxnSpLocks/>
            </p:cNvCxnSpPr>
            <p:nvPr/>
          </p:nvCxnSpPr>
          <p:spPr>
            <a:xfrm>
              <a:off x="7028235" y="3754005"/>
              <a:ext cx="0" cy="6480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0" name="Rectangle 24">
              <a:extLst>
                <a:ext uri="{FF2B5EF4-FFF2-40B4-BE49-F238E27FC236}">
                  <a16:creationId xmlns:a16="http://schemas.microsoft.com/office/drawing/2014/main" id="{37CB3BDB-6B50-A242-9385-2BFCE567A605}"/>
                </a:ext>
              </a:extLst>
            </p:cNvPr>
            <p:cNvSpPr>
              <a:spLocks noChangeArrowheads="1"/>
            </p:cNvSpPr>
            <p:nvPr/>
          </p:nvSpPr>
          <p:spPr bwMode="auto">
            <a:xfrm>
              <a:off x="6798617" y="4408647"/>
              <a:ext cx="472224" cy="1606368"/>
            </a:xfrm>
            <a:prstGeom prst="rect">
              <a:avLst/>
            </a:prstGeom>
            <a:noFill/>
            <a:ln w="25400">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dirty="0">
                <a:latin typeface="Ubuntu Mono" panose="020B0509030602030204" pitchFamily="49" charset="0"/>
              </a:endParaRPr>
            </a:p>
          </p:txBody>
        </p:sp>
      </p:grpSp>
    </p:spTree>
    <p:extLst>
      <p:ext uri="{BB962C8B-B14F-4D97-AF65-F5344CB8AC3E}">
        <p14:creationId xmlns:p14="http://schemas.microsoft.com/office/powerpoint/2010/main" val="2032492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625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3625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3625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6259">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92"/>
                                        </p:tgtEl>
                                        <p:attrNameLst>
                                          <p:attrName>style.visibility</p:attrName>
                                        </p:attrNameLst>
                                      </p:cBhvr>
                                      <p:to>
                                        <p:strVal val="visible"/>
                                      </p:to>
                                    </p:set>
                                    <p:anim calcmode="lin" valueType="num">
                                      <p:cBhvr additive="base">
                                        <p:cTn id="21" dur="500" fill="hold"/>
                                        <p:tgtEl>
                                          <p:spTgt spid="92"/>
                                        </p:tgtEl>
                                        <p:attrNameLst>
                                          <p:attrName>ppt_x</p:attrName>
                                        </p:attrNameLst>
                                      </p:cBhvr>
                                      <p:tavLst>
                                        <p:tav tm="0">
                                          <p:val>
                                            <p:strVal val="0-#ppt_w/2"/>
                                          </p:val>
                                        </p:tav>
                                        <p:tav tm="100000">
                                          <p:val>
                                            <p:strVal val="#ppt_x"/>
                                          </p:val>
                                        </p:tav>
                                      </p:tavLst>
                                    </p:anim>
                                    <p:anim calcmode="lin" valueType="num">
                                      <p:cBhvr additive="base">
                                        <p:cTn id="22" dur="500" fill="hold"/>
                                        <p:tgtEl>
                                          <p:spTgt spid="92"/>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8"/>
                                        </p:tgtEl>
                                        <p:attrNameLst>
                                          <p:attrName>style.visibility</p:attrName>
                                        </p:attrNameLst>
                                      </p:cBhvr>
                                      <p:to>
                                        <p:strVal val="visible"/>
                                      </p:to>
                                    </p:set>
                                    <p:anim calcmode="lin" valueType="num">
                                      <p:cBhvr additive="base">
                                        <p:cTn id="27" dur="500" fill="hold"/>
                                        <p:tgtEl>
                                          <p:spTgt spid="38"/>
                                        </p:tgtEl>
                                        <p:attrNameLst>
                                          <p:attrName>ppt_x</p:attrName>
                                        </p:attrNameLst>
                                      </p:cBhvr>
                                      <p:tavLst>
                                        <p:tav tm="0">
                                          <p:val>
                                            <p:strVal val="#ppt_x"/>
                                          </p:val>
                                        </p:tav>
                                        <p:tav tm="100000">
                                          <p:val>
                                            <p:strVal val="#ppt_x"/>
                                          </p:val>
                                        </p:tav>
                                      </p:tavLst>
                                    </p:anim>
                                    <p:anim calcmode="lin" valueType="num">
                                      <p:cBhvr additive="base">
                                        <p:cTn id="2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wipe(up)">
                                      <p:cBhvr>
                                        <p:cTn id="33" dur="500"/>
                                        <p:tgtEl>
                                          <p:spTgt spid="3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wipe(up)">
                                      <p:cBhvr>
                                        <p:cTn id="38" dur="500"/>
                                        <p:tgtEl>
                                          <p:spTgt spid="3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wipe(left)">
                                      <p:cBhvr>
                                        <p:cTn id="4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AF33B-FF93-1046-8A17-C0A6B198F4D0}"/>
              </a:ext>
            </a:extLst>
          </p:cNvPr>
          <p:cNvSpPr>
            <a:spLocks noGrp="1"/>
          </p:cNvSpPr>
          <p:nvPr>
            <p:ph type="title"/>
          </p:nvPr>
        </p:nvSpPr>
        <p:spPr>
          <a:xfrm>
            <a:off x="628650" y="212727"/>
            <a:ext cx="7886700" cy="986154"/>
          </a:xfrm>
        </p:spPr>
        <p:txBody>
          <a:bodyPr/>
          <a:lstStyle/>
          <a:p>
            <a:r>
              <a:rPr lang="en-US" dirty="0"/>
              <a:t>Effective Cache</a:t>
            </a:r>
          </a:p>
        </p:txBody>
      </p:sp>
      <p:sp>
        <p:nvSpPr>
          <p:cNvPr id="3" name="Content Placeholder 2">
            <a:extLst>
              <a:ext uri="{FF2B5EF4-FFF2-40B4-BE49-F238E27FC236}">
                <a16:creationId xmlns:a16="http://schemas.microsoft.com/office/drawing/2014/main" id="{B013600B-9AB5-1243-A540-6D34164A719D}"/>
              </a:ext>
            </a:extLst>
          </p:cNvPr>
          <p:cNvSpPr>
            <a:spLocks noGrp="1"/>
          </p:cNvSpPr>
          <p:nvPr>
            <p:ph idx="1"/>
          </p:nvPr>
        </p:nvSpPr>
        <p:spPr>
          <a:xfrm>
            <a:off x="628650" y="1676400"/>
            <a:ext cx="7886700" cy="4968875"/>
          </a:xfrm>
        </p:spPr>
        <p:txBody>
          <a:bodyPr/>
          <a:lstStyle/>
          <a:p>
            <a:r>
              <a:rPr lang="en-US" sz="1800" dirty="0"/>
              <a:t>Consider 2-MiB, 8-way-set-associative cache and 4KiB physical pages</a:t>
            </a:r>
          </a:p>
          <a:p>
            <a:r>
              <a:rPr lang="en-US" sz="1800" dirty="0"/>
              <a:t>Suppose HW uses low-order bits of physical address to index cache</a:t>
            </a:r>
          </a:p>
          <a:p>
            <a:r>
              <a:rPr lang="en-US" sz="1800" dirty="0"/>
              <a:t>Suppose process A is allocated physical pages that are separated by 256KiB</a:t>
            </a:r>
          </a:p>
          <a:p>
            <a:r>
              <a:rPr lang="en-US" sz="1800" dirty="0"/>
              <a:t>How much cache capacity process A can effectively use?</a:t>
            </a:r>
          </a:p>
          <a:p>
            <a:pPr lvl="1"/>
            <a:r>
              <a:rPr lang="en-US" sz="1600" dirty="0"/>
              <a:t>Bytes in memory that are separated by 256KiB are mapped to same cache set</a:t>
            </a:r>
          </a:p>
          <a:p>
            <a:pPr lvl="1"/>
            <a:r>
              <a:rPr lang="en-US" sz="1600" dirty="0"/>
              <a:t>A will only be able to use 32KiB (4KiB pages times 8-way set associativity)</a:t>
            </a:r>
          </a:p>
          <a:p>
            <a:pPr lvl="1"/>
            <a:r>
              <a:rPr lang="en-US" sz="1600" dirty="0"/>
              <a:t>A can only use less than 2% of cache!</a:t>
            </a:r>
          </a:p>
          <a:p>
            <a:endParaRPr lang="en-US" sz="1800" dirty="0"/>
          </a:p>
        </p:txBody>
      </p:sp>
      <p:pic>
        <p:nvPicPr>
          <p:cNvPr id="1026" name="Picture 2" descr="disappointed turtle Memes &amp; GIFs - Imgflip">
            <a:extLst>
              <a:ext uri="{FF2B5EF4-FFF2-40B4-BE49-F238E27FC236}">
                <a16:creationId xmlns:a16="http://schemas.microsoft.com/office/drawing/2014/main" id="{8152D0A1-571B-D044-843A-F3C1EB7E2951}"/>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902328" y="4457506"/>
            <a:ext cx="3339345" cy="2095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251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8" presetClass="entr" presetSubtype="12" fill="hold" nodeType="withEffect">
                                  <p:stCondLst>
                                    <p:cond delay="0"/>
                                  </p:stCondLst>
                                  <p:childTnLst>
                                    <p:set>
                                      <p:cBhvr>
                                        <p:cTn id="30" dur="1" fill="hold">
                                          <p:stCondLst>
                                            <p:cond delay="0"/>
                                          </p:stCondLst>
                                        </p:cTn>
                                        <p:tgtEl>
                                          <p:spTgt spid="1026"/>
                                        </p:tgtEl>
                                        <p:attrNameLst>
                                          <p:attrName>style.visibility</p:attrName>
                                        </p:attrNameLst>
                                      </p:cBhvr>
                                      <p:to>
                                        <p:strVal val="visible"/>
                                      </p:to>
                                    </p:set>
                                    <p:animEffect transition="in" filter="strips(downLeft)">
                                      <p:cBhvr>
                                        <p:cTn id="31"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FBF67-F577-7C4D-8824-19946FAF0D6F}"/>
              </a:ext>
            </a:extLst>
          </p:cNvPr>
          <p:cNvSpPr>
            <a:spLocks noGrp="1"/>
          </p:cNvSpPr>
          <p:nvPr>
            <p:ph type="title"/>
          </p:nvPr>
        </p:nvSpPr>
        <p:spPr>
          <a:xfrm>
            <a:off x="628650" y="212727"/>
            <a:ext cx="7886700" cy="986154"/>
          </a:xfrm>
        </p:spPr>
        <p:txBody>
          <a:bodyPr/>
          <a:lstStyle/>
          <a:p>
            <a:r>
              <a:rPr lang="en-US" dirty="0"/>
              <a:t>Page Coloring</a:t>
            </a:r>
          </a:p>
        </p:txBody>
      </p:sp>
      <p:sp>
        <p:nvSpPr>
          <p:cNvPr id="3" name="Content Placeholder 2">
            <a:extLst>
              <a:ext uri="{FF2B5EF4-FFF2-40B4-BE49-F238E27FC236}">
                <a16:creationId xmlns:a16="http://schemas.microsoft.com/office/drawing/2014/main" id="{4CD8D7D4-721B-4D48-8DD3-D166ADC7BD86}"/>
              </a:ext>
            </a:extLst>
          </p:cNvPr>
          <p:cNvSpPr>
            <a:spLocks noGrp="1"/>
          </p:cNvSpPr>
          <p:nvPr>
            <p:ph idx="1"/>
          </p:nvPr>
        </p:nvSpPr>
        <p:spPr>
          <a:xfrm>
            <a:off x="628650" y="1676400"/>
            <a:ext cx="7886700" cy="4968875"/>
          </a:xfrm>
        </p:spPr>
        <p:txBody>
          <a:bodyPr/>
          <a:lstStyle/>
          <a:p>
            <a:r>
              <a:rPr lang="en-US" sz="1800" dirty="0"/>
              <a:t>Physical pages are given colors</a:t>
            </a:r>
          </a:p>
          <a:p>
            <a:r>
              <a:rPr lang="en-US" sz="1800" dirty="0"/>
              <a:t>Pages with same color will be mapped to the same set in cache</a:t>
            </a:r>
          </a:p>
          <a:p>
            <a:pPr lvl="1"/>
            <a:r>
              <a:rPr lang="en-US" sz="1600" dirty="0"/>
              <a:t>In above example, there will be 64 different colors (256KiB divided by 4KiB pages)</a:t>
            </a:r>
          </a:p>
          <a:p>
            <a:r>
              <a:rPr lang="en-US" sz="1800" dirty="0"/>
              <a:t>Kernel maps sequential virtual pages to physical pages with different colors</a:t>
            </a:r>
          </a:p>
          <a:p>
            <a:pPr lvl="1"/>
            <a:r>
              <a:rPr lang="en-US" sz="1600" dirty="0"/>
              <a:t>Sequential pages in virtual memory do not contend for the same cache set</a:t>
            </a:r>
          </a:p>
        </p:txBody>
      </p:sp>
      <p:pic>
        <p:nvPicPr>
          <p:cNvPr id="1026" name="Picture 2">
            <a:extLst>
              <a:ext uri="{FF2B5EF4-FFF2-40B4-BE49-F238E27FC236}">
                <a16:creationId xmlns:a16="http://schemas.microsoft.com/office/drawing/2014/main" id="{C5E0803C-10E4-D04C-AF89-4AF010342A9E}"/>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439128" y="3754501"/>
            <a:ext cx="4265744" cy="285419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9B122B4-B6A0-9249-9935-880C6AE6F58D}"/>
              </a:ext>
            </a:extLst>
          </p:cNvPr>
          <p:cNvSpPr txBox="1"/>
          <p:nvPr/>
        </p:nvSpPr>
        <p:spPr>
          <a:xfrm>
            <a:off x="4279291" y="6688723"/>
            <a:ext cx="585417" cy="169277"/>
          </a:xfrm>
          <a:prstGeom prst="rect">
            <a:avLst/>
          </a:prstGeom>
          <a:noFill/>
        </p:spPr>
        <p:txBody>
          <a:bodyPr wrap="none" rtlCol="0">
            <a:spAutoFit/>
          </a:bodyPr>
          <a:lstStyle/>
          <a:p>
            <a:r>
              <a:rPr lang="en-US" sz="500" dirty="0" err="1">
                <a:latin typeface="Gill Sans Light" panose="020B0302020104020203" pitchFamily="34" charset="-79"/>
                <a:cs typeface="Gill Sans Light" panose="020B0302020104020203" pitchFamily="34" charset="-79"/>
              </a:rPr>
              <a:t>en.wikipedia.org</a:t>
            </a:r>
            <a:endParaRPr lang="en-US" sz="500" dirty="0">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30158702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9" name="Rectangle 3"/>
          <p:cNvSpPr>
            <a:spLocks noGrp="1" noChangeArrowheads="1"/>
          </p:cNvSpPr>
          <p:nvPr>
            <p:ph type="title"/>
          </p:nvPr>
        </p:nvSpPr>
        <p:spPr/>
        <p:txBody>
          <a:bodyPr/>
          <a:lstStyle/>
          <a:p>
            <a:r>
              <a:rPr lang="en-US" altLang="ko-KR" dirty="0"/>
              <a:t>Possible Sources of Cache Misses</a:t>
            </a:r>
          </a:p>
        </p:txBody>
      </p:sp>
      <p:sp>
        <p:nvSpPr>
          <p:cNvPr id="751618" name="Rectangle 2"/>
          <p:cNvSpPr>
            <a:spLocks noGrp="1" noChangeArrowheads="1"/>
          </p:cNvSpPr>
          <p:nvPr>
            <p:ph type="body" idx="1"/>
          </p:nvPr>
        </p:nvSpPr>
        <p:spPr/>
        <p:txBody>
          <a:bodyPr/>
          <a:lstStyle/>
          <a:p>
            <a:r>
              <a:rPr lang="en-US" altLang="ko-KR" sz="1800" dirty="0">
                <a:solidFill>
                  <a:srgbClr val="FF0000"/>
                </a:solidFill>
              </a:rPr>
              <a:t>Compulsory (cold)</a:t>
            </a:r>
            <a:r>
              <a:rPr lang="en-US" altLang="ko-KR" sz="1800" dirty="0"/>
              <a:t> </a:t>
            </a:r>
          </a:p>
          <a:p>
            <a:pPr lvl="1"/>
            <a:r>
              <a:rPr lang="en-US" altLang="ko-KR" sz="1600" dirty="0"/>
              <a:t>Cache hasn’t seen this block before (start or migration of process)</a:t>
            </a:r>
          </a:p>
          <a:p>
            <a:pPr lvl="1"/>
            <a:r>
              <a:rPr lang="en-US" altLang="ko-KR" sz="1600" dirty="0"/>
              <a:t>“Cold” fact of life: not whole lot you can do about it</a:t>
            </a:r>
          </a:p>
          <a:p>
            <a:pPr lvl="4"/>
            <a:endParaRPr lang="en-US" altLang="ko-KR" sz="800" dirty="0"/>
          </a:p>
          <a:p>
            <a:r>
              <a:rPr lang="en-US" altLang="ko-KR" sz="1800" dirty="0">
                <a:solidFill>
                  <a:srgbClr val="FF0000"/>
                </a:solidFill>
              </a:rPr>
              <a:t>Capacity</a:t>
            </a:r>
            <a:endParaRPr lang="en-US" altLang="ko-KR" sz="1800" dirty="0"/>
          </a:p>
          <a:p>
            <a:pPr lvl="1"/>
            <a:r>
              <a:rPr lang="en-US" altLang="ko-KR" sz="1600" dirty="0"/>
              <a:t>Cache cannot contain all blocks accessed by program</a:t>
            </a:r>
          </a:p>
          <a:p>
            <a:pPr lvl="1"/>
            <a:r>
              <a:rPr lang="en-US" altLang="ko-KR" sz="1600" dirty="0"/>
              <a:t>Solution: increase cache size</a:t>
            </a:r>
          </a:p>
          <a:p>
            <a:pPr lvl="4"/>
            <a:endParaRPr lang="en-US" altLang="ko-KR" sz="800" dirty="0"/>
          </a:p>
          <a:p>
            <a:r>
              <a:rPr lang="en-US" altLang="ko-KR" sz="1800" dirty="0">
                <a:solidFill>
                  <a:srgbClr val="FF0000"/>
                </a:solidFill>
              </a:rPr>
              <a:t>Conflict (collision)</a:t>
            </a:r>
          </a:p>
          <a:p>
            <a:pPr lvl="1"/>
            <a:r>
              <a:rPr lang="en-US" altLang="ko-KR" sz="1600" dirty="0"/>
              <a:t>Multiple memory locations mapped to the same cache location</a:t>
            </a:r>
          </a:p>
          <a:p>
            <a:pPr lvl="1"/>
            <a:r>
              <a:rPr lang="en-US" altLang="ko-KR" sz="1600" dirty="0"/>
              <a:t>Solution 1: increase cache size</a:t>
            </a:r>
          </a:p>
          <a:p>
            <a:pPr lvl="1"/>
            <a:r>
              <a:rPr lang="en-US" altLang="ko-KR" sz="1600" dirty="0"/>
              <a:t>Solution 2: increase associativity (no conflict misses in fully-associative cache)</a:t>
            </a:r>
          </a:p>
          <a:p>
            <a:pPr lvl="4"/>
            <a:endParaRPr lang="en-US" altLang="ko-KR" sz="800" dirty="0"/>
          </a:p>
          <a:p>
            <a:r>
              <a:rPr lang="en-US" altLang="ko-KR" sz="1800" dirty="0">
                <a:solidFill>
                  <a:srgbClr val="FF0000"/>
                </a:solidFill>
              </a:rPr>
              <a:t>Coherence (invalidation)</a:t>
            </a:r>
          </a:p>
          <a:p>
            <a:pPr lvl="1"/>
            <a:r>
              <a:rPr lang="en-US" altLang="ko-KR" sz="1600" dirty="0"/>
              <a:t>Other process (e.g., I/O) updates memory </a:t>
            </a:r>
          </a:p>
        </p:txBody>
      </p:sp>
    </p:spTree>
    <p:extLst>
      <p:ext uri="{BB962C8B-B14F-4D97-AF65-F5344CB8AC3E}">
        <p14:creationId xmlns:p14="http://schemas.microsoft.com/office/powerpoint/2010/main" val="40253680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161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5161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5161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161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5161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51618">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51618">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51618">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51618">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51618">
                                            <p:txEl>
                                              <p:pRg st="11" end="11"/>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51618">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51618">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1618"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3" name="Rectangle 3"/>
          <p:cNvSpPr>
            <a:spLocks noGrp="1" noChangeArrowheads="1"/>
          </p:cNvSpPr>
          <p:nvPr>
            <p:ph type="title"/>
          </p:nvPr>
        </p:nvSpPr>
        <p:spPr/>
        <p:txBody>
          <a:bodyPr/>
          <a:lstStyle/>
          <a:p>
            <a:r>
              <a:rPr lang="en-US" altLang="ko-KR" dirty="0"/>
              <a:t>Replaced Policy on Cache Miss?</a:t>
            </a:r>
          </a:p>
        </p:txBody>
      </p:sp>
      <p:sp>
        <p:nvSpPr>
          <p:cNvPr id="745474" name="Rectangle 2"/>
          <p:cNvSpPr>
            <a:spLocks noGrp="1" noChangeArrowheads="1"/>
          </p:cNvSpPr>
          <p:nvPr>
            <p:ph type="body" idx="1"/>
          </p:nvPr>
        </p:nvSpPr>
        <p:spPr/>
        <p:txBody>
          <a:bodyPr/>
          <a:lstStyle/>
          <a:p>
            <a:pPr>
              <a:lnSpc>
                <a:spcPct val="150000"/>
              </a:lnSpc>
            </a:pPr>
            <a:r>
              <a:rPr lang="en-US" altLang="ko-KR" sz="2400" dirty="0"/>
              <a:t>Easy for direct-mapped: only one possibility</a:t>
            </a:r>
          </a:p>
          <a:p>
            <a:pPr>
              <a:lnSpc>
                <a:spcPct val="150000"/>
              </a:lnSpc>
            </a:pPr>
            <a:r>
              <a:rPr lang="en-US" altLang="ko-KR" sz="2400" dirty="0"/>
              <a:t>For set-associative or fully-associative</a:t>
            </a:r>
          </a:p>
          <a:p>
            <a:pPr lvl="1">
              <a:lnSpc>
                <a:spcPct val="150000"/>
              </a:lnSpc>
            </a:pPr>
            <a:r>
              <a:rPr lang="en-US" altLang="ko-KR" sz="2000" dirty="0"/>
              <a:t>Random</a:t>
            </a:r>
          </a:p>
          <a:p>
            <a:pPr lvl="1">
              <a:lnSpc>
                <a:spcPct val="150000"/>
              </a:lnSpc>
            </a:pPr>
            <a:r>
              <a:rPr lang="en-US" altLang="ko-KR" sz="2000" dirty="0"/>
              <a:t>Least Recently Used (LRU, more on this later)</a:t>
            </a:r>
          </a:p>
          <a:p>
            <a:pPr>
              <a:lnSpc>
                <a:spcPct val="150000"/>
              </a:lnSpc>
            </a:pPr>
            <a:endParaRPr lang="en-US" altLang="ko-KR" sz="2400" dirty="0"/>
          </a:p>
        </p:txBody>
      </p:sp>
    </p:spTree>
    <p:extLst>
      <p:ext uri="{BB962C8B-B14F-4D97-AF65-F5344CB8AC3E}">
        <p14:creationId xmlns:p14="http://schemas.microsoft.com/office/powerpoint/2010/main" val="2955449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54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547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4547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4547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5474"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title"/>
          </p:nvPr>
        </p:nvSpPr>
        <p:spPr/>
        <p:txBody>
          <a:bodyPr/>
          <a:lstStyle/>
          <a:p>
            <a:r>
              <a:rPr lang="en-US" altLang="ko-KR" dirty="0"/>
              <a:t>What Happens on Write?</a:t>
            </a:r>
          </a:p>
        </p:txBody>
      </p:sp>
      <p:sp>
        <p:nvSpPr>
          <p:cNvPr id="31746" name="Rectangle 2"/>
          <p:cNvSpPr>
            <a:spLocks noGrp="1" noChangeArrowheads="1"/>
          </p:cNvSpPr>
          <p:nvPr>
            <p:ph type="body" idx="1"/>
          </p:nvPr>
        </p:nvSpPr>
        <p:spPr/>
        <p:txBody>
          <a:bodyPr/>
          <a:lstStyle/>
          <a:p>
            <a:r>
              <a:rPr lang="en-US" altLang="ko-KR" sz="2000" dirty="0">
                <a:solidFill>
                  <a:srgbClr val="FF0000"/>
                </a:solidFill>
              </a:rPr>
              <a:t>Write-through</a:t>
            </a:r>
            <a:r>
              <a:rPr lang="en-US" altLang="ko-KR" sz="2000" dirty="0"/>
              <a:t>: write to both cache and lower-level memory</a:t>
            </a:r>
          </a:p>
          <a:p>
            <a:pPr lvl="1"/>
            <a:r>
              <a:rPr lang="en-US" altLang="ko-KR" sz="1800" dirty="0">
                <a:solidFill>
                  <a:srgbClr val="00B050"/>
                </a:solidFill>
              </a:rPr>
              <a:t>+ Read misses cannot result in writes</a:t>
            </a:r>
          </a:p>
          <a:p>
            <a:pPr lvl="1"/>
            <a:r>
              <a:rPr lang="en-US" altLang="ko-KR" sz="1800" dirty="0">
                <a:solidFill>
                  <a:srgbClr val="FF0000"/>
                </a:solidFill>
              </a:rPr>
              <a:t>− Processor held up on writes unless writes are buffered</a:t>
            </a:r>
          </a:p>
          <a:p>
            <a:pPr lvl="1"/>
            <a:endParaRPr lang="en-US" altLang="ko-KR" sz="1800" dirty="0">
              <a:solidFill>
                <a:srgbClr val="FF0000"/>
              </a:solidFill>
            </a:endParaRPr>
          </a:p>
          <a:p>
            <a:r>
              <a:rPr lang="en-US" altLang="ko-KR" sz="2000" dirty="0">
                <a:solidFill>
                  <a:srgbClr val="FF0000"/>
                </a:solidFill>
              </a:rPr>
              <a:t>Write-back</a:t>
            </a:r>
            <a:r>
              <a:rPr lang="en-US" altLang="ko-KR" sz="2000" dirty="0"/>
              <a:t>: write only to cache</a:t>
            </a:r>
          </a:p>
          <a:p>
            <a:pPr lvl="1"/>
            <a:r>
              <a:rPr lang="en-US" altLang="ko-KR" sz="1800" dirty="0"/>
              <a:t>Modified cache block is marked dirty</a:t>
            </a:r>
          </a:p>
          <a:p>
            <a:pPr lvl="1"/>
            <a:r>
              <a:rPr lang="en-US" altLang="ko-KR" sz="1800" dirty="0"/>
              <a:t>On replacement, dirty block is written to lower-level memory</a:t>
            </a:r>
          </a:p>
          <a:p>
            <a:pPr lvl="1"/>
            <a:r>
              <a:rPr lang="en-US" altLang="ko-KR" sz="1800" dirty="0">
                <a:solidFill>
                  <a:srgbClr val="00B050"/>
                </a:solidFill>
              </a:rPr>
              <a:t>+ Repeated writes are not sent to DRAM</a:t>
            </a:r>
          </a:p>
          <a:p>
            <a:pPr lvl="1"/>
            <a:r>
              <a:rPr lang="en-US" altLang="ko-KR" sz="1800" dirty="0">
                <a:solidFill>
                  <a:srgbClr val="00B050"/>
                </a:solidFill>
              </a:rPr>
              <a:t>+ Processor not held up on writes</a:t>
            </a:r>
          </a:p>
          <a:p>
            <a:pPr lvl="1"/>
            <a:r>
              <a:rPr lang="en-US" altLang="ko-KR" sz="1800" dirty="0">
                <a:solidFill>
                  <a:srgbClr val="FF0000"/>
                </a:solidFill>
              </a:rPr>
              <a:t>− More complex</a:t>
            </a:r>
          </a:p>
          <a:p>
            <a:pPr lvl="1"/>
            <a:r>
              <a:rPr lang="en-US" altLang="ko-KR" sz="1800" dirty="0">
                <a:solidFill>
                  <a:srgbClr val="FF0000"/>
                </a:solidFill>
              </a:rPr>
              <a:t>− Read miss may require writeback of dirty data</a:t>
            </a:r>
          </a:p>
        </p:txBody>
      </p:sp>
    </p:spTree>
    <p:extLst>
      <p:ext uri="{BB962C8B-B14F-4D97-AF65-F5344CB8AC3E}">
        <p14:creationId xmlns:p14="http://schemas.microsoft.com/office/powerpoint/2010/main" val="3938649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74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74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4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746">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746">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746">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746">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746">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74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7" name="Rectangle 3"/>
          <p:cNvSpPr>
            <a:spLocks noGrp="1" noChangeArrowheads="1"/>
          </p:cNvSpPr>
          <p:nvPr>
            <p:ph type="title"/>
          </p:nvPr>
        </p:nvSpPr>
        <p:spPr/>
        <p:txBody>
          <a:bodyPr/>
          <a:lstStyle/>
          <a:p>
            <a:r>
              <a:rPr lang="en-US" altLang="ko-KR" dirty="0"/>
              <a:t>Caching Address Translations</a:t>
            </a:r>
          </a:p>
        </p:txBody>
      </p:sp>
      <p:sp>
        <p:nvSpPr>
          <p:cNvPr id="740354" name="Rectangle 2"/>
          <p:cNvSpPr>
            <a:spLocks noGrp="1" noChangeArrowheads="1"/>
          </p:cNvSpPr>
          <p:nvPr>
            <p:ph type="body" idx="1"/>
          </p:nvPr>
        </p:nvSpPr>
        <p:spPr>
          <a:xfrm>
            <a:off x="628650" y="4942390"/>
            <a:ext cx="7886700" cy="1702884"/>
          </a:xfrm>
        </p:spPr>
        <p:txBody>
          <a:bodyPr/>
          <a:lstStyle/>
          <a:p>
            <a:r>
              <a:rPr lang="en-US" altLang="ko-KR" sz="1800" dirty="0"/>
              <a:t>Cannot afford to translate on every access</a:t>
            </a:r>
          </a:p>
          <a:p>
            <a:pPr lvl="1"/>
            <a:r>
              <a:rPr lang="en-US" altLang="ko-KR" sz="1600" dirty="0"/>
              <a:t>At least five DRAM accesses per actual DRAM access</a:t>
            </a:r>
          </a:p>
          <a:p>
            <a:pPr lvl="1"/>
            <a:r>
              <a:rPr lang="en-US" altLang="ko-KR" sz="1600" dirty="0"/>
              <a:t>Or: perhaps I/O if page table partially resides on disk!</a:t>
            </a:r>
          </a:p>
          <a:p>
            <a:pPr lvl="1"/>
            <a:r>
              <a:rPr lang="en-US" altLang="ko-KR" sz="1600" dirty="0"/>
              <a:t>Even worse, what if we use caches to make memory access faster than DRAM access?</a:t>
            </a:r>
          </a:p>
        </p:txBody>
      </p:sp>
      <p:pic>
        <p:nvPicPr>
          <p:cNvPr id="86" name="Graphic 85">
            <a:extLst>
              <a:ext uri="{FF2B5EF4-FFF2-40B4-BE49-F238E27FC236}">
                <a16:creationId xmlns:a16="http://schemas.microsoft.com/office/drawing/2014/main" id="{CB043725-C287-9B4C-A179-CF1A983E99B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94847" y="1532984"/>
            <a:ext cx="6409594" cy="3039508"/>
          </a:xfrm>
          <a:prstGeom prst="rect">
            <a:avLst/>
          </a:prstGeom>
        </p:spPr>
      </p:pic>
    </p:spTree>
    <p:extLst>
      <p:ext uri="{BB962C8B-B14F-4D97-AF65-F5344CB8AC3E}">
        <p14:creationId xmlns:p14="http://schemas.microsoft.com/office/powerpoint/2010/main" val="37248704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035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035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4035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4035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0354"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ko-KR" dirty="0"/>
              <a:t>Recall: Memory Hierarchy</a:t>
            </a:r>
          </a:p>
        </p:txBody>
      </p:sp>
      <p:sp>
        <p:nvSpPr>
          <p:cNvPr id="42" name="Rectangle 16">
            <a:extLst>
              <a:ext uri="{FF2B5EF4-FFF2-40B4-BE49-F238E27FC236}">
                <a16:creationId xmlns:a16="http://schemas.microsoft.com/office/drawing/2014/main" id="{D85AB53B-A4A3-C447-9A80-60C5BFFE8825}"/>
              </a:ext>
            </a:extLst>
          </p:cNvPr>
          <p:cNvSpPr>
            <a:spLocks noChangeArrowheads="1"/>
          </p:cNvSpPr>
          <p:nvPr/>
        </p:nvSpPr>
        <p:spPr bwMode="auto">
          <a:xfrm>
            <a:off x="3666236" y="4502206"/>
            <a:ext cx="448487" cy="1250691"/>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L3 Cache</a:t>
            </a:r>
            <a:br>
              <a:rPr lang="en-US" sz="1200" dirty="0">
                <a:latin typeface="Gill Sans Light" panose="020B0302020104020203" pitchFamily="34" charset="-79"/>
                <a:cs typeface="Gill Sans Light" panose="020B0302020104020203" pitchFamily="34" charset="-79"/>
              </a:rPr>
            </a:br>
            <a:r>
              <a:rPr lang="en-US" sz="1200" dirty="0">
                <a:latin typeface="Gill Sans Light" panose="020B0302020104020203" pitchFamily="34" charset="-79"/>
                <a:cs typeface="Gill Sans Light" panose="020B0302020104020203" pitchFamily="34" charset="-79"/>
              </a:rPr>
              <a:t>(shared)</a:t>
            </a:r>
          </a:p>
        </p:txBody>
      </p:sp>
      <p:sp>
        <p:nvSpPr>
          <p:cNvPr id="43" name="Rectangle 14">
            <a:extLst>
              <a:ext uri="{FF2B5EF4-FFF2-40B4-BE49-F238E27FC236}">
                <a16:creationId xmlns:a16="http://schemas.microsoft.com/office/drawing/2014/main" id="{5F20C59B-6949-9849-9BC2-928881737B50}"/>
              </a:ext>
            </a:extLst>
          </p:cNvPr>
          <p:cNvSpPr>
            <a:spLocks noChangeArrowheads="1"/>
          </p:cNvSpPr>
          <p:nvPr/>
        </p:nvSpPr>
        <p:spPr bwMode="auto">
          <a:xfrm>
            <a:off x="1773203" y="5153490"/>
            <a:ext cx="298991" cy="599407"/>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050" dirty="0">
                <a:latin typeface="Gill Sans Light" panose="020B0302020104020203" pitchFamily="34" charset="-79"/>
                <a:cs typeface="Gill Sans Light" panose="020B0302020104020203" pitchFamily="34" charset="-79"/>
              </a:rPr>
              <a:t>Registers</a:t>
            </a:r>
          </a:p>
        </p:txBody>
      </p:sp>
      <p:sp>
        <p:nvSpPr>
          <p:cNvPr id="44" name="Rectangle 4">
            <a:extLst>
              <a:ext uri="{FF2B5EF4-FFF2-40B4-BE49-F238E27FC236}">
                <a16:creationId xmlns:a16="http://schemas.microsoft.com/office/drawing/2014/main" id="{A54DD5D7-7C53-6348-B2A1-871EF1FF34EE}"/>
              </a:ext>
            </a:extLst>
          </p:cNvPr>
          <p:cNvSpPr>
            <a:spLocks noChangeArrowheads="1"/>
          </p:cNvSpPr>
          <p:nvPr/>
        </p:nvSpPr>
        <p:spPr bwMode="auto">
          <a:xfrm>
            <a:off x="1733203" y="3098192"/>
            <a:ext cx="1697843" cy="1238975"/>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600">
              <a:latin typeface="Helvetica" charset="0"/>
            </a:endParaRPr>
          </a:p>
        </p:txBody>
      </p:sp>
      <p:sp>
        <p:nvSpPr>
          <p:cNvPr id="45" name="Rectangle 5">
            <a:extLst>
              <a:ext uri="{FF2B5EF4-FFF2-40B4-BE49-F238E27FC236}">
                <a16:creationId xmlns:a16="http://schemas.microsoft.com/office/drawing/2014/main" id="{B2D34C06-DF94-D243-BD26-9554E221C52E}"/>
              </a:ext>
            </a:extLst>
          </p:cNvPr>
          <p:cNvSpPr>
            <a:spLocks noChangeArrowheads="1"/>
          </p:cNvSpPr>
          <p:nvPr/>
        </p:nvSpPr>
        <p:spPr bwMode="auto">
          <a:xfrm>
            <a:off x="1675331" y="3050785"/>
            <a:ext cx="495329"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200" dirty="0">
                <a:latin typeface="Gill Sans Light" panose="020B0302020104020203" pitchFamily="34" charset="-79"/>
                <a:cs typeface="Gill Sans Light" panose="020B0302020104020203" pitchFamily="34" charset="-79"/>
              </a:rPr>
              <a:t>Core</a:t>
            </a:r>
          </a:p>
        </p:txBody>
      </p:sp>
      <p:sp>
        <p:nvSpPr>
          <p:cNvPr id="46" name="Rectangle 6">
            <a:extLst>
              <a:ext uri="{FF2B5EF4-FFF2-40B4-BE49-F238E27FC236}">
                <a16:creationId xmlns:a16="http://schemas.microsoft.com/office/drawing/2014/main" id="{CA43502B-9F8B-1B40-A362-0F30E0559F7F}"/>
              </a:ext>
            </a:extLst>
          </p:cNvPr>
          <p:cNvSpPr>
            <a:spLocks noChangeArrowheads="1"/>
          </p:cNvSpPr>
          <p:nvPr/>
        </p:nvSpPr>
        <p:spPr bwMode="auto">
          <a:xfrm>
            <a:off x="1733203" y="4513922"/>
            <a:ext cx="1697843" cy="1238975"/>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600">
              <a:latin typeface="Helvetica" charset="0"/>
            </a:endParaRPr>
          </a:p>
        </p:txBody>
      </p:sp>
      <p:sp>
        <p:nvSpPr>
          <p:cNvPr id="47" name="Rectangle 7">
            <a:extLst>
              <a:ext uri="{FF2B5EF4-FFF2-40B4-BE49-F238E27FC236}">
                <a16:creationId xmlns:a16="http://schemas.microsoft.com/office/drawing/2014/main" id="{E9D23698-C50B-0548-86C0-EEDDA593DF0D}"/>
              </a:ext>
            </a:extLst>
          </p:cNvPr>
          <p:cNvSpPr>
            <a:spLocks noChangeArrowheads="1"/>
          </p:cNvSpPr>
          <p:nvPr/>
        </p:nvSpPr>
        <p:spPr bwMode="auto">
          <a:xfrm>
            <a:off x="1675331" y="4470713"/>
            <a:ext cx="495329"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200" dirty="0">
                <a:latin typeface="Gill Sans Light" panose="020B0302020104020203" pitchFamily="34" charset="-79"/>
                <a:cs typeface="Gill Sans Light" panose="020B0302020104020203" pitchFamily="34" charset="-79"/>
              </a:rPr>
              <a:t>Core</a:t>
            </a:r>
          </a:p>
        </p:txBody>
      </p:sp>
      <p:sp>
        <p:nvSpPr>
          <p:cNvPr id="48" name="Rectangle 8">
            <a:extLst>
              <a:ext uri="{FF2B5EF4-FFF2-40B4-BE49-F238E27FC236}">
                <a16:creationId xmlns:a16="http://schemas.microsoft.com/office/drawing/2014/main" id="{0AEE0F43-A8AA-D84C-82BF-E4C8DAE1A943}"/>
              </a:ext>
            </a:extLst>
          </p:cNvPr>
          <p:cNvSpPr>
            <a:spLocks noChangeArrowheads="1"/>
          </p:cNvSpPr>
          <p:nvPr/>
        </p:nvSpPr>
        <p:spPr bwMode="auto">
          <a:xfrm>
            <a:off x="6653288" y="3231493"/>
            <a:ext cx="1105200" cy="2521404"/>
          </a:xfrm>
          <a:prstGeom prst="rect">
            <a:avLst/>
          </a:prstGeom>
          <a:solidFill>
            <a:srgbClr val="C0D2FE"/>
          </a:solidFill>
          <a:ln w="25400">
            <a:solidFill>
              <a:schemeClr val="tx1"/>
            </a:solidFill>
            <a:miter lim="800000"/>
            <a:headEnd/>
            <a:tailEnd/>
          </a:ln>
        </p:spPr>
        <p:txBody>
          <a:bodyPr wrap="none" anchor="ctr"/>
          <a:lstStyle/>
          <a:p>
            <a:pPr algn="ctr"/>
            <a:r>
              <a:rPr lang="en-US" sz="1200">
                <a:latin typeface="Gill Sans Light" panose="020B0302020104020203" pitchFamily="34" charset="-79"/>
                <a:cs typeface="Gill Sans Light" panose="020B0302020104020203" pitchFamily="34" charset="-79"/>
              </a:rPr>
              <a:t>Secondary</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 Storage </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(Disk)</a:t>
            </a:r>
          </a:p>
        </p:txBody>
      </p:sp>
      <p:sp>
        <p:nvSpPr>
          <p:cNvPr id="49" name="Rectangle 10">
            <a:extLst>
              <a:ext uri="{FF2B5EF4-FFF2-40B4-BE49-F238E27FC236}">
                <a16:creationId xmlns:a16="http://schemas.microsoft.com/office/drawing/2014/main" id="{2538E1E5-2989-CA43-B021-DB00F7A4631E}"/>
              </a:ext>
            </a:extLst>
          </p:cNvPr>
          <p:cNvSpPr>
            <a:spLocks noChangeArrowheads="1"/>
          </p:cNvSpPr>
          <p:nvPr/>
        </p:nvSpPr>
        <p:spPr bwMode="auto">
          <a:xfrm>
            <a:off x="1643164" y="2974369"/>
            <a:ext cx="2558778" cy="2822442"/>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600">
              <a:latin typeface="Helvetica" charset="0"/>
            </a:endParaRPr>
          </a:p>
        </p:txBody>
      </p:sp>
      <p:sp>
        <p:nvSpPr>
          <p:cNvPr id="50" name="Rectangle 11">
            <a:extLst>
              <a:ext uri="{FF2B5EF4-FFF2-40B4-BE49-F238E27FC236}">
                <a16:creationId xmlns:a16="http://schemas.microsoft.com/office/drawing/2014/main" id="{AAF04EB8-F957-404E-A79F-F03908297072}"/>
              </a:ext>
            </a:extLst>
          </p:cNvPr>
          <p:cNvSpPr>
            <a:spLocks noChangeArrowheads="1"/>
          </p:cNvSpPr>
          <p:nvPr/>
        </p:nvSpPr>
        <p:spPr bwMode="auto">
          <a:xfrm>
            <a:off x="3496822" y="2950011"/>
            <a:ext cx="777458"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200" dirty="0">
                <a:latin typeface="Gill Sans Light" panose="020B0302020104020203" pitchFamily="34" charset="-79"/>
                <a:cs typeface="Gill Sans Light" panose="020B0302020104020203" pitchFamily="34" charset="-79"/>
              </a:rPr>
              <a:t>Processor</a:t>
            </a:r>
          </a:p>
        </p:txBody>
      </p:sp>
      <p:sp>
        <p:nvSpPr>
          <p:cNvPr id="51" name="Line 12">
            <a:extLst>
              <a:ext uri="{FF2B5EF4-FFF2-40B4-BE49-F238E27FC236}">
                <a16:creationId xmlns:a16="http://schemas.microsoft.com/office/drawing/2014/main" id="{E378F8D0-6BAA-F945-8EC9-CADEE8A6EB6E}"/>
              </a:ext>
            </a:extLst>
          </p:cNvPr>
          <p:cNvSpPr>
            <a:spLocks noChangeShapeType="1"/>
          </p:cNvSpPr>
          <p:nvPr/>
        </p:nvSpPr>
        <p:spPr bwMode="auto">
          <a:xfrm flipV="1">
            <a:off x="2677274" y="3223627"/>
            <a:ext cx="3967467" cy="167848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600"/>
          </a:p>
        </p:txBody>
      </p:sp>
      <p:sp>
        <p:nvSpPr>
          <p:cNvPr id="52" name="Line 13">
            <a:extLst>
              <a:ext uri="{FF2B5EF4-FFF2-40B4-BE49-F238E27FC236}">
                <a16:creationId xmlns:a16="http://schemas.microsoft.com/office/drawing/2014/main" id="{8A524B56-DBE0-6640-83C7-1948C69D08A8}"/>
              </a:ext>
            </a:extLst>
          </p:cNvPr>
          <p:cNvSpPr>
            <a:spLocks noChangeShapeType="1"/>
          </p:cNvSpPr>
          <p:nvPr/>
        </p:nvSpPr>
        <p:spPr bwMode="auto">
          <a:xfrm>
            <a:off x="3027632" y="5754243"/>
            <a:ext cx="4730856" cy="15746"/>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600"/>
          </a:p>
        </p:txBody>
      </p:sp>
      <p:sp>
        <p:nvSpPr>
          <p:cNvPr id="53" name="Rectangle 18">
            <a:extLst>
              <a:ext uri="{FF2B5EF4-FFF2-40B4-BE49-F238E27FC236}">
                <a16:creationId xmlns:a16="http://schemas.microsoft.com/office/drawing/2014/main" id="{D014924D-263F-AF49-A97D-3FBB1465A55C}"/>
              </a:ext>
            </a:extLst>
          </p:cNvPr>
          <p:cNvSpPr>
            <a:spLocks noChangeArrowheads="1"/>
          </p:cNvSpPr>
          <p:nvPr/>
        </p:nvSpPr>
        <p:spPr bwMode="auto">
          <a:xfrm>
            <a:off x="4469739" y="4157832"/>
            <a:ext cx="815551" cy="1595065"/>
          </a:xfrm>
          <a:prstGeom prst="rect">
            <a:avLst/>
          </a:prstGeom>
          <a:solidFill>
            <a:srgbClr val="C0D2FE"/>
          </a:solidFill>
          <a:ln w="25400">
            <a:solidFill>
              <a:schemeClr val="tx1"/>
            </a:solidFill>
            <a:miter lim="800000"/>
            <a:headEnd/>
            <a:tailEnd/>
          </a:ln>
        </p:spPr>
        <p:txBody>
          <a:bodyPr wrap="none" anchor="ctr"/>
          <a:lstStyle/>
          <a:p>
            <a:pPr algn="ctr"/>
            <a:r>
              <a:rPr lang="en-US" altLang="ko-KR" sz="1200">
                <a:latin typeface="Gill Sans Light" panose="020B0302020104020203" pitchFamily="34" charset="-79"/>
                <a:cs typeface="Gill Sans Light" panose="020B0302020104020203" pitchFamily="34" charset="-79"/>
              </a:rPr>
              <a:t>Main</a:t>
            </a:r>
          </a:p>
          <a:p>
            <a:pPr algn="ctr"/>
            <a:r>
              <a:rPr lang="en-US" altLang="ko-KR" sz="1200">
                <a:latin typeface="Gill Sans Light" panose="020B0302020104020203" pitchFamily="34" charset="-79"/>
                <a:cs typeface="Gill Sans Light" panose="020B0302020104020203" pitchFamily="34" charset="-79"/>
              </a:rPr>
              <a:t>Memory</a:t>
            </a:r>
          </a:p>
          <a:p>
            <a:pPr algn="ctr"/>
            <a:r>
              <a:rPr lang="en-US" altLang="ko-KR" sz="1200">
                <a:latin typeface="Gill Sans Light" panose="020B0302020104020203" pitchFamily="34" charset="-79"/>
                <a:cs typeface="Gill Sans Light" panose="020B0302020104020203" pitchFamily="34" charset="-79"/>
              </a:rPr>
              <a:t>(DRAM)</a:t>
            </a:r>
          </a:p>
          <a:p>
            <a:pPr algn="ctr"/>
            <a:endParaRPr lang="en-US" sz="1200">
              <a:latin typeface="Gill Sans Light" panose="020B0302020104020203" pitchFamily="34" charset="-79"/>
              <a:cs typeface="Gill Sans Light" panose="020B0302020104020203" pitchFamily="34" charset="-79"/>
            </a:endParaRPr>
          </a:p>
        </p:txBody>
      </p:sp>
      <p:sp>
        <p:nvSpPr>
          <p:cNvPr id="64" name="Rectangle 14">
            <a:extLst>
              <a:ext uri="{FF2B5EF4-FFF2-40B4-BE49-F238E27FC236}">
                <a16:creationId xmlns:a16="http://schemas.microsoft.com/office/drawing/2014/main" id="{D87E8C13-EEF7-6C45-86B8-D75260F881AE}"/>
              </a:ext>
            </a:extLst>
          </p:cNvPr>
          <p:cNvSpPr>
            <a:spLocks noChangeArrowheads="1"/>
          </p:cNvSpPr>
          <p:nvPr/>
        </p:nvSpPr>
        <p:spPr bwMode="auto">
          <a:xfrm>
            <a:off x="1773203" y="3749389"/>
            <a:ext cx="298991" cy="587778"/>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050" dirty="0">
                <a:latin typeface="Gill Sans Light" panose="020B0302020104020203" pitchFamily="34" charset="-79"/>
                <a:cs typeface="Gill Sans Light" panose="020B0302020104020203" pitchFamily="34" charset="-79"/>
              </a:rPr>
              <a:t>Registers</a:t>
            </a:r>
          </a:p>
        </p:txBody>
      </p:sp>
      <p:sp>
        <p:nvSpPr>
          <p:cNvPr id="65" name="Rectangle 14">
            <a:extLst>
              <a:ext uri="{FF2B5EF4-FFF2-40B4-BE49-F238E27FC236}">
                <a16:creationId xmlns:a16="http://schemas.microsoft.com/office/drawing/2014/main" id="{F4F9B633-C7E0-8A4D-825A-93F155944530}"/>
              </a:ext>
            </a:extLst>
          </p:cNvPr>
          <p:cNvSpPr>
            <a:spLocks noChangeArrowheads="1"/>
          </p:cNvSpPr>
          <p:nvPr/>
        </p:nvSpPr>
        <p:spPr bwMode="auto">
          <a:xfrm>
            <a:off x="2381318" y="3505369"/>
            <a:ext cx="298991" cy="831798"/>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L1 Cache</a:t>
            </a:r>
          </a:p>
        </p:txBody>
      </p:sp>
      <p:sp>
        <p:nvSpPr>
          <p:cNvPr id="66" name="Rectangle 14">
            <a:extLst>
              <a:ext uri="{FF2B5EF4-FFF2-40B4-BE49-F238E27FC236}">
                <a16:creationId xmlns:a16="http://schemas.microsoft.com/office/drawing/2014/main" id="{63816E8B-0614-F240-8F42-74186D2E675F}"/>
              </a:ext>
            </a:extLst>
          </p:cNvPr>
          <p:cNvSpPr>
            <a:spLocks noChangeArrowheads="1"/>
          </p:cNvSpPr>
          <p:nvPr/>
        </p:nvSpPr>
        <p:spPr bwMode="auto">
          <a:xfrm>
            <a:off x="2381318" y="4910846"/>
            <a:ext cx="298991" cy="842051"/>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L1 Cache</a:t>
            </a:r>
          </a:p>
        </p:txBody>
      </p:sp>
      <p:sp>
        <p:nvSpPr>
          <p:cNvPr id="67" name="Rectangle 14">
            <a:extLst>
              <a:ext uri="{FF2B5EF4-FFF2-40B4-BE49-F238E27FC236}">
                <a16:creationId xmlns:a16="http://schemas.microsoft.com/office/drawing/2014/main" id="{2205D57D-7765-104A-A5C6-1B498CD63820}"/>
              </a:ext>
            </a:extLst>
          </p:cNvPr>
          <p:cNvSpPr>
            <a:spLocks noChangeArrowheads="1"/>
          </p:cNvSpPr>
          <p:nvPr/>
        </p:nvSpPr>
        <p:spPr bwMode="auto">
          <a:xfrm>
            <a:off x="3071688" y="4764685"/>
            <a:ext cx="298991" cy="988212"/>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L2 Cache</a:t>
            </a:r>
          </a:p>
        </p:txBody>
      </p:sp>
      <p:sp>
        <p:nvSpPr>
          <p:cNvPr id="68" name="Rectangle 14">
            <a:extLst>
              <a:ext uri="{FF2B5EF4-FFF2-40B4-BE49-F238E27FC236}">
                <a16:creationId xmlns:a16="http://schemas.microsoft.com/office/drawing/2014/main" id="{5C82A3AB-CDB9-FA41-8170-9F6BBD01E6C8}"/>
              </a:ext>
            </a:extLst>
          </p:cNvPr>
          <p:cNvSpPr>
            <a:spLocks noChangeArrowheads="1"/>
          </p:cNvSpPr>
          <p:nvPr/>
        </p:nvSpPr>
        <p:spPr bwMode="auto">
          <a:xfrm>
            <a:off x="3071688" y="3348955"/>
            <a:ext cx="298991" cy="988212"/>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L2 Cache</a:t>
            </a:r>
          </a:p>
        </p:txBody>
      </p:sp>
      <p:sp>
        <p:nvSpPr>
          <p:cNvPr id="73" name="Rectangle 8">
            <a:extLst>
              <a:ext uri="{FF2B5EF4-FFF2-40B4-BE49-F238E27FC236}">
                <a16:creationId xmlns:a16="http://schemas.microsoft.com/office/drawing/2014/main" id="{6460949A-955A-BB46-A580-B675CF949E70}"/>
              </a:ext>
            </a:extLst>
          </p:cNvPr>
          <p:cNvSpPr>
            <a:spLocks noChangeArrowheads="1"/>
          </p:cNvSpPr>
          <p:nvPr/>
        </p:nvSpPr>
        <p:spPr bwMode="auto">
          <a:xfrm>
            <a:off x="5473340" y="3749389"/>
            <a:ext cx="961043" cy="2003508"/>
          </a:xfrm>
          <a:prstGeom prst="rect">
            <a:avLst/>
          </a:prstGeom>
          <a:solidFill>
            <a:srgbClr val="C0D2FE"/>
          </a:solidFill>
          <a:ln w="25400">
            <a:solidFill>
              <a:schemeClr val="tx1"/>
            </a:solidFill>
            <a:miter lim="800000"/>
            <a:headEnd/>
            <a:tailEnd/>
          </a:ln>
        </p:spPr>
        <p:txBody>
          <a:bodyPr wrap="none" anchor="ctr"/>
          <a:lstStyle/>
          <a:p>
            <a:pPr algn="ctr"/>
            <a:r>
              <a:rPr lang="en-US" sz="1200">
                <a:latin typeface="Gill Sans Light" panose="020B0302020104020203" pitchFamily="34" charset="-79"/>
                <a:cs typeface="Gill Sans Light" panose="020B0302020104020203" pitchFamily="34" charset="-79"/>
              </a:rPr>
              <a:t>Secondary</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 Storage </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(SSD)</a:t>
            </a:r>
          </a:p>
        </p:txBody>
      </p:sp>
      <p:grpSp>
        <p:nvGrpSpPr>
          <p:cNvPr id="8" name="Group 7">
            <a:extLst>
              <a:ext uri="{FF2B5EF4-FFF2-40B4-BE49-F238E27FC236}">
                <a16:creationId xmlns:a16="http://schemas.microsoft.com/office/drawing/2014/main" id="{5C560D66-12DB-7942-B455-6C628EB13434}"/>
              </a:ext>
            </a:extLst>
          </p:cNvPr>
          <p:cNvGrpSpPr/>
          <p:nvPr/>
        </p:nvGrpSpPr>
        <p:grpSpPr>
          <a:xfrm>
            <a:off x="548301" y="5756650"/>
            <a:ext cx="7265129" cy="459100"/>
            <a:chOff x="548301" y="5988149"/>
            <a:chExt cx="7265129" cy="459100"/>
          </a:xfrm>
        </p:grpSpPr>
        <p:sp>
          <p:nvSpPr>
            <p:cNvPr id="54" name="Rectangle 22">
              <a:extLst>
                <a:ext uri="{FF2B5EF4-FFF2-40B4-BE49-F238E27FC236}">
                  <a16:creationId xmlns:a16="http://schemas.microsoft.com/office/drawing/2014/main" id="{7342A9D3-D9E7-1247-BAF7-7E4FC057686C}"/>
                </a:ext>
              </a:extLst>
            </p:cNvPr>
            <p:cNvSpPr>
              <a:spLocks noChangeArrowheads="1"/>
            </p:cNvSpPr>
            <p:nvPr/>
          </p:nvSpPr>
          <p:spPr bwMode="auto">
            <a:xfrm>
              <a:off x="2393999" y="6080482"/>
              <a:ext cx="267703"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nchor="ctr">
              <a:spAutoFit/>
            </a:bodyPr>
            <a:lstStyle/>
            <a:p>
              <a:pPr algn="ctr"/>
              <a:r>
                <a:rPr lang="en-US" altLang="ko-KR" sz="1200">
                  <a:latin typeface="Ubuntu Mono" panose="020B0509030602030204" pitchFamily="49" charset="0"/>
                </a:rPr>
                <a:t>1</a:t>
              </a:r>
            </a:p>
          </p:txBody>
        </p:sp>
        <p:sp>
          <p:nvSpPr>
            <p:cNvPr id="55" name="Rectangle 23">
              <a:extLst>
                <a:ext uri="{FF2B5EF4-FFF2-40B4-BE49-F238E27FC236}">
                  <a16:creationId xmlns:a16="http://schemas.microsoft.com/office/drawing/2014/main" id="{27D60FDD-841F-F04D-8C0D-8FD6842D3602}"/>
                </a:ext>
              </a:extLst>
            </p:cNvPr>
            <p:cNvSpPr>
              <a:spLocks noChangeArrowheads="1"/>
            </p:cNvSpPr>
            <p:nvPr/>
          </p:nvSpPr>
          <p:spPr bwMode="auto">
            <a:xfrm>
              <a:off x="6713570" y="5988149"/>
              <a:ext cx="1099860" cy="459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nchor="ctr">
              <a:spAutoFit/>
            </a:bodyPr>
            <a:lstStyle/>
            <a:p>
              <a:pPr algn="ctr"/>
              <a:r>
                <a:rPr lang="en-US" altLang="ko-KR" sz="1200" dirty="0">
                  <a:latin typeface="Ubuntu Mono" panose="020B0509030602030204" pitchFamily="49" charset="0"/>
                </a:rPr>
                <a:t>10,000,000</a:t>
              </a:r>
              <a:br>
                <a:rPr lang="en-US" altLang="ko-KR" sz="1200" dirty="0">
                  <a:latin typeface="Ubuntu Mono" panose="020B0509030602030204" pitchFamily="49" charset="0"/>
                </a:rPr>
              </a:br>
              <a:r>
                <a:rPr lang="en-US" altLang="ko-KR" sz="1200" dirty="0">
                  <a:latin typeface="Ubuntu Mono" panose="020B0509030602030204" pitchFamily="49" charset="0"/>
                </a:rPr>
                <a:t>(10 </a:t>
              </a:r>
              <a:r>
                <a:rPr lang="en-US" altLang="ko-KR" sz="1200" dirty="0" err="1">
                  <a:latin typeface="Ubuntu Mono" panose="020B0509030602030204" pitchFamily="49" charset="0"/>
                </a:rPr>
                <a:t>ms</a:t>
              </a:r>
              <a:r>
                <a:rPr lang="en-US" altLang="ko-KR" sz="1200" dirty="0">
                  <a:latin typeface="Ubuntu Mono" panose="020B0509030602030204" pitchFamily="49" charset="0"/>
                </a:rPr>
                <a:t>)</a:t>
              </a:r>
            </a:p>
          </p:txBody>
        </p:sp>
        <p:sp>
          <p:nvSpPr>
            <p:cNvPr id="56" name="Rectangle 24">
              <a:extLst>
                <a:ext uri="{FF2B5EF4-FFF2-40B4-BE49-F238E27FC236}">
                  <a16:creationId xmlns:a16="http://schemas.microsoft.com/office/drawing/2014/main" id="{8A64E11C-275C-5B4D-A4B4-C3B9E2F42ABA}"/>
                </a:ext>
              </a:extLst>
            </p:cNvPr>
            <p:cNvSpPr>
              <a:spLocks noChangeArrowheads="1"/>
            </p:cNvSpPr>
            <p:nvPr/>
          </p:nvSpPr>
          <p:spPr bwMode="auto">
            <a:xfrm>
              <a:off x="548301" y="6080482"/>
              <a:ext cx="976230"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200" dirty="0">
                  <a:latin typeface="Helvetica" charset="0"/>
                </a:rPr>
                <a:t>Speed (ns):</a:t>
              </a:r>
            </a:p>
          </p:txBody>
        </p:sp>
        <p:sp>
          <p:nvSpPr>
            <p:cNvPr id="57" name="Rectangle 25">
              <a:extLst>
                <a:ext uri="{FF2B5EF4-FFF2-40B4-BE49-F238E27FC236}">
                  <a16:creationId xmlns:a16="http://schemas.microsoft.com/office/drawing/2014/main" id="{1107D7BA-585D-C144-BD8C-9BF4E0D072F0}"/>
                </a:ext>
              </a:extLst>
            </p:cNvPr>
            <p:cNvSpPr>
              <a:spLocks noChangeArrowheads="1"/>
            </p:cNvSpPr>
            <p:nvPr/>
          </p:nvSpPr>
          <p:spPr bwMode="auto">
            <a:xfrm>
              <a:off x="3591298" y="6080482"/>
              <a:ext cx="573876"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nchor="ctr">
              <a:spAutoFit/>
            </a:bodyPr>
            <a:lstStyle/>
            <a:p>
              <a:pPr algn="ctr"/>
              <a:r>
                <a:rPr lang="en-US" altLang="ko-KR" sz="1200">
                  <a:latin typeface="Ubuntu Mono" panose="020B0509030602030204" pitchFamily="49" charset="0"/>
                </a:rPr>
                <a:t>10-30</a:t>
              </a:r>
            </a:p>
          </p:txBody>
        </p:sp>
        <p:sp>
          <p:nvSpPr>
            <p:cNvPr id="58" name="Rectangle 26">
              <a:extLst>
                <a:ext uri="{FF2B5EF4-FFF2-40B4-BE49-F238E27FC236}">
                  <a16:creationId xmlns:a16="http://schemas.microsoft.com/office/drawing/2014/main" id="{6F80CAE5-8201-7A49-BCA2-A2092871CA24}"/>
                </a:ext>
              </a:extLst>
            </p:cNvPr>
            <p:cNvSpPr>
              <a:spLocks noChangeArrowheads="1"/>
            </p:cNvSpPr>
            <p:nvPr/>
          </p:nvSpPr>
          <p:spPr bwMode="auto">
            <a:xfrm>
              <a:off x="4642709" y="6080482"/>
              <a:ext cx="472513"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nchor="ctr">
              <a:spAutoFit/>
            </a:bodyPr>
            <a:lstStyle/>
            <a:p>
              <a:pPr algn="ctr"/>
              <a:r>
                <a:rPr lang="en-US" altLang="ko-KR" sz="1200" dirty="0">
                  <a:latin typeface="Ubuntu Mono" panose="020B0509030602030204" pitchFamily="49" charset="0"/>
                </a:rPr>
                <a:t>100</a:t>
              </a:r>
            </a:p>
          </p:txBody>
        </p:sp>
        <p:sp>
          <p:nvSpPr>
            <p:cNvPr id="69" name="Rectangle 22">
              <a:extLst>
                <a:ext uri="{FF2B5EF4-FFF2-40B4-BE49-F238E27FC236}">
                  <a16:creationId xmlns:a16="http://schemas.microsoft.com/office/drawing/2014/main" id="{C8A394F4-C934-2D4C-9061-55BD1FC3B242}"/>
                </a:ext>
              </a:extLst>
            </p:cNvPr>
            <p:cNvSpPr>
              <a:spLocks noChangeArrowheads="1"/>
            </p:cNvSpPr>
            <p:nvPr/>
          </p:nvSpPr>
          <p:spPr bwMode="auto">
            <a:xfrm>
              <a:off x="1721631" y="6080482"/>
              <a:ext cx="413576"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0.3</a:t>
              </a:r>
            </a:p>
          </p:txBody>
        </p:sp>
        <p:sp>
          <p:nvSpPr>
            <p:cNvPr id="70" name="Rectangle 22">
              <a:extLst>
                <a:ext uri="{FF2B5EF4-FFF2-40B4-BE49-F238E27FC236}">
                  <a16:creationId xmlns:a16="http://schemas.microsoft.com/office/drawing/2014/main" id="{8DD31829-036E-5840-85AA-60885DEFF56F}"/>
                </a:ext>
              </a:extLst>
            </p:cNvPr>
            <p:cNvSpPr>
              <a:spLocks noChangeArrowheads="1"/>
            </p:cNvSpPr>
            <p:nvPr/>
          </p:nvSpPr>
          <p:spPr bwMode="auto">
            <a:xfrm>
              <a:off x="3089538" y="6080482"/>
              <a:ext cx="267703"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3</a:t>
              </a:r>
            </a:p>
          </p:txBody>
        </p:sp>
        <p:sp>
          <p:nvSpPr>
            <p:cNvPr id="74" name="Rectangle 26">
              <a:extLst>
                <a:ext uri="{FF2B5EF4-FFF2-40B4-BE49-F238E27FC236}">
                  <a16:creationId xmlns:a16="http://schemas.microsoft.com/office/drawing/2014/main" id="{880D5916-1060-D842-9722-8034D4D47664}"/>
                </a:ext>
              </a:extLst>
            </p:cNvPr>
            <p:cNvSpPr>
              <a:spLocks noChangeArrowheads="1"/>
            </p:cNvSpPr>
            <p:nvPr/>
          </p:nvSpPr>
          <p:spPr bwMode="auto">
            <a:xfrm>
              <a:off x="5510343" y="5988149"/>
              <a:ext cx="896974" cy="459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nchor="ctr">
              <a:spAutoFit/>
            </a:bodyPr>
            <a:lstStyle/>
            <a:p>
              <a:pPr algn="ctr"/>
              <a:r>
                <a:rPr lang="en-US" altLang="ko-KR" sz="1200" dirty="0">
                  <a:latin typeface="Ubuntu Mono" panose="020B0509030602030204" pitchFamily="49" charset="0"/>
                </a:rPr>
                <a:t>100,000</a:t>
              </a:r>
              <a:br>
                <a:rPr lang="en-US" altLang="ko-KR" sz="1200" dirty="0">
                  <a:latin typeface="Ubuntu Mono" panose="020B0509030602030204" pitchFamily="49" charset="0"/>
                </a:rPr>
              </a:br>
              <a:r>
                <a:rPr lang="en-US" altLang="ko-KR" sz="1200" dirty="0">
                  <a:latin typeface="Ubuntu Mono" panose="020B0509030602030204" pitchFamily="49" charset="0"/>
                </a:rPr>
                <a:t>(0.1 </a:t>
              </a:r>
              <a:r>
                <a:rPr lang="en-US" altLang="ko-KR" sz="1200" dirty="0" err="1">
                  <a:latin typeface="Ubuntu Mono" panose="020B0509030602030204" pitchFamily="49" charset="0"/>
                </a:rPr>
                <a:t>ms</a:t>
              </a:r>
              <a:r>
                <a:rPr lang="en-US" altLang="ko-KR" sz="1200" dirty="0">
                  <a:latin typeface="Ubuntu Mono" panose="020B0509030602030204" pitchFamily="49" charset="0"/>
                </a:rPr>
                <a:t>)</a:t>
              </a:r>
            </a:p>
          </p:txBody>
        </p:sp>
      </p:grpSp>
      <p:grpSp>
        <p:nvGrpSpPr>
          <p:cNvPr id="9" name="Group 8">
            <a:extLst>
              <a:ext uri="{FF2B5EF4-FFF2-40B4-BE49-F238E27FC236}">
                <a16:creationId xmlns:a16="http://schemas.microsoft.com/office/drawing/2014/main" id="{21EA6B16-75F6-0447-9600-09B4DB39BF31}"/>
              </a:ext>
            </a:extLst>
          </p:cNvPr>
          <p:cNvGrpSpPr/>
          <p:nvPr/>
        </p:nvGrpSpPr>
        <p:grpSpPr>
          <a:xfrm>
            <a:off x="548301" y="6158184"/>
            <a:ext cx="6960460" cy="274434"/>
            <a:chOff x="548301" y="6389683"/>
            <a:chExt cx="6960460" cy="274434"/>
          </a:xfrm>
        </p:grpSpPr>
        <p:sp>
          <p:nvSpPr>
            <p:cNvPr id="59" name="Rectangle 27">
              <a:extLst>
                <a:ext uri="{FF2B5EF4-FFF2-40B4-BE49-F238E27FC236}">
                  <a16:creationId xmlns:a16="http://schemas.microsoft.com/office/drawing/2014/main" id="{F5134062-CD15-0141-A31F-2F7DEB40C414}"/>
                </a:ext>
              </a:extLst>
            </p:cNvPr>
            <p:cNvSpPr>
              <a:spLocks noChangeArrowheads="1"/>
            </p:cNvSpPr>
            <p:nvPr/>
          </p:nvSpPr>
          <p:spPr bwMode="auto">
            <a:xfrm>
              <a:off x="1611616" y="6389683"/>
              <a:ext cx="567464"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100Bs</a:t>
              </a:r>
            </a:p>
          </p:txBody>
        </p:sp>
        <p:sp>
          <p:nvSpPr>
            <p:cNvPr id="60" name="Rectangle 29">
              <a:extLst>
                <a:ext uri="{FF2B5EF4-FFF2-40B4-BE49-F238E27FC236}">
                  <a16:creationId xmlns:a16="http://schemas.microsoft.com/office/drawing/2014/main" id="{E88EDD53-625B-6843-97C0-5E8166E53E7C}"/>
                </a:ext>
              </a:extLst>
            </p:cNvPr>
            <p:cNvSpPr>
              <a:spLocks noChangeArrowheads="1"/>
            </p:cNvSpPr>
            <p:nvPr/>
          </p:nvSpPr>
          <p:spPr bwMode="auto">
            <a:xfrm>
              <a:off x="548301" y="6389683"/>
              <a:ext cx="1037144"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200" dirty="0">
                  <a:latin typeface="Helvetica" charset="0"/>
                </a:rPr>
                <a:t>Size (bytes):</a:t>
              </a:r>
            </a:p>
          </p:txBody>
        </p:sp>
        <p:sp>
          <p:nvSpPr>
            <p:cNvPr id="61" name="Rectangle 30">
              <a:extLst>
                <a:ext uri="{FF2B5EF4-FFF2-40B4-BE49-F238E27FC236}">
                  <a16:creationId xmlns:a16="http://schemas.microsoft.com/office/drawing/2014/main" id="{40873A05-893E-D849-854E-130BABE95949}"/>
                </a:ext>
              </a:extLst>
            </p:cNvPr>
            <p:cNvSpPr>
              <a:spLocks noChangeArrowheads="1"/>
            </p:cNvSpPr>
            <p:nvPr/>
          </p:nvSpPr>
          <p:spPr bwMode="auto">
            <a:xfrm>
              <a:off x="3645219" y="6389683"/>
              <a:ext cx="490521"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MiBs</a:t>
              </a:r>
            </a:p>
          </p:txBody>
        </p:sp>
        <p:sp>
          <p:nvSpPr>
            <p:cNvPr id="62" name="Rectangle 31">
              <a:extLst>
                <a:ext uri="{FF2B5EF4-FFF2-40B4-BE49-F238E27FC236}">
                  <a16:creationId xmlns:a16="http://schemas.microsoft.com/office/drawing/2014/main" id="{FBC121C7-7769-CD4A-98A8-32A180302AEF}"/>
                </a:ext>
              </a:extLst>
            </p:cNvPr>
            <p:cNvSpPr>
              <a:spLocks noChangeArrowheads="1"/>
            </p:cNvSpPr>
            <p:nvPr/>
          </p:nvSpPr>
          <p:spPr bwMode="auto">
            <a:xfrm>
              <a:off x="4645281" y="6389683"/>
              <a:ext cx="488530"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nchor="ctr">
              <a:spAutoFit/>
            </a:bodyPr>
            <a:lstStyle/>
            <a:p>
              <a:pPr algn="ctr"/>
              <a:r>
                <a:rPr lang="en-US" altLang="ko-KR" sz="1200" dirty="0">
                  <a:latin typeface="Ubuntu Mono" panose="020B0509030602030204" pitchFamily="49" charset="0"/>
                </a:rPr>
                <a:t>GiBs</a:t>
              </a:r>
            </a:p>
          </p:txBody>
        </p:sp>
        <p:sp>
          <p:nvSpPr>
            <p:cNvPr id="63" name="Rectangle 36">
              <a:extLst>
                <a:ext uri="{FF2B5EF4-FFF2-40B4-BE49-F238E27FC236}">
                  <a16:creationId xmlns:a16="http://schemas.microsoft.com/office/drawing/2014/main" id="{9D8CC038-B781-B247-AB24-FC0C3CC7A0CD}"/>
                </a:ext>
              </a:extLst>
            </p:cNvPr>
            <p:cNvSpPr>
              <a:spLocks noChangeArrowheads="1"/>
            </p:cNvSpPr>
            <p:nvPr/>
          </p:nvSpPr>
          <p:spPr bwMode="auto">
            <a:xfrm>
              <a:off x="7018240" y="6389683"/>
              <a:ext cx="490521"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TiBs</a:t>
              </a:r>
            </a:p>
          </p:txBody>
        </p:sp>
        <p:sp>
          <p:nvSpPr>
            <p:cNvPr id="71" name="Rectangle 27">
              <a:extLst>
                <a:ext uri="{FF2B5EF4-FFF2-40B4-BE49-F238E27FC236}">
                  <a16:creationId xmlns:a16="http://schemas.microsoft.com/office/drawing/2014/main" id="{007E8C80-44E3-4649-A203-E6193B453659}"/>
                </a:ext>
              </a:extLst>
            </p:cNvPr>
            <p:cNvSpPr>
              <a:spLocks noChangeArrowheads="1"/>
            </p:cNvSpPr>
            <p:nvPr/>
          </p:nvSpPr>
          <p:spPr bwMode="auto">
            <a:xfrm>
              <a:off x="2205646" y="6389683"/>
              <a:ext cx="644408"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10KiBs</a:t>
              </a:r>
            </a:p>
          </p:txBody>
        </p:sp>
        <p:sp>
          <p:nvSpPr>
            <p:cNvPr id="72" name="Rectangle 27">
              <a:extLst>
                <a:ext uri="{FF2B5EF4-FFF2-40B4-BE49-F238E27FC236}">
                  <a16:creationId xmlns:a16="http://schemas.microsoft.com/office/drawing/2014/main" id="{6F67D643-1643-934B-9317-BDC8A85B3A08}"/>
                </a:ext>
              </a:extLst>
            </p:cNvPr>
            <p:cNvSpPr>
              <a:spLocks noChangeArrowheads="1"/>
            </p:cNvSpPr>
            <p:nvPr/>
          </p:nvSpPr>
          <p:spPr bwMode="auto">
            <a:xfrm>
              <a:off x="2892694" y="6389683"/>
              <a:ext cx="721352"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100KiBs</a:t>
              </a:r>
            </a:p>
          </p:txBody>
        </p:sp>
        <p:sp>
          <p:nvSpPr>
            <p:cNvPr id="75" name="Rectangle 31">
              <a:extLst>
                <a:ext uri="{FF2B5EF4-FFF2-40B4-BE49-F238E27FC236}">
                  <a16:creationId xmlns:a16="http://schemas.microsoft.com/office/drawing/2014/main" id="{B3101D2F-BE60-D646-A636-42A195B0C47F}"/>
                </a:ext>
              </a:extLst>
            </p:cNvPr>
            <p:cNvSpPr>
              <a:spLocks noChangeArrowheads="1"/>
            </p:cNvSpPr>
            <p:nvPr/>
          </p:nvSpPr>
          <p:spPr bwMode="auto">
            <a:xfrm>
              <a:off x="5549422" y="6389683"/>
              <a:ext cx="808878"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nchor="ctr">
              <a:spAutoFit/>
            </a:bodyPr>
            <a:lstStyle/>
            <a:p>
              <a:pPr algn="ctr"/>
              <a:r>
                <a:rPr lang="en-US" altLang="ko-KR" sz="1200" dirty="0">
                  <a:latin typeface="Ubuntu Mono" panose="020B0509030602030204" pitchFamily="49" charset="0"/>
                </a:rPr>
                <a:t>100GiBs</a:t>
              </a:r>
            </a:p>
          </p:txBody>
        </p:sp>
      </p:grpSp>
      <p:grpSp>
        <p:nvGrpSpPr>
          <p:cNvPr id="11" name="Group 10">
            <a:extLst>
              <a:ext uri="{FF2B5EF4-FFF2-40B4-BE49-F238E27FC236}">
                <a16:creationId xmlns:a16="http://schemas.microsoft.com/office/drawing/2014/main" id="{A51133D8-9F51-EE40-B9D4-E9F4AA2E6B4B}"/>
              </a:ext>
            </a:extLst>
          </p:cNvPr>
          <p:cNvGrpSpPr/>
          <p:nvPr/>
        </p:nvGrpSpPr>
        <p:grpSpPr>
          <a:xfrm>
            <a:off x="3982749" y="1503044"/>
            <a:ext cx="1697843" cy="611044"/>
            <a:chOff x="3982749" y="2486999"/>
            <a:chExt cx="1697843" cy="611044"/>
          </a:xfrm>
        </p:grpSpPr>
        <p:sp>
          <p:nvSpPr>
            <p:cNvPr id="80" name="Down Arrow 79">
              <a:extLst>
                <a:ext uri="{FF2B5EF4-FFF2-40B4-BE49-F238E27FC236}">
                  <a16:creationId xmlns:a16="http://schemas.microsoft.com/office/drawing/2014/main" id="{4B4FD52F-67AD-5440-BC36-0062746291F5}"/>
                </a:ext>
              </a:extLst>
            </p:cNvPr>
            <p:cNvSpPr/>
            <p:nvPr/>
          </p:nvSpPr>
          <p:spPr bwMode="auto">
            <a:xfrm>
              <a:off x="4725370" y="2903794"/>
              <a:ext cx="262562" cy="194249"/>
            </a:xfrm>
            <a:prstGeom prst="downArrow">
              <a:avLst/>
            </a:prstGeom>
            <a:solidFill>
              <a:schemeClr val="accent6">
                <a:lumMod val="60000"/>
                <a:lumOff val="40000"/>
              </a:schemeClr>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Comic Sans MS" pitchFamily="66" charset="0"/>
              </a:endParaRPr>
            </a:p>
          </p:txBody>
        </p:sp>
        <p:sp>
          <p:nvSpPr>
            <p:cNvPr id="81" name="TextBox 80">
              <a:extLst>
                <a:ext uri="{FF2B5EF4-FFF2-40B4-BE49-F238E27FC236}">
                  <a16:creationId xmlns:a16="http://schemas.microsoft.com/office/drawing/2014/main" id="{62CA92FE-BDDF-964B-AFC7-071B9BDF0982}"/>
                </a:ext>
              </a:extLst>
            </p:cNvPr>
            <p:cNvSpPr txBox="1"/>
            <p:nvPr/>
          </p:nvSpPr>
          <p:spPr>
            <a:xfrm>
              <a:off x="3982749" y="2486999"/>
              <a:ext cx="1697843" cy="461665"/>
            </a:xfrm>
            <a:prstGeom prst="rect">
              <a:avLst/>
            </a:prstGeom>
            <a:noFill/>
          </p:spPr>
          <p:txBody>
            <a:bodyPr wrap="square" rtlCol="0">
              <a:spAutoFit/>
            </a:bodyPr>
            <a:lstStyle/>
            <a:p>
              <a:pPr algn="ctr"/>
              <a:r>
                <a:rPr lang="en-US" sz="1200" dirty="0">
                  <a:solidFill>
                    <a:srgbClr val="FF0000"/>
                  </a:solidFill>
                  <a:latin typeface="Gill Sans Light" panose="020B0302020104020203" pitchFamily="34" charset="-79"/>
                  <a:cs typeface="Gill Sans Light" panose="020B0302020104020203" pitchFamily="34" charset="-79"/>
                </a:rPr>
                <a:t>Page table lives here (perhaps cached)</a:t>
              </a:r>
            </a:p>
          </p:txBody>
        </p:sp>
      </p:grpSp>
      <p:sp>
        <p:nvSpPr>
          <p:cNvPr id="82" name="Rounded Rectangle 81">
            <a:extLst>
              <a:ext uri="{FF2B5EF4-FFF2-40B4-BE49-F238E27FC236}">
                <a16:creationId xmlns:a16="http://schemas.microsoft.com/office/drawing/2014/main" id="{5B0D20A8-B763-5447-8AB6-7876B9E87C27}"/>
              </a:ext>
            </a:extLst>
          </p:cNvPr>
          <p:cNvSpPr/>
          <p:nvPr/>
        </p:nvSpPr>
        <p:spPr bwMode="auto">
          <a:xfrm>
            <a:off x="4709037" y="5320981"/>
            <a:ext cx="336955" cy="299907"/>
          </a:xfrm>
          <a:prstGeom prst="roundRect">
            <a:avLst/>
          </a:prstGeom>
          <a:solidFill>
            <a:schemeClr val="accent3">
              <a:lumMod val="20000"/>
              <a:lumOff val="80000"/>
            </a:schemeClr>
          </a:solidFill>
          <a:ln w="12700" cap="flat" cmpd="sng" algn="ctr">
            <a:solidFill>
              <a:schemeClr val="accent3">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u="none" strike="noStrike" cap="none" normalizeH="0" baseline="0" dirty="0">
                <a:ln>
                  <a:noFill/>
                </a:ln>
                <a:solidFill>
                  <a:schemeClr val="tx1"/>
                </a:solidFill>
                <a:effectLst/>
                <a:latin typeface="Gill Sans Light" panose="020B0302020104020203" pitchFamily="34" charset="-79"/>
                <a:cs typeface="Gill Sans Light" panose="020B0302020104020203" pitchFamily="34" charset="-79"/>
              </a:rPr>
              <a:t>PT</a:t>
            </a:r>
          </a:p>
        </p:txBody>
      </p:sp>
      <p:grpSp>
        <p:nvGrpSpPr>
          <p:cNvPr id="10" name="Group 9">
            <a:extLst>
              <a:ext uri="{FF2B5EF4-FFF2-40B4-BE49-F238E27FC236}">
                <a16:creationId xmlns:a16="http://schemas.microsoft.com/office/drawing/2014/main" id="{4EE3A29F-22B3-824D-9B5A-6C4647D4B649}"/>
              </a:ext>
            </a:extLst>
          </p:cNvPr>
          <p:cNvGrpSpPr/>
          <p:nvPr/>
        </p:nvGrpSpPr>
        <p:grpSpPr>
          <a:xfrm>
            <a:off x="1072991" y="1479552"/>
            <a:ext cx="1697843" cy="658028"/>
            <a:chOff x="1400710" y="2486999"/>
            <a:chExt cx="1697843" cy="658028"/>
          </a:xfrm>
        </p:grpSpPr>
        <p:sp>
          <p:nvSpPr>
            <p:cNvPr id="78" name="TextBox 77">
              <a:extLst>
                <a:ext uri="{FF2B5EF4-FFF2-40B4-BE49-F238E27FC236}">
                  <a16:creationId xmlns:a16="http://schemas.microsoft.com/office/drawing/2014/main" id="{DD1F130B-0CB2-1647-9F9F-0CB8A28538DA}"/>
                </a:ext>
              </a:extLst>
            </p:cNvPr>
            <p:cNvSpPr txBox="1"/>
            <p:nvPr/>
          </p:nvSpPr>
          <p:spPr>
            <a:xfrm>
              <a:off x="1400710" y="2486999"/>
              <a:ext cx="1697843" cy="461665"/>
            </a:xfrm>
            <a:prstGeom prst="rect">
              <a:avLst/>
            </a:prstGeom>
            <a:noFill/>
          </p:spPr>
          <p:txBody>
            <a:bodyPr wrap="square" rtlCol="0">
              <a:spAutoFit/>
            </a:bodyPr>
            <a:lstStyle/>
            <a:p>
              <a:pPr algn="ctr"/>
              <a:r>
                <a:rPr lang="en-US" sz="1200" dirty="0">
                  <a:solidFill>
                    <a:srgbClr val="FF0000"/>
                  </a:solidFill>
                  <a:latin typeface="Gill Sans Light" panose="020B0302020104020203" pitchFamily="34" charset="-79"/>
                  <a:cs typeface="Gill Sans Light" panose="020B0302020104020203" pitchFamily="34" charset="-79"/>
                </a:rPr>
                <a:t>Address Translation needs to occur here</a:t>
              </a:r>
            </a:p>
          </p:txBody>
        </p:sp>
        <p:sp>
          <p:nvSpPr>
            <p:cNvPr id="77" name="Down Arrow 76">
              <a:extLst>
                <a:ext uri="{FF2B5EF4-FFF2-40B4-BE49-F238E27FC236}">
                  <a16:creationId xmlns:a16="http://schemas.microsoft.com/office/drawing/2014/main" id="{46F73CFA-8601-8F4B-96E8-3B1220146EBB}"/>
                </a:ext>
              </a:extLst>
            </p:cNvPr>
            <p:cNvSpPr/>
            <p:nvPr/>
          </p:nvSpPr>
          <p:spPr bwMode="auto">
            <a:xfrm>
              <a:off x="2137335" y="2950778"/>
              <a:ext cx="262562" cy="194249"/>
            </a:xfrm>
            <a:prstGeom prst="downArrow">
              <a:avLst/>
            </a:prstGeom>
            <a:solidFill>
              <a:schemeClr val="accent6">
                <a:lumMod val="60000"/>
                <a:lumOff val="40000"/>
              </a:schemeClr>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Comic Sans MS" pitchFamily="66" charset="0"/>
              </a:endParaRPr>
            </a:p>
          </p:txBody>
        </p:sp>
      </p:grpSp>
      <p:grpSp>
        <p:nvGrpSpPr>
          <p:cNvPr id="16" name="Group 15">
            <a:extLst>
              <a:ext uri="{FF2B5EF4-FFF2-40B4-BE49-F238E27FC236}">
                <a16:creationId xmlns:a16="http://schemas.microsoft.com/office/drawing/2014/main" id="{724FC6FD-D7CE-3D46-BE66-E09F6ECA2793}"/>
              </a:ext>
            </a:extLst>
          </p:cNvPr>
          <p:cNvGrpSpPr/>
          <p:nvPr/>
        </p:nvGrpSpPr>
        <p:grpSpPr>
          <a:xfrm>
            <a:off x="1499344" y="2198317"/>
            <a:ext cx="846707" cy="760024"/>
            <a:chOff x="1499344" y="2429816"/>
            <a:chExt cx="846707" cy="760024"/>
          </a:xfrm>
        </p:grpSpPr>
        <p:sp>
          <p:nvSpPr>
            <p:cNvPr id="91" name="Text Box 29">
              <a:extLst>
                <a:ext uri="{FF2B5EF4-FFF2-40B4-BE49-F238E27FC236}">
                  <a16:creationId xmlns:a16="http://schemas.microsoft.com/office/drawing/2014/main" id="{350B23E9-6691-9F4B-B648-B48702E19209}"/>
                </a:ext>
              </a:extLst>
            </p:cNvPr>
            <p:cNvSpPr txBox="1">
              <a:spLocks noChangeArrowheads="1"/>
            </p:cNvSpPr>
            <p:nvPr/>
          </p:nvSpPr>
          <p:spPr bwMode="auto">
            <a:xfrm>
              <a:off x="1499344" y="2429816"/>
              <a:ext cx="8467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pPr algn="ctr"/>
              <a:r>
                <a:rPr lang="en-US" altLang="en-US" sz="1400" dirty="0">
                  <a:solidFill>
                    <a:schemeClr val="tx1"/>
                  </a:solidFill>
                  <a:latin typeface="Gill Sans Light" panose="020B0302020104020203" pitchFamily="34" charset="-79"/>
                  <a:cs typeface="Gill Sans Light" panose="020B0302020104020203" pitchFamily="34" charset="-79"/>
                </a:rPr>
                <a:t>Compiler</a:t>
              </a:r>
            </a:p>
            <a:p>
              <a:pPr algn="ctr"/>
              <a:r>
                <a:rPr lang="en-US" altLang="en-US" sz="1400" dirty="0">
                  <a:solidFill>
                    <a:schemeClr val="tx1"/>
                  </a:solidFill>
                  <a:latin typeface="Gill Sans Light" panose="020B0302020104020203" pitchFamily="34" charset="-79"/>
                  <a:cs typeface="Gill Sans Light" panose="020B0302020104020203" pitchFamily="34" charset="-79"/>
                </a:rPr>
                <a:t>Managed</a:t>
              </a:r>
              <a:endParaRPr lang="en-US" altLang="en-US" sz="1400" dirty="0">
                <a:latin typeface="Gill Sans Light" panose="020B0302020104020203" pitchFamily="34" charset="-79"/>
                <a:cs typeface="Gill Sans Light" panose="020B0302020104020203" pitchFamily="34" charset="-79"/>
              </a:endParaRPr>
            </a:p>
          </p:txBody>
        </p:sp>
        <p:sp>
          <p:nvSpPr>
            <p:cNvPr id="92" name="AutoShape 31">
              <a:extLst>
                <a:ext uri="{FF2B5EF4-FFF2-40B4-BE49-F238E27FC236}">
                  <a16:creationId xmlns:a16="http://schemas.microsoft.com/office/drawing/2014/main" id="{3DF4CA7A-E391-DB41-BD6E-9EBE9F9C750D}"/>
                </a:ext>
              </a:extLst>
            </p:cNvPr>
            <p:cNvSpPr>
              <a:spLocks/>
            </p:cNvSpPr>
            <p:nvPr/>
          </p:nvSpPr>
          <p:spPr bwMode="auto">
            <a:xfrm rot="16200000">
              <a:off x="1816335" y="2870190"/>
              <a:ext cx="212725" cy="426575"/>
            </a:xfrm>
            <a:prstGeom prst="rightBrace">
              <a:avLst>
                <a:gd name="adj1" fmla="val 35821"/>
                <a:gd name="adj2" fmla="val 50000"/>
              </a:avLst>
            </a:prstGeom>
            <a:noFill/>
            <a:ln w="38100" cap="rnd">
              <a:solidFill>
                <a:srgbClr val="7030A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endParaRPr lang="en-US" altLang="en-US" sz="1800" dirty="0">
                <a:solidFill>
                  <a:srgbClr val="FF0000"/>
                </a:solidFill>
              </a:endParaRPr>
            </a:p>
          </p:txBody>
        </p:sp>
      </p:grpSp>
      <p:grpSp>
        <p:nvGrpSpPr>
          <p:cNvPr id="17" name="Group 16">
            <a:extLst>
              <a:ext uri="{FF2B5EF4-FFF2-40B4-BE49-F238E27FC236}">
                <a16:creationId xmlns:a16="http://schemas.microsoft.com/office/drawing/2014/main" id="{AB2E423D-9941-E543-93BE-EFCA562306BE}"/>
              </a:ext>
            </a:extLst>
          </p:cNvPr>
          <p:cNvGrpSpPr/>
          <p:nvPr/>
        </p:nvGrpSpPr>
        <p:grpSpPr>
          <a:xfrm>
            <a:off x="2346893" y="2198317"/>
            <a:ext cx="1801091" cy="760024"/>
            <a:chOff x="2346893" y="2429816"/>
            <a:chExt cx="1801091" cy="760024"/>
          </a:xfrm>
        </p:grpSpPr>
        <p:sp>
          <p:nvSpPr>
            <p:cNvPr id="94" name="AutoShape 32">
              <a:extLst>
                <a:ext uri="{FF2B5EF4-FFF2-40B4-BE49-F238E27FC236}">
                  <a16:creationId xmlns:a16="http://schemas.microsoft.com/office/drawing/2014/main" id="{59434E05-FD56-0D45-BAB3-057AF434B339}"/>
                </a:ext>
              </a:extLst>
            </p:cNvPr>
            <p:cNvSpPr>
              <a:spLocks/>
            </p:cNvSpPr>
            <p:nvPr/>
          </p:nvSpPr>
          <p:spPr bwMode="auto">
            <a:xfrm rot="16200000">
              <a:off x="3141076" y="2182932"/>
              <a:ext cx="212725" cy="1801091"/>
            </a:xfrm>
            <a:prstGeom prst="rightBrace">
              <a:avLst>
                <a:gd name="adj1" fmla="val 77612"/>
                <a:gd name="adj2" fmla="val 50000"/>
              </a:avLst>
            </a:prstGeom>
            <a:noFill/>
            <a:ln w="38100" cap="rnd">
              <a:solidFill>
                <a:srgbClr val="7030A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endParaRPr lang="en-US" altLang="en-US" sz="1800"/>
            </a:p>
          </p:txBody>
        </p:sp>
        <p:sp>
          <p:nvSpPr>
            <p:cNvPr id="95" name="Text Box 33">
              <a:extLst>
                <a:ext uri="{FF2B5EF4-FFF2-40B4-BE49-F238E27FC236}">
                  <a16:creationId xmlns:a16="http://schemas.microsoft.com/office/drawing/2014/main" id="{02261AB1-5CFE-D546-824E-AA804F41EDEA}"/>
                </a:ext>
              </a:extLst>
            </p:cNvPr>
            <p:cNvSpPr txBox="1">
              <a:spLocks noChangeArrowheads="1"/>
            </p:cNvSpPr>
            <p:nvPr/>
          </p:nvSpPr>
          <p:spPr bwMode="auto">
            <a:xfrm>
              <a:off x="2801643" y="2429816"/>
              <a:ext cx="8915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pPr algn="ctr"/>
              <a:r>
                <a:rPr lang="en-US" altLang="en-US" sz="1400" dirty="0">
                  <a:solidFill>
                    <a:schemeClr val="tx1"/>
                  </a:solidFill>
                  <a:latin typeface="Gill Sans Light" panose="020B0302020104020203" pitchFamily="34" charset="-79"/>
                  <a:cs typeface="Gill Sans Light" panose="020B0302020104020203" pitchFamily="34" charset="-79"/>
                </a:rPr>
                <a:t>Hardware</a:t>
              </a:r>
            </a:p>
            <a:p>
              <a:pPr algn="ctr"/>
              <a:r>
                <a:rPr lang="en-US" altLang="en-US" sz="1400" dirty="0">
                  <a:solidFill>
                    <a:schemeClr val="tx1"/>
                  </a:solidFill>
                  <a:latin typeface="Gill Sans Light" panose="020B0302020104020203" pitchFamily="34" charset="-79"/>
                  <a:cs typeface="Gill Sans Light" panose="020B0302020104020203" pitchFamily="34" charset="-79"/>
                </a:rPr>
                <a:t>Managed</a:t>
              </a:r>
              <a:endParaRPr lang="en-US" altLang="en-US" sz="1400" dirty="0">
                <a:latin typeface="Gill Sans Light" panose="020B0302020104020203" pitchFamily="34" charset="-79"/>
                <a:cs typeface="Gill Sans Light" panose="020B0302020104020203" pitchFamily="34" charset="-79"/>
              </a:endParaRPr>
            </a:p>
          </p:txBody>
        </p:sp>
      </p:grpSp>
      <p:grpSp>
        <p:nvGrpSpPr>
          <p:cNvPr id="18" name="Group 17">
            <a:extLst>
              <a:ext uri="{FF2B5EF4-FFF2-40B4-BE49-F238E27FC236}">
                <a16:creationId xmlns:a16="http://schemas.microsoft.com/office/drawing/2014/main" id="{F1C4049E-9713-A248-ABB7-3E92B67C466D}"/>
              </a:ext>
            </a:extLst>
          </p:cNvPr>
          <p:cNvGrpSpPr/>
          <p:nvPr/>
        </p:nvGrpSpPr>
        <p:grpSpPr>
          <a:xfrm>
            <a:off x="4558526" y="2198317"/>
            <a:ext cx="3199963" cy="760023"/>
            <a:chOff x="4558526" y="2429816"/>
            <a:chExt cx="3199963" cy="760023"/>
          </a:xfrm>
        </p:grpSpPr>
        <p:sp>
          <p:nvSpPr>
            <p:cNvPr id="97" name="AutoShape 34">
              <a:extLst>
                <a:ext uri="{FF2B5EF4-FFF2-40B4-BE49-F238E27FC236}">
                  <a16:creationId xmlns:a16="http://schemas.microsoft.com/office/drawing/2014/main" id="{E425B789-3818-7B4C-967A-505639C84BA2}"/>
                </a:ext>
              </a:extLst>
            </p:cNvPr>
            <p:cNvSpPr>
              <a:spLocks/>
            </p:cNvSpPr>
            <p:nvPr/>
          </p:nvSpPr>
          <p:spPr bwMode="auto">
            <a:xfrm rot="16200000">
              <a:off x="6052146" y="1483496"/>
              <a:ext cx="212723" cy="3199963"/>
            </a:xfrm>
            <a:prstGeom prst="rightBrace">
              <a:avLst>
                <a:gd name="adj1" fmla="val 71642"/>
                <a:gd name="adj2" fmla="val 50000"/>
              </a:avLst>
            </a:prstGeom>
            <a:noFill/>
            <a:ln w="38100" cap="rnd">
              <a:solidFill>
                <a:srgbClr val="7030A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endParaRPr lang="en-US" altLang="en-US" sz="1800"/>
            </a:p>
          </p:txBody>
        </p:sp>
        <p:sp>
          <p:nvSpPr>
            <p:cNvPr id="98" name="Text Box 35">
              <a:extLst>
                <a:ext uri="{FF2B5EF4-FFF2-40B4-BE49-F238E27FC236}">
                  <a16:creationId xmlns:a16="http://schemas.microsoft.com/office/drawing/2014/main" id="{0E77FE26-73FB-4343-9AD0-1F85C1A80374}"/>
                </a:ext>
              </a:extLst>
            </p:cNvPr>
            <p:cNvSpPr txBox="1">
              <a:spLocks noChangeArrowheads="1"/>
            </p:cNvSpPr>
            <p:nvPr/>
          </p:nvSpPr>
          <p:spPr bwMode="auto">
            <a:xfrm>
              <a:off x="5440747" y="2429816"/>
              <a:ext cx="143552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pPr algn="ctr"/>
              <a:r>
                <a:rPr lang="en-US" altLang="en-US" sz="1400" dirty="0">
                  <a:solidFill>
                    <a:schemeClr val="tx1"/>
                  </a:solidFill>
                  <a:latin typeface="Gill Sans Light" panose="020B0302020104020203" pitchFamily="34" charset="-79"/>
                  <a:cs typeface="Gill Sans Light" panose="020B0302020104020203" pitchFamily="34" charset="-79"/>
                </a:rPr>
                <a:t>Software</a:t>
              </a:r>
            </a:p>
            <a:p>
              <a:pPr algn="ctr"/>
              <a:r>
                <a:rPr lang="en-US" altLang="en-US" sz="1400" dirty="0">
                  <a:solidFill>
                    <a:schemeClr val="tx1"/>
                  </a:solidFill>
                  <a:latin typeface="Gill Sans Light" panose="020B0302020104020203" pitchFamily="34" charset="-79"/>
                  <a:cs typeface="Gill Sans Light" panose="020B0302020104020203" pitchFamily="34" charset="-79"/>
                </a:rPr>
                <a:t>Managed (by OS)</a:t>
              </a:r>
              <a:endParaRPr lang="en-US" altLang="en-US" sz="1400" dirty="0">
                <a:latin typeface="Gill Sans Light" panose="020B0302020104020203" pitchFamily="34" charset="-79"/>
                <a:cs typeface="Gill Sans Light" panose="020B0302020104020203" pitchFamily="34" charset="-79"/>
              </a:endParaRPr>
            </a:p>
          </p:txBody>
        </p:sp>
      </p:grpSp>
    </p:spTree>
    <p:extLst>
      <p:ext uri="{BB962C8B-B14F-4D97-AF65-F5344CB8AC3E}">
        <p14:creationId xmlns:p14="http://schemas.microsoft.com/office/powerpoint/2010/main" val="1327505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wipe(up)">
                                      <p:cBhvr>
                                        <p:cTn id="10" dur="500"/>
                                        <p:tgtEl>
                                          <p:spTgt spid="8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CAE61-411E-B643-BA6A-7F7CEE978C22}"/>
              </a:ext>
            </a:extLst>
          </p:cNvPr>
          <p:cNvSpPr>
            <a:spLocks noGrp="1"/>
          </p:cNvSpPr>
          <p:nvPr>
            <p:ph type="title"/>
          </p:nvPr>
        </p:nvSpPr>
        <p:spPr>
          <a:xfrm>
            <a:off x="628650" y="212727"/>
            <a:ext cx="7886700" cy="986154"/>
          </a:xfrm>
        </p:spPr>
        <p:txBody>
          <a:bodyPr/>
          <a:lstStyle/>
          <a:p>
            <a:r>
              <a:rPr lang="en-US" dirty="0"/>
              <a:t>Translation Lookaside Buffer (TLB)</a:t>
            </a:r>
          </a:p>
        </p:txBody>
      </p:sp>
      <p:sp>
        <p:nvSpPr>
          <p:cNvPr id="9" name="Content Placeholder 8">
            <a:extLst>
              <a:ext uri="{FF2B5EF4-FFF2-40B4-BE49-F238E27FC236}">
                <a16:creationId xmlns:a16="http://schemas.microsoft.com/office/drawing/2014/main" id="{B0DC5E81-230C-5149-8D05-599D24AA8F09}"/>
              </a:ext>
            </a:extLst>
          </p:cNvPr>
          <p:cNvSpPr>
            <a:spLocks noGrp="1"/>
          </p:cNvSpPr>
          <p:nvPr>
            <p:ph idx="1"/>
          </p:nvPr>
        </p:nvSpPr>
        <p:spPr/>
        <p:txBody>
          <a:bodyPr/>
          <a:lstStyle/>
          <a:p>
            <a:r>
              <a:rPr lang="en-US" sz="1800" dirty="0"/>
              <a:t>Main idea: cache recent virtual page number to physical page number translations</a:t>
            </a:r>
          </a:p>
          <a:p>
            <a:pPr lvl="1"/>
            <a:endParaRPr lang="en-US" sz="1600" dirty="0"/>
          </a:p>
          <a:p>
            <a:r>
              <a:rPr lang="en-US" sz="1800" dirty="0"/>
              <a:t>TLB hit provides physical address without reading any of page tables!</a:t>
            </a:r>
          </a:p>
          <a:p>
            <a:pPr lvl="1"/>
            <a:r>
              <a:rPr lang="en-US" sz="1600" dirty="0"/>
              <a:t>Caches end-to-end result</a:t>
            </a:r>
          </a:p>
          <a:p>
            <a:pPr lvl="1"/>
            <a:r>
              <a:rPr lang="en-US" sz="1600" dirty="0"/>
              <a:t>Even if translation involved multiple levels</a:t>
            </a:r>
          </a:p>
          <a:p>
            <a:pPr lvl="1"/>
            <a:endParaRPr lang="en-US" sz="1600" dirty="0"/>
          </a:p>
          <a:p>
            <a:r>
              <a:rPr lang="en-US" altLang="ko-KR" sz="1800" dirty="0"/>
              <a:t>Does page locality exist?</a:t>
            </a:r>
          </a:p>
          <a:p>
            <a:pPr lvl="1"/>
            <a:r>
              <a:rPr lang="en-US" altLang="ko-KR" sz="1600" dirty="0"/>
              <a:t>Instruction accesses: sequential accesses ⇒ Frequent accesses to the same page ⇒ Yes!</a:t>
            </a:r>
          </a:p>
          <a:p>
            <a:pPr lvl="1"/>
            <a:r>
              <a:rPr lang="en-US" altLang="ko-KR" sz="1600" dirty="0"/>
              <a:t>Stack accesses: definite locality of reference ⇒ Yes!</a:t>
            </a:r>
          </a:p>
          <a:p>
            <a:pPr lvl="1"/>
            <a:r>
              <a:rPr lang="en-US" altLang="ko-KR" sz="1600" dirty="0"/>
              <a:t>Data accesses: less page locality, but still some ⇒ Yes, so so!</a:t>
            </a:r>
          </a:p>
          <a:p>
            <a:pPr lvl="1"/>
            <a:endParaRPr lang="en-US" altLang="ko-KR" sz="1600" dirty="0"/>
          </a:p>
        </p:txBody>
      </p:sp>
    </p:spTree>
    <p:extLst>
      <p:ext uri="{BB962C8B-B14F-4D97-AF65-F5344CB8AC3E}">
        <p14:creationId xmlns:p14="http://schemas.microsoft.com/office/powerpoint/2010/main" val="563942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ko-KR" dirty="0"/>
              <a:t>Outline</a:t>
            </a:r>
          </a:p>
        </p:txBody>
      </p:sp>
      <p:sp>
        <p:nvSpPr>
          <p:cNvPr id="35843" name="Rectangle 3"/>
          <p:cNvSpPr>
            <a:spLocks noGrp="1" noChangeArrowheads="1"/>
          </p:cNvSpPr>
          <p:nvPr>
            <p:ph idx="1"/>
          </p:nvPr>
        </p:nvSpPr>
        <p:spPr/>
        <p:txBody>
          <a:bodyPr/>
          <a:lstStyle/>
          <a:p>
            <a:r>
              <a:rPr lang="en-US" altLang="ko-KR" sz="2000" dirty="0"/>
              <a:t>Principle of locality</a:t>
            </a:r>
          </a:p>
          <a:p>
            <a:pPr lvl="1"/>
            <a:r>
              <a:rPr lang="en-US" altLang="ko-KR" sz="1800" dirty="0"/>
              <a:t>Temporal locality: Locality in time</a:t>
            </a:r>
          </a:p>
          <a:p>
            <a:pPr lvl="1"/>
            <a:r>
              <a:rPr lang="en-US" altLang="ko-KR" sz="1800" dirty="0"/>
              <a:t>Spatial locality: Locality in space</a:t>
            </a:r>
          </a:p>
          <a:p>
            <a:r>
              <a:rPr lang="en-US" altLang="ko-KR" sz="2000" dirty="0"/>
              <a:t>Cache organizations</a:t>
            </a:r>
          </a:p>
          <a:p>
            <a:pPr lvl="1"/>
            <a:r>
              <a:rPr lang="en-US" altLang="ko-KR" sz="1800" dirty="0"/>
              <a:t>Direct-mapped, set-associative, fully-associative</a:t>
            </a:r>
          </a:p>
          <a:p>
            <a:r>
              <a:rPr lang="en-US" altLang="ko-KR" sz="2000" dirty="0"/>
              <a:t>Major categories of cache misses</a:t>
            </a:r>
          </a:p>
          <a:p>
            <a:pPr lvl="1"/>
            <a:r>
              <a:rPr lang="en-US" altLang="ko-KR" sz="1800" dirty="0"/>
              <a:t>Compulsory, conflict, capacity, coherence</a:t>
            </a:r>
          </a:p>
          <a:p>
            <a:r>
              <a:rPr lang="en-US" altLang="ko-KR" sz="2000" dirty="0"/>
              <a:t>Translation lookaside buffer (TLB): caching applied to address translation</a:t>
            </a:r>
          </a:p>
          <a:p>
            <a:pPr lvl="1"/>
            <a:r>
              <a:rPr lang="en-US" altLang="ko-KR" sz="1800" dirty="0"/>
              <a:t>Cache relatively small number of PTEs</a:t>
            </a:r>
          </a:p>
          <a:p>
            <a:pPr lvl="1"/>
            <a:r>
              <a:rPr lang="en-US" altLang="ko-KR" sz="1800" dirty="0"/>
              <a:t>On TLB miss, page table is traversed</a:t>
            </a:r>
            <a:endParaRPr lang="en-US" altLang="ko-KR" sz="2000" dirty="0"/>
          </a:p>
          <a:p>
            <a:endParaRPr lang="en-US" altLang="ko-KR" sz="2400" dirty="0"/>
          </a:p>
        </p:txBody>
      </p:sp>
    </p:spTree>
    <p:extLst>
      <p:ext uri="{BB962C8B-B14F-4D97-AF65-F5344CB8AC3E}">
        <p14:creationId xmlns:p14="http://schemas.microsoft.com/office/powerpoint/2010/main" val="26158293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ko-KR" dirty="0"/>
              <a:t>TLB</a:t>
            </a:r>
            <a:r>
              <a:rPr lang="en-US" altLang="ko-KR"/>
              <a:t>: Caching Applied to Address Translation</a:t>
            </a:r>
            <a:endParaRPr lang="en-US" altLang="ko-KR" dirty="0"/>
          </a:p>
        </p:txBody>
      </p:sp>
      <p:sp>
        <p:nvSpPr>
          <p:cNvPr id="213" name="Rectangle 212">
            <a:extLst>
              <a:ext uri="{FF2B5EF4-FFF2-40B4-BE49-F238E27FC236}">
                <a16:creationId xmlns:a16="http://schemas.microsoft.com/office/drawing/2014/main" id="{536CE4FD-F0F8-734C-98A0-F1AF1BE2613B}"/>
              </a:ext>
            </a:extLst>
          </p:cNvPr>
          <p:cNvSpPr/>
          <p:nvPr/>
        </p:nvSpPr>
        <p:spPr>
          <a:xfrm>
            <a:off x="1569203" y="2345885"/>
            <a:ext cx="751066" cy="347715"/>
          </a:xfrm>
          <a:prstGeom prst="rect">
            <a:avLst/>
          </a:prstGeom>
          <a:solidFill>
            <a:schemeClr val="accent5">
              <a:lumMod val="20000"/>
              <a:lumOff val="80000"/>
            </a:schemeClr>
          </a:solidFill>
          <a:ln w="254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CPU</a:t>
            </a:r>
          </a:p>
        </p:txBody>
      </p:sp>
      <p:sp>
        <p:nvSpPr>
          <p:cNvPr id="214" name="Rectangle 213">
            <a:extLst>
              <a:ext uri="{FF2B5EF4-FFF2-40B4-BE49-F238E27FC236}">
                <a16:creationId xmlns:a16="http://schemas.microsoft.com/office/drawing/2014/main" id="{6D5052F9-F26B-0B4F-993E-380581109D23}"/>
              </a:ext>
            </a:extLst>
          </p:cNvPr>
          <p:cNvSpPr/>
          <p:nvPr/>
        </p:nvSpPr>
        <p:spPr>
          <a:xfrm>
            <a:off x="3296701" y="2180942"/>
            <a:ext cx="908790" cy="677600"/>
          </a:xfrm>
          <a:prstGeom prst="rect">
            <a:avLst/>
          </a:prstGeom>
          <a:solidFill>
            <a:schemeClr val="accent4">
              <a:lumMod val="20000"/>
              <a:lumOff val="80000"/>
            </a:scheme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TLB</a:t>
            </a:r>
          </a:p>
        </p:txBody>
      </p:sp>
      <p:sp>
        <p:nvSpPr>
          <p:cNvPr id="215" name="Rectangle 214">
            <a:extLst>
              <a:ext uri="{FF2B5EF4-FFF2-40B4-BE49-F238E27FC236}">
                <a16:creationId xmlns:a16="http://schemas.microsoft.com/office/drawing/2014/main" id="{D3F6CA0A-EE70-7F43-B1C7-01F62EECC483}"/>
              </a:ext>
            </a:extLst>
          </p:cNvPr>
          <p:cNvSpPr/>
          <p:nvPr/>
        </p:nvSpPr>
        <p:spPr>
          <a:xfrm>
            <a:off x="5181600" y="2068799"/>
            <a:ext cx="908790" cy="901886"/>
          </a:xfrm>
          <a:prstGeom prst="rect">
            <a:avLst/>
          </a:prstGeom>
          <a:solidFill>
            <a:schemeClr val="accent2">
              <a:lumMod val="20000"/>
              <a:lumOff val="80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Page</a:t>
            </a:r>
            <a:br>
              <a:rPr lang="en-US" sz="1400" dirty="0">
                <a:solidFill>
                  <a:schemeClr val="tx1"/>
                </a:solidFill>
                <a:latin typeface="Gill Sans Light" panose="020B0302020104020203" pitchFamily="34" charset="-79"/>
                <a:cs typeface="Gill Sans Light" panose="020B0302020104020203" pitchFamily="34" charset="-79"/>
              </a:rPr>
            </a:br>
            <a:r>
              <a:rPr lang="en-US" sz="1400" dirty="0">
                <a:solidFill>
                  <a:schemeClr val="tx1"/>
                </a:solidFill>
                <a:latin typeface="Gill Sans Light" panose="020B0302020104020203" pitchFamily="34" charset="-79"/>
                <a:cs typeface="Gill Sans Light" panose="020B0302020104020203" pitchFamily="34" charset="-79"/>
              </a:rPr>
              <a:t>Tables</a:t>
            </a:r>
          </a:p>
        </p:txBody>
      </p:sp>
      <p:sp>
        <p:nvSpPr>
          <p:cNvPr id="216" name="Rectangle 215">
            <a:extLst>
              <a:ext uri="{FF2B5EF4-FFF2-40B4-BE49-F238E27FC236}">
                <a16:creationId xmlns:a16="http://schemas.microsoft.com/office/drawing/2014/main" id="{842E8EBC-40D7-4D49-B8A3-CBBB45D8C309}"/>
              </a:ext>
            </a:extLst>
          </p:cNvPr>
          <p:cNvSpPr/>
          <p:nvPr/>
        </p:nvSpPr>
        <p:spPr>
          <a:xfrm>
            <a:off x="6618980" y="3501505"/>
            <a:ext cx="908790" cy="1200411"/>
          </a:xfrm>
          <a:prstGeom prst="rect">
            <a:avLst/>
          </a:prstGeom>
          <a:solidFill>
            <a:schemeClr val="accent3">
              <a:lumMod val="40000"/>
              <a:lumOff val="60000"/>
            </a:schemeClr>
          </a:solidFill>
          <a:ln w="254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Physical</a:t>
            </a:r>
            <a:br>
              <a:rPr lang="en-US" sz="1400" dirty="0">
                <a:solidFill>
                  <a:schemeClr val="tx1"/>
                </a:solidFill>
                <a:latin typeface="Gill Sans Light" panose="020B0302020104020203" pitchFamily="34" charset="-79"/>
                <a:cs typeface="Gill Sans Light" panose="020B0302020104020203" pitchFamily="34" charset="-79"/>
              </a:rPr>
            </a:br>
            <a:r>
              <a:rPr lang="en-US" sz="1400" dirty="0">
                <a:solidFill>
                  <a:schemeClr val="tx1"/>
                </a:solidFill>
                <a:latin typeface="Gill Sans Light" panose="020B0302020104020203" pitchFamily="34" charset="-79"/>
                <a:cs typeface="Gill Sans Light" panose="020B0302020104020203" pitchFamily="34" charset="-79"/>
              </a:rPr>
              <a:t>Memory</a:t>
            </a:r>
          </a:p>
        </p:txBody>
      </p:sp>
      <p:grpSp>
        <p:nvGrpSpPr>
          <p:cNvPr id="217" name="Group 216">
            <a:extLst>
              <a:ext uri="{FF2B5EF4-FFF2-40B4-BE49-F238E27FC236}">
                <a16:creationId xmlns:a16="http://schemas.microsoft.com/office/drawing/2014/main" id="{661715E4-0632-8D45-8E84-F85FCA979B56}"/>
              </a:ext>
            </a:extLst>
          </p:cNvPr>
          <p:cNvGrpSpPr/>
          <p:nvPr/>
        </p:nvGrpSpPr>
        <p:grpSpPr>
          <a:xfrm>
            <a:off x="2320269" y="2097129"/>
            <a:ext cx="976432" cy="422614"/>
            <a:chOff x="1710669" y="1487529"/>
            <a:chExt cx="976432" cy="422614"/>
          </a:xfrm>
        </p:grpSpPr>
        <p:cxnSp>
          <p:nvCxnSpPr>
            <p:cNvPr id="218" name="Straight Arrow Connector 217">
              <a:extLst>
                <a:ext uri="{FF2B5EF4-FFF2-40B4-BE49-F238E27FC236}">
                  <a16:creationId xmlns:a16="http://schemas.microsoft.com/office/drawing/2014/main" id="{880C7022-F380-5B4F-95C4-DE1A675070C2}"/>
                </a:ext>
              </a:extLst>
            </p:cNvPr>
            <p:cNvCxnSpPr>
              <a:stCxn id="213" idx="3"/>
              <a:endCxn id="214" idx="1"/>
            </p:cNvCxnSpPr>
            <p:nvPr/>
          </p:nvCxnSpPr>
          <p:spPr>
            <a:xfrm flipV="1">
              <a:off x="1710669" y="1910142"/>
              <a:ext cx="976432"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9" name="TextBox 218">
              <a:extLst>
                <a:ext uri="{FF2B5EF4-FFF2-40B4-BE49-F238E27FC236}">
                  <a16:creationId xmlns:a16="http://schemas.microsoft.com/office/drawing/2014/main" id="{3EB388A3-83F5-7741-BDC7-A343383B3DBF}"/>
                </a:ext>
              </a:extLst>
            </p:cNvPr>
            <p:cNvSpPr txBox="1"/>
            <p:nvPr/>
          </p:nvSpPr>
          <p:spPr>
            <a:xfrm>
              <a:off x="1713437" y="1487529"/>
              <a:ext cx="617477" cy="415498"/>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Virtual </a:t>
              </a:r>
              <a:br>
                <a:rPr lang="en-US" sz="1050" dirty="0">
                  <a:latin typeface="Gill Sans Light" panose="020B0302020104020203" pitchFamily="34" charset="-79"/>
                  <a:cs typeface="Gill Sans Light" panose="020B0302020104020203" pitchFamily="34" charset="-79"/>
                </a:rPr>
              </a:br>
              <a:r>
                <a:rPr lang="en-US" sz="1050" dirty="0">
                  <a:latin typeface="Gill Sans Light" panose="020B0302020104020203" pitchFamily="34" charset="-79"/>
                  <a:cs typeface="Gill Sans Light" panose="020B0302020104020203" pitchFamily="34" charset="-79"/>
                </a:rPr>
                <a:t>Address</a:t>
              </a:r>
            </a:p>
          </p:txBody>
        </p:sp>
      </p:grpSp>
      <p:grpSp>
        <p:nvGrpSpPr>
          <p:cNvPr id="220" name="Group 219">
            <a:extLst>
              <a:ext uri="{FF2B5EF4-FFF2-40B4-BE49-F238E27FC236}">
                <a16:creationId xmlns:a16="http://schemas.microsoft.com/office/drawing/2014/main" id="{5BDB6DFF-C9C1-A74F-BACD-1B5E3CE6FEFE}"/>
              </a:ext>
            </a:extLst>
          </p:cNvPr>
          <p:cNvGrpSpPr/>
          <p:nvPr/>
        </p:nvGrpSpPr>
        <p:grpSpPr>
          <a:xfrm>
            <a:off x="4205491" y="2260018"/>
            <a:ext cx="976109" cy="259724"/>
            <a:chOff x="3595891" y="1650418"/>
            <a:chExt cx="976109" cy="259724"/>
          </a:xfrm>
        </p:grpSpPr>
        <p:cxnSp>
          <p:nvCxnSpPr>
            <p:cNvPr id="221" name="Straight Arrow Connector 220">
              <a:extLst>
                <a:ext uri="{FF2B5EF4-FFF2-40B4-BE49-F238E27FC236}">
                  <a16:creationId xmlns:a16="http://schemas.microsoft.com/office/drawing/2014/main" id="{2E5CACA0-A3FF-594B-98EB-5A713BB1B237}"/>
                </a:ext>
              </a:extLst>
            </p:cNvPr>
            <p:cNvCxnSpPr>
              <a:stCxn id="214" idx="3"/>
              <a:endCxn id="215" idx="1"/>
            </p:cNvCxnSpPr>
            <p:nvPr/>
          </p:nvCxnSpPr>
          <p:spPr>
            <a:xfrm>
              <a:off x="3595891" y="1910142"/>
              <a:ext cx="97610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2" name="TextBox 221">
              <a:extLst>
                <a:ext uri="{FF2B5EF4-FFF2-40B4-BE49-F238E27FC236}">
                  <a16:creationId xmlns:a16="http://schemas.microsoft.com/office/drawing/2014/main" id="{9F5E0457-6854-F945-8B0A-13A010E169A4}"/>
                </a:ext>
              </a:extLst>
            </p:cNvPr>
            <p:cNvSpPr txBox="1"/>
            <p:nvPr/>
          </p:nvSpPr>
          <p:spPr>
            <a:xfrm>
              <a:off x="3595891" y="1650418"/>
              <a:ext cx="412292"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Miss</a:t>
              </a:r>
            </a:p>
          </p:txBody>
        </p:sp>
      </p:grpSp>
      <p:grpSp>
        <p:nvGrpSpPr>
          <p:cNvPr id="223" name="Group 222">
            <a:extLst>
              <a:ext uri="{FF2B5EF4-FFF2-40B4-BE49-F238E27FC236}">
                <a16:creationId xmlns:a16="http://schemas.microsoft.com/office/drawing/2014/main" id="{36B62333-788E-D14C-A7D0-C30765A68AAD}"/>
              </a:ext>
            </a:extLst>
          </p:cNvPr>
          <p:cNvGrpSpPr/>
          <p:nvPr/>
        </p:nvGrpSpPr>
        <p:grpSpPr>
          <a:xfrm>
            <a:off x="6061957" y="2268188"/>
            <a:ext cx="1715153" cy="459303"/>
            <a:chOff x="5452357" y="1658588"/>
            <a:chExt cx="1715153" cy="459303"/>
          </a:xfrm>
        </p:grpSpPr>
        <p:cxnSp>
          <p:nvCxnSpPr>
            <p:cNvPr id="224" name="Straight Arrow Connector 223">
              <a:extLst>
                <a:ext uri="{FF2B5EF4-FFF2-40B4-BE49-F238E27FC236}">
                  <a16:creationId xmlns:a16="http://schemas.microsoft.com/office/drawing/2014/main" id="{6F84D61A-F55A-B742-8129-17131816CB8E}"/>
                </a:ext>
              </a:extLst>
            </p:cNvPr>
            <p:cNvCxnSpPr>
              <a:stCxn id="215" idx="3"/>
            </p:cNvCxnSpPr>
            <p:nvPr/>
          </p:nvCxnSpPr>
          <p:spPr>
            <a:xfrm>
              <a:off x="5480790" y="1910142"/>
              <a:ext cx="98298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5" name="TextBox 224">
              <a:extLst>
                <a:ext uri="{FF2B5EF4-FFF2-40B4-BE49-F238E27FC236}">
                  <a16:creationId xmlns:a16="http://schemas.microsoft.com/office/drawing/2014/main" id="{75FAA0CC-C65A-D144-8C8E-9FC27E1BCAAF}"/>
                </a:ext>
              </a:extLst>
            </p:cNvPr>
            <p:cNvSpPr txBox="1"/>
            <p:nvPr/>
          </p:nvSpPr>
          <p:spPr>
            <a:xfrm>
              <a:off x="5452357" y="1658588"/>
              <a:ext cx="513282"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Invalid</a:t>
              </a:r>
            </a:p>
          </p:txBody>
        </p:sp>
        <p:sp>
          <p:nvSpPr>
            <p:cNvPr id="226" name="TextBox 225">
              <a:extLst>
                <a:ext uri="{FF2B5EF4-FFF2-40B4-BE49-F238E27FC236}">
                  <a16:creationId xmlns:a16="http://schemas.microsoft.com/office/drawing/2014/main" id="{72F59B16-CA6B-3F41-85F2-24BA1B3655E8}"/>
                </a:ext>
              </a:extLst>
            </p:cNvPr>
            <p:cNvSpPr txBox="1"/>
            <p:nvPr/>
          </p:nvSpPr>
          <p:spPr>
            <a:xfrm>
              <a:off x="6458662" y="1702393"/>
              <a:ext cx="708848" cy="415498"/>
            </a:xfrm>
            <a:prstGeom prst="rect">
              <a:avLst/>
            </a:prstGeom>
            <a:noFill/>
          </p:spPr>
          <p:txBody>
            <a:bodyPr wrap="none" rtlCol="0" anchor="ctr">
              <a:spAutoFit/>
            </a:bodyPr>
            <a:lstStyle/>
            <a:p>
              <a:r>
                <a:rPr lang="en-US" sz="1050" dirty="0">
                  <a:latin typeface="Gill Sans Light" panose="020B0302020104020203" pitchFamily="34" charset="-79"/>
                  <a:cs typeface="Gill Sans Light" panose="020B0302020104020203" pitchFamily="34" charset="-79"/>
                </a:rPr>
                <a:t>Raise</a:t>
              </a:r>
              <a:br>
                <a:rPr lang="en-US" sz="1050" dirty="0">
                  <a:latin typeface="Gill Sans Light" panose="020B0302020104020203" pitchFamily="34" charset="-79"/>
                  <a:cs typeface="Gill Sans Light" panose="020B0302020104020203" pitchFamily="34" charset="-79"/>
                </a:rPr>
              </a:br>
              <a:r>
                <a:rPr lang="en-US" sz="1050" dirty="0">
                  <a:latin typeface="Gill Sans Light" panose="020B0302020104020203" pitchFamily="34" charset="-79"/>
                  <a:cs typeface="Gill Sans Light" panose="020B0302020104020203" pitchFamily="34" charset="-79"/>
                </a:rPr>
                <a:t>Exception</a:t>
              </a:r>
            </a:p>
          </p:txBody>
        </p:sp>
      </p:grpSp>
      <p:grpSp>
        <p:nvGrpSpPr>
          <p:cNvPr id="227" name="Group 226">
            <a:extLst>
              <a:ext uri="{FF2B5EF4-FFF2-40B4-BE49-F238E27FC236}">
                <a16:creationId xmlns:a16="http://schemas.microsoft.com/office/drawing/2014/main" id="{07D09545-6562-8F4C-B2FF-0C4581D97F0C}"/>
              </a:ext>
            </a:extLst>
          </p:cNvPr>
          <p:cNvGrpSpPr/>
          <p:nvPr/>
        </p:nvGrpSpPr>
        <p:grpSpPr>
          <a:xfrm>
            <a:off x="2697477" y="2522547"/>
            <a:ext cx="3921503" cy="1702823"/>
            <a:chOff x="2087877" y="1912947"/>
            <a:chExt cx="3921503" cy="1702823"/>
          </a:xfrm>
        </p:grpSpPr>
        <p:sp>
          <p:nvSpPr>
            <p:cNvPr id="228" name="Oval 227">
              <a:extLst>
                <a:ext uri="{FF2B5EF4-FFF2-40B4-BE49-F238E27FC236}">
                  <a16:creationId xmlns:a16="http://schemas.microsoft.com/office/drawing/2014/main" id="{C59179E6-C312-4340-8A68-0BB662689E84}"/>
                </a:ext>
              </a:extLst>
            </p:cNvPr>
            <p:cNvSpPr/>
            <p:nvPr/>
          </p:nvSpPr>
          <p:spPr>
            <a:xfrm>
              <a:off x="3926871" y="3385622"/>
              <a:ext cx="206381" cy="206381"/>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Ubuntu Mono" panose="020B0509030602030204" pitchFamily="49" charset="0"/>
              </a:endParaRPr>
            </a:p>
          </p:txBody>
        </p:sp>
        <p:grpSp>
          <p:nvGrpSpPr>
            <p:cNvPr id="229" name="Group 228">
              <a:extLst>
                <a:ext uri="{FF2B5EF4-FFF2-40B4-BE49-F238E27FC236}">
                  <a16:creationId xmlns:a16="http://schemas.microsoft.com/office/drawing/2014/main" id="{46FBBA35-11F8-0E4A-84BB-7001565C860C}"/>
                </a:ext>
              </a:extLst>
            </p:cNvPr>
            <p:cNvGrpSpPr/>
            <p:nvPr/>
          </p:nvGrpSpPr>
          <p:grpSpPr>
            <a:xfrm>
              <a:off x="2087877" y="1912947"/>
              <a:ext cx="3921503" cy="1702823"/>
              <a:chOff x="2087877" y="1912947"/>
              <a:chExt cx="3921503" cy="1702823"/>
            </a:xfrm>
          </p:grpSpPr>
          <p:sp>
            <p:nvSpPr>
              <p:cNvPr id="230" name="TextBox 229">
                <a:extLst>
                  <a:ext uri="{FF2B5EF4-FFF2-40B4-BE49-F238E27FC236}">
                    <a16:creationId xmlns:a16="http://schemas.microsoft.com/office/drawing/2014/main" id="{CF0BA78B-6A21-C340-8806-57960329A629}"/>
                  </a:ext>
                </a:extLst>
              </p:cNvPr>
              <p:cNvSpPr txBox="1"/>
              <p:nvPr/>
            </p:nvSpPr>
            <p:spPr>
              <a:xfrm>
                <a:off x="3896481" y="3361854"/>
                <a:ext cx="272831"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a:t>
                </a:r>
              </a:p>
            </p:txBody>
          </p:sp>
          <p:cxnSp>
            <p:nvCxnSpPr>
              <p:cNvPr id="231" name="Elbow Connector 230">
                <a:extLst>
                  <a:ext uri="{FF2B5EF4-FFF2-40B4-BE49-F238E27FC236}">
                    <a16:creationId xmlns:a16="http://schemas.microsoft.com/office/drawing/2014/main" id="{11EE43B9-8025-7A40-8F40-70410D200240}"/>
                  </a:ext>
                </a:extLst>
              </p:cNvPr>
              <p:cNvCxnSpPr>
                <a:cxnSpLocks/>
                <a:stCxn id="214" idx="2"/>
                <a:endCxn id="228" idx="0"/>
              </p:cNvCxnSpPr>
              <p:nvPr/>
            </p:nvCxnSpPr>
            <p:spPr>
              <a:xfrm rot="16200000" flipH="1">
                <a:off x="3017439" y="2372999"/>
                <a:ext cx="1136680" cy="888566"/>
              </a:xfrm>
              <a:prstGeom prst="bentConnector3">
                <a:avLst>
                  <a:gd name="adj1" fmla="val 6727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7D007A63-6A75-0140-BBF0-76C5F0F8872D}"/>
                  </a:ext>
                </a:extLst>
              </p:cNvPr>
              <p:cNvCxnSpPr>
                <a:cxnSpLocks/>
                <a:stCxn id="228" idx="6"/>
                <a:endCxn id="216" idx="1"/>
              </p:cNvCxnSpPr>
              <p:nvPr/>
            </p:nvCxnSpPr>
            <p:spPr>
              <a:xfrm>
                <a:off x="4133252" y="3488813"/>
                <a:ext cx="1876128" cy="329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3" name="Freeform 232">
                <a:extLst>
                  <a:ext uri="{FF2B5EF4-FFF2-40B4-BE49-F238E27FC236}">
                    <a16:creationId xmlns:a16="http://schemas.microsoft.com/office/drawing/2014/main" id="{0E01028B-4886-354E-892E-67B9DDD81B89}"/>
                  </a:ext>
                </a:extLst>
              </p:cNvPr>
              <p:cNvSpPr/>
              <p:nvPr/>
            </p:nvSpPr>
            <p:spPr>
              <a:xfrm>
                <a:off x="2098071" y="1912947"/>
                <a:ext cx="1828800" cy="1575866"/>
              </a:xfrm>
              <a:custGeom>
                <a:avLst/>
                <a:gdLst>
                  <a:gd name="connsiteX0" fmla="*/ 0 w 1828800"/>
                  <a:gd name="connsiteY0" fmla="*/ 0 h 1593188"/>
                  <a:gd name="connsiteX1" fmla="*/ 0 w 1828800"/>
                  <a:gd name="connsiteY1" fmla="*/ 1593188 h 1593188"/>
                  <a:gd name="connsiteX2" fmla="*/ 1828800 w 1828800"/>
                  <a:gd name="connsiteY2" fmla="*/ 1593188 h 1593188"/>
                </a:gdLst>
                <a:ahLst/>
                <a:cxnLst>
                  <a:cxn ang="0">
                    <a:pos x="connsiteX0" y="connsiteY0"/>
                  </a:cxn>
                  <a:cxn ang="0">
                    <a:pos x="connsiteX1" y="connsiteY1"/>
                  </a:cxn>
                  <a:cxn ang="0">
                    <a:pos x="connsiteX2" y="connsiteY2"/>
                  </a:cxn>
                </a:cxnLst>
                <a:rect l="l" t="t" r="r" b="b"/>
                <a:pathLst>
                  <a:path w="1828800" h="1593188">
                    <a:moveTo>
                      <a:pt x="0" y="0"/>
                    </a:moveTo>
                    <a:lnTo>
                      <a:pt x="0" y="1593188"/>
                    </a:lnTo>
                    <a:lnTo>
                      <a:pt x="1828800" y="1593188"/>
                    </a:lnTo>
                  </a:path>
                </a:pathLst>
              </a:custGeom>
              <a:noFill/>
              <a:ln w="190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34" name="TextBox 233">
                <a:extLst>
                  <a:ext uri="{FF2B5EF4-FFF2-40B4-BE49-F238E27FC236}">
                    <a16:creationId xmlns:a16="http://schemas.microsoft.com/office/drawing/2014/main" id="{2D0DB841-D7FC-854A-A72F-7FCFF888BBA2}"/>
                  </a:ext>
                </a:extLst>
              </p:cNvPr>
              <p:cNvSpPr txBox="1"/>
              <p:nvPr/>
            </p:nvSpPr>
            <p:spPr>
              <a:xfrm>
                <a:off x="2087877" y="3224855"/>
                <a:ext cx="51168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Offset</a:t>
                </a:r>
              </a:p>
            </p:txBody>
          </p:sp>
          <p:sp>
            <p:nvSpPr>
              <p:cNvPr id="235" name="TextBox 234">
                <a:extLst>
                  <a:ext uri="{FF2B5EF4-FFF2-40B4-BE49-F238E27FC236}">
                    <a16:creationId xmlns:a16="http://schemas.microsoft.com/office/drawing/2014/main" id="{96C7DB10-4A11-E34A-886D-D2A0344F50A5}"/>
                  </a:ext>
                </a:extLst>
              </p:cNvPr>
              <p:cNvSpPr txBox="1"/>
              <p:nvPr/>
            </p:nvSpPr>
            <p:spPr>
              <a:xfrm>
                <a:off x="3141494" y="2248940"/>
                <a:ext cx="34657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Hit</a:t>
                </a:r>
              </a:p>
            </p:txBody>
          </p:sp>
          <p:sp>
            <p:nvSpPr>
              <p:cNvPr id="236" name="TextBox 235">
                <a:extLst>
                  <a:ext uri="{FF2B5EF4-FFF2-40B4-BE49-F238E27FC236}">
                    <a16:creationId xmlns:a16="http://schemas.microsoft.com/office/drawing/2014/main" id="{E9872650-496B-DC49-8C33-51BF1C962DA0}"/>
                  </a:ext>
                </a:extLst>
              </p:cNvPr>
              <p:cNvSpPr txBox="1"/>
              <p:nvPr/>
            </p:nvSpPr>
            <p:spPr>
              <a:xfrm>
                <a:off x="4806217" y="3241800"/>
                <a:ext cx="1058303"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Physical Address</a:t>
                </a:r>
              </a:p>
            </p:txBody>
          </p:sp>
        </p:grpSp>
      </p:grpSp>
      <p:grpSp>
        <p:nvGrpSpPr>
          <p:cNvPr id="237" name="Group 236">
            <a:extLst>
              <a:ext uri="{FF2B5EF4-FFF2-40B4-BE49-F238E27FC236}">
                <a16:creationId xmlns:a16="http://schemas.microsoft.com/office/drawing/2014/main" id="{26BA1B60-46EC-9F4C-81AB-DD4E5A7D4233}"/>
              </a:ext>
            </a:extLst>
          </p:cNvPr>
          <p:cNvGrpSpPr/>
          <p:nvPr/>
        </p:nvGrpSpPr>
        <p:grpSpPr>
          <a:xfrm>
            <a:off x="1944736" y="2693601"/>
            <a:ext cx="5128639" cy="2258934"/>
            <a:chOff x="1335136" y="2084001"/>
            <a:chExt cx="5128639" cy="2258934"/>
          </a:xfrm>
        </p:grpSpPr>
        <p:cxnSp>
          <p:nvCxnSpPr>
            <p:cNvPr id="238" name="Elbow Connector 237">
              <a:extLst>
                <a:ext uri="{FF2B5EF4-FFF2-40B4-BE49-F238E27FC236}">
                  <a16:creationId xmlns:a16="http://schemas.microsoft.com/office/drawing/2014/main" id="{59678751-15C0-4041-A108-E327C28CEA02}"/>
                </a:ext>
              </a:extLst>
            </p:cNvPr>
            <p:cNvCxnSpPr>
              <a:stCxn id="216" idx="2"/>
              <a:endCxn id="213" idx="2"/>
            </p:cNvCxnSpPr>
            <p:nvPr/>
          </p:nvCxnSpPr>
          <p:spPr>
            <a:xfrm rot="5400000" flipH="1">
              <a:off x="2895298" y="523839"/>
              <a:ext cx="2008316" cy="5128639"/>
            </a:xfrm>
            <a:prstGeom prst="bentConnector3">
              <a:avLst>
                <a:gd name="adj1" fmla="val -1138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9" name="TextBox 238">
              <a:extLst>
                <a:ext uri="{FF2B5EF4-FFF2-40B4-BE49-F238E27FC236}">
                  <a16:creationId xmlns:a16="http://schemas.microsoft.com/office/drawing/2014/main" id="{2FBBB868-82EC-DF46-9086-68639C298291}"/>
                </a:ext>
              </a:extLst>
            </p:cNvPr>
            <p:cNvSpPr txBox="1"/>
            <p:nvPr/>
          </p:nvSpPr>
          <p:spPr>
            <a:xfrm>
              <a:off x="5115442" y="4089019"/>
              <a:ext cx="439544"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Data</a:t>
              </a:r>
            </a:p>
          </p:txBody>
        </p:sp>
      </p:grpSp>
      <p:grpSp>
        <p:nvGrpSpPr>
          <p:cNvPr id="240" name="Group 239">
            <a:extLst>
              <a:ext uri="{FF2B5EF4-FFF2-40B4-BE49-F238E27FC236}">
                <a16:creationId xmlns:a16="http://schemas.microsoft.com/office/drawing/2014/main" id="{36DBEA51-2BCE-6842-BFC4-12D638BDC471}"/>
              </a:ext>
            </a:extLst>
          </p:cNvPr>
          <p:cNvGrpSpPr/>
          <p:nvPr/>
        </p:nvGrpSpPr>
        <p:grpSpPr>
          <a:xfrm>
            <a:off x="4216712" y="2724501"/>
            <a:ext cx="1867856" cy="1270721"/>
            <a:chOff x="3607112" y="2114901"/>
            <a:chExt cx="1867856" cy="1270721"/>
          </a:xfrm>
        </p:grpSpPr>
        <p:cxnSp>
          <p:nvCxnSpPr>
            <p:cNvPr id="241" name="Elbow Connector 240">
              <a:extLst>
                <a:ext uri="{FF2B5EF4-FFF2-40B4-BE49-F238E27FC236}">
                  <a16:creationId xmlns:a16="http://schemas.microsoft.com/office/drawing/2014/main" id="{437A1EA9-F3C9-934E-A01B-E9849882C97D}"/>
                </a:ext>
              </a:extLst>
            </p:cNvPr>
            <p:cNvCxnSpPr>
              <a:stCxn id="215" idx="2"/>
              <a:endCxn id="228" idx="0"/>
            </p:cNvCxnSpPr>
            <p:nvPr/>
          </p:nvCxnSpPr>
          <p:spPr>
            <a:xfrm rot="5400000">
              <a:off x="4015961" y="2375187"/>
              <a:ext cx="1024537" cy="996333"/>
            </a:xfrm>
            <a:prstGeom prst="bentConnector3">
              <a:avLst>
                <a:gd name="adj1" fmla="val 63689"/>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2" name="TextBox 241">
              <a:extLst>
                <a:ext uri="{FF2B5EF4-FFF2-40B4-BE49-F238E27FC236}">
                  <a16:creationId xmlns:a16="http://schemas.microsoft.com/office/drawing/2014/main" id="{089D292B-F5DB-D440-9B23-DA361A4BE4AF}"/>
                </a:ext>
              </a:extLst>
            </p:cNvPr>
            <p:cNvSpPr txBox="1"/>
            <p:nvPr/>
          </p:nvSpPr>
          <p:spPr>
            <a:xfrm>
              <a:off x="3989588" y="2355277"/>
              <a:ext cx="519694"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Cache</a:t>
              </a:r>
            </a:p>
          </p:txBody>
        </p:sp>
        <p:sp>
          <p:nvSpPr>
            <p:cNvPr id="243" name="TextBox 242">
              <a:extLst>
                <a:ext uri="{FF2B5EF4-FFF2-40B4-BE49-F238E27FC236}">
                  <a16:creationId xmlns:a16="http://schemas.microsoft.com/office/drawing/2014/main" id="{040F6694-7C90-8942-95DE-701D5CCF44B1}"/>
                </a:ext>
              </a:extLst>
            </p:cNvPr>
            <p:cNvSpPr txBox="1"/>
            <p:nvPr/>
          </p:nvSpPr>
          <p:spPr>
            <a:xfrm>
              <a:off x="5032218" y="2375898"/>
              <a:ext cx="44275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Valid</a:t>
              </a:r>
            </a:p>
          </p:txBody>
        </p:sp>
        <p:sp>
          <p:nvSpPr>
            <p:cNvPr id="244" name="Freeform 243">
              <a:extLst>
                <a:ext uri="{FF2B5EF4-FFF2-40B4-BE49-F238E27FC236}">
                  <a16:creationId xmlns:a16="http://schemas.microsoft.com/office/drawing/2014/main" id="{7CD4D6EC-FBB9-8B4B-863F-B91F8E2C026B}"/>
                </a:ext>
              </a:extLst>
            </p:cNvPr>
            <p:cNvSpPr/>
            <p:nvPr/>
          </p:nvSpPr>
          <p:spPr>
            <a:xfrm>
              <a:off x="3607112" y="2114901"/>
              <a:ext cx="1419283" cy="488054"/>
            </a:xfrm>
            <a:custGeom>
              <a:avLst/>
              <a:gdLst>
                <a:gd name="connsiteX0" fmla="*/ 1419283 w 1419283"/>
                <a:gd name="connsiteY0" fmla="*/ 488054 h 488054"/>
                <a:gd name="connsiteX1" fmla="*/ 398297 w 1419283"/>
                <a:gd name="connsiteY1" fmla="*/ 488054 h 488054"/>
                <a:gd name="connsiteX2" fmla="*/ 398297 w 1419283"/>
                <a:gd name="connsiteY2" fmla="*/ 0 h 488054"/>
                <a:gd name="connsiteX3" fmla="*/ 0 w 1419283"/>
                <a:gd name="connsiteY3" fmla="*/ 0 h 488054"/>
              </a:gdLst>
              <a:ahLst/>
              <a:cxnLst>
                <a:cxn ang="0">
                  <a:pos x="connsiteX0" y="connsiteY0"/>
                </a:cxn>
                <a:cxn ang="0">
                  <a:pos x="connsiteX1" y="connsiteY1"/>
                </a:cxn>
                <a:cxn ang="0">
                  <a:pos x="connsiteX2" y="connsiteY2"/>
                </a:cxn>
                <a:cxn ang="0">
                  <a:pos x="connsiteX3" y="connsiteY3"/>
                </a:cxn>
              </a:cxnLst>
              <a:rect l="l" t="t" r="r" b="b"/>
              <a:pathLst>
                <a:path w="1419283" h="488054">
                  <a:moveTo>
                    <a:pt x="1419283" y="488054"/>
                  </a:moveTo>
                  <a:lnTo>
                    <a:pt x="398297" y="488054"/>
                  </a:lnTo>
                  <a:lnTo>
                    <a:pt x="398297" y="0"/>
                  </a:lnTo>
                  <a:lnTo>
                    <a:pt x="0" y="0"/>
                  </a:lnTo>
                </a:path>
              </a:pathLst>
            </a:custGeom>
            <a:noFill/>
            <a:ln w="190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20900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7"/>
                                        </p:tgtEl>
                                        <p:attrNameLst>
                                          <p:attrName>style.visibility</p:attrName>
                                        </p:attrNameLst>
                                      </p:cBhvr>
                                      <p:to>
                                        <p:strVal val="visible"/>
                                      </p:to>
                                    </p:set>
                                    <p:animEffect transition="in" filter="wipe(left)">
                                      <p:cBhvr>
                                        <p:cTn id="7" dur="500"/>
                                        <p:tgtEl>
                                          <p:spTgt spid="2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7"/>
                                        </p:tgtEl>
                                        <p:attrNameLst>
                                          <p:attrName>style.visibility</p:attrName>
                                        </p:attrNameLst>
                                      </p:cBhvr>
                                      <p:to>
                                        <p:strVal val="visible"/>
                                      </p:to>
                                    </p:set>
                                    <p:animEffect transition="in" filter="wipe(left)">
                                      <p:cBhvr>
                                        <p:cTn id="12" dur="500"/>
                                        <p:tgtEl>
                                          <p:spTgt spid="2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237"/>
                                        </p:tgtEl>
                                        <p:attrNameLst>
                                          <p:attrName>style.visibility</p:attrName>
                                        </p:attrNameLst>
                                      </p:cBhvr>
                                      <p:to>
                                        <p:strVal val="visible"/>
                                      </p:to>
                                    </p:set>
                                    <p:animEffect transition="in" filter="wipe(right)">
                                      <p:cBhvr>
                                        <p:cTn id="17" dur="500"/>
                                        <p:tgtEl>
                                          <p:spTgt spid="23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0"/>
                                        </p:tgtEl>
                                        <p:attrNameLst>
                                          <p:attrName>style.visibility</p:attrName>
                                        </p:attrNameLst>
                                      </p:cBhvr>
                                      <p:to>
                                        <p:strVal val="visible"/>
                                      </p:to>
                                    </p:set>
                                    <p:animEffect transition="in" filter="wipe(left)">
                                      <p:cBhvr>
                                        <p:cTn id="22" dur="500"/>
                                        <p:tgtEl>
                                          <p:spTgt spid="2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240"/>
                                        </p:tgtEl>
                                        <p:attrNameLst>
                                          <p:attrName>style.visibility</p:attrName>
                                        </p:attrNameLst>
                                      </p:cBhvr>
                                      <p:to>
                                        <p:strVal val="visible"/>
                                      </p:to>
                                    </p:set>
                                    <p:animEffect transition="in" filter="wipe(right)">
                                      <p:cBhvr>
                                        <p:cTn id="27" dur="500"/>
                                        <p:tgtEl>
                                          <p:spTgt spid="24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3"/>
                                        </p:tgtEl>
                                        <p:attrNameLst>
                                          <p:attrName>style.visibility</p:attrName>
                                        </p:attrNameLst>
                                      </p:cBhvr>
                                      <p:to>
                                        <p:strVal val="visible"/>
                                      </p:to>
                                    </p:set>
                                    <p:animEffect transition="in" filter="wipe(left)">
                                      <p:cBhvr>
                                        <p:cTn id="32" dur="500"/>
                                        <p:tgtEl>
                                          <p:spTgt spid="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F330E-D1CE-4E4B-86CE-365A6941A3D6}"/>
              </a:ext>
            </a:extLst>
          </p:cNvPr>
          <p:cNvSpPr>
            <a:spLocks noGrp="1"/>
          </p:cNvSpPr>
          <p:nvPr>
            <p:ph type="title"/>
          </p:nvPr>
        </p:nvSpPr>
        <p:spPr>
          <a:xfrm>
            <a:off x="628650" y="212727"/>
            <a:ext cx="7886700" cy="986154"/>
          </a:xfrm>
        </p:spPr>
        <p:txBody>
          <a:bodyPr/>
          <a:lstStyle/>
          <a:p>
            <a:r>
              <a:rPr lang="en-US" dirty="0"/>
              <a:t>TLB Consistency with PTEs</a:t>
            </a:r>
          </a:p>
        </p:txBody>
      </p:sp>
      <p:sp>
        <p:nvSpPr>
          <p:cNvPr id="3" name="Content Placeholder 2">
            <a:extLst>
              <a:ext uri="{FF2B5EF4-FFF2-40B4-BE49-F238E27FC236}">
                <a16:creationId xmlns:a16="http://schemas.microsoft.com/office/drawing/2014/main" id="{12C43F06-D1D3-7843-BF47-875CC7769AB3}"/>
              </a:ext>
            </a:extLst>
          </p:cNvPr>
          <p:cNvSpPr>
            <a:spLocks noGrp="1"/>
          </p:cNvSpPr>
          <p:nvPr>
            <p:ph idx="1"/>
          </p:nvPr>
        </p:nvSpPr>
        <p:spPr>
          <a:xfrm>
            <a:off x="628650" y="1676400"/>
            <a:ext cx="7886700" cy="4968875"/>
          </a:xfrm>
        </p:spPr>
        <p:txBody>
          <a:bodyPr/>
          <a:lstStyle/>
          <a:p>
            <a:r>
              <a:rPr lang="en-US" sz="2000" dirty="0"/>
              <a:t>If PTE permission is </a:t>
            </a:r>
            <a:r>
              <a:rPr lang="en-US" sz="2000" dirty="0">
                <a:solidFill>
                  <a:srgbClr val="FF0000"/>
                </a:solidFill>
              </a:rPr>
              <a:t>reduced</a:t>
            </a:r>
            <a:r>
              <a:rPr lang="en-US" sz="2000" dirty="0"/>
              <a:t>: TLB entry should be invalidated</a:t>
            </a:r>
          </a:p>
          <a:p>
            <a:pPr lvl="1"/>
            <a:r>
              <a:rPr lang="en-US" sz="1800" dirty="0"/>
              <a:t>Early computers discarded entire TLB</a:t>
            </a:r>
          </a:p>
          <a:p>
            <a:pPr lvl="1"/>
            <a:r>
              <a:rPr lang="en-US" sz="1800" dirty="0"/>
              <a:t>Modern architectures allow removal of individual entries</a:t>
            </a:r>
          </a:p>
          <a:p>
            <a:pPr lvl="1"/>
            <a:endParaRPr lang="en-US" sz="1800" dirty="0"/>
          </a:p>
          <a:p>
            <a:r>
              <a:rPr lang="en-US" sz="2000" dirty="0"/>
              <a:t>If PTE permission is </a:t>
            </a:r>
            <a:r>
              <a:rPr lang="en-US" sz="2000" dirty="0">
                <a:solidFill>
                  <a:srgbClr val="FF0000"/>
                </a:solidFill>
              </a:rPr>
              <a:t>added</a:t>
            </a:r>
            <a:r>
              <a:rPr lang="en-US" sz="2000" dirty="0"/>
              <a:t>: nothing needs to be done</a:t>
            </a:r>
          </a:p>
          <a:p>
            <a:pPr lvl="1"/>
            <a:r>
              <a:rPr lang="en-US" sz="1800" dirty="0"/>
              <a:t>E.g., changing invalid to read-only or read-only to read-write</a:t>
            </a:r>
          </a:p>
          <a:p>
            <a:pPr lvl="1"/>
            <a:r>
              <a:rPr lang="en-US" sz="1800" dirty="0"/>
              <a:t>Any reference would cause exception, OS removes TLB entry</a:t>
            </a:r>
          </a:p>
          <a:p>
            <a:pPr lvl="1"/>
            <a:endParaRPr lang="en-US" sz="1800" dirty="0"/>
          </a:p>
          <a:p>
            <a:r>
              <a:rPr lang="en-US" altLang="ko-KR" sz="2000" dirty="0"/>
              <a:t>If PTE is </a:t>
            </a:r>
            <a:r>
              <a:rPr lang="en-US" altLang="ko-KR" sz="2000" dirty="0">
                <a:solidFill>
                  <a:srgbClr val="FF0000"/>
                </a:solidFill>
              </a:rPr>
              <a:t>invalidated</a:t>
            </a:r>
            <a:r>
              <a:rPr lang="en-US" altLang="ko-KR" sz="2000" dirty="0"/>
              <a:t>: TLB entry should be invalidated too</a:t>
            </a:r>
          </a:p>
          <a:p>
            <a:pPr lvl="1"/>
            <a:r>
              <a:rPr lang="en-US" altLang="ko-KR" sz="1800" dirty="0"/>
              <a:t>E.g., swapping out page from memory to disk (more on this later)</a:t>
            </a:r>
          </a:p>
          <a:p>
            <a:endParaRPr lang="en-US" sz="2000" dirty="0"/>
          </a:p>
        </p:txBody>
      </p:sp>
    </p:spTree>
    <p:extLst>
      <p:ext uri="{BB962C8B-B14F-4D97-AF65-F5344CB8AC3E}">
        <p14:creationId xmlns:p14="http://schemas.microsoft.com/office/powerpoint/2010/main" val="33414570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EDA4F-1EAF-8D40-B29A-774F31A7861C}"/>
              </a:ext>
            </a:extLst>
          </p:cNvPr>
          <p:cNvSpPr>
            <a:spLocks noGrp="1"/>
          </p:cNvSpPr>
          <p:nvPr>
            <p:ph type="title"/>
          </p:nvPr>
        </p:nvSpPr>
        <p:spPr/>
        <p:txBody>
          <a:bodyPr/>
          <a:lstStyle/>
          <a:p>
            <a:r>
              <a:rPr lang="en-US" dirty="0"/>
              <a:t>Accessed and Dirty Bits</a:t>
            </a:r>
          </a:p>
        </p:txBody>
      </p:sp>
      <p:sp>
        <p:nvSpPr>
          <p:cNvPr id="3" name="Content Placeholder 2">
            <a:extLst>
              <a:ext uri="{FF2B5EF4-FFF2-40B4-BE49-F238E27FC236}">
                <a16:creationId xmlns:a16="http://schemas.microsoft.com/office/drawing/2014/main" id="{59F3B660-21FD-C546-8F8F-6B46E4437348}"/>
              </a:ext>
            </a:extLst>
          </p:cNvPr>
          <p:cNvSpPr>
            <a:spLocks noGrp="1"/>
          </p:cNvSpPr>
          <p:nvPr>
            <p:ph idx="1"/>
          </p:nvPr>
        </p:nvSpPr>
        <p:spPr/>
        <p:txBody>
          <a:bodyPr/>
          <a:lstStyle/>
          <a:p>
            <a:r>
              <a:rPr lang="en-US" sz="1600" dirty="0"/>
              <a:t>TLB entries generally don’t have </a:t>
            </a:r>
            <a:r>
              <a:rPr lang="en-US" sz="1600" dirty="0">
                <a:solidFill>
                  <a:srgbClr val="FF0000"/>
                </a:solidFill>
              </a:rPr>
              <a:t>accessed bit</a:t>
            </a:r>
          </a:p>
          <a:p>
            <a:pPr lvl="1"/>
            <a:r>
              <a:rPr lang="en-US" sz="1400" dirty="0"/>
              <a:t>If address is cached in TLB, it already should have been accessed</a:t>
            </a:r>
          </a:p>
          <a:p>
            <a:pPr lvl="1"/>
            <a:r>
              <a:rPr lang="en-US" sz="1400" dirty="0"/>
              <a:t>Page-table walk sets accessed bit of PTE on TLB miss</a:t>
            </a:r>
            <a:endParaRPr lang="en-US" sz="1600" dirty="0"/>
          </a:p>
          <a:p>
            <a:r>
              <a:rPr lang="en-US" sz="1600" dirty="0"/>
              <a:t>TLB entries do have </a:t>
            </a:r>
            <a:r>
              <a:rPr lang="en-US" sz="1600" dirty="0">
                <a:solidFill>
                  <a:srgbClr val="FF0000"/>
                </a:solidFill>
              </a:rPr>
              <a:t>dirty bit</a:t>
            </a:r>
          </a:p>
          <a:p>
            <a:pPr lvl="1"/>
            <a:r>
              <a:rPr lang="en-US" sz="1400" dirty="0"/>
              <a:t>When write misses in TLB, page-table walk sets dirty bit in PTE and TLB</a:t>
            </a:r>
          </a:p>
          <a:p>
            <a:pPr lvl="1"/>
            <a:r>
              <a:rPr lang="en-US" sz="1400" dirty="0"/>
              <a:t>Even when write hits in TLB,  page-table walk </a:t>
            </a:r>
            <a:r>
              <a:rPr lang="en-US" sz="1400" dirty="0">
                <a:solidFill>
                  <a:srgbClr val="FF0000"/>
                </a:solidFill>
              </a:rPr>
              <a:t>is necessary</a:t>
            </a:r>
            <a:r>
              <a:rPr lang="en-US" sz="1400" dirty="0"/>
              <a:t> to set dirty bit if it isn’t set</a:t>
            </a:r>
          </a:p>
          <a:p>
            <a:pPr lvl="1"/>
            <a:r>
              <a:rPr lang="en-US" sz="1400" dirty="0"/>
              <a:t>If dirty bit is set in TLB, no page-table walk is necessary (saving memory bandwidth)</a:t>
            </a:r>
            <a:endParaRPr lang="en-US" sz="1600" dirty="0"/>
          </a:p>
          <a:p>
            <a:pPr>
              <a:spcBef>
                <a:spcPts val="500"/>
              </a:spcBef>
            </a:pPr>
            <a:r>
              <a:rPr lang="en-US" sz="1600" dirty="0"/>
              <a:t>Do we really need dirty bit in PTE and TLB?</a:t>
            </a:r>
          </a:p>
          <a:p>
            <a:pPr lvl="1"/>
            <a:r>
              <a:rPr lang="en-US" sz="1400" dirty="0"/>
              <a:t>No! OS can emulate it (e.g., BSD Unix) </a:t>
            </a:r>
          </a:p>
          <a:p>
            <a:pPr lvl="1"/>
            <a:r>
              <a:rPr lang="en-US" sz="1400" dirty="0"/>
              <a:t>Initially, mark all pages as read-only</a:t>
            </a:r>
          </a:p>
          <a:p>
            <a:pPr lvl="1"/>
            <a:r>
              <a:rPr lang="en-US" sz="1400" dirty="0"/>
              <a:t>On write, trap to OS, set software dirty bit, and mark page as read-write</a:t>
            </a:r>
          </a:p>
          <a:p>
            <a:r>
              <a:rPr lang="en-US" altLang="ko-KR" sz="1600" dirty="0"/>
              <a:t>Do we really need access bit in PTE?</a:t>
            </a:r>
          </a:p>
          <a:p>
            <a:pPr lvl="1"/>
            <a:r>
              <a:rPr lang="en-US" altLang="ko-KR" sz="1400" dirty="0"/>
              <a:t>No! OS can emulate it</a:t>
            </a:r>
          </a:p>
          <a:p>
            <a:pPr lvl="1"/>
            <a:r>
              <a:rPr lang="en-US" altLang="ko-KR" sz="1400" dirty="0"/>
              <a:t>Initially, mark all pages as invalid</a:t>
            </a:r>
          </a:p>
          <a:p>
            <a:pPr lvl="1"/>
            <a:r>
              <a:rPr lang="en-US" altLang="ko-KR" sz="1400" dirty="0"/>
              <a:t>On read, trap to OS (invalid), set software access bit, and mark page read-only</a:t>
            </a:r>
          </a:p>
          <a:p>
            <a:pPr lvl="1"/>
            <a:r>
              <a:rPr lang="en-US" altLang="ko-KR" sz="1400"/>
              <a:t>On write, trap to OS (invalid or read-only), set software access and dirty bits, mark page read-write</a:t>
            </a:r>
            <a:endParaRPr lang="en-US" sz="1600"/>
          </a:p>
        </p:txBody>
      </p:sp>
    </p:spTree>
    <p:extLst>
      <p:ext uri="{BB962C8B-B14F-4D97-AF65-F5344CB8AC3E}">
        <p14:creationId xmlns:p14="http://schemas.microsoft.com/office/powerpoint/2010/main" val="50724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4" end="14"/>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28650" y="212727"/>
            <a:ext cx="7886700" cy="986154"/>
          </a:xfrm>
        </p:spPr>
        <p:txBody>
          <a:bodyPr/>
          <a:lstStyle/>
          <a:p>
            <a:r>
              <a:rPr lang="en-US" altLang="ko-KR" dirty="0"/>
              <a:t>Homonyms</a:t>
            </a:r>
          </a:p>
        </p:txBody>
      </p:sp>
      <p:sp>
        <p:nvSpPr>
          <p:cNvPr id="756739" name="Rectangle 3"/>
          <p:cNvSpPr>
            <a:spLocks noGrp="1" noChangeArrowheads="1"/>
          </p:cNvSpPr>
          <p:nvPr>
            <p:ph idx="1"/>
          </p:nvPr>
        </p:nvSpPr>
        <p:spPr>
          <a:xfrm>
            <a:off x="628650" y="1676400"/>
            <a:ext cx="7886700" cy="4968875"/>
          </a:xfrm>
        </p:spPr>
        <p:txBody>
          <a:bodyPr/>
          <a:lstStyle/>
          <a:p>
            <a:r>
              <a:rPr lang="en-US" altLang="ko-KR" sz="2000" dirty="0"/>
              <a:t>Definition: single virtual address mapped to different physical addresses</a:t>
            </a:r>
          </a:p>
          <a:p>
            <a:pPr lvl="2"/>
            <a:endParaRPr lang="en-US" altLang="ko-KR" sz="1600" dirty="0"/>
          </a:p>
          <a:p>
            <a:r>
              <a:rPr lang="en-US" altLang="ko-KR" sz="2000" dirty="0"/>
              <a:t>Problem: TLB entries are invalid </a:t>
            </a:r>
            <a:r>
              <a:rPr lang="en-US" altLang="ko-KR" sz="2000" dirty="0">
                <a:solidFill>
                  <a:srgbClr val="FF0000"/>
                </a:solidFill>
              </a:rPr>
              <a:t>after context switching </a:t>
            </a:r>
            <a:r>
              <a:rPr lang="en-US" altLang="ko-KR" sz="2000" dirty="0"/>
              <a:t>to another process</a:t>
            </a:r>
          </a:p>
          <a:p>
            <a:pPr lvl="2"/>
            <a:endParaRPr lang="en-US" altLang="ko-KR" sz="1600" dirty="0"/>
          </a:p>
          <a:p>
            <a:r>
              <a:rPr lang="en-US" altLang="ko-KR" sz="2000" dirty="0"/>
              <a:t>Solution 1: </a:t>
            </a:r>
            <a:r>
              <a:rPr lang="en-US" altLang="ko-KR" sz="2000" dirty="0">
                <a:solidFill>
                  <a:srgbClr val="FF0000"/>
                </a:solidFill>
              </a:rPr>
              <a:t>invalidate</a:t>
            </a:r>
            <a:r>
              <a:rPr lang="en-US" altLang="ko-KR" sz="2000" dirty="0"/>
              <a:t> all TLB entries</a:t>
            </a:r>
          </a:p>
          <a:p>
            <a:pPr lvl="1"/>
            <a:r>
              <a:rPr lang="en-US" altLang="ko-KR" sz="1800" dirty="0">
                <a:solidFill>
                  <a:srgbClr val="00B050"/>
                </a:solidFill>
              </a:rPr>
              <a:t>+ Simple </a:t>
            </a:r>
          </a:p>
          <a:p>
            <a:pPr lvl="1"/>
            <a:r>
              <a:rPr lang="en-US" altLang="ko-KR" sz="1800" dirty="0">
                <a:solidFill>
                  <a:srgbClr val="FF0000"/>
                </a:solidFill>
              </a:rPr>
              <a:t>− Expensive (what if switching frequently between processes)</a:t>
            </a:r>
          </a:p>
          <a:p>
            <a:pPr lvl="2"/>
            <a:endParaRPr lang="en-US" altLang="ko-KR" sz="1600" dirty="0">
              <a:solidFill>
                <a:srgbClr val="FF0000"/>
              </a:solidFill>
            </a:endParaRPr>
          </a:p>
          <a:p>
            <a:r>
              <a:rPr lang="en-US" altLang="ko-KR" sz="2000" dirty="0"/>
              <a:t>Solution 2: </a:t>
            </a:r>
            <a:r>
              <a:rPr lang="en-US" altLang="ko-KR" sz="2000" dirty="0">
                <a:solidFill>
                  <a:srgbClr val="FF0000"/>
                </a:solidFill>
              </a:rPr>
              <a:t>tag</a:t>
            </a:r>
            <a:r>
              <a:rPr lang="en-US" altLang="ko-KR" sz="2000" dirty="0"/>
              <a:t> each TLB entry with </a:t>
            </a:r>
            <a:r>
              <a:rPr lang="en-US" altLang="ko-KR" sz="2000" i="1" dirty="0">
                <a:solidFill>
                  <a:srgbClr val="FF0000"/>
                </a:solidFill>
              </a:rPr>
              <a:t>process-context identifier</a:t>
            </a:r>
            <a:r>
              <a:rPr lang="en-US" altLang="ko-KR" sz="2000" dirty="0">
                <a:solidFill>
                  <a:srgbClr val="FF0000"/>
                </a:solidFill>
              </a:rPr>
              <a:t> (PCID)</a:t>
            </a:r>
          </a:p>
          <a:p>
            <a:pPr lvl="1"/>
            <a:r>
              <a:rPr lang="en-US" altLang="ko-KR" sz="1800" dirty="0">
                <a:solidFill>
                  <a:srgbClr val="00B050"/>
                </a:solidFill>
              </a:rPr>
              <a:t>+ Less expensive</a:t>
            </a:r>
            <a:r>
              <a:rPr lang="en-US" altLang="ko-KR" sz="1800" dirty="0"/>
              <a:t> </a:t>
            </a:r>
          </a:p>
          <a:p>
            <a:pPr lvl="1"/>
            <a:r>
              <a:rPr lang="en-US" altLang="ko-KR" sz="1800" dirty="0">
                <a:solidFill>
                  <a:srgbClr val="FF0000"/>
                </a:solidFill>
              </a:rPr>
              <a:t>− Needs extra hardware</a:t>
            </a:r>
          </a:p>
          <a:p>
            <a:pPr lvl="2"/>
            <a:endParaRPr lang="en-US" altLang="ko-KR" sz="1600" dirty="0"/>
          </a:p>
        </p:txBody>
      </p:sp>
    </p:spTree>
    <p:extLst>
      <p:ext uri="{BB962C8B-B14F-4D97-AF65-F5344CB8AC3E}">
        <p14:creationId xmlns:p14="http://schemas.microsoft.com/office/powerpoint/2010/main" val="787280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67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67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673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5673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5673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56739">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56739">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5673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6739"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TLB Shootdown</a:t>
            </a:r>
          </a:p>
        </p:txBody>
      </p:sp>
      <p:sp>
        <p:nvSpPr>
          <p:cNvPr id="3" name="Content Placeholder 2">
            <a:extLst>
              <a:ext uri="{FF2B5EF4-FFF2-40B4-BE49-F238E27FC236}">
                <a16:creationId xmlns:a16="http://schemas.microsoft.com/office/drawing/2014/main" id="{2D1723C1-8850-8248-9B64-38E40E1A7443}"/>
              </a:ext>
            </a:extLst>
          </p:cNvPr>
          <p:cNvSpPr>
            <a:spLocks noGrp="1"/>
          </p:cNvSpPr>
          <p:nvPr>
            <p:ph idx="1"/>
          </p:nvPr>
        </p:nvSpPr>
        <p:spPr>
          <a:xfrm>
            <a:off x="628650" y="4155743"/>
            <a:ext cx="7886700" cy="2489532"/>
          </a:xfrm>
        </p:spPr>
        <p:txBody>
          <a:bodyPr/>
          <a:lstStyle/>
          <a:p>
            <a:r>
              <a:rPr lang="en-CA" sz="1800" dirty="0"/>
              <a:t>If processor1 updates process 0’s PTE for page </a:t>
            </a:r>
            <a:r>
              <a:rPr lang="en-CA" sz="1600" dirty="0">
                <a:latin typeface="Ubuntu Mono" panose="020B0509030602030204" pitchFamily="49" charset="0"/>
              </a:rPr>
              <a:t>0x53</a:t>
            </a:r>
            <a:r>
              <a:rPr lang="en-CA" sz="1800" dirty="0"/>
              <a:t>, then it should</a:t>
            </a:r>
          </a:p>
          <a:p>
            <a:pPr lvl="1"/>
            <a:r>
              <a:rPr lang="en-CA" sz="1400" dirty="0"/>
              <a:t>Remove old entry from its TLB</a:t>
            </a:r>
          </a:p>
          <a:p>
            <a:pPr lvl="1"/>
            <a:r>
              <a:rPr lang="en-CA" sz="1400" dirty="0"/>
              <a:t>Send </a:t>
            </a:r>
            <a:r>
              <a:rPr lang="en-CA" sz="1400" dirty="0">
                <a:solidFill>
                  <a:srgbClr val="FF0000"/>
                </a:solidFill>
              </a:rPr>
              <a:t>inter-processor interrupt </a:t>
            </a:r>
            <a:r>
              <a:rPr lang="en-CA" sz="1400" dirty="0"/>
              <a:t>to other processors telling them to remove their old entries</a:t>
            </a:r>
          </a:p>
          <a:p>
            <a:r>
              <a:rPr lang="en-CA" sz="1800" dirty="0">
                <a:solidFill>
                  <a:srgbClr val="FF0000"/>
                </a:solidFill>
              </a:rPr>
              <a:t>Shootdown</a:t>
            </a:r>
            <a:r>
              <a:rPr lang="en-CA" sz="1800" dirty="0"/>
              <a:t> is complete once all processors verify that their old entry is removed</a:t>
            </a:r>
          </a:p>
          <a:p>
            <a:r>
              <a:rPr lang="en-CA" sz="1800" dirty="0"/>
              <a:t>TLB shootdown overhead increases linearly with number of processors</a:t>
            </a:r>
            <a:endParaRPr lang="en-US" sz="1800" dirty="0"/>
          </a:p>
        </p:txBody>
      </p:sp>
      <p:pic>
        <p:nvPicPr>
          <p:cNvPr id="6" name="Content Placeholder 4">
            <a:extLst>
              <a:ext uri="{FF2B5EF4-FFF2-40B4-BE49-F238E27FC236}">
                <a16:creationId xmlns:a16="http://schemas.microsoft.com/office/drawing/2014/main" id="{095D75FD-B414-8E40-84D3-9559DABB71A3}"/>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8986" t="7184" r="11688" b="13338"/>
          <a:stretch/>
        </p:blipFill>
        <p:spPr bwMode="auto">
          <a:xfrm>
            <a:off x="2253962" y="1542196"/>
            <a:ext cx="4636076" cy="197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953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ko-KR" dirty="0"/>
              <a:t>What Happens on TLB Miss?</a:t>
            </a:r>
          </a:p>
        </p:txBody>
      </p:sp>
      <p:sp>
        <p:nvSpPr>
          <p:cNvPr id="33795" name="Rectangle 3"/>
          <p:cNvSpPr>
            <a:spLocks noGrp="1" noChangeArrowheads="1"/>
          </p:cNvSpPr>
          <p:nvPr>
            <p:ph type="body" idx="1"/>
          </p:nvPr>
        </p:nvSpPr>
        <p:spPr/>
        <p:txBody>
          <a:bodyPr/>
          <a:lstStyle/>
          <a:p>
            <a:r>
              <a:rPr lang="en-US" altLang="ko-KR" sz="2000" dirty="0"/>
              <a:t>Hardware-traversed page tables</a:t>
            </a:r>
          </a:p>
          <a:p>
            <a:pPr lvl="1"/>
            <a:r>
              <a:rPr lang="en-US" altLang="ko-KR" sz="1800" dirty="0"/>
              <a:t>On TLB miss, hardware walks through current page tables to fill TLB </a:t>
            </a:r>
            <a:br>
              <a:rPr lang="en-US" altLang="ko-KR" sz="1800" dirty="0"/>
            </a:br>
            <a:r>
              <a:rPr lang="en-US" altLang="ko-KR" sz="1800" dirty="0"/>
              <a:t>(</a:t>
            </a:r>
            <a:r>
              <a:rPr lang="en-US" altLang="ko-KR" sz="1800" dirty="0">
                <a:solidFill>
                  <a:srgbClr val="FF0000"/>
                </a:solidFill>
              </a:rPr>
              <a:t>could be multiple levels</a:t>
            </a:r>
            <a:r>
              <a:rPr lang="en-US" altLang="ko-KR" sz="1800" dirty="0"/>
              <a:t>)</a:t>
            </a:r>
          </a:p>
          <a:p>
            <a:pPr lvl="2"/>
            <a:r>
              <a:rPr lang="en-US" altLang="ko-KR" sz="1600" dirty="0"/>
              <a:t>Valid PTE: Hardware fills TLB and processor never notices</a:t>
            </a:r>
          </a:p>
          <a:p>
            <a:pPr lvl="2"/>
            <a:r>
              <a:rPr lang="en-US" altLang="ko-KR" sz="1600" dirty="0"/>
              <a:t>Invalid PTE: CPU raises </a:t>
            </a:r>
            <a:r>
              <a:rPr lang="en-US" altLang="ko-KR" sz="1600" dirty="0">
                <a:solidFill>
                  <a:srgbClr val="FF0000"/>
                </a:solidFill>
              </a:rPr>
              <a:t>page fault</a:t>
            </a:r>
            <a:r>
              <a:rPr lang="en-US" altLang="ko-KR" sz="1600" dirty="0"/>
              <a:t> ⇒ Kernel decides what to do next</a:t>
            </a:r>
          </a:p>
          <a:p>
            <a:pPr lvl="2"/>
            <a:endParaRPr lang="en-US" altLang="ko-KR" sz="1600" dirty="0"/>
          </a:p>
          <a:p>
            <a:pPr lvl="2"/>
            <a:endParaRPr lang="en-US" altLang="ko-KR" sz="1600" dirty="0"/>
          </a:p>
          <a:p>
            <a:r>
              <a:rPr lang="en-US" altLang="ko-KR" sz="2000" dirty="0"/>
              <a:t>Software-traversed page tables</a:t>
            </a:r>
          </a:p>
          <a:p>
            <a:pPr lvl="1"/>
            <a:r>
              <a:rPr lang="en-US" altLang="ko-KR" sz="1800" dirty="0"/>
              <a:t>On TLB miss, CPU raises TLB fault</a:t>
            </a:r>
          </a:p>
          <a:p>
            <a:pPr lvl="1"/>
            <a:r>
              <a:rPr lang="en-US" altLang="ko-KR" sz="1800" dirty="0"/>
              <a:t>Kernel walks through page table(s) to find PTE</a:t>
            </a:r>
          </a:p>
          <a:p>
            <a:pPr lvl="2"/>
            <a:r>
              <a:rPr lang="en-US" altLang="ko-KR" sz="1600" dirty="0"/>
              <a:t>Valid PTE: Fills TLB and returns from fault</a:t>
            </a:r>
          </a:p>
          <a:p>
            <a:pPr lvl="2"/>
            <a:r>
              <a:rPr lang="en-US" altLang="ko-KR" sz="1600" dirty="0"/>
              <a:t>Invalid, internally calls </a:t>
            </a:r>
            <a:r>
              <a:rPr lang="en-US" altLang="ko-KR" sz="1600" dirty="0">
                <a:solidFill>
                  <a:srgbClr val="FF0000"/>
                </a:solidFill>
              </a:rPr>
              <a:t>page fault handler</a:t>
            </a:r>
          </a:p>
        </p:txBody>
      </p:sp>
    </p:spTree>
    <p:extLst>
      <p:ext uri="{BB962C8B-B14F-4D97-AF65-F5344CB8AC3E}">
        <p14:creationId xmlns:p14="http://schemas.microsoft.com/office/powerpoint/2010/main" val="3290827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7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79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79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3795">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795">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795">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795">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79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AAB3C-E067-AB46-A345-6990BD0359FB}"/>
              </a:ext>
            </a:extLst>
          </p:cNvPr>
          <p:cNvSpPr>
            <a:spLocks noGrp="1"/>
          </p:cNvSpPr>
          <p:nvPr>
            <p:ph type="title"/>
          </p:nvPr>
        </p:nvSpPr>
        <p:spPr>
          <a:xfrm>
            <a:off x="628650" y="212727"/>
            <a:ext cx="7886700" cy="986154"/>
          </a:xfrm>
        </p:spPr>
        <p:txBody>
          <a:bodyPr/>
          <a:lstStyle/>
          <a:p>
            <a:r>
              <a:rPr lang="en-US" dirty="0"/>
              <a:t>TLB Fault and Page Fault Exceptions</a:t>
            </a:r>
          </a:p>
        </p:txBody>
      </p:sp>
      <p:sp>
        <p:nvSpPr>
          <p:cNvPr id="3" name="Content Placeholder 2">
            <a:extLst>
              <a:ext uri="{FF2B5EF4-FFF2-40B4-BE49-F238E27FC236}">
                <a16:creationId xmlns:a16="http://schemas.microsoft.com/office/drawing/2014/main" id="{47F17999-A21D-0049-95EC-FA85EC16F402}"/>
              </a:ext>
            </a:extLst>
          </p:cNvPr>
          <p:cNvSpPr>
            <a:spLocks noGrp="1"/>
          </p:cNvSpPr>
          <p:nvPr>
            <p:ph idx="1"/>
          </p:nvPr>
        </p:nvSpPr>
        <p:spPr>
          <a:xfrm>
            <a:off x="628650" y="1676400"/>
            <a:ext cx="7886700" cy="4968875"/>
          </a:xfrm>
        </p:spPr>
        <p:txBody>
          <a:bodyPr/>
          <a:lstStyle/>
          <a:p>
            <a:r>
              <a:rPr lang="en-US" sz="1800" dirty="0"/>
              <a:t>Unlike interrupts, exceptions are </a:t>
            </a:r>
            <a:r>
              <a:rPr lang="en-US" sz="1800" dirty="0">
                <a:solidFill>
                  <a:srgbClr val="FF0000"/>
                </a:solidFill>
              </a:rPr>
              <a:t>synchronous</a:t>
            </a:r>
            <a:r>
              <a:rPr lang="en-US" sz="1800" dirty="0"/>
              <a:t>, caused by particular instruction</a:t>
            </a:r>
          </a:p>
          <a:p>
            <a:pPr lvl="1"/>
            <a:r>
              <a:rPr lang="en-US" sz="1600" dirty="0"/>
              <a:t>E.g., TLB fault or page fault, divide by zero</a:t>
            </a:r>
          </a:p>
          <a:p>
            <a:r>
              <a:rPr lang="en-CA" sz="1800" dirty="0"/>
              <a:t>In general, faulting instruction needs to be </a:t>
            </a:r>
            <a:r>
              <a:rPr lang="en-CA" sz="1800" i="1" dirty="0">
                <a:solidFill>
                  <a:srgbClr val="FF0000"/>
                </a:solidFill>
              </a:rPr>
              <a:t>restarted</a:t>
            </a:r>
            <a:r>
              <a:rPr lang="en-CA" sz="1800" dirty="0"/>
              <a:t> after exception is handled </a:t>
            </a:r>
          </a:p>
          <a:p>
            <a:r>
              <a:rPr lang="en-CA" sz="1800" dirty="0"/>
              <a:t>Side effects of faulting instruction need to be undone</a:t>
            </a:r>
          </a:p>
          <a:p>
            <a:pPr lvl="1"/>
            <a:r>
              <a:rPr lang="en-US" altLang="ko-KR" sz="1600" dirty="0"/>
              <a:t>Example:	</a:t>
            </a:r>
            <a:r>
              <a:rPr lang="en-US" altLang="ko-KR" sz="1400" dirty="0">
                <a:latin typeface="Ubuntu Mono" panose="020B0509030602030204" pitchFamily="49" charset="0"/>
              </a:rPr>
              <a:t>push 10</a:t>
            </a:r>
            <a:endParaRPr lang="en-US" altLang="ko-KR" sz="1600" dirty="0">
              <a:latin typeface="Ubuntu Mono" panose="020B0509030602030204" pitchFamily="49" charset="0"/>
            </a:endParaRPr>
          </a:p>
          <a:p>
            <a:pPr lvl="2"/>
            <a:r>
              <a:rPr lang="en-US" altLang="ko-KR" sz="1400" dirty="0"/>
              <a:t>What if page fault occurs when write to stack pointer?</a:t>
            </a:r>
          </a:p>
          <a:p>
            <a:pPr lvl="2"/>
            <a:r>
              <a:rPr lang="en-US" altLang="ko-KR" sz="1400" dirty="0"/>
              <a:t>Was </a:t>
            </a:r>
            <a:r>
              <a:rPr lang="en-US" altLang="ko-KR" sz="1400" dirty="0" err="1">
                <a:latin typeface="Ubuntu Mono" panose="020B0509030602030204" pitchFamily="49" charset="0"/>
              </a:rPr>
              <a:t>sp</a:t>
            </a:r>
            <a:r>
              <a:rPr lang="en-US" altLang="ko-KR" sz="1400" dirty="0"/>
              <a:t> incremented before or after page fault?</a:t>
            </a:r>
          </a:p>
          <a:p>
            <a:r>
              <a:rPr lang="en-CA" sz="1800" dirty="0">
                <a:solidFill>
                  <a:srgbClr val="FF0000"/>
                </a:solidFill>
              </a:rPr>
              <a:t>Partially executed</a:t>
            </a:r>
            <a:r>
              <a:rPr lang="en-CA" sz="1800" dirty="0"/>
              <a:t> instructions should also be undone in </a:t>
            </a:r>
            <a:r>
              <a:rPr lang="en-US" sz="1800" dirty="0"/>
              <a:t>out-of-order </a:t>
            </a:r>
            <a:r>
              <a:rPr lang="en-US" altLang="ko-KR" sz="1800" dirty="0"/>
              <a:t>execution</a:t>
            </a:r>
          </a:p>
          <a:p>
            <a:pPr lvl="1"/>
            <a:r>
              <a:rPr lang="en-US" altLang="ko-KR" sz="1600" dirty="0"/>
              <a:t>Example 1: 	</a:t>
            </a:r>
            <a:r>
              <a:rPr lang="en-US" altLang="ko-KR" sz="1400" dirty="0" err="1">
                <a:latin typeface="Ubuntu Mono" panose="020B0509030602030204" pitchFamily="49" charset="0"/>
              </a:rPr>
              <a:t>mul</a:t>
            </a:r>
            <a:r>
              <a:rPr lang="en-US" altLang="ko-KR" sz="1400" dirty="0">
                <a:latin typeface="Ubuntu Mono" panose="020B0509030602030204" pitchFamily="49" charset="0"/>
              </a:rPr>
              <a:t> r1, r2, r3</a:t>
            </a:r>
            <a:br>
              <a:rPr lang="en-US" altLang="ko-KR" sz="1600" dirty="0"/>
            </a:br>
            <a:r>
              <a:rPr lang="en-US" altLang="ko-KR" sz="1800" dirty="0"/>
              <a:t>	    	</a:t>
            </a:r>
            <a:r>
              <a:rPr lang="en-US" altLang="ko-KR" sz="1400" dirty="0" err="1">
                <a:latin typeface="Ubuntu Mono" panose="020B0509030602030204" pitchFamily="49" charset="0"/>
              </a:rPr>
              <a:t>bne</a:t>
            </a:r>
            <a:r>
              <a:rPr lang="en-US" altLang="ko-KR" sz="1400" dirty="0">
                <a:latin typeface="Ubuntu Mono" panose="020B0509030602030204" pitchFamily="49" charset="0"/>
              </a:rPr>
              <a:t> r1, r4, loop</a:t>
            </a:r>
            <a:br>
              <a:rPr lang="en-US" altLang="ko-KR" sz="1600" dirty="0"/>
            </a:br>
            <a:r>
              <a:rPr lang="en-US" altLang="ko-KR" sz="1600" dirty="0"/>
              <a:t>	    	</a:t>
            </a:r>
            <a:r>
              <a:rPr lang="en-US" altLang="ko-KR" sz="1400" dirty="0" err="1">
                <a:latin typeface="Ubuntu Mono" panose="020B0509030602030204" pitchFamily="49" charset="0"/>
              </a:rPr>
              <a:t>ld</a:t>
            </a:r>
            <a:r>
              <a:rPr lang="en-US" altLang="ko-KR" sz="1400" dirty="0">
                <a:latin typeface="Ubuntu Mono" panose="020B0509030602030204" pitchFamily="49" charset="0"/>
              </a:rPr>
              <a:t> r4,(r5)</a:t>
            </a:r>
          </a:p>
          <a:p>
            <a:pPr lvl="2"/>
            <a:r>
              <a:rPr lang="en-US" altLang="ko-KR" sz="1400" dirty="0"/>
              <a:t>What if it take many cycles to see if </a:t>
            </a:r>
            <a:r>
              <a:rPr lang="en-US" altLang="ko-KR" sz="1400" dirty="0">
                <a:latin typeface="Ubuntu Mono" panose="020B0509030602030204" pitchFamily="49" charset="0"/>
              </a:rPr>
              <a:t>r1 = r4</a:t>
            </a:r>
            <a:r>
              <a:rPr lang="en-US" altLang="ko-KR" sz="1400" dirty="0"/>
              <a:t>, but load has already caused page fault?</a:t>
            </a:r>
          </a:p>
          <a:p>
            <a:pPr lvl="1"/>
            <a:r>
              <a:rPr lang="en-US" altLang="ko-KR" sz="1600" dirty="0"/>
              <a:t>Example 2:	</a:t>
            </a:r>
            <a:r>
              <a:rPr lang="en-US" altLang="ko-KR" sz="1400" dirty="0">
                <a:latin typeface="Ubuntu Mono" panose="020B0509030602030204" pitchFamily="49" charset="0"/>
              </a:rPr>
              <a:t>div r1, r2, r3</a:t>
            </a:r>
            <a:br>
              <a:rPr lang="en-US" altLang="ko-KR" sz="1600" dirty="0"/>
            </a:br>
            <a:r>
              <a:rPr lang="en-US" altLang="ko-KR" sz="1600" dirty="0"/>
              <a:t>		</a:t>
            </a:r>
            <a:r>
              <a:rPr lang="en-US" altLang="ko-KR" sz="1400" dirty="0" err="1">
                <a:latin typeface="Ubuntu Mono" panose="020B0509030602030204" pitchFamily="49" charset="0"/>
              </a:rPr>
              <a:t>ld</a:t>
            </a:r>
            <a:r>
              <a:rPr lang="en-US" altLang="ko-KR" sz="1400" dirty="0">
                <a:latin typeface="Ubuntu Mono" panose="020B0509030602030204" pitchFamily="49" charset="0"/>
              </a:rPr>
              <a:t> r3, (r4)</a:t>
            </a:r>
            <a:endParaRPr lang="en-US" altLang="ko-KR" sz="1600" dirty="0">
              <a:latin typeface="Ubuntu Mono" panose="020B0509030602030204" pitchFamily="49" charset="0"/>
            </a:endParaRPr>
          </a:p>
          <a:p>
            <a:pPr lvl="2"/>
            <a:r>
              <a:rPr lang="en-US" altLang="ko-KR" sz="1400" dirty="0"/>
              <a:t>What if it takes many cycles to discover divide-by-zero, but load has already caused page fault?</a:t>
            </a:r>
          </a:p>
          <a:p>
            <a:endParaRPr lang="en-US" sz="1800" dirty="0"/>
          </a:p>
        </p:txBody>
      </p:sp>
    </p:spTree>
    <p:extLst>
      <p:ext uri="{BB962C8B-B14F-4D97-AF65-F5344CB8AC3E}">
        <p14:creationId xmlns:p14="http://schemas.microsoft.com/office/powerpoint/2010/main" val="22715584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28650" y="212727"/>
            <a:ext cx="7886700" cy="986154"/>
          </a:xfrm>
        </p:spPr>
        <p:txBody>
          <a:bodyPr/>
          <a:lstStyle/>
          <a:p>
            <a:r>
              <a:rPr lang="en-US" altLang="ko-KR" dirty="0"/>
              <a:t>Precise Exceptions</a:t>
            </a:r>
          </a:p>
        </p:txBody>
      </p:sp>
      <p:sp>
        <p:nvSpPr>
          <p:cNvPr id="769027" name="Rectangle 3"/>
          <p:cNvSpPr>
            <a:spLocks noGrp="1" noChangeArrowheads="1"/>
          </p:cNvSpPr>
          <p:nvPr>
            <p:ph idx="1"/>
          </p:nvPr>
        </p:nvSpPr>
        <p:spPr>
          <a:xfrm>
            <a:off x="628650" y="1676400"/>
            <a:ext cx="7886700" cy="4968875"/>
          </a:xfrm>
        </p:spPr>
        <p:txBody>
          <a:bodyPr/>
          <a:lstStyle/>
          <a:p>
            <a:r>
              <a:rPr lang="en-US" altLang="ko-KR" sz="1600" dirty="0"/>
              <a:t>Instructions retire when their results become visible in architectural state</a:t>
            </a:r>
          </a:p>
          <a:p>
            <a:pPr lvl="1"/>
            <a:r>
              <a:rPr lang="en-US" altLang="ko-KR" sz="1400" dirty="0"/>
              <a:t>E.g., processor registers, memory, etc.</a:t>
            </a:r>
          </a:p>
          <a:p>
            <a:pPr lvl="1"/>
            <a:r>
              <a:rPr lang="en-US" altLang="ko-KR" sz="1400" dirty="0"/>
              <a:t>Architectural state </a:t>
            </a:r>
            <a:r>
              <a:rPr lang="en-US" altLang="ko-KR" sz="1400" dirty="0">
                <a:latin typeface="+mj-lt"/>
              </a:rPr>
              <a:t>≠</a:t>
            </a:r>
            <a:r>
              <a:rPr lang="en-US" altLang="ko-KR" sz="1400" dirty="0"/>
              <a:t> micro-architectural state (e.g., caches)</a:t>
            </a:r>
          </a:p>
          <a:p>
            <a:r>
              <a:rPr lang="en-US" altLang="ko-KR" sz="1600" dirty="0"/>
              <a:t>To implement precise exceptions, instructions should retire in program’s sequential order</a:t>
            </a:r>
          </a:p>
          <a:p>
            <a:pPr lvl="1"/>
            <a:r>
              <a:rPr lang="en-US" altLang="ko-KR" sz="1400" dirty="0"/>
              <a:t>Execution could still be out-of-order</a:t>
            </a:r>
          </a:p>
          <a:p>
            <a:r>
              <a:rPr lang="en-US" altLang="ko-KR" sz="1600" dirty="0"/>
              <a:t>Exception should only be raised when faulting instruction tries to retire</a:t>
            </a:r>
          </a:p>
          <a:p>
            <a:pPr lvl="1"/>
            <a:r>
              <a:rPr lang="en-US" altLang="ko-KR" sz="1400" dirty="0"/>
              <a:t>All instructions before faulting instruction should have already retired</a:t>
            </a:r>
          </a:p>
          <a:p>
            <a:r>
              <a:rPr lang="en-US" altLang="ko-KR" sz="1600" dirty="0"/>
              <a:t>When exception is raised, architectural state should be preserved </a:t>
            </a:r>
          </a:p>
          <a:p>
            <a:pPr lvl="1"/>
            <a:r>
              <a:rPr lang="en-US" altLang="ko-KR" sz="1400" dirty="0"/>
              <a:t>Faulting instruction and all following instructions act as if they have not even started</a:t>
            </a:r>
          </a:p>
          <a:p>
            <a:endParaRPr lang="en-US" altLang="ko-KR" sz="1600" dirty="0"/>
          </a:p>
          <a:p>
            <a:endParaRPr lang="en-US" altLang="ko-KR" sz="1600" dirty="0"/>
          </a:p>
          <a:p>
            <a:endParaRPr lang="en-US" altLang="ko-KR" sz="1600" dirty="0"/>
          </a:p>
        </p:txBody>
      </p:sp>
      <p:grpSp>
        <p:nvGrpSpPr>
          <p:cNvPr id="8" name="Group 7">
            <a:extLst>
              <a:ext uri="{FF2B5EF4-FFF2-40B4-BE49-F238E27FC236}">
                <a16:creationId xmlns:a16="http://schemas.microsoft.com/office/drawing/2014/main" id="{9E36EA21-4A50-1E43-B177-8CF9F067E8D1}"/>
              </a:ext>
            </a:extLst>
          </p:cNvPr>
          <p:cNvGrpSpPr/>
          <p:nvPr/>
        </p:nvGrpSpPr>
        <p:grpSpPr>
          <a:xfrm>
            <a:off x="842012" y="4936036"/>
            <a:ext cx="2279150" cy="547918"/>
            <a:chOff x="842012" y="3859483"/>
            <a:chExt cx="2279150" cy="602710"/>
          </a:xfrm>
        </p:grpSpPr>
        <p:sp>
          <p:nvSpPr>
            <p:cNvPr id="28681" name="Rectangle 4"/>
            <p:cNvSpPr>
              <a:spLocks noChangeArrowheads="1"/>
            </p:cNvSpPr>
            <p:nvPr/>
          </p:nvSpPr>
          <p:spPr bwMode="auto">
            <a:xfrm>
              <a:off x="1438514" y="4023467"/>
              <a:ext cx="1187002" cy="274740"/>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600" b="0">
                <a:latin typeface="Gill Sans Light" panose="020B0302020104020203" pitchFamily="34" charset="-79"/>
                <a:ea typeface="Gill Sans" charset="0"/>
                <a:cs typeface="Gill Sans Light" panose="020B0302020104020203" pitchFamily="34" charset="-79"/>
              </a:endParaRPr>
            </a:p>
          </p:txBody>
        </p:sp>
        <p:sp>
          <p:nvSpPr>
            <p:cNvPr id="28684" name="Text Box 7"/>
            <p:cNvSpPr txBox="1">
              <a:spLocks noChangeArrowheads="1"/>
            </p:cNvSpPr>
            <p:nvPr/>
          </p:nvSpPr>
          <p:spPr bwMode="auto">
            <a:xfrm rot="16200000">
              <a:off x="2534766" y="3875796"/>
              <a:ext cx="602710" cy="570083"/>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spcBef>
                  <a:spcPct val="0"/>
                </a:spcBef>
              </a:pPr>
              <a:r>
                <a:rPr lang="en-US" altLang="ko-KR" sz="1100" b="0" dirty="0">
                  <a:latin typeface="Gill Sans Light" panose="020B0302020104020203" pitchFamily="34" charset="-79"/>
                  <a:ea typeface="Gill Sans" charset="0"/>
                  <a:cs typeface="Gill Sans Light" panose="020B0302020104020203" pitchFamily="34" charset="-79"/>
                </a:rPr>
                <a:t>Faulting</a:t>
              </a:r>
            </a:p>
            <a:p>
              <a:pPr algn="ctr">
                <a:spcBef>
                  <a:spcPct val="0"/>
                </a:spcBef>
              </a:pPr>
              <a:r>
                <a:rPr lang="en-US" altLang="ko-KR" sz="1100" b="0" dirty="0">
                  <a:latin typeface="Gill Sans Light" panose="020B0302020104020203" pitchFamily="34" charset="-79"/>
                  <a:ea typeface="Gill Sans" charset="0"/>
                  <a:cs typeface="Gill Sans Light" panose="020B0302020104020203" pitchFamily="34" charset="-79"/>
                </a:rPr>
                <a:t>Inst 1</a:t>
              </a:r>
            </a:p>
          </p:txBody>
        </p:sp>
        <p:sp>
          <p:nvSpPr>
            <p:cNvPr id="28678" name="Text Box 23"/>
            <p:cNvSpPr txBox="1">
              <a:spLocks noChangeArrowheads="1"/>
            </p:cNvSpPr>
            <p:nvPr/>
          </p:nvSpPr>
          <p:spPr bwMode="auto">
            <a:xfrm>
              <a:off x="842012" y="4023625"/>
              <a:ext cx="469661" cy="27442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200" b="0" dirty="0">
                  <a:latin typeface="Gill Sans Light" panose="020B0302020104020203" pitchFamily="34" charset="-79"/>
                  <a:ea typeface="Gill Sans" charset="0"/>
                  <a:cs typeface="Gill Sans Light" panose="020B0302020104020203" pitchFamily="34" charset="-79"/>
                </a:rPr>
                <a:t>User</a:t>
              </a:r>
            </a:p>
          </p:txBody>
        </p:sp>
      </p:grpSp>
      <p:grpSp>
        <p:nvGrpSpPr>
          <p:cNvPr id="9" name="Group 8">
            <a:extLst>
              <a:ext uri="{FF2B5EF4-FFF2-40B4-BE49-F238E27FC236}">
                <a16:creationId xmlns:a16="http://schemas.microsoft.com/office/drawing/2014/main" id="{DD559095-440F-3B49-A038-E026CA0A9C33}"/>
              </a:ext>
            </a:extLst>
          </p:cNvPr>
          <p:cNvGrpSpPr/>
          <p:nvPr/>
        </p:nvGrpSpPr>
        <p:grpSpPr>
          <a:xfrm>
            <a:off x="930177" y="4965683"/>
            <a:ext cx="4692205" cy="1140845"/>
            <a:chOff x="930177" y="3859484"/>
            <a:chExt cx="4692205" cy="1254929"/>
          </a:xfrm>
        </p:grpSpPr>
        <p:sp>
          <p:nvSpPr>
            <p:cNvPr id="28693" name="Rectangle 6"/>
            <p:cNvSpPr>
              <a:spLocks noChangeArrowheads="1"/>
            </p:cNvSpPr>
            <p:nvPr/>
          </p:nvSpPr>
          <p:spPr bwMode="auto">
            <a:xfrm>
              <a:off x="2836120" y="4838530"/>
              <a:ext cx="1223491" cy="275883"/>
            </a:xfrm>
            <a:prstGeom prst="rect">
              <a:avLst/>
            </a:prstGeom>
            <a:solidFill>
              <a:schemeClr val="accent5">
                <a:lumMod val="60000"/>
                <a:lumOff val="40000"/>
              </a:schemeClr>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050" b="0" dirty="0">
                  <a:latin typeface="Gill Sans Light" panose="020B0302020104020203" pitchFamily="34" charset="-79"/>
                  <a:ea typeface="Gill Sans" charset="0"/>
                  <a:cs typeface="Gill Sans Light" panose="020B0302020104020203" pitchFamily="34" charset="-79"/>
                </a:rPr>
                <a:t>Fetch Page/Load TLB</a:t>
              </a:r>
            </a:p>
          </p:txBody>
        </p:sp>
        <p:sp>
          <p:nvSpPr>
            <p:cNvPr id="28685" name="Text Box 9"/>
            <p:cNvSpPr txBox="1">
              <a:spLocks noChangeArrowheads="1"/>
            </p:cNvSpPr>
            <p:nvPr/>
          </p:nvSpPr>
          <p:spPr bwMode="auto">
            <a:xfrm rot="16200000">
              <a:off x="3758260" y="3875797"/>
              <a:ext cx="602710" cy="570083"/>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spcBef>
                  <a:spcPct val="0"/>
                </a:spcBef>
              </a:pPr>
              <a:r>
                <a:rPr lang="en-US" altLang="ko-KR" sz="1100" b="0" dirty="0">
                  <a:latin typeface="Gill Sans Light" panose="020B0302020104020203" pitchFamily="34" charset="-79"/>
                  <a:ea typeface="Gill Sans" charset="0"/>
                  <a:cs typeface="Gill Sans Light" panose="020B0302020104020203" pitchFamily="34" charset="-79"/>
                </a:rPr>
                <a:t>Faulting</a:t>
              </a:r>
            </a:p>
            <a:p>
              <a:pPr algn="ctr">
                <a:spcBef>
                  <a:spcPct val="0"/>
                </a:spcBef>
              </a:pPr>
              <a:r>
                <a:rPr lang="en-US" altLang="ko-KR" sz="1100" b="0" dirty="0">
                  <a:latin typeface="Gill Sans Light" panose="020B0302020104020203" pitchFamily="34" charset="-79"/>
                  <a:ea typeface="Gill Sans" charset="0"/>
                  <a:cs typeface="Gill Sans Light" panose="020B0302020104020203" pitchFamily="34" charset="-79"/>
                </a:rPr>
                <a:t>Inst 1</a:t>
              </a:r>
            </a:p>
          </p:txBody>
        </p:sp>
        <p:sp>
          <p:nvSpPr>
            <p:cNvPr id="28683" name="Rectangle 11"/>
            <p:cNvSpPr>
              <a:spLocks noChangeArrowheads="1"/>
            </p:cNvSpPr>
            <p:nvPr/>
          </p:nvSpPr>
          <p:spPr bwMode="auto">
            <a:xfrm>
              <a:off x="4278291" y="4023467"/>
              <a:ext cx="844893" cy="274740"/>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600" b="0">
                <a:latin typeface="Gill Sans Light" panose="020B0302020104020203" pitchFamily="34" charset="-79"/>
                <a:ea typeface="Gill Sans" charset="0"/>
                <a:cs typeface="Gill Sans Light" panose="020B0302020104020203" pitchFamily="34" charset="-79"/>
              </a:endParaRPr>
            </a:p>
          </p:txBody>
        </p:sp>
        <p:sp>
          <p:nvSpPr>
            <p:cNvPr id="28686" name="Text Box 12"/>
            <p:cNvSpPr txBox="1">
              <a:spLocks noChangeArrowheads="1"/>
            </p:cNvSpPr>
            <p:nvPr/>
          </p:nvSpPr>
          <p:spPr bwMode="auto">
            <a:xfrm rot="16200000">
              <a:off x="5035986" y="3875797"/>
              <a:ext cx="602710" cy="570083"/>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spcBef>
                  <a:spcPct val="0"/>
                </a:spcBef>
              </a:pPr>
              <a:r>
                <a:rPr lang="en-US" altLang="ko-KR" sz="1100" b="0" dirty="0">
                  <a:latin typeface="Gill Sans Light" panose="020B0302020104020203" pitchFamily="34" charset="-79"/>
                  <a:ea typeface="Gill Sans" charset="0"/>
                  <a:cs typeface="Gill Sans Light" panose="020B0302020104020203" pitchFamily="34" charset="-79"/>
                </a:rPr>
                <a:t>Faulting</a:t>
              </a:r>
            </a:p>
            <a:p>
              <a:pPr algn="ctr">
                <a:spcBef>
                  <a:spcPct val="0"/>
                </a:spcBef>
              </a:pPr>
              <a:r>
                <a:rPr lang="en-US" altLang="ko-KR" sz="1100" b="0" dirty="0">
                  <a:latin typeface="Gill Sans Light" panose="020B0302020104020203" pitchFamily="34" charset="-79"/>
                  <a:ea typeface="Gill Sans" charset="0"/>
                  <a:cs typeface="Gill Sans Light" panose="020B0302020104020203" pitchFamily="34" charset="-79"/>
                </a:rPr>
                <a:t>Inst 2</a:t>
              </a:r>
            </a:p>
          </p:txBody>
        </p:sp>
        <p:sp>
          <p:nvSpPr>
            <p:cNvPr id="28679" name="Text Box 24"/>
            <p:cNvSpPr txBox="1">
              <a:spLocks noChangeArrowheads="1"/>
            </p:cNvSpPr>
            <p:nvPr/>
          </p:nvSpPr>
          <p:spPr bwMode="auto">
            <a:xfrm>
              <a:off x="930177" y="4839259"/>
              <a:ext cx="381496" cy="27442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200" b="0" dirty="0">
                  <a:latin typeface="Gill Sans Light" panose="020B0302020104020203" pitchFamily="34" charset="-79"/>
                  <a:ea typeface="Gill Sans" charset="0"/>
                  <a:cs typeface="Gill Sans Light" panose="020B0302020104020203" pitchFamily="34" charset="-79"/>
                </a:rPr>
                <a:t>OS</a:t>
              </a:r>
            </a:p>
          </p:txBody>
        </p:sp>
        <p:sp>
          <p:nvSpPr>
            <p:cNvPr id="28680" name="Text Box 25"/>
            <p:cNvSpPr txBox="1">
              <a:spLocks noChangeArrowheads="1"/>
            </p:cNvSpPr>
            <p:nvPr/>
          </p:nvSpPr>
          <p:spPr bwMode="auto">
            <a:xfrm>
              <a:off x="2045730" y="4465142"/>
              <a:ext cx="790390" cy="27442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200" b="0" dirty="0">
                  <a:latin typeface="Gill Sans Light" panose="020B0302020104020203" pitchFamily="34" charset="-79"/>
                  <a:ea typeface="Gill Sans" charset="0"/>
                  <a:cs typeface="Gill Sans Light" panose="020B0302020104020203" pitchFamily="34" charset="-79"/>
                </a:rPr>
                <a:t>Page Fault</a:t>
              </a:r>
            </a:p>
          </p:txBody>
        </p:sp>
        <p:sp>
          <p:nvSpPr>
            <p:cNvPr id="26" name="Line 18">
              <a:extLst>
                <a:ext uri="{FF2B5EF4-FFF2-40B4-BE49-F238E27FC236}">
                  <a16:creationId xmlns:a16="http://schemas.microsoft.com/office/drawing/2014/main" id="{CD84316A-353C-6842-901E-B3AE51C2342E}"/>
                </a:ext>
              </a:extLst>
            </p:cNvPr>
            <p:cNvSpPr>
              <a:spLocks noChangeShapeType="1"/>
            </p:cNvSpPr>
            <p:nvPr/>
          </p:nvSpPr>
          <p:spPr bwMode="auto">
            <a:xfrm>
              <a:off x="2836121" y="4392883"/>
              <a:ext cx="0" cy="41894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mj-lt"/>
                <a:ea typeface="Gill Sans" charset="0"/>
                <a:cs typeface="Gill Sans" charset="0"/>
              </a:endParaRPr>
            </a:p>
          </p:txBody>
        </p:sp>
        <p:sp>
          <p:nvSpPr>
            <p:cNvPr id="29" name="Line 19">
              <a:extLst>
                <a:ext uri="{FF2B5EF4-FFF2-40B4-BE49-F238E27FC236}">
                  <a16:creationId xmlns:a16="http://schemas.microsoft.com/office/drawing/2014/main" id="{50CC2769-5E91-8C4E-8FD0-F1158861C361}"/>
                </a:ext>
              </a:extLst>
            </p:cNvPr>
            <p:cNvSpPr>
              <a:spLocks noChangeShapeType="1"/>
            </p:cNvSpPr>
            <p:nvPr/>
          </p:nvSpPr>
          <p:spPr bwMode="auto">
            <a:xfrm flipV="1">
              <a:off x="4059615" y="4392883"/>
              <a:ext cx="0" cy="41894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mj-lt"/>
                <a:ea typeface="Gill Sans" charset="0"/>
                <a:cs typeface="Gill Sans" charset="0"/>
              </a:endParaRPr>
            </a:p>
          </p:txBody>
        </p:sp>
      </p:grpSp>
      <p:grpSp>
        <p:nvGrpSpPr>
          <p:cNvPr id="10" name="Group 9">
            <a:extLst>
              <a:ext uri="{FF2B5EF4-FFF2-40B4-BE49-F238E27FC236}">
                <a16:creationId xmlns:a16="http://schemas.microsoft.com/office/drawing/2014/main" id="{2805C577-8C7D-9741-8CF4-1D19041A6807}"/>
              </a:ext>
            </a:extLst>
          </p:cNvPr>
          <p:cNvGrpSpPr/>
          <p:nvPr/>
        </p:nvGrpSpPr>
        <p:grpSpPr>
          <a:xfrm>
            <a:off x="4583746" y="4965683"/>
            <a:ext cx="3534035" cy="1140845"/>
            <a:chOff x="4583746" y="3859484"/>
            <a:chExt cx="3534035" cy="1254929"/>
          </a:xfrm>
        </p:grpSpPr>
        <p:sp>
          <p:nvSpPr>
            <p:cNvPr id="28687" name="Rectangle 13"/>
            <p:cNvSpPr>
              <a:spLocks noChangeArrowheads="1"/>
            </p:cNvSpPr>
            <p:nvPr/>
          </p:nvSpPr>
          <p:spPr bwMode="auto">
            <a:xfrm>
              <a:off x="6899134" y="4023467"/>
              <a:ext cx="1218647" cy="274740"/>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600" b="0">
                <a:latin typeface="Gill Sans Light" panose="020B0302020104020203" pitchFamily="34" charset="-79"/>
                <a:ea typeface="Gill Sans" charset="0"/>
                <a:cs typeface="Gill Sans Light" panose="020B0302020104020203" pitchFamily="34" charset="-79"/>
              </a:endParaRPr>
            </a:p>
          </p:txBody>
        </p:sp>
        <p:sp>
          <p:nvSpPr>
            <p:cNvPr id="28688" name="Text Box 14"/>
            <p:cNvSpPr txBox="1">
              <a:spLocks noChangeArrowheads="1"/>
            </p:cNvSpPr>
            <p:nvPr/>
          </p:nvSpPr>
          <p:spPr bwMode="auto">
            <a:xfrm rot="16200000">
              <a:off x="6383623" y="3875797"/>
              <a:ext cx="602710" cy="570083"/>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spcBef>
                  <a:spcPct val="0"/>
                </a:spcBef>
              </a:pPr>
              <a:r>
                <a:rPr lang="en-US" altLang="ko-KR" sz="1100" b="0" dirty="0">
                  <a:latin typeface="Gill Sans Light" panose="020B0302020104020203" pitchFamily="34" charset="-79"/>
                  <a:ea typeface="Gill Sans" charset="0"/>
                  <a:cs typeface="Gill Sans Light" panose="020B0302020104020203" pitchFamily="34" charset="-79"/>
                </a:rPr>
                <a:t>Faulting</a:t>
              </a:r>
            </a:p>
            <a:p>
              <a:pPr algn="ctr">
                <a:spcBef>
                  <a:spcPct val="0"/>
                </a:spcBef>
              </a:pPr>
              <a:r>
                <a:rPr lang="en-US" altLang="ko-KR" sz="1100" b="0" dirty="0">
                  <a:latin typeface="Gill Sans Light" panose="020B0302020104020203" pitchFamily="34" charset="-79"/>
                  <a:ea typeface="Gill Sans" charset="0"/>
                  <a:cs typeface="Gill Sans Light" panose="020B0302020104020203" pitchFamily="34" charset="-79"/>
                </a:rPr>
                <a:t>Inst 2</a:t>
              </a:r>
            </a:p>
          </p:txBody>
        </p:sp>
        <p:sp>
          <p:nvSpPr>
            <p:cNvPr id="28690" name="Rectangle 17"/>
            <p:cNvSpPr>
              <a:spLocks noChangeArrowheads="1"/>
            </p:cNvSpPr>
            <p:nvPr/>
          </p:nvSpPr>
          <p:spPr bwMode="auto">
            <a:xfrm>
              <a:off x="5337340" y="4838530"/>
              <a:ext cx="1347637" cy="275883"/>
            </a:xfrm>
            <a:prstGeom prst="rect">
              <a:avLst/>
            </a:prstGeom>
            <a:solidFill>
              <a:schemeClr val="accent5">
                <a:lumMod val="60000"/>
                <a:lumOff val="40000"/>
              </a:schemeClr>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050" b="0" dirty="0">
                  <a:latin typeface="Gill Sans Light" panose="020B0302020104020203" pitchFamily="34" charset="-79"/>
                  <a:ea typeface="Gill Sans" charset="0"/>
                  <a:cs typeface="Gill Sans Light" panose="020B0302020104020203" pitchFamily="34" charset="-79"/>
                </a:rPr>
                <a:t>Fetch page/Load TLB</a:t>
              </a:r>
            </a:p>
          </p:txBody>
        </p:sp>
        <p:sp>
          <p:nvSpPr>
            <p:cNvPr id="28691" name="Line 18"/>
            <p:cNvSpPr>
              <a:spLocks noChangeShapeType="1"/>
            </p:cNvSpPr>
            <p:nvPr/>
          </p:nvSpPr>
          <p:spPr bwMode="auto">
            <a:xfrm>
              <a:off x="5337341" y="4392883"/>
              <a:ext cx="0" cy="41894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mj-lt"/>
                <a:ea typeface="Gill Sans" charset="0"/>
                <a:cs typeface="Gill Sans" charset="0"/>
              </a:endParaRPr>
            </a:p>
          </p:txBody>
        </p:sp>
        <p:sp>
          <p:nvSpPr>
            <p:cNvPr id="28692" name="Line 19"/>
            <p:cNvSpPr>
              <a:spLocks noChangeShapeType="1"/>
            </p:cNvSpPr>
            <p:nvPr/>
          </p:nvSpPr>
          <p:spPr bwMode="auto">
            <a:xfrm flipV="1">
              <a:off x="6684978" y="4392883"/>
              <a:ext cx="0" cy="41894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mj-lt"/>
                <a:ea typeface="Gill Sans" charset="0"/>
                <a:cs typeface="Gill Sans" charset="0"/>
              </a:endParaRPr>
            </a:p>
          </p:txBody>
        </p:sp>
        <p:sp>
          <p:nvSpPr>
            <p:cNvPr id="30" name="Text Box 25">
              <a:extLst>
                <a:ext uri="{FF2B5EF4-FFF2-40B4-BE49-F238E27FC236}">
                  <a16:creationId xmlns:a16="http://schemas.microsoft.com/office/drawing/2014/main" id="{CF1AE27F-53B7-D249-9A19-1C316E9ACF62}"/>
                </a:ext>
              </a:extLst>
            </p:cNvPr>
            <p:cNvSpPr txBox="1">
              <a:spLocks noChangeArrowheads="1"/>
            </p:cNvSpPr>
            <p:nvPr/>
          </p:nvSpPr>
          <p:spPr bwMode="auto">
            <a:xfrm>
              <a:off x="4583746" y="4465142"/>
              <a:ext cx="790390" cy="27442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200" b="0" dirty="0">
                  <a:latin typeface="Gill Sans Light" panose="020B0302020104020203" pitchFamily="34" charset="-79"/>
                  <a:ea typeface="Gill Sans" charset="0"/>
                  <a:cs typeface="Gill Sans Light" panose="020B0302020104020203" pitchFamily="34" charset="-79"/>
                </a:rPr>
                <a:t>Page Fault</a:t>
              </a:r>
            </a:p>
          </p:txBody>
        </p:sp>
      </p:grpSp>
    </p:spTree>
    <p:extLst>
      <p:ext uri="{BB962C8B-B14F-4D97-AF65-F5344CB8AC3E}">
        <p14:creationId xmlns:p14="http://schemas.microsoft.com/office/powerpoint/2010/main" val="2895902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90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902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6902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6902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6902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6902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6902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69027">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69027">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left)">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left)">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left)">
                                      <p:cBhvr>
                                        <p:cTn id="4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9027"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Improve Efficiency Even More!</a:t>
            </a:r>
          </a:p>
        </p:txBody>
      </p:sp>
      <p:sp>
        <p:nvSpPr>
          <p:cNvPr id="3" name="Content Placeholder 2"/>
          <p:cNvSpPr>
            <a:spLocks noGrp="1"/>
          </p:cNvSpPr>
          <p:nvPr>
            <p:ph idx="1"/>
          </p:nvPr>
        </p:nvSpPr>
        <p:spPr/>
        <p:txBody>
          <a:bodyPr/>
          <a:lstStyle/>
          <a:p>
            <a:r>
              <a:rPr lang="en-US" sz="2000" dirty="0"/>
              <a:t>TLB improves performance by caching recent translations</a:t>
            </a:r>
          </a:p>
          <a:p>
            <a:pPr lvl="1"/>
            <a:endParaRPr lang="en-US" sz="1800" dirty="0"/>
          </a:p>
          <a:p>
            <a:r>
              <a:rPr lang="en-US" sz="2000" dirty="0"/>
              <a:t>How to improve performance even more?</a:t>
            </a:r>
          </a:p>
          <a:p>
            <a:pPr lvl="1"/>
            <a:r>
              <a:rPr lang="en-US" sz="1800" dirty="0"/>
              <a:t>Multi-level TLBs</a:t>
            </a:r>
          </a:p>
          <a:p>
            <a:pPr lvl="1"/>
            <a:endParaRPr lang="en-US" sz="1800" dirty="0"/>
          </a:p>
          <a:p>
            <a:r>
              <a:rPr lang="en-US" sz="2000" dirty="0"/>
              <a:t>What is the cost of first-level TLB miss?</a:t>
            </a:r>
          </a:p>
          <a:p>
            <a:pPr lvl="1"/>
            <a:r>
              <a:rPr lang="en-US" sz="1800" dirty="0"/>
              <a:t>Second-level TLB lookup</a:t>
            </a:r>
          </a:p>
          <a:p>
            <a:pPr lvl="1"/>
            <a:endParaRPr lang="en-US" sz="1800" dirty="0"/>
          </a:p>
          <a:p>
            <a:r>
              <a:rPr lang="en-US" sz="2000" dirty="0"/>
              <a:t>What is the cost of second-level TLB miss?</a:t>
            </a:r>
          </a:p>
          <a:p>
            <a:pPr lvl="1"/>
            <a:r>
              <a:rPr lang="en-US" sz="1800" dirty="0"/>
              <a:t>x86: 2-4 level page table walk</a:t>
            </a:r>
          </a:p>
        </p:txBody>
      </p:sp>
    </p:spTree>
    <p:extLst>
      <p:ext uri="{BB962C8B-B14F-4D97-AF65-F5344CB8AC3E}">
        <p14:creationId xmlns:p14="http://schemas.microsoft.com/office/powerpoint/2010/main" val="372434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Virtually-addressed Cache</a:t>
            </a:r>
          </a:p>
        </p:txBody>
      </p:sp>
      <p:sp>
        <p:nvSpPr>
          <p:cNvPr id="3" name="Content Placeholder 2"/>
          <p:cNvSpPr>
            <a:spLocks noGrp="1"/>
          </p:cNvSpPr>
          <p:nvPr>
            <p:ph idx="1"/>
          </p:nvPr>
        </p:nvSpPr>
        <p:spPr>
          <a:xfrm>
            <a:off x="628650" y="5097439"/>
            <a:ext cx="7886700" cy="1547836"/>
          </a:xfrm>
        </p:spPr>
        <p:txBody>
          <a:bodyPr/>
          <a:lstStyle/>
          <a:p>
            <a:r>
              <a:rPr lang="en-US" sz="2000" dirty="0"/>
              <a:t>Too slow to access TLB before looking up address in memory</a:t>
            </a:r>
          </a:p>
          <a:p>
            <a:r>
              <a:rPr lang="en-US" sz="2000" dirty="0"/>
              <a:t>Instead, add virtually-addressed cache (virtual cache)</a:t>
            </a:r>
          </a:p>
          <a:p>
            <a:r>
              <a:rPr lang="en-US" sz="2000" dirty="0"/>
              <a:t>In parallel, access TLB to generate physical address in case of cache miss</a:t>
            </a:r>
          </a:p>
        </p:txBody>
      </p:sp>
      <p:sp>
        <p:nvSpPr>
          <p:cNvPr id="6" name="Rectangle 5">
            <a:extLst>
              <a:ext uri="{FF2B5EF4-FFF2-40B4-BE49-F238E27FC236}">
                <a16:creationId xmlns:a16="http://schemas.microsoft.com/office/drawing/2014/main" id="{CDFD54DE-90DE-9C42-A4D7-16DDA854023F}"/>
              </a:ext>
            </a:extLst>
          </p:cNvPr>
          <p:cNvSpPr/>
          <p:nvPr/>
        </p:nvSpPr>
        <p:spPr>
          <a:xfrm>
            <a:off x="959603" y="1736285"/>
            <a:ext cx="751066" cy="347715"/>
          </a:xfrm>
          <a:prstGeom prst="rect">
            <a:avLst/>
          </a:prstGeom>
          <a:solidFill>
            <a:schemeClr val="accent5">
              <a:lumMod val="20000"/>
              <a:lumOff val="80000"/>
            </a:schemeClr>
          </a:solidFill>
          <a:ln w="254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CPU</a:t>
            </a:r>
          </a:p>
        </p:txBody>
      </p:sp>
      <p:sp>
        <p:nvSpPr>
          <p:cNvPr id="7" name="Rectangle 6">
            <a:extLst>
              <a:ext uri="{FF2B5EF4-FFF2-40B4-BE49-F238E27FC236}">
                <a16:creationId xmlns:a16="http://schemas.microsoft.com/office/drawing/2014/main" id="{DB2E4B65-ED74-D24B-83B0-2173C2FC9ED3}"/>
              </a:ext>
            </a:extLst>
          </p:cNvPr>
          <p:cNvSpPr/>
          <p:nvPr/>
        </p:nvSpPr>
        <p:spPr>
          <a:xfrm>
            <a:off x="3987270" y="1571342"/>
            <a:ext cx="908790" cy="677600"/>
          </a:xfrm>
          <a:prstGeom prst="rect">
            <a:avLst/>
          </a:prstGeom>
          <a:solidFill>
            <a:schemeClr val="accent4">
              <a:lumMod val="20000"/>
              <a:lumOff val="80000"/>
            </a:scheme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TLB</a:t>
            </a:r>
          </a:p>
        </p:txBody>
      </p:sp>
      <p:sp>
        <p:nvSpPr>
          <p:cNvPr id="8" name="Rectangle 7">
            <a:extLst>
              <a:ext uri="{FF2B5EF4-FFF2-40B4-BE49-F238E27FC236}">
                <a16:creationId xmlns:a16="http://schemas.microsoft.com/office/drawing/2014/main" id="{272E121D-2310-AE48-B8F6-B24E6A1DC4FD}"/>
              </a:ext>
            </a:extLst>
          </p:cNvPr>
          <p:cNvSpPr/>
          <p:nvPr/>
        </p:nvSpPr>
        <p:spPr>
          <a:xfrm>
            <a:off x="5872169" y="1459199"/>
            <a:ext cx="908790" cy="901886"/>
          </a:xfrm>
          <a:prstGeom prst="rect">
            <a:avLst/>
          </a:prstGeom>
          <a:solidFill>
            <a:schemeClr val="accent2">
              <a:lumMod val="20000"/>
              <a:lumOff val="80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Page</a:t>
            </a:r>
            <a:br>
              <a:rPr lang="en-US" sz="1400" dirty="0">
                <a:solidFill>
                  <a:schemeClr val="tx1"/>
                </a:solidFill>
                <a:latin typeface="Gill Sans Light" panose="020B0302020104020203" pitchFamily="34" charset="-79"/>
                <a:cs typeface="Gill Sans Light" panose="020B0302020104020203" pitchFamily="34" charset="-79"/>
              </a:rPr>
            </a:br>
            <a:r>
              <a:rPr lang="en-US" sz="1400" dirty="0">
                <a:solidFill>
                  <a:schemeClr val="tx1"/>
                </a:solidFill>
                <a:latin typeface="Gill Sans Light" panose="020B0302020104020203" pitchFamily="34" charset="-79"/>
                <a:cs typeface="Gill Sans Light" panose="020B0302020104020203" pitchFamily="34" charset="-79"/>
              </a:rPr>
              <a:t>Tables</a:t>
            </a:r>
          </a:p>
        </p:txBody>
      </p:sp>
      <p:sp>
        <p:nvSpPr>
          <p:cNvPr id="9" name="Rectangle 8">
            <a:extLst>
              <a:ext uri="{FF2B5EF4-FFF2-40B4-BE49-F238E27FC236}">
                <a16:creationId xmlns:a16="http://schemas.microsoft.com/office/drawing/2014/main" id="{C63EBCF9-E21C-1247-99A6-ABB35666FC25}"/>
              </a:ext>
            </a:extLst>
          </p:cNvPr>
          <p:cNvSpPr/>
          <p:nvPr/>
        </p:nvSpPr>
        <p:spPr>
          <a:xfrm>
            <a:off x="7338117" y="2891905"/>
            <a:ext cx="908790" cy="1200411"/>
          </a:xfrm>
          <a:prstGeom prst="rect">
            <a:avLst/>
          </a:prstGeom>
          <a:solidFill>
            <a:schemeClr val="accent3">
              <a:lumMod val="40000"/>
              <a:lumOff val="60000"/>
            </a:schemeClr>
          </a:solidFill>
          <a:ln w="254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Physical</a:t>
            </a:r>
            <a:br>
              <a:rPr lang="en-US" sz="1400" dirty="0">
                <a:solidFill>
                  <a:schemeClr val="tx1"/>
                </a:solidFill>
                <a:latin typeface="Gill Sans Light" panose="020B0302020104020203" pitchFamily="34" charset="-79"/>
                <a:cs typeface="Gill Sans Light" panose="020B0302020104020203" pitchFamily="34" charset="-79"/>
              </a:rPr>
            </a:br>
            <a:r>
              <a:rPr lang="en-US" sz="1400" dirty="0">
                <a:solidFill>
                  <a:schemeClr val="tx1"/>
                </a:solidFill>
                <a:latin typeface="Gill Sans Light" panose="020B0302020104020203" pitchFamily="34" charset="-79"/>
                <a:cs typeface="Gill Sans Light" panose="020B0302020104020203" pitchFamily="34" charset="-79"/>
              </a:rPr>
              <a:t>Memory</a:t>
            </a:r>
          </a:p>
        </p:txBody>
      </p:sp>
      <p:cxnSp>
        <p:nvCxnSpPr>
          <p:cNvPr id="11" name="Straight Arrow Connector 10">
            <a:extLst>
              <a:ext uri="{FF2B5EF4-FFF2-40B4-BE49-F238E27FC236}">
                <a16:creationId xmlns:a16="http://schemas.microsoft.com/office/drawing/2014/main" id="{254180CF-655F-D14B-A37F-BB3E31C60031}"/>
              </a:ext>
            </a:extLst>
          </p:cNvPr>
          <p:cNvCxnSpPr>
            <a:cxnSpLocks/>
            <a:stCxn id="6" idx="3"/>
            <a:endCxn id="43" idx="1"/>
          </p:cNvCxnSpPr>
          <p:nvPr/>
        </p:nvCxnSpPr>
        <p:spPr>
          <a:xfrm flipV="1">
            <a:off x="1710669" y="1910142"/>
            <a:ext cx="778941"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D090DE2-8F9D-AE41-BDA4-ADB0417F4CC1}"/>
              </a:ext>
            </a:extLst>
          </p:cNvPr>
          <p:cNvSpPr txBox="1"/>
          <p:nvPr/>
        </p:nvSpPr>
        <p:spPr>
          <a:xfrm>
            <a:off x="1713437" y="1487529"/>
            <a:ext cx="617477" cy="415498"/>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Virtual </a:t>
            </a:r>
            <a:br>
              <a:rPr lang="en-US" sz="1050" dirty="0">
                <a:latin typeface="Gill Sans Light" panose="020B0302020104020203" pitchFamily="34" charset="-79"/>
                <a:cs typeface="Gill Sans Light" panose="020B0302020104020203" pitchFamily="34" charset="-79"/>
              </a:rPr>
            </a:br>
            <a:r>
              <a:rPr lang="en-US" sz="1050" dirty="0">
                <a:latin typeface="Gill Sans Light" panose="020B0302020104020203" pitchFamily="34" charset="-79"/>
                <a:cs typeface="Gill Sans Light" panose="020B0302020104020203" pitchFamily="34" charset="-79"/>
              </a:rPr>
              <a:t>Address</a:t>
            </a:r>
          </a:p>
        </p:txBody>
      </p:sp>
      <p:cxnSp>
        <p:nvCxnSpPr>
          <p:cNvPr id="14" name="Straight Arrow Connector 13">
            <a:extLst>
              <a:ext uri="{FF2B5EF4-FFF2-40B4-BE49-F238E27FC236}">
                <a16:creationId xmlns:a16="http://schemas.microsoft.com/office/drawing/2014/main" id="{E297E09E-F1AC-674E-A9B4-842FBD8C3DD2}"/>
              </a:ext>
            </a:extLst>
          </p:cNvPr>
          <p:cNvCxnSpPr>
            <a:stCxn id="7" idx="3"/>
            <a:endCxn id="8" idx="1"/>
          </p:cNvCxnSpPr>
          <p:nvPr/>
        </p:nvCxnSpPr>
        <p:spPr>
          <a:xfrm>
            <a:off x="4896060" y="1910142"/>
            <a:ext cx="97610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37DA55B-A13A-9F49-BA56-C72B1FF8A4D6}"/>
              </a:ext>
            </a:extLst>
          </p:cNvPr>
          <p:cNvSpPr txBox="1"/>
          <p:nvPr/>
        </p:nvSpPr>
        <p:spPr>
          <a:xfrm>
            <a:off x="4896060" y="1650418"/>
            <a:ext cx="412292"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Miss</a:t>
            </a:r>
          </a:p>
        </p:txBody>
      </p:sp>
      <p:cxnSp>
        <p:nvCxnSpPr>
          <p:cNvPr id="17" name="Straight Arrow Connector 16">
            <a:extLst>
              <a:ext uri="{FF2B5EF4-FFF2-40B4-BE49-F238E27FC236}">
                <a16:creationId xmlns:a16="http://schemas.microsoft.com/office/drawing/2014/main" id="{30AF3F3B-CCBC-9348-BFFD-F7582D07583E}"/>
              </a:ext>
            </a:extLst>
          </p:cNvPr>
          <p:cNvCxnSpPr>
            <a:stCxn id="8" idx="3"/>
          </p:cNvCxnSpPr>
          <p:nvPr/>
        </p:nvCxnSpPr>
        <p:spPr>
          <a:xfrm>
            <a:off x="6780959" y="1910142"/>
            <a:ext cx="98298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6143101-6DA0-CF44-B2E2-55248EA3F474}"/>
              </a:ext>
            </a:extLst>
          </p:cNvPr>
          <p:cNvSpPr txBox="1"/>
          <p:nvPr/>
        </p:nvSpPr>
        <p:spPr>
          <a:xfrm>
            <a:off x="6752526" y="1658588"/>
            <a:ext cx="513282"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Invalid</a:t>
            </a:r>
          </a:p>
        </p:txBody>
      </p:sp>
      <p:sp>
        <p:nvSpPr>
          <p:cNvPr id="19" name="TextBox 18">
            <a:extLst>
              <a:ext uri="{FF2B5EF4-FFF2-40B4-BE49-F238E27FC236}">
                <a16:creationId xmlns:a16="http://schemas.microsoft.com/office/drawing/2014/main" id="{83D36F03-BF8D-1E44-88B6-540D968C7820}"/>
              </a:ext>
            </a:extLst>
          </p:cNvPr>
          <p:cNvSpPr txBox="1"/>
          <p:nvPr/>
        </p:nvSpPr>
        <p:spPr>
          <a:xfrm>
            <a:off x="7758831" y="1702393"/>
            <a:ext cx="708848" cy="415498"/>
          </a:xfrm>
          <a:prstGeom prst="rect">
            <a:avLst/>
          </a:prstGeom>
          <a:noFill/>
        </p:spPr>
        <p:txBody>
          <a:bodyPr wrap="none" rtlCol="0" anchor="ctr">
            <a:spAutoFit/>
          </a:bodyPr>
          <a:lstStyle/>
          <a:p>
            <a:r>
              <a:rPr lang="en-US" sz="1050" dirty="0">
                <a:latin typeface="Gill Sans Light" panose="020B0302020104020203" pitchFamily="34" charset="-79"/>
                <a:cs typeface="Gill Sans Light" panose="020B0302020104020203" pitchFamily="34" charset="-79"/>
              </a:rPr>
              <a:t>Raise</a:t>
            </a:r>
            <a:br>
              <a:rPr lang="en-US" sz="1050" dirty="0">
                <a:latin typeface="Gill Sans Light" panose="020B0302020104020203" pitchFamily="34" charset="-79"/>
                <a:cs typeface="Gill Sans Light" panose="020B0302020104020203" pitchFamily="34" charset="-79"/>
              </a:rPr>
            </a:br>
            <a:r>
              <a:rPr lang="en-US" sz="1050" dirty="0">
                <a:latin typeface="Gill Sans Light" panose="020B0302020104020203" pitchFamily="34" charset="-79"/>
                <a:cs typeface="Gill Sans Light" panose="020B0302020104020203" pitchFamily="34" charset="-79"/>
              </a:rPr>
              <a:t>Exception</a:t>
            </a:r>
          </a:p>
        </p:txBody>
      </p:sp>
      <p:sp>
        <p:nvSpPr>
          <p:cNvPr id="21" name="Oval 20">
            <a:extLst>
              <a:ext uri="{FF2B5EF4-FFF2-40B4-BE49-F238E27FC236}">
                <a16:creationId xmlns:a16="http://schemas.microsoft.com/office/drawing/2014/main" id="{94EA5D3C-35B3-F243-A64A-DADBC6BB67BC}"/>
              </a:ext>
            </a:extLst>
          </p:cNvPr>
          <p:cNvSpPr/>
          <p:nvPr/>
        </p:nvSpPr>
        <p:spPr>
          <a:xfrm>
            <a:off x="5227040" y="3385622"/>
            <a:ext cx="206381" cy="206381"/>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Ubuntu Mono" panose="020B0509030602030204" pitchFamily="49" charset="0"/>
            </a:endParaRPr>
          </a:p>
        </p:txBody>
      </p:sp>
      <p:sp>
        <p:nvSpPr>
          <p:cNvPr id="23" name="TextBox 22">
            <a:extLst>
              <a:ext uri="{FF2B5EF4-FFF2-40B4-BE49-F238E27FC236}">
                <a16:creationId xmlns:a16="http://schemas.microsoft.com/office/drawing/2014/main" id="{7C8D2D82-60AB-EC4C-A49B-528E7000A84F}"/>
              </a:ext>
            </a:extLst>
          </p:cNvPr>
          <p:cNvSpPr txBox="1"/>
          <p:nvPr/>
        </p:nvSpPr>
        <p:spPr>
          <a:xfrm>
            <a:off x="5266351" y="3361855"/>
            <a:ext cx="127760" cy="253916"/>
          </a:xfrm>
          <a:prstGeom prst="rect">
            <a:avLst/>
          </a:prstGeom>
          <a:noFill/>
        </p:spPr>
        <p:txBody>
          <a:bodyPr wrap="square" rtlCol="0" anchor="ctr">
            <a:spAutoFit/>
          </a:bodyPr>
          <a:lstStyle/>
          <a:p>
            <a:pPr algn="ctr"/>
            <a:r>
              <a:rPr lang="en-US" sz="1050" dirty="0">
                <a:latin typeface="Gill Sans Light" panose="020B0302020104020203" pitchFamily="34" charset="-79"/>
                <a:cs typeface="Gill Sans Light" panose="020B0302020104020203" pitchFamily="34" charset="-79"/>
              </a:rPr>
              <a:t>+</a:t>
            </a:r>
          </a:p>
        </p:txBody>
      </p:sp>
      <p:cxnSp>
        <p:nvCxnSpPr>
          <p:cNvPr id="24" name="Elbow Connector 23">
            <a:extLst>
              <a:ext uri="{FF2B5EF4-FFF2-40B4-BE49-F238E27FC236}">
                <a16:creationId xmlns:a16="http://schemas.microsoft.com/office/drawing/2014/main" id="{EEBC591F-344B-8B47-B09D-F9E2905C6E69}"/>
              </a:ext>
            </a:extLst>
          </p:cNvPr>
          <p:cNvCxnSpPr>
            <a:cxnSpLocks/>
            <a:stCxn id="7" idx="2"/>
            <a:endCxn id="21" idx="0"/>
          </p:cNvCxnSpPr>
          <p:nvPr/>
        </p:nvCxnSpPr>
        <p:spPr>
          <a:xfrm rot="16200000" flipH="1">
            <a:off x="4317608" y="2372999"/>
            <a:ext cx="1136680" cy="888566"/>
          </a:xfrm>
          <a:prstGeom prst="bentConnector3">
            <a:avLst>
              <a:gd name="adj1" fmla="val 6727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ADF6F2E-0A44-784D-86CA-809F5F0F64C7}"/>
              </a:ext>
            </a:extLst>
          </p:cNvPr>
          <p:cNvCxnSpPr>
            <a:cxnSpLocks/>
            <a:stCxn id="21" idx="6"/>
            <a:endCxn id="9" idx="1"/>
          </p:cNvCxnSpPr>
          <p:nvPr/>
        </p:nvCxnSpPr>
        <p:spPr>
          <a:xfrm>
            <a:off x="5433421" y="3488813"/>
            <a:ext cx="1904696" cy="329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Freeform 25">
            <a:extLst>
              <a:ext uri="{FF2B5EF4-FFF2-40B4-BE49-F238E27FC236}">
                <a16:creationId xmlns:a16="http://schemas.microsoft.com/office/drawing/2014/main" id="{3D89C6A8-9BBB-9C4C-9EEF-01E618B8ABE1}"/>
              </a:ext>
            </a:extLst>
          </p:cNvPr>
          <p:cNvSpPr/>
          <p:nvPr/>
        </p:nvSpPr>
        <p:spPr>
          <a:xfrm>
            <a:off x="2098070" y="1912947"/>
            <a:ext cx="3123147" cy="1575865"/>
          </a:xfrm>
          <a:custGeom>
            <a:avLst/>
            <a:gdLst>
              <a:gd name="connsiteX0" fmla="*/ 0 w 1828800"/>
              <a:gd name="connsiteY0" fmla="*/ 0 h 1593188"/>
              <a:gd name="connsiteX1" fmla="*/ 0 w 1828800"/>
              <a:gd name="connsiteY1" fmla="*/ 1593188 h 1593188"/>
              <a:gd name="connsiteX2" fmla="*/ 1828800 w 1828800"/>
              <a:gd name="connsiteY2" fmla="*/ 1593188 h 1593188"/>
            </a:gdLst>
            <a:ahLst/>
            <a:cxnLst>
              <a:cxn ang="0">
                <a:pos x="connsiteX0" y="connsiteY0"/>
              </a:cxn>
              <a:cxn ang="0">
                <a:pos x="connsiteX1" y="connsiteY1"/>
              </a:cxn>
              <a:cxn ang="0">
                <a:pos x="connsiteX2" y="connsiteY2"/>
              </a:cxn>
            </a:cxnLst>
            <a:rect l="l" t="t" r="r" b="b"/>
            <a:pathLst>
              <a:path w="1828800" h="1593188">
                <a:moveTo>
                  <a:pt x="0" y="0"/>
                </a:moveTo>
                <a:lnTo>
                  <a:pt x="0" y="1593188"/>
                </a:lnTo>
                <a:lnTo>
                  <a:pt x="1828800" y="1593188"/>
                </a:lnTo>
              </a:path>
            </a:pathLst>
          </a:custGeom>
          <a:noFill/>
          <a:ln w="190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7" name="TextBox 26">
            <a:extLst>
              <a:ext uri="{FF2B5EF4-FFF2-40B4-BE49-F238E27FC236}">
                <a16:creationId xmlns:a16="http://schemas.microsoft.com/office/drawing/2014/main" id="{FA37E3C9-AB58-9E4C-9ADB-DC4ABF42107F}"/>
              </a:ext>
            </a:extLst>
          </p:cNvPr>
          <p:cNvSpPr txBox="1"/>
          <p:nvPr/>
        </p:nvSpPr>
        <p:spPr>
          <a:xfrm>
            <a:off x="2087877" y="3224855"/>
            <a:ext cx="51168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Offset</a:t>
            </a:r>
          </a:p>
        </p:txBody>
      </p:sp>
      <p:sp>
        <p:nvSpPr>
          <p:cNvPr id="28" name="TextBox 27">
            <a:extLst>
              <a:ext uri="{FF2B5EF4-FFF2-40B4-BE49-F238E27FC236}">
                <a16:creationId xmlns:a16="http://schemas.microsoft.com/office/drawing/2014/main" id="{943C65FD-4E4E-9E4F-88E6-CD728D533A18}"/>
              </a:ext>
            </a:extLst>
          </p:cNvPr>
          <p:cNvSpPr txBox="1"/>
          <p:nvPr/>
        </p:nvSpPr>
        <p:spPr>
          <a:xfrm>
            <a:off x="4441663" y="2248940"/>
            <a:ext cx="34657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Hit</a:t>
            </a:r>
          </a:p>
        </p:txBody>
      </p:sp>
      <p:sp>
        <p:nvSpPr>
          <p:cNvPr id="29" name="TextBox 28">
            <a:extLst>
              <a:ext uri="{FF2B5EF4-FFF2-40B4-BE49-F238E27FC236}">
                <a16:creationId xmlns:a16="http://schemas.microsoft.com/office/drawing/2014/main" id="{3DF576FC-573B-A24D-81DC-332CE29C2EE1}"/>
              </a:ext>
            </a:extLst>
          </p:cNvPr>
          <p:cNvSpPr txBox="1"/>
          <p:nvPr/>
        </p:nvSpPr>
        <p:spPr>
          <a:xfrm>
            <a:off x="6092047" y="3241800"/>
            <a:ext cx="1058303"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Physical Address</a:t>
            </a:r>
          </a:p>
        </p:txBody>
      </p:sp>
      <p:cxnSp>
        <p:nvCxnSpPr>
          <p:cNvPr id="31" name="Elbow Connector 30">
            <a:extLst>
              <a:ext uri="{FF2B5EF4-FFF2-40B4-BE49-F238E27FC236}">
                <a16:creationId xmlns:a16="http://schemas.microsoft.com/office/drawing/2014/main" id="{637AAC4F-0267-3C4D-ABAF-D47A24CC66AB}"/>
              </a:ext>
            </a:extLst>
          </p:cNvPr>
          <p:cNvCxnSpPr>
            <a:stCxn id="9" idx="2"/>
            <a:endCxn id="6" idx="2"/>
          </p:cNvCxnSpPr>
          <p:nvPr/>
        </p:nvCxnSpPr>
        <p:spPr>
          <a:xfrm rot="5400000" flipH="1">
            <a:off x="3559666" y="-140530"/>
            <a:ext cx="2008316" cy="6457376"/>
          </a:xfrm>
          <a:prstGeom prst="bentConnector3">
            <a:avLst>
              <a:gd name="adj1" fmla="val -1138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7E7DD80-F770-3B49-AE95-C6F5C09A3B80}"/>
              </a:ext>
            </a:extLst>
          </p:cNvPr>
          <p:cNvSpPr txBox="1"/>
          <p:nvPr/>
        </p:nvSpPr>
        <p:spPr>
          <a:xfrm>
            <a:off x="2391459" y="4088258"/>
            <a:ext cx="439544" cy="253916"/>
          </a:xfrm>
          <a:prstGeom prst="rect">
            <a:avLst/>
          </a:prstGeom>
          <a:noFill/>
        </p:spPr>
        <p:txBody>
          <a:bodyPr wrap="square" rtlCol="0" anchor="ctr">
            <a:spAutoFit/>
          </a:bodyPr>
          <a:lstStyle/>
          <a:p>
            <a:pPr algn="ctr"/>
            <a:r>
              <a:rPr lang="en-US" sz="1050" dirty="0">
                <a:latin typeface="Gill Sans Light" panose="020B0302020104020203" pitchFamily="34" charset="-79"/>
                <a:cs typeface="Gill Sans Light" panose="020B0302020104020203" pitchFamily="34" charset="-79"/>
              </a:rPr>
              <a:t>Data</a:t>
            </a:r>
          </a:p>
        </p:txBody>
      </p:sp>
      <p:cxnSp>
        <p:nvCxnSpPr>
          <p:cNvPr id="34" name="Elbow Connector 33">
            <a:extLst>
              <a:ext uri="{FF2B5EF4-FFF2-40B4-BE49-F238E27FC236}">
                <a16:creationId xmlns:a16="http://schemas.microsoft.com/office/drawing/2014/main" id="{BA31AA33-08C4-8F4F-BB1D-5F23F30B6616}"/>
              </a:ext>
            </a:extLst>
          </p:cNvPr>
          <p:cNvCxnSpPr>
            <a:cxnSpLocks/>
            <a:stCxn id="8" idx="2"/>
            <a:endCxn id="21" idx="0"/>
          </p:cNvCxnSpPr>
          <p:nvPr/>
        </p:nvCxnSpPr>
        <p:spPr>
          <a:xfrm rot="5400000">
            <a:off x="5316130" y="2375187"/>
            <a:ext cx="1024537" cy="996333"/>
          </a:xfrm>
          <a:prstGeom prst="bentConnector3">
            <a:avLst>
              <a:gd name="adj1" fmla="val 63689"/>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BBDE0DDC-FBBC-4842-BA26-B2F0B685B806}"/>
              </a:ext>
            </a:extLst>
          </p:cNvPr>
          <p:cNvSpPr txBox="1"/>
          <p:nvPr/>
        </p:nvSpPr>
        <p:spPr>
          <a:xfrm>
            <a:off x="5289757" y="2355277"/>
            <a:ext cx="519694"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Cache</a:t>
            </a:r>
          </a:p>
        </p:txBody>
      </p:sp>
      <p:sp>
        <p:nvSpPr>
          <p:cNvPr id="36" name="TextBox 35">
            <a:extLst>
              <a:ext uri="{FF2B5EF4-FFF2-40B4-BE49-F238E27FC236}">
                <a16:creationId xmlns:a16="http://schemas.microsoft.com/office/drawing/2014/main" id="{3958F528-5B18-C346-85C9-0791A38A9F27}"/>
              </a:ext>
            </a:extLst>
          </p:cNvPr>
          <p:cNvSpPr txBox="1"/>
          <p:nvPr/>
        </p:nvSpPr>
        <p:spPr>
          <a:xfrm>
            <a:off x="6332387" y="2375898"/>
            <a:ext cx="44275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Valid</a:t>
            </a:r>
          </a:p>
        </p:txBody>
      </p:sp>
      <p:sp>
        <p:nvSpPr>
          <p:cNvPr id="37" name="Freeform 36">
            <a:extLst>
              <a:ext uri="{FF2B5EF4-FFF2-40B4-BE49-F238E27FC236}">
                <a16:creationId xmlns:a16="http://schemas.microsoft.com/office/drawing/2014/main" id="{AD4A5E94-7357-BF46-B1AF-0BE6CE51E59F}"/>
              </a:ext>
            </a:extLst>
          </p:cNvPr>
          <p:cNvSpPr/>
          <p:nvPr/>
        </p:nvSpPr>
        <p:spPr>
          <a:xfrm>
            <a:off x="4907281" y="2114901"/>
            <a:ext cx="1419283" cy="488054"/>
          </a:xfrm>
          <a:custGeom>
            <a:avLst/>
            <a:gdLst>
              <a:gd name="connsiteX0" fmla="*/ 1419283 w 1419283"/>
              <a:gd name="connsiteY0" fmla="*/ 488054 h 488054"/>
              <a:gd name="connsiteX1" fmla="*/ 398297 w 1419283"/>
              <a:gd name="connsiteY1" fmla="*/ 488054 h 488054"/>
              <a:gd name="connsiteX2" fmla="*/ 398297 w 1419283"/>
              <a:gd name="connsiteY2" fmla="*/ 0 h 488054"/>
              <a:gd name="connsiteX3" fmla="*/ 0 w 1419283"/>
              <a:gd name="connsiteY3" fmla="*/ 0 h 488054"/>
            </a:gdLst>
            <a:ahLst/>
            <a:cxnLst>
              <a:cxn ang="0">
                <a:pos x="connsiteX0" y="connsiteY0"/>
              </a:cxn>
              <a:cxn ang="0">
                <a:pos x="connsiteX1" y="connsiteY1"/>
              </a:cxn>
              <a:cxn ang="0">
                <a:pos x="connsiteX2" y="connsiteY2"/>
              </a:cxn>
              <a:cxn ang="0">
                <a:pos x="connsiteX3" y="connsiteY3"/>
              </a:cxn>
            </a:cxnLst>
            <a:rect l="l" t="t" r="r" b="b"/>
            <a:pathLst>
              <a:path w="1419283" h="488054">
                <a:moveTo>
                  <a:pt x="1419283" y="488054"/>
                </a:moveTo>
                <a:lnTo>
                  <a:pt x="398297" y="488054"/>
                </a:lnTo>
                <a:lnTo>
                  <a:pt x="398297" y="0"/>
                </a:lnTo>
                <a:lnTo>
                  <a:pt x="0" y="0"/>
                </a:lnTo>
              </a:path>
            </a:pathLst>
          </a:custGeom>
          <a:noFill/>
          <a:ln w="190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a:extLst>
              <a:ext uri="{FF2B5EF4-FFF2-40B4-BE49-F238E27FC236}">
                <a16:creationId xmlns:a16="http://schemas.microsoft.com/office/drawing/2014/main" id="{8A40F5A8-439C-C64F-960E-C5C141183BE5}"/>
              </a:ext>
            </a:extLst>
          </p:cNvPr>
          <p:cNvCxnSpPr>
            <a:cxnSpLocks/>
            <a:stCxn id="43" idx="3"/>
            <a:endCxn id="7" idx="1"/>
          </p:cNvCxnSpPr>
          <p:nvPr/>
        </p:nvCxnSpPr>
        <p:spPr>
          <a:xfrm>
            <a:off x="3172397" y="1910142"/>
            <a:ext cx="81487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1A6A4ECE-79EF-9C46-BE2D-31194462565A}"/>
              </a:ext>
            </a:extLst>
          </p:cNvPr>
          <p:cNvSpPr txBox="1"/>
          <p:nvPr/>
        </p:nvSpPr>
        <p:spPr>
          <a:xfrm>
            <a:off x="3271095" y="1487529"/>
            <a:ext cx="617477" cy="415498"/>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Virtual </a:t>
            </a:r>
            <a:br>
              <a:rPr lang="en-US" sz="1050" dirty="0">
                <a:latin typeface="Gill Sans Light" panose="020B0302020104020203" pitchFamily="34" charset="-79"/>
                <a:cs typeface="Gill Sans Light" panose="020B0302020104020203" pitchFamily="34" charset="-79"/>
              </a:rPr>
            </a:br>
            <a:r>
              <a:rPr lang="en-US" sz="1050" dirty="0">
                <a:latin typeface="Gill Sans Light" panose="020B0302020104020203" pitchFamily="34" charset="-79"/>
                <a:cs typeface="Gill Sans Light" panose="020B0302020104020203" pitchFamily="34" charset="-79"/>
              </a:rPr>
              <a:t>Address</a:t>
            </a:r>
          </a:p>
        </p:txBody>
      </p:sp>
      <p:sp>
        <p:nvSpPr>
          <p:cNvPr id="49" name="TextBox 48">
            <a:extLst>
              <a:ext uri="{FF2B5EF4-FFF2-40B4-BE49-F238E27FC236}">
                <a16:creationId xmlns:a16="http://schemas.microsoft.com/office/drawing/2014/main" id="{0D2AC3BF-0A3F-A94E-BDF2-D39645C34930}"/>
              </a:ext>
            </a:extLst>
          </p:cNvPr>
          <p:cNvSpPr txBox="1"/>
          <p:nvPr/>
        </p:nvSpPr>
        <p:spPr>
          <a:xfrm>
            <a:off x="3167541" y="1908495"/>
            <a:ext cx="412292"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Miss</a:t>
            </a:r>
          </a:p>
        </p:txBody>
      </p:sp>
      <p:cxnSp>
        <p:nvCxnSpPr>
          <p:cNvPr id="50" name="Straight Arrow Connector 49">
            <a:extLst>
              <a:ext uri="{FF2B5EF4-FFF2-40B4-BE49-F238E27FC236}">
                <a16:creationId xmlns:a16="http://schemas.microsoft.com/office/drawing/2014/main" id="{CC5710FF-53CE-8440-AEB1-9B64E698C620}"/>
              </a:ext>
            </a:extLst>
          </p:cNvPr>
          <p:cNvCxnSpPr>
            <a:cxnSpLocks/>
          </p:cNvCxnSpPr>
          <p:nvPr/>
        </p:nvCxnSpPr>
        <p:spPr>
          <a:xfrm>
            <a:off x="2831003" y="2244632"/>
            <a:ext cx="0" cy="2067309"/>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DEFC88AA-9048-E640-8ECC-C2712ACC70EA}"/>
              </a:ext>
            </a:extLst>
          </p:cNvPr>
          <p:cNvSpPr txBox="1"/>
          <p:nvPr/>
        </p:nvSpPr>
        <p:spPr>
          <a:xfrm>
            <a:off x="2832782" y="2248940"/>
            <a:ext cx="34657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Hit</a:t>
            </a:r>
          </a:p>
        </p:txBody>
      </p:sp>
      <p:sp>
        <p:nvSpPr>
          <p:cNvPr id="43" name="Rectangle 42">
            <a:extLst>
              <a:ext uri="{FF2B5EF4-FFF2-40B4-BE49-F238E27FC236}">
                <a16:creationId xmlns:a16="http://schemas.microsoft.com/office/drawing/2014/main" id="{F210A19E-6072-DD45-8A80-2BCD28D6419C}"/>
              </a:ext>
            </a:extLst>
          </p:cNvPr>
          <p:cNvSpPr/>
          <p:nvPr/>
        </p:nvSpPr>
        <p:spPr>
          <a:xfrm>
            <a:off x="2489610" y="1571342"/>
            <a:ext cx="682787" cy="677600"/>
          </a:xfrm>
          <a:prstGeom prst="rect">
            <a:avLst/>
          </a:prstGeom>
          <a:solidFill>
            <a:srgbClr val="FFC000"/>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Virtual</a:t>
            </a:r>
            <a:br>
              <a:rPr lang="en-US" sz="1400" dirty="0">
                <a:solidFill>
                  <a:schemeClr val="tx1"/>
                </a:solidFill>
                <a:latin typeface="Gill Sans Light" panose="020B0302020104020203" pitchFamily="34" charset="-79"/>
                <a:cs typeface="Gill Sans Light" panose="020B0302020104020203" pitchFamily="34" charset="-79"/>
              </a:rPr>
            </a:br>
            <a:r>
              <a:rPr lang="en-US" sz="1400" dirty="0">
                <a:solidFill>
                  <a:schemeClr val="tx1"/>
                </a:solidFill>
                <a:latin typeface="Gill Sans Light" panose="020B0302020104020203" pitchFamily="34" charset="-79"/>
                <a:cs typeface="Gill Sans Light" panose="020B0302020104020203" pitchFamily="34" charset="-79"/>
              </a:rPr>
              <a:t>Cache</a:t>
            </a:r>
          </a:p>
        </p:txBody>
      </p:sp>
    </p:spTree>
    <p:extLst>
      <p:ext uri="{BB962C8B-B14F-4D97-AF65-F5344CB8AC3E}">
        <p14:creationId xmlns:p14="http://schemas.microsoft.com/office/powerpoint/2010/main" val="546663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ko-KR">
                <a:ea typeface="굴림" panose="020B0600000101010101" pitchFamily="34" charset="-127"/>
              </a:rPr>
              <a:t>Caching Concept</a:t>
            </a:r>
          </a:p>
        </p:txBody>
      </p:sp>
      <p:pic>
        <p:nvPicPr>
          <p:cNvPr id="19460" name="Picture 24"/>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874817" y="1626156"/>
            <a:ext cx="3394364" cy="14502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Rectangle 3">
            <a:extLst>
              <a:ext uri="{FF2B5EF4-FFF2-40B4-BE49-F238E27FC236}">
                <a16:creationId xmlns:a16="http://schemas.microsoft.com/office/drawing/2014/main" id="{75B9BB0C-ADE7-E847-89ED-508FE073A6A2}"/>
              </a:ext>
            </a:extLst>
          </p:cNvPr>
          <p:cNvSpPr>
            <a:spLocks noGrp="1" noChangeArrowheads="1"/>
          </p:cNvSpPr>
          <p:nvPr>
            <p:ph idx="1"/>
          </p:nvPr>
        </p:nvSpPr>
        <p:spPr>
          <a:xfrm>
            <a:off x="628650" y="3594100"/>
            <a:ext cx="7886700" cy="3051174"/>
          </a:xfrm>
        </p:spPr>
        <p:txBody>
          <a:bodyPr>
            <a:noAutofit/>
          </a:bodyPr>
          <a:lstStyle/>
          <a:p>
            <a:pPr>
              <a:spcBef>
                <a:spcPct val="20000"/>
              </a:spcBef>
            </a:pPr>
            <a:r>
              <a:rPr lang="en-US" altLang="ko-KR" sz="2000" dirty="0">
                <a:solidFill>
                  <a:srgbClr val="FF0000"/>
                </a:solidFill>
                <a:ea typeface="굴림" panose="020B0600000101010101" pitchFamily="34" charset="-127"/>
              </a:rPr>
              <a:t>Cache</a:t>
            </a:r>
            <a:r>
              <a:rPr lang="en-US" altLang="ko-KR" sz="2000" dirty="0">
                <a:ea typeface="굴림" panose="020B0600000101010101" pitchFamily="34" charset="-127"/>
              </a:rPr>
              <a:t> is repository for copies that can be accessed more quickly</a:t>
            </a:r>
          </a:p>
          <a:p>
            <a:pPr lvl="1">
              <a:spcBef>
                <a:spcPct val="20000"/>
              </a:spcBef>
            </a:pPr>
            <a:r>
              <a:rPr lang="en-US" altLang="ko-KR" sz="1800" dirty="0">
                <a:ea typeface="굴림" panose="020B0600000101010101" pitchFamily="34" charset="-127"/>
              </a:rPr>
              <a:t>Make frequent case fast and infrequent case less dominant</a:t>
            </a:r>
          </a:p>
          <a:p>
            <a:pPr>
              <a:spcBef>
                <a:spcPct val="20000"/>
              </a:spcBef>
            </a:pPr>
            <a:r>
              <a:rPr lang="en-US" altLang="ko-KR" sz="2000" dirty="0">
                <a:ea typeface="굴림" panose="020B0600000101010101" pitchFamily="34" charset="-127"/>
              </a:rPr>
              <a:t>Caching underlies many techniques used today to make computers fast</a:t>
            </a:r>
          </a:p>
          <a:p>
            <a:pPr lvl="1">
              <a:spcBef>
                <a:spcPct val="20000"/>
              </a:spcBef>
            </a:pPr>
            <a:r>
              <a:rPr lang="en-US" altLang="ko-KR" sz="1800" dirty="0">
                <a:ea typeface="굴림" panose="020B0600000101010101" pitchFamily="34" charset="-127"/>
              </a:rPr>
              <a:t>We can cache memory locations, address translations, pages, file blocks, file names, network routes, etc…</a:t>
            </a:r>
          </a:p>
          <a:p>
            <a:pPr>
              <a:spcBef>
                <a:spcPct val="20000"/>
              </a:spcBef>
            </a:pPr>
            <a:r>
              <a:rPr lang="en-US" altLang="ko-KR" sz="2000" dirty="0">
                <a:ea typeface="굴림" panose="020B0600000101010101" pitchFamily="34" charset="-127"/>
              </a:rPr>
              <a:t>Only good if</a:t>
            </a:r>
          </a:p>
          <a:p>
            <a:pPr lvl="1">
              <a:spcBef>
                <a:spcPct val="20000"/>
              </a:spcBef>
            </a:pPr>
            <a:r>
              <a:rPr lang="en-US" altLang="ko-KR" sz="1800" dirty="0">
                <a:ea typeface="굴림" panose="020B0600000101010101" pitchFamily="34" charset="-127"/>
              </a:rPr>
              <a:t>Frequent case is frequent enough and</a:t>
            </a:r>
          </a:p>
          <a:p>
            <a:pPr lvl="1">
              <a:spcBef>
                <a:spcPct val="20000"/>
              </a:spcBef>
            </a:pPr>
            <a:r>
              <a:rPr lang="en-US" altLang="ko-KR" sz="1800" dirty="0">
                <a:ea typeface="굴림" panose="020B0600000101010101" pitchFamily="34" charset="-127"/>
              </a:rPr>
              <a:t>Infrequent case is not too expensive</a:t>
            </a:r>
          </a:p>
        </p:txBody>
      </p:sp>
    </p:spTree>
    <p:extLst>
      <p:ext uri="{BB962C8B-B14F-4D97-AF65-F5344CB8AC3E}">
        <p14:creationId xmlns:p14="http://schemas.microsoft.com/office/powerpoint/2010/main" val="794563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Synonym</a:t>
            </a:r>
          </a:p>
        </p:txBody>
      </p:sp>
      <p:sp>
        <p:nvSpPr>
          <p:cNvPr id="3" name="Content Placeholder 2"/>
          <p:cNvSpPr>
            <a:spLocks noGrp="1"/>
          </p:cNvSpPr>
          <p:nvPr>
            <p:ph idx="1"/>
          </p:nvPr>
        </p:nvSpPr>
        <p:spPr>
          <a:xfrm>
            <a:off x="628650" y="1676400"/>
            <a:ext cx="7886700" cy="4968875"/>
          </a:xfrm>
        </p:spPr>
        <p:txBody>
          <a:bodyPr/>
          <a:lstStyle/>
          <a:p>
            <a:r>
              <a:rPr lang="en-US" sz="1800" dirty="0"/>
              <a:t>Definition: different virtual addresses mapped to same physical address</a:t>
            </a:r>
          </a:p>
          <a:p>
            <a:pPr lvl="1"/>
            <a:r>
              <a:rPr lang="en-US" sz="1600" dirty="0"/>
              <a:t>Could be in same virtual address space or different virtual address spaces</a:t>
            </a:r>
          </a:p>
          <a:p>
            <a:pPr lvl="1"/>
            <a:r>
              <a:rPr lang="en-US" sz="1600" dirty="0"/>
              <a:t>E.g., </a:t>
            </a:r>
            <a:r>
              <a:rPr lang="en-US" sz="1600" dirty="0" err="1">
                <a:latin typeface="Ubuntu Mono" panose="020B0509030602030204" pitchFamily="49" charset="0"/>
              </a:rPr>
              <a:t>mmap</a:t>
            </a:r>
            <a:r>
              <a:rPr lang="en-US" sz="1600" dirty="0">
                <a:latin typeface="Ubuntu Mono" panose="020B0509030602030204" pitchFamily="49" charset="0"/>
              </a:rPr>
              <a:t>()</a:t>
            </a:r>
            <a:r>
              <a:rPr lang="en-US" sz="1600" dirty="0"/>
              <a:t> same file multiple times in same process or once in multiple processes</a:t>
            </a:r>
          </a:p>
          <a:p>
            <a:pPr lvl="4"/>
            <a:endParaRPr lang="en-US" sz="800" dirty="0"/>
          </a:p>
          <a:p>
            <a:r>
              <a:rPr lang="en-US" sz="1800" dirty="0">
                <a:solidFill>
                  <a:srgbClr val="FF0000"/>
                </a:solidFill>
              </a:rPr>
              <a:t>Aliasing</a:t>
            </a:r>
            <a:r>
              <a:rPr lang="en-US" sz="1800" dirty="0"/>
              <a:t> </a:t>
            </a:r>
            <a:r>
              <a:rPr lang="en-CA" sz="1800" dirty="0"/>
              <a:t>problem: synonyms could be mapped to different locations in virtual cache</a:t>
            </a:r>
          </a:p>
          <a:p>
            <a:pPr lvl="4"/>
            <a:endParaRPr lang="en-CA" sz="800" dirty="0"/>
          </a:p>
          <a:p>
            <a:r>
              <a:rPr lang="en-US" sz="1800" dirty="0"/>
              <a:t>Typical solution: </a:t>
            </a:r>
            <a:r>
              <a:rPr lang="en-US" sz="1800" dirty="0">
                <a:solidFill>
                  <a:srgbClr val="FF0000"/>
                </a:solidFill>
              </a:rPr>
              <a:t>virtually-indexed-physically-tagged</a:t>
            </a:r>
            <a:r>
              <a:rPr lang="en-US" sz="1800" dirty="0"/>
              <a:t> virtual cache</a:t>
            </a:r>
          </a:p>
          <a:p>
            <a:pPr lvl="1"/>
            <a:r>
              <a:rPr lang="en-US" sz="1600" dirty="0"/>
              <a:t>Map synonyms to the same cache set (kernel ensures assigned VAs agree in index bits)</a:t>
            </a:r>
          </a:p>
          <a:p>
            <a:pPr lvl="1"/>
            <a:r>
              <a:rPr lang="en-US" sz="1600" dirty="0"/>
              <a:t>Tag each virtual cache block by physical address</a:t>
            </a:r>
          </a:p>
          <a:p>
            <a:pPr lvl="1"/>
            <a:r>
              <a:rPr lang="en-US" sz="1600" dirty="0"/>
              <a:t>Lookup virtual cache and TLB in parallel</a:t>
            </a:r>
          </a:p>
          <a:p>
            <a:pPr lvl="1"/>
            <a:r>
              <a:rPr lang="en-US" sz="1600" dirty="0"/>
              <a:t>Update/invalidate other copies if physical address from TLB matches multiple entries</a:t>
            </a:r>
          </a:p>
          <a:p>
            <a:pPr lvl="4"/>
            <a:endParaRPr lang="en-US" sz="800" dirty="0"/>
          </a:p>
          <a:p>
            <a:r>
              <a:rPr lang="en-US" sz="1800" dirty="0"/>
              <a:t>Synonym problem could affect </a:t>
            </a:r>
            <a:r>
              <a:rPr lang="en-US" sz="1800" dirty="0">
                <a:solidFill>
                  <a:srgbClr val="FF0000"/>
                </a:solidFill>
              </a:rPr>
              <a:t>any</a:t>
            </a:r>
            <a:r>
              <a:rPr lang="en-US" sz="1800" dirty="0"/>
              <a:t> HW structure that deals with memory accesses</a:t>
            </a:r>
          </a:p>
          <a:p>
            <a:pPr lvl="1"/>
            <a:r>
              <a:rPr lang="en-US" sz="1600" dirty="0"/>
              <a:t>E.g., load with synonym VA misses in </a:t>
            </a:r>
            <a:r>
              <a:rPr lang="en-US" sz="1600" dirty="0">
                <a:solidFill>
                  <a:srgbClr val="FF0000"/>
                </a:solidFill>
              </a:rPr>
              <a:t>store buffer</a:t>
            </a:r>
            <a:r>
              <a:rPr lang="en-US" sz="1600" dirty="0"/>
              <a:t> if entries are tagged by VA and PID</a:t>
            </a:r>
          </a:p>
        </p:txBody>
      </p:sp>
    </p:spTree>
    <p:extLst>
      <p:ext uri="{BB962C8B-B14F-4D97-AF65-F5344CB8AC3E}">
        <p14:creationId xmlns:p14="http://schemas.microsoft.com/office/powerpoint/2010/main" val="1671090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Aside: Memory-mapped </a:t>
            </a:r>
            <a:r>
              <a:rPr lang="en-US" dirty="0"/>
              <a:t>Files</a:t>
            </a:r>
          </a:p>
        </p:txBody>
      </p:sp>
      <p:sp>
        <p:nvSpPr>
          <p:cNvPr id="3" name="Content Placeholder 2"/>
          <p:cNvSpPr>
            <a:spLocks noGrp="1"/>
          </p:cNvSpPr>
          <p:nvPr>
            <p:ph idx="1"/>
          </p:nvPr>
        </p:nvSpPr>
        <p:spPr/>
        <p:txBody>
          <a:bodyPr/>
          <a:lstStyle/>
          <a:p>
            <a:r>
              <a:rPr lang="en-US" sz="2000" dirty="0"/>
              <a:t>Traditional I/O involves explicit transfers between buffers in process address space to/from regions of file</a:t>
            </a:r>
          </a:p>
          <a:p>
            <a:pPr lvl="1"/>
            <a:r>
              <a:rPr lang="en-US" sz="1800" dirty="0"/>
              <a:t>This involves multiple copies into caches in memory, plus system calls</a:t>
            </a:r>
          </a:p>
          <a:p>
            <a:pPr lvl="1"/>
            <a:endParaRPr lang="en-US" sz="1800" dirty="0"/>
          </a:p>
          <a:p>
            <a:r>
              <a:rPr lang="en-US" sz="2000" dirty="0"/>
              <a:t>OS can map region of file into empty region of process address space</a:t>
            </a:r>
          </a:p>
          <a:p>
            <a:pPr lvl="1"/>
            <a:r>
              <a:rPr lang="en-US" sz="1800" dirty="0"/>
              <a:t>Implicitly </a:t>
            </a:r>
            <a:r>
              <a:rPr lang="en-US" sz="1800" i="1" dirty="0">
                <a:solidFill>
                  <a:srgbClr val="FF0000"/>
                </a:solidFill>
              </a:rPr>
              <a:t>page it in</a:t>
            </a:r>
            <a:r>
              <a:rPr lang="en-US" sz="1800" dirty="0"/>
              <a:t> when we read it</a:t>
            </a:r>
          </a:p>
          <a:p>
            <a:pPr lvl="1"/>
            <a:r>
              <a:rPr lang="en-US" sz="1800" dirty="0"/>
              <a:t>Write it and eventually </a:t>
            </a:r>
            <a:r>
              <a:rPr lang="en-US" sz="1800" i="1" dirty="0">
                <a:solidFill>
                  <a:srgbClr val="FF0000"/>
                </a:solidFill>
              </a:rPr>
              <a:t>page it out</a:t>
            </a:r>
          </a:p>
          <a:p>
            <a:pPr lvl="1"/>
            <a:endParaRPr lang="en-US" sz="1800" dirty="0"/>
          </a:p>
          <a:p>
            <a:r>
              <a:rPr lang="en-US" sz="2000" dirty="0"/>
              <a:t>Executable files are treated this way when we </a:t>
            </a:r>
            <a:r>
              <a:rPr lang="en-US" sz="2000" dirty="0">
                <a:latin typeface="Ubuntu Mono" panose="020B0509030602030204" pitchFamily="49" charset="0"/>
              </a:rPr>
              <a:t>exec</a:t>
            </a:r>
            <a:r>
              <a:rPr lang="en-US" sz="2000" dirty="0"/>
              <a:t> the process</a:t>
            </a:r>
          </a:p>
        </p:txBody>
      </p:sp>
    </p:spTree>
    <p:extLst>
      <p:ext uri="{BB962C8B-B14F-4D97-AF65-F5344CB8AC3E}">
        <p14:creationId xmlns:p14="http://schemas.microsoft.com/office/powerpoint/2010/main" val="1869404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51A9A-EA17-974B-AA36-216E8D4D8A08}"/>
              </a:ext>
            </a:extLst>
          </p:cNvPr>
          <p:cNvSpPr>
            <a:spLocks noGrp="1"/>
          </p:cNvSpPr>
          <p:nvPr>
            <p:ph type="title"/>
          </p:nvPr>
        </p:nvSpPr>
        <p:spPr/>
        <p:txBody>
          <a:bodyPr/>
          <a:lstStyle/>
          <a:p>
            <a:r>
              <a:rPr lang="en-US" dirty="0"/>
              <a:t>Putting it Together: Address Translation</a:t>
            </a:r>
          </a:p>
        </p:txBody>
      </p:sp>
      <p:sp>
        <p:nvSpPr>
          <p:cNvPr id="7" name="Rectangle 5" descr="80%">
            <a:extLst>
              <a:ext uri="{FF2B5EF4-FFF2-40B4-BE49-F238E27FC236}">
                <a16:creationId xmlns:a16="http://schemas.microsoft.com/office/drawing/2014/main" id="{129EF639-B256-B647-8F81-C00839213B08}"/>
              </a:ext>
            </a:extLst>
          </p:cNvPr>
          <p:cNvSpPr>
            <a:spLocks noChangeArrowheads="1"/>
          </p:cNvSpPr>
          <p:nvPr/>
        </p:nvSpPr>
        <p:spPr bwMode="auto">
          <a:xfrm>
            <a:off x="2636292" y="3894535"/>
            <a:ext cx="669925" cy="142875"/>
          </a:xfrm>
          <a:prstGeom prst="rect">
            <a:avLst/>
          </a:prstGeom>
          <a:solidFill>
            <a:schemeClr val="accent6">
              <a:lumMod val="60000"/>
              <a:lumOff val="40000"/>
            </a:schemeClr>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cxnSp>
        <p:nvCxnSpPr>
          <p:cNvPr id="16" name="Elbow Connector 15">
            <a:extLst>
              <a:ext uri="{FF2B5EF4-FFF2-40B4-BE49-F238E27FC236}">
                <a16:creationId xmlns:a16="http://schemas.microsoft.com/office/drawing/2014/main" id="{4C0B5117-E35B-3749-AD89-FD0B70A51D79}"/>
              </a:ext>
            </a:extLst>
          </p:cNvPr>
          <p:cNvCxnSpPr>
            <a:cxnSpLocks/>
            <a:stCxn id="12" idx="2"/>
            <a:endCxn id="7" idx="1"/>
          </p:cNvCxnSpPr>
          <p:nvPr/>
        </p:nvCxnSpPr>
        <p:spPr>
          <a:xfrm rot="16200000" flipH="1">
            <a:off x="1179744" y="2509424"/>
            <a:ext cx="1854747" cy="1058349"/>
          </a:xfrm>
          <a:prstGeom prst="bentConnector2">
            <a:avLst/>
          </a:prstGeom>
          <a:ln w="25400">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7" name="Rectangle 4">
            <a:extLst>
              <a:ext uri="{FF2B5EF4-FFF2-40B4-BE49-F238E27FC236}">
                <a16:creationId xmlns:a16="http://schemas.microsoft.com/office/drawing/2014/main" id="{2E54EBE6-51B5-5748-A217-1DB1EBCD850C}"/>
              </a:ext>
            </a:extLst>
          </p:cNvPr>
          <p:cNvSpPr>
            <a:spLocks noChangeArrowheads="1"/>
          </p:cNvSpPr>
          <p:nvPr/>
        </p:nvSpPr>
        <p:spPr bwMode="auto">
          <a:xfrm>
            <a:off x="2636292" y="3749063"/>
            <a:ext cx="669925" cy="1154545"/>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cxnSp>
        <p:nvCxnSpPr>
          <p:cNvPr id="19" name="Elbow Connector 18">
            <a:extLst>
              <a:ext uri="{FF2B5EF4-FFF2-40B4-BE49-F238E27FC236}">
                <a16:creationId xmlns:a16="http://schemas.microsoft.com/office/drawing/2014/main" id="{BFF616E5-171D-D344-99A3-77C569B73F6C}"/>
              </a:ext>
            </a:extLst>
          </p:cNvPr>
          <p:cNvCxnSpPr>
            <a:cxnSpLocks/>
            <a:stCxn id="7" idx="3"/>
          </p:cNvCxnSpPr>
          <p:nvPr/>
        </p:nvCxnSpPr>
        <p:spPr>
          <a:xfrm flipV="1">
            <a:off x="3306217" y="3311464"/>
            <a:ext cx="814117" cy="654509"/>
          </a:xfrm>
          <a:prstGeom prst="bentConnector3">
            <a:avLst>
              <a:gd name="adj1" fmla="val 50000"/>
            </a:avLst>
          </a:prstGeom>
          <a:ln w="25400">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25D9A064-21D2-B742-8844-02FE29557C82}"/>
              </a:ext>
            </a:extLst>
          </p:cNvPr>
          <p:cNvCxnSpPr>
            <a:cxnSpLocks/>
            <a:stCxn id="14" idx="2"/>
            <a:endCxn id="30" idx="1"/>
          </p:cNvCxnSpPr>
          <p:nvPr/>
        </p:nvCxnSpPr>
        <p:spPr>
          <a:xfrm rot="16200000" flipH="1">
            <a:off x="2592369" y="2050891"/>
            <a:ext cx="1467630" cy="1588299"/>
          </a:xfrm>
          <a:prstGeom prst="bentConnector2">
            <a:avLst/>
          </a:prstGeom>
          <a:ln w="25400">
            <a:solidFill>
              <a:schemeClr val="accent5">
                <a:lumMod val="60000"/>
                <a:lumOff val="4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0" name="Rectangle 11" descr="70%">
            <a:extLst>
              <a:ext uri="{FF2B5EF4-FFF2-40B4-BE49-F238E27FC236}">
                <a16:creationId xmlns:a16="http://schemas.microsoft.com/office/drawing/2014/main" id="{48C1B6B9-D319-F142-812C-5CE76B422919}"/>
              </a:ext>
            </a:extLst>
          </p:cNvPr>
          <p:cNvSpPr>
            <a:spLocks noChangeArrowheads="1"/>
          </p:cNvSpPr>
          <p:nvPr/>
        </p:nvSpPr>
        <p:spPr bwMode="auto">
          <a:xfrm>
            <a:off x="4120334" y="3506624"/>
            <a:ext cx="668338" cy="144463"/>
          </a:xfrm>
          <a:prstGeom prst="rect">
            <a:avLst/>
          </a:prstGeom>
          <a:solidFill>
            <a:schemeClr val="accent5">
              <a:lumMod val="60000"/>
              <a:lumOff val="40000"/>
            </a:schemeClr>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41" name="Rectangle 37">
            <a:extLst>
              <a:ext uri="{FF2B5EF4-FFF2-40B4-BE49-F238E27FC236}">
                <a16:creationId xmlns:a16="http://schemas.microsoft.com/office/drawing/2014/main" id="{F95E806F-1BD3-CE47-B26C-0F483CFFC7B6}"/>
              </a:ext>
            </a:extLst>
          </p:cNvPr>
          <p:cNvSpPr>
            <a:spLocks noChangeArrowheads="1"/>
          </p:cNvSpPr>
          <p:nvPr/>
        </p:nvSpPr>
        <p:spPr bwMode="auto">
          <a:xfrm>
            <a:off x="7862047" y="1779737"/>
            <a:ext cx="666750" cy="1155858"/>
          </a:xfrm>
          <a:prstGeom prst="rect">
            <a:avLst/>
          </a:prstGeom>
          <a:solidFill>
            <a:schemeClr val="bg2">
              <a:lumMod val="90000"/>
            </a:schemeClr>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en-US" sz="1100" b="0" dirty="0">
                <a:latin typeface="Ubuntu Mono" panose="020B0509030602030204" pitchFamily="49" charset="0"/>
                <a:ea typeface="Gill Sans" charset="0"/>
                <a:cs typeface="Gill Sans" charset="0"/>
              </a:rPr>
              <a:t>Physical</a:t>
            </a:r>
            <a:br>
              <a:rPr lang="en-US" altLang="en-US" sz="1100" b="0" dirty="0">
                <a:latin typeface="Ubuntu Mono" panose="020B0509030602030204" pitchFamily="49" charset="0"/>
                <a:ea typeface="Gill Sans" charset="0"/>
                <a:cs typeface="Gill Sans" charset="0"/>
              </a:rPr>
            </a:br>
            <a:r>
              <a:rPr lang="en-US" altLang="en-US" sz="1100" b="0" dirty="0">
                <a:latin typeface="Ubuntu Mono" panose="020B0509030602030204" pitchFamily="49" charset="0"/>
                <a:ea typeface="Gill Sans" charset="0"/>
                <a:cs typeface="Gill Sans" charset="0"/>
              </a:rPr>
              <a:t>Page</a:t>
            </a:r>
          </a:p>
        </p:txBody>
      </p:sp>
      <p:cxnSp>
        <p:nvCxnSpPr>
          <p:cNvPr id="42" name="Elbow Connector 41">
            <a:extLst>
              <a:ext uri="{FF2B5EF4-FFF2-40B4-BE49-F238E27FC236}">
                <a16:creationId xmlns:a16="http://schemas.microsoft.com/office/drawing/2014/main" id="{C3F246B3-1831-CB41-B1F1-29764BD2A6FD}"/>
              </a:ext>
            </a:extLst>
          </p:cNvPr>
          <p:cNvCxnSpPr>
            <a:cxnSpLocks/>
            <a:stCxn id="30" idx="3"/>
            <a:endCxn id="45" idx="2"/>
          </p:cNvCxnSpPr>
          <p:nvPr/>
        </p:nvCxnSpPr>
        <p:spPr>
          <a:xfrm flipV="1">
            <a:off x="4788672" y="2851878"/>
            <a:ext cx="1013386" cy="726978"/>
          </a:xfrm>
          <a:prstGeom prst="bentConnector2">
            <a:avLst/>
          </a:prstGeom>
          <a:ln w="25400">
            <a:solidFill>
              <a:schemeClr val="accent3">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4" name="Rectangle 8">
            <a:extLst>
              <a:ext uri="{FF2B5EF4-FFF2-40B4-BE49-F238E27FC236}">
                <a16:creationId xmlns:a16="http://schemas.microsoft.com/office/drawing/2014/main" id="{5229A9EA-61F9-E54D-8A82-F08942AC4FC6}"/>
              </a:ext>
            </a:extLst>
          </p:cNvPr>
          <p:cNvSpPr>
            <a:spLocks noChangeArrowheads="1"/>
          </p:cNvSpPr>
          <p:nvPr/>
        </p:nvSpPr>
        <p:spPr bwMode="auto">
          <a:xfrm>
            <a:off x="4120334" y="3293281"/>
            <a:ext cx="668338" cy="1154545"/>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65" name="Rectangle 64">
            <a:extLst>
              <a:ext uri="{FF2B5EF4-FFF2-40B4-BE49-F238E27FC236}">
                <a16:creationId xmlns:a16="http://schemas.microsoft.com/office/drawing/2014/main" id="{713E1A51-F0E2-9A40-BE15-C3D26505DB14}"/>
              </a:ext>
            </a:extLst>
          </p:cNvPr>
          <p:cNvSpPr/>
          <p:nvPr/>
        </p:nvSpPr>
        <p:spPr bwMode="auto">
          <a:xfrm>
            <a:off x="726271" y="4268194"/>
            <a:ext cx="1069985" cy="234050"/>
          </a:xfrm>
          <a:prstGeom prst="rect">
            <a:avLst/>
          </a:prstGeom>
          <a:solidFill>
            <a:schemeClr val="accent2">
              <a:lumMod val="60000"/>
              <a:lumOff val="40000"/>
            </a:schemeClr>
          </a:solidFill>
          <a:ln>
            <a:solidFill>
              <a:schemeClr val="accent2">
                <a:lumMod val="75000"/>
              </a:schemeClr>
            </a:solidFill>
            <a:headEnd type="none" w="sm" len="sm"/>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PT Pointer</a:t>
            </a:r>
          </a:p>
        </p:txBody>
      </p:sp>
      <p:cxnSp>
        <p:nvCxnSpPr>
          <p:cNvPr id="66" name="Elbow Connector 65">
            <a:extLst>
              <a:ext uri="{FF2B5EF4-FFF2-40B4-BE49-F238E27FC236}">
                <a16:creationId xmlns:a16="http://schemas.microsoft.com/office/drawing/2014/main" id="{E865119F-C7FB-E441-B931-604694940E97}"/>
              </a:ext>
            </a:extLst>
          </p:cNvPr>
          <p:cNvCxnSpPr>
            <a:cxnSpLocks/>
            <a:stCxn id="65" idx="3"/>
          </p:cNvCxnSpPr>
          <p:nvPr/>
        </p:nvCxnSpPr>
        <p:spPr>
          <a:xfrm flipV="1">
            <a:off x="1796256" y="3749063"/>
            <a:ext cx="864347" cy="636156"/>
          </a:xfrm>
          <a:prstGeom prst="bentConnector3">
            <a:avLst>
              <a:gd name="adj1" fmla="val 50000"/>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7200E0F0-236F-BE43-9844-F05EB8C9E1F5}"/>
              </a:ext>
            </a:extLst>
          </p:cNvPr>
          <p:cNvSpPr txBox="1"/>
          <p:nvPr/>
        </p:nvSpPr>
        <p:spPr>
          <a:xfrm>
            <a:off x="2571369" y="4963412"/>
            <a:ext cx="799770" cy="461665"/>
          </a:xfrm>
          <a:prstGeom prst="rect">
            <a:avLst/>
          </a:prstGeom>
          <a:noFill/>
        </p:spPr>
        <p:txBody>
          <a:bodyPr wrap="none" rtlCol="0" anchor="ctr">
            <a:spAutoFit/>
          </a:bodyPr>
          <a:lstStyle/>
          <a:p>
            <a:pPr algn="ctr"/>
            <a:r>
              <a:rPr lang="en-US" sz="1200" dirty="0">
                <a:latin typeface="Gill Sans Light" panose="020B0302020104020203" pitchFamily="34" charset="-79"/>
                <a:cs typeface="Gill Sans Light" panose="020B0302020104020203" pitchFamily="34" charset="-79"/>
              </a:rPr>
              <a:t>Page Table</a:t>
            </a:r>
            <a:br>
              <a:rPr lang="en-US" sz="1200" dirty="0">
                <a:latin typeface="Gill Sans Light" panose="020B0302020104020203" pitchFamily="34" charset="-79"/>
                <a:cs typeface="Gill Sans Light" panose="020B0302020104020203" pitchFamily="34" charset="-79"/>
              </a:rPr>
            </a:br>
            <a:r>
              <a:rPr lang="en-US" sz="1200" dirty="0">
                <a:latin typeface="Gill Sans Light" panose="020B0302020104020203" pitchFamily="34" charset="-79"/>
                <a:cs typeface="Gill Sans Light" panose="020B0302020104020203" pitchFamily="34" charset="-79"/>
              </a:rPr>
              <a:t>(1</a:t>
            </a:r>
            <a:r>
              <a:rPr lang="en-US" sz="1200" baseline="30000" dirty="0">
                <a:latin typeface="Gill Sans Light" panose="020B0302020104020203" pitchFamily="34" charset="-79"/>
                <a:cs typeface="Gill Sans Light" panose="020B0302020104020203" pitchFamily="34" charset="-79"/>
              </a:rPr>
              <a:t>st</a:t>
            </a:r>
            <a:r>
              <a:rPr lang="en-US" sz="1200" dirty="0">
                <a:latin typeface="Gill Sans Light" panose="020B0302020104020203" pitchFamily="34" charset="-79"/>
                <a:cs typeface="Gill Sans Light" panose="020B0302020104020203" pitchFamily="34" charset="-79"/>
              </a:rPr>
              <a:t> Level)</a:t>
            </a:r>
          </a:p>
        </p:txBody>
      </p:sp>
      <p:sp>
        <p:nvSpPr>
          <p:cNvPr id="72" name="TextBox 71">
            <a:extLst>
              <a:ext uri="{FF2B5EF4-FFF2-40B4-BE49-F238E27FC236}">
                <a16:creationId xmlns:a16="http://schemas.microsoft.com/office/drawing/2014/main" id="{4BB20A52-70EB-7145-981F-5A423D90B417}"/>
              </a:ext>
            </a:extLst>
          </p:cNvPr>
          <p:cNvSpPr txBox="1"/>
          <p:nvPr/>
        </p:nvSpPr>
        <p:spPr>
          <a:xfrm>
            <a:off x="4043526" y="4520058"/>
            <a:ext cx="821955" cy="461665"/>
          </a:xfrm>
          <a:prstGeom prst="rect">
            <a:avLst/>
          </a:prstGeom>
          <a:noFill/>
        </p:spPr>
        <p:txBody>
          <a:bodyPr wrap="none" rtlCol="0" anchor="ctr">
            <a:spAutoFit/>
          </a:bodyPr>
          <a:lstStyle/>
          <a:p>
            <a:pPr algn="ctr"/>
            <a:r>
              <a:rPr lang="en-US" sz="1200" dirty="0">
                <a:latin typeface="Gill Sans Light" panose="020B0302020104020203" pitchFamily="34" charset="-79"/>
                <a:cs typeface="Gill Sans Light" panose="020B0302020104020203" pitchFamily="34" charset="-79"/>
              </a:rPr>
              <a:t>Page Table</a:t>
            </a:r>
            <a:br>
              <a:rPr lang="en-US" sz="1200" dirty="0">
                <a:latin typeface="Gill Sans Light" panose="020B0302020104020203" pitchFamily="34" charset="-79"/>
                <a:cs typeface="Gill Sans Light" panose="020B0302020104020203" pitchFamily="34" charset="-79"/>
              </a:rPr>
            </a:br>
            <a:r>
              <a:rPr lang="en-US" sz="1200" dirty="0">
                <a:latin typeface="Gill Sans Light" panose="020B0302020104020203" pitchFamily="34" charset="-79"/>
                <a:cs typeface="Gill Sans Light" panose="020B0302020104020203" pitchFamily="34" charset="-79"/>
              </a:rPr>
              <a:t>(2</a:t>
            </a:r>
            <a:r>
              <a:rPr lang="en-US" sz="1200" baseline="30000" dirty="0">
                <a:latin typeface="Gill Sans Light" panose="020B0302020104020203" pitchFamily="34" charset="-79"/>
                <a:cs typeface="Gill Sans Light" panose="020B0302020104020203" pitchFamily="34" charset="-79"/>
              </a:rPr>
              <a:t>nd</a:t>
            </a:r>
            <a:r>
              <a:rPr lang="en-US" sz="1200" dirty="0">
                <a:latin typeface="Gill Sans Light" panose="020B0302020104020203" pitchFamily="34" charset="-79"/>
                <a:cs typeface="Gill Sans Light" panose="020B0302020104020203" pitchFamily="34" charset="-79"/>
              </a:rPr>
              <a:t> Level)</a:t>
            </a:r>
          </a:p>
        </p:txBody>
      </p:sp>
      <p:sp>
        <p:nvSpPr>
          <p:cNvPr id="12" name="Rectangle 11">
            <a:extLst>
              <a:ext uri="{FF2B5EF4-FFF2-40B4-BE49-F238E27FC236}">
                <a16:creationId xmlns:a16="http://schemas.microsoft.com/office/drawing/2014/main" id="{9970E332-7B07-6B46-915B-35E02BDEB583}"/>
              </a:ext>
            </a:extLst>
          </p:cNvPr>
          <p:cNvSpPr/>
          <p:nvPr/>
        </p:nvSpPr>
        <p:spPr bwMode="auto">
          <a:xfrm>
            <a:off x="1098364" y="1877176"/>
            <a:ext cx="959157" cy="234050"/>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V-P1 </a:t>
            </a:r>
            <a:r>
              <a:rPr lang="en-US" sz="1100" dirty="0">
                <a:solidFill>
                  <a:schemeClr val="tx1"/>
                </a:solidFill>
                <a:latin typeface="Gill Sans Light" panose="020B0302020104020203" pitchFamily="34" charset="-79"/>
                <a:ea typeface="Gill Sans" charset="0"/>
                <a:cs typeface="Gill Sans Light" panose="020B0302020104020203" pitchFamily="34" charset="-79"/>
              </a:rPr>
              <a:t>Index</a:t>
            </a:r>
            <a:endPar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endParaRPr>
          </a:p>
        </p:txBody>
      </p:sp>
      <p:sp>
        <p:nvSpPr>
          <p:cNvPr id="13" name="TextBox 12">
            <a:extLst>
              <a:ext uri="{FF2B5EF4-FFF2-40B4-BE49-F238E27FC236}">
                <a16:creationId xmlns:a16="http://schemas.microsoft.com/office/drawing/2014/main" id="{73191200-A5B9-CC42-B85C-349916F0D271}"/>
              </a:ext>
            </a:extLst>
          </p:cNvPr>
          <p:cNvSpPr txBox="1"/>
          <p:nvPr/>
        </p:nvSpPr>
        <p:spPr>
          <a:xfrm>
            <a:off x="1975695" y="1578007"/>
            <a:ext cx="1112677" cy="276999"/>
          </a:xfrm>
          <a:prstGeom prst="rect">
            <a:avLst/>
          </a:prstGeom>
          <a:noFill/>
        </p:spPr>
        <p:txBody>
          <a:bodyPr wrap="none" rtlCol="0" anchor="ctr">
            <a:spAutoFit/>
          </a:bodyPr>
          <a:lstStyle/>
          <a:p>
            <a:pPr algn="r"/>
            <a:r>
              <a:rPr lang="en-US" sz="1200" dirty="0">
                <a:latin typeface="Gill Sans Light" panose="020B0302020104020203" pitchFamily="34" charset="-79"/>
                <a:cs typeface="Gill Sans Light" panose="020B0302020104020203" pitchFamily="34" charset="-79"/>
              </a:rPr>
              <a:t>Virtual Address</a:t>
            </a:r>
          </a:p>
        </p:txBody>
      </p:sp>
      <p:sp>
        <p:nvSpPr>
          <p:cNvPr id="14" name="Rectangle 13">
            <a:extLst>
              <a:ext uri="{FF2B5EF4-FFF2-40B4-BE49-F238E27FC236}">
                <a16:creationId xmlns:a16="http://schemas.microsoft.com/office/drawing/2014/main" id="{E2493C4B-C822-B342-BC95-AE27F874E300}"/>
              </a:ext>
            </a:extLst>
          </p:cNvPr>
          <p:cNvSpPr/>
          <p:nvPr/>
        </p:nvSpPr>
        <p:spPr bwMode="auto">
          <a:xfrm>
            <a:off x="2052456" y="1877176"/>
            <a:ext cx="959157" cy="234050"/>
          </a:xfrm>
          <a:prstGeom prst="rect">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V-P2 </a:t>
            </a:r>
            <a:r>
              <a:rPr lang="en-US" sz="1100" dirty="0">
                <a:solidFill>
                  <a:schemeClr val="tx1"/>
                </a:solidFill>
                <a:latin typeface="Gill Sans Light" panose="020B0302020104020203" pitchFamily="34" charset="-79"/>
                <a:ea typeface="Gill Sans" charset="0"/>
                <a:cs typeface="Gill Sans Light" panose="020B0302020104020203" pitchFamily="34" charset="-79"/>
              </a:rPr>
              <a:t>Index</a:t>
            </a:r>
            <a:endPar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endParaRPr>
          </a:p>
        </p:txBody>
      </p:sp>
      <p:sp>
        <p:nvSpPr>
          <p:cNvPr id="22" name="Rectangle 21">
            <a:extLst>
              <a:ext uri="{FF2B5EF4-FFF2-40B4-BE49-F238E27FC236}">
                <a16:creationId xmlns:a16="http://schemas.microsoft.com/office/drawing/2014/main" id="{CE81E3D1-4EA5-234A-A016-55EB15EED23E}"/>
              </a:ext>
            </a:extLst>
          </p:cNvPr>
          <p:cNvSpPr/>
          <p:nvPr/>
        </p:nvSpPr>
        <p:spPr bwMode="auto">
          <a:xfrm>
            <a:off x="3011613" y="1877176"/>
            <a:ext cx="1287462" cy="23405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Offset</a:t>
            </a:r>
          </a:p>
        </p:txBody>
      </p:sp>
      <p:sp>
        <p:nvSpPr>
          <p:cNvPr id="45" name="Rectangle 44">
            <a:extLst>
              <a:ext uri="{FF2B5EF4-FFF2-40B4-BE49-F238E27FC236}">
                <a16:creationId xmlns:a16="http://schemas.microsoft.com/office/drawing/2014/main" id="{06389A67-2732-2744-B934-380DC92AB0A8}"/>
              </a:ext>
            </a:extLst>
          </p:cNvPr>
          <p:cNvSpPr/>
          <p:nvPr/>
        </p:nvSpPr>
        <p:spPr bwMode="auto">
          <a:xfrm>
            <a:off x="5322479" y="2617828"/>
            <a:ext cx="959157" cy="234050"/>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P-Page #</a:t>
            </a:r>
          </a:p>
        </p:txBody>
      </p:sp>
      <p:sp>
        <p:nvSpPr>
          <p:cNvPr id="46" name="Rectangle 45">
            <a:extLst>
              <a:ext uri="{FF2B5EF4-FFF2-40B4-BE49-F238E27FC236}">
                <a16:creationId xmlns:a16="http://schemas.microsoft.com/office/drawing/2014/main" id="{F3D8F759-0A60-0441-A86C-2C5715C83291}"/>
              </a:ext>
            </a:extLst>
          </p:cNvPr>
          <p:cNvSpPr/>
          <p:nvPr/>
        </p:nvSpPr>
        <p:spPr bwMode="auto">
          <a:xfrm>
            <a:off x="6281636" y="2617828"/>
            <a:ext cx="1287462" cy="23405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Offset</a:t>
            </a:r>
          </a:p>
        </p:txBody>
      </p:sp>
      <p:sp>
        <p:nvSpPr>
          <p:cNvPr id="48" name="TextBox 47">
            <a:extLst>
              <a:ext uri="{FF2B5EF4-FFF2-40B4-BE49-F238E27FC236}">
                <a16:creationId xmlns:a16="http://schemas.microsoft.com/office/drawing/2014/main" id="{03CCE23B-F7C3-D44A-A37B-24473FC14CAD}"/>
              </a:ext>
            </a:extLst>
          </p:cNvPr>
          <p:cNvSpPr txBox="1"/>
          <p:nvPr/>
        </p:nvSpPr>
        <p:spPr>
          <a:xfrm>
            <a:off x="5778617" y="2313573"/>
            <a:ext cx="1170192" cy="276999"/>
          </a:xfrm>
          <a:prstGeom prst="rect">
            <a:avLst/>
          </a:prstGeom>
          <a:noFill/>
        </p:spPr>
        <p:txBody>
          <a:bodyPr wrap="none" rtlCol="0" anchor="ctr">
            <a:spAutoFit/>
          </a:bodyPr>
          <a:lstStyle/>
          <a:p>
            <a:pPr algn="r"/>
            <a:r>
              <a:rPr lang="en-US" sz="1200" dirty="0">
                <a:latin typeface="Gill Sans Light" panose="020B0302020104020203" pitchFamily="34" charset="-79"/>
                <a:cs typeface="Gill Sans Light" panose="020B0302020104020203" pitchFamily="34" charset="-79"/>
              </a:rPr>
              <a:t>Physical Address</a:t>
            </a:r>
          </a:p>
        </p:txBody>
      </p:sp>
      <p:cxnSp>
        <p:nvCxnSpPr>
          <p:cNvPr id="50" name="Elbow Connector 49">
            <a:extLst>
              <a:ext uri="{FF2B5EF4-FFF2-40B4-BE49-F238E27FC236}">
                <a16:creationId xmlns:a16="http://schemas.microsoft.com/office/drawing/2014/main" id="{62116DC6-A8A7-3B4D-8B66-C5C76DE07A39}"/>
              </a:ext>
            </a:extLst>
          </p:cNvPr>
          <p:cNvCxnSpPr>
            <a:cxnSpLocks/>
            <a:stCxn id="46" idx="0"/>
            <a:endCxn id="41" idx="1"/>
          </p:cNvCxnSpPr>
          <p:nvPr/>
        </p:nvCxnSpPr>
        <p:spPr>
          <a:xfrm rot="5400000" flipH="1" flipV="1">
            <a:off x="7263626" y="2019407"/>
            <a:ext cx="260162" cy="936680"/>
          </a:xfrm>
          <a:prstGeom prst="bentConnector2">
            <a:avLst/>
          </a:prstGeom>
          <a:ln w="25400">
            <a:solidFill>
              <a:srgbClr val="7030A0"/>
            </a:solidFill>
            <a:prstDash val="sysDash"/>
            <a:miter lim="800000"/>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873DDC6F-8B53-CE4F-B27D-0D9D4545F4AC}"/>
              </a:ext>
            </a:extLst>
          </p:cNvPr>
          <p:cNvCxnSpPr>
            <a:cxnSpLocks/>
            <a:stCxn id="22" idx="2"/>
            <a:endCxn id="46" idx="2"/>
          </p:cNvCxnSpPr>
          <p:nvPr/>
        </p:nvCxnSpPr>
        <p:spPr>
          <a:xfrm rot="16200000" flipH="1">
            <a:off x="4920029" y="846540"/>
            <a:ext cx="740652" cy="3270023"/>
          </a:xfrm>
          <a:prstGeom prst="bentConnector3">
            <a:avLst>
              <a:gd name="adj1" fmla="val 130865"/>
            </a:avLst>
          </a:prstGeom>
          <a:ln w="25400">
            <a:solidFill>
              <a:srgbClr val="7030A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5" name="Elbow Connector 74">
            <a:extLst>
              <a:ext uri="{FF2B5EF4-FFF2-40B4-BE49-F238E27FC236}">
                <a16:creationId xmlns:a16="http://schemas.microsoft.com/office/drawing/2014/main" id="{87CDD426-F5A1-274D-AC54-CA451FB8A8D0}"/>
              </a:ext>
            </a:extLst>
          </p:cNvPr>
          <p:cNvCxnSpPr>
            <a:cxnSpLocks/>
            <a:stCxn id="45" idx="0"/>
          </p:cNvCxnSpPr>
          <p:nvPr/>
        </p:nvCxnSpPr>
        <p:spPr>
          <a:xfrm rot="5400000" flipH="1" flipV="1">
            <a:off x="6416438" y="1172218"/>
            <a:ext cx="831231" cy="2059991"/>
          </a:xfrm>
          <a:prstGeom prst="bentConnector2">
            <a:avLst/>
          </a:prstGeom>
          <a:ln w="25400">
            <a:solidFill>
              <a:schemeClr val="accent3">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82603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51A9A-EA17-974B-AA36-216E8D4D8A08}"/>
              </a:ext>
            </a:extLst>
          </p:cNvPr>
          <p:cNvSpPr>
            <a:spLocks noGrp="1"/>
          </p:cNvSpPr>
          <p:nvPr>
            <p:ph type="title"/>
          </p:nvPr>
        </p:nvSpPr>
        <p:spPr/>
        <p:txBody>
          <a:bodyPr/>
          <a:lstStyle/>
          <a:p>
            <a:r>
              <a:rPr lang="en-US" dirty="0"/>
              <a:t>Putting it Together: TLB</a:t>
            </a:r>
          </a:p>
        </p:txBody>
      </p:sp>
      <p:sp>
        <p:nvSpPr>
          <p:cNvPr id="7" name="Rectangle 5" descr="80%">
            <a:extLst>
              <a:ext uri="{FF2B5EF4-FFF2-40B4-BE49-F238E27FC236}">
                <a16:creationId xmlns:a16="http://schemas.microsoft.com/office/drawing/2014/main" id="{129EF639-B256-B647-8F81-C00839213B08}"/>
              </a:ext>
            </a:extLst>
          </p:cNvPr>
          <p:cNvSpPr>
            <a:spLocks noChangeArrowheads="1"/>
          </p:cNvSpPr>
          <p:nvPr/>
        </p:nvSpPr>
        <p:spPr bwMode="auto">
          <a:xfrm>
            <a:off x="2636292" y="3894535"/>
            <a:ext cx="669925" cy="142875"/>
          </a:xfrm>
          <a:prstGeom prst="rect">
            <a:avLst/>
          </a:prstGeom>
          <a:solidFill>
            <a:schemeClr val="accent6">
              <a:lumMod val="60000"/>
              <a:lumOff val="40000"/>
            </a:schemeClr>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cxnSp>
        <p:nvCxnSpPr>
          <p:cNvPr id="16" name="Elbow Connector 15">
            <a:extLst>
              <a:ext uri="{FF2B5EF4-FFF2-40B4-BE49-F238E27FC236}">
                <a16:creationId xmlns:a16="http://schemas.microsoft.com/office/drawing/2014/main" id="{4C0B5117-E35B-3749-AD89-FD0B70A51D79}"/>
              </a:ext>
            </a:extLst>
          </p:cNvPr>
          <p:cNvCxnSpPr>
            <a:cxnSpLocks/>
            <a:stCxn id="12" idx="2"/>
            <a:endCxn id="7" idx="1"/>
          </p:cNvCxnSpPr>
          <p:nvPr/>
        </p:nvCxnSpPr>
        <p:spPr>
          <a:xfrm rot="16200000" flipH="1">
            <a:off x="1179744" y="2509424"/>
            <a:ext cx="1854747" cy="1058349"/>
          </a:xfrm>
          <a:prstGeom prst="bentConnector2">
            <a:avLst/>
          </a:prstGeom>
          <a:ln w="25400">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7" name="Rectangle 4">
            <a:extLst>
              <a:ext uri="{FF2B5EF4-FFF2-40B4-BE49-F238E27FC236}">
                <a16:creationId xmlns:a16="http://schemas.microsoft.com/office/drawing/2014/main" id="{2E54EBE6-51B5-5748-A217-1DB1EBCD850C}"/>
              </a:ext>
            </a:extLst>
          </p:cNvPr>
          <p:cNvSpPr>
            <a:spLocks noChangeArrowheads="1"/>
          </p:cNvSpPr>
          <p:nvPr/>
        </p:nvSpPr>
        <p:spPr bwMode="auto">
          <a:xfrm>
            <a:off x="2636292" y="3749063"/>
            <a:ext cx="669925" cy="1154545"/>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cxnSp>
        <p:nvCxnSpPr>
          <p:cNvPr id="19" name="Elbow Connector 18">
            <a:extLst>
              <a:ext uri="{FF2B5EF4-FFF2-40B4-BE49-F238E27FC236}">
                <a16:creationId xmlns:a16="http://schemas.microsoft.com/office/drawing/2014/main" id="{BFF616E5-171D-D344-99A3-77C569B73F6C}"/>
              </a:ext>
            </a:extLst>
          </p:cNvPr>
          <p:cNvCxnSpPr>
            <a:cxnSpLocks/>
            <a:stCxn id="7" idx="3"/>
          </p:cNvCxnSpPr>
          <p:nvPr/>
        </p:nvCxnSpPr>
        <p:spPr>
          <a:xfrm flipV="1">
            <a:off x="3306217" y="3311464"/>
            <a:ext cx="814117" cy="654509"/>
          </a:xfrm>
          <a:prstGeom prst="bentConnector3">
            <a:avLst>
              <a:gd name="adj1" fmla="val 50000"/>
            </a:avLst>
          </a:prstGeom>
          <a:ln w="25400">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25D9A064-21D2-B742-8844-02FE29557C82}"/>
              </a:ext>
            </a:extLst>
          </p:cNvPr>
          <p:cNvCxnSpPr>
            <a:cxnSpLocks/>
            <a:stCxn id="14" idx="2"/>
            <a:endCxn id="30" idx="1"/>
          </p:cNvCxnSpPr>
          <p:nvPr/>
        </p:nvCxnSpPr>
        <p:spPr>
          <a:xfrm rot="16200000" flipH="1">
            <a:off x="2592369" y="2050891"/>
            <a:ext cx="1467630" cy="1588299"/>
          </a:xfrm>
          <a:prstGeom prst="bentConnector2">
            <a:avLst/>
          </a:prstGeom>
          <a:ln w="25400">
            <a:solidFill>
              <a:schemeClr val="accent5">
                <a:lumMod val="60000"/>
                <a:lumOff val="4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0" name="Rectangle 11" descr="70%">
            <a:extLst>
              <a:ext uri="{FF2B5EF4-FFF2-40B4-BE49-F238E27FC236}">
                <a16:creationId xmlns:a16="http://schemas.microsoft.com/office/drawing/2014/main" id="{48C1B6B9-D319-F142-812C-5CE76B422919}"/>
              </a:ext>
            </a:extLst>
          </p:cNvPr>
          <p:cNvSpPr>
            <a:spLocks noChangeArrowheads="1"/>
          </p:cNvSpPr>
          <p:nvPr/>
        </p:nvSpPr>
        <p:spPr bwMode="auto">
          <a:xfrm>
            <a:off x="4120334" y="3506624"/>
            <a:ext cx="668338" cy="144463"/>
          </a:xfrm>
          <a:prstGeom prst="rect">
            <a:avLst/>
          </a:prstGeom>
          <a:solidFill>
            <a:schemeClr val="accent5">
              <a:lumMod val="60000"/>
              <a:lumOff val="40000"/>
            </a:schemeClr>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41" name="Rectangle 37">
            <a:extLst>
              <a:ext uri="{FF2B5EF4-FFF2-40B4-BE49-F238E27FC236}">
                <a16:creationId xmlns:a16="http://schemas.microsoft.com/office/drawing/2014/main" id="{F95E806F-1BD3-CE47-B26C-0F483CFFC7B6}"/>
              </a:ext>
            </a:extLst>
          </p:cNvPr>
          <p:cNvSpPr>
            <a:spLocks noChangeArrowheads="1"/>
          </p:cNvSpPr>
          <p:nvPr/>
        </p:nvSpPr>
        <p:spPr bwMode="auto">
          <a:xfrm>
            <a:off x="7862047" y="1779737"/>
            <a:ext cx="666750" cy="1155858"/>
          </a:xfrm>
          <a:prstGeom prst="rect">
            <a:avLst/>
          </a:prstGeom>
          <a:solidFill>
            <a:schemeClr val="bg2">
              <a:lumMod val="90000"/>
            </a:schemeClr>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en-US" sz="1100" b="0" dirty="0">
                <a:latin typeface="Ubuntu Mono" panose="020B0509030602030204" pitchFamily="49" charset="0"/>
                <a:ea typeface="Gill Sans" charset="0"/>
                <a:cs typeface="Gill Sans" charset="0"/>
              </a:rPr>
              <a:t>Physical</a:t>
            </a:r>
            <a:br>
              <a:rPr lang="en-US" altLang="en-US" sz="1100" b="0" dirty="0">
                <a:latin typeface="Ubuntu Mono" panose="020B0509030602030204" pitchFamily="49" charset="0"/>
                <a:ea typeface="Gill Sans" charset="0"/>
                <a:cs typeface="Gill Sans" charset="0"/>
              </a:rPr>
            </a:br>
            <a:r>
              <a:rPr lang="en-US" altLang="en-US" sz="1100" b="0" dirty="0">
                <a:latin typeface="Ubuntu Mono" panose="020B0509030602030204" pitchFamily="49" charset="0"/>
                <a:ea typeface="Gill Sans" charset="0"/>
                <a:cs typeface="Gill Sans" charset="0"/>
              </a:rPr>
              <a:t>Page</a:t>
            </a:r>
          </a:p>
        </p:txBody>
      </p:sp>
      <p:cxnSp>
        <p:nvCxnSpPr>
          <p:cNvPr id="42" name="Elbow Connector 41">
            <a:extLst>
              <a:ext uri="{FF2B5EF4-FFF2-40B4-BE49-F238E27FC236}">
                <a16:creationId xmlns:a16="http://schemas.microsoft.com/office/drawing/2014/main" id="{C3F246B3-1831-CB41-B1F1-29764BD2A6FD}"/>
              </a:ext>
            </a:extLst>
          </p:cNvPr>
          <p:cNvCxnSpPr>
            <a:cxnSpLocks/>
            <a:stCxn id="30" idx="3"/>
            <a:endCxn id="45" idx="2"/>
          </p:cNvCxnSpPr>
          <p:nvPr/>
        </p:nvCxnSpPr>
        <p:spPr>
          <a:xfrm flipV="1">
            <a:off x="4788672" y="2851878"/>
            <a:ext cx="1013386" cy="726978"/>
          </a:xfrm>
          <a:prstGeom prst="bentConnector2">
            <a:avLst/>
          </a:prstGeom>
          <a:ln w="25400">
            <a:solidFill>
              <a:schemeClr val="accent3">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4" name="Rectangle 8">
            <a:extLst>
              <a:ext uri="{FF2B5EF4-FFF2-40B4-BE49-F238E27FC236}">
                <a16:creationId xmlns:a16="http://schemas.microsoft.com/office/drawing/2014/main" id="{5229A9EA-61F9-E54D-8A82-F08942AC4FC6}"/>
              </a:ext>
            </a:extLst>
          </p:cNvPr>
          <p:cNvSpPr>
            <a:spLocks noChangeArrowheads="1"/>
          </p:cNvSpPr>
          <p:nvPr/>
        </p:nvSpPr>
        <p:spPr bwMode="auto">
          <a:xfrm>
            <a:off x="4120334" y="3293281"/>
            <a:ext cx="668338" cy="1154545"/>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65" name="Rectangle 64">
            <a:extLst>
              <a:ext uri="{FF2B5EF4-FFF2-40B4-BE49-F238E27FC236}">
                <a16:creationId xmlns:a16="http://schemas.microsoft.com/office/drawing/2014/main" id="{713E1A51-F0E2-9A40-BE15-C3D26505DB14}"/>
              </a:ext>
            </a:extLst>
          </p:cNvPr>
          <p:cNvSpPr/>
          <p:nvPr/>
        </p:nvSpPr>
        <p:spPr bwMode="auto">
          <a:xfrm>
            <a:off x="726271" y="4268194"/>
            <a:ext cx="1069985" cy="234050"/>
          </a:xfrm>
          <a:prstGeom prst="rect">
            <a:avLst/>
          </a:prstGeom>
          <a:solidFill>
            <a:schemeClr val="accent2">
              <a:lumMod val="60000"/>
              <a:lumOff val="40000"/>
            </a:schemeClr>
          </a:solidFill>
          <a:ln>
            <a:solidFill>
              <a:schemeClr val="accent2">
                <a:lumMod val="75000"/>
              </a:schemeClr>
            </a:solidFill>
            <a:headEnd type="none" w="sm" len="sm"/>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PT Pointer</a:t>
            </a:r>
          </a:p>
        </p:txBody>
      </p:sp>
      <p:cxnSp>
        <p:nvCxnSpPr>
          <p:cNvPr id="66" name="Elbow Connector 65">
            <a:extLst>
              <a:ext uri="{FF2B5EF4-FFF2-40B4-BE49-F238E27FC236}">
                <a16:creationId xmlns:a16="http://schemas.microsoft.com/office/drawing/2014/main" id="{E865119F-C7FB-E441-B931-604694940E97}"/>
              </a:ext>
            </a:extLst>
          </p:cNvPr>
          <p:cNvCxnSpPr>
            <a:cxnSpLocks/>
            <a:stCxn id="65" idx="3"/>
          </p:cNvCxnSpPr>
          <p:nvPr/>
        </p:nvCxnSpPr>
        <p:spPr>
          <a:xfrm flipV="1">
            <a:off x="1796256" y="3749063"/>
            <a:ext cx="864347" cy="636156"/>
          </a:xfrm>
          <a:prstGeom prst="bentConnector3">
            <a:avLst>
              <a:gd name="adj1" fmla="val 50000"/>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7200E0F0-236F-BE43-9844-F05EB8C9E1F5}"/>
              </a:ext>
            </a:extLst>
          </p:cNvPr>
          <p:cNvSpPr txBox="1"/>
          <p:nvPr/>
        </p:nvSpPr>
        <p:spPr>
          <a:xfrm>
            <a:off x="2571369" y="4963412"/>
            <a:ext cx="799770" cy="461665"/>
          </a:xfrm>
          <a:prstGeom prst="rect">
            <a:avLst/>
          </a:prstGeom>
          <a:noFill/>
        </p:spPr>
        <p:txBody>
          <a:bodyPr wrap="none" rtlCol="0" anchor="ctr">
            <a:spAutoFit/>
          </a:bodyPr>
          <a:lstStyle/>
          <a:p>
            <a:pPr algn="ctr"/>
            <a:r>
              <a:rPr lang="en-US" sz="1200" dirty="0">
                <a:latin typeface="Gill Sans Light" panose="020B0302020104020203" pitchFamily="34" charset="-79"/>
                <a:cs typeface="Gill Sans Light" panose="020B0302020104020203" pitchFamily="34" charset="-79"/>
              </a:rPr>
              <a:t>Page Table</a:t>
            </a:r>
            <a:br>
              <a:rPr lang="en-US" sz="1200" dirty="0">
                <a:latin typeface="Gill Sans Light" panose="020B0302020104020203" pitchFamily="34" charset="-79"/>
                <a:cs typeface="Gill Sans Light" panose="020B0302020104020203" pitchFamily="34" charset="-79"/>
              </a:rPr>
            </a:br>
            <a:r>
              <a:rPr lang="en-US" sz="1200" dirty="0">
                <a:latin typeface="Gill Sans Light" panose="020B0302020104020203" pitchFamily="34" charset="-79"/>
                <a:cs typeface="Gill Sans Light" panose="020B0302020104020203" pitchFamily="34" charset="-79"/>
              </a:rPr>
              <a:t>(1</a:t>
            </a:r>
            <a:r>
              <a:rPr lang="en-US" sz="1200" baseline="30000" dirty="0">
                <a:latin typeface="Gill Sans Light" panose="020B0302020104020203" pitchFamily="34" charset="-79"/>
                <a:cs typeface="Gill Sans Light" panose="020B0302020104020203" pitchFamily="34" charset="-79"/>
              </a:rPr>
              <a:t>st</a:t>
            </a:r>
            <a:r>
              <a:rPr lang="en-US" sz="1200" dirty="0">
                <a:latin typeface="Gill Sans Light" panose="020B0302020104020203" pitchFamily="34" charset="-79"/>
                <a:cs typeface="Gill Sans Light" panose="020B0302020104020203" pitchFamily="34" charset="-79"/>
              </a:rPr>
              <a:t> Level)</a:t>
            </a:r>
          </a:p>
        </p:txBody>
      </p:sp>
      <p:sp>
        <p:nvSpPr>
          <p:cNvPr id="72" name="TextBox 71">
            <a:extLst>
              <a:ext uri="{FF2B5EF4-FFF2-40B4-BE49-F238E27FC236}">
                <a16:creationId xmlns:a16="http://schemas.microsoft.com/office/drawing/2014/main" id="{4BB20A52-70EB-7145-981F-5A423D90B417}"/>
              </a:ext>
            </a:extLst>
          </p:cNvPr>
          <p:cNvSpPr txBox="1"/>
          <p:nvPr/>
        </p:nvSpPr>
        <p:spPr>
          <a:xfrm>
            <a:off x="4043526" y="4520058"/>
            <a:ext cx="821955" cy="461665"/>
          </a:xfrm>
          <a:prstGeom prst="rect">
            <a:avLst/>
          </a:prstGeom>
          <a:noFill/>
        </p:spPr>
        <p:txBody>
          <a:bodyPr wrap="none" rtlCol="0" anchor="ctr">
            <a:spAutoFit/>
          </a:bodyPr>
          <a:lstStyle/>
          <a:p>
            <a:pPr algn="ctr"/>
            <a:r>
              <a:rPr lang="en-US" sz="1200" dirty="0">
                <a:latin typeface="Gill Sans Light" panose="020B0302020104020203" pitchFamily="34" charset="-79"/>
                <a:cs typeface="Gill Sans Light" panose="020B0302020104020203" pitchFamily="34" charset="-79"/>
              </a:rPr>
              <a:t>Page Table</a:t>
            </a:r>
            <a:br>
              <a:rPr lang="en-US" sz="1200" dirty="0">
                <a:latin typeface="Gill Sans Light" panose="020B0302020104020203" pitchFamily="34" charset="-79"/>
                <a:cs typeface="Gill Sans Light" panose="020B0302020104020203" pitchFamily="34" charset="-79"/>
              </a:rPr>
            </a:br>
            <a:r>
              <a:rPr lang="en-US" sz="1200" dirty="0">
                <a:latin typeface="Gill Sans Light" panose="020B0302020104020203" pitchFamily="34" charset="-79"/>
                <a:cs typeface="Gill Sans Light" panose="020B0302020104020203" pitchFamily="34" charset="-79"/>
              </a:rPr>
              <a:t>(2</a:t>
            </a:r>
            <a:r>
              <a:rPr lang="en-US" sz="1200" baseline="30000" dirty="0">
                <a:latin typeface="Gill Sans Light" panose="020B0302020104020203" pitchFamily="34" charset="-79"/>
                <a:cs typeface="Gill Sans Light" panose="020B0302020104020203" pitchFamily="34" charset="-79"/>
              </a:rPr>
              <a:t>nd</a:t>
            </a:r>
            <a:r>
              <a:rPr lang="en-US" sz="1200" dirty="0">
                <a:latin typeface="Gill Sans Light" panose="020B0302020104020203" pitchFamily="34" charset="-79"/>
                <a:cs typeface="Gill Sans Light" panose="020B0302020104020203" pitchFamily="34" charset="-79"/>
              </a:rPr>
              <a:t> Level)</a:t>
            </a:r>
          </a:p>
        </p:txBody>
      </p:sp>
      <p:sp>
        <p:nvSpPr>
          <p:cNvPr id="85" name="Rectangle 4">
            <a:extLst>
              <a:ext uri="{FF2B5EF4-FFF2-40B4-BE49-F238E27FC236}">
                <a16:creationId xmlns:a16="http://schemas.microsoft.com/office/drawing/2014/main" id="{2CE8CD56-798D-9941-BFAC-F724F8F1D1DD}"/>
              </a:ext>
            </a:extLst>
          </p:cNvPr>
          <p:cNvSpPr>
            <a:spLocks noChangeArrowheads="1"/>
          </p:cNvSpPr>
          <p:nvPr/>
        </p:nvSpPr>
        <p:spPr bwMode="auto">
          <a:xfrm>
            <a:off x="3060000" y="5616000"/>
            <a:ext cx="1944000" cy="72000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86" name="TextBox 85">
            <a:extLst>
              <a:ext uri="{FF2B5EF4-FFF2-40B4-BE49-F238E27FC236}">
                <a16:creationId xmlns:a16="http://schemas.microsoft.com/office/drawing/2014/main" id="{68C4BF70-DD20-0E4F-A4D6-96D28F13BE25}"/>
              </a:ext>
            </a:extLst>
          </p:cNvPr>
          <p:cNvSpPr txBox="1"/>
          <p:nvPr/>
        </p:nvSpPr>
        <p:spPr>
          <a:xfrm>
            <a:off x="3844731" y="6379741"/>
            <a:ext cx="426720" cy="276999"/>
          </a:xfrm>
          <a:prstGeom prst="rect">
            <a:avLst/>
          </a:prstGeom>
          <a:noFill/>
        </p:spPr>
        <p:txBody>
          <a:bodyPr wrap="none" rtlCol="0" anchor="ctr">
            <a:spAutoFit/>
          </a:bodyPr>
          <a:lstStyle/>
          <a:p>
            <a:pPr algn="ctr"/>
            <a:r>
              <a:rPr lang="en-US" sz="1200" dirty="0">
                <a:latin typeface="Gill Sans Light" panose="020B0302020104020203" pitchFamily="34" charset="-79"/>
                <a:cs typeface="Gill Sans Light" panose="020B0302020104020203" pitchFamily="34" charset="-79"/>
              </a:rPr>
              <a:t>TLB</a:t>
            </a:r>
          </a:p>
        </p:txBody>
      </p:sp>
      <p:sp>
        <p:nvSpPr>
          <p:cNvPr id="87" name="Rectangle 4">
            <a:extLst>
              <a:ext uri="{FF2B5EF4-FFF2-40B4-BE49-F238E27FC236}">
                <a16:creationId xmlns:a16="http://schemas.microsoft.com/office/drawing/2014/main" id="{D20F6CE0-A5F6-6F45-8539-C5A48023C329}"/>
              </a:ext>
            </a:extLst>
          </p:cNvPr>
          <p:cNvSpPr>
            <a:spLocks noChangeArrowheads="1"/>
          </p:cNvSpPr>
          <p:nvPr/>
        </p:nvSpPr>
        <p:spPr bwMode="auto">
          <a:xfrm>
            <a:off x="3060000" y="5616000"/>
            <a:ext cx="972000" cy="18000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88" name="Rectangle 4">
            <a:extLst>
              <a:ext uri="{FF2B5EF4-FFF2-40B4-BE49-F238E27FC236}">
                <a16:creationId xmlns:a16="http://schemas.microsoft.com/office/drawing/2014/main" id="{9ADFFFEE-2FCC-0746-B235-169F9C0361FF}"/>
              </a:ext>
            </a:extLst>
          </p:cNvPr>
          <p:cNvSpPr>
            <a:spLocks noChangeArrowheads="1"/>
          </p:cNvSpPr>
          <p:nvPr/>
        </p:nvSpPr>
        <p:spPr bwMode="auto">
          <a:xfrm>
            <a:off x="4032000" y="5616000"/>
            <a:ext cx="972000" cy="18000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89" name="Rectangle 4">
            <a:extLst>
              <a:ext uri="{FF2B5EF4-FFF2-40B4-BE49-F238E27FC236}">
                <a16:creationId xmlns:a16="http://schemas.microsoft.com/office/drawing/2014/main" id="{A7B2F726-0815-9248-A1A3-2CC153A36613}"/>
              </a:ext>
            </a:extLst>
          </p:cNvPr>
          <p:cNvSpPr>
            <a:spLocks noChangeArrowheads="1"/>
          </p:cNvSpPr>
          <p:nvPr/>
        </p:nvSpPr>
        <p:spPr bwMode="auto">
          <a:xfrm>
            <a:off x="3060000" y="5796000"/>
            <a:ext cx="972000" cy="180000"/>
          </a:xfrm>
          <a:prstGeom prst="rect">
            <a:avLst/>
          </a:prstGeom>
          <a:solidFill>
            <a:schemeClr val="accent6">
              <a:lumMod val="40000"/>
              <a:lumOff val="60000"/>
            </a:schemeClr>
          </a:solid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90" name="Rectangle 4">
            <a:extLst>
              <a:ext uri="{FF2B5EF4-FFF2-40B4-BE49-F238E27FC236}">
                <a16:creationId xmlns:a16="http://schemas.microsoft.com/office/drawing/2014/main" id="{907AB97A-9CA3-F243-BEEC-97D1CF47583F}"/>
              </a:ext>
            </a:extLst>
          </p:cNvPr>
          <p:cNvSpPr>
            <a:spLocks noChangeArrowheads="1"/>
          </p:cNvSpPr>
          <p:nvPr/>
        </p:nvSpPr>
        <p:spPr bwMode="auto">
          <a:xfrm>
            <a:off x="4032000" y="5796000"/>
            <a:ext cx="972000" cy="180000"/>
          </a:xfrm>
          <a:prstGeom prst="rect">
            <a:avLst/>
          </a:prstGeom>
          <a:solidFill>
            <a:schemeClr val="accent4">
              <a:lumMod val="60000"/>
              <a:lumOff val="40000"/>
            </a:schemeClr>
          </a:solid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91" name="Rectangle 4">
            <a:extLst>
              <a:ext uri="{FF2B5EF4-FFF2-40B4-BE49-F238E27FC236}">
                <a16:creationId xmlns:a16="http://schemas.microsoft.com/office/drawing/2014/main" id="{7CAA54DA-6A6D-EF4E-BC3E-6A19080883A4}"/>
              </a:ext>
            </a:extLst>
          </p:cNvPr>
          <p:cNvSpPr>
            <a:spLocks noChangeArrowheads="1"/>
          </p:cNvSpPr>
          <p:nvPr/>
        </p:nvSpPr>
        <p:spPr bwMode="auto">
          <a:xfrm>
            <a:off x="3060000" y="6156000"/>
            <a:ext cx="972000" cy="18000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92" name="Rectangle 4">
            <a:extLst>
              <a:ext uri="{FF2B5EF4-FFF2-40B4-BE49-F238E27FC236}">
                <a16:creationId xmlns:a16="http://schemas.microsoft.com/office/drawing/2014/main" id="{D9BC32BF-792C-D346-8F5D-C9286DAB961E}"/>
              </a:ext>
            </a:extLst>
          </p:cNvPr>
          <p:cNvSpPr>
            <a:spLocks noChangeArrowheads="1"/>
          </p:cNvSpPr>
          <p:nvPr/>
        </p:nvSpPr>
        <p:spPr bwMode="auto">
          <a:xfrm>
            <a:off x="4032000" y="6156000"/>
            <a:ext cx="972000" cy="18000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93" name="TextBox 92">
            <a:extLst>
              <a:ext uri="{FF2B5EF4-FFF2-40B4-BE49-F238E27FC236}">
                <a16:creationId xmlns:a16="http://schemas.microsoft.com/office/drawing/2014/main" id="{478378DD-7C85-304F-A11B-5CC2752F1C49}"/>
              </a:ext>
            </a:extLst>
          </p:cNvPr>
          <p:cNvSpPr txBox="1"/>
          <p:nvPr/>
        </p:nvSpPr>
        <p:spPr>
          <a:xfrm>
            <a:off x="3920551" y="5965971"/>
            <a:ext cx="229550" cy="200055"/>
          </a:xfrm>
          <a:prstGeom prst="rect">
            <a:avLst/>
          </a:prstGeom>
          <a:noFill/>
        </p:spPr>
        <p:txBody>
          <a:bodyPr wrap="none" rtlCol="0" anchor="ctr">
            <a:spAutoFit/>
          </a:bodyPr>
          <a:lstStyle/>
          <a:p>
            <a:pPr algn="ctr"/>
            <a:r>
              <a:rPr lang="en-US" sz="700" dirty="0">
                <a:latin typeface="Ubuntu Mono" panose="020B0509030602030204" pitchFamily="49" charset="0"/>
                <a:cs typeface="Gill Sans Light" panose="020B0302020104020203" pitchFamily="34" charset="-79"/>
              </a:rPr>
              <a:t>:</a:t>
            </a:r>
          </a:p>
        </p:txBody>
      </p:sp>
      <p:sp>
        <p:nvSpPr>
          <p:cNvPr id="94" name="Rectangle 93">
            <a:extLst>
              <a:ext uri="{FF2B5EF4-FFF2-40B4-BE49-F238E27FC236}">
                <a16:creationId xmlns:a16="http://schemas.microsoft.com/office/drawing/2014/main" id="{9471554C-BCBC-CB49-B79A-0D4268DE41BF}"/>
              </a:ext>
            </a:extLst>
          </p:cNvPr>
          <p:cNvSpPr/>
          <p:nvPr/>
        </p:nvSpPr>
        <p:spPr>
          <a:xfrm>
            <a:off x="631678" y="1641029"/>
            <a:ext cx="7063740" cy="3804997"/>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970E332-7B07-6B46-915B-35E02BDEB583}"/>
              </a:ext>
            </a:extLst>
          </p:cNvPr>
          <p:cNvSpPr/>
          <p:nvPr/>
        </p:nvSpPr>
        <p:spPr bwMode="auto">
          <a:xfrm>
            <a:off x="1098364" y="1877176"/>
            <a:ext cx="959157" cy="234050"/>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V-P1 </a:t>
            </a:r>
            <a:r>
              <a:rPr lang="en-US" sz="1100" dirty="0">
                <a:solidFill>
                  <a:schemeClr val="tx1"/>
                </a:solidFill>
                <a:latin typeface="Gill Sans Light" panose="020B0302020104020203" pitchFamily="34" charset="-79"/>
                <a:ea typeface="Gill Sans" charset="0"/>
                <a:cs typeface="Gill Sans Light" panose="020B0302020104020203" pitchFamily="34" charset="-79"/>
              </a:rPr>
              <a:t>Index</a:t>
            </a:r>
            <a:endPar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endParaRPr>
          </a:p>
        </p:txBody>
      </p:sp>
      <p:sp>
        <p:nvSpPr>
          <p:cNvPr id="13" name="TextBox 12">
            <a:extLst>
              <a:ext uri="{FF2B5EF4-FFF2-40B4-BE49-F238E27FC236}">
                <a16:creationId xmlns:a16="http://schemas.microsoft.com/office/drawing/2014/main" id="{73191200-A5B9-CC42-B85C-349916F0D271}"/>
              </a:ext>
            </a:extLst>
          </p:cNvPr>
          <p:cNvSpPr txBox="1"/>
          <p:nvPr/>
        </p:nvSpPr>
        <p:spPr>
          <a:xfrm>
            <a:off x="1975695" y="1578007"/>
            <a:ext cx="1112677" cy="276999"/>
          </a:xfrm>
          <a:prstGeom prst="rect">
            <a:avLst/>
          </a:prstGeom>
          <a:noFill/>
        </p:spPr>
        <p:txBody>
          <a:bodyPr wrap="none" rtlCol="0" anchor="ctr">
            <a:spAutoFit/>
          </a:bodyPr>
          <a:lstStyle/>
          <a:p>
            <a:pPr algn="r"/>
            <a:r>
              <a:rPr lang="en-US" sz="1200" dirty="0">
                <a:latin typeface="Gill Sans Light" panose="020B0302020104020203" pitchFamily="34" charset="-79"/>
                <a:cs typeface="Gill Sans Light" panose="020B0302020104020203" pitchFamily="34" charset="-79"/>
              </a:rPr>
              <a:t>Virtual Address</a:t>
            </a:r>
          </a:p>
        </p:txBody>
      </p:sp>
      <p:sp>
        <p:nvSpPr>
          <p:cNvPr id="14" name="Rectangle 13">
            <a:extLst>
              <a:ext uri="{FF2B5EF4-FFF2-40B4-BE49-F238E27FC236}">
                <a16:creationId xmlns:a16="http://schemas.microsoft.com/office/drawing/2014/main" id="{E2493C4B-C822-B342-BC95-AE27F874E300}"/>
              </a:ext>
            </a:extLst>
          </p:cNvPr>
          <p:cNvSpPr/>
          <p:nvPr/>
        </p:nvSpPr>
        <p:spPr bwMode="auto">
          <a:xfrm>
            <a:off x="2052456" y="1877176"/>
            <a:ext cx="959157" cy="234050"/>
          </a:xfrm>
          <a:prstGeom prst="rect">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V-P2 </a:t>
            </a:r>
            <a:r>
              <a:rPr lang="en-US" sz="1100" dirty="0">
                <a:solidFill>
                  <a:schemeClr val="tx1"/>
                </a:solidFill>
                <a:latin typeface="Gill Sans Light" panose="020B0302020104020203" pitchFamily="34" charset="-79"/>
                <a:ea typeface="Gill Sans" charset="0"/>
                <a:cs typeface="Gill Sans Light" panose="020B0302020104020203" pitchFamily="34" charset="-79"/>
              </a:rPr>
              <a:t>Index</a:t>
            </a:r>
            <a:endPar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endParaRPr>
          </a:p>
        </p:txBody>
      </p:sp>
      <p:sp>
        <p:nvSpPr>
          <p:cNvPr id="22" name="Rectangle 21">
            <a:extLst>
              <a:ext uri="{FF2B5EF4-FFF2-40B4-BE49-F238E27FC236}">
                <a16:creationId xmlns:a16="http://schemas.microsoft.com/office/drawing/2014/main" id="{CE81E3D1-4EA5-234A-A016-55EB15EED23E}"/>
              </a:ext>
            </a:extLst>
          </p:cNvPr>
          <p:cNvSpPr/>
          <p:nvPr/>
        </p:nvSpPr>
        <p:spPr bwMode="auto">
          <a:xfrm>
            <a:off x="3011613" y="1877176"/>
            <a:ext cx="1287462" cy="23405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Offset</a:t>
            </a:r>
          </a:p>
        </p:txBody>
      </p:sp>
      <p:sp>
        <p:nvSpPr>
          <p:cNvPr id="45" name="Rectangle 44">
            <a:extLst>
              <a:ext uri="{FF2B5EF4-FFF2-40B4-BE49-F238E27FC236}">
                <a16:creationId xmlns:a16="http://schemas.microsoft.com/office/drawing/2014/main" id="{06389A67-2732-2744-B934-380DC92AB0A8}"/>
              </a:ext>
            </a:extLst>
          </p:cNvPr>
          <p:cNvSpPr/>
          <p:nvPr/>
        </p:nvSpPr>
        <p:spPr bwMode="auto">
          <a:xfrm>
            <a:off x="5322479" y="2617828"/>
            <a:ext cx="959157" cy="234050"/>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P-Page #</a:t>
            </a:r>
          </a:p>
        </p:txBody>
      </p:sp>
      <p:sp>
        <p:nvSpPr>
          <p:cNvPr id="46" name="Rectangle 45">
            <a:extLst>
              <a:ext uri="{FF2B5EF4-FFF2-40B4-BE49-F238E27FC236}">
                <a16:creationId xmlns:a16="http://schemas.microsoft.com/office/drawing/2014/main" id="{F3D8F759-0A60-0441-A86C-2C5715C83291}"/>
              </a:ext>
            </a:extLst>
          </p:cNvPr>
          <p:cNvSpPr/>
          <p:nvPr/>
        </p:nvSpPr>
        <p:spPr bwMode="auto">
          <a:xfrm>
            <a:off x="6281636" y="2617828"/>
            <a:ext cx="1287462" cy="23405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Offset</a:t>
            </a:r>
          </a:p>
        </p:txBody>
      </p:sp>
      <p:sp>
        <p:nvSpPr>
          <p:cNvPr id="48" name="TextBox 47">
            <a:extLst>
              <a:ext uri="{FF2B5EF4-FFF2-40B4-BE49-F238E27FC236}">
                <a16:creationId xmlns:a16="http://schemas.microsoft.com/office/drawing/2014/main" id="{03CCE23B-F7C3-D44A-A37B-24473FC14CAD}"/>
              </a:ext>
            </a:extLst>
          </p:cNvPr>
          <p:cNvSpPr txBox="1"/>
          <p:nvPr/>
        </p:nvSpPr>
        <p:spPr>
          <a:xfrm>
            <a:off x="5778617" y="2313573"/>
            <a:ext cx="1170192" cy="276999"/>
          </a:xfrm>
          <a:prstGeom prst="rect">
            <a:avLst/>
          </a:prstGeom>
          <a:noFill/>
        </p:spPr>
        <p:txBody>
          <a:bodyPr wrap="none" rtlCol="0" anchor="ctr">
            <a:spAutoFit/>
          </a:bodyPr>
          <a:lstStyle/>
          <a:p>
            <a:pPr algn="r"/>
            <a:r>
              <a:rPr lang="en-US" sz="1200" dirty="0">
                <a:latin typeface="Gill Sans Light" panose="020B0302020104020203" pitchFamily="34" charset="-79"/>
                <a:cs typeface="Gill Sans Light" panose="020B0302020104020203" pitchFamily="34" charset="-79"/>
              </a:rPr>
              <a:t>Physical Address</a:t>
            </a:r>
          </a:p>
        </p:txBody>
      </p:sp>
      <p:cxnSp>
        <p:nvCxnSpPr>
          <p:cNvPr id="50" name="Elbow Connector 49">
            <a:extLst>
              <a:ext uri="{FF2B5EF4-FFF2-40B4-BE49-F238E27FC236}">
                <a16:creationId xmlns:a16="http://schemas.microsoft.com/office/drawing/2014/main" id="{62116DC6-A8A7-3B4D-8B66-C5C76DE07A39}"/>
              </a:ext>
            </a:extLst>
          </p:cNvPr>
          <p:cNvCxnSpPr>
            <a:cxnSpLocks/>
            <a:stCxn id="46" idx="0"/>
            <a:endCxn id="41" idx="1"/>
          </p:cNvCxnSpPr>
          <p:nvPr/>
        </p:nvCxnSpPr>
        <p:spPr>
          <a:xfrm rot="5400000" flipH="1" flipV="1">
            <a:off x="7263626" y="2019407"/>
            <a:ext cx="260162" cy="936680"/>
          </a:xfrm>
          <a:prstGeom prst="bentConnector2">
            <a:avLst/>
          </a:prstGeom>
          <a:ln w="25400">
            <a:solidFill>
              <a:srgbClr val="7030A0"/>
            </a:solidFill>
            <a:prstDash val="sysDash"/>
            <a:miter lim="800000"/>
            <a:tailEnd type="triangle"/>
          </a:ln>
        </p:spPr>
        <p:style>
          <a:lnRef idx="1">
            <a:schemeClr val="accent1"/>
          </a:lnRef>
          <a:fillRef idx="0">
            <a:schemeClr val="accent1"/>
          </a:fillRef>
          <a:effectRef idx="0">
            <a:schemeClr val="accent1"/>
          </a:effectRef>
          <a:fontRef idx="minor">
            <a:schemeClr val="tx1"/>
          </a:fontRef>
        </p:style>
      </p:cxnSp>
      <p:sp>
        <p:nvSpPr>
          <p:cNvPr id="95" name="Left Brace 94">
            <a:extLst>
              <a:ext uri="{FF2B5EF4-FFF2-40B4-BE49-F238E27FC236}">
                <a16:creationId xmlns:a16="http://schemas.microsoft.com/office/drawing/2014/main" id="{34F00E8A-420E-BD4D-B8F8-692C602A9561}"/>
              </a:ext>
            </a:extLst>
          </p:cNvPr>
          <p:cNvSpPr/>
          <p:nvPr/>
        </p:nvSpPr>
        <p:spPr>
          <a:xfrm rot="16200000">
            <a:off x="1950153" y="1314104"/>
            <a:ext cx="207818" cy="1893697"/>
          </a:xfrm>
          <a:prstGeom prst="leftBrace">
            <a:avLst>
              <a:gd name="adj1" fmla="val 39802"/>
              <a:gd name="adj2" fmla="val 50000"/>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7" name="Elbow Connector 96">
            <a:extLst>
              <a:ext uri="{FF2B5EF4-FFF2-40B4-BE49-F238E27FC236}">
                <a16:creationId xmlns:a16="http://schemas.microsoft.com/office/drawing/2014/main" id="{E68E7B78-93D5-E542-B1B2-69DC0F34C89B}"/>
              </a:ext>
            </a:extLst>
          </p:cNvPr>
          <p:cNvCxnSpPr>
            <a:cxnSpLocks/>
            <a:stCxn id="95" idx="1"/>
            <a:endCxn id="89" idx="1"/>
          </p:cNvCxnSpPr>
          <p:nvPr/>
        </p:nvCxnSpPr>
        <p:spPr>
          <a:xfrm rot="16200000" flipH="1">
            <a:off x="796462" y="3622462"/>
            <a:ext cx="3521138" cy="1005937"/>
          </a:xfrm>
          <a:prstGeom prst="bentConnector2">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Elbow Connector 99">
            <a:extLst>
              <a:ext uri="{FF2B5EF4-FFF2-40B4-BE49-F238E27FC236}">
                <a16:creationId xmlns:a16="http://schemas.microsoft.com/office/drawing/2014/main" id="{AD99E5F5-7673-9C45-B983-A6D6B4F4C901}"/>
              </a:ext>
            </a:extLst>
          </p:cNvPr>
          <p:cNvCxnSpPr>
            <a:cxnSpLocks/>
            <a:stCxn id="90" idx="3"/>
            <a:endCxn id="45" idx="2"/>
          </p:cNvCxnSpPr>
          <p:nvPr/>
        </p:nvCxnSpPr>
        <p:spPr>
          <a:xfrm flipV="1">
            <a:off x="5004000" y="2851878"/>
            <a:ext cx="798058" cy="3034122"/>
          </a:xfrm>
          <a:prstGeom prst="bentConnector2">
            <a:avLst/>
          </a:prstGeom>
          <a:ln w="25400">
            <a:solidFill>
              <a:schemeClr val="accent3">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873DDC6F-8B53-CE4F-B27D-0D9D4545F4AC}"/>
              </a:ext>
            </a:extLst>
          </p:cNvPr>
          <p:cNvCxnSpPr>
            <a:cxnSpLocks/>
            <a:stCxn id="22" idx="2"/>
            <a:endCxn id="46" idx="2"/>
          </p:cNvCxnSpPr>
          <p:nvPr/>
        </p:nvCxnSpPr>
        <p:spPr>
          <a:xfrm rot="16200000" flipH="1">
            <a:off x="4920029" y="846540"/>
            <a:ext cx="740652" cy="3270023"/>
          </a:xfrm>
          <a:prstGeom prst="bentConnector3">
            <a:avLst>
              <a:gd name="adj1" fmla="val 130865"/>
            </a:avLst>
          </a:prstGeom>
          <a:ln w="25400">
            <a:solidFill>
              <a:srgbClr val="7030A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5" name="Elbow Connector 74">
            <a:extLst>
              <a:ext uri="{FF2B5EF4-FFF2-40B4-BE49-F238E27FC236}">
                <a16:creationId xmlns:a16="http://schemas.microsoft.com/office/drawing/2014/main" id="{87CDD426-F5A1-274D-AC54-CA451FB8A8D0}"/>
              </a:ext>
            </a:extLst>
          </p:cNvPr>
          <p:cNvCxnSpPr>
            <a:cxnSpLocks/>
            <a:stCxn id="45" idx="0"/>
          </p:cNvCxnSpPr>
          <p:nvPr/>
        </p:nvCxnSpPr>
        <p:spPr>
          <a:xfrm rot="5400000" flipH="1" flipV="1">
            <a:off x="6416438" y="1172218"/>
            <a:ext cx="831231" cy="2059991"/>
          </a:xfrm>
          <a:prstGeom prst="bentConnector2">
            <a:avLst/>
          </a:prstGeom>
          <a:ln w="25400">
            <a:solidFill>
              <a:schemeClr val="accent3">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23461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51A9A-EA17-974B-AA36-216E8D4D8A08}"/>
              </a:ext>
            </a:extLst>
          </p:cNvPr>
          <p:cNvSpPr>
            <a:spLocks noGrp="1"/>
          </p:cNvSpPr>
          <p:nvPr>
            <p:ph type="title"/>
          </p:nvPr>
        </p:nvSpPr>
        <p:spPr/>
        <p:txBody>
          <a:bodyPr/>
          <a:lstStyle/>
          <a:p>
            <a:r>
              <a:rPr lang="en-US" dirty="0"/>
              <a:t>Putting it Together: Physical Cache</a:t>
            </a:r>
          </a:p>
        </p:txBody>
      </p:sp>
      <p:sp>
        <p:nvSpPr>
          <p:cNvPr id="7" name="Rectangle 5" descr="80%">
            <a:extLst>
              <a:ext uri="{FF2B5EF4-FFF2-40B4-BE49-F238E27FC236}">
                <a16:creationId xmlns:a16="http://schemas.microsoft.com/office/drawing/2014/main" id="{129EF639-B256-B647-8F81-C00839213B08}"/>
              </a:ext>
            </a:extLst>
          </p:cNvPr>
          <p:cNvSpPr>
            <a:spLocks noChangeArrowheads="1"/>
          </p:cNvSpPr>
          <p:nvPr/>
        </p:nvSpPr>
        <p:spPr bwMode="auto">
          <a:xfrm>
            <a:off x="2636292" y="3894535"/>
            <a:ext cx="669925" cy="142875"/>
          </a:xfrm>
          <a:prstGeom prst="rect">
            <a:avLst/>
          </a:prstGeom>
          <a:solidFill>
            <a:schemeClr val="accent6">
              <a:lumMod val="60000"/>
              <a:lumOff val="40000"/>
            </a:schemeClr>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cxnSp>
        <p:nvCxnSpPr>
          <p:cNvPr id="16" name="Elbow Connector 15">
            <a:extLst>
              <a:ext uri="{FF2B5EF4-FFF2-40B4-BE49-F238E27FC236}">
                <a16:creationId xmlns:a16="http://schemas.microsoft.com/office/drawing/2014/main" id="{4C0B5117-E35B-3749-AD89-FD0B70A51D79}"/>
              </a:ext>
            </a:extLst>
          </p:cNvPr>
          <p:cNvCxnSpPr>
            <a:cxnSpLocks/>
            <a:stCxn id="12" idx="2"/>
            <a:endCxn id="7" idx="1"/>
          </p:cNvCxnSpPr>
          <p:nvPr/>
        </p:nvCxnSpPr>
        <p:spPr>
          <a:xfrm rot="16200000" flipH="1">
            <a:off x="1179744" y="2509424"/>
            <a:ext cx="1854747" cy="1058349"/>
          </a:xfrm>
          <a:prstGeom prst="bentConnector2">
            <a:avLst/>
          </a:prstGeom>
          <a:ln w="25400">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7" name="Rectangle 4">
            <a:extLst>
              <a:ext uri="{FF2B5EF4-FFF2-40B4-BE49-F238E27FC236}">
                <a16:creationId xmlns:a16="http://schemas.microsoft.com/office/drawing/2014/main" id="{2E54EBE6-51B5-5748-A217-1DB1EBCD850C}"/>
              </a:ext>
            </a:extLst>
          </p:cNvPr>
          <p:cNvSpPr>
            <a:spLocks noChangeArrowheads="1"/>
          </p:cNvSpPr>
          <p:nvPr/>
        </p:nvSpPr>
        <p:spPr bwMode="auto">
          <a:xfrm>
            <a:off x="2636292" y="3749063"/>
            <a:ext cx="669925" cy="1154545"/>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cxnSp>
        <p:nvCxnSpPr>
          <p:cNvPr id="19" name="Elbow Connector 18">
            <a:extLst>
              <a:ext uri="{FF2B5EF4-FFF2-40B4-BE49-F238E27FC236}">
                <a16:creationId xmlns:a16="http://schemas.microsoft.com/office/drawing/2014/main" id="{BFF616E5-171D-D344-99A3-77C569B73F6C}"/>
              </a:ext>
            </a:extLst>
          </p:cNvPr>
          <p:cNvCxnSpPr>
            <a:cxnSpLocks/>
            <a:stCxn id="7" idx="3"/>
          </p:cNvCxnSpPr>
          <p:nvPr/>
        </p:nvCxnSpPr>
        <p:spPr>
          <a:xfrm flipV="1">
            <a:off x="3306217" y="3311464"/>
            <a:ext cx="814117" cy="654509"/>
          </a:xfrm>
          <a:prstGeom prst="bentConnector3">
            <a:avLst>
              <a:gd name="adj1" fmla="val 50000"/>
            </a:avLst>
          </a:prstGeom>
          <a:ln w="25400">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25D9A064-21D2-B742-8844-02FE29557C82}"/>
              </a:ext>
            </a:extLst>
          </p:cNvPr>
          <p:cNvCxnSpPr>
            <a:cxnSpLocks/>
            <a:stCxn id="14" idx="2"/>
            <a:endCxn id="30" idx="1"/>
          </p:cNvCxnSpPr>
          <p:nvPr/>
        </p:nvCxnSpPr>
        <p:spPr>
          <a:xfrm rot="16200000" flipH="1">
            <a:off x="2592369" y="2050891"/>
            <a:ext cx="1467630" cy="1588299"/>
          </a:xfrm>
          <a:prstGeom prst="bentConnector2">
            <a:avLst/>
          </a:prstGeom>
          <a:ln w="25400">
            <a:solidFill>
              <a:schemeClr val="accent5">
                <a:lumMod val="60000"/>
                <a:lumOff val="4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0" name="Rectangle 11" descr="70%">
            <a:extLst>
              <a:ext uri="{FF2B5EF4-FFF2-40B4-BE49-F238E27FC236}">
                <a16:creationId xmlns:a16="http://schemas.microsoft.com/office/drawing/2014/main" id="{48C1B6B9-D319-F142-812C-5CE76B422919}"/>
              </a:ext>
            </a:extLst>
          </p:cNvPr>
          <p:cNvSpPr>
            <a:spLocks noChangeArrowheads="1"/>
          </p:cNvSpPr>
          <p:nvPr/>
        </p:nvSpPr>
        <p:spPr bwMode="auto">
          <a:xfrm>
            <a:off x="4120334" y="3506624"/>
            <a:ext cx="668338" cy="144463"/>
          </a:xfrm>
          <a:prstGeom prst="rect">
            <a:avLst/>
          </a:prstGeom>
          <a:solidFill>
            <a:schemeClr val="accent5">
              <a:lumMod val="60000"/>
              <a:lumOff val="40000"/>
            </a:schemeClr>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41" name="Rectangle 37">
            <a:extLst>
              <a:ext uri="{FF2B5EF4-FFF2-40B4-BE49-F238E27FC236}">
                <a16:creationId xmlns:a16="http://schemas.microsoft.com/office/drawing/2014/main" id="{F95E806F-1BD3-CE47-B26C-0F483CFFC7B6}"/>
              </a:ext>
            </a:extLst>
          </p:cNvPr>
          <p:cNvSpPr>
            <a:spLocks noChangeArrowheads="1"/>
          </p:cNvSpPr>
          <p:nvPr/>
        </p:nvSpPr>
        <p:spPr bwMode="auto">
          <a:xfrm>
            <a:off x="7862047" y="1779737"/>
            <a:ext cx="666750" cy="1155858"/>
          </a:xfrm>
          <a:prstGeom prst="rect">
            <a:avLst/>
          </a:prstGeom>
          <a:solidFill>
            <a:schemeClr val="bg2">
              <a:lumMod val="90000"/>
            </a:schemeClr>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en-US" sz="1100" b="0" dirty="0">
                <a:latin typeface="Ubuntu Mono" panose="020B0509030602030204" pitchFamily="49" charset="0"/>
                <a:ea typeface="Gill Sans" charset="0"/>
                <a:cs typeface="Gill Sans" charset="0"/>
              </a:rPr>
              <a:t>Physical</a:t>
            </a:r>
            <a:br>
              <a:rPr lang="en-US" altLang="en-US" sz="1100" b="0" dirty="0">
                <a:latin typeface="Ubuntu Mono" panose="020B0509030602030204" pitchFamily="49" charset="0"/>
                <a:ea typeface="Gill Sans" charset="0"/>
                <a:cs typeface="Gill Sans" charset="0"/>
              </a:rPr>
            </a:br>
            <a:r>
              <a:rPr lang="en-US" altLang="en-US" sz="1100" b="0" dirty="0">
                <a:latin typeface="Ubuntu Mono" panose="020B0509030602030204" pitchFamily="49" charset="0"/>
                <a:ea typeface="Gill Sans" charset="0"/>
                <a:cs typeface="Gill Sans" charset="0"/>
              </a:rPr>
              <a:t>Page</a:t>
            </a:r>
          </a:p>
        </p:txBody>
      </p:sp>
      <p:cxnSp>
        <p:nvCxnSpPr>
          <p:cNvPr id="42" name="Elbow Connector 41">
            <a:extLst>
              <a:ext uri="{FF2B5EF4-FFF2-40B4-BE49-F238E27FC236}">
                <a16:creationId xmlns:a16="http://schemas.microsoft.com/office/drawing/2014/main" id="{C3F246B3-1831-CB41-B1F1-29764BD2A6FD}"/>
              </a:ext>
            </a:extLst>
          </p:cNvPr>
          <p:cNvCxnSpPr>
            <a:cxnSpLocks/>
            <a:stCxn id="30" idx="3"/>
            <a:endCxn id="45" idx="2"/>
          </p:cNvCxnSpPr>
          <p:nvPr/>
        </p:nvCxnSpPr>
        <p:spPr>
          <a:xfrm flipV="1">
            <a:off x="4788672" y="2851878"/>
            <a:ext cx="1013386" cy="726978"/>
          </a:xfrm>
          <a:prstGeom prst="bentConnector2">
            <a:avLst/>
          </a:prstGeom>
          <a:ln w="25400">
            <a:solidFill>
              <a:schemeClr val="accent3">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4" name="Rectangle 8">
            <a:extLst>
              <a:ext uri="{FF2B5EF4-FFF2-40B4-BE49-F238E27FC236}">
                <a16:creationId xmlns:a16="http://schemas.microsoft.com/office/drawing/2014/main" id="{5229A9EA-61F9-E54D-8A82-F08942AC4FC6}"/>
              </a:ext>
            </a:extLst>
          </p:cNvPr>
          <p:cNvSpPr>
            <a:spLocks noChangeArrowheads="1"/>
          </p:cNvSpPr>
          <p:nvPr/>
        </p:nvSpPr>
        <p:spPr bwMode="auto">
          <a:xfrm>
            <a:off x="4120334" y="3293281"/>
            <a:ext cx="668338" cy="1154545"/>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65" name="Rectangle 64">
            <a:extLst>
              <a:ext uri="{FF2B5EF4-FFF2-40B4-BE49-F238E27FC236}">
                <a16:creationId xmlns:a16="http://schemas.microsoft.com/office/drawing/2014/main" id="{713E1A51-F0E2-9A40-BE15-C3D26505DB14}"/>
              </a:ext>
            </a:extLst>
          </p:cNvPr>
          <p:cNvSpPr/>
          <p:nvPr/>
        </p:nvSpPr>
        <p:spPr bwMode="auto">
          <a:xfrm>
            <a:off x="726271" y="4268194"/>
            <a:ext cx="1069985" cy="234050"/>
          </a:xfrm>
          <a:prstGeom prst="rect">
            <a:avLst/>
          </a:prstGeom>
          <a:solidFill>
            <a:schemeClr val="accent2">
              <a:lumMod val="60000"/>
              <a:lumOff val="40000"/>
            </a:schemeClr>
          </a:solidFill>
          <a:ln>
            <a:solidFill>
              <a:schemeClr val="accent2">
                <a:lumMod val="75000"/>
              </a:schemeClr>
            </a:solidFill>
            <a:headEnd type="none" w="sm" len="sm"/>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PT Pointer</a:t>
            </a:r>
          </a:p>
        </p:txBody>
      </p:sp>
      <p:cxnSp>
        <p:nvCxnSpPr>
          <p:cNvPr id="66" name="Elbow Connector 65">
            <a:extLst>
              <a:ext uri="{FF2B5EF4-FFF2-40B4-BE49-F238E27FC236}">
                <a16:creationId xmlns:a16="http://schemas.microsoft.com/office/drawing/2014/main" id="{E865119F-C7FB-E441-B931-604694940E97}"/>
              </a:ext>
            </a:extLst>
          </p:cNvPr>
          <p:cNvCxnSpPr>
            <a:cxnSpLocks/>
            <a:stCxn id="65" idx="3"/>
          </p:cNvCxnSpPr>
          <p:nvPr/>
        </p:nvCxnSpPr>
        <p:spPr>
          <a:xfrm flipV="1">
            <a:off x="1796256" y="3749063"/>
            <a:ext cx="864347" cy="636156"/>
          </a:xfrm>
          <a:prstGeom prst="bentConnector3">
            <a:avLst>
              <a:gd name="adj1" fmla="val 50000"/>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7200E0F0-236F-BE43-9844-F05EB8C9E1F5}"/>
              </a:ext>
            </a:extLst>
          </p:cNvPr>
          <p:cNvSpPr txBox="1"/>
          <p:nvPr/>
        </p:nvSpPr>
        <p:spPr>
          <a:xfrm>
            <a:off x="2571369" y="4963412"/>
            <a:ext cx="799770" cy="461665"/>
          </a:xfrm>
          <a:prstGeom prst="rect">
            <a:avLst/>
          </a:prstGeom>
          <a:noFill/>
        </p:spPr>
        <p:txBody>
          <a:bodyPr wrap="none" rtlCol="0" anchor="ctr">
            <a:spAutoFit/>
          </a:bodyPr>
          <a:lstStyle/>
          <a:p>
            <a:pPr algn="ctr"/>
            <a:r>
              <a:rPr lang="en-US" sz="1200" dirty="0">
                <a:latin typeface="Gill Sans Light" panose="020B0302020104020203" pitchFamily="34" charset="-79"/>
                <a:cs typeface="Gill Sans Light" panose="020B0302020104020203" pitchFamily="34" charset="-79"/>
              </a:rPr>
              <a:t>Page Table</a:t>
            </a:r>
            <a:br>
              <a:rPr lang="en-US" sz="1200" dirty="0">
                <a:latin typeface="Gill Sans Light" panose="020B0302020104020203" pitchFamily="34" charset="-79"/>
                <a:cs typeface="Gill Sans Light" panose="020B0302020104020203" pitchFamily="34" charset="-79"/>
              </a:rPr>
            </a:br>
            <a:r>
              <a:rPr lang="en-US" sz="1200" dirty="0">
                <a:latin typeface="Gill Sans Light" panose="020B0302020104020203" pitchFamily="34" charset="-79"/>
                <a:cs typeface="Gill Sans Light" panose="020B0302020104020203" pitchFamily="34" charset="-79"/>
              </a:rPr>
              <a:t>(1</a:t>
            </a:r>
            <a:r>
              <a:rPr lang="en-US" sz="1200" baseline="30000" dirty="0">
                <a:latin typeface="Gill Sans Light" panose="020B0302020104020203" pitchFamily="34" charset="-79"/>
                <a:cs typeface="Gill Sans Light" panose="020B0302020104020203" pitchFamily="34" charset="-79"/>
              </a:rPr>
              <a:t>st</a:t>
            </a:r>
            <a:r>
              <a:rPr lang="en-US" sz="1200" dirty="0">
                <a:latin typeface="Gill Sans Light" panose="020B0302020104020203" pitchFamily="34" charset="-79"/>
                <a:cs typeface="Gill Sans Light" panose="020B0302020104020203" pitchFamily="34" charset="-79"/>
              </a:rPr>
              <a:t> Level)</a:t>
            </a:r>
          </a:p>
        </p:txBody>
      </p:sp>
      <p:sp>
        <p:nvSpPr>
          <p:cNvPr id="72" name="TextBox 71">
            <a:extLst>
              <a:ext uri="{FF2B5EF4-FFF2-40B4-BE49-F238E27FC236}">
                <a16:creationId xmlns:a16="http://schemas.microsoft.com/office/drawing/2014/main" id="{4BB20A52-70EB-7145-981F-5A423D90B417}"/>
              </a:ext>
            </a:extLst>
          </p:cNvPr>
          <p:cNvSpPr txBox="1"/>
          <p:nvPr/>
        </p:nvSpPr>
        <p:spPr>
          <a:xfrm>
            <a:off x="4043526" y="4520058"/>
            <a:ext cx="821955" cy="461665"/>
          </a:xfrm>
          <a:prstGeom prst="rect">
            <a:avLst/>
          </a:prstGeom>
          <a:noFill/>
        </p:spPr>
        <p:txBody>
          <a:bodyPr wrap="none" rtlCol="0" anchor="ctr">
            <a:spAutoFit/>
          </a:bodyPr>
          <a:lstStyle/>
          <a:p>
            <a:pPr algn="ctr"/>
            <a:r>
              <a:rPr lang="en-US" sz="1200" dirty="0">
                <a:latin typeface="Gill Sans Light" panose="020B0302020104020203" pitchFamily="34" charset="-79"/>
                <a:cs typeface="Gill Sans Light" panose="020B0302020104020203" pitchFamily="34" charset="-79"/>
              </a:rPr>
              <a:t>Page Table</a:t>
            </a:r>
            <a:br>
              <a:rPr lang="en-US" sz="1200" dirty="0">
                <a:latin typeface="Gill Sans Light" panose="020B0302020104020203" pitchFamily="34" charset="-79"/>
                <a:cs typeface="Gill Sans Light" panose="020B0302020104020203" pitchFamily="34" charset="-79"/>
              </a:rPr>
            </a:br>
            <a:r>
              <a:rPr lang="en-US" sz="1200" dirty="0">
                <a:latin typeface="Gill Sans Light" panose="020B0302020104020203" pitchFamily="34" charset="-79"/>
                <a:cs typeface="Gill Sans Light" panose="020B0302020104020203" pitchFamily="34" charset="-79"/>
              </a:rPr>
              <a:t>(2</a:t>
            </a:r>
            <a:r>
              <a:rPr lang="en-US" sz="1200" baseline="30000" dirty="0">
                <a:latin typeface="Gill Sans Light" panose="020B0302020104020203" pitchFamily="34" charset="-79"/>
                <a:cs typeface="Gill Sans Light" panose="020B0302020104020203" pitchFamily="34" charset="-79"/>
              </a:rPr>
              <a:t>nd</a:t>
            </a:r>
            <a:r>
              <a:rPr lang="en-US" sz="1200" dirty="0">
                <a:latin typeface="Gill Sans Light" panose="020B0302020104020203" pitchFamily="34" charset="-79"/>
                <a:cs typeface="Gill Sans Light" panose="020B0302020104020203" pitchFamily="34" charset="-79"/>
              </a:rPr>
              <a:t> Level)</a:t>
            </a:r>
          </a:p>
        </p:txBody>
      </p:sp>
      <p:sp>
        <p:nvSpPr>
          <p:cNvPr id="85" name="Rectangle 4">
            <a:extLst>
              <a:ext uri="{FF2B5EF4-FFF2-40B4-BE49-F238E27FC236}">
                <a16:creationId xmlns:a16="http://schemas.microsoft.com/office/drawing/2014/main" id="{2CE8CD56-798D-9941-BFAC-F724F8F1D1DD}"/>
              </a:ext>
            </a:extLst>
          </p:cNvPr>
          <p:cNvSpPr>
            <a:spLocks noChangeArrowheads="1"/>
          </p:cNvSpPr>
          <p:nvPr/>
        </p:nvSpPr>
        <p:spPr bwMode="auto">
          <a:xfrm>
            <a:off x="3060000" y="5616000"/>
            <a:ext cx="1944000" cy="72000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86" name="TextBox 85">
            <a:extLst>
              <a:ext uri="{FF2B5EF4-FFF2-40B4-BE49-F238E27FC236}">
                <a16:creationId xmlns:a16="http://schemas.microsoft.com/office/drawing/2014/main" id="{68C4BF70-DD20-0E4F-A4D6-96D28F13BE25}"/>
              </a:ext>
            </a:extLst>
          </p:cNvPr>
          <p:cNvSpPr txBox="1"/>
          <p:nvPr/>
        </p:nvSpPr>
        <p:spPr>
          <a:xfrm>
            <a:off x="3844731" y="6379741"/>
            <a:ext cx="426720" cy="276999"/>
          </a:xfrm>
          <a:prstGeom prst="rect">
            <a:avLst/>
          </a:prstGeom>
          <a:noFill/>
        </p:spPr>
        <p:txBody>
          <a:bodyPr wrap="none" rtlCol="0" anchor="ctr">
            <a:spAutoFit/>
          </a:bodyPr>
          <a:lstStyle/>
          <a:p>
            <a:pPr algn="ctr"/>
            <a:r>
              <a:rPr lang="en-US" sz="1200" dirty="0">
                <a:latin typeface="Gill Sans Light" panose="020B0302020104020203" pitchFamily="34" charset="-79"/>
                <a:cs typeface="Gill Sans Light" panose="020B0302020104020203" pitchFamily="34" charset="-79"/>
              </a:rPr>
              <a:t>TLB</a:t>
            </a:r>
          </a:p>
        </p:txBody>
      </p:sp>
      <p:sp>
        <p:nvSpPr>
          <p:cNvPr id="87" name="Rectangle 4">
            <a:extLst>
              <a:ext uri="{FF2B5EF4-FFF2-40B4-BE49-F238E27FC236}">
                <a16:creationId xmlns:a16="http://schemas.microsoft.com/office/drawing/2014/main" id="{D20F6CE0-A5F6-6F45-8539-C5A48023C329}"/>
              </a:ext>
            </a:extLst>
          </p:cNvPr>
          <p:cNvSpPr>
            <a:spLocks noChangeArrowheads="1"/>
          </p:cNvSpPr>
          <p:nvPr/>
        </p:nvSpPr>
        <p:spPr bwMode="auto">
          <a:xfrm>
            <a:off x="3060000" y="5616000"/>
            <a:ext cx="972000" cy="18000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88" name="Rectangle 4">
            <a:extLst>
              <a:ext uri="{FF2B5EF4-FFF2-40B4-BE49-F238E27FC236}">
                <a16:creationId xmlns:a16="http://schemas.microsoft.com/office/drawing/2014/main" id="{9ADFFFEE-2FCC-0746-B235-169F9C0361FF}"/>
              </a:ext>
            </a:extLst>
          </p:cNvPr>
          <p:cNvSpPr>
            <a:spLocks noChangeArrowheads="1"/>
          </p:cNvSpPr>
          <p:nvPr/>
        </p:nvSpPr>
        <p:spPr bwMode="auto">
          <a:xfrm>
            <a:off x="4032000" y="5616000"/>
            <a:ext cx="972000" cy="18000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89" name="Rectangle 4">
            <a:extLst>
              <a:ext uri="{FF2B5EF4-FFF2-40B4-BE49-F238E27FC236}">
                <a16:creationId xmlns:a16="http://schemas.microsoft.com/office/drawing/2014/main" id="{A7B2F726-0815-9248-A1A3-2CC153A36613}"/>
              </a:ext>
            </a:extLst>
          </p:cNvPr>
          <p:cNvSpPr>
            <a:spLocks noChangeArrowheads="1"/>
          </p:cNvSpPr>
          <p:nvPr/>
        </p:nvSpPr>
        <p:spPr bwMode="auto">
          <a:xfrm>
            <a:off x="3060000" y="5796000"/>
            <a:ext cx="972000" cy="180000"/>
          </a:xfrm>
          <a:prstGeom prst="rect">
            <a:avLst/>
          </a:prstGeom>
          <a:solidFill>
            <a:schemeClr val="accent6">
              <a:lumMod val="40000"/>
              <a:lumOff val="60000"/>
            </a:schemeClr>
          </a:solid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90" name="Rectangle 4">
            <a:extLst>
              <a:ext uri="{FF2B5EF4-FFF2-40B4-BE49-F238E27FC236}">
                <a16:creationId xmlns:a16="http://schemas.microsoft.com/office/drawing/2014/main" id="{907AB97A-9CA3-F243-BEEC-97D1CF47583F}"/>
              </a:ext>
            </a:extLst>
          </p:cNvPr>
          <p:cNvSpPr>
            <a:spLocks noChangeArrowheads="1"/>
          </p:cNvSpPr>
          <p:nvPr/>
        </p:nvSpPr>
        <p:spPr bwMode="auto">
          <a:xfrm>
            <a:off x="4032000" y="5796000"/>
            <a:ext cx="972000" cy="180000"/>
          </a:xfrm>
          <a:prstGeom prst="rect">
            <a:avLst/>
          </a:prstGeom>
          <a:solidFill>
            <a:schemeClr val="accent4">
              <a:lumMod val="60000"/>
              <a:lumOff val="40000"/>
            </a:schemeClr>
          </a:solid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91" name="Rectangle 4">
            <a:extLst>
              <a:ext uri="{FF2B5EF4-FFF2-40B4-BE49-F238E27FC236}">
                <a16:creationId xmlns:a16="http://schemas.microsoft.com/office/drawing/2014/main" id="{7CAA54DA-6A6D-EF4E-BC3E-6A19080883A4}"/>
              </a:ext>
            </a:extLst>
          </p:cNvPr>
          <p:cNvSpPr>
            <a:spLocks noChangeArrowheads="1"/>
          </p:cNvSpPr>
          <p:nvPr/>
        </p:nvSpPr>
        <p:spPr bwMode="auto">
          <a:xfrm>
            <a:off x="3060000" y="6156000"/>
            <a:ext cx="972000" cy="18000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92" name="Rectangle 4">
            <a:extLst>
              <a:ext uri="{FF2B5EF4-FFF2-40B4-BE49-F238E27FC236}">
                <a16:creationId xmlns:a16="http://schemas.microsoft.com/office/drawing/2014/main" id="{D9BC32BF-792C-D346-8F5D-C9286DAB961E}"/>
              </a:ext>
            </a:extLst>
          </p:cNvPr>
          <p:cNvSpPr>
            <a:spLocks noChangeArrowheads="1"/>
          </p:cNvSpPr>
          <p:nvPr/>
        </p:nvSpPr>
        <p:spPr bwMode="auto">
          <a:xfrm>
            <a:off x="4032000" y="6156000"/>
            <a:ext cx="972000" cy="18000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93" name="TextBox 92">
            <a:extLst>
              <a:ext uri="{FF2B5EF4-FFF2-40B4-BE49-F238E27FC236}">
                <a16:creationId xmlns:a16="http://schemas.microsoft.com/office/drawing/2014/main" id="{478378DD-7C85-304F-A11B-5CC2752F1C49}"/>
              </a:ext>
            </a:extLst>
          </p:cNvPr>
          <p:cNvSpPr txBox="1"/>
          <p:nvPr/>
        </p:nvSpPr>
        <p:spPr>
          <a:xfrm>
            <a:off x="3920551" y="5965971"/>
            <a:ext cx="229550" cy="200055"/>
          </a:xfrm>
          <a:prstGeom prst="rect">
            <a:avLst/>
          </a:prstGeom>
          <a:noFill/>
        </p:spPr>
        <p:txBody>
          <a:bodyPr wrap="none" rtlCol="0" anchor="ctr">
            <a:spAutoFit/>
          </a:bodyPr>
          <a:lstStyle/>
          <a:p>
            <a:pPr algn="ctr"/>
            <a:r>
              <a:rPr lang="en-US" sz="700" dirty="0">
                <a:latin typeface="Ubuntu Mono" panose="020B0509030602030204" pitchFamily="49" charset="0"/>
                <a:cs typeface="Gill Sans Light" panose="020B0302020104020203" pitchFamily="34" charset="-79"/>
              </a:rPr>
              <a:t>:</a:t>
            </a:r>
          </a:p>
        </p:txBody>
      </p:sp>
      <p:sp>
        <p:nvSpPr>
          <p:cNvPr id="12" name="Rectangle 11">
            <a:extLst>
              <a:ext uri="{FF2B5EF4-FFF2-40B4-BE49-F238E27FC236}">
                <a16:creationId xmlns:a16="http://schemas.microsoft.com/office/drawing/2014/main" id="{9970E332-7B07-6B46-915B-35E02BDEB583}"/>
              </a:ext>
            </a:extLst>
          </p:cNvPr>
          <p:cNvSpPr/>
          <p:nvPr/>
        </p:nvSpPr>
        <p:spPr bwMode="auto">
          <a:xfrm>
            <a:off x="1098364" y="1877176"/>
            <a:ext cx="959157" cy="234050"/>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V-P1 </a:t>
            </a:r>
            <a:r>
              <a:rPr lang="en-US" sz="1100" dirty="0">
                <a:solidFill>
                  <a:schemeClr val="tx1"/>
                </a:solidFill>
                <a:latin typeface="Gill Sans Light" panose="020B0302020104020203" pitchFamily="34" charset="-79"/>
                <a:ea typeface="Gill Sans" charset="0"/>
                <a:cs typeface="Gill Sans Light" panose="020B0302020104020203" pitchFamily="34" charset="-79"/>
              </a:rPr>
              <a:t>Index</a:t>
            </a:r>
            <a:endPar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endParaRPr>
          </a:p>
        </p:txBody>
      </p:sp>
      <p:sp>
        <p:nvSpPr>
          <p:cNvPr id="13" name="TextBox 12">
            <a:extLst>
              <a:ext uri="{FF2B5EF4-FFF2-40B4-BE49-F238E27FC236}">
                <a16:creationId xmlns:a16="http://schemas.microsoft.com/office/drawing/2014/main" id="{73191200-A5B9-CC42-B85C-349916F0D271}"/>
              </a:ext>
            </a:extLst>
          </p:cNvPr>
          <p:cNvSpPr txBox="1"/>
          <p:nvPr/>
        </p:nvSpPr>
        <p:spPr>
          <a:xfrm>
            <a:off x="1975695" y="1578007"/>
            <a:ext cx="1112677" cy="276999"/>
          </a:xfrm>
          <a:prstGeom prst="rect">
            <a:avLst/>
          </a:prstGeom>
          <a:noFill/>
        </p:spPr>
        <p:txBody>
          <a:bodyPr wrap="none" rtlCol="0" anchor="ctr">
            <a:spAutoFit/>
          </a:bodyPr>
          <a:lstStyle/>
          <a:p>
            <a:pPr algn="r"/>
            <a:r>
              <a:rPr lang="en-US" sz="1200" dirty="0">
                <a:latin typeface="Gill Sans Light" panose="020B0302020104020203" pitchFamily="34" charset="-79"/>
                <a:cs typeface="Gill Sans Light" panose="020B0302020104020203" pitchFamily="34" charset="-79"/>
              </a:rPr>
              <a:t>Virtual Address</a:t>
            </a:r>
          </a:p>
        </p:txBody>
      </p:sp>
      <p:sp>
        <p:nvSpPr>
          <p:cNvPr id="14" name="Rectangle 13">
            <a:extLst>
              <a:ext uri="{FF2B5EF4-FFF2-40B4-BE49-F238E27FC236}">
                <a16:creationId xmlns:a16="http://schemas.microsoft.com/office/drawing/2014/main" id="{E2493C4B-C822-B342-BC95-AE27F874E300}"/>
              </a:ext>
            </a:extLst>
          </p:cNvPr>
          <p:cNvSpPr/>
          <p:nvPr/>
        </p:nvSpPr>
        <p:spPr bwMode="auto">
          <a:xfrm>
            <a:off x="2052456" y="1877176"/>
            <a:ext cx="959157" cy="234050"/>
          </a:xfrm>
          <a:prstGeom prst="rect">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V-P2 </a:t>
            </a:r>
            <a:r>
              <a:rPr lang="en-US" sz="1100" dirty="0">
                <a:solidFill>
                  <a:schemeClr val="tx1"/>
                </a:solidFill>
                <a:latin typeface="Gill Sans Light" panose="020B0302020104020203" pitchFamily="34" charset="-79"/>
                <a:ea typeface="Gill Sans" charset="0"/>
                <a:cs typeface="Gill Sans Light" panose="020B0302020104020203" pitchFamily="34" charset="-79"/>
              </a:rPr>
              <a:t>Index</a:t>
            </a:r>
            <a:endPar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endParaRPr>
          </a:p>
        </p:txBody>
      </p:sp>
      <p:sp>
        <p:nvSpPr>
          <p:cNvPr id="22" name="Rectangle 21">
            <a:extLst>
              <a:ext uri="{FF2B5EF4-FFF2-40B4-BE49-F238E27FC236}">
                <a16:creationId xmlns:a16="http://schemas.microsoft.com/office/drawing/2014/main" id="{CE81E3D1-4EA5-234A-A016-55EB15EED23E}"/>
              </a:ext>
            </a:extLst>
          </p:cNvPr>
          <p:cNvSpPr/>
          <p:nvPr/>
        </p:nvSpPr>
        <p:spPr bwMode="auto">
          <a:xfrm>
            <a:off x="3011613" y="1877176"/>
            <a:ext cx="1287462" cy="23405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Offset</a:t>
            </a:r>
          </a:p>
        </p:txBody>
      </p:sp>
      <p:cxnSp>
        <p:nvCxnSpPr>
          <p:cNvPr id="50" name="Elbow Connector 49">
            <a:extLst>
              <a:ext uri="{FF2B5EF4-FFF2-40B4-BE49-F238E27FC236}">
                <a16:creationId xmlns:a16="http://schemas.microsoft.com/office/drawing/2014/main" id="{62116DC6-A8A7-3B4D-8B66-C5C76DE07A39}"/>
              </a:ext>
            </a:extLst>
          </p:cNvPr>
          <p:cNvCxnSpPr>
            <a:cxnSpLocks/>
            <a:stCxn id="46" idx="0"/>
            <a:endCxn id="41" idx="1"/>
          </p:cNvCxnSpPr>
          <p:nvPr/>
        </p:nvCxnSpPr>
        <p:spPr>
          <a:xfrm rot="5400000" flipH="1" flipV="1">
            <a:off x="7263626" y="2019407"/>
            <a:ext cx="260162" cy="936680"/>
          </a:xfrm>
          <a:prstGeom prst="bentConnector2">
            <a:avLst/>
          </a:prstGeom>
          <a:ln w="25400">
            <a:solidFill>
              <a:srgbClr val="7030A0"/>
            </a:solidFill>
            <a:prstDash val="sysDash"/>
            <a:miter lim="800000"/>
            <a:tailEnd type="triangle"/>
          </a:ln>
        </p:spPr>
        <p:style>
          <a:lnRef idx="1">
            <a:schemeClr val="accent1"/>
          </a:lnRef>
          <a:fillRef idx="0">
            <a:schemeClr val="accent1"/>
          </a:fillRef>
          <a:effectRef idx="0">
            <a:schemeClr val="accent1"/>
          </a:effectRef>
          <a:fontRef idx="minor">
            <a:schemeClr val="tx1"/>
          </a:fontRef>
        </p:style>
      </p:cxnSp>
      <p:sp>
        <p:nvSpPr>
          <p:cNvPr id="95" name="Left Brace 94">
            <a:extLst>
              <a:ext uri="{FF2B5EF4-FFF2-40B4-BE49-F238E27FC236}">
                <a16:creationId xmlns:a16="http://schemas.microsoft.com/office/drawing/2014/main" id="{34F00E8A-420E-BD4D-B8F8-692C602A9561}"/>
              </a:ext>
            </a:extLst>
          </p:cNvPr>
          <p:cNvSpPr/>
          <p:nvPr/>
        </p:nvSpPr>
        <p:spPr>
          <a:xfrm rot="16200000">
            <a:off x="1950153" y="1314104"/>
            <a:ext cx="207818" cy="1893697"/>
          </a:xfrm>
          <a:prstGeom prst="leftBrace">
            <a:avLst>
              <a:gd name="adj1" fmla="val 39802"/>
              <a:gd name="adj2" fmla="val 50000"/>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7" name="Elbow Connector 96">
            <a:extLst>
              <a:ext uri="{FF2B5EF4-FFF2-40B4-BE49-F238E27FC236}">
                <a16:creationId xmlns:a16="http://schemas.microsoft.com/office/drawing/2014/main" id="{E68E7B78-93D5-E542-B1B2-69DC0F34C89B}"/>
              </a:ext>
            </a:extLst>
          </p:cNvPr>
          <p:cNvCxnSpPr>
            <a:cxnSpLocks/>
            <a:stCxn id="95" idx="1"/>
            <a:endCxn id="89" idx="1"/>
          </p:cNvCxnSpPr>
          <p:nvPr/>
        </p:nvCxnSpPr>
        <p:spPr>
          <a:xfrm rot="16200000" flipH="1">
            <a:off x="796462" y="3622462"/>
            <a:ext cx="3521138" cy="1005937"/>
          </a:xfrm>
          <a:prstGeom prst="bentConnector2">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Elbow Connector 99">
            <a:extLst>
              <a:ext uri="{FF2B5EF4-FFF2-40B4-BE49-F238E27FC236}">
                <a16:creationId xmlns:a16="http://schemas.microsoft.com/office/drawing/2014/main" id="{AD99E5F5-7673-9C45-B983-A6D6B4F4C901}"/>
              </a:ext>
            </a:extLst>
          </p:cNvPr>
          <p:cNvCxnSpPr>
            <a:cxnSpLocks/>
            <a:stCxn id="90" idx="3"/>
            <a:endCxn id="45" idx="2"/>
          </p:cNvCxnSpPr>
          <p:nvPr/>
        </p:nvCxnSpPr>
        <p:spPr>
          <a:xfrm flipV="1">
            <a:off x="5004000" y="2851878"/>
            <a:ext cx="798058" cy="3034122"/>
          </a:xfrm>
          <a:prstGeom prst="bentConnector2">
            <a:avLst/>
          </a:prstGeom>
          <a:ln w="25400">
            <a:solidFill>
              <a:schemeClr val="accent3">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873DDC6F-8B53-CE4F-B27D-0D9D4545F4AC}"/>
              </a:ext>
            </a:extLst>
          </p:cNvPr>
          <p:cNvCxnSpPr>
            <a:cxnSpLocks/>
            <a:stCxn id="22" idx="2"/>
            <a:endCxn id="46" idx="2"/>
          </p:cNvCxnSpPr>
          <p:nvPr/>
        </p:nvCxnSpPr>
        <p:spPr>
          <a:xfrm rot="16200000" flipH="1">
            <a:off x="4920029" y="846540"/>
            <a:ext cx="740652" cy="3270023"/>
          </a:xfrm>
          <a:prstGeom prst="bentConnector3">
            <a:avLst>
              <a:gd name="adj1" fmla="val 130865"/>
            </a:avLst>
          </a:prstGeom>
          <a:ln w="25400">
            <a:solidFill>
              <a:srgbClr val="7030A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5" name="Elbow Connector 74">
            <a:extLst>
              <a:ext uri="{FF2B5EF4-FFF2-40B4-BE49-F238E27FC236}">
                <a16:creationId xmlns:a16="http://schemas.microsoft.com/office/drawing/2014/main" id="{87CDD426-F5A1-274D-AC54-CA451FB8A8D0}"/>
              </a:ext>
            </a:extLst>
          </p:cNvPr>
          <p:cNvCxnSpPr>
            <a:cxnSpLocks/>
            <a:stCxn id="45" idx="0"/>
          </p:cNvCxnSpPr>
          <p:nvPr/>
        </p:nvCxnSpPr>
        <p:spPr>
          <a:xfrm rot="5400000" flipH="1" flipV="1">
            <a:off x="6416438" y="1172218"/>
            <a:ext cx="831231" cy="2059991"/>
          </a:xfrm>
          <a:prstGeom prst="bentConnector2">
            <a:avLst/>
          </a:prstGeom>
          <a:ln w="25400">
            <a:solidFill>
              <a:schemeClr val="accent3">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4" name="Rectangle 93">
            <a:extLst>
              <a:ext uri="{FF2B5EF4-FFF2-40B4-BE49-F238E27FC236}">
                <a16:creationId xmlns:a16="http://schemas.microsoft.com/office/drawing/2014/main" id="{9471554C-BCBC-CB49-B79A-0D4268DE41BF}"/>
              </a:ext>
            </a:extLst>
          </p:cNvPr>
          <p:cNvSpPr/>
          <p:nvPr/>
        </p:nvSpPr>
        <p:spPr>
          <a:xfrm>
            <a:off x="631678" y="1641029"/>
            <a:ext cx="7986620" cy="5015711"/>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06389A67-2732-2744-B934-380DC92AB0A8}"/>
              </a:ext>
            </a:extLst>
          </p:cNvPr>
          <p:cNvSpPr/>
          <p:nvPr/>
        </p:nvSpPr>
        <p:spPr bwMode="auto">
          <a:xfrm>
            <a:off x="5322479" y="2617828"/>
            <a:ext cx="959157" cy="234050"/>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P-Page #</a:t>
            </a:r>
          </a:p>
        </p:txBody>
      </p:sp>
      <p:sp>
        <p:nvSpPr>
          <p:cNvPr id="46" name="Rectangle 45">
            <a:extLst>
              <a:ext uri="{FF2B5EF4-FFF2-40B4-BE49-F238E27FC236}">
                <a16:creationId xmlns:a16="http://schemas.microsoft.com/office/drawing/2014/main" id="{F3D8F759-0A60-0441-A86C-2C5715C83291}"/>
              </a:ext>
            </a:extLst>
          </p:cNvPr>
          <p:cNvSpPr/>
          <p:nvPr/>
        </p:nvSpPr>
        <p:spPr bwMode="auto">
          <a:xfrm>
            <a:off x="6281636" y="2617828"/>
            <a:ext cx="1287462" cy="23405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Offset</a:t>
            </a:r>
          </a:p>
        </p:txBody>
      </p:sp>
      <p:sp>
        <p:nvSpPr>
          <p:cNvPr id="48" name="TextBox 47">
            <a:extLst>
              <a:ext uri="{FF2B5EF4-FFF2-40B4-BE49-F238E27FC236}">
                <a16:creationId xmlns:a16="http://schemas.microsoft.com/office/drawing/2014/main" id="{03CCE23B-F7C3-D44A-A37B-24473FC14CAD}"/>
              </a:ext>
            </a:extLst>
          </p:cNvPr>
          <p:cNvSpPr txBox="1"/>
          <p:nvPr/>
        </p:nvSpPr>
        <p:spPr>
          <a:xfrm>
            <a:off x="5778617" y="2313573"/>
            <a:ext cx="1170192" cy="276999"/>
          </a:xfrm>
          <a:prstGeom prst="rect">
            <a:avLst/>
          </a:prstGeom>
          <a:noFill/>
        </p:spPr>
        <p:txBody>
          <a:bodyPr wrap="none" rtlCol="0" anchor="ctr">
            <a:spAutoFit/>
          </a:bodyPr>
          <a:lstStyle/>
          <a:p>
            <a:pPr algn="r"/>
            <a:r>
              <a:rPr lang="en-US" sz="1200" dirty="0">
                <a:latin typeface="Gill Sans Light" panose="020B0302020104020203" pitchFamily="34" charset="-79"/>
                <a:cs typeface="Gill Sans Light" panose="020B0302020104020203" pitchFamily="34" charset="-79"/>
              </a:rPr>
              <a:t>Physical Address</a:t>
            </a:r>
          </a:p>
        </p:txBody>
      </p:sp>
      <p:sp>
        <p:nvSpPr>
          <p:cNvPr id="84" name="Rectangle 83">
            <a:extLst>
              <a:ext uri="{FF2B5EF4-FFF2-40B4-BE49-F238E27FC236}">
                <a16:creationId xmlns:a16="http://schemas.microsoft.com/office/drawing/2014/main" id="{3AD6A300-CCED-E747-8CCC-9D0117AC4CC7}"/>
              </a:ext>
            </a:extLst>
          </p:cNvPr>
          <p:cNvSpPr/>
          <p:nvPr/>
        </p:nvSpPr>
        <p:spPr bwMode="auto">
          <a:xfrm>
            <a:off x="5322479" y="3176256"/>
            <a:ext cx="741855" cy="234050"/>
          </a:xfrm>
          <a:prstGeom prst="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Tag</a:t>
            </a:r>
          </a:p>
        </p:txBody>
      </p:sp>
      <p:sp>
        <p:nvSpPr>
          <p:cNvPr id="96" name="Rectangle 95">
            <a:extLst>
              <a:ext uri="{FF2B5EF4-FFF2-40B4-BE49-F238E27FC236}">
                <a16:creationId xmlns:a16="http://schemas.microsoft.com/office/drawing/2014/main" id="{4BD4882B-D754-0D43-A583-096FCE4F8ACD}"/>
              </a:ext>
            </a:extLst>
          </p:cNvPr>
          <p:cNvSpPr/>
          <p:nvPr/>
        </p:nvSpPr>
        <p:spPr bwMode="auto">
          <a:xfrm>
            <a:off x="7015654" y="3176256"/>
            <a:ext cx="553443" cy="234050"/>
          </a:xfrm>
          <a:prstGeom prst="rect">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Byte</a:t>
            </a:r>
          </a:p>
        </p:txBody>
      </p:sp>
      <p:sp>
        <p:nvSpPr>
          <p:cNvPr id="98" name="Rectangle 97">
            <a:extLst>
              <a:ext uri="{FF2B5EF4-FFF2-40B4-BE49-F238E27FC236}">
                <a16:creationId xmlns:a16="http://schemas.microsoft.com/office/drawing/2014/main" id="{D9CFFF95-BD36-0647-AC40-52E7E2EDEF08}"/>
              </a:ext>
            </a:extLst>
          </p:cNvPr>
          <p:cNvSpPr/>
          <p:nvPr/>
        </p:nvSpPr>
        <p:spPr bwMode="auto">
          <a:xfrm>
            <a:off x="6064335" y="3176256"/>
            <a:ext cx="951320" cy="234050"/>
          </a:xfrm>
          <a:prstGeom prst="rect">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Index</a:t>
            </a:r>
          </a:p>
        </p:txBody>
      </p:sp>
      <p:sp>
        <p:nvSpPr>
          <p:cNvPr id="167" name="Rectangle 138">
            <a:extLst>
              <a:ext uri="{FF2B5EF4-FFF2-40B4-BE49-F238E27FC236}">
                <a16:creationId xmlns:a16="http://schemas.microsoft.com/office/drawing/2014/main" id="{5B960CDE-5A3A-8142-A8B8-0D325A0BD92A}"/>
              </a:ext>
            </a:extLst>
          </p:cNvPr>
          <p:cNvSpPr>
            <a:spLocks noChangeArrowheads="1"/>
          </p:cNvSpPr>
          <p:nvPr/>
        </p:nvSpPr>
        <p:spPr bwMode="auto">
          <a:xfrm>
            <a:off x="6090562" y="4343017"/>
            <a:ext cx="2667000" cy="2209800"/>
          </a:xfrm>
          <a:prstGeom prst="rect">
            <a:avLst/>
          </a:prstGeom>
          <a:solidFill>
            <a:schemeClr val="bg1"/>
          </a:solidFill>
          <a:ln w="254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70" name="TextBox 63">
            <a:extLst>
              <a:ext uri="{FF2B5EF4-FFF2-40B4-BE49-F238E27FC236}">
                <a16:creationId xmlns:a16="http://schemas.microsoft.com/office/drawing/2014/main" id="{FED97619-E4EB-584B-86F0-560B0788B252}"/>
              </a:ext>
            </a:extLst>
          </p:cNvPr>
          <p:cNvSpPr txBox="1">
            <a:spLocks noChangeArrowheads="1"/>
          </p:cNvSpPr>
          <p:nvPr/>
        </p:nvSpPr>
        <p:spPr bwMode="auto">
          <a:xfrm>
            <a:off x="7168775" y="5599045"/>
            <a:ext cx="381000"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200" b="0" dirty="0">
                <a:latin typeface="Ubuntu Mono" panose="020B0509030602030204" pitchFamily="49" charset="0"/>
                <a:cs typeface="Gill Sans Light"/>
              </a:rPr>
              <a:t>:</a:t>
            </a:r>
          </a:p>
        </p:txBody>
      </p:sp>
      <p:grpSp>
        <p:nvGrpSpPr>
          <p:cNvPr id="34" name="Group 33">
            <a:extLst>
              <a:ext uri="{FF2B5EF4-FFF2-40B4-BE49-F238E27FC236}">
                <a16:creationId xmlns:a16="http://schemas.microsoft.com/office/drawing/2014/main" id="{7FC77C7E-0994-3046-8D95-B8BAAE62EE64}"/>
              </a:ext>
            </a:extLst>
          </p:cNvPr>
          <p:cNvGrpSpPr/>
          <p:nvPr/>
        </p:nvGrpSpPr>
        <p:grpSpPr>
          <a:xfrm>
            <a:off x="6242962" y="4568987"/>
            <a:ext cx="2362200" cy="457200"/>
            <a:chOff x="6256098" y="4568987"/>
            <a:chExt cx="2362200" cy="457200"/>
          </a:xfrm>
        </p:grpSpPr>
        <p:sp>
          <p:nvSpPr>
            <p:cNvPr id="168" name="Rectangle 167">
              <a:extLst>
                <a:ext uri="{FF2B5EF4-FFF2-40B4-BE49-F238E27FC236}">
                  <a16:creationId xmlns:a16="http://schemas.microsoft.com/office/drawing/2014/main" id="{2B2213CD-12C8-894D-AA9B-D13898226733}"/>
                </a:ext>
              </a:extLst>
            </p:cNvPr>
            <p:cNvSpPr/>
            <p:nvPr/>
          </p:nvSpPr>
          <p:spPr bwMode="auto">
            <a:xfrm>
              <a:off x="6256098" y="4797587"/>
              <a:ext cx="838200" cy="228600"/>
            </a:xfrm>
            <a:prstGeom prst="rect">
              <a:avLst/>
            </a:prstGeom>
            <a:no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169" name="Rectangle 168">
              <a:extLst>
                <a:ext uri="{FF2B5EF4-FFF2-40B4-BE49-F238E27FC236}">
                  <a16:creationId xmlns:a16="http://schemas.microsoft.com/office/drawing/2014/main" id="{1CAB6FD0-DF2C-BF40-9894-C380DAA0E974}"/>
                </a:ext>
              </a:extLst>
            </p:cNvPr>
            <p:cNvSpPr/>
            <p:nvPr/>
          </p:nvSpPr>
          <p:spPr bwMode="auto">
            <a:xfrm>
              <a:off x="7094298" y="4797587"/>
              <a:ext cx="1524000" cy="228600"/>
            </a:xfrm>
            <a:prstGeom prst="rect">
              <a:avLst/>
            </a:prstGeom>
            <a:no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171" name="Rectangle 69">
              <a:extLst>
                <a:ext uri="{FF2B5EF4-FFF2-40B4-BE49-F238E27FC236}">
                  <a16:creationId xmlns:a16="http://schemas.microsoft.com/office/drawing/2014/main" id="{21031E93-EED0-C64F-9FDC-8F41A63DD3DC}"/>
                </a:ext>
              </a:extLst>
            </p:cNvPr>
            <p:cNvSpPr>
              <a:spLocks noChangeArrowheads="1"/>
            </p:cNvSpPr>
            <p:nvPr/>
          </p:nvSpPr>
          <p:spPr bwMode="auto">
            <a:xfrm>
              <a:off x="7094298" y="4797587"/>
              <a:ext cx="381000" cy="228600"/>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72" name="Rectangle 70">
              <a:extLst>
                <a:ext uri="{FF2B5EF4-FFF2-40B4-BE49-F238E27FC236}">
                  <a16:creationId xmlns:a16="http://schemas.microsoft.com/office/drawing/2014/main" id="{A94C0376-68F0-884A-8B99-1E7348F41D3B}"/>
                </a:ext>
              </a:extLst>
            </p:cNvPr>
            <p:cNvSpPr>
              <a:spLocks noChangeArrowheads="1"/>
            </p:cNvSpPr>
            <p:nvPr/>
          </p:nvSpPr>
          <p:spPr bwMode="auto">
            <a:xfrm>
              <a:off x="7475298" y="4797587"/>
              <a:ext cx="381000" cy="228600"/>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73" name="Rectangle 71">
              <a:extLst>
                <a:ext uri="{FF2B5EF4-FFF2-40B4-BE49-F238E27FC236}">
                  <a16:creationId xmlns:a16="http://schemas.microsoft.com/office/drawing/2014/main" id="{B46F9D52-1BC3-7943-BF32-B2E5ECAFAC42}"/>
                </a:ext>
              </a:extLst>
            </p:cNvPr>
            <p:cNvSpPr>
              <a:spLocks noChangeArrowheads="1"/>
            </p:cNvSpPr>
            <p:nvPr/>
          </p:nvSpPr>
          <p:spPr bwMode="auto">
            <a:xfrm>
              <a:off x="7856298" y="4797587"/>
              <a:ext cx="381000" cy="228600"/>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74" name="Rectangle 72">
              <a:extLst>
                <a:ext uri="{FF2B5EF4-FFF2-40B4-BE49-F238E27FC236}">
                  <a16:creationId xmlns:a16="http://schemas.microsoft.com/office/drawing/2014/main" id="{0D5A65E1-70D5-0741-85C5-FB9E712E4625}"/>
                </a:ext>
              </a:extLst>
            </p:cNvPr>
            <p:cNvSpPr>
              <a:spLocks noChangeArrowheads="1"/>
            </p:cNvSpPr>
            <p:nvPr/>
          </p:nvSpPr>
          <p:spPr bwMode="auto">
            <a:xfrm>
              <a:off x="8237298" y="4797587"/>
              <a:ext cx="381000" cy="228600"/>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75" name="Rectangle 174">
              <a:extLst>
                <a:ext uri="{FF2B5EF4-FFF2-40B4-BE49-F238E27FC236}">
                  <a16:creationId xmlns:a16="http://schemas.microsoft.com/office/drawing/2014/main" id="{2F14B144-40AC-7945-877B-C61CBBAF1B84}"/>
                </a:ext>
              </a:extLst>
            </p:cNvPr>
            <p:cNvSpPr/>
            <p:nvPr/>
          </p:nvSpPr>
          <p:spPr bwMode="auto">
            <a:xfrm>
              <a:off x="6256098" y="4568987"/>
              <a:ext cx="838200" cy="228600"/>
            </a:xfrm>
            <a:prstGeom prst="rect">
              <a:avLst/>
            </a:prstGeom>
            <a:no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176" name="Rectangle 175">
              <a:extLst>
                <a:ext uri="{FF2B5EF4-FFF2-40B4-BE49-F238E27FC236}">
                  <a16:creationId xmlns:a16="http://schemas.microsoft.com/office/drawing/2014/main" id="{AC5AA795-01C8-584A-B8FB-074C256DEFB6}"/>
                </a:ext>
              </a:extLst>
            </p:cNvPr>
            <p:cNvSpPr/>
            <p:nvPr/>
          </p:nvSpPr>
          <p:spPr bwMode="auto">
            <a:xfrm>
              <a:off x="7094298" y="4568987"/>
              <a:ext cx="1524000" cy="228600"/>
            </a:xfrm>
            <a:prstGeom prst="rect">
              <a:avLst/>
            </a:prstGeom>
            <a:no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177" name="Rectangle 80">
              <a:extLst>
                <a:ext uri="{FF2B5EF4-FFF2-40B4-BE49-F238E27FC236}">
                  <a16:creationId xmlns:a16="http://schemas.microsoft.com/office/drawing/2014/main" id="{397DDD4C-062E-6D4E-9DC1-B2F1D382EEA9}"/>
                </a:ext>
              </a:extLst>
            </p:cNvPr>
            <p:cNvSpPr>
              <a:spLocks noChangeArrowheads="1"/>
            </p:cNvSpPr>
            <p:nvPr/>
          </p:nvSpPr>
          <p:spPr bwMode="auto">
            <a:xfrm>
              <a:off x="7094298" y="4568987"/>
              <a:ext cx="381000" cy="228600"/>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78" name="Rectangle 88">
              <a:extLst>
                <a:ext uri="{FF2B5EF4-FFF2-40B4-BE49-F238E27FC236}">
                  <a16:creationId xmlns:a16="http://schemas.microsoft.com/office/drawing/2014/main" id="{FA4DF445-C475-AD4D-A550-F2D880DB20F2}"/>
                </a:ext>
              </a:extLst>
            </p:cNvPr>
            <p:cNvSpPr>
              <a:spLocks noChangeArrowheads="1"/>
            </p:cNvSpPr>
            <p:nvPr/>
          </p:nvSpPr>
          <p:spPr bwMode="auto">
            <a:xfrm>
              <a:off x="7475298" y="4568987"/>
              <a:ext cx="381000" cy="228600"/>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79" name="Rectangle 90">
              <a:extLst>
                <a:ext uri="{FF2B5EF4-FFF2-40B4-BE49-F238E27FC236}">
                  <a16:creationId xmlns:a16="http://schemas.microsoft.com/office/drawing/2014/main" id="{E825623E-66E9-9148-9CE5-1371ABB7A1D8}"/>
                </a:ext>
              </a:extLst>
            </p:cNvPr>
            <p:cNvSpPr>
              <a:spLocks noChangeArrowheads="1"/>
            </p:cNvSpPr>
            <p:nvPr/>
          </p:nvSpPr>
          <p:spPr bwMode="auto">
            <a:xfrm>
              <a:off x="7856298" y="4568987"/>
              <a:ext cx="381000" cy="228600"/>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80" name="Rectangle 94">
              <a:extLst>
                <a:ext uri="{FF2B5EF4-FFF2-40B4-BE49-F238E27FC236}">
                  <a16:creationId xmlns:a16="http://schemas.microsoft.com/office/drawing/2014/main" id="{C4536DE4-1F6B-FF4D-8B98-3A6022A73379}"/>
                </a:ext>
              </a:extLst>
            </p:cNvPr>
            <p:cNvSpPr>
              <a:spLocks noChangeArrowheads="1"/>
            </p:cNvSpPr>
            <p:nvPr/>
          </p:nvSpPr>
          <p:spPr bwMode="auto">
            <a:xfrm>
              <a:off x="8237298" y="4568987"/>
              <a:ext cx="381000" cy="228600"/>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grpSp>
      <p:sp>
        <p:nvSpPr>
          <p:cNvPr id="181" name="Text Box 66">
            <a:extLst>
              <a:ext uri="{FF2B5EF4-FFF2-40B4-BE49-F238E27FC236}">
                <a16:creationId xmlns:a16="http://schemas.microsoft.com/office/drawing/2014/main" id="{2EF93F7A-4678-FC46-B6ED-0D056250E463}"/>
              </a:ext>
            </a:extLst>
          </p:cNvPr>
          <p:cNvSpPr txBox="1">
            <a:spLocks noChangeArrowheads="1"/>
          </p:cNvSpPr>
          <p:nvPr/>
        </p:nvSpPr>
        <p:spPr bwMode="auto">
          <a:xfrm>
            <a:off x="6489310" y="4346323"/>
            <a:ext cx="391026" cy="2590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100" b="0" dirty="0">
                <a:latin typeface="Gill Sans Light"/>
                <a:cs typeface="Gill Sans Light"/>
              </a:rPr>
              <a:t>Tag</a:t>
            </a:r>
          </a:p>
        </p:txBody>
      </p:sp>
      <p:sp>
        <p:nvSpPr>
          <p:cNvPr id="182" name="Text Box 66">
            <a:extLst>
              <a:ext uri="{FF2B5EF4-FFF2-40B4-BE49-F238E27FC236}">
                <a16:creationId xmlns:a16="http://schemas.microsoft.com/office/drawing/2014/main" id="{5677D618-6162-F044-BD0E-2B465D158B6E}"/>
              </a:ext>
            </a:extLst>
          </p:cNvPr>
          <p:cNvSpPr txBox="1">
            <a:spLocks noChangeArrowheads="1"/>
          </p:cNvSpPr>
          <p:nvPr/>
        </p:nvSpPr>
        <p:spPr bwMode="auto">
          <a:xfrm>
            <a:off x="7600787" y="4346323"/>
            <a:ext cx="838200" cy="2590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100" b="0" dirty="0">
                <a:latin typeface="Gill Sans Light"/>
                <a:cs typeface="Gill Sans Light"/>
              </a:rPr>
              <a:t>Block</a:t>
            </a:r>
          </a:p>
        </p:txBody>
      </p:sp>
      <p:sp>
        <p:nvSpPr>
          <p:cNvPr id="183" name="TextBox 182">
            <a:extLst>
              <a:ext uri="{FF2B5EF4-FFF2-40B4-BE49-F238E27FC236}">
                <a16:creationId xmlns:a16="http://schemas.microsoft.com/office/drawing/2014/main" id="{0769A858-0B8E-1042-ACB8-096F7E1BD892}"/>
              </a:ext>
            </a:extLst>
          </p:cNvPr>
          <p:cNvSpPr txBox="1"/>
          <p:nvPr/>
        </p:nvSpPr>
        <p:spPr>
          <a:xfrm>
            <a:off x="6060808" y="4033087"/>
            <a:ext cx="567784" cy="276999"/>
          </a:xfrm>
          <a:prstGeom prst="rect">
            <a:avLst/>
          </a:prstGeom>
          <a:noFill/>
        </p:spPr>
        <p:txBody>
          <a:bodyPr wrap="none" rtlCol="0" anchor="ctr">
            <a:spAutoFit/>
          </a:bodyPr>
          <a:lstStyle/>
          <a:p>
            <a:pPr algn="r"/>
            <a:r>
              <a:rPr lang="en-US" sz="1200" dirty="0">
                <a:latin typeface="Gill Sans Light" panose="020B0302020104020203" pitchFamily="34" charset="-79"/>
                <a:cs typeface="Gill Sans Light" panose="020B0302020104020203" pitchFamily="34" charset="-79"/>
              </a:rPr>
              <a:t>Cache</a:t>
            </a:r>
          </a:p>
        </p:txBody>
      </p:sp>
      <p:grpSp>
        <p:nvGrpSpPr>
          <p:cNvPr id="35" name="Group 34">
            <a:extLst>
              <a:ext uri="{FF2B5EF4-FFF2-40B4-BE49-F238E27FC236}">
                <a16:creationId xmlns:a16="http://schemas.microsoft.com/office/drawing/2014/main" id="{564D011C-705D-F940-8B2F-5931141479CA}"/>
              </a:ext>
            </a:extLst>
          </p:cNvPr>
          <p:cNvGrpSpPr/>
          <p:nvPr/>
        </p:nvGrpSpPr>
        <p:grpSpPr>
          <a:xfrm>
            <a:off x="6242962" y="5120468"/>
            <a:ext cx="2362200" cy="457200"/>
            <a:chOff x="6256098" y="5120468"/>
            <a:chExt cx="2362200" cy="457200"/>
          </a:xfrm>
        </p:grpSpPr>
        <p:sp>
          <p:nvSpPr>
            <p:cNvPr id="184" name="Rectangle 183">
              <a:extLst>
                <a:ext uri="{FF2B5EF4-FFF2-40B4-BE49-F238E27FC236}">
                  <a16:creationId xmlns:a16="http://schemas.microsoft.com/office/drawing/2014/main" id="{44898141-401F-D64D-8500-02052FB23EC9}"/>
                </a:ext>
              </a:extLst>
            </p:cNvPr>
            <p:cNvSpPr/>
            <p:nvPr/>
          </p:nvSpPr>
          <p:spPr bwMode="auto">
            <a:xfrm>
              <a:off x="6256098" y="5349068"/>
              <a:ext cx="838200" cy="228600"/>
            </a:xfrm>
            <a:prstGeom prst="rect">
              <a:avLst/>
            </a:prstGeom>
            <a:no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185" name="Rectangle 184">
              <a:extLst>
                <a:ext uri="{FF2B5EF4-FFF2-40B4-BE49-F238E27FC236}">
                  <a16:creationId xmlns:a16="http://schemas.microsoft.com/office/drawing/2014/main" id="{B6D3D4D6-FDBD-654D-AEB2-D3AF7282CB9E}"/>
                </a:ext>
              </a:extLst>
            </p:cNvPr>
            <p:cNvSpPr/>
            <p:nvPr/>
          </p:nvSpPr>
          <p:spPr bwMode="auto">
            <a:xfrm>
              <a:off x="7094298" y="5349068"/>
              <a:ext cx="1524000" cy="228600"/>
            </a:xfrm>
            <a:prstGeom prst="rect">
              <a:avLst/>
            </a:prstGeom>
            <a:no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186" name="Rectangle 69">
              <a:extLst>
                <a:ext uri="{FF2B5EF4-FFF2-40B4-BE49-F238E27FC236}">
                  <a16:creationId xmlns:a16="http://schemas.microsoft.com/office/drawing/2014/main" id="{504826BF-9FCF-BC4D-A5DB-E938F53D214C}"/>
                </a:ext>
              </a:extLst>
            </p:cNvPr>
            <p:cNvSpPr>
              <a:spLocks noChangeArrowheads="1"/>
            </p:cNvSpPr>
            <p:nvPr/>
          </p:nvSpPr>
          <p:spPr bwMode="auto">
            <a:xfrm>
              <a:off x="7094298" y="5349068"/>
              <a:ext cx="381000" cy="228600"/>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87" name="Rectangle 70">
              <a:extLst>
                <a:ext uri="{FF2B5EF4-FFF2-40B4-BE49-F238E27FC236}">
                  <a16:creationId xmlns:a16="http://schemas.microsoft.com/office/drawing/2014/main" id="{425716FA-C5FF-7E40-8F9D-9747C1A786DD}"/>
                </a:ext>
              </a:extLst>
            </p:cNvPr>
            <p:cNvSpPr>
              <a:spLocks noChangeArrowheads="1"/>
            </p:cNvSpPr>
            <p:nvPr/>
          </p:nvSpPr>
          <p:spPr bwMode="auto">
            <a:xfrm>
              <a:off x="7475298" y="5349068"/>
              <a:ext cx="381000" cy="228600"/>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88" name="Rectangle 71">
              <a:extLst>
                <a:ext uri="{FF2B5EF4-FFF2-40B4-BE49-F238E27FC236}">
                  <a16:creationId xmlns:a16="http://schemas.microsoft.com/office/drawing/2014/main" id="{9886C199-C966-9040-8CB0-7343D5360909}"/>
                </a:ext>
              </a:extLst>
            </p:cNvPr>
            <p:cNvSpPr>
              <a:spLocks noChangeArrowheads="1"/>
            </p:cNvSpPr>
            <p:nvPr/>
          </p:nvSpPr>
          <p:spPr bwMode="auto">
            <a:xfrm>
              <a:off x="7856298" y="5349068"/>
              <a:ext cx="381000" cy="228600"/>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89" name="Rectangle 72">
              <a:extLst>
                <a:ext uri="{FF2B5EF4-FFF2-40B4-BE49-F238E27FC236}">
                  <a16:creationId xmlns:a16="http://schemas.microsoft.com/office/drawing/2014/main" id="{5FDDD4F3-C615-7448-AB60-5906B9F3F20C}"/>
                </a:ext>
              </a:extLst>
            </p:cNvPr>
            <p:cNvSpPr>
              <a:spLocks noChangeArrowheads="1"/>
            </p:cNvSpPr>
            <p:nvPr/>
          </p:nvSpPr>
          <p:spPr bwMode="auto">
            <a:xfrm>
              <a:off x="8237298" y="5349068"/>
              <a:ext cx="381000" cy="228600"/>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90" name="Rectangle 189">
              <a:extLst>
                <a:ext uri="{FF2B5EF4-FFF2-40B4-BE49-F238E27FC236}">
                  <a16:creationId xmlns:a16="http://schemas.microsoft.com/office/drawing/2014/main" id="{64A18E7C-0E96-B14A-83DE-95D959B04389}"/>
                </a:ext>
              </a:extLst>
            </p:cNvPr>
            <p:cNvSpPr/>
            <p:nvPr/>
          </p:nvSpPr>
          <p:spPr bwMode="auto">
            <a:xfrm>
              <a:off x="6256098" y="5120468"/>
              <a:ext cx="838200" cy="228600"/>
            </a:xfrm>
            <a:prstGeom prst="rect">
              <a:avLst/>
            </a:prstGeom>
            <a:solidFill>
              <a:schemeClr val="bg2"/>
            </a:solid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191" name="Rectangle 190">
              <a:extLst>
                <a:ext uri="{FF2B5EF4-FFF2-40B4-BE49-F238E27FC236}">
                  <a16:creationId xmlns:a16="http://schemas.microsoft.com/office/drawing/2014/main" id="{DCDC8A84-0B13-8748-9AD3-29235E819184}"/>
                </a:ext>
              </a:extLst>
            </p:cNvPr>
            <p:cNvSpPr/>
            <p:nvPr/>
          </p:nvSpPr>
          <p:spPr bwMode="auto">
            <a:xfrm>
              <a:off x="7094298" y="5120468"/>
              <a:ext cx="1524000" cy="228600"/>
            </a:xfrm>
            <a:prstGeom prst="rect">
              <a:avLst/>
            </a:prstGeom>
            <a:solidFill>
              <a:schemeClr val="bg2"/>
            </a:solid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192" name="Rectangle 80">
              <a:extLst>
                <a:ext uri="{FF2B5EF4-FFF2-40B4-BE49-F238E27FC236}">
                  <a16:creationId xmlns:a16="http://schemas.microsoft.com/office/drawing/2014/main" id="{9BEFD61F-004B-814F-A07C-82BA99B1AEAB}"/>
                </a:ext>
              </a:extLst>
            </p:cNvPr>
            <p:cNvSpPr>
              <a:spLocks noChangeArrowheads="1"/>
            </p:cNvSpPr>
            <p:nvPr/>
          </p:nvSpPr>
          <p:spPr bwMode="auto">
            <a:xfrm>
              <a:off x="7094298" y="5120468"/>
              <a:ext cx="381000" cy="228600"/>
            </a:xfrm>
            <a:prstGeom prst="rect">
              <a:avLst/>
            </a:prstGeom>
            <a:solidFill>
              <a:schemeClr val="bg2"/>
            </a:solid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93" name="Rectangle 88">
              <a:extLst>
                <a:ext uri="{FF2B5EF4-FFF2-40B4-BE49-F238E27FC236}">
                  <a16:creationId xmlns:a16="http://schemas.microsoft.com/office/drawing/2014/main" id="{5C6619B7-328E-6B4A-9AFC-B05E110AA660}"/>
                </a:ext>
              </a:extLst>
            </p:cNvPr>
            <p:cNvSpPr>
              <a:spLocks noChangeArrowheads="1"/>
            </p:cNvSpPr>
            <p:nvPr/>
          </p:nvSpPr>
          <p:spPr bwMode="auto">
            <a:xfrm>
              <a:off x="7475298" y="5120468"/>
              <a:ext cx="381000" cy="228600"/>
            </a:xfrm>
            <a:prstGeom prst="rect">
              <a:avLst/>
            </a:prstGeom>
            <a:solidFill>
              <a:schemeClr val="bg2"/>
            </a:solid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94" name="Rectangle 90">
              <a:extLst>
                <a:ext uri="{FF2B5EF4-FFF2-40B4-BE49-F238E27FC236}">
                  <a16:creationId xmlns:a16="http://schemas.microsoft.com/office/drawing/2014/main" id="{BF261256-B606-C845-9388-5C23B385BCDE}"/>
                </a:ext>
              </a:extLst>
            </p:cNvPr>
            <p:cNvSpPr>
              <a:spLocks noChangeArrowheads="1"/>
            </p:cNvSpPr>
            <p:nvPr/>
          </p:nvSpPr>
          <p:spPr bwMode="auto">
            <a:xfrm>
              <a:off x="7856298" y="5120468"/>
              <a:ext cx="381000" cy="228600"/>
            </a:xfrm>
            <a:prstGeom prst="rect">
              <a:avLst/>
            </a:prstGeom>
            <a:solidFill>
              <a:schemeClr val="bg2">
                <a:lumMod val="50000"/>
              </a:schemeClr>
            </a:solid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95" name="Rectangle 94">
              <a:extLst>
                <a:ext uri="{FF2B5EF4-FFF2-40B4-BE49-F238E27FC236}">
                  <a16:creationId xmlns:a16="http://schemas.microsoft.com/office/drawing/2014/main" id="{7790393D-8165-CE46-9F6D-4C37DF5C4670}"/>
                </a:ext>
              </a:extLst>
            </p:cNvPr>
            <p:cNvSpPr>
              <a:spLocks noChangeArrowheads="1"/>
            </p:cNvSpPr>
            <p:nvPr/>
          </p:nvSpPr>
          <p:spPr bwMode="auto">
            <a:xfrm>
              <a:off x="8237298" y="5120468"/>
              <a:ext cx="381000" cy="228600"/>
            </a:xfrm>
            <a:prstGeom prst="rect">
              <a:avLst/>
            </a:prstGeom>
            <a:solidFill>
              <a:schemeClr val="bg2"/>
            </a:solid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grpSp>
      <p:grpSp>
        <p:nvGrpSpPr>
          <p:cNvPr id="36" name="Group 35">
            <a:extLst>
              <a:ext uri="{FF2B5EF4-FFF2-40B4-BE49-F238E27FC236}">
                <a16:creationId xmlns:a16="http://schemas.microsoft.com/office/drawing/2014/main" id="{BBD55CBE-71B8-2749-8811-6593993E2016}"/>
              </a:ext>
            </a:extLst>
          </p:cNvPr>
          <p:cNvGrpSpPr/>
          <p:nvPr/>
        </p:nvGrpSpPr>
        <p:grpSpPr>
          <a:xfrm>
            <a:off x="6242962" y="5947712"/>
            <a:ext cx="2362200" cy="457200"/>
            <a:chOff x="6256098" y="5947712"/>
            <a:chExt cx="2362200" cy="457200"/>
          </a:xfrm>
        </p:grpSpPr>
        <p:sp>
          <p:nvSpPr>
            <p:cNvPr id="196" name="Rectangle 195">
              <a:extLst>
                <a:ext uri="{FF2B5EF4-FFF2-40B4-BE49-F238E27FC236}">
                  <a16:creationId xmlns:a16="http://schemas.microsoft.com/office/drawing/2014/main" id="{023F7A0B-437F-6943-9611-1EDF0851A501}"/>
                </a:ext>
              </a:extLst>
            </p:cNvPr>
            <p:cNvSpPr/>
            <p:nvPr/>
          </p:nvSpPr>
          <p:spPr bwMode="auto">
            <a:xfrm>
              <a:off x="6256098" y="6176312"/>
              <a:ext cx="838200" cy="228600"/>
            </a:xfrm>
            <a:prstGeom prst="rect">
              <a:avLst/>
            </a:prstGeom>
            <a:no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197" name="Rectangle 196">
              <a:extLst>
                <a:ext uri="{FF2B5EF4-FFF2-40B4-BE49-F238E27FC236}">
                  <a16:creationId xmlns:a16="http://schemas.microsoft.com/office/drawing/2014/main" id="{B90E4437-CEE9-5643-AE4C-79E45056E952}"/>
                </a:ext>
              </a:extLst>
            </p:cNvPr>
            <p:cNvSpPr/>
            <p:nvPr/>
          </p:nvSpPr>
          <p:spPr bwMode="auto">
            <a:xfrm>
              <a:off x="7094298" y="6176312"/>
              <a:ext cx="1524000" cy="228600"/>
            </a:xfrm>
            <a:prstGeom prst="rect">
              <a:avLst/>
            </a:prstGeom>
            <a:no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198" name="Rectangle 69">
              <a:extLst>
                <a:ext uri="{FF2B5EF4-FFF2-40B4-BE49-F238E27FC236}">
                  <a16:creationId xmlns:a16="http://schemas.microsoft.com/office/drawing/2014/main" id="{0389D080-95DF-8E47-BF9E-34EFC5E50EF3}"/>
                </a:ext>
              </a:extLst>
            </p:cNvPr>
            <p:cNvSpPr>
              <a:spLocks noChangeArrowheads="1"/>
            </p:cNvSpPr>
            <p:nvPr/>
          </p:nvSpPr>
          <p:spPr bwMode="auto">
            <a:xfrm>
              <a:off x="7094298" y="6176312"/>
              <a:ext cx="381000" cy="228600"/>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99" name="Rectangle 70">
              <a:extLst>
                <a:ext uri="{FF2B5EF4-FFF2-40B4-BE49-F238E27FC236}">
                  <a16:creationId xmlns:a16="http://schemas.microsoft.com/office/drawing/2014/main" id="{697F3CAA-D2AC-0C4C-BC2E-03F7D6A24E6E}"/>
                </a:ext>
              </a:extLst>
            </p:cNvPr>
            <p:cNvSpPr>
              <a:spLocks noChangeArrowheads="1"/>
            </p:cNvSpPr>
            <p:nvPr/>
          </p:nvSpPr>
          <p:spPr bwMode="auto">
            <a:xfrm>
              <a:off x="7475298" y="6176312"/>
              <a:ext cx="381000" cy="228600"/>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200" name="Rectangle 71">
              <a:extLst>
                <a:ext uri="{FF2B5EF4-FFF2-40B4-BE49-F238E27FC236}">
                  <a16:creationId xmlns:a16="http://schemas.microsoft.com/office/drawing/2014/main" id="{EB6BAF68-A19C-8041-9493-476C5FC57F33}"/>
                </a:ext>
              </a:extLst>
            </p:cNvPr>
            <p:cNvSpPr>
              <a:spLocks noChangeArrowheads="1"/>
            </p:cNvSpPr>
            <p:nvPr/>
          </p:nvSpPr>
          <p:spPr bwMode="auto">
            <a:xfrm>
              <a:off x="7856298" y="6176312"/>
              <a:ext cx="381000" cy="228600"/>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201" name="Rectangle 72">
              <a:extLst>
                <a:ext uri="{FF2B5EF4-FFF2-40B4-BE49-F238E27FC236}">
                  <a16:creationId xmlns:a16="http://schemas.microsoft.com/office/drawing/2014/main" id="{3A9C8ACC-726F-2543-A9FE-5C2DED35D84D}"/>
                </a:ext>
              </a:extLst>
            </p:cNvPr>
            <p:cNvSpPr>
              <a:spLocks noChangeArrowheads="1"/>
            </p:cNvSpPr>
            <p:nvPr/>
          </p:nvSpPr>
          <p:spPr bwMode="auto">
            <a:xfrm>
              <a:off x="8237298" y="6176312"/>
              <a:ext cx="381000" cy="228600"/>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202" name="Rectangle 201">
              <a:extLst>
                <a:ext uri="{FF2B5EF4-FFF2-40B4-BE49-F238E27FC236}">
                  <a16:creationId xmlns:a16="http://schemas.microsoft.com/office/drawing/2014/main" id="{A80F7B5B-0B16-AF45-AA96-C834CF2E41A8}"/>
                </a:ext>
              </a:extLst>
            </p:cNvPr>
            <p:cNvSpPr/>
            <p:nvPr/>
          </p:nvSpPr>
          <p:spPr bwMode="auto">
            <a:xfrm>
              <a:off x="6256098" y="5947712"/>
              <a:ext cx="838200" cy="228600"/>
            </a:xfrm>
            <a:prstGeom prst="rect">
              <a:avLst/>
            </a:prstGeom>
            <a:no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203" name="Rectangle 202">
              <a:extLst>
                <a:ext uri="{FF2B5EF4-FFF2-40B4-BE49-F238E27FC236}">
                  <a16:creationId xmlns:a16="http://schemas.microsoft.com/office/drawing/2014/main" id="{59A467BD-3475-E949-9785-8ADDF17D0ACE}"/>
                </a:ext>
              </a:extLst>
            </p:cNvPr>
            <p:cNvSpPr/>
            <p:nvPr/>
          </p:nvSpPr>
          <p:spPr bwMode="auto">
            <a:xfrm>
              <a:off x="7094298" y="5947712"/>
              <a:ext cx="1524000" cy="228600"/>
            </a:xfrm>
            <a:prstGeom prst="rect">
              <a:avLst/>
            </a:prstGeom>
            <a:no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204" name="Rectangle 80">
              <a:extLst>
                <a:ext uri="{FF2B5EF4-FFF2-40B4-BE49-F238E27FC236}">
                  <a16:creationId xmlns:a16="http://schemas.microsoft.com/office/drawing/2014/main" id="{2876ADAE-739A-D341-BB33-AEA1911F28AA}"/>
                </a:ext>
              </a:extLst>
            </p:cNvPr>
            <p:cNvSpPr>
              <a:spLocks noChangeArrowheads="1"/>
            </p:cNvSpPr>
            <p:nvPr/>
          </p:nvSpPr>
          <p:spPr bwMode="auto">
            <a:xfrm>
              <a:off x="7094298" y="5947712"/>
              <a:ext cx="381000" cy="228600"/>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205" name="Rectangle 88">
              <a:extLst>
                <a:ext uri="{FF2B5EF4-FFF2-40B4-BE49-F238E27FC236}">
                  <a16:creationId xmlns:a16="http://schemas.microsoft.com/office/drawing/2014/main" id="{47437866-D328-EC40-815F-A335E6CE67D3}"/>
                </a:ext>
              </a:extLst>
            </p:cNvPr>
            <p:cNvSpPr>
              <a:spLocks noChangeArrowheads="1"/>
            </p:cNvSpPr>
            <p:nvPr/>
          </p:nvSpPr>
          <p:spPr bwMode="auto">
            <a:xfrm>
              <a:off x="7475298" y="5947712"/>
              <a:ext cx="381000" cy="228600"/>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206" name="Rectangle 90">
              <a:extLst>
                <a:ext uri="{FF2B5EF4-FFF2-40B4-BE49-F238E27FC236}">
                  <a16:creationId xmlns:a16="http://schemas.microsoft.com/office/drawing/2014/main" id="{35927AF8-5B7E-EA48-9669-1D6D7FD16E82}"/>
                </a:ext>
              </a:extLst>
            </p:cNvPr>
            <p:cNvSpPr>
              <a:spLocks noChangeArrowheads="1"/>
            </p:cNvSpPr>
            <p:nvPr/>
          </p:nvSpPr>
          <p:spPr bwMode="auto">
            <a:xfrm>
              <a:off x="7856298" y="5947712"/>
              <a:ext cx="381000" cy="228600"/>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207" name="Rectangle 94">
              <a:extLst>
                <a:ext uri="{FF2B5EF4-FFF2-40B4-BE49-F238E27FC236}">
                  <a16:creationId xmlns:a16="http://schemas.microsoft.com/office/drawing/2014/main" id="{0325D744-B227-6445-86D1-387CEDC0B7C5}"/>
                </a:ext>
              </a:extLst>
            </p:cNvPr>
            <p:cNvSpPr>
              <a:spLocks noChangeArrowheads="1"/>
            </p:cNvSpPr>
            <p:nvPr/>
          </p:nvSpPr>
          <p:spPr bwMode="auto">
            <a:xfrm>
              <a:off x="8237298" y="5947712"/>
              <a:ext cx="381000" cy="228600"/>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grpSp>
      <p:cxnSp>
        <p:nvCxnSpPr>
          <p:cNvPr id="166" name="Elbow Connector 165">
            <a:extLst>
              <a:ext uri="{FF2B5EF4-FFF2-40B4-BE49-F238E27FC236}">
                <a16:creationId xmlns:a16="http://schemas.microsoft.com/office/drawing/2014/main" id="{4340DD4D-4010-7044-81E3-2DBBA37C0E93}"/>
              </a:ext>
            </a:extLst>
          </p:cNvPr>
          <p:cNvCxnSpPr>
            <a:cxnSpLocks/>
            <a:stCxn id="98" idx="2"/>
          </p:cNvCxnSpPr>
          <p:nvPr/>
        </p:nvCxnSpPr>
        <p:spPr>
          <a:xfrm rot="5400000">
            <a:off x="5425300" y="4241105"/>
            <a:ext cx="1945494" cy="283897"/>
          </a:xfrm>
          <a:prstGeom prst="bentConnector4">
            <a:avLst>
              <a:gd name="adj1" fmla="val 21488"/>
              <a:gd name="adj2" fmla="val 471823"/>
            </a:avLst>
          </a:prstGeom>
          <a:ln w="25400">
            <a:solidFill>
              <a:schemeClr val="accent3">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8" name="Elbow Connector 207">
            <a:extLst>
              <a:ext uri="{FF2B5EF4-FFF2-40B4-BE49-F238E27FC236}">
                <a16:creationId xmlns:a16="http://schemas.microsoft.com/office/drawing/2014/main" id="{ED22B2F3-235A-6D44-8042-6E26ED53B918}"/>
              </a:ext>
            </a:extLst>
          </p:cNvPr>
          <p:cNvCxnSpPr>
            <a:cxnSpLocks/>
            <a:stCxn id="84" idx="2"/>
            <a:endCxn id="190" idx="1"/>
          </p:cNvCxnSpPr>
          <p:nvPr/>
        </p:nvCxnSpPr>
        <p:spPr>
          <a:xfrm rot="16200000" flipH="1">
            <a:off x="5055953" y="4047759"/>
            <a:ext cx="1824462" cy="549555"/>
          </a:xfrm>
          <a:prstGeom prst="bentConnector2">
            <a:avLst/>
          </a:prstGeom>
          <a:ln w="25400">
            <a:solidFill>
              <a:schemeClr val="accent2">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9" name="Elbow Connector 208">
            <a:extLst>
              <a:ext uri="{FF2B5EF4-FFF2-40B4-BE49-F238E27FC236}">
                <a16:creationId xmlns:a16="http://schemas.microsoft.com/office/drawing/2014/main" id="{B51C30A1-0088-EE46-BA52-681C136581CA}"/>
              </a:ext>
            </a:extLst>
          </p:cNvPr>
          <p:cNvCxnSpPr>
            <a:cxnSpLocks/>
            <a:stCxn id="96" idx="2"/>
            <a:endCxn id="194" idx="0"/>
          </p:cNvCxnSpPr>
          <p:nvPr/>
        </p:nvCxnSpPr>
        <p:spPr>
          <a:xfrm rot="16200000" flipH="1">
            <a:off x="6807938" y="3894744"/>
            <a:ext cx="1710162" cy="741286"/>
          </a:xfrm>
          <a:prstGeom prst="bentConnector3">
            <a:avLst>
              <a:gd name="adj1" fmla="val 37094"/>
            </a:avLst>
          </a:prstGeom>
          <a:ln w="2540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3" name="Down Arrow 32">
            <a:extLst>
              <a:ext uri="{FF2B5EF4-FFF2-40B4-BE49-F238E27FC236}">
                <a16:creationId xmlns:a16="http://schemas.microsoft.com/office/drawing/2014/main" id="{CA9A99CB-4510-664A-9B28-C33ECE534128}"/>
              </a:ext>
            </a:extLst>
          </p:cNvPr>
          <p:cNvSpPr/>
          <p:nvPr/>
        </p:nvSpPr>
        <p:spPr>
          <a:xfrm>
            <a:off x="6256098" y="2918221"/>
            <a:ext cx="283898" cy="180813"/>
          </a:xfrm>
          <a:prstGeom prst="downArrow">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51561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Putting it Together: </a:t>
            </a:r>
            <a:br>
              <a:rPr lang="en-US" dirty="0"/>
            </a:br>
            <a:r>
              <a:rPr lang="en-US" dirty="0"/>
              <a:t>Page Table, TLB, and Caches</a:t>
            </a:r>
          </a:p>
        </p:txBody>
      </p:sp>
      <p:sp>
        <p:nvSpPr>
          <p:cNvPr id="6" name="Rectangle 5">
            <a:extLst>
              <a:ext uri="{FF2B5EF4-FFF2-40B4-BE49-F238E27FC236}">
                <a16:creationId xmlns:a16="http://schemas.microsoft.com/office/drawing/2014/main" id="{CDA08851-93AD-8E4A-BE31-D29158E2CB9C}"/>
              </a:ext>
            </a:extLst>
          </p:cNvPr>
          <p:cNvSpPr/>
          <p:nvPr/>
        </p:nvSpPr>
        <p:spPr>
          <a:xfrm>
            <a:off x="686173" y="2460956"/>
            <a:ext cx="751066" cy="347715"/>
          </a:xfrm>
          <a:prstGeom prst="rect">
            <a:avLst/>
          </a:prstGeom>
          <a:solidFill>
            <a:schemeClr val="accent5">
              <a:lumMod val="20000"/>
              <a:lumOff val="80000"/>
            </a:schemeClr>
          </a:solidFill>
          <a:ln w="254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CPU</a:t>
            </a:r>
          </a:p>
        </p:txBody>
      </p:sp>
      <p:sp>
        <p:nvSpPr>
          <p:cNvPr id="10" name="Rectangle 9">
            <a:extLst>
              <a:ext uri="{FF2B5EF4-FFF2-40B4-BE49-F238E27FC236}">
                <a16:creationId xmlns:a16="http://schemas.microsoft.com/office/drawing/2014/main" id="{5E4F8995-8E25-8E42-B4B6-CE7AF21E2B6A}"/>
              </a:ext>
            </a:extLst>
          </p:cNvPr>
          <p:cNvSpPr/>
          <p:nvPr/>
        </p:nvSpPr>
        <p:spPr>
          <a:xfrm>
            <a:off x="7606560" y="3616576"/>
            <a:ext cx="908790" cy="1200411"/>
          </a:xfrm>
          <a:prstGeom prst="rect">
            <a:avLst/>
          </a:prstGeom>
          <a:solidFill>
            <a:schemeClr val="accent3">
              <a:lumMod val="40000"/>
              <a:lumOff val="60000"/>
            </a:schemeClr>
          </a:solidFill>
          <a:ln w="254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Physical</a:t>
            </a:r>
            <a:br>
              <a:rPr lang="en-US" sz="1400" dirty="0">
                <a:solidFill>
                  <a:schemeClr val="tx1"/>
                </a:solidFill>
                <a:latin typeface="Gill Sans Light" panose="020B0302020104020203" pitchFamily="34" charset="-79"/>
                <a:cs typeface="Gill Sans Light" panose="020B0302020104020203" pitchFamily="34" charset="-79"/>
              </a:rPr>
            </a:br>
            <a:r>
              <a:rPr lang="en-US" sz="1400" dirty="0">
                <a:solidFill>
                  <a:schemeClr val="tx1"/>
                </a:solidFill>
                <a:latin typeface="Gill Sans Light" panose="020B0302020104020203" pitchFamily="34" charset="-79"/>
                <a:cs typeface="Gill Sans Light" panose="020B0302020104020203" pitchFamily="34" charset="-79"/>
              </a:rPr>
              <a:t>Memory</a:t>
            </a:r>
          </a:p>
        </p:txBody>
      </p:sp>
      <p:cxnSp>
        <p:nvCxnSpPr>
          <p:cNvPr id="11" name="Straight Arrow Connector 10">
            <a:extLst>
              <a:ext uri="{FF2B5EF4-FFF2-40B4-BE49-F238E27FC236}">
                <a16:creationId xmlns:a16="http://schemas.microsoft.com/office/drawing/2014/main" id="{AB1C40BB-FC1C-104C-90B9-E3BA2DB75C6B}"/>
              </a:ext>
            </a:extLst>
          </p:cNvPr>
          <p:cNvCxnSpPr>
            <a:cxnSpLocks/>
            <a:stCxn id="6" idx="3"/>
            <a:endCxn id="32" idx="1"/>
          </p:cNvCxnSpPr>
          <p:nvPr/>
        </p:nvCxnSpPr>
        <p:spPr>
          <a:xfrm flipV="1">
            <a:off x="1437239" y="2634813"/>
            <a:ext cx="778941"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CC65CA7-4B8D-214C-9DA6-0ECB8C755162}"/>
              </a:ext>
            </a:extLst>
          </p:cNvPr>
          <p:cNvSpPr txBox="1"/>
          <p:nvPr/>
        </p:nvSpPr>
        <p:spPr>
          <a:xfrm>
            <a:off x="1440007" y="2212200"/>
            <a:ext cx="617477" cy="415498"/>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Virtual </a:t>
            </a:r>
            <a:br>
              <a:rPr lang="en-US" sz="1050" dirty="0">
                <a:latin typeface="Gill Sans Light" panose="020B0302020104020203" pitchFamily="34" charset="-79"/>
                <a:cs typeface="Gill Sans Light" panose="020B0302020104020203" pitchFamily="34" charset="-79"/>
              </a:rPr>
            </a:br>
            <a:r>
              <a:rPr lang="en-US" sz="1050" dirty="0">
                <a:latin typeface="Gill Sans Light" panose="020B0302020104020203" pitchFamily="34" charset="-79"/>
                <a:cs typeface="Gill Sans Light" panose="020B0302020104020203" pitchFamily="34" charset="-79"/>
              </a:rPr>
              <a:t>Address</a:t>
            </a:r>
          </a:p>
        </p:txBody>
      </p:sp>
      <p:cxnSp>
        <p:nvCxnSpPr>
          <p:cNvPr id="13" name="Straight Arrow Connector 12">
            <a:extLst>
              <a:ext uri="{FF2B5EF4-FFF2-40B4-BE49-F238E27FC236}">
                <a16:creationId xmlns:a16="http://schemas.microsoft.com/office/drawing/2014/main" id="{8EA0474D-4B5B-DD45-B1F0-820D39B09879}"/>
              </a:ext>
            </a:extLst>
          </p:cNvPr>
          <p:cNvCxnSpPr>
            <a:stCxn id="8" idx="3"/>
            <a:endCxn id="9" idx="1"/>
          </p:cNvCxnSpPr>
          <p:nvPr/>
        </p:nvCxnSpPr>
        <p:spPr>
          <a:xfrm>
            <a:off x="4462975" y="2634813"/>
            <a:ext cx="97610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D15E4A9-E52B-DD49-BEFF-9D8559D63F62}"/>
              </a:ext>
            </a:extLst>
          </p:cNvPr>
          <p:cNvSpPr txBox="1"/>
          <p:nvPr/>
        </p:nvSpPr>
        <p:spPr>
          <a:xfrm>
            <a:off x="4462975" y="2375089"/>
            <a:ext cx="412292"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Miss</a:t>
            </a:r>
          </a:p>
        </p:txBody>
      </p:sp>
      <p:cxnSp>
        <p:nvCxnSpPr>
          <p:cNvPr id="15" name="Straight Arrow Connector 14">
            <a:extLst>
              <a:ext uri="{FF2B5EF4-FFF2-40B4-BE49-F238E27FC236}">
                <a16:creationId xmlns:a16="http://schemas.microsoft.com/office/drawing/2014/main" id="{4ED4EDD2-2FE3-E649-92E8-A4B851E68BA1}"/>
              </a:ext>
            </a:extLst>
          </p:cNvPr>
          <p:cNvCxnSpPr>
            <a:stCxn id="9" idx="3"/>
          </p:cNvCxnSpPr>
          <p:nvPr/>
        </p:nvCxnSpPr>
        <p:spPr>
          <a:xfrm>
            <a:off x="6347874" y="2634813"/>
            <a:ext cx="98298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3346BF0-EACF-AA42-83BD-E045647E51EF}"/>
              </a:ext>
            </a:extLst>
          </p:cNvPr>
          <p:cNvSpPr txBox="1"/>
          <p:nvPr/>
        </p:nvSpPr>
        <p:spPr>
          <a:xfrm>
            <a:off x="6319441" y="2383259"/>
            <a:ext cx="513282"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Invalid</a:t>
            </a:r>
          </a:p>
        </p:txBody>
      </p:sp>
      <p:sp>
        <p:nvSpPr>
          <p:cNvPr id="17" name="TextBox 16">
            <a:extLst>
              <a:ext uri="{FF2B5EF4-FFF2-40B4-BE49-F238E27FC236}">
                <a16:creationId xmlns:a16="http://schemas.microsoft.com/office/drawing/2014/main" id="{7521D547-008F-0641-9F56-4DE3FE2B99E5}"/>
              </a:ext>
            </a:extLst>
          </p:cNvPr>
          <p:cNvSpPr txBox="1"/>
          <p:nvPr/>
        </p:nvSpPr>
        <p:spPr>
          <a:xfrm>
            <a:off x="7325746" y="2427064"/>
            <a:ext cx="708848" cy="415498"/>
          </a:xfrm>
          <a:prstGeom prst="rect">
            <a:avLst/>
          </a:prstGeom>
          <a:noFill/>
        </p:spPr>
        <p:txBody>
          <a:bodyPr wrap="none" rtlCol="0" anchor="ctr">
            <a:spAutoFit/>
          </a:bodyPr>
          <a:lstStyle/>
          <a:p>
            <a:r>
              <a:rPr lang="en-US" sz="1050" dirty="0">
                <a:latin typeface="Gill Sans Light" panose="020B0302020104020203" pitchFamily="34" charset="-79"/>
                <a:cs typeface="Gill Sans Light" panose="020B0302020104020203" pitchFamily="34" charset="-79"/>
              </a:rPr>
              <a:t>Raise</a:t>
            </a:r>
            <a:br>
              <a:rPr lang="en-US" sz="1050" dirty="0">
                <a:latin typeface="Gill Sans Light" panose="020B0302020104020203" pitchFamily="34" charset="-79"/>
                <a:cs typeface="Gill Sans Light" panose="020B0302020104020203" pitchFamily="34" charset="-79"/>
              </a:rPr>
            </a:br>
            <a:r>
              <a:rPr lang="en-US" sz="1050" dirty="0">
                <a:latin typeface="Gill Sans Light" panose="020B0302020104020203" pitchFamily="34" charset="-79"/>
                <a:cs typeface="Gill Sans Light" panose="020B0302020104020203" pitchFamily="34" charset="-79"/>
              </a:rPr>
              <a:t>Exception</a:t>
            </a:r>
          </a:p>
        </p:txBody>
      </p:sp>
      <p:sp>
        <p:nvSpPr>
          <p:cNvPr id="18" name="Oval 17">
            <a:extLst>
              <a:ext uri="{FF2B5EF4-FFF2-40B4-BE49-F238E27FC236}">
                <a16:creationId xmlns:a16="http://schemas.microsoft.com/office/drawing/2014/main" id="{90BC1673-8EE1-E740-B76D-DF2151CD1952}"/>
              </a:ext>
            </a:extLst>
          </p:cNvPr>
          <p:cNvSpPr/>
          <p:nvPr/>
        </p:nvSpPr>
        <p:spPr>
          <a:xfrm>
            <a:off x="4793955" y="4110293"/>
            <a:ext cx="206381" cy="206381"/>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Ubuntu Mono" panose="020B0509030602030204" pitchFamily="49" charset="0"/>
            </a:endParaRPr>
          </a:p>
        </p:txBody>
      </p:sp>
      <p:sp>
        <p:nvSpPr>
          <p:cNvPr id="19" name="TextBox 18">
            <a:extLst>
              <a:ext uri="{FF2B5EF4-FFF2-40B4-BE49-F238E27FC236}">
                <a16:creationId xmlns:a16="http://schemas.microsoft.com/office/drawing/2014/main" id="{FBEE1663-5B1F-0C45-8D03-BDE4D0D19AFF}"/>
              </a:ext>
            </a:extLst>
          </p:cNvPr>
          <p:cNvSpPr txBox="1"/>
          <p:nvPr/>
        </p:nvSpPr>
        <p:spPr>
          <a:xfrm>
            <a:off x="4763565" y="4091573"/>
            <a:ext cx="272831" cy="253916"/>
          </a:xfrm>
          <a:prstGeom prst="rect">
            <a:avLst/>
          </a:prstGeom>
          <a:noFill/>
        </p:spPr>
        <p:txBody>
          <a:bodyPr wrap="square" rtlCol="0" anchor="ctr">
            <a:spAutoFit/>
          </a:bodyPr>
          <a:lstStyle/>
          <a:p>
            <a:pPr algn="ctr"/>
            <a:r>
              <a:rPr lang="en-US" sz="1050" dirty="0">
                <a:latin typeface="Gill Sans Light" panose="020B0302020104020203" pitchFamily="34" charset="-79"/>
                <a:cs typeface="Gill Sans Light" panose="020B0302020104020203" pitchFamily="34" charset="-79"/>
              </a:rPr>
              <a:t>+</a:t>
            </a:r>
          </a:p>
        </p:txBody>
      </p:sp>
      <p:cxnSp>
        <p:nvCxnSpPr>
          <p:cNvPr id="20" name="Elbow Connector 19">
            <a:extLst>
              <a:ext uri="{FF2B5EF4-FFF2-40B4-BE49-F238E27FC236}">
                <a16:creationId xmlns:a16="http://schemas.microsoft.com/office/drawing/2014/main" id="{681556D1-A303-9B43-A33F-1F247A9B5FB2}"/>
              </a:ext>
            </a:extLst>
          </p:cNvPr>
          <p:cNvCxnSpPr>
            <a:cxnSpLocks/>
            <a:stCxn id="8" idx="2"/>
            <a:endCxn id="18" idx="0"/>
          </p:cNvCxnSpPr>
          <p:nvPr/>
        </p:nvCxnSpPr>
        <p:spPr>
          <a:xfrm rot="16200000" flipH="1">
            <a:off x="3884523" y="3097670"/>
            <a:ext cx="1136680" cy="888566"/>
          </a:xfrm>
          <a:prstGeom prst="bentConnector3">
            <a:avLst>
              <a:gd name="adj1" fmla="val 6727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8738FC0-E531-B143-AF86-018DBB404FCD}"/>
              </a:ext>
            </a:extLst>
          </p:cNvPr>
          <p:cNvCxnSpPr>
            <a:cxnSpLocks/>
            <a:stCxn id="18" idx="6"/>
            <a:endCxn id="51" idx="1"/>
          </p:cNvCxnSpPr>
          <p:nvPr/>
        </p:nvCxnSpPr>
        <p:spPr>
          <a:xfrm flipV="1">
            <a:off x="5000336" y="4211756"/>
            <a:ext cx="788247" cy="172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Freeform 21">
            <a:extLst>
              <a:ext uri="{FF2B5EF4-FFF2-40B4-BE49-F238E27FC236}">
                <a16:creationId xmlns:a16="http://schemas.microsoft.com/office/drawing/2014/main" id="{AB354DD3-80D5-3941-86BF-DF891358D8C2}"/>
              </a:ext>
            </a:extLst>
          </p:cNvPr>
          <p:cNvSpPr/>
          <p:nvPr/>
        </p:nvSpPr>
        <p:spPr>
          <a:xfrm>
            <a:off x="1824641" y="2637617"/>
            <a:ext cx="2963492" cy="1582765"/>
          </a:xfrm>
          <a:custGeom>
            <a:avLst/>
            <a:gdLst>
              <a:gd name="connsiteX0" fmla="*/ 0 w 1828800"/>
              <a:gd name="connsiteY0" fmla="*/ 0 h 1593188"/>
              <a:gd name="connsiteX1" fmla="*/ 0 w 1828800"/>
              <a:gd name="connsiteY1" fmla="*/ 1593188 h 1593188"/>
              <a:gd name="connsiteX2" fmla="*/ 1828800 w 1828800"/>
              <a:gd name="connsiteY2" fmla="*/ 1593188 h 1593188"/>
            </a:gdLst>
            <a:ahLst/>
            <a:cxnLst>
              <a:cxn ang="0">
                <a:pos x="connsiteX0" y="connsiteY0"/>
              </a:cxn>
              <a:cxn ang="0">
                <a:pos x="connsiteX1" y="connsiteY1"/>
              </a:cxn>
              <a:cxn ang="0">
                <a:pos x="connsiteX2" y="connsiteY2"/>
              </a:cxn>
            </a:cxnLst>
            <a:rect l="l" t="t" r="r" b="b"/>
            <a:pathLst>
              <a:path w="1828800" h="1593188">
                <a:moveTo>
                  <a:pt x="0" y="0"/>
                </a:moveTo>
                <a:lnTo>
                  <a:pt x="0" y="1593188"/>
                </a:lnTo>
                <a:lnTo>
                  <a:pt x="1828800" y="1593188"/>
                </a:lnTo>
              </a:path>
            </a:pathLst>
          </a:custGeom>
          <a:noFill/>
          <a:ln w="190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3" name="TextBox 22">
            <a:extLst>
              <a:ext uri="{FF2B5EF4-FFF2-40B4-BE49-F238E27FC236}">
                <a16:creationId xmlns:a16="http://schemas.microsoft.com/office/drawing/2014/main" id="{11D7FD8E-BB54-6B41-8751-FB71674993A8}"/>
              </a:ext>
            </a:extLst>
          </p:cNvPr>
          <p:cNvSpPr txBox="1"/>
          <p:nvPr/>
        </p:nvSpPr>
        <p:spPr>
          <a:xfrm>
            <a:off x="1814447" y="3949526"/>
            <a:ext cx="51168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Offset</a:t>
            </a:r>
          </a:p>
        </p:txBody>
      </p:sp>
      <p:sp>
        <p:nvSpPr>
          <p:cNvPr id="24" name="TextBox 23">
            <a:extLst>
              <a:ext uri="{FF2B5EF4-FFF2-40B4-BE49-F238E27FC236}">
                <a16:creationId xmlns:a16="http://schemas.microsoft.com/office/drawing/2014/main" id="{8A558BEB-39C4-1949-B78A-3ADC82126576}"/>
              </a:ext>
            </a:extLst>
          </p:cNvPr>
          <p:cNvSpPr txBox="1"/>
          <p:nvPr/>
        </p:nvSpPr>
        <p:spPr>
          <a:xfrm>
            <a:off x="4008578" y="2973611"/>
            <a:ext cx="34657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Hit</a:t>
            </a:r>
          </a:p>
        </p:txBody>
      </p:sp>
      <p:sp>
        <p:nvSpPr>
          <p:cNvPr id="25" name="TextBox 24">
            <a:extLst>
              <a:ext uri="{FF2B5EF4-FFF2-40B4-BE49-F238E27FC236}">
                <a16:creationId xmlns:a16="http://schemas.microsoft.com/office/drawing/2014/main" id="{4235C424-4E69-0F4F-A78E-D37ED6F51FB1}"/>
              </a:ext>
            </a:extLst>
          </p:cNvPr>
          <p:cNvSpPr txBox="1"/>
          <p:nvPr/>
        </p:nvSpPr>
        <p:spPr>
          <a:xfrm>
            <a:off x="4973053" y="3778723"/>
            <a:ext cx="625492" cy="415498"/>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Physical </a:t>
            </a:r>
            <a:br>
              <a:rPr lang="en-US" sz="1050" dirty="0">
                <a:latin typeface="Gill Sans Light" panose="020B0302020104020203" pitchFamily="34" charset="-79"/>
                <a:cs typeface="Gill Sans Light" panose="020B0302020104020203" pitchFamily="34" charset="-79"/>
              </a:rPr>
            </a:br>
            <a:r>
              <a:rPr lang="en-US" sz="1050" dirty="0">
                <a:latin typeface="Gill Sans Light" panose="020B0302020104020203" pitchFamily="34" charset="-79"/>
                <a:cs typeface="Gill Sans Light" panose="020B0302020104020203" pitchFamily="34" charset="-79"/>
              </a:rPr>
              <a:t>Address</a:t>
            </a:r>
          </a:p>
        </p:txBody>
      </p:sp>
      <p:cxnSp>
        <p:nvCxnSpPr>
          <p:cNvPr id="26" name="Elbow Connector 25">
            <a:extLst>
              <a:ext uri="{FF2B5EF4-FFF2-40B4-BE49-F238E27FC236}">
                <a16:creationId xmlns:a16="http://schemas.microsoft.com/office/drawing/2014/main" id="{F75D8AC2-5ED7-B944-9C88-E06F1DFBE97A}"/>
              </a:ext>
            </a:extLst>
          </p:cNvPr>
          <p:cNvCxnSpPr>
            <a:stCxn id="10" idx="2"/>
            <a:endCxn id="6" idx="2"/>
          </p:cNvCxnSpPr>
          <p:nvPr/>
        </p:nvCxnSpPr>
        <p:spPr>
          <a:xfrm rot="5400000" flipH="1">
            <a:off x="3557173" y="313205"/>
            <a:ext cx="2008316" cy="6999249"/>
          </a:xfrm>
          <a:prstGeom prst="bentConnector3">
            <a:avLst>
              <a:gd name="adj1" fmla="val -1138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4C7CC5C6-10D7-304B-B740-1AE96BFB84CC}"/>
              </a:ext>
            </a:extLst>
          </p:cNvPr>
          <p:cNvCxnSpPr>
            <a:cxnSpLocks/>
            <a:stCxn id="9" idx="2"/>
            <a:endCxn id="18" idx="0"/>
          </p:cNvCxnSpPr>
          <p:nvPr/>
        </p:nvCxnSpPr>
        <p:spPr>
          <a:xfrm rot="5400000">
            <a:off x="4883045" y="3099858"/>
            <a:ext cx="1024537" cy="996333"/>
          </a:xfrm>
          <a:prstGeom prst="bentConnector3">
            <a:avLst>
              <a:gd name="adj1" fmla="val 6360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D779B2DC-4F8C-5F4F-97AF-A64029B3E6BA}"/>
              </a:ext>
            </a:extLst>
          </p:cNvPr>
          <p:cNvSpPr txBox="1"/>
          <p:nvPr/>
        </p:nvSpPr>
        <p:spPr>
          <a:xfrm>
            <a:off x="4856672" y="3079948"/>
            <a:ext cx="519694"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Cache</a:t>
            </a:r>
          </a:p>
        </p:txBody>
      </p:sp>
      <p:sp>
        <p:nvSpPr>
          <p:cNvPr id="30" name="TextBox 29">
            <a:extLst>
              <a:ext uri="{FF2B5EF4-FFF2-40B4-BE49-F238E27FC236}">
                <a16:creationId xmlns:a16="http://schemas.microsoft.com/office/drawing/2014/main" id="{B639F9D9-1700-3E41-925E-9589CAB6CB79}"/>
              </a:ext>
            </a:extLst>
          </p:cNvPr>
          <p:cNvSpPr txBox="1"/>
          <p:nvPr/>
        </p:nvSpPr>
        <p:spPr>
          <a:xfrm>
            <a:off x="5899302" y="3100569"/>
            <a:ext cx="44275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Valid</a:t>
            </a:r>
          </a:p>
        </p:txBody>
      </p:sp>
      <p:sp>
        <p:nvSpPr>
          <p:cNvPr id="31" name="Freeform 30">
            <a:extLst>
              <a:ext uri="{FF2B5EF4-FFF2-40B4-BE49-F238E27FC236}">
                <a16:creationId xmlns:a16="http://schemas.microsoft.com/office/drawing/2014/main" id="{A1D59BFA-C5FB-0B4D-91B0-DEBE6EFAB25C}"/>
              </a:ext>
            </a:extLst>
          </p:cNvPr>
          <p:cNvSpPr/>
          <p:nvPr/>
        </p:nvSpPr>
        <p:spPr>
          <a:xfrm>
            <a:off x="4474196" y="2839572"/>
            <a:ext cx="1419283" cy="488054"/>
          </a:xfrm>
          <a:custGeom>
            <a:avLst/>
            <a:gdLst>
              <a:gd name="connsiteX0" fmla="*/ 1419283 w 1419283"/>
              <a:gd name="connsiteY0" fmla="*/ 488054 h 488054"/>
              <a:gd name="connsiteX1" fmla="*/ 398297 w 1419283"/>
              <a:gd name="connsiteY1" fmla="*/ 488054 h 488054"/>
              <a:gd name="connsiteX2" fmla="*/ 398297 w 1419283"/>
              <a:gd name="connsiteY2" fmla="*/ 0 h 488054"/>
              <a:gd name="connsiteX3" fmla="*/ 0 w 1419283"/>
              <a:gd name="connsiteY3" fmla="*/ 0 h 488054"/>
            </a:gdLst>
            <a:ahLst/>
            <a:cxnLst>
              <a:cxn ang="0">
                <a:pos x="connsiteX0" y="connsiteY0"/>
              </a:cxn>
              <a:cxn ang="0">
                <a:pos x="connsiteX1" y="connsiteY1"/>
              </a:cxn>
              <a:cxn ang="0">
                <a:pos x="connsiteX2" y="connsiteY2"/>
              </a:cxn>
              <a:cxn ang="0">
                <a:pos x="connsiteX3" y="connsiteY3"/>
              </a:cxn>
            </a:cxnLst>
            <a:rect l="l" t="t" r="r" b="b"/>
            <a:pathLst>
              <a:path w="1419283" h="488054">
                <a:moveTo>
                  <a:pt x="1419283" y="488054"/>
                </a:moveTo>
                <a:lnTo>
                  <a:pt x="398297" y="488054"/>
                </a:lnTo>
                <a:lnTo>
                  <a:pt x="398297" y="0"/>
                </a:lnTo>
                <a:lnTo>
                  <a:pt x="0" y="0"/>
                </a:lnTo>
              </a:path>
            </a:pathLst>
          </a:custGeom>
          <a:noFill/>
          <a:ln w="190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573447E9-27E0-A047-8F00-48A69A9D60AC}"/>
              </a:ext>
            </a:extLst>
          </p:cNvPr>
          <p:cNvCxnSpPr>
            <a:cxnSpLocks/>
            <a:stCxn id="32" idx="3"/>
            <a:endCxn id="8" idx="1"/>
          </p:cNvCxnSpPr>
          <p:nvPr/>
        </p:nvCxnSpPr>
        <p:spPr>
          <a:xfrm>
            <a:off x="2898967" y="2634813"/>
            <a:ext cx="65521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6391539F-B4DB-1842-8144-41822A085497}"/>
              </a:ext>
            </a:extLst>
          </p:cNvPr>
          <p:cNvSpPr txBox="1"/>
          <p:nvPr/>
        </p:nvSpPr>
        <p:spPr>
          <a:xfrm>
            <a:off x="2997665" y="2212200"/>
            <a:ext cx="617477" cy="415498"/>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Virtual </a:t>
            </a:r>
            <a:br>
              <a:rPr lang="en-US" sz="1050" dirty="0">
                <a:latin typeface="Gill Sans Light" panose="020B0302020104020203" pitchFamily="34" charset="-79"/>
                <a:cs typeface="Gill Sans Light" panose="020B0302020104020203" pitchFamily="34" charset="-79"/>
              </a:rPr>
            </a:br>
            <a:r>
              <a:rPr lang="en-US" sz="1050" dirty="0">
                <a:latin typeface="Gill Sans Light" panose="020B0302020104020203" pitchFamily="34" charset="-79"/>
                <a:cs typeface="Gill Sans Light" panose="020B0302020104020203" pitchFamily="34" charset="-79"/>
              </a:rPr>
              <a:t>Address</a:t>
            </a:r>
          </a:p>
        </p:txBody>
      </p:sp>
      <p:sp>
        <p:nvSpPr>
          <p:cNvPr id="35" name="TextBox 34">
            <a:extLst>
              <a:ext uri="{FF2B5EF4-FFF2-40B4-BE49-F238E27FC236}">
                <a16:creationId xmlns:a16="http://schemas.microsoft.com/office/drawing/2014/main" id="{897FE24A-A2DE-9D47-9A8C-C1B262EB7E11}"/>
              </a:ext>
            </a:extLst>
          </p:cNvPr>
          <p:cNvSpPr txBox="1"/>
          <p:nvPr/>
        </p:nvSpPr>
        <p:spPr>
          <a:xfrm>
            <a:off x="2894111" y="2633166"/>
            <a:ext cx="412292"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Miss</a:t>
            </a:r>
          </a:p>
        </p:txBody>
      </p:sp>
      <p:cxnSp>
        <p:nvCxnSpPr>
          <p:cNvPr id="36" name="Straight Arrow Connector 35">
            <a:extLst>
              <a:ext uri="{FF2B5EF4-FFF2-40B4-BE49-F238E27FC236}">
                <a16:creationId xmlns:a16="http://schemas.microsoft.com/office/drawing/2014/main" id="{305822FF-8278-5949-B276-FA437CA25D2C}"/>
              </a:ext>
            </a:extLst>
          </p:cNvPr>
          <p:cNvCxnSpPr>
            <a:cxnSpLocks/>
          </p:cNvCxnSpPr>
          <p:nvPr/>
        </p:nvCxnSpPr>
        <p:spPr>
          <a:xfrm>
            <a:off x="2557573" y="2969303"/>
            <a:ext cx="0" cy="2067309"/>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62DEEE59-E34A-904A-8FBF-43214D597379}"/>
              </a:ext>
            </a:extLst>
          </p:cNvPr>
          <p:cNvSpPr txBox="1"/>
          <p:nvPr/>
        </p:nvSpPr>
        <p:spPr>
          <a:xfrm>
            <a:off x="2559352" y="2973611"/>
            <a:ext cx="34657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Hit</a:t>
            </a:r>
          </a:p>
        </p:txBody>
      </p:sp>
      <p:sp>
        <p:nvSpPr>
          <p:cNvPr id="32" name="Rectangle 31">
            <a:extLst>
              <a:ext uri="{FF2B5EF4-FFF2-40B4-BE49-F238E27FC236}">
                <a16:creationId xmlns:a16="http://schemas.microsoft.com/office/drawing/2014/main" id="{965DAA48-A09E-B449-B8AB-2148A1ABB783}"/>
              </a:ext>
            </a:extLst>
          </p:cNvPr>
          <p:cNvSpPr/>
          <p:nvPr/>
        </p:nvSpPr>
        <p:spPr>
          <a:xfrm>
            <a:off x="2216180" y="2296013"/>
            <a:ext cx="682787" cy="677600"/>
          </a:xfrm>
          <a:prstGeom prst="rect">
            <a:avLst/>
          </a:prstGeom>
          <a:solidFill>
            <a:srgbClr val="FFC000"/>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Virtual</a:t>
            </a:r>
            <a:br>
              <a:rPr lang="en-US" sz="1400" dirty="0">
                <a:solidFill>
                  <a:schemeClr val="tx1"/>
                </a:solidFill>
                <a:latin typeface="Gill Sans Light" panose="020B0302020104020203" pitchFamily="34" charset="-79"/>
                <a:cs typeface="Gill Sans Light" panose="020B0302020104020203" pitchFamily="34" charset="-79"/>
              </a:rPr>
            </a:br>
            <a:r>
              <a:rPr lang="en-US" sz="1400" dirty="0">
                <a:solidFill>
                  <a:schemeClr val="tx1"/>
                </a:solidFill>
                <a:latin typeface="Gill Sans Light" panose="020B0302020104020203" pitchFamily="34" charset="-79"/>
                <a:cs typeface="Gill Sans Light" panose="020B0302020104020203" pitchFamily="34" charset="-79"/>
              </a:rPr>
              <a:t>Cache</a:t>
            </a:r>
          </a:p>
        </p:txBody>
      </p:sp>
      <p:cxnSp>
        <p:nvCxnSpPr>
          <p:cNvPr id="56" name="Straight Arrow Connector 55">
            <a:extLst>
              <a:ext uri="{FF2B5EF4-FFF2-40B4-BE49-F238E27FC236}">
                <a16:creationId xmlns:a16="http://schemas.microsoft.com/office/drawing/2014/main" id="{079F1ABD-DC7C-6840-AB13-38004050DF26}"/>
              </a:ext>
            </a:extLst>
          </p:cNvPr>
          <p:cNvCxnSpPr>
            <a:cxnSpLocks/>
          </p:cNvCxnSpPr>
          <p:nvPr/>
        </p:nvCxnSpPr>
        <p:spPr>
          <a:xfrm>
            <a:off x="6167159" y="4542902"/>
            <a:ext cx="0" cy="493710"/>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855F6E40-903D-024F-9A3B-F131E8FD638D}"/>
              </a:ext>
            </a:extLst>
          </p:cNvPr>
          <p:cNvSpPr/>
          <p:nvPr/>
        </p:nvSpPr>
        <p:spPr>
          <a:xfrm>
            <a:off x="5788583" y="3872956"/>
            <a:ext cx="751066" cy="677600"/>
          </a:xfrm>
          <a:prstGeom prst="rect">
            <a:avLst/>
          </a:prstGeom>
          <a:solidFill>
            <a:schemeClr val="accent1">
              <a:lumMod val="40000"/>
              <a:lumOff val="60000"/>
            </a:schemeClr>
          </a:solid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Physical</a:t>
            </a:r>
            <a:br>
              <a:rPr lang="en-US" sz="1400" dirty="0">
                <a:solidFill>
                  <a:schemeClr val="tx1"/>
                </a:solidFill>
                <a:latin typeface="Gill Sans Light" panose="020B0302020104020203" pitchFamily="34" charset="-79"/>
                <a:cs typeface="Gill Sans Light" panose="020B0302020104020203" pitchFamily="34" charset="-79"/>
              </a:rPr>
            </a:br>
            <a:r>
              <a:rPr lang="en-US" sz="1400" dirty="0">
                <a:solidFill>
                  <a:schemeClr val="tx1"/>
                </a:solidFill>
                <a:latin typeface="Gill Sans Light" panose="020B0302020104020203" pitchFamily="34" charset="-79"/>
                <a:cs typeface="Gill Sans Light" panose="020B0302020104020203" pitchFamily="34" charset="-79"/>
              </a:rPr>
              <a:t>Cache</a:t>
            </a:r>
          </a:p>
        </p:txBody>
      </p:sp>
      <p:sp>
        <p:nvSpPr>
          <p:cNvPr id="57" name="TextBox 56">
            <a:extLst>
              <a:ext uri="{FF2B5EF4-FFF2-40B4-BE49-F238E27FC236}">
                <a16:creationId xmlns:a16="http://schemas.microsoft.com/office/drawing/2014/main" id="{47B5AA90-BD36-DA41-9408-978307658495}"/>
              </a:ext>
            </a:extLst>
          </p:cNvPr>
          <p:cNvSpPr txBox="1"/>
          <p:nvPr/>
        </p:nvSpPr>
        <p:spPr>
          <a:xfrm>
            <a:off x="2118029" y="4812929"/>
            <a:ext cx="439544" cy="253916"/>
          </a:xfrm>
          <a:prstGeom prst="rect">
            <a:avLst/>
          </a:prstGeom>
          <a:noFill/>
        </p:spPr>
        <p:txBody>
          <a:bodyPr wrap="square" rtlCol="0" anchor="ctr">
            <a:spAutoFit/>
          </a:bodyPr>
          <a:lstStyle/>
          <a:p>
            <a:pPr algn="ctr"/>
            <a:r>
              <a:rPr lang="en-US" sz="1050" dirty="0">
                <a:latin typeface="Gill Sans Light" panose="020B0302020104020203" pitchFamily="34" charset="-79"/>
                <a:cs typeface="Gill Sans Light" panose="020B0302020104020203" pitchFamily="34" charset="-79"/>
              </a:rPr>
              <a:t>Data</a:t>
            </a:r>
          </a:p>
        </p:txBody>
      </p:sp>
      <p:sp>
        <p:nvSpPr>
          <p:cNvPr id="58" name="TextBox 57">
            <a:extLst>
              <a:ext uri="{FF2B5EF4-FFF2-40B4-BE49-F238E27FC236}">
                <a16:creationId xmlns:a16="http://schemas.microsoft.com/office/drawing/2014/main" id="{841320A4-702C-E44B-A9F2-441D7027DF80}"/>
              </a:ext>
            </a:extLst>
          </p:cNvPr>
          <p:cNvSpPr txBox="1"/>
          <p:nvPr/>
        </p:nvSpPr>
        <p:spPr>
          <a:xfrm>
            <a:off x="6176503" y="4559013"/>
            <a:ext cx="34657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Hit</a:t>
            </a:r>
          </a:p>
        </p:txBody>
      </p:sp>
      <p:cxnSp>
        <p:nvCxnSpPr>
          <p:cNvPr id="61" name="Straight Arrow Connector 60">
            <a:extLst>
              <a:ext uri="{FF2B5EF4-FFF2-40B4-BE49-F238E27FC236}">
                <a16:creationId xmlns:a16="http://schemas.microsoft.com/office/drawing/2014/main" id="{86659E31-059A-E743-A55E-422322352E98}"/>
              </a:ext>
            </a:extLst>
          </p:cNvPr>
          <p:cNvCxnSpPr>
            <a:cxnSpLocks/>
            <a:stCxn id="51" idx="3"/>
            <a:endCxn id="10" idx="1"/>
          </p:cNvCxnSpPr>
          <p:nvPr/>
        </p:nvCxnSpPr>
        <p:spPr>
          <a:xfrm>
            <a:off x="6539649" y="4211756"/>
            <a:ext cx="1066911" cy="502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4BA6A72C-FFEA-7A4B-8E09-2E1527EF2F9A}"/>
              </a:ext>
            </a:extLst>
          </p:cNvPr>
          <p:cNvSpPr txBox="1"/>
          <p:nvPr/>
        </p:nvSpPr>
        <p:spPr>
          <a:xfrm>
            <a:off x="6808514" y="3812829"/>
            <a:ext cx="625492" cy="415498"/>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Physical </a:t>
            </a:r>
            <a:br>
              <a:rPr lang="en-US" sz="1050" dirty="0">
                <a:latin typeface="Gill Sans Light" panose="020B0302020104020203" pitchFamily="34" charset="-79"/>
                <a:cs typeface="Gill Sans Light" panose="020B0302020104020203" pitchFamily="34" charset="-79"/>
              </a:rPr>
            </a:br>
            <a:r>
              <a:rPr lang="en-US" sz="1050" dirty="0">
                <a:latin typeface="Gill Sans Light" panose="020B0302020104020203" pitchFamily="34" charset="-79"/>
                <a:cs typeface="Gill Sans Light" panose="020B0302020104020203" pitchFamily="34" charset="-79"/>
              </a:rPr>
              <a:t>Address</a:t>
            </a:r>
          </a:p>
        </p:txBody>
      </p:sp>
      <p:sp>
        <p:nvSpPr>
          <p:cNvPr id="64" name="TextBox 63">
            <a:extLst>
              <a:ext uri="{FF2B5EF4-FFF2-40B4-BE49-F238E27FC236}">
                <a16:creationId xmlns:a16="http://schemas.microsoft.com/office/drawing/2014/main" id="{41B58519-7F83-234D-8F27-F10A7724B714}"/>
              </a:ext>
            </a:extLst>
          </p:cNvPr>
          <p:cNvSpPr txBox="1"/>
          <p:nvPr/>
        </p:nvSpPr>
        <p:spPr>
          <a:xfrm>
            <a:off x="6484744" y="4182197"/>
            <a:ext cx="412292"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Miss</a:t>
            </a:r>
          </a:p>
        </p:txBody>
      </p:sp>
      <p:sp>
        <p:nvSpPr>
          <p:cNvPr id="8" name="Rectangle 7">
            <a:extLst>
              <a:ext uri="{FF2B5EF4-FFF2-40B4-BE49-F238E27FC236}">
                <a16:creationId xmlns:a16="http://schemas.microsoft.com/office/drawing/2014/main" id="{94E4F688-809D-674C-9DCF-32D295CEEFAF}"/>
              </a:ext>
            </a:extLst>
          </p:cNvPr>
          <p:cNvSpPr/>
          <p:nvPr/>
        </p:nvSpPr>
        <p:spPr>
          <a:xfrm>
            <a:off x="3554185" y="2296013"/>
            <a:ext cx="908790" cy="677600"/>
          </a:xfrm>
          <a:prstGeom prst="rect">
            <a:avLst/>
          </a:prstGeom>
          <a:solidFill>
            <a:schemeClr val="accent4">
              <a:lumMod val="20000"/>
              <a:lumOff val="80000"/>
            </a:scheme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TLB</a:t>
            </a:r>
          </a:p>
        </p:txBody>
      </p:sp>
      <p:sp>
        <p:nvSpPr>
          <p:cNvPr id="9" name="Rectangle 8">
            <a:extLst>
              <a:ext uri="{FF2B5EF4-FFF2-40B4-BE49-F238E27FC236}">
                <a16:creationId xmlns:a16="http://schemas.microsoft.com/office/drawing/2014/main" id="{8C593FBC-7FD4-2E42-9030-492DB36F3219}"/>
              </a:ext>
            </a:extLst>
          </p:cNvPr>
          <p:cNvSpPr/>
          <p:nvPr/>
        </p:nvSpPr>
        <p:spPr>
          <a:xfrm>
            <a:off x="5439084" y="2183870"/>
            <a:ext cx="908790" cy="901886"/>
          </a:xfrm>
          <a:prstGeom prst="rect">
            <a:avLst/>
          </a:prstGeom>
          <a:solidFill>
            <a:schemeClr val="accent2">
              <a:lumMod val="20000"/>
              <a:lumOff val="80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Page</a:t>
            </a:r>
            <a:br>
              <a:rPr lang="en-US" sz="1400" dirty="0">
                <a:solidFill>
                  <a:schemeClr val="tx1"/>
                </a:solidFill>
                <a:latin typeface="Gill Sans Light" panose="020B0302020104020203" pitchFamily="34" charset="-79"/>
                <a:cs typeface="Gill Sans Light" panose="020B0302020104020203" pitchFamily="34" charset="-79"/>
              </a:rPr>
            </a:br>
            <a:r>
              <a:rPr lang="en-US" sz="1400" dirty="0">
                <a:solidFill>
                  <a:schemeClr val="tx1"/>
                </a:solidFill>
                <a:latin typeface="Gill Sans Light" panose="020B0302020104020203" pitchFamily="34" charset="-79"/>
                <a:cs typeface="Gill Sans Light" panose="020B0302020104020203" pitchFamily="34" charset="-79"/>
              </a:rPr>
              <a:t>Tables</a:t>
            </a:r>
          </a:p>
        </p:txBody>
      </p:sp>
    </p:spTree>
    <p:extLst>
      <p:ext uri="{BB962C8B-B14F-4D97-AF65-F5344CB8AC3E}">
        <p14:creationId xmlns:p14="http://schemas.microsoft.com/office/powerpoint/2010/main" val="31480777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28650" y="212727"/>
            <a:ext cx="7886700" cy="986154"/>
          </a:xfrm>
        </p:spPr>
        <p:txBody>
          <a:bodyPr/>
          <a:lstStyle/>
          <a:p>
            <a:r>
              <a:rPr lang="en-US" altLang="ko-KR" dirty="0"/>
              <a:t>Recall: Memory Hierarchy</a:t>
            </a:r>
          </a:p>
        </p:txBody>
      </p:sp>
      <p:sp>
        <p:nvSpPr>
          <p:cNvPr id="5" name="Content Placeholder 4">
            <a:extLst>
              <a:ext uri="{FF2B5EF4-FFF2-40B4-BE49-F238E27FC236}">
                <a16:creationId xmlns:a16="http://schemas.microsoft.com/office/drawing/2014/main" id="{5791E60D-3751-1744-922D-4D8E6520F8F0}"/>
              </a:ext>
            </a:extLst>
          </p:cNvPr>
          <p:cNvSpPr>
            <a:spLocks noGrp="1"/>
          </p:cNvSpPr>
          <p:nvPr>
            <p:ph idx="1"/>
          </p:nvPr>
        </p:nvSpPr>
        <p:spPr>
          <a:xfrm>
            <a:off x="628650" y="1676400"/>
            <a:ext cx="7886700" cy="4968875"/>
          </a:xfrm>
        </p:spPr>
        <p:txBody>
          <a:bodyPr/>
          <a:lstStyle/>
          <a:p>
            <a:r>
              <a:rPr lang="en-US" sz="2000" dirty="0">
                <a:solidFill>
                  <a:srgbClr val="FF0000"/>
                </a:solidFill>
              </a:rPr>
              <a:t>Can TLB misses get resolved without ever going to main memory?</a:t>
            </a:r>
          </a:p>
        </p:txBody>
      </p:sp>
      <p:sp>
        <p:nvSpPr>
          <p:cNvPr id="42" name="Rectangle 16">
            <a:extLst>
              <a:ext uri="{FF2B5EF4-FFF2-40B4-BE49-F238E27FC236}">
                <a16:creationId xmlns:a16="http://schemas.microsoft.com/office/drawing/2014/main" id="{D85AB53B-A4A3-C447-9A80-60C5BFFE8825}"/>
              </a:ext>
            </a:extLst>
          </p:cNvPr>
          <p:cNvSpPr>
            <a:spLocks noChangeArrowheads="1"/>
          </p:cNvSpPr>
          <p:nvPr/>
        </p:nvSpPr>
        <p:spPr bwMode="auto">
          <a:xfrm>
            <a:off x="3666236" y="4839088"/>
            <a:ext cx="448487" cy="1250691"/>
          </a:xfrm>
          <a:prstGeom prst="rect">
            <a:avLst/>
          </a:prstGeom>
          <a:solidFill>
            <a:srgbClr val="C0D2FE"/>
          </a:solidFill>
          <a:ln w="25400">
            <a:solidFill>
              <a:schemeClr val="tx1"/>
            </a:solidFill>
            <a:miter lim="800000"/>
            <a:headEnd/>
            <a:tailEnd/>
          </a:ln>
        </p:spPr>
        <p:txBody>
          <a:bodyPr wrap="none" anchor="t">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L3</a:t>
            </a:r>
          </a:p>
        </p:txBody>
      </p:sp>
      <p:sp>
        <p:nvSpPr>
          <p:cNvPr id="43" name="Rectangle 14">
            <a:extLst>
              <a:ext uri="{FF2B5EF4-FFF2-40B4-BE49-F238E27FC236}">
                <a16:creationId xmlns:a16="http://schemas.microsoft.com/office/drawing/2014/main" id="{5F20C59B-6949-9849-9BC2-928881737B50}"/>
              </a:ext>
            </a:extLst>
          </p:cNvPr>
          <p:cNvSpPr>
            <a:spLocks noChangeArrowheads="1"/>
          </p:cNvSpPr>
          <p:nvPr/>
        </p:nvSpPr>
        <p:spPr bwMode="auto">
          <a:xfrm>
            <a:off x="1779552" y="5490372"/>
            <a:ext cx="298991" cy="599407"/>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050" dirty="0">
                <a:latin typeface="Gill Sans Light" panose="020B0302020104020203" pitchFamily="34" charset="-79"/>
                <a:cs typeface="Gill Sans Light" panose="020B0302020104020203" pitchFamily="34" charset="-79"/>
              </a:rPr>
              <a:t>Registers</a:t>
            </a:r>
          </a:p>
        </p:txBody>
      </p:sp>
      <p:sp>
        <p:nvSpPr>
          <p:cNvPr id="44" name="Rectangle 4">
            <a:extLst>
              <a:ext uri="{FF2B5EF4-FFF2-40B4-BE49-F238E27FC236}">
                <a16:creationId xmlns:a16="http://schemas.microsoft.com/office/drawing/2014/main" id="{A54DD5D7-7C53-6348-B2A1-871EF1FF34EE}"/>
              </a:ext>
            </a:extLst>
          </p:cNvPr>
          <p:cNvSpPr>
            <a:spLocks noChangeArrowheads="1"/>
          </p:cNvSpPr>
          <p:nvPr/>
        </p:nvSpPr>
        <p:spPr bwMode="auto">
          <a:xfrm>
            <a:off x="1733203" y="3435074"/>
            <a:ext cx="1697843" cy="1238975"/>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600">
              <a:latin typeface="Helvetica" charset="0"/>
            </a:endParaRPr>
          </a:p>
        </p:txBody>
      </p:sp>
      <p:sp>
        <p:nvSpPr>
          <p:cNvPr id="45" name="Rectangle 5">
            <a:extLst>
              <a:ext uri="{FF2B5EF4-FFF2-40B4-BE49-F238E27FC236}">
                <a16:creationId xmlns:a16="http://schemas.microsoft.com/office/drawing/2014/main" id="{B2D34C06-DF94-D243-BD26-9554E221C52E}"/>
              </a:ext>
            </a:extLst>
          </p:cNvPr>
          <p:cNvSpPr>
            <a:spLocks noChangeArrowheads="1"/>
          </p:cNvSpPr>
          <p:nvPr/>
        </p:nvSpPr>
        <p:spPr bwMode="auto">
          <a:xfrm>
            <a:off x="1681383" y="3387667"/>
            <a:ext cx="495329"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200" dirty="0">
                <a:latin typeface="Gill Sans Light" panose="020B0302020104020203" pitchFamily="34" charset="-79"/>
                <a:cs typeface="Gill Sans Light" panose="020B0302020104020203" pitchFamily="34" charset="-79"/>
              </a:rPr>
              <a:t>Core</a:t>
            </a:r>
          </a:p>
        </p:txBody>
      </p:sp>
      <p:sp>
        <p:nvSpPr>
          <p:cNvPr id="46" name="Rectangle 6">
            <a:extLst>
              <a:ext uri="{FF2B5EF4-FFF2-40B4-BE49-F238E27FC236}">
                <a16:creationId xmlns:a16="http://schemas.microsoft.com/office/drawing/2014/main" id="{CA43502B-9F8B-1B40-A362-0F30E0559F7F}"/>
              </a:ext>
            </a:extLst>
          </p:cNvPr>
          <p:cNvSpPr>
            <a:spLocks noChangeArrowheads="1"/>
          </p:cNvSpPr>
          <p:nvPr/>
        </p:nvSpPr>
        <p:spPr bwMode="auto">
          <a:xfrm>
            <a:off x="1733203" y="4850804"/>
            <a:ext cx="1697843" cy="1238975"/>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600">
              <a:latin typeface="Helvetica" charset="0"/>
            </a:endParaRPr>
          </a:p>
        </p:txBody>
      </p:sp>
      <p:sp>
        <p:nvSpPr>
          <p:cNvPr id="47" name="Rectangle 7">
            <a:extLst>
              <a:ext uri="{FF2B5EF4-FFF2-40B4-BE49-F238E27FC236}">
                <a16:creationId xmlns:a16="http://schemas.microsoft.com/office/drawing/2014/main" id="{E9D23698-C50B-0548-86C0-EEDDA593DF0D}"/>
              </a:ext>
            </a:extLst>
          </p:cNvPr>
          <p:cNvSpPr>
            <a:spLocks noChangeArrowheads="1"/>
          </p:cNvSpPr>
          <p:nvPr/>
        </p:nvSpPr>
        <p:spPr bwMode="auto">
          <a:xfrm>
            <a:off x="1681383" y="4807595"/>
            <a:ext cx="495329"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200" dirty="0">
                <a:latin typeface="Gill Sans Light" panose="020B0302020104020203" pitchFamily="34" charset="-79"/>
                <a:cs typeface="Gill Sans Light" panose="020B0302020104020203" pitchFamily="34" charset="-79"/>
              </a:rPr>
              <a:t>Core</a:t>
            </a:r>
          </a:p>
        </p:txBody>
      </p:sp>
      <p:sp>
        <p:nvSpPr>
          <p:cNvPr id="48" name="Rectangle 8">
            <a:extLst>
              <a:ext uri="{FF2B5EF4-FFF2-40B4-BE49-F238E27FC236}">
                <a16:creationId xmlns:a16="http://schemas.microsoft.com/office/drawing/2014/main" id="{0AEE0F43-A8AA-D84C-82BF-E4C8DAE1A943}"/>
              </a:ext>
            </a:extLst>
          </p:cNvPr>
          <p:cNvSpPr>
            <a:spLocks noChangeArrowheads="1"/>
          </p:cNvSpPr>
          <p:nvPr/>
        </p:nvSpPr>
        <p:spPr bwMode="auto">
          <a:xfrm>
            <a:off x="6653288" y="3568375"/>
            <a:ext cx="1105200" cy="2521404"/>
          </a:xfrm>
          <a:prstGeom prst="rect">
            <a:avLst/>
          </a:prstGeom>
          <a:solidFill>
            <a:srgbClr val="C0D2FE"/>
          </a:solidFill>
          <a:ln w="25400">
            <a:solidFill>
              <a:schemeClr val="tx1"/>
            </a:solidFill>
            <a:miter lim="800000"/>
            <a:headEnd/>
            <a:tailEnd/>
          </a:ln>
        </p:spPr>
        <p:txBody>
          <a:bodyPr wrap="none" anchor="ctr"/>
          <a:lstStyle/>
          <a:p>
            <a:pPr algn="ctr"/>
            <a:r>
              <a:rPr lang="en-US" sz="1200">
                <a:latin typeface="Gill Sans Light" panose="020B0302020104020203" pitchFamily="34" charset="-79"/>
                <a:cs typeface="Gill Sans Light" panose="020B0302020104020203" pitchFamily="34" charset="-79"/>
              </a:rPr>
              <a:t>Secondary</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 Storage </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(Disk)</a:t>
            </a:r>
          </a:p>
        </p:txBody>
      </p:sp>
      <p:sp>
        <p:nvSpPr>
          <p:cNvPr id="49" name="Rectangle 10">
            <a:extLst>
              <a:ext uri="{FF2B5EF4-FFF2-40B4-BE49-F238E27FC236}">
                <a16:creationId xmlns:a16="http://schemas.microsoft.com/office/drawing/2014/main" id="{2538E1E5-2989-CA43-B021-DB00F7A4631E}"/>
              </a:ext>
            </a:extLst>
          </p:cNvPr>
          <p:cNvSpPr>
            <a:spLocks noChangeArrowheads="1"/>
          </p:cNvSpPr>
          <p:nvPr/>
        </p:nvSpPr>
        <p:spPr bwMode="auto">
          <a:xfrm>
            <a:off x="1643164" y="3311251"/>
            <a:ext cx="2558778" cy="2822442"/>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600">
              <a:latin typeface="Helvetica" charset="0"/>
            </a:endParaRPr>
          </a:p>
        </p:txBody>
      </p:sp>
      <p:sp>
        <p:nvSpPr>
          <p:cNvPr id="50" name="Rectangle 11">
            <a:extLst>
              <a:ext uri="{FF2B5EF4-FFF2-40B4-BE49-F238E27FC236}">
                <a16:creationId xmlns:a16="http://schemas.microsoft.com/office/drawing/2014/main" id="{AAF04EB8-F957-404E-A79F-F03908297072}"/>
              </a:ext>
            </a:extLst>
          </p:cNvPr>
          <p:cNvSpPr>
            <a:spLocks noChangeArrowheads="1"/>
          </p:cNvSpPr>
          <p:nvPr/>
        </p:nvSpPr>
        <p:spPr bwMode="auto">
          <a:xfrm>
            <a:off x="3496822" y="3286893"/>
            <a:ext cx="777458"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200" dirty="0">
                <a:latin typeface="Gill Sans Light" panose="020B0302020104020203" pitchFamily="34" charset="-79"/>
                <a:cs typeface="Gill Sans Light" panose="020B0302020104020203" pitchFamily="34" charset="-79"/>
              </a:rPr>
              <a:t>Processor</a:t>
            </a:r>
          </a:p>
        </p:txBody>
      </p:sp>
      <p:sp>
        <p:nvSpPr>
          <p:cNvPr id="51" name="Line 12">
            <a:extLst>
              <a:ext uri="{FF2B5EF4-FFF2-40B4-BE49-F238E27FC236}">
                <a16:creationId xmlns:a16="http://schemas.microsoft.com/office/drawing/2014/main" id="{E378F8D0-6BAA-F945-8EC9-CADEE8A6EB6E}"/>
              </a:ext>
            </a:extLst>
          </p:cNvPr>
          <p:cNvSpPr>
            <a:spLocks noChangeShapeType="1"/>
          </p:cNvSpPr>
          <p:nvPr/>
        </p:nvSpPr>
        <p:spPr bwMode="auto">
          <a:xfrm flipV="1">
            <a:off x="2677274" y="3560509"/>
            <a:ext cx="3967467" cy="167848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600"/>
          </a:p>
        </p:txBody>
      </p:sp>
      <p:sp>
        <p:nvSpPr>
          <p:cNvPr id="53" name="Rectangle 18">
            <a:extLst>
              <a:ext uri="{FF2B5EF4-FFF2-40B4-BE49-F238E27FC236}">
                <a16:creationId xmlns:a16="http://schemas.microsoft.com/office/drawing/2014/main" id="{D014924D-263F-AF49-A97D-3FBB1465A55C}"/>
              </a:ext>
            </a:extLst>
          </p:cNvPr>
          <p:cNvSpPr>
            <a:spLocks noChangeArrowheads="1"/>
          </p:cNvSpPr>
          <p:nvPr/>
        </p:nvSpPr>
        <p:spPr bwMode="auto">
          <a:xfrm>
            <a:off x="4469739" y="4494714"/>
            <a:ext cx="815551" cy="1595065"/>
          </a:xfrm>
          <a:prstGeom prst="rect">
            <a:avLst/>
          </a:prstGeom>
          <a:solidFill>
            <a:srgbClr val="C0D2FE"/>
          </a:solidFill>
          <a:ln w="25400">
            <a:solidFill>
              <a:schemeClr val="tx1"/>
            </a:solidFill>
            <a:miter lim="800000"/>
            <a:headEnd/>
            <a:tailEnd/>
          </a:ln>
        </p:spPr>
        <p:txBody>
          <a:bodyPr wrap="none" anchor="ctr"/>
          <a:lstStyle/>
          <a:p>
            <a:pPr algn="ctr"/>
            <a:r>
              <a:rPr lang="en-US" altLang="ko-KR" sz="1200">
                <a:latin typeface="Gill Sans Light" panose="020B0302020104020203" pitchFamily="34" charset="-79"/>
                <a:cs typeface="Gill Sans Light" panose="020B0302020104020203" pitchFamily="34" charset="-79"/>
              </a:rPr>
              <a:t>Main</a:t>
            </a:r>
          </a:p>
          <a:p>
            <a:pPr algn="ctr"/>
            <a:r>
              <a:rPr lang="en-US" altLang="ko-KR" sz="1200">
                <a:latin typeface="Gill Sans Light" panose="020B0302020104020203" pitchFamily="34" charset="-79"/>
                <a:cs typeface="Gill Sans Light" panose="020B0302020104020203" pitchFamily="34" charset="-79"/>
              </a:rPr>
              <a:t>Memory</a:t>
            </a:r>
          </a:p>
          <a:p>
            <a:pPr algn="ctr"/>
            <a:r>
              <a:rPr lang="en-US" altLang="ko-KR" sz="1200">
                <a:latin typeface="Gill Sans Light" panose="020B0302020104020203" pitchFamily="34" charset="-79"/>
                <a:cs typeface="Gill Sans Light" panose="020B0302020104020203" pitchFamily="34" charset="-79"/>
              </a:rPr>
              <a:t>(DRAM)</a:t>
            </a:r>
          </a:p>
          <a:p>
            <a:pPr algn="ctr"/>
            <a:endParaRPr lang="en-US" sz="1200">
              <a:latin typeface="Gill Sans Light" panose="020B0302020104020203" pitchFamily="34" charset="-79"/>
              <a:cs typeface="Gill Sans Light" panose="020B0302020104020203" pitchFamily="34" charset="-79"/>
            </a:endParaRPr>
          </a:p>
        </p:txBody>
      </p:sp>
      <p:sp>
        <p:nvSpPr>
          <p:cNvPr id="64" name="Rectangle 14">
            <a:extLst>
              <a:ext uri="{FF2B5EF4-FFF2-40B4-BE49-F238E27FC236}">
                <a16:creationId xmlns:a16="http://schemas.microsoft.com/office/drawing/2014/main" id="{D87E8C13-EEF7-6C45-86B8-D75260F881AE}"/>
              </a:ext>
            </a:extLst>
          </p:cNvPr>
          <p:cNvSpPr>
            <a:spLocks noChangeArrowheads="1"/>
          </p:cNvSpPr>
          <p:nvPr/>
        </p:nvSpPr>
        <p:spPr bwMode="auto">
          <a:xfrm>
            <a:off x="1779552" y="4086271"/>
            <a:ext cx="298991" cy="587778"/>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050" dirty="0">
                <a:latin typeface="Gill Sans Light" panose="020B0302020104020203" pitchFamily="34" charset="-79"/>
                <a:cs typeface="Gill Sans Light" panose="020B0302020104020203" pitchFamily="34" charset="-79"/>
              </a:rPr>
              <a:t>Registers</a:t>
            </a:r>
          </a:p>
        </p:txBody>
      </p:sp>
      <p:sp>
        <p:nvSpPr>
          <p:cNvPr id="65" name="Rectangle 14">
            <a:extLst>
              <a:ext uri="{FF2B5EF4-FFF2-40B4-BE49-F238E27FC236}">
                <a16:creationId xmlns:a16="http://schemas.microsoft.com/office/drawing/2014/main" id="{F4F9B633-C7E0-8A4D-825A-93F155944530}"/>
              </a:ext>
            </a:extLst>
          </p:cNvPr>
          <p:cNvSpPr>
            <a:spLocks noChangeArrowheads="1"/>
          </p:cNvSpPr>
          <p:nvPr/>
        </p:nvSpPr>
        <p:spPr bwMode="auto">
          <a:xfrm>
            <a:off x="2381318" y="3842251"/>
            <a:ext cx="298991" cy="831798"/>
          </a:xfrm>
          <a:prstGeom prst="rect">
            <a:avLst/>
          </a:prstGeom>
          <a:solidFill>
            <a:srgbClr val="C0D2FE"/>
          </a:solidFill>
          <a:ln w="25400">
            <a:solidFill>
              <a:schemeClr val="tx1"/>
            </a:solidFill>
            <a:miter lim="800000"/>
            <a:headEnd/>
            <a:tailEnd/>
          </a:ln>
        </p:spPr>
        <p:txBody>
          <a:bodyPr wrap="none" anchor="t">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L1</a:t>
            </a:r>
          </a:p>
        </p:txBody>
      </p:sp>
      <p:sp>
        <p:nvSpPr>
          <p:cNvPr id="66" name="Rectangle 14">
            <a:extLst>
              <a:ext uri="{FF2B5EF4-FFF2-40B4-BE49-F238E27FC236}">
                <a16:creationId xmlns:a16="http://schemas.microsoft.com/office/drawing/2014/main" id="{63816E8B-0614-F240-8F42-74186D2E675F}"/>
              </a:ext>
            </a:extLst>
          </p:cNvPr>
          <p:cNvSpPr>
            <a:spLocks noChangeArrowheads="1"/>
          </p:cNvSpPr>
          <p:nvPr/>
        </p:nvSpPr>
        <p:spPr bwMode="auto">
          <a:xfrm>
            <a:off x="2381318" y="5247728"/>
            <a:ext cx="298991" cy="842051"/>
          </a:xfrm>
          <a:prstGeom prst="rect">
            <a:avLst/>
          </a:prstGeom>
          <a:solidFill>
            <a:srgbClr val="C0D2FE"/>
          </a:solidFill>
          <a:ln w="25400">
            <a:solidFill>
              <a:schemeClr val="tx1"/>
            </a:solidFill>
            <a:miter lim="800000"/>
            <a:headEnd/>
            <a:tailEnd/>
          </a:ln>
        </p:spPr>
        <p:txBody>
          <a:bodyPr wrap="none" anchor="t">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L1</a:t>
            </a:r>
          </a:p>
        </p:txBody>
      </p:sp>
      <p:sp>
        <p:nvSpPr>
          <p:cNvPr id="67" name="Rectangle 14">
            <a:extLst>
              <a:ext uri="{FF2B5EF4-FFF2-40B4-BE49-F238E27FC236}">
                <a16:creationId xmlns:a16="http://schemas.microsoft.com/office/drawing/2014/main" id="{2205D57D-7765-104A-A5C6-1B498CD63820}"/>
              </a:ext>
            </a:extLst>
          </p:cNvPr>
          <p:cNvSpPr>
            <a:spLocks noChangeArrowheads="1"/>
          </p:cNvSpPr>
          <p:nvPr/>
        </p:nvSpPr>
        <p:spPr bwMode="auto">
          <a:xfrm>
            <a:off x="3071688" y="5101567"/>
            <a:ext cx="298991" cy="988212"/>
          </a:xfrm>
          <a:prstGeom prst="rect">
            <a:avLst/>
          </a:prstGeom>
          <a:solidFill>
            <a:srgbClr val="C0D2FE"/>
          </a:solidFill>
          <a:ln w="25400">
            <a:solidFill>
              <a:schemeClr val="tx1"/>
            </a:solidFill>
            <a:miter lim="800000"/>
            <a:headEnd/>
            <a:tailEnd/>
          </a:ln>
        </p:spPr>
        <p:txBody>
          <a:bodyPr wrap="none" anchor="t">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L2</a:t>
            </a:r>
          </a:p>
        </p:txBody>
      </p:sp>
      <p:sp>
        <p:nvSpPr>
          <p:cNvPr id="68" name="Rectangle 14">
            <a:extLst>
              <a:ext uri="{FF2B5EF4-FFF2-40B4-BE49-F238E27FC236}">
                <a16:creationId xmlns:a16="http://schemas.microsoft.com/office/drawing/2014/main" id="{5C82A3AB-CDB9-FA41-8170-9F6BBD01E6C8}"/>
              </a:ext>
            </a:extLst>
          </p:cNvPr>
          <p:cNvSpPr>
            <a:spLocks noChangeArrowheads="1"/>
          </p:cNvSpPr>
          <p:nvPr/>
        </p:nvSpPr>
        <p:spPr bwMode="auto">
          <a:xfrm>
            <a:off x="3071688" y="3685837"/>
            <a:ext cx="298991" cy="988212"/>
          </a:xfrm>
          <a:prstGeom prst="rect">
            <a:avLst/>
          </a:prstGeom>
          <a:solidFill>
            <a:srgbClr val="C0D2FE"/>
          </a:solidFill>
          <a:ln w="25400">
            <a:solidFill>
              <a:schemeClr val="tx1"/>
            </a:solidFill>
            <a:miter lim="800000"/>
            <a:headEnd/>
            <a:tailEnd/>
          </a:ln>
        </p:spPr>
        <p:txBody>
          <a:bodyPr wrap="none" anchor="t">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L2</a:t>
            </a:r>
          </a:p>
        </p:txBody>
      </p:sp>
      <p:sp>
        <p:nvSpPr>
          <p:cNvPr id="73" name="Rectangle 8">
            <a:extLst>
              <a:ext uri="{FF2B5EF4-FFF2-40B4-BE49-F238E27FC236}">
                <a16:creationId xmlns:a16="http://schemas.microsoft.com/office/drawing/2014/main" id="{6460949A-955A-BB46-A580-B675CF949E70}"/>
              </a:ext>
            </a:extLst>
          </p:cNvPr>
          <p:cNvSpPr>
            <a:spLocks noChangeArrowheads="1"/>
          </p:cNvSpPr>
          <p:nvPr/>
        </p:nvSpPr>
        <p:spPr bwMode="auto">
          <a:xfrm>
            <a:off x="5473340" y="4086271"/>
            <a:ext cx="961043" cy="2003508"/>
          </a:xfrm>
          <a:prstGeom prst="rect">
            <a:avLst/>
          </a:prstGeom>
          <a:solidFill>
            <a:srgbClr val="C0D2FE"/>
          </a:solidFill>
          <a:ln w="25400">
            <a:solidFill>
              <a:schemeClr val="tx1"/>
            </a:solidFill>
            <a:miter lim="800000"/>
            <a:headEnd/>
            <a:tailEnd/>
          </a:ln>
        </p:spPr>
        <p:txBody>
          <a:bodyPr wrap="none" anchor="ctr"/>
          <a:lstStyle/>
          <a:p>
            <a:pPr algn="ctr"/>
            <a:r>
              <a:rPr lang="en-US" sz="1200">
                <a:latin typeface="Gill Sans Light" panose="020B0302020104020203" pitchFamily="34" charset="-79"/>
                <a:cs typeface="Gill Sans Light" panose="020B0302020104020203" pitchFamily="34" charset="-79"/>
              </a:rPr>
              <a:t>Secondary</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 Storage </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(SSD)</a:t>
            </a:r>
          </a:p>
        </p:txBody>
      </p:sp>
      <p:sp>
        <p:nvSpPr>
          <p:cNvPr id="82" name="Rounded Rectangle 81">
            <a:extLst>
              <a:ext uri="{FF2B5EF4-FFF2-40B4-BE49-F238E27FC236}">
                <a16:creationId xmlns:a16="http://schemas.microsoft.com/office/drawing/2014/main" id="{5B0D20A8-B763-5447-8AB6-7876B9E87C27}"/>
              </a:ext>
            </a:extLst>
          </p:cNvPr>
          <p:cNvSpPr/>
          <p:nvPr/>
        </p:nvSpPr>
        <p:spPr bwMode="auto">
          <a:xfrm>
            <a:off x="4709037" y="5657863"/>
            <a:ext cx="336955" cy="299907"/>
          </a:xfrm>
          <a:prstGeom prst="roundRect">
            <a:avLst/>
          </a:prstGeom>
          <a:solidFill>
            <a:schemeClr val="accent3">
              <a:lumMod val="20000"/>
              <a:lumOff val="80000"/>
            </a:schemeClr>
          </a:solidFill>
          <a:ln w="12700" cap="flat" cmpd="sng" algn="ctr">
            <a:solidFill>
              <a:schemeClr val="accent3">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Gill Sans Light" panose="020B0302020104020203" pitchFamily="34" charset="-79"/>
                <a:cs typeface="Gill Sans Light" panose="020B0302020104020203" pitchFamily="34" charset="-79"/>
              </a:rPr>
              <a:t>PT</a:t>
            </a:r>
            <a:endParaRPr kumimoji="0" lang="en-US" sz="1600" u="none" strike="noStrike" cap="none" normalizeH="0" baseline="0" dirty="0">
              <a:ln>
                <a:noFill/>
              </a:ln>
              <a:solidFill>
                <a:schemeClr val="tx1"/>
              </a:solidFill>
              <a:effectLst/>
              <a:latin typeface="Gill Sans Light" panose="020B0302020104020203" pitchFamily="34" charset="-79"/>
              <a:cs typeface="Gill Sans Light" panose="020B0302020104020203" pitchFamily="34" charset="-79"/>
            </a:endParaRPr>
          </a:p>
        </p:txBody>
      </p:sp>
      <p:sp>
        <p:nvSpPr>
          <p:cNvPr id="91" name="Text Box 29">
            <a:extLst>
              <a:ext uri="{FF2B5EF4-FFF2-40B4-BE49-F238E27FC236}">
                <a16:creationId xmlns:a16="http://schemas.microsoft.com/office/drawing/2014/main" id="{350B23E9-6691-9F4B-B648-B48702E19209}"/>
              </a:ext>
            </a:extLst>
          </p:cNvPr>
          <p:cNvSpPr txBox="1">
            <a:spLocks noChangeArrowheads="1"/>
          </p:cNvSpPr>
          <p:nvPr/>
        </p:nvSpPr>
        <p:spPr bwMode="auto">
          <a:xfrm>
            <a:off x="1505694" y="2535199"/>
            <a:ext cx="8467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pPr algn="ctr"/>
            <a:r>
              <a:rPr lang="en-US" altLang="en-US" sz="1400" dirty="0">
                <a:solidFill>
                  <a:schemeClr val="tx1"/>
                </a:solidFill>
                <a:latin typeface="Gill Sans Light" panose="020B0302020104020203" pitchFamily="34" charset="-79"/>
                <a:cs typeface="Gill Sans Light" panose="020B0302020104020203" pitchFamily="34" charset="-79"/>
              </a:rPr>
              <a:t>Compiler</a:t>
            </a:r>
          </a:p>
          <a:p>
            <a:pPr algn="ctr"/>
            <a:r>
              <a:rPr lang="en-US" altLang="en-US" sz="1400" dirty="0">
                <a:solidFill>
                  <a:schemeClr val="tx1"/>
                </a:solidFill>
                <a:latin typeface="Gill Sans Light" panose="020B0302020104020203" pitchFamily="34" charset="-79"/>
                <a:cs typeface="Gill Sans Light" panose="020B0302020104020203" pitchFamily="34" charset="-79"/>
              </a:rPr>
              <a:t>Managed</a:t>
            </a:r>
            <a:endParaRPr lang="en-US" altLang="en-US" sz="1400" dirty="0">
              <a:latin typeface="Gill Sans Light" panose="020B0302020104020203" pitchFamily="34" charset="-79"/>
              <a:cs typeface="Gill Sans Light" panose="020B0302020104020203" pitchFamily="34" charset="-79"/>
            </a:endParaRPr>
          </a:p>
        </p:txBody>
      </p:sp>
      <p:sp>
        <p:nvSpPr>
          <p:cNvPr id="92" name="AutoShape 31">
            <a:extLst>
              <a:ext uri="{FF2B5EF4-FFF2-40B4-BE49-F238E27FC236}">
                <a16:creationId xmlns:a16="http://schemas.microsoft.com/office/drawing/2014/main" id="{3DF4CA7A-E391-DB41-BD6E-9EBE9F9C750D}"/>
              </a:ext>
            </a:extLst>
          </p:cNvPr>
          <p:cNvSpPr>
            <a:spLocks/>
          </p:cNvSpPr>
          <p:nvPr/>
        </p:nvSpPr>
        <p:spPr bwMode="auto">
          <a:xfrm rot="16200000">
            <a:off x="1822685" y="2975573"/>
            <a:ext cx="212725" cy="426575"/>
          </a:xfrm>
          <a:prstGeom prst="rightBrace">
            <a:avLst>
              <a:gd name="adj1" fmla="val 35821"/>
              <a:gd name="adj2" fmla="val 50000"/>
            </a:avLst>
          </a:prstGeom>
          <a:noFill/>
          <a:ln w="38100" cap="rnd">
            <a:solidFill>
              <a:srgbClr val="7030A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endParaRPr lang="en-US" altLang="en-US" sz="1800" dirty="0">
              <a:solidFill>
                <a:srgbClr val="FF0000"/>
              </a:solidFill>
            </a:endParaRPr>
          </a:p>
        </p:txBody>
      </p:sp>
      <p:grpSp>
        <p:nvGrpSpPr>
          <p:cNvPr id="17" name="Group 16">
            <a:extLst>
              <a:ext uri="{FF2B5EF4-FFF2-40B4-BE49-F238E27FC236}">
                <a16:creationId xmlns:a16="http://schemas.microsoft.com/office/drawing/2014/main" id="{AB2E423D-9941-E543-93BE-EFCA562306BE}"/>
              </a:ext>
            </a:extLst>
          </p:cNvPr>
          <p:cNvGrpSpPr/>
          <p:nvPr/>
        </p:nvGrpSpPr>
        <p:grpSpPr>
          <a:xfrm>
            <a:off x="2346893" y="2535199"/>
            <a:ext cx="1801091" cy="760024"/>
            <a:chOff x="2346893" y="2429816"/>
            <a:chExt cx="1801091" cy="760024"/>
          </a:xfrm>
        </p:grpSpPr>
        <p:sp>
          <p:nvSpPr>
            <p:cNvPr id="94" name="AutoShape 32">
              <a:extLst>
                <a:ext uri="{FF2B5EF4-FFF2-40B4-BE49-F238E27FC236}">
                  <a16:creationId xmlns:a16="http://schemas.microsoft.com/office/drawing/2014/main" id="{59434E05-FD56-0D45-BAB3-057AF434B339}"/>
                </a:ext>
              </a:extLst>
            </p:cNvPr>
            <p:cNvSpPr>
              <a:spLocks/>
            </p:cNvSpPr>
            <p:nvPr/>
          </p:nvSpPr>
          <p:spPr bwMode="auto">
            <a:xfrm rot="16200000">
              <a:off x="3141076" y="2182932"/>
              <a:ext cx="212725" cy="1801091"/>
            </a:xfrm>
            <a:prstGeom prst="rightBrace">
              <a:avLst>
                <a:gd name="adj1" fmla="val 77612"/>
                <a:gd name="adj2" fmla="val 50000"/>
              </a:avLst>
            </a:prstGeom>
            <a:noFill/>
            <a:ln w="38100" cap="rnd">
              <a:solidFill>
                <a:srgbClr val="7030A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endParaRPr lang="en-US" altLang="en-US" sz="1800"/>
            </a:p>
          </p:txBody>
        </p:sp>
        <p:sp>
          <p:nvSpPr>
            <p:cNvPr id="95" name="Text Box 33">
              <a:extLst>
                <a:ext uri="{FF2B5EF4-FFF2-40B4-BE49-F238E27FC236}">
                  <a16:creationId xmlns:a16="http://schemas.microsoft.com/office/drawing/2014/main" id="{02261AB1-5CFE-D546-824E-AA804F41EDEA}"/>
                </a:ext>
              </a:extLst>
            </p:cNvPr>
            <p:cNvSpPr txBox="1">
              <a:spLocks noChangeArrowheads="1"/>
            </p:cNvSpPr>
            <p:nvPr/>
          </p:nvSpPr>
          <p:spPr bwMode="auto">
            <a:xfrm>
              <a:off x="2801643" y="2429816"/>
              <a:ext cx="8915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pPr algn="ctr"/>
              <a:r>
                <a:rPr lang="en-US" altLang="en-US" sz="1400" dirty="0">
                  <a:solidFill>
                    <a:schemeClr val="tx1"/>
                  </a:solidFill>
                  <a:latin typeface="Gill Sans Light" panose="020B0302020104020203" pitchFamily="34" charset="-79"/>
                  <a:cs typeface="Gill Sans Light" panose="020B0302020104020203" pitchFamily="34" charset="-79"/>
                </a:rPr>
                <a:t>Hardware</a:t>
              </a:r>
            </a:p>
            <a:p>
              <a:pPr algn="ctr"/>
              <a:r>
                <a:rPr lang="en-US" altLang="en-US" sz="1400" dirty="0">
                  <a:solidFill>
                    <a:schemeClr val="tx1"/>
                  </a:solidFill>
                  <a:latin typeface="Gill Sans Light" panose="020B0302020104020203" pitchFamily="34" charset="-79"/>
                  <a:cs typeface="Gill Sans Light" panose="020B0302020104020203" pitchFamily="34" charset="-79"/>
                </a:rPr>
                <a:t>Managed</a:t>
              </a:r>
              <a:endParaRPr lang="en-US" altLang="en-US" sz="1400" dirty="0">
                <a:latin typeface="Gill Sans Light" panose="020B0302020104020203" pitchFamily="34" charset="-79"/>
                <a:cs typeface="Gill Sans Light" panose="020B0302020104020203" pitchFamily="34" charset="-79"/>
              </a:endParaRPr>
            </a:p>
          </p:txBody>
        </p:sp>
      </p:grpSp>
      <p:grpSp>
        <p:nvGrpSpPr>
          <p:cNvPr id="18" name="Group 17">
            <a:extLst>
              <a:ext uri="{FF2B5EF4-FFF2-40B4-BE49-F238E27FC236}">
                <a16:creationId xmlns:a16="http://schemas.microsoft.com/office/drawing/2014/main" id="{F1C4049E-9713-A248-ABB7-3E92B67C466D}"/>
              </a:ext>
            </a:extLst>
          </p:cNvPr>
          <p:cNvGrpSpPr/>
          <p:nvPr/>
        </p:nvGrpSpPr>
        <p:grpSpPr>
          <a:xfrm>
            <a:off x="4558526" y="2535199"/>
            <a:ext cx="3199963" cy="760023"/>
            <a:chOff x="4558526" y="2429816"/>
            <a:chExt cx="3199963" cy="760023"/>
          </a:xfrm>
        </p:grpSpPr>
        <p:sp>
          <p:nvSpPr>
            <p:cNvPr id="97" name="AutoShape 34">
              <a:extLst>
                <a:ext uri="{FF2B5EF4-FFF2-40B4-BE49-F238E27FC236}">
                  <a16:creationId xmlns:a16="http://schemas.microsoft.com/office/drawing/2014/main" id="{E425B789-3818-7B4C-967A-505639C84BA2}"/>
                </a:ext>
              </a:extLst>
            </p:cNvPr>
            <p:cNvSpPr>
              <a:spLocks/>
            </p:cNvSpPr>
            <p:nvPr/>
          </p:nvSpPr>
          <p:spPr bwMode="auto">
            <a:xfrm rot="16200000">
              <a:off x="6052146" y="1483496"/>
              <a:ext cx="212723" cy="3199963"/>
            </a:xfrm>
            <a:prstGeom prst="rightBrace">
              <a:avLst>
                <a:gd name="adj1" fmla="val 71642"/>
                <a:gd name="adj2" fmla="val 50000"/>
              </a:avLst>
            </a:prstGeom>
            <a:noFill/>
            <a:ln w="38100" cap="rnd">
              <a:solidFill>
                <a:srgbClr val="7030A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endParaRPr lang="en-US" altLang="en-US" sz="1800"/>
            </a:p>
          </p:txBody>
        </p:sp>
        <p:sp>
          <p:nvSpPr>
            <p:cNvPr id="98" name="Text Box 35">
              <a:extLst>
                <a:ext uri="{FF2B5EF4-FFF2-40B4-BE49-F238E27FC236}">
                  <a16:creationId xmlns:a16="http://schemas.microsoft.com/office/drawing/2014/main" id="{0E77FE26-73FB-4343-9AD0-1F85C1A80374}"/>
                </a:ext>
              </a:extLst>
            </p:cNvPr>
            <p:cNvSpPr txBox="1">
              <a:spLocks noChangeArrowheads="1"/>
            </p:cNvSpPr>
            <p:nvPr/>
          </p:nvSpPr>
          <p:spPr bwMode="auto">
            <a:xfrm>
              <a:off x="5440747" y="2429816"/>
              <a:ext cx="143552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pPr algn="ctr"/>
              <a:r>
                <a:rPr lang="en-US" altLang="en-US" sz="1400" dirty="0">
                  <a:solidFill>
                    <a:schemeClr val="tx1"/>
                  </a:solidFill>
                  <a:latin typeface="Gill Sans Light" panose="020B0302020104020203" pitchFamily="34" charset="-79"/>
                  <a:cs typeface="Gill Sans Light" panose="020B0302020104020203" pitchFamily="34" charset="-79"/>
                </a:rPr>
                <a:t>Software</a:t>
              </a:r>
            </a:p>
            <a:p>
              <a:pPr algn="ctr"/>
              <a:r>
                <a:rPr lang="en-US" altLang="en-US" sz="1400" dirty="0">
                  <a:solidFill>
                    <a:schemeClr val="tx1"/>
                  </a:solidFill>
                  <a:latin typeface="Gill Sans Light" panose="020B0302020104020203" pitchFamily="34" charset="-79"/>
                  <a:cs typeface="Gill Sans Light" panose="020B0302020104020203" pitchFamily="34" charset="-79"/>
                </a:rPr>
                <a:t>Managed (by OS)</a:t>
              </a:r>
              <a:endParaRPr lang="en-US" altLang="en-US" sz="1400" dirty="0">
                <a:latin typeface="Gill Sans Light" panose="020B0302020104020203" pitchFamily="34" charset="-79"/>
                <a:cs typeface="Gill Sans Light" panose="020B0302020104020203" pitchFamily="34" charset="-79"/>
              </a:endParaRPr>
            </a:p>
          </p:txBody>
        </p:sp>
      </p:grpSp>
      <p:sp>
        <p:nvSpPr>
          <p:cNvPr id="76" name="Left Arrow 75">
            <a:extLst>
              <a:ext uri="{FF2B5EF4-FFF2-40B4-BE49-F238E27FC236}">
                <a16:creationId xmlns:a16="http://schemas.microsoft.com/office/drawing/2014/main" id="{B7C94FB8-7BDD-5C47-BBEE-980F020B787D}"/>
              </a:ext>
            </a:extLst>
          </p:cNvPr>
          <p:cNvSpPr/>
          <p:nvPr/>
        </p:nvSpPr>
        <p:spPr>
          <a:xfrm>
            <a:off x="3786773" y="3953605"/>
            <a:ext cx="889462" cy="533095"/>
          </a:xfrm>
          <a:prstGeom prst="leftArrow">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dirty="0">
                <a:latin typeface="Gill Sans Light" panose="020B0302020104020203" pitchFamily="34" charset="-79"/>
                <a:cs typeface="Gill Sans Light" panose="020B0302020104020203" pitchFamily="34" charset="-79"/>
              </a:rPr>
              <a:t>Caching</a:t>
            </a:r>
          </a:p>
        </p:txBody>
      </p:sp>
      <p:grpSp>
        <p:nvGrpSpPr>
          <p:cNvPr id="3" name="Group 2">
            <a:extLst>
              <a:ext uri="{FF2B5EF4-FFF2-40B4-BE49-F238E27FC236}">
                <a16:creationId xmlns:a16="http://schemas.microsoft.com/office/drawing/2014/main" id="{3040E323-14A3-0542-AEB7-DD579F90D6C6}"/>
              </a:ext>
            </a:extLst>
          </p:cNvPr>
          <p:cNvGrpSpPr/>
          <p:nvPr/>
        </p:nvGrpSpPr>
        <p:grpSpPr>
          <a:xfrm>
            <a:off x="1775886" y="3767175"/>
            <a:ext cx="306323" cy="1706245"/>
            <a:chOff x="1775886" y="2956942"/>
            <a:chExt cx="306323" cy="1706245"/>
          </a:xfrm>
        </p:grpSpPr>
        <p:sp>
          <p:nvSpPr>
            <p:cNvPr id="83" name="Rounded Rectangle 82">
              <a:extLst>
                <a:ext uri="{FF2B5EF4-FFF2-40B4-BE49-F238E27FC236}">
                  <a16:creationId xmlns:a16="http://schemas.microsoft.com/office/drawing/2014/main" id="{E064420F-4757-684C-AA00-087EB185EA54}"/>
                </a:ext>
              </a:extLst>
            </p:cNvPr>
            <p:cNvSpPr/>
            <p:nvPr/>
          </p:nvSpPr>
          <p:spPr bwMode="auto">
            <a:xfrm>
              <a:off x="1775886" y="2956942"/>
              <a:ext cx="306323" cy="299907"/>
            </a:xfrm>
            <a:prstGeom prst="roundRect">
              <a:avLst>
                <a:gd name="adj" fmla="val 0"/>
              </a:avLst>
            </a:prstGeom>
            <a:solidFill>
              <a:schemeClr val="accent5">
                <a:lumMod val="20000"/>
                <a:lumOff val="80000"/>
              </a:schemeClr>
            </a:solidFill>
            <a:ln w="12700" cap="flat" cmpd="sng" algn="ctr">
              <a:solidFill>
                <a:schemeClr val="accent6">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a:latin typeface="Gill Sans Light" panose="020B0302020104020203" pitchFamily="34" charset="-79"/>
                  <a:cs typeface="Gill Sans Light" panose="020B0302020104020203" pitchFamily="34" charset="-79"/>
                </a:rPr>
                <a:t>TLB</a:t>
              </a:r>
              <a:endParaRPr kumimoji="0" lang="en-US" sz="1100" u="none" strike="noStrike" cap="none" normalizeH="0" baseline="0" dirty="0">
                <a:ln>
                  <a:noFill/>
                </a:ln>
                <a:solidFill>
                  <a:schemeClr val="tx1"/>
                </a:solidFill>
                <a:effectLst/>
                <a:latin typeface="Gill Sans Light" panose="020B0302020104020203" pitchFamily="34" charset="-79"/>
                <a:cs typeface="Gill Sans Light" panose="020B0302020104020203" pitchFamily="34" charset="-79"/>
              </a:endParaRPr>
            </a:p>
          </p:txBody>
        </p:sp>
        <p:sp>
          <p:nvSpPr>
            <p:cNvPr id="84" name="Rounded Rectangle 83">
              <a:extLst>
                <a:ext uri="{FF2B5EF4-FFF2-40B4-BE49-F238E27FC236}">
                  <a16:creationId xmlns:a16="http://schemas.microsoft.com/office/drawing/2014/main" id="{3D37441C-312E-CD45-9C4E-3696A8B8B436}"/>
                </a:ext>
              </a:extLst>
            </p:cNvPr>
            <p:cNvSpPr/>
            <p:nvPr/>
          </p:nvSpPr>
          <p:spPr bwMode="auto">
            <a:xfrm>
              <a:off x="1775886" y="4363280"/>
              <a:ext cx="306323" cy="299907"/>
            </a:xfrm>
            <a:prstGeom prst="roundRect">
              <a:avLst>
                <a:gd name="adj" fmla="val 0"/>
              </a:avLst>
            </a:prstGeom>
            <a:solidFill>
              <a:schemeClr val="accent5">
                <a:lumMod val="20000"/>
                <a:lumOff val="80000"/>
              </a:schemeClr>
            </a:solidFill>
            <a:ln w="12700" cap="flat" cmpd="sng" algn="ctr">
              <a:solidFill>
                <a:schemeClr val="accent6">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a:latin typeface="Gill Sans Light" panose="020B0302020104020203" pitchFamily="34" charset="-79"/>
                  <a:cs typeface="Gill Sans Light" panose="020B0302020104020203" pitchFamily="34" charset="-79"/>
                </a:rPr>
                <a:t>TLB</a:t>
              </a:r>
              <a:endParaRPr kumimoji="0" lang="en-US" sz="1100" u="none" strike="noStrike" cap="none" normalizeH="0" baseline="0" dirty="0">
                <a:ln>
                  <a:noFill/>
                </a:ln>
                <a:solidFill>
                  <a:schemeClr val="tx1"/>
                </a:solidFill>
                <a:effectLst/>
                <a:latin typeface="Gill Sans Light" panose="020B0302020104020203" pitchFamily="34" charset="-79"/>
                <a:cs typeface="Gill Sans Light" panose="020B0302020104020203" pitchFamily="34" charset="-79"/>
              </a:endParaRPr>
            </a:p>
          </p:txBody>
        </p:sp>
      </p:grpSp>
      <p:grpSp>
        <p:nvGrpSpPr>
          <p:cNvPr id="2" name="Group 1">
            <a:extLst>
              <a:ext uri="{FF2B5EF4-FFF2-40B4-BE49-F238E27FC236}">
                <a16:creationId xmlns:a16="http://schemas.microsoft.com/office/drawing/2014/main" id="{D19AEE23-B04A-0843-A222-46E0B1E9D55F}"/>
              </a:ext>
            </a:extLst>
          </p:cNvPr>
          <p:cNvGrpSpPr/>
          <p:nvPr/>
        </p:nvGrpSpPr>
        <p:grpSpPr>
          <a:xfrm>
            <a:off x="1787780" y="3948788"/>
            <a:ext cx="2252614" cy="1956677"/>
            <a:chOff x="1787780" y="3138555"/>
            <a:chExt cx="2252614" cy="1956677"/>
          </a:xfrm>
        </p:grpSpPr>
        <p:sp>
          <p:nvSpPr>
            <p:cNvPr id="79" name="Rounded Rectangle 78">
              <a:extLst>
                <a:ext uri="{FF2B5EF4-FFF2-40B4-BE49-F238E27FC236}">
                  <a16:creationId xmlns:a16="http://schemas.microsoft.com/office/drawing/2014/main" id="{6AD13137-806A-F044-B240-D181F74C96AE}"/>
                </a:ext>
              </a:extLst>
            </p:cNvPr>
            <p:cNvSpPr/>
            <p:nvPr/>
          </p:nvSpPr>
          <p:spPr bwMode="auto">
            <a:xfrm>
              <a:off x="3761919" y="4909013"/>
              <a:ext cx="278475" cy="186219"/>
            </a:xfrm>
            <a:prstGeom prst="roundRect">
              <a:avLst/>
            </a:prstGeom>
            <a:solidFill>
              <a:schemeClr val="accent4">
                <a:lumMod val="40000"/>
                <a:lumOff val="60000"/>
              </a:schemeClr>
            </a:solidFill>
            <a:ln w="12700" cap="flat" cmpd="sng" algn="ctr">
              <a:solidFill>
                <a:schemeClr val="accent4">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000" dirty="0">
                  <a:latin typeface="Gill Sans Light" panose="020B0302020104020203" pitchFamily="34" charset="-79"/>
                  <a:cs typeface="Gill Sans Light" panose="020B0302020104020203" pitchFamily="34" charset="-79"/>
                </a:rPr>
                <a:t>PTE</a:t>
              </a:r>
              <a:endParaRPr kumimoji="0" lang="en-US" sz="1000" u="none" strike="noStrike" cap="none" normalizeH="0" baseline="0" dirty="0">
                <a:ln>
                  <a:noFill/>
                </a:ln>
                <a:solidFill>
                  <a:schemeClr val="tx1"/>
                </a:solidFill>
                <a:effectLst/>
                <a:latin typeface="Gill Sans Light" panose="020B0302020104020203" pitchFamily="34" charset="-79"/>
                <a:cs typeface="Gill Sans Light" panose="020B0302020104020203" pitchFamily="34" charset="-79"/>
              </a:endParaRPr>
            </a:p>
          </p:txBody>
        </p:sp>
        <p:sp>
          <p:nvSpPr>
            <p:cNvPr id="85" name="Rounded Rectangle 84">
              <a:extLst>
                <a:ext uri="{FF2B5EF4-FFF2-40B4-BE49-F238E27FC236}">
                  <a16:creationId xmlns:a16="http://schemas.microsoft.com/office/drawing/2014/main" id="{002F2C6F-2954-EC42-9766-00E87D27C31F}"/>
                </a:ext>
              </a:extLst>
            </p:cNvPr>
            <p:cNvSpPr/>
            <p:nvPr/>
          </p:nvSpPr>
          <p:spPr bwMode="auto">
            <a:xfrm>
              <a:off x="3082843" y="4909013"/>
              <a:ext cx="278475" cy="186219"/>
            </a:xfrm>
            <a:prstGeom prst="roundRect">
              <a:avLst/>
            </a:prstGeom>
            <a:solidFill>
              <a:schemeClr val="accent4">
                <a:lumMod val="40000"/>
                <a:lumOff val="60000"/>
              </a:schemeClr>
            </a:solidFill>
            <a:ln w="12700" cap="flat" cmpd="sng" algn="ctr">
              <a:solidFill>
                <a:schemeClr val="accent4">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000" dirty="0">
                  <a:latin typeface="Gill Sans Light" panose="020B0302020104020203" pitchFamily="34" charset="-79"/>
                  <a:cs typeface="Gill Sans Light" panose="020B0302020104020203" pitchFamily="34" charset="-79"/>
                </a:rPr>
                <a:t>PTE</a:t>
              </a:r>
              <a:endParaRPr kumimoji="0" lang="en-US" sz="1000" u="none" strike="noStrike" cap="none" normalizeH="0" baseline="0" dirty="0">
                <a:ln>
                  <a:noFill/>
                </a:ln>
                <a:solidFill>
                  <a:schemeClr val="tx1"/>
                </a:solidFill>
                <a:effectLst/>
                <a:latin typeface="Gill Sans Light" panose="020B0302020104020203" pitchFamily="34" charset="-79"/>
                <a:cs typeface="Gill Sans Light" panose="020B0302020104020203" pitchFamily="34" charset="-79"/>
              </a:endParaRPr>
            </a:p>
          </p:txBody>
        </p:sp>
        <p:sp>
          <p:nvSpPr>
            <p:cNvPr id="86" name="Rounded Rectangle 85">
              <a:extLst>
                <a:ext uri="{FF2B5EF4-FFF2-40B4-BE49-F238E27FC236}">
                  <a16:creationId xmlns:a16="http://schemas.microsoft.com/office/drawing/2014/main" id="{9B2AD568-DB03-464D-AD24-BD13BEE392A3}"/>
                </a:ext>
              </a:extLst>
            </p:cNvPr>
            <p:cNvSpPr/>
            <p:nvPr/>
          </p:nvSpPr>
          <p:spPr bwMode="auto">
            <a:xfrm>
              <a:off x="2390320" y="4909013"/>
              <a:ext cx="278475" cy="186219"/>
            </a:xfrm>
            <a:prstGeom prst="roundRect">
              <a:avLst/>
            </a:prstGeom>
            <a:solidFill>
              <a:schemeClr val="accent4">
                <a:lumMod val="40000"/>
                <a:lumOff val="60000"/>
              </a:schemeClr>
            </a:solidFill>
            <a:ln w="12700" cap="flat" cmpd="sng" algn="ctr">
              <a:solidFill>
                <a:schemeClr val="accent4">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000" dirty="0">
                  <a:latin typeface="Gill Sans Light" panose="020B0302020104020203" pitchFamily="34" charset="-79"/>
                  <a:cs typeface="Gill Sans Light" panose="020B0302020104020203" pitchFamily="34" charset="-79"/>
                </a:rPr>
                <a:t>PTE</a:t>
              </a:r>
              <a:endParaRPr kumimoji="0" lang="en-US" sz="1000" u="none" strike="noStrike" cap="none" normalizeH="0" baseline="0" dirty="0">
                <a:ln>
                  <a:noFill/>
                </a:ln>
                <a:solidFill>
                  <a:schemeClr val="tx1"/>
                </a:solidFill>
                <a:effectLst/>
                <a:latin typeface="Gill Sans Light" panose="020B0302020104020203" pitchFamily="34" charset="-79"/>
                <a:cs typeface="Gill Sans Light" panose="020B0302020104020203" pitchFamily="34" charset="-79"/>
              </a:endParaRPr>
            </a:p>
          </p:txBody>
        </p:sp>
        <p:sp>
          <p:nvSpPr>
            <p:cNvPr id="87" name="Rounded Rectangle 86">
              <a:extLst>
                <a:ext uri="{FF2B5EF4-FFF2-40B4-BE49-F238E27FC236}">
                  <a16:creationId xmlns:a16="http://schemas.microsoft.com/office/drawing/2014/main" id="{6DECA459-9992-7D40-8399-BB7E16252802}"/>
                </a:ext>
              </a:extLst>
            </p:cNvPr>
            <p:cNvSpPr/>
            <p:nvPr/>
          </p:nvSpPr>
          <p:spPr bwMode="auto">
            <a:xfrm>
              <a:off x="3082843" y="3497071"/>
              <a:ext cx="278475" cy="186219"/>
            </a:xfrm>
            <a:prstGeom prst="roundRect">
              <a:avLst/>
            </a:prstGeom>
            <a:solidFill>
              <a:schemeClr val="accent4">
                <a:lumMod val="40000"/>
                <a:lumOff val="60000"/>
              </a:schemeClr>
            </a:solidFill>
            <a:ln w="12700" cap="flat" cmpd="sng" algn="ctr">
              <a:solidFill>
                <a:schemeClr val="accent4">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000" dirty="0">
                  <a:latin typeface="Gill Sans Light" panose="020B0302020104020203" pitchFamily="34" charset="-79"/>
                  <a:cs typeface="Gill Sans Light" panose="020B0302020104020203" pitchFamily="34" charset="-79"/>
                </a:rPr>
                <a:t>PTE</a:t>
              </a:r>
              <a:endParaRPr kumimoji="0" lang="en-US" sz="1000" u="none" strike="noStrike" cap="none" normalizeH="0" baseline="0" dirty="0">
                <a:ln>
                  <a:noFill/>
                </a:ln>
                <a:solidFill>
                  <a:schemeClr val="tx1"/>
                </a:solidFill>
                <a:effectLst/>
                <a:latin typeface="Gill Sans Light" panose="020B0302020104020203" pitchFamily="34" charset="-79"/>
                <a:cs typeface="Gill Sans Light" panose="020B0302020104020203" pitchFamily="34" charset="-79"/>
              </a:endParaRPr>
            </a:p>
          </p:txBody>
        </p:sp>
        <p:sp>
          <p:nvSpPr>
            <p:cNvPr id="88" name="Rounded Rectangle 87">
              <a:extLst>
                <a:ext uri="{FF2B5EF4-FFF2-40B4-BE49-F238E27FC236}">
                  <a16:creationId xmlns:a16="http://schemas.microsoft.com/office/drawing/2014/main" id="{339DBBFC-CE33-7E47-9330-6B17A35AE08B}"/>
                </a:ext>
              </a:extLst>
            </p:cNvPr>
            <p:cNvSpPr/>
            <p:nvPr/>
          </p:nvSpPr>
          <p:spPr bwMode="auto">
            <a:xfrm>
              <a:off x="2390320" y="3497071"/>
              <a:ext cx="278475" cy="186219"/>
            </a:xfrm>
            <a:prstGeom prst="roundRect">
              <a:avLst/>
            </a:prstGeom>
            <a:solidFill>
              <a:schemeClr val="accent4">
                <a:lumMod val="40000"/>
                <a:lumOff val="60000"/>
              </a:schemeClr>
            </a:solidFill>
            <a:ln w="12700" cap="flat" cmpd="sng" algn="ctr">
              <a:solidFill>
                <a:schemeClr val="accent4">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000" dirty="0">
                  <a:latin typeface="Gill Sans Light" panose="020B0302020104020203" pitchFamily="34" charset="-79"/>
                  <a:cs typeface="Gill Sans Light" panose="020B0302020104020203" pitchFamily="34" charset="-79"/>
                </a:rPr>
                <a:t>PTE</a:t>
              </a:r>
              <a:endParaRPr kumimoji="0" lang="en-US" sz="1000" u="none" strike="noStrike" cap="none" normalizeH="0" baseline="0" dirty="0">
                <a:ln>
                  <a:noFill/>
                </a:ln>
                <a:solidFill>
                  <a:schemeClr val="tx1"/>
                </a:solidFill>
                <a:effectLst/>
                <a:latin typeface="Gill Sans Light" panose="020B0302020104020203" pitchFamily="34" charset="-79"/>
                <a:cs typeface="Gill Sans Light" panose="020B0302020104020203" pitchFamily="34" charset="-79"/>
              </a:endParaRPr>
            </a:p>
          </p:txBody>
        </p:sp>
        <p:sp>
          <p:nvSpPr>
            <p:cNvPr id="93" name="Rounded Rectangle 92">
              <a:extLst>
                <a:ext uri="{FF2B5EF4-FFF2-40B4-BE49-F238E27FC236}">
                  <a16:creationId xmlns:a16="http://schemas.microsoft.com/office/drawing/2014/main" id="{5805E695-A399-2C4C-9776-219949C7CEBB}"/>
                </a:ext>
              </a:extLst>
            </p:cNvPr>
            <p:cNvSpPr/>
            <p:nvPr/>
          </p:nvSpPr>
          <p:spPr bwMode="auto">
            <a:xfrm>
              <a:off x="1787780" y="4550497"/>
              <a:ext cx="281455" cy="65269"/>
            </a:xfrm>
            <a:prstGeom prst="roundRect">
              <a:avLst/>
            </a:prstGeom>
            <a:solidFill>
              <a:schemeClr val="accent4">
                <a:lumMod val="40000"/>
                <a:lumOff val="60000"/>
              </a:schemeClr>
            </a:solidFill>
            <a:ln w="6350" cap="flat" cmpd="sng" algn="ctr">
              <a:solidFill>
                <a:schemeClr val="accent4">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u="none" strike="noStrike" cap="none" normalizeH="0" baseline="0" dirty="0">
                <a:ln>
                  <a:noFill/>
                </a:ln>
                <a:solidFill>
                  <a:schemeClr val="tx1"/>
                </a:solidFill>
                <a:effectLst/>
                <a:latin typeface="Gill Sans Light" panose="020B0302020104020203" pitchFamily="34" charset="-79"/>
                <a:cs typeface="Gill Sans Light" panose="020B0302020104020203" pitchFamily="34" charset="-79"/>
              </a:endParaRPr>
            </a:p>
          </p:txBody>
        </p:sp>
        <p:sp>
          <p:nvSpPr>
            <p:cNvPr id="96" name="Rounded Rectangle 95">
              <a:extLst>
                <a:ext uri="{FF2B5EF4-FFF2-40B4-BE49-F238E27FC236}">
                  <a16:creationId xmlns:a16="http://schemas.microsoft.com/office/drawing/2014/main" id="{23518338-E131-ED47-8FD6-912F58E32D1D}"/>
                </a:ext>
              </a:extLst>
            </p:cNvPr>
            <p:cNvSpPr/>
            <p:nvPr/>
          </p:nvSpPr>
          <p:spPr bwMode="auto">
            <a:xfrm>
              <a:off x="1787780" y="3138555"/>
              <a:ext cx="281455" cy="65269"/>
            </a:xfrm>
            <a:prstGeom prst="roundRect">
              <a:avLst/>
            </a:prstGeom>
            <a:solidFill>
              <a:schemeClr val="accent4">
                <a:lumMod val="40000"/>
                <a:lumOff val="60000"/>
              </a:schemeClr>
            </a:solidFill>
            <a:ln w="6350" cap="flat" cmpd="sng" algn="ctr">
              <a:solidFill>
                <a:schemeClr val="accent4">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u="none" strike="noStrike" cap="none" normalizeH="0" baseline="0" dirty="0">
                <a:ln>
                  <a:noFill/>
                </a:ln>
                <a:solidFill>
                  <a:schemeClr val="tx1"/>
                </a:solidFill>
                <a:effectLst/>
                <a:latin typeface="Gill Sans Light" panose="020B0302020104020203" pitchFamily="34" charset="-79"/>
                <a:cs typeface="Gill Sans Light" panose="020B0302020104020203" pitchFamily="34" charset="-79"/>
              </a:endParaRPr>
            </a:p>
          </p:txBody>
        </p:sp>
      </p:grpSp>
    </p:spTree>
    <p:extLst>
      <p:ext uri="{BB962C8B-B14F-4D97-AF65-F5344CB8AC3E}">
        <p14:creationId xmlns:p14="http://schemas.microsoft.com/office/powerpoint/2010/main" val="1042336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82"/>
                                        </p:tgtEl>
                                        <p:attrNameLst>
                                          <p:attrName>style.visibility</p:attrName>
                                        </p:attrNameLst>
                                      </p:cBhvr>
                                      <p:to>
                                        <p:strVal val="visible"/>
                                      </p:to>
                                    </p:set>
                                    <p:animEffect transition="in" filter="wipe(up)">
                                      <p:cBhvr>
                                        <p:cTn id="11" dur="500"/>
                                        <p:tgtEl>
                                          <p:spTgt spid="8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right)">
                                      <p:cBhvr>
                                        <p:cTn id="20"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76"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ko-KR" dirty="0"/>
              <a:t>TLB Set Associativity</a:t>
            </a:r>
          </a:p>
        </p:txBody>
      </p:sp>
      <p:sp>
        <p:nvSpPr>
          <p:cNvPr id="750595" name="Rectangle 3"/>
          <p:cNvSpPr>
            <a:spLocks noGrp="1" noChangeArrowheads="1"/>
          </p:cNvSpPr>
          <p:nvPr>
            <p:ph type="body" idx="1"/>
          </p:nvPr>
        </p:nvSpPr>
        <p:spPr>
          <a:xfrm>
            <a:off x="628650" y="4118087"/>
            <a:ext cx="7886700" cy="2527188"/>
          </a:xfrm>
        </p:spPr>
        <p:txBody>
          <a:bodyPr/>
          <a:lstStyle/>
          <a:p>
            <a:r>
              <a:rPr lang="en-US" altLang="ko-KR" sz="2000" dirty="0"/>
              <a:t>TLB hit time is added to all memory accesses</a:t>
            </a:r>
          </a:p>
          <a:p>
            <a:r>
              <a:rPr lang="en-US" altLang="ko-KR" sz="2000" dirty="0"/>
              <a:t>Should TLB be direct-mapped or have low associativity?</a:t>
            </a:r>
          </a:p>
          <a:p>
            <a:pPr lvl="1"/>
            <a:r>
              <a:rPr lang="en-US" altLang="ko-KR" sz="1800" dirty="0"/>
              <a:t>No! TLB needs to have very few conflicts!</a:t>
            </a:r>
          </a:p>
          <a:p>
            <a:pPr lvl="1"/>
            <a:r>
              <a:rPr lang="en-US" altLang="ko-KR" sz="1800" dirty="0"/>
              <a:t>Miss time is extremely high!</a:t>
            </a:r>
          </a:p>
          <a:p>
            <a:r>
              <a:rPr lang="en-US" altLang="ko-KR" sz="2000" dirty="0"/>
              <a:t>TLBs are typically fully-associative</a:t>
            </a:r>
          </a:p>
          <a:p>
            <a:pPr lvl="1"/>
            <a:r>
              <a:rPr lang="en-US" altLang="ko-KR" sz="1800" dirty="0"/>
              <a:t>Significantly reduce conflict misses in return for slightly higher hit time</a:t>
            </a:r>
          </a:p>
        </p:txBody>
      </p:sp>
      <p:sp>
        <p:nvSpPr>
          <p:cNvPr id="2" name="Rectangle 1">
            <a:extLst>
              <a:ext uri="{FF2B5EF4-FFF2-40B4-BE49-F238E27FC236}">
                <a16:creationId xmlns:a16="http://schemas.microsoft.com/office/drawing/2014/main" id="{F74452C3-66F6-4C43-B13F-4FA55B19358C}"/>
              </a:ext>
            </a:extLst>
          </p:cNvPr>
          <p:cNvSpPr/>
          <p:nvPr/>
        </p:nvSpPr>
        <p:spPr>
          <a:xfrm>
            <a:off x="890373" y="3115383"/>
            <a:ext cx="7363252" cy="646331"/>
          </a:xfrm>
          <a:prstGeom prst="rect">
            <a:avLst/>
          </a:prstGeom>
        </p:spPr>
        <p:txBody>
          <a:bodyPr anchor="ctr">
            <a:spAutoFit/>
          </a:bodyPr>
          <a:lstStyle/>
          <a:p>
            <a:pPr algn="ctr"/>
            <a:r>
              <a:rPr lang="en-US" dirty="0">
                <a:solidFill>
                  <a:srgbClr val="7030A0"/>
                </a:solidFill>
                <a:latin typeface="Gill Sans Light" panose="020B0302020104020203" pitchFamily="34" charset="-79"/>
                <a:cs typeface="Gill Sans Light" panose="020B0302020104020203" pitchFamily="34" charset="-79"/>
              </a:rPr>
              <a:t>Average memory access time = hit-</a:t>
            </a:r>
            <a:r>
              <a:rPr lang="en-US" dirty="0" err="1">
                <a:solidFill>
                  <a:srgbClr val="7030A0"/>
                </a:solidFill>
                <a:latin typeface="Gill Sans Light" panose="020B0302020104020203" pitchFamily="34" charset="-79"/>
                <a:cs typeface="Gill Sans Light" panose="020B0302020104020203" pitchFamily="34" charset="-79"/>
              </a:rPr>
              <a:t>time</a:t>
            </a:r>
            <a:r>
              <a:rPr lang="en-US" baseline="-25000" dirty="0" err="1">
                <a:solidFill>
                  <a:srgbClr val="7030A0"/>
                </a:solidFill>
                <a:latin typeface="Gill Sans Light" panose="020B0302020104020203" pitchFamily="34" charset="-79"/>
                <a:cs typeface="Gill Sans Light" panose="020B0302020104020203" pitchFamily="34" charset="-79"/>
              </a:rPr>
              <a:t>TLB</a:t>
            </a:r>
            <a:r>
              <a:rPr lang="en-US" baseline="-25000" dirty="0">
                <a:solidFill>
                  <a:srgbClr val="7030A0"/>
                </a:solidFill>
                <a:latin typeface="Gill Sans Light" panose="020B0302020104020203" pitchFamily="34" charset="-79"/>
                <a:cs typeface="Gill Sans Light" panose="020B0302020104020203" pitchFamily="34" charset="-79"/>
              </a:rPr>
              <a:t> </a:t>
            </a:r>
            <a:r>
              <a:rPr lang="en-US" dirty="0">
                <a:solidFill>
                  <a:srgbClr val="7030A0"/>
                </a:solidFill>
                <a:latin typeface="Gill Sans Light" panose="020B0302020104020203" pitchFamily="34" charset="-79"/>
                <a:cs typeface="Gill Sans Light" panose="020B0302020104020203" pitchFamily="34" charset="-79"/>
              </a:rPr>
              <a:t> + (miss-</a:t>
            </a:r>
            <a:r>
              <a:rPr lang="en-US" dirty="0" err="1">
                <a:solidFill>
                  <a:srgbClr val="7030A0"/>
                </a:solidFill>
                <a:latin typeface="Gill Sans Light" panose="020B0302020104020203" pitchFamily="34" charset="-79"/>
                <a:cs typeface="Gill Sans Light" panose="020B0302020104020203" pitchFamily="34" charset="-79"/>
              </a:rPr>
              <a:t>ratio</a:t>
            </a:r>
            <a:r>
              <a:rPr lang="en-US" baseline="-25000" dirty="0" err="1">
                <a:solidFill>
                  <a:srgbClr val="7030A0"/>
                </a:solidFill>
                <a:latin typeface="Gill Sans Light" panose="020B0302020104020203" pitchFamily="34" charset="-79"/>
                <a:cs typeface="Gill Sans Light" panose="020B0302020104020203" pitchFamily="34" charset="-79"/>
              </a:rPr>
              <a:t>TLB</a:t>
            </a:r>
            <a:r>
              <a:rPr lang="en-US" dirty="0">
                <a:solidFill>
                  <a:srgbClr val="7030A0"/>
                </a:solidFill>
                <a:latin typeface="Gill Sans Light" panose="020B0302020104020203" pitchFamily="34" charset="-79"/>
                <a:cs typeface="Gill Sans Light" panose="020B0302020104020203" pitchFamily="34" charset="-79"/>
              </a:rPr>
              <a:t> x miss-</a:t>
            </a:r>
            <a:r>
              <a:rPr lang="en-US" dirty="0" err="1">
                <a:solidFill>
                  <a:srgbClr val="7030A0"/>
                </a:solidFill>
                <a:latin typeface="Gill Sans Light" panose="020B0302020104020203" pitchFamily="34" charset="-79"/>
                <a:cs typeface="Gill Sans Light" panose="020B0302020104020203" pitchFamily="34" charset="-79"/>
              </a:rPr>
              <a:t>time</a:t>
            </a:r>
            <a:r>
              <a:rPr lang="en-US" baseline="-25000" dirty="0" err="1">
                <a:solidFill>
                  <a:srgbClr val="7030A0"/>
                </a:solidFill>
                <a:latin typeface="Gill Sans Light" panose="020B0302020104020203" pitchFamily="34" charset="-79"/>
                <a:cs typeface="Gill Sans Light" panose="020B0302020104020203" pitchFamily="34" charset="-79"/>
              </a:rPr>
              <a:t>TLB</a:t>
            </a:r>
            <a:r>
              <a:rPr lang="en-US" dirty="0">
                <a:solidFill>
                  <a:srgbClr val="7030A0"/>
                </a:solidFill>
                <a:latin typeface="Gill Sans Light" panose="020B0302020104020203" pitchFamily="34" charset="-79"/>
                <a:cs typeface="Gill Sans Light" panose="020B0302020104020203" pitchFamily="34" charset="-79"/>
              </a:rPr>
              <a:t>)</a:t>
            </a:r>
            <a:endParaRPr lang="en-US" altLang="ko-KR" dirty="0">
              <a:solidFill>
                <a:srgbClr val="7030A0"/>
              </a:solidFill>
              <a:latin typeface="Gill Sans Light" panose="020B0302020104020203" pitchFamily="34" charset="-79"/>
              <a:cs typeface="Gill Sans Light" panose="020B0302020104020203" pitchFamily="34" charset="-79"/>
            </a:endParaRPr>
          </a:p>
        </p:txBody>
      </p:sp>
      <p:grpSp>
        <p:nvGrpSpPr>
          <p:cNvPr id="3" name="Group 2">
            <a:extLst>
              <a:ext uri="{FF2B5EF4-FFF2-40B4-BE49-F238E27FC236}">
                <a16:creationId xmlns:a16="http://schemas.microsoft.com/office/drawing/2014/main" id="{757919F8-4F47-3C46-849D-ADD2A8285F07}"/>
              </a:ext>
            </a:extLst>
          </p:cNvPr>
          <p:cNvGrpSpPr/>
          <p:nvPr/>
        </p:nvGrpSpPr>
        <p:grpSpPr>
          <a:xfrm>
            <a:off x="2161784" y="1825122"/>
            <a:ext cx="4820431" cy="986918"/>
            <a:chOff x="1316483" y="1623697"/>
            <a:chExt cx="6415993" cy="1194171"/>
          </a:xfrm>
        </p:grpSpPr>
        <p:sp>
          <p:nvSpPr>
            <p:cNvPr id="35845" name="Oval 4"/>
            <p:cNvSpPr>
              <a:spLocks noChangeArrowheads="1"/>
            </p:cNvSpPr>
            <p:nvPr/>
          </p:nvSpPr>
          <p:spPr bwMode="auto">
            <a:xfrm>
              <a:off x="1316483" y="1934263"/>
              <a:ext cx="880317" cy="574323"/>
            </a:xfrm>
            <a:prstGeom prst="ellipse">
              <a:avLst/>
            </a:prstGeom>
            <a:solidFill>
              <a:schemeClr val="bg2">
                <a:lumMod val="90000"/>
              </a:schemeClr>
            </a:solidFill>
            <a:ln w="254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600" b="0" dirty="0">
                  <a:latin typeface="Gill Sans Light" panose="020B0302020104020203" pitchFamily="34" charset="-79"/>
                  <a:ea typeface="Gill Sans" charset="0"/>
                  <a:cs typeface="Gill Sans Light" panose="020B0302020104020203" pitchFamily="34" charset="-79"/>
                </a:rPr>
                <a:t>CPU</a:t>
              </a:r>
            </a:p>
          </p:txBody>
        </p:sp>
        <p:sp>
          <p:nvSpPr>
            <p:cNvPr id="35846" name="Rectangle 5"/>
            <p:cNvSpPr>
              <a:spLocks noChangeArrowheads="1"/>
            </p:cNvSpPr>
            <p:nvPr/>
          </p:nvSpPr>
          <p:spPr bwMode="auto">
            <a:xfrm>
              <a:off x="3079985" y="1968115"/>
              <a:ext cx="724039" cy="506618"/>
            </a:xfrm>
            <a:prstGeom prst="rect">
              <a:avLst/>
            </a:prstGeom>
            <a:solidFill>
              <a:schemeClr val="accent3">
                <a:lumMod val="20000"/>
                <a:lumOff val="80000"/>
              </a:schemeClr>
            </a:solidFill>
            <a:ln w="25400" algn="ctr">
              <a:solidFill>
                <a:schemeClr val="accent3">
                  <a:lumMod val="50000"/>
                </a:scheme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600" b="0">
                  <a:latin typeface="Gill Sans Light" panose="020B0302020104020203" pitchFamily="34" charset="-79"/>
                  <a:ea typeface="Gill Sans" charset="0"/>
                  <a:cs typeface="Gill Sans Light" panose="020B0302020104020203" pitchFamily="34" charset="-79"/>
                </a:rPr>
                <a:t>TLB</a:t>
              </a:r>
            </a:p>
          </p:txBody>
        </p:sp>
        <p:sp>
          <p:nvSpPr>
            <p:cNvPr id="35847" name="Rectangle 6"/>
            <p:cNvSpPr>
              <a:spLocks noChangeArrowheads="1"/>
            </p:cNvSpPr>
            <p:nvPr/>
          </p:nvSpPr>
          <p:spPr bwMode="auto">
            <a:xfrm>
              <a:off x="4729106" y="1850157"/>
              <a:ext cx="940534" cy="741250"/>
            </a:xfrm>
            <a:prstGeom prst="rect">
              <a:avLst/>
            </a:prstGeom>
            <a:solidFill>
              <a:schemeClr val="tx2">
                <a:lumMod val="20000"/>
                <a:lumOff val="80000"/>
              </a:schemeClr>
            </a:solidFill>
            <a:ln w="254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600" b="0">
                  <a:latin typeface="Gill Sans Light" panose="020B0302020104020203" pitchFamily="34" charset="-79"/>
                  <a:ea typeface="Gill Sans" charset="0"/>
                  <a:cs typeface="Gill Sans Light" panose="020B0302020104020203" pitchFamily="34" charset="-79"/>
                </a:rPr>
                <a:t>Cache</a:t>
              </a:r>
            </a:p>
          </p:txBody>
        </p:sp>
        <p:sp>
          <p:nvSpPr>
            <p:cNvPr id="35848" name="Rectangle 7"/>
            <p:cNvSpPr>
              <a:spLocks noChangeArrowheads="1"/>
            </p:cNvSpPr>
            <p:nvPr/>
          </p:nvSpPr>
          <p:spPr bwMode="auto">
            <a:xfrm>
              <a:off x="6651435" y="1623697"/>
              <a:ext cx="1081041" cy="1194171"/>
            </a:xfrm>
            <a:prstGeom prst="rect">
              <a:avLst/>
            </a:prstGeom>
            <a:solidFill>
              <a:srgbClr val="99FFCC"/>
            </a:solidFill>
            <a:ln w="254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600" b="0">
                  <a:latin typeface="Gill Sans Light" panose="020B0302020104020203" pitchFamily="34" charset="-79"/>
                  <a:ea typeface="Gill Sans" charset="0"/>
                  <a:cs typeface="Gill Sans Light" panose="020B0302020104020203" pitchFamily="34" charset="-79"/>
                </a:rPr>
                <a:t>Memory</a:t>
              </a:r>
            </a:p>
          </p:txBody>
        </p:sp>
        <p:cxnSp>
          <p:nvCxnSpPr>
            <p:cNvPr id="4" name="Straight Arrow Connector 3">
              <a:extLst>
                <a:ext uri="{FF2B5EF4-FFF2-40B4-BE49-F238E27FC236}">
                  <a16:creationId xmlns:a16="http://schemas.microsoft.com/office/drawing/2014/main" id="{D3B9B5CD-6498-4646-92E8-AEF3D26DC5AC}"/>
                </a:ext>
              </a:extLst>
            </p:cNvPr>
            <p:cNvCxnSpPr>
              <a:stCxn id="35845" idx="6"/>
              <a:endCxn id="35846" idx="1"/>
            </p:cNvCxnSpPr>
            <p:nvPr/>
          </p:nvCxnSpPr>
          <p:spPr>
            <a:xfrm flipV="1">
              <a:off x="2196800" y="2221424"/>
              <a:ext cx="883185"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ABDE2AE-A350-414B-B7F7-2862BC5EB13E}"/>
                </a:ext>
              </a:extLst>
            </p:cNvPr>
            <p:cNvCxnSpPr>
              <a:cxnSpLocks/>
              <a:stCxn id="35846" idx="3"/>
              <a:endCxn id="35847" idx="1"/>
            </p:cNvCxnSpPr>
            <p:nvPr/>
          </p:nvCxnSpPr>
          <p:spPr>
            <a:xfrm flipV="1">
              <a:off x="3804024" y="2220782"/>
              <a:ext cx="925082" cy="64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96FAEFC-7016-474E-A7F4-B6643E68AC4C}"/>
                </a:ext>
              </a:extLst>
            </p:cNvPr>
            <p:cNvCxnSpPr>
              <a:cxnSpLocks/>
              <a:stCxn id="35847" idx="3"/>
              <a:endCxn id="35848" idx="1"/>
            </p:cNvCxnSpPr>
            <p:nvPr/>
          </p:nvCxnSpPr>
          <p:spPr>
            <a:xfrm>
              <a:off x="5669640" y="2220782"/>
              <a:ext cx="981795"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70621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05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05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05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505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505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505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0595" grpId="0" uiExpand="1" build="p" bldLvl="2"/>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TLBs Always Improve Performance?</a:t>
            </a:r>
          </a:p>
        </p:txBody>
      </p:sp>
      <p:sp>
        <p:nvSpPr>
          <p:cNvPr id="3" name="Content Placeholder 2"/>
          <p:cNvSpPr>
            <a:spLocks noGrp="1"/>
          </p:cNvSpPr>
          <p:nvPr>
            <p:ph idx="1"/>
          </p:nvPr>
        </p:nvSpPr>
        <p:spPr>
          <a:xfrm>
            <a:off x="628650" y="4248150"/>
            <a:ext cx="7886700" cy="2397125"/>
          </a:xfrm>
        </p:spPr>
        <p:txBody>
          <a:bodyPr/>
          <a:lstStyle/>
          <a:p>
            <a:r>
              <a:rPr lang="en-US" sz="2000" dirty="0"/>
              <a:t>Example: for HD displays, video frame buffer could be large</a:t>
            </a:r>
          </a:p>
          <a:p>
            <a:pPr lvl="1"/>
            <a:r>
              <a:rPr lang="en-US" sz="1800" dirty="0"/>
              <a:t>E.g., 4k display: 32 bits x 4K x 3K = 48MiB (spans12K of 4KiB pages)</a:t>
            </a:r>
          </a:p>
          <a:p>
            <a:r>
              <a:rPr lang="en-US" sz="2000" dirty="0"/>
              <a:t>Even large on-chip TLB with 256 entries cannot cover entire display</a:t>
            </a:r>
          </a:p>
          <a:p>
            <a:r>
              <a:rPr lang="en-CA" sz="2000" dirty="0"/>
              <a:t>Each horizontal line of pixels could be on on page</a:t>
            </a:r>
          </a:p>
          <a:p>
            <a:r>
              <a:rPr lang="en-CA" sz="2000" dirty="0"/>
              <a:t>Drawing vertical line could require loading a new TLB entry</a:t>
            </a:r>
          </a:p>
          <a:p>
            <a:pPr lvl="1"/>
            <a:endParaRPr lang="en-US" sz="1600" dirty="0"/>
          </a:p>
        </p:txBody>
      </p:sp>
      <p:pic>
        <p:nvPicPr>
          <p:cNvPr id="7" name="Picture 6">
            <a:extLst>
              <a:ext uri="{FF2B5EF4-FFF2-40B4-BE49-F238E27FC236}">
                <a16:creationId xmlns:a16="http://schemas.microsoft.com/office/drawing/2014/main" id="{7C8CC028-3B7D-3F42-B7FF-8172DD060ED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8125" t="3493" r="33807" b="6789"/>
          <a:stretch/>
        </p:blipFill>
        <p:spPr>
          <a:xfrm>
            <a:off x="3665936" y="1504876"/>
            <a:ext cx="1812128" cy="2501820"/>
          </a:xfrm>
          <a:prstGeom prst="rect">
            <a:avLst/>
          </a:prstGeom>
        </p:spPr>
      </p:pic>
    </p:spTree>
    <p:extLst>
      <p:ext uri="{BB962C8B-B14F-4D97-AF65-F5344CB8AC3E}">
        <p14:creationId xmlns:p14="http://schemas.microsoft.com/office/powerpoint/2010/main" val="38130494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Superpages</a:t>
            </a:r>
            <a:r>
              <a:rPr lang="en-US" dirty="0"/>
              <a:t>: Improving TLB Hit Rate</a:t>
            </a:r>
          </a:p>
        </p:txBody>
      </p:sp>
      <p:sp>
        <p:nvSpPr>
          <p:cNvPr id="3" name="Content Placeholder 2"/>
          <p:cNvSpPr>
            <a:spLocks noGrp="1"/>
          </p:cNvSpPr>
          <p:nvPr>
            <p:ph idx="1"/>
          </p:nvPr>
        </p:nvSpPr>
        <p:spPr>
          <a:xfrm>
            <a:off x="628650" y="4926842"/>
            <a:ext cx="7886700" cy="1718433"/>
          </a:xfrm>
        </p:spPr>
        <p:txBody>
          <a:bodyPr/>
          <a:lstStyle/>
          <a:p>
            <a:r>
              <a:rPr lang="en-US" sz="2000" dirty="0"/>
              <a:t>Reduce number of  TLB entries for large, contiguous regions of memory</a:t>
            </a:r>
          </a:p>
          <a:p>
            <a:pPr lvl="1"/>
            <a:r>
              <a:rPr lang="en-US" sz="1800" dirty="0"/>
              <a:t>Represent 2 adjacent 4KB pages by single 8KB </a:t>
            </a:r>
            <a:r>
              <a:rPr lang="en-US" sz="1800" dirty="0" err="1">
                <a:solidFill>
                  <a:srgbClr val="FF0000"/>
                </a:solidFill>
              </a:rPr>
              <a:t>superpage</a:t>
            </a:r>
            <a:endParaRPr lang="en-US" sz="1800" dirty="0">
              <a:solidFill>
                <a:srgbClr val="FF0000"/>
              </a:solidFill>
            </a:endParaRPr>
          </a:p>
          <a:p>
            <a:r>
              <a:rPr lang="en-US" sz="2000" dirty="0"/>
              <a:t>By setting a flag, TLB entry can be a page or a </a:t>
            </a:r>
            <a:r>
              <a:rPr lang="en-US" sz="2000" dirty="0" err="1"/>
              <a:t>supperpage</a:t>
            </a:r>
            <a:endParaRPr lang="en-US" sz="2000" dirty="0"/>
          </a:p>
          <a:p>
            <a:pPr lvl="1"/>
            <a:r>
              <a:rPr lang="en-US" sz="1600" dirty="0"/>
              <a:t>E.g., in x86: 4KB (12 bits offset), 2MB (21 bits offset), or 1GB (30 bits offset)</a:t>
            </a:r>
          </a:p>
          <a:p>
            <a:endParaRPr lang="en-US" sz="2000" dirty="0"/>
          </a:p>
        </p:txBody>
      </p:sp>
      <p:pic>
        <p:nvPicPr>
          <p:cNvPr id="4" name="Content Placeholder 3">
            <a:extLst>
              <a:ext uri="{FF2B5EF4-FFF2-40B4-BE49-F238E27FC236}">
                <a16:creationId xmlns:a16="http://schemas.microsoft.com/office/drawing/2014/main" id="{0C246358-2F80-5243-85B7-B1F7FF05D3E3}"/>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469" t="3219" r="9621" b="3497"/>
          <a:stretch/>
        </p:blipFill>
        <p:spPr bwMode="auto">
          <a:xfrm>
            <a:off x="2636071" y="1312474"/>
            <a:ext cx="3871858" cy="3500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0745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45" name="Rectangle 314"/>
          <p:cNvSpPr>
            <a:spLocks noGrp="1" noChangeArrowheads="1"/>
          </p:cNvSpPr>
          <p:nvPr>
            <p:ph type="title"/>
          </p:nvPr>
        </p:nvSpPr>
        <p:spPr/>
        <p:txBody>
          <a:bodyPr/>
          <a:lstStyle/>
          <a:p>
            <a:r>
              <a:rPr lang="en-US" altLang="ko-KR"/>
              <a:t>Why Bother with Caching?</a:t>
            </a:r>
          </a:p>
        </p:txBody>
      </p:sp>
      <p:sp>
        <p:nvSpPr>
          <p:cNvPr id="20777" name="Rectangle 238"/>
          <p:cNvSpPr>
            <a:spLocks noChangeArrowheads="1"/>
          </p:cNvSpPr>
          <p:nvPr/>
        </p:nvSpPr>
        <p:spPr bwMode="auto">
          <a:xfrm>
            <a:off x="1985297" y="5005293"/>
            <a:ext cx="41983" cy="55103"/>
          </a:xfrm>
          <a:prstGeom prst="rect">
            <a:avLst/>
          </a:prstGeom>
          <a:solidFill>
            <a:srgbClr val="DD0806"/>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grpSp>
        <p:nvGrpSpPr>
          <p:cNvPr id="9" name="Group 8">
            <a:extLst>
              <a:ext uri="{FF2B5EF4-FFF2-40B4-BE49-F238E27FC236}">
                <a16:creationId xmlns:a16="http://schemas.microsoft.com/office/drawing/2014/main" id="{2145406A-6217-254F-9997-C7F14D51FB33}"/>
              </a:ext>
            </a:extLst>
          </p:cNvPr>
          <p:cNvGrpSpPr/>
          <p:nvPr/>
        </p:nvGrpSpPr>
        <p:grpSpPr>
          <a:xfrm>
            <a:off x="1985297" y="4176861"/>
            <a:ext cx="6737969" cy="883535"/>
            <a:chOff x="1985297" y="4176861"/>
            <a:chExt cx="6737969" cy="883535"/>
          </a:xfrm>
        </p:grpSpPr>
        <p:sp>
          <p:nvSpPr>
            <p:cNvPr id="20753" name="Rectangle 3"/>
            <p:cNvSpPr>
              <a:spLocks noChangeArrowheads="1"/>
            </p:cNvSpPr>
            <p:nvPr/>
          </p:nvSpPr>
          <p:spPr bwMode="auto">
            <a:xfrm>
              <a:off x="7375006" y="4176861"/>
              <a:ext cx="1348260" cy="5822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b="0" dirty="0">
                  <a:latin typeface="Gill Sans Light" panose="020B0302020104020203" pitchFamily="34" charset="-79"/>
                  <a:ea typeface="굴림" panose="020B0600000101010101" pitchFamily="34" charset="-127"/>
                  <a:cs typeface="Gill Sans Light" panose="020B0302020104020203" pitchFamily="34" charset="-79"/>
                </a:rPr>
                <a:t>9% per year</a:t>
              </a:r>
            </a:p>
            <a:p>
              <a:pPr algn="l">
                <a:lnSpc>
                  <a:spcPct val="100000"/>
                </a:lnSpc>
                <a:spcBef>
                  <a:spcPct val="0"/>
                </a:spcBef>
                <a:buSzTx/>
              </a:pPr>
              <a:r>
                <a:rPr lang="en-US" altLang="ko-KR" sz="1600" b="0" dirty="0">
                  <a:latin typeface="Gill Sans Light" panose="020B0302020104020203" pitchFamily="34" charset="-79"/>
                  <a:ea typeface="굴림" panose="020B0600000101010101" pitchFamily="34" charset="-127"/>
                  <a:cs typeface="Gill Sans Light" panose="020B0302020104020203" pitchFamily="34" charset="-79"/>
                </a:rPr>
                <a:t>(2X/10 years)</a:t>
              </a:r>
            </a:p>
          </p:txBody>
        </p:sp>
        <p:sp>
          <p:nvSpPr>
            <p:cNvPr id="20755" name="Freeform 237"/>
            <p:cNvSpPr>
              <a:spLocks/>
            </p:cNvSpPr>
            <p:nvPr/>
          </p:nvSpPr>
          <p:spPr bwMode="auto">
            <a:xfrm>
              <a:off x="2011537" y="4565778"/>
              <a:ext cx="4441065" cy="473626"/>
            </a:xfrm>
            <a:custGeom>
              <a:avLst/>
              <a:gdLst>
                <a:gd name="T0" fmla="*/ 0 w 3385"/>
                <a:gd name="T1" fmla="*/ 360 h 361"/>
                <a:gd name="T2" fmla="*/ 168 w 3385"/>
                <a:gd name="T3" fmla="*/ 344 h 361"/>
                <a:gd name="T4" fmla="*/ 344 w 3385"/>
                <a:gd name="T5" fmla="*/ 320 h 361"/>
                <a:gd name="T6" fmla="*/ 512 w 3385"/>
                <a:gd name="T7" fmla="*/ 304 h 361"/>
                <a:gd name="T8" fmla="*/ 680 w 3385"/>
                <a:gd name="T9" fmla="*/ 288 h 361"/>
                <a:gd name="T10" fmla="*/ 848 w 3385"/>
                <a:gd name="T11" fmla="*/ 272 h 361"/>
                <a:gd name="T12" fmla="*/ 1016 w 3385"/>
                <a:gd name="T13" fmla="*/ 248 h 361"/>
                <a:gd name="T14" fmla="*/ 1184 w 3385"/>
                <a:gd name="T15" fmla="*/ 232 h 361"/>
                <a:gd name="T16" fmla="*/ 1352 w 3385"/>
                <a:gd name="T17" fmla="*/ 216 h 361"/>
                <a:gd name="T18" fmla="*/ 1528 w 3385"/>
                <a:gd name="T19" fmla="*/ 200 h 361"/>
                <a:gd name="T20" fmla="*/ 1696 w 3385"/>
                <a:gd name="T21" fmla="*/ 176 h 361"/>
                <a:gd name="T22" fmla="*/ 1864 w 3385"/>
                <a:gd name="T23" fmla="*/ 160 h 361"/>
                <a:gd name="T24" fmla="*/ 2032 w 3385"/>
                <a:gd name="T25" fmla="*/ 144 h 361"/>
                <a:gd name="T26" fmla="*/ 2200 w 3385"/>
                <a:gd name="T27" fmla="*/ 128 h 361"/>
                <a:gd name="T28" fmla="*/ 2368 w 3385"/>
                <a:gd name="T29" fmla="*/ 104 h 361"/>
                <a:gd name="T30" fmla="*/ 2536 w 3385"/>
                <a:gd name="T31" fmla="*/ 88 h 361"/>
                <a:gd name="T32" fmla="*/ 2712 w 3385"/>
                <a:gd name="T33" fmla="*/ 72 h 361"/>
                <a:gd name="T34" fmla="*/ 2880 w 3385"/>
                <a:gd name="T35" fmla="*/ 56 h 361"/>
                <a:gd name="T36" fmla="*/ 3048 w 3385"/>
                <a:gd name="T37" fmla="*/ 32 h 361"/>
                <a:gd name="T38" fmla="*/ 3216 w 3385"/>
                <a:gd name="T39" fmla="*/ 16 h 361"/>
                <a:gd name="T40" fmla="*/ 3384 w 3385"/>
                <a:gd name="T41" fmla="*/ 0 h 36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385" h="361">
                  <a:moveTo>
                    <a:pt x="0" y="360"/>
                  </a:moveTo>
                  <a:lnTo>
                    <a:pt x="168" y="344"/>
                  </a:lnTo>
                  <a:lnTo>
                    <a:pt x="344" y="320"/>
                  </a:lnTo>
                  <a:lnTo>
                    <a:pt x="512" y="304"/>
                  </a:lnTo>
                  <a:lnTo>
                    <a:pt x="680" y="288"/>
                  </a:lnTo>
                  <a:lnTo>
                    <a:pt x="848" y="272"/>
                  </a:lnTo>
                  <a:lnTo>
                    <a:pt x="1016" y="248"/>
                  </a:lnTo>
                  <a:lnTo>
                    <a:pt x="1184" y="232"/>
                  </a:lnTo>
                  <a:lnTo>
                    <a:pt x="1352" y="216"/>
                  </a:lnTo>
                  <a:lnTo>
                    <a:pt x="1528" y="200"/>
                  </a:lnTo>
                  <a:lnTo>
                    <a:pt x="1696" y="176"/>
                  </a:lnTo>
                  <a:lnTo>
                    <a:pt x="1864" y="160"/>
                  </a:lnTo>
                  <a:lnTo>
                    <a:pt x="2032" y="144"/>
                  </a:lnTo>
                  <a:lnTo>
                    <a:pt x="2200" y="128"/>
                  </a:lnTo>
                  <a:lnTo>
                    <a:pt x="2368" y="104"/>
                  </a:lnTo>
                  <a:lnTo>
                    <a:pt x="2536" y="88"/>
                  </a:lnTo>
                  <a:lnTo>
                    <a:pt x="2712" y="72"/>
                  </a:lnTo>
                  <a:lnTo>
                    <a:pt x="2880" y="56"/>
                  </a:lnTo>
                  <a:lnTo>
                    <a:pt x="3048" y="32"/>
                  </a:lnTo>
                  <a:lnTo>
                    <a:pt x="3216" y="16"/>
                  </a:lnTo>
                  <a:lnTo>
                    <a:pt x="3384" y="0"/>
                  </a:lnTo>
                </a:path>
              </a:pathLst>
            </a:custGeom>
            <a:noFill/>
            <a:ln w="127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latin typeface="Gill Sans Light" panose="020B0302020104020203" pitchFamily="34" charset="-79"/>
                <a:cs typeface="Gill Sans Light" panose="020B0302020104020203" pitchFamily="34" charset="-79"/>
              </a:endParaRPr>
            </a:p>
          </p:txBody>
        </p:sp>
        <p:sp>
          <p:nvSpPr>
            <p:cNvPr id="20756" name="Rectangle 259"/>
            <p:cNvSpPr>
              <a:spLocks noChangeArrowheads="1"/>
            </p:cNvSpPr>
            <p:nvPr/>
          </p:nvSpPr>
          <p:spPr bwMode="auto">
            <a:xfrm>
              <a:off x="1985297" y="5005293"/>
              <a:ext cx="41983" cy="55103"/>
            </a:xfrm>
            <a:prstGeom prst="rect">
              <a:avLst/>
            </a:prstGeom>
            <a:solidFill>
              <a:srgbClr val="008011"/>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57" name="Rectangle 260"/>
            <p:cNvSpPr>
              <a:spLocks noChangeArrowheads="1"/>
            </p:cNvSpPr>
            <p:nvPr/>
          </p:nvSpPr>
          <p:spPr bwMode="auto">
            <a:xfrm>
              <a:off x="2205710" y="4984301"/>
              <a:ext cx="41983" cy="55103"/>
            </a:xfrm>
            <a:prstGeom prst="rect">
              <a:avLst/>
            </a:prstGeom>
            <a:solidFill>
              <a:srgbClr val="008011"/>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58" name="Rectangle 261"/>
            <p:cNvSpPr>
              <a:spLocks noChangeArrowheads="1"/>
            </p:cNvSpPr>
            <p:nvPr/>
          </p:nvSpPr>
          <p:spPr bwMode="auto">
            <a:xfrm>
              <a:off x="2436619" y="4952814"/>
              <a:ext cx="41983" cy="55103"/>
            </a:xfrm>
            <a:prstGeom prst="rect">
              <a:avLst/>
            </a:prstGeom>
            <a:solidFill>
              <a:srgbClr val="008011"/>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59" name="Rectangle 262"/>
            <p:cNvSpPr>
              <a:spLocks noChangeArrowheads="1"/>
            </p:cNvSpPr>
            <p:nvPr/>
          </p:nvSpPr>
          <p:spPr bwMode="auto">
            <a:xfrm>
              <a:off x="2657033" y="4931822"/>
              <a:ext cx="41983" cy="55103"/>
            </a:xfrm>
            <a:prstGeom prst="rect">
              <a:avLst/>
            </a:prstGeom>
            <a:solidFill>
              <a:srgbClr val="008011"/>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60" name="Rectangle 263"/>
            <p:cNvSpPr>
              <a:spLocks noChangeArrowheads="1"/>
            </p:cNvSpPr>
            <p:nvPr/>
          </p:nvSpPr>
          <p:spPr bwMode="auto">
            <a:xfrm>
              <a:off x="2877446" y="4910830"/>
              <a:ext cx="41983" cy="55103"/>
            </a:xfrm>
            <a:prstGeom prst="rect">
              <a:avLst/>
            </a:prstGeom>
            <a:solidFill>
              <a:srgbClr val="008011"/>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61" name="Rectangle 264"/>
            <p:cNvSpPr>
              <a:spLocks noChangeArrowheads="1"/>
            </p:cNvSpPr>
            <p:nvPr/>
          </p:nvSpPr>
          <p:spPr bwMode="auto">
            <a:xfrm>
              <a:off x="3097859" y="4889838"/>
              <a:ext cx="41983" cy="55103"/>
            </a:xfrm>
            <a:prstGeom prst="rect">
              <a:avLst/>
            </a:prstGeom>
            <a:solidFill>
              <a:srgbClr val="008011"/>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62" name="Rectangle 265"/>
            <p:cNvSpPr>
              <a:spLocks noChangeArrowheads="1"/>
            </p:cNvSpPr>
            <p:nvPr/>
          </p:nvSpPr>
          <p:spPr bwMode="auto">
            <a:xfrm>
              <a:off x="3318272" y="4858351"/>
              <a:ext cx="41983" cy="55103"/>
            </a:xfrm>
            <a:prstGeom prst="rect">
              <a:avLst/>
            </a:prstGeom>
            <a:solidFill>
              <a:srgbClr val="008011"/>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63" name="Rectangle 266"/>
            <p:cNvSpPr>
              <a:spLocks noChangeArrowheads="1"/>
            </p:cNvSpPr>
            <p:nvPr/>
          </p:nvSpPr>
          <p:spPr bwMode="auto">
            <a:xfrm>
              <a:off x="3538686" y="4843919"/>
              <a:ext cx="41983" cy="41983"/>
            </a:xfrm>
            <a:prstGeom prst="rect">
              <a:avLst/>
            </a:prstGeom>
            <a:solidFill>
              <a:srgbClr val="008011"/>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64" name="Rectangle 267"/>
            <p:cNvSpPr>
              <a:spLocks noChangeArrowheads="1"/>
            </p:cNvSpPr>
            <p:nvPr/>
          </p:nvSpPr>
          <p:spPr bwMode="auto">
            <a:xfrm>
              <a:off x="3759099" y="4822927"/>
              <a:ext cx="41983" cy="41983"/>
            </a:xfrm>
            <a:prstGeom prst="rect">
              <a:avLst/>
            </a:prstGeom>
            <a:solidFill>
              <a:srgbClr val="008011"/>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65" name="Rectangle 268"/>
            <p:cNvSpPr>
              <a:spLocks noChangeArrowheads="1"/>
            </p:cNvSpPr>
            <p:nvPr/>
          </p:nvSpPr>
          <p:spPr bwMode="auto">
            <a:xfrm>
              <a:off x="3990008" y="4801935"/>
              <a:ext cx="41983" cy="41983"/>
            </a:xfrm>
            <a:prstGeom prst="rect">
              <a:avLst/>
            </a:prstGeom>
            <a:solidFill>
              <a:srgbClr val="008011"/>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66" name="Rectangle 269"/>
            <p:cNvSpPr>
              <a:spLocks noChangeArrowheads="1"/>
            </p:cNvSpPr>
            <p:nvPr/>
          </p:nvSpPr>
          <p:spPr bwMode="auto">
            <a:xfrm>
              <a:off x="4210421" y="4770447"/>
              <a:ext cx="41983" cy="41983"/>
            </a:xfrm>
            <a:prstGeom prst="rect">
              <a:avLst/>
            </a:prstGeom>
            <a:solidFill>
              <a:srgbClr val="008011"/>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67" name="Rectangle 270"/>
            <p:cNvSpPr>
              <a:spLocks noChangeArrowheads="1"/>
            </p:cNvSpPr>
            <p:nvPr/>
          </p:nvSpPr>
          <p:spPr bwMode="auto">
            <a:xfrm>
              <a:off x="4430834" y="4749456"/>
              <a:ext cx="41983" cy="41983"/>
            </a:xfrm>
            <a:prstGeom prst="rect">
              <a:avLst/>
            </a:prstGeom>
            <a:solidFill>
              <a:srgbClr val="008011"/>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68" name="Rectangle 271"/>
            <p:cNvSpPr>
              <a:spLocks noChangeArrowheads="1"/>
            </p:cNvSpPr>
            <p:nvPr/>
          </p:nvSpPr>
          <p:spPr bwMode="auto">
            <a:xfrm>
              <a:off x="4651248" y="4728464"/>
              <a:ext cx="41983" cy="41983"/>
            </a:xfrm>
            <a:prstGeom prst="rect">
              <a:avLst/>
            </a:prstGeom>
            <a:solidFill>
              <a:srgbClr val="008011"/>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69" name="Rectangle 272"/>
            <p:cNvSpPr>
              <a:spLocks noChangeArrowheads="1"/>
            </p:cNvSpPr>
            <p:nvPr/>
          </p:nvSpPr>
          <p:spPr bwMode="auto">
            <a:xfrm>
              <a:off x="4871661" y="4707472"/>
              <a:ext cx="41983" cy="41983"/>
            </a:xfrm>
            <a:prstGeom prst="rect">
              <a:avLst/>
            </a:prstGeom>
            <a:solidFill>
              <a:srgbClr val="008011"/>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70" name="Rectangle 273"/>
            <p:cNvSpPr>
              <a:spLocks noChangeArrowheads="1"/>
            </p:cNvSpPr>
            <p:nvPr/>
          </p:nvSpPr>
          <p:spPr bwMode="auto">
            <a:xfrm>
              <a:off x="5092074" y="4675985"/>
              <a:ext cx="41983" cy="41983"/>
            </a:xfrm>
            <a:prstGeom prst="rect">
              <a:avLst/>
            </a:prstGeom>
            <a:solidFill>
              <a:srgbClr val="008011"/>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71" name="Rectangle 274"/>
            <p:cNvSpPr>
              <a:spLocks noChangeArrowheads="1"/>
            </p:cNvSpPr>
            <p:nvPr/>
          </p:nvSpPr>
          <p:spPr bwMode="auto">
            <a:xfrm>
              <a:off x="5312487" y="4654993"/>
              <a:ext cx="41983" cy="41983"/>
            </a:xfrm>
            <a:prstGeom prst="rect">
              <a:avLst/>
            </a:prstGeom>
            <a:solidFill>
              <a:srgbClr val="008011"/>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72" name="Rectangle 275"/>
            <p:cNvSpPr>
              <a:spLocks noChangeArrowheads="1"/>
            </p:cNvSpPr>
            <p:nvPr/>
          </p:nvSpPr>
          <p:spPr bwMode="auto">
            <a:xfrm>
              <a:off x="5543397" y="4634001"/>
              <a:ext cx="41983" cy="41983"/>
            </a:xfrm>
            <a:prstGeom prst="rect">
              <a:avLst/>
            </a:prstGeom>
            <a:solidFill>
              <a:srgbClr val="008011"/>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73" name="Rectangle 276"/>
            <p:cNvSpPr>
              <a:spLocks noChangeArrowheads="1"/>
            </p:cNvSpPr>
            <p:nvPr/>
          </p:nvSpPr>
          <p:spPr bwMode="auto">
            <a:xfrm>
              <a:off x="5763810" y="4613009"/>
              <a:ext cx="41983" cy="41983"/>
            </a:xfrm>
            <a:prstGeom prst="rect">
              <a:avLst/>
            </a:prstGeom>
            <a:solidFill>
              <a:srgbClr val="008011"/>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74" name="Rectangle 277"/>
            <p:cNvSpPr>
              <a:spLocks noChangeArrowheads="1"/>
            </p:cNvSpPr>
            <p:nvPr/>
          </p:nvSpPr>
          <p:spPr bwMode="auto">
            <a:xfrm>
              <a:off x="5984223" y="4581522"/>
              <a:ext cx="41983" cy="41983"/>
            </a:xfrm>
            <a:prstGeom prst="rect">
              <a:avLst/>
            </a:prstGeom>
            <a:solidFill>
              <a:srgbClr val="008011"/>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75" name="Rectangle 278"/>
            <p:cNvSpPr>
              <a:spLocks noChangeArrowheads="1"/>
            </p:cNvSpPr>
            <p:nvPr/>
          </p:nvSpPr>
          <p:spPr bwMode="auto">
            <a:xfrm>
              <a:off x="6204636" y="4560530"/>
              <a:ext cx="41983" cy="41983"/>
            </a:xfrm>
            <a:prstGeom prst="rect">
              <a:avLst/>
            </a:prstGeom>
            <a:solidFill>
              <a:srgbClr val="008011"/>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76" name="Rectangle 279"/>
            <p:cNvSpPr>
              <a:spLocks noChangeArrowheads="1"/>
            </p:cNvSpPr>
            <p:nvPr/>
          </p:nvSpPr>
          <p:spPr bwMode="auto">
            <a:xfrm>
              <a:off x="6425050" y="4539538"/>
              <a:ext cx="41983" cy="41983"/>
            </a:xfrm>
            <a:prstGeom prst="rect">
              <a:avLst/>
            </a:prstGeom>
            <a:solidFill>
              <a:srgbClr val="008011"/>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52" name="Rectangle 304"/>
            <p:cNvSpPr>
              <a:spLocks noChangeArrowheads="1"/>
            </p:cNvSpPr>
            <p:nvPr/>
          </p:nvSpPr>
          <p:spPr bwMode="auto">
            <a:xfrm>
              <a:off x="6463424" y="4380087"/>
              <a:ext cx="820739"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dirty="0">
                  <a:solidFill>
                    <a:srgbClr val="000000"/>
                  </a:solidFill>
                  <a:latin typeface="Gill Sans Light" panose="020B0302020104020203" pitchFamily="34" charset="-79"/>
                  <a:ea typeface="굴림" panose="020B0600000101010101" pitchFamily="34" charset="-127"/>
                  <a:cs typeface="Gill Sans Light" panose="020B0302020104020203" pitchFamily="34" charset="-79"/>
                </a:rPr>
                <a:t>DRAM</a:t>
              </a:r>
            </a:p>
          </p:txBody>
        </p:sp>
      </p:grpSp>
      <p:sp>
        <p:nvSpPr>
          <p:cNvPr id="20484" name="Line 5"/>
          <p:cNvSpPr>
            <a:spLocks noChangeShapeType="1"/>
          </p:cNvSpPr>
          <p:nvPr/>
        </p:nvSpPr>
        <p:spPr bwMode="auto">
          <a:xfrm>
            <a:off x="2142735"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85" name="Line 6"/>
          <p:cNvSpPr>
            <a:spLocks noChangeShapeType="1"/>
          </p:cNvSpPr>
          <p:nvPr/>
        </p:nvSpPr>
        <p:spPr bwMode="auto">
          <a:xfrm>
            <a:off x="2205710"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86" name="Line 7"/>
          <p:cNvSpPr>
            <a:spLocks noChangeShapeType="1"/>
          </p:cNvSpPr>
          <p:nvPr/>
        </p:nvSpPr>
        <p:spPr bwMode="auto">
          <a:xfrm>
            <a:off x="2268685"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87" name="Line 8"/>
          <p:cNvSpPr>
            <a:spLocks noChangeShapeType="1"/>
          </p:cNvSpPr>
          <p:nvPr/>
        </p:nvSpPr>
        <p:spPr bwMode="auto">
          <a:xfrm>
            <a:off x="2331661"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88" name="Line 9"/>
          <p:cNvSpPr>
            <a:spLocks noChangeShapeType="1"/>
          </p:cNvSpPr>
          <p:nvPr/>
        </p:nvSpPr>
        <p:spPr bwMode="auto">
          <a:xfrm>
            <a:off x="2394636"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89" name="Line 10"/>
          <p:cNvSpPr>
            <a:spLocks noChangeShapeType="1"/>
          </p:cNvSpPr>
          <p:nvPr/>
        </p:nvSpPr>
        <p:spPr bwMode="auto">
          <a:xfrm>
            <a:off x="2457611"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90" name="Line 11"/>
          <p:cNvSpPr>
            <a:spLocks noChangeShapeType="1"/>
          </p:cNvSpPr>
          <p:nvPr/>
        </p:nvSpPr>
        <p:spPr bwMode="auto">
          <a:xfrm>
            <a:off x="2520586"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91" name="Line 12"/>
          <p:cNvSpPr>
            <a:spLocks noChangeShapeType="1"/>
          </p:cNvSpPr>
          <p:nvPr/>
        </p:nvSpPr>
        <p:spPr bwMode="auto">
          <a:xfrm>
            <a:off x="2583561"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92" name="Line 13"/>
          <p:cNvSpPr>
            <a:spLocks noChangeShapeType="1"/>
          </p:cNvSpPr>
          <p:nvPr/>
        </p:nvSpPr>
        <p:spPr bwMode="auto">
          <a:xfrm>
            <a:off x="2646537"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93" name="Line 14"/>
          <p:cNvSpPr>
            <a:spLocks noChangeShapeType="1"/>
          </p:cNvSpPr>
          <p:nvPr/>
        </p:nvSpPr>
        <p:spPr bwMode="auto">
          <a:xfrm>
            <a:off x="2709512"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94" name="Line 15"/>
          <p:cNvSpPr>
            <a:spLocks noChangeShapeType="1"/>
          </p:cNvSpPr>
          <p:nvPr/>
        </p:nvSpPr>
        <p:spPr bwMode="auto">
          <a:xfrm>
            <a:off x="2772487"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95" name="Line 16"/>
          <p:cNvSpPr>
            <a:spLocks noChangeShapeType="1"/>
          </p:cNvSpPr>
          <p:nvPr/>
        </p:nvSpPr>
        <p:spPr bwMode="auto">
          <a:xfrm>
            <a:off x="2835462"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96" name="Line 17"/>
          <p:cNvSpPr>
            <a:spLocks noChangeShapeType="1"/>
          </p:cNvSpPr>
          <p:nvPr/>
        </p:nvSpPr>
        <p:spPr bwMode="auto">
          <a:xfrm>
            <a:off x="2898438"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97" name="Line 18"/>
          <p:cNvSpPr>
            <a:spLocks noChangeShapeType="1"/>
          </p:cNvSpPr>
          <p:nvPr/>
        </p:nvSpPr>
        <p:spPr bwMode="auto">
          <a:xfrm>
            <a:off x="2961413"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98" name="Line 19"/>
          <p:cNvSpPr>
            <a:spLocks noChangeShapeType="1"/>
          </p:cNvSpPr>
          <p:nvPr/>
        </p:nvSpPr>
        <p:spPr bwMode="auto">
          <a:xfrm>
            <a:off x="3024388"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99" name="Line 20"/>
          <p:cNvSpPr>
            <a:spLocks noChangeShapeType="1"/>
          </p:cNvSpPr>
          <p:nvPr/>
        </p:nvSpPr>
        <p:spPr bwMode="auto">
          <a:xfrm>
            <a:off x="3087363"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00" name="Line 21"/>
          <p:cNvSpPr>
            <a:spLocks noChangeShapeType="1"/>
          </p:cNvSpPr>
          <p:nvPr/>
        </p:nvSpPr>
        <p:spPr bwMode="auto">
          <a:xfrm>
            <a:off x="3150338"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01" name="Line 22"/>
          <p:cNvSpPr>
            <a:spLocks noChangeShapeType="1"/>
          </p:cNvSpPr>
          <p:nvPr/>
        </p:nvSpPr>
        <p:spPr bwMode="auto">
          <a:xfrm>
            <a:off x="3213314"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02" name="Line 23"/>
          <p:cNvSpPr>
            <a:spLocks noChangeShapeType="1"/>
          </p:cNvSpPr>
          <p:nvPr/>
        </p:nvSpPr>
        <p:spPr bwMode="auto">
          <a:xfrm>
            <a:off x="3276289"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03" name="Line 24"/>
          <p:cNvSpPr>
            <a:spLocks noChangeShapeType="1"/>
          </p:cNvSpPr>
          <p:nvPr/>
        </p:nvSpPr>
        <p:spPr bwMode="auto">
          <a:xfrm>
            <a:off x="3339264"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04" name="Line 25"/>
          <p:cNvSpPr>
            <a:spLocks noChangeShapeType="1"/>
          </p:cNvSpPr>
          <p:nvPr/>
        </p:nvSpPr>
        <p:spPr bwMode="auto">
          <a:xfrm>
            <a:off x="3402239"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05" name="Line 26"/>
          <p:cNvSpPr>
            <a:spLocks noChangeShapeType="1"/>
          </p:cNvSpPr>
          <p:nvPr/>
        </p:nvSpPr>
        <p:spPr bwMode="auto">
          <a:xfrm>
            <a:off x="3465214"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06" name="Line 27"/>
          <p:cNvSpPr>
            <a:spLocks noChangeShapeType="1"/>
          </p:cNvSpPr>
          <p:nvPr/>
        </p:nvSpPr>
        <p:spPr bwMode="auto">
          <a:xfrm>
            <a:off x="3528190"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07" name="Line 28"/>
          <p:cNvSpPr>
            <a:spLocks noChangeShapeType="1"/>
          </p:cNvSpPr>
          <p:nvPr/>
        </p:nvSpPr>
        <p:spPr bwMode="auto">
          <a:xfrm>
            <a:off x="3591165"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08" name="Line 29"/>
          <p:cNvSpPr>
            <a:spLocks noChangeShapeType="1"/>
          </p:cNvSpPr>
          <p:nvPr/>
        </p:nvSpPr>
        <p:spPr bwMode="auto">
          <a:xfrm>
            <a:off x="3654140"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09" name="Line 30"/>
          <p:cNvSpPr>
            <a:spLocks noChangeShapeType="1"/>
          </p:cNvSpPr>
          <p:nvPr/>
        </p:nvSpPr>
        <p:spPr bwMode="auto">
          <a:xfrm>
            <a:off x="3717115"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10" name="Line 31"/>
          <p:cNvSpPr>
            <a:spLocks noChangeShapeType="1"/>
          </p:cNvSpPr>
          <p:nvPr/>
        </p:nvSpPr>
        <p:spPr bwMode="auto">
          <a:xfrm>
            <a:off x="3780091"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11" name="Line 32"/>
          <p:cNvSpPr>
            <a:spLocks noChangeShapeType="1"/>
          </p:cNvSpPr>
          <p:nvPr/>
        </p:nvSpPr>
        <p:spPr bwMode="auto">
          <a:xfrm>
            <a:off x="3843066"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12" name="Line 33"/>
          <p:cNvSpPr>
            <a:spLocks noChangeShapeType="1"/>
          </p:cNvSpPr>
          <p:nvPr/>
        </p:nvSpPr>
        <p:spPr bwMode="auto">
          <a:xfrm>
            <a:off x="3906041"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13" name="Line 34"/>
          <p:cNvSpPr>
            <a:spLocks noChangeShapeType="1"/>
          </p:cNvSpPr>
          <p:nvPr/>
        </p:nvSpPr>
        <p:spPr bwMode="auto">
          <a:xfrm>
            <a:off x="3969016"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14" name="Line 35"/>
          <p:cNvSpPr>
            <a:spLocks noChangeShapeType="1"/>
          </p:cNvSpPr>
          <p:nvPr/>
        </p:nvSpPr>
        <p:spPr bwMode="auto">
          <a:xfrm>
            <a:off x="4031991"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15" name="Line 36"/>
          <p:cNvSpPr>
            <a:spLocks noChangeShapeType="1"/>
          </p:cNvSpPr>
          <p:nvPr/>
        </p:nvSpPr>
        <p:spPr bwMode="auto">
          <a:xfrm>
            <a:off x="4094967"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16" name="Line 37"/>
          <p:cNvSpPr>
            <a:spLocks noChangeShapeType="1"/>
          </p:cNvSpPr>
          <p:nvPr/>
        </p:nvSpPr>
        <p:spPr bwMode="auto">
          <a:xfrm>
            <a:off x="4157942"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17" name="Line 38"/>
          <p:cNvSpPr>
            <a:spLocks noChangeShapeType="1"/>
          </p:cNvSpPr>
          <p:nvPr/>
        </p:nvSpPr>
        <p:spPr bwMode="auto">
          <a:xfrm>
            <a:off x="4220917"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18" name="Line 39"/>
          <p:cNvSpPr>
            <a:spLocks noChangeShapeType="1"/>
          </p:cNvSpPr>
          <p:nvPr/>
        </p:nvSpPr>
        <p:spPr bwMode="auto">
          <a:xfrm>
            <a:off x="4283892"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19" name="Line 40"/>
          <p:cNvSpPr>
            <a:spLocks noChangeShapeType="1"/>
          </p:cNvSpPr>
          <p:nvPr/>
        </p:nvSpPr>
        <p:spPr bwMode="auto">
          <a:xfrm>
            <a:off x="4346867"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20" name="Line 41"/>
          <p:cNvSpPr>
            <a:spLocks noChangeShapeType="1"/>
          </p:cNvSpPr>
          <p:nvPr/>
        </p:nvSpPr>
        <p:spPr bwMode="auto">
          <a:xfrm>
            <a:off x="4409843"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21" name="Line 42"/>
          <p:cNvSpPr>
            <a:spLocks noChangeShapeType="1"/>
          </p:cNvSpPr>
          <p:nvPr/>
        </p:nvSpPr>
        <p:spPr bwMode="auto">
          <a:xfrm>
            <a:off x="4472818"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22" name="Line 43"/>
          <p:cNvSpPr>
            <a:spLocks noChangeShapeType="1"/>
          </p:cNvSpPr>
          <p:nvPr/>
        </p:nvSpPr>
        <p:spPr bwMode="auto">
          <a:xfrm>
            <a:off x="4535793"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23" name="Line 44"/>
          <p:cNvSpPr>
            <a:spLocks noChangeShapeType="1"/>
          </p:cNvSpPr>
          <p:nvPr/>
        </p:nvSpPr>
        <p:spPr bwMode="auto">
          <a:xfrm>
            <a:off x="4598768"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24" name="Line 45"/>
          <p:cNvSpPr>
            <a:spLocks noChangeShapeType="1"/>
          </p:cNvSpPr>
          <p:nvPr/>
        </p:nvSpPr>
        <p:spPr bwMode="auto">
          <a:xfrm>
            <a:off x="4661744"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25" name="Line 46"/>
          <p:cNvSpPr>
            <a:spLocks noChangeShapeType="1"/>
          </p:cNvSpPr>
          <p:nvPr/>
        </p:nvSpPr>
        <p:spPr bwMode="auto">
          <a:xfrm>
            <a:off x="4724719"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26" name="Line 47"/>
          <p:cNvSpPr>
            <a:spLocks noChangeShapeType="1"/>
          </p:cNvSpPr>
          <p:nvPr/>
        </p:nvSpPr>
        <p:spPr bwMode="auto">
          <a:xfrm>
            <a:off x="4787694"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27" name="Line 48"/>
          <p:cNvSpPr>
            <a:spLocks noChangeShapeType="1"/>
          </p:cNvSpPr>
          <p:nvPr/>
        </p:nvSpPr>
        <p:spPr bwMode="auto">
          <a:xfrm>
            <a:off x="4850669"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28" name="Line 49"/>
          <p:cNvSpPr>
            <a:spLocks noChangeShapeType="1"/>
          </p:cNvSpPr>
          <p:nvPr/>
        </p:nvSpPr>
        <p:spPr bwMode="auto">
          <a:xfrm>
            <a:off x="4913644"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29" name="Line 50"/>
          <p:cNvSpPr>
            <a:spLocks noChangeShapeType="1"/>
          </p:cNvSpPr>
          <p:nvPr/>
        </p:nvSpPr>
        <p:spPr bwMode="auto">
          <a:xfrm>
            <a:off x="4976620"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30" name="Line 51"/>
          <p:cNvSpPr>
            <a:spLocks noChangeShapeType="1"/>
          </p:cNvSpPr>
          <p:nvPr/>
        </p:nvSpPr>
        <p:spPr bwMode="auto">
          <a:xfrm>
            <a:off x="5039595"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31" name="Line 52"/>
          <p:cNvSpPr>
            <a:spLocks noChangeShapeType="1"/>
          </p:cNvSpPr>
          <p:nvPr/>
        </p:nvSpPr>
        <p:spPr bwMode="auto">
          <a:xfrm>
            <a:off x="5102570"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32" name="Line 53"/>
          <p:cNvSpPr>
            <a:spLocks noChangeShapeType="1"/>
          </p:cNvSpPr>
          <p:nvPr/>
        </p:nvSpPr>
        <p:spPr bwMode="auto">
          <a:xfrm>
            <a:off x="5165545"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33" name="Line 54"/>
          <p:cNvSpPr>
            <a:spLocks noChangeShapeType="1"/>
          </p:cNvSpPr>
          <p:nvPr/>
        </p:nvSpPr>
        <p:spPr bwMode="auto">
          <a:xfrm>
            <a:off x="5228520"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34" name="Line 55"/>
          <p:cNvSpPr>
            <a:spLocks noChangeShapeType="1"/>
          </p:cNvSpPr>
          <p:nvPr/>
        </p:nvSpPr>
        <p:spPr bwMode="auto">
          <a:xfrm>
            <a:off x="5291496"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35" name="Line 56"/>
          <p:cNvSpPr>
            <a:spLocks noChangeShapeType="1"/>
          </p:cNvSpPr>
          <p:nvPr/>
        </p:nvSpPr>
        <p:spPr bwMode="auto">
          <a:xfrm>
            <a:off x="5354471"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36" name="Line 57"/>
          <p:cNvSpPr>
            <a:spLocks noChangeShapeType="1"/>
          </p:cNvSpPr>
          <p:nvPr/>
        </p:nvSpPr>
        <p:spPr bwMode="auto">
          <a:xfrm>
            <a:off x="5417446"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37" name="Line 58"/>
          <p:cNvSpPr>
            <a:spLocks noChangeShapeType="1"/>
          </p:cNvSpPr>
          <p:nvPr/>
        </p:nvSpPr>
        <p:spPr bwMode="auto">
          <a:xfrm>
            <a:off x="5480421"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38" name="Line 59"/>
          <p:cNvSpPr>
            <a:spLocks noChangeShapeType="1"/>
          </p:cNvSpPr>
          <p:nvPr/>
        </p:nvSpPr>
        <p:spPr bwMode="auto">
          <a:xfrm>
            <a:off x="5543397"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39" name="Line 60"/>
          <p:cNvSpPr>
            <a:spLocks noChangeShapeType="1"/>
          </p:cNvSpPr>
          <p:nvPr/>
        </p:nvSpPr>
        <p:spPr bwMode="auto">
          <a:xfrm>
            <a:off x="5606372"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40" name="Line 61"/>
          <p:cNvSpPr>
            <a:spLocks noChangeShapeType="1"/>
          </p:cNvSpPr>
          <p:nvPr/>
        </p:nvSpPr>
        <p:spPr bwMode="auto">
          <a:xfrm>
            <a:off x="5669347"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41" name="Line 62"/>
          <p:cNvSpPr>
            <a:spLocks noChangeShapeType="1"/>
          </p:cNvSpPr>
          <p:nvPr/>
        </p:nvSpPr>
        <p:spPr bwMode="auto">
          <a:xfrm>
            <a:off x="5732322"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42" name="Line 63"/>
          <p:cNvSpPr>
            <a:spLocks noChangeShapeType="1"/>
          </p:cNvSpPr>
          <p:nvPr/>
        </p:nvSpPr>
        <p:spPr bwMode="auto">
          <a:xfrm>
            <a:off x="5795297"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43" name="Line 64"/>
          <p:cNvSpPr>
            <a:spLocks noChangeShapeType="1"/>
          </p:cNvSpPr>
          <p:nvPr/>
        </p:nvSpPr>
        <p:spPr bwMode="auto">
          <a:xfrm>
            <a:off x="5858273"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44" name="Line 65"/>
          <p:cNvSpPr>
            <a:spLocks noChangeShapeType="1"/>
          </p:cNvSpPr>
          <p:nvPr/>
        </p:nvSpPr>
        <p:spPr bwMode="auto">
          <a:xfrm>
            <a:off x="5921248"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45" name="Line 66"/>
          <p:cNvSpPr>
            <a:spLocks noChangeShapeType="1"/>
          </p:cNvSpPr>
          <p:nvPr/>
        </p:nvSpPr>
        <p:spPr bwMode="auto">
          <a:xfrm>
            <a:off x="5984223"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46" name="Line 67"/>
          <p:cNvSpPr>
            <a:spLocks noChangeShapeType="1"/>
          </p:cNvSpPr>
          <p:nvPr/>
        </p:nvSpPr>
        <p:spPr bwMode="auto">
          <a:xfrm>
            <a:off x="6047198"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47" name="Line 68"/>
          <p:cNvSpPr>
            <a:spLocks noChangeShapeType="1"/>
          </p:cNvSpPr>
          <p:nvPr/>
        </p:nvSpPr>
        <p:spPr bwMode="auto">
          <a:xfrm>
            <a:off x="6110173"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48" name="Line 69"/>
          <p:cNvSpPr>
            <a:spLocks noChangeShapeType="1"/>
          </p:cNvSpPr>
          <p:nvPr/>
        </p:nvSpPr>
        <p:spPr bwMode="auto">
          <a:xfrm>
            <a:off x="6173149"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49" name="Line 70"/>
          <p:cNvSpPr>
            <a:spLocks noChangeShapeType="1"/>
          </p:cNvSpPr>
          <p:nvPr/>
        </p:nvSpPr>
        <p:spPr bwMode="auto">
          <a:xfrm>
            <a:off x="6236124"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50" name="Line 71"/>
          <p:cNvSpPr>
            <a:spLocks noChangeShapeType="1"/>
          </p:cNvSpPr>
          <p:nvPr/>
        </p:nvSpPr>
        <p:spPr bwMode="auto">
          <a:xfrm>
            <a:off x="6299099"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51" name="Line 72"/>
          <p:cNvSpPr>
            <a:spLocks noChangeShapeType="1"/>
          </p:cNvSpPr>
          <p:nvPr/>
        </p:nvSpPr>
        <p:spPr bwMode="auto">
          <a:xfrm>
            <a:off x="6362074"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52" name="Line 73"/>
          <p:cNvSpPr>
            <a:spLocks noChangeShapeType="1"/>
          </p:cNvSpPr>
          <p:nvPr/>
        </p:nvSpPr>
        <p:spPr bwMode="auto">
          <a:xfrm>
            <a:off x="6425050"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53" name="Line 74"/>
          <p:cNvSpPr>
            <a:spLocks noChangeShapeType="1"/>
          </p:cNvSpPr>
          <p:nvPr/>
        </p:nvSpPr>
        <p:spPr bwMode="auto">
          <a:xfrm>
            <a:off x="2142735"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54" name="Line 75"/>
          <p:cNvSpPr>
            <a:spLocks noChangeShapeType="1"/>
          </p:cNvSpPr>
          <p:nvPr/>
        </p:nvSpPr>
        <p:spPr bwMode="auto">
          <a:xfrm>
            <a:off x="2205710"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55" name="Line 76"/>
          <p:cNvSpPr>
            <a:spLocks noChangeShapeType="1"/>
          </p:cNvSpPr>
          <p:nvPr/>
        </p:nvSpPr>
        <p:spPr bwMode="auto">
          <a:xfrm>
            <a:off x="2268685"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56" name="Line 77"/>
          <p:cNvSpPr>
            <a:spLocks noChangeShapeType="1"/>
          </p:cNvSpPr>
          <p:nvPr/>
        </p:nvSpPr>
        <p:spPr bwMode="auto">
          <a:xfrm>
            <a:off x="2331661"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57" name="Line 78"/>
          <p:cNvSpPr>
            <a:spLocks noChangeShapeType="1"/>
          </p:cNvSpPr>
          <p:nvPr/>
        </p:nvSpPr>
        <p:spPr bwMode="auto">
          <a:xfrm>
            <a:off x="2394636"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58" name="Line 79"/>
          <p:cNvSpPr>
            <a:spLocks noChangeShapeType="1"/>
          </p:cNvSpPr>
          <p:nvPr/>
        </p:nvSpPr>
        <p:spPr bwMode="auto">
          <a:xfrm>
            <a:off x="2457611"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59" name="Line 80"/>
          <p:cNvSpPr>
            <a:spLocks noChangeShapeType="1"/>
          </p:cNvSpPr>
          <p:nvPr/>
        </p:nvSpPr>
        <p:spPr bwMode="auto">
          <a:xfrm>
            <a:off x="2520586"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60" name="Line 81"/>
          <p:cNvSpPr>
            <a:spLocks noChangeShapeType="1"/>
          </p:cNvSpPr>
          <p:nvPr/>
        </p:nvSpPr>
        <p:spPr bwMode="auto">
          <a:xfrm>
            <a:off x="2583561"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61" name="Line 82"/>
          <p:cNvSpPr>
            <a:spLocks noChangeShapeType="1"/>
          </p:cNvSpPr>
          <p:nvPr/>
        </p:nvSpPr>
        <p:spPr bwMode="auto">
          <a:xfrm>
            <a:off x="2646537"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62" name="Line 83"/>
          <p:cNvSpPr>
            <a:spLocks noChangeShapeType="1"/>
          </p:cNvSpPr>
          <p:nvPr/>
        </p:nvSpPr>
        <p:spPr bwMode="auto">
          <a:xfrm>
            <a:off x="2709512"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63" name="Line 84"/>
          <p:cNvSpPr>
            <a:spLocks noChangeShapeType="1"/>
          </p:cNvSpPr>
          <p:nvPr/>
        </p:nvSpPr>
        <p:spPr bwMode="auto">
          <a:xfrm>
            <a:off x="2772487"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64" name="Line 85"/>
          <p:cNvSpPr>
            <a:spLocks noChangeShapeType="1"/>
          </p:cNvSpPr>
          <p:nvPr/>
        </p:nvSpPr>
        <p:spPr bwMode="auto">
          <a:xfrm>
            <a:off x="2835462"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65" name="Line 86"/>
          <p:cNvSpPr>
            <a:spLocks noChangeShapeType="1"/>
          </p:cNvSpPr>
          <p:nvPr/>
        </p:nvSpPr>
        <p:spPr bwMode="auto">
          <a:xfrm>
            <a:off x="2898438"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66" name="Line 87"/>
          <p:cNvSpPr>
            <a:spLocks noChangeShapeType="1"/>
          </p:cNvSpPr>
          <p:nvPr/>
        </p:nvSpPr>
        <p:spPr bwMode="auto">
          <a:xfrm>
            <a:off x="2961413"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67" name="Line 88"/>
          <p:cNvSpPr>
            <a:spLocks noChangeShapeType="1"/>
          </p:cNvSpPr>
          <p:nvPr/>
        </p:nvSpPr>
        <p:spPr bwMode="auto">
          <a:xfrm>
            <a:off x="3024388"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68" name="Line 89"/>
          <p:cNvSpPr>
            <a:spLocks noChangeShapeType="1"/>
          </p:cNvSpPr>
          <p:nvPr/>
        </p:nvSpPr>
        <p:spPr bwMode="auto">
          <a:xfrm>
            <a:off x="3087363"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69" name="Line 90"/>
          <p:cNvSpPr>
            <a:spLocks noChangeShapeType="1"/>
          </p:cNvSpPr>
          <p:nvPr/>
        </p:nvSpPr>
        <p:spPr bwMode="auto">
          <a:xfrm>
            <a:off x="3150338"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70" name="Line 91"/>
          <p:cNvSpPr>
            <a:spLocks noChangeShapeType="1"/>
          </p:cNvSpPr>
          <p:nvPr/>
        </p:nvSpPr>
        <p:spPr bwMode="auto">
          <a:xfrm>
            <a:off x="3213314"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71" name="Line 92"/>
          <p:cNvSpPr>
            <a:spLocks noChangeShapeType="1"/>
          </p:cNvSpPr>
          <p:nvPr/>
        </p:nvSpPr>
        <p:spPr bwMode="auto">
          <a:xfrm>
            <a:off x="3276289"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72" name="Line 93"/>
          <p:cNvSpPr>
            <a:spLocks noChangeShapeType="1"/>
          </p:cNvSpPr>
          <p:nvPr/>
        </p:nvSpPr>
        <p:spPr bwMode="auto">
          <a:xfrm>
            <a:off x="3339264"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73" name="Line 94"/>
          <p:cNvSpPr>
            <a:spLocks noChangeShapeType="1"/>
          </p:cNvSpPr>
          <p:nvPr/>
        </p:nvSpPr>
        <p:spPr bwMode="auto">
          <a:xfrm>
            <a:off x="3402239"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74" name="Line 95"/>
          <p:cNvSpPr>
            <a:spLocks noChangeShapeType="1"/>
          </p:cNvSpPr>
          <p:nvPr/>
        </p:nvSpPr>
        <p:spPr bwMode="auto">
          <a:xfrm>
            <a:off x="3465214"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75" name="Line 96"/>
          <p:cNvSpPr>
            <a:spLocks noChangeShapeType="1"/>
          </p:cNvSpPr>
          <p:nvPr/>
        </p:nvSpPr>
        <p:spPr bwMode="auto">
          <a:xfrm>
            <a:off x="3528190"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76" name="Line 97"/>
          <p:cNvSpPr>
            <a:spLocks noChangeShapeType="1"/>
          </p:cNvSpPr>
          <p:nvPr/>
        </p:nvSpPr>
        <p:spPr bwMode="auto">
          <a:xfrm>
            <a:off x="3591165"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77" name="Line 98"/>
          <p:cNvSpPr>
            <a:spLocks noChangeShapeType="1"/>
          </p:cNvSpPr>
          <p:nvPr/>
        </p:nvSpPr>
        <p:spPr bwMode="auto">
          <a:xfrm>
            <a:off x="3654140"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78" name="Line 99"/>
          <p:cNvSpPr>
            <a:spLocks noChangeShapeType="1"/>
          </p:cNvSpPr>
          <p:nvPr/>
        </p:nvSpPr>
        <p:spPr bwMode="auto">
          <a:xfrm>
            <a:off x="3717115"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79" name="Line 100"/>
          <p:cNvSpPr>
            <a:spLocks noChangeShapeType="1"/>
          </p:cNvSpPr>
          <p:nvPr/>
        </p:nvSpPr>
        <p:spPr bwMode="auto">
          <a:xfrm>
            <a:off x="3780091"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80" name="Line 101"/>
          <p:cNvSpPr>
            <a:spLocks noChangeShapeType="1"/>
          </p:cNvSpPr>
          <p:nvPr/>
        </p:nvSpPr>
        <p:spPr bwMode="auto">
          <a:xfrm>
            <a:off x="3843066"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81" name="Line 102"/>
          <p:cNvSpPr>
            <a:spLocks noChangeShapeType="1"/>
          </p:cNvSpPr>
          <p:nvPr/>
        </p:nvSpPr>
        <p:spPr bwMode="auto">
          <a:xfrm>
            <a:off x="3906041"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82" name="Line 103"/>
          <p:cNvSpPr>
            <a:spLocks noChangeShapeType="1"/>
          </p:cNvSpPr>
          <p:nvPr/>
        </p:nvSpPr>
        <p:spPr bwMode="auto">
          <a:xfrm>
            <a:off x="3969016"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83" name="Line 104"/>
          <p:cNvSpPr>
            <a:spLocks noChangeShapeType="1"/>
          </p:cNvSpPr>
          <p:nvPr/>
        </p:nvSpPr>
        <p:spPr bwMode="auto">
          <a:xfrm>
            <a:off x="4031991"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84" name="Line 105"/>
          <p:cNvSpPr>
            <a:spLocks noChangeShapeType="1"/>
          </p:cNvSpPr>
          <p:nvPr/>
        </p:nvSpPr>
        <p:spPr bwMode="auto">
          <a:xfrm>
            <a:off x="4094967"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85" name="Line 106"/>
          <p:cNvSpPr>
            <a:spLocks noChangeShapeType="1"/>
          </p:cNvSpPr>
          <p:nvPr/>
        </p:nvSpPr>
        <p:spPr bwMode="auto">
          <a:xfrm>
            <a:off x="4157942"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86" name="Line 107"/>
          <p:cNvSpPr>
            <a:spLocks noChangeShapeType="1"/>
          </p:cNvSpPr>
          <p:nvPr/>
        </p:nvSpPr>
        <p:spPr bwMode="auto">
          <a:xfrm>
            <a:off x="4220917"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87" name="Line 108"/>
          <p:cNvSpPr>
            <a:spLocks noChangeShapeType="1"/>
          </p:cNvSpPr>
          <p:nvPr/>
        </p:nvSpPr>
        <p:spPr bwMode="auto">
          <a:xfrm>
            <a:off x="4283892"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88" name="Line 109"/>
          <p:cNvSpPr>
            <a:spLocks noChangeShapeType="1"/>
          </p:cNvSpPr>
          <p:nvPr/>
        </p:nvSpPr>
        <p:spPr bwMode="auto">
          <a:xfrm>
            <a:off x="4346867"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89" name="Line 110"/>
          <p:cNvSpPr>
            <a:spLocks noChangeShapeType="1"/>
          </p:cNvSpPr>
          <p:nvPr/>
        </p:nvSpPr>
        <p:spPr bwMode="auto">
          <a:xfrm>
            <a:off x="4409843"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90" name="Line 111"/>
          <p:cNvSpPr>
            <a:spLocks noChangeShapeType="1"/>
          </p:cNvSpPr>
          <p:nvPr/>
        </p:nvSpPr>
        <p:spPr bwMode="auto">
          <a:xfrm>
            <a:off x="4472818"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91" name="Line 112"/>
          <p:cNvSpPr>
            <a:spLocks noChangeShapeType="1"/>
          </p:cNvSpPr>
          <p:nvPr/>
        </p:nvSpPr>
        <p:spPr bwMode="auto">
          <a:xfrm>
            <a:off x="4535793"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92" name="Line 113"/>
          <p:cNvSpPr>
            <a:spLocks noChangeShapeType="1"/>
          </p:cNvSpPr>
          <p:nvPr/>
        </p:nvSpPr>
        <p:spPr bwMode="auto">
          <a:xfrm>
            <a:off x="4598768"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93" name="Line 114"/>
          <p:cNvSpPr>
            <a:spLocks noChangeShapeType="1"/>
          </p:cNvSpPr>
          <p:nvPr/>
        </p:nvSpPr>
        <p:spPr bwMode="auto">
          <a:xfrm>
            <a:off x="4661744"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94" name="Line 115"/>
          <p:cNvSpPr>
            <a:spLocks noChangeShapeType="1"/>
          </p:cNvSpPr>
          <p:nvPr/>
        </p:nvSpPr>
        <p:spPr bwMode="auto">
          <a:xfrm>
            <a:off x="4724719"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95" name="Line 116"/>
          <p:cNvSpPr>
            <a:spLocks noChangeShapeType="1"/>
          </p:cNvSpPr>
          <p:nvPr/>
        </p:nvSpPr>
        <p:spPr bwMode="auto">
          <a:xfrm>
            <a:off x="4787694"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96" name="Line 117"/>
          <p:cNvSpPr>
            <a:spLocks noChangeShapeType="1"/>
          </p:cNvSpPr>
          <p:nvPr/>
        </p:nvSpPr>
        <p:spPr bwMode="auto">
          <a:xfrm>
            <a:off x="4850669"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97" name="Line 118"/>
          <p:cNvSpPr>
            <a:spLocks noChangeShapeType="1"/>
          </p:cNvSpPr>
          <p:nvPr/>
        </p:nvSpPr>
        <p:spPr bwMode="auto">
          <a:xfrm>
            <a:off x="4913644"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98" name="Line 119"/>
          <p:cNvSpPr>
            <a:spLocks noChangeShapeType="1"/>
          </p:cNvSpPr>
          <p:nvPr/>
        </p:nvSpPr>
        <p:spPr bwMode="auto">
          <a:xfrm>
            <a:off x="4976620"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99" name="Line 120"/>
          <p:cNvSpPr>
            <a:spLocks noChangeShapeType="1"/>
          </p:cNvSpPr>
          <p:nvPr/>
        </p:nvSpPr>
        <p:spPr bwMode="auto">
          <a:xfrm>
            <a:off x="5039595"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00" name="Line 121"/>
          <p:cNvSpPr>
            <a:spLocks noChangeShapeType="1"/>
          </p:cNvSpPr>
          <p:nvPr/>
        </p:nvSpPr>
        <p:spPr bwMode="auto">
          <a:xfrm>
            <a:off x="5102570"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01" name="Line 122"/>
          <p:cNvSpPr>
            <a:spLocks noChangeShapeType="1"/>
          </p:cNvSpPr>
          <p:nvPr/>
        </p:nvSpPr>
        <p:spPr bwMode="auto">
          <a:xfrm>
            <a:off x="5165545"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02" name="Line 123"/>
          <p:cNvSpPr>
            <a:spLocks noChangeShapeType="1"/>
          </p:cNvSpPr>
          <p:nvPr/>
        </p:nvSpPr>
        <p:spPr bwMode="auto">
          <a:xfrm>
            <a:off x="5228520"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03" name="Line 124"/>
          <p:cNvSpPr>
            <a:spLocks noChangeShapeType="1"/>
          </p:cNvSpPr>
          <p:nvPr/>
        </p:nvSpPr>
        <p:spPr bwMode="auto">
          <a:xfrm>
            <a:off x="5291496"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04" name="Line 125"/>
          <p:cNvSpPr>
            <a:spLocks noChangeShapeType="1"/>
          </p:cNvSpPr>
          <p:nvPr/>
        </p:nvSpPr>
        <p:spPr bwMode="auto">
          <a:xfrm>
            <a:off x="5354471"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05" name="Line 126"/>
          <p:cNvSpPr>
            <a:spLocks noChangeShapeType="1"/>
          </p:cNvSpPr>
          <p:nvPr/>
        </p:nvSpPr>
        <p:spPr bwMode="auto">
          <a:xfrm>
            <a:off x="5417446"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06" name="Line 127"/>
          <p:cNvSpPr>
            <a:spLocks noChangeShapeType="1"/>
          </p:cNvSpPr>
          <p:nvPr/>
        </p:nvSpPr>
        <p:spPr bwMode="auto">
          <a:xfrm>
            <a:off x="5480421"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07" name="Line 128"/>
          <p:cNvSpPr>
            <a:spLocks noChangeShapeType="1"/>
          </p:cNvSpPr>
          <p:nvPr/>
        </p:nvSpPr>
        <p:spPr bwMode="auto">
          <a:xfrm>
            <a:off x="5543397"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08" name="Line 129"/>
          <p:cNvSpPr>
            <a:spLocks noChangeShapeType="1"/>
          </p:cNvSpPr>
          <p:nvPr/>
        </p:nvSpPr>
        <p:spPr bwMode="auto">
          <a:xfrm>
            <a:off x="5606372"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09" name="Line 130"/>
          <p:cNvSpPr>
            <a:spLocks noChangeShapeType="1"/>
          </p:cNvSpPr>
          <p:nvPr/>
        </p:nvSpPr>
        <p:spPr bwMode="auto">
          <a:xfrm>
            <a:off x="5669347"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10" name="Line 131"/>
          <p:cNvSpPr>
            <a:spLocks noChangeShapeType="1"/>
          </p:cNvSpPr>
          <p:nvPr/>
        </p:nvSpPr>
        <p:spPr bwMode="auto">
          <a:xfrm>
            <a:off x="5732322"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11" name="Line 132"/>
          <p:cNvSpPr>
            <a:spLocks noChangeShapeType="1"/>
          </p:cNvSpPr>
          <p:nvPr/>
        </p:nvSpPr>
        <p:spPr bwMode="auto">
          <a:xfrm>
            <a:off x="5795297"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12" name="Line 133"/>
          <p:cNvSpPr>
            <a:spLocks noChangeShapeType="1"/>
          </p:cNvSpPr>
          <p:nvPr/>
        </p:nvSpPr>
        <p:spPr bwMode="auto">
          <a:xfrm>
            <a:off x="5858273"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13" name="Line 134"/>
          <p:cNvSpPr>
            <a:spLocks noChangeShapeType="1"/>
          </p:cNvSpPr>
          <p:nvPr/>
        </p:nvSpPr>
        <p:spPr bwMode="auto">
          <a:xfrm>
            <a:off x="5921248"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14" name="Line 135"/>
          <p:cNvSpPr>
            <a:spLocks noChangeShapeType="1"/>
          </p:cNvSpPr>
          <p:nvPr/>
        </p:nvSpPr>
        <p:spPr bwMode="auto">
          <a:xfrm>
            <a:off x="5984223"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15" name="Line 136"/>
          <p:cNvSpPr>
            <a:spLocks noChangeShapeType="1"/>
          </p:cNvSpPr>
          <p:nvPr/>
        </p:nvSpPr>
        <p:spPr bwMode="auto">
          <a:xfrm>
            <a:off x="6047198"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16" name="Line 137"/>
          <p:cNvSpPr>
            <a:spLocks noChangeShapeType="1"/>
          </p:cNvSpPr>
          <p:nvPr/>
        </p:nvSpPr>
        <p:spPr bwMode="auto">
          <a:xfrm>
            <a:off x="6110173"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17" name="Line 138"/>
          <p:cNvSpPr>
            <a:spLocks noChangeShapeType="1"/>
          </p:cNvSpPr>
          <p:nvPr/>
        </p:nvSpPr>
        <p:spPr bwMode="auto">
          <a:xfrm>
            <a:off x="6173149"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18" name="Line 139"/>
          <p:cNvSpPr>
            <a:spLocks noChangeShapeType="1"/>
          </p:cNvSpPr>
          <p:nvPr/>
        </p:nvSpPr>
        <p:spPr bwMode="auto">
          <a:xfrm>
            <a:off x="6236124"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19" name="Line 140"/>
          <p:cNvSpPr>
            <a:spLocks noChangeShapeType="1"/>
          </p:cNvSpPr>
          <p:nvPr/>
        </p:nvSpPr>
        <p:spPr bwMode="auto">
          <a:xfrm>
            <a:off x="6299099"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20" name="Line 141"/>
          <p:cNvSpPr>
            <a:spLocks noChangeShapeType="1"/>
          </p:cNvSpPr>
          <p:nvPr/>
        </p:nvSpPr>
        <p:spPr bwMode="auto">
          <a:xfrm>
            <a:off x="6362074"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21" name="Line 142"/>
          <p:cNvSpPr>
            <a:spLocks noChangeShapeType="1"/>
          </p:cNvSpPr>
          <p:nvPr/>
        </p:nvSpPr>
        <p:spPr bwMode="auto">
          <a:xfrm>
            <a:off x="6425050"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22" name="Line 143"/>
          <p:cNvSpPr>
            <a:spLocks noChangeShapeType="1"/>
          </p:cNvSpPr>
          <p:nvPr/>
        </p:nvSpPr>
        <p:spPr bwMode="auto">
          <a:xfrm>
            <a:off x="2142735"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23" name="Line 144"/>
          <p:cNvSpPr>
            <a:spLocks noChangeShapeType="1"/>
          </p:cNvSpPr>
          <p:nvPr/>
        </p:nvSpPr>
        <p:spPr bwMode="auto">
          <a:xfrm>
            <a:off x="2205710"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24" name="Line 145"/>
          <p:cNvSpPr>
            <a:spLocks noChangeShapeType="1"/>
          </p:cNvSpPr>
          <p:nvPr/>
        </p:nvSpPr>
        <p:spPr bwMode="auto">
          <a:xfrm>
            <a:off x="2268685"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25" name="Line 146"/>
          <p:cNvSpPr>
            <a:spLocks noChangeShapeType="1"/>
          </p:cNvSpPr>
          <p:nvPr/>
        </p:nvSpPr>
        <p:spPr bwMode="auto">
          <a:xfrm>
            <a:off x="2331661"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26" name="Line 147"/>
          <p:cNvSpPr>
            <a:spLocks noChangeShapeType="1"/>
          </p:cNvSpPr>
          <p:nvPr/>
        </p:nvSpPr>
        <p:spPr bwMode="auto">
          <a:xfrm>
            <a:off x="2394636"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27" name="Line 148"/>
          <p:cNvSpPr>
            <a:spLocks noChangeShapeType="1"/>
          </p:cNvSpPr>
          <p:nvPr/>
        </p:nvSpPr>
        <p:spPr bwMode="auto">
          <a:xfrm>
            <a:off x="2457611"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28" name="Line 149"/>
          <p:cNvSpPr>
            <a:spLocks noChangeShapeType="1"/>
          </p:cNvSpPr>
          <p:nvPr/>
        </p:nvSpPr>
        <p:spPr bwMode="auto">
          <a:xfrm>
            <a:off x="2520586"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29" name="Line 150"/>
          <p:cNvSpPr>
            <a:spLocks noChangeShapeType="1"/>
          </p:cNvSpPr>
          <p:nvPr/>
        </p:nvSpPr>
        <p:spPr bwMode="auto">
          <a:xfrm>
            <a:off x="2583561"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30" name="Line 151"/>
          <p:cNvSpPr>
            <a:spLocks noChangeShapeType="1"/>
          </p:cNvSpPr>
          <p:nvPr/>
        </p:nvSpPr>
        <p:spPr bwMode="auto">
          <a:xfrm>
            <a:off x="2646537"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31" name="Line 152"/>
          <p:cNvSpPr>
            <a:spLocks noChangeShapeType="1"/>
          </p:cNvSpPr>
          <p:nvPr/>
        </p:nvSpPr>
        <p:spPr bwMode="auto">
          <a:xfrm>
            <a:off x="2709512"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32" name="Line 153"/>
          <p:cNvSpPr>
            <a:spLocks noChangeShapeType="1"/>
          </p:cNvSpPr>
          <p:nvPr/>
        </p:nvSpPr>
        <p:spPr bwMode="auto">
          <a:xfrm>
            <a:off x="2772487"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33" name="Line 154"/>
          <p:cNvSpPr>
            <a:spLocks noChangeShapeType="1"/>
          </p:cNvSpPr>
          <p:nvPr/>
        </p:nvSpPr>
        <p:spPr bwMode="auto">
          <a:xfrm>
            <a:off x="2835462"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34" name="Line 155"/>
          <p:cNvSpPr>
            <a:spLocks noChangeShapeType="1"/>
          </p:cNvSpPr>
          <p:nvPr/>
        </p:nvSpPr>
        <p:spPr bwMode="auto">
          <a:xfrm>
            <a:off x="2898438"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35" name="Line 156"/>
          <p:cNvSpPr>
            <a:spLocks noChangeShapeType="1"/>
          </p:cNvSpPr>
          <p:nvPr/>
        </p:nvSpPr>
        <p:spPr bwMode="auto">
          <a:xfrm>
            <a:off x="2961413"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36" name="Line 157"/>
          <p:cNvSpPr>
            <a:spLocks noChangeShapeType="1"/>
          </p:cNvSpPr>
          <p:nvPr/>
        </p:nvSpPr>
        <p:spPr bwMode="auto">
          <a:xfrm>
            <a:off x="3024388"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37" name="Line 158"/>
          <p:cNvSpPr>
            <a:spLocks noChangeShapeType="1"/>
          </p:cNvSpPr>
          <p:nvPr/>
        </p:nvSpPr>
        <p:spPr bwMode="auto">
          <a:xfrm>
            <a:off x="3087363"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38" name="Line 159"/>
          <p:cNvSpPr>
            <a:spLocks noChangeShapeType="1"/>
          </p:cNvSpPr>
          <p:nvPr/>
        </p:nvSpPr>
        <p:spPr bwMode="auto">
          <a:xfrm>
            <a:off x="3150338"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39" name="Line 160"/>
          <p:cNvSpPr>
            <a:spLocks noChangeShapeType="1"/>
          </p:cNvSpPr>
          <p:nvPr/>
        </p:nvSpPr>
        <p:spPr bwMode="auto">
          <a:xfrm>
            <a:off x="3213314"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40" name="Line 161"/>
          <p:cNvSpPr>
            <a:spLocks noChangeShapeType="1"/>
          </p:cNvSpPr>
          <p:nvPr/>
        </p:nvSpPr>
        <p:spPr bwMode="auto">
          <a:xfrm>
            <a:off x="3276289"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41" name="Line 162"/>
          <p:cNvSpPr>
            <a:spLocks noChangeShapeType="1"/>
          </p:cNvSpPr>
          <p:nvPr/>
        </p:nvSpPr>
        <p:spPr bwMode="auto">
          <a:xfrm>
            <a:off x="3339264"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42" name="Line 163"/>
          <p:cNvSpPr>
            <a:spLocks noChangeShapeType="1"/>
          </p:cNvSpPr>
          <p:nvPr/>
        </p:nvSpPr>
        <p:spPr bwMode="auto">
          <a:xfrm>
            <a:off x="3402239"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43" name="Line 164"/>
          <p:cNvSpPr>
            <a:spLocks noChangeShapeType="1"/>
          </p:cNvSpPr>
          <p:nvPr/>
        </p:nvSpPr>
        <p:spPr bwMode="auto">
          <a:xfrm>
            <a:off x="3465214"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44" name="Line 165"/>
          <p:cNvSpPr>
            <a:spLocks noChangeShapeType="1"/>
          </p:cNvSpPr>
          <p:nvPr/>
        </p:nvSpPr>
        <p:spPr bwMode="auto">
          <a:xfrm>
            <a:off x="3528190"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45" name="Line 166"/>
          <p:cNvSpPr>
            <a:spLocks noChangeShapeType="1"/>
          </p:cNvSpPr>
          <p:nvPr/>
        </p:nvSpPr>
        <p:spPr bwMode="auto">
          <a:xfrm>
            <a:off x="3591165"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46" name="Line 167"/>
          <p:cNvSpPr>
            <a:spLocks noChangeShapeType="1"/>
          </p:cNvSpPr>
          <p:nvPr/>
        </p:nvSpPr>
        <p:spPr bwMode="auto">
          <a:xfrm>
            <a:off x="3654140"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47" name="Line 168"/>
          <p:cNvSpPr>
            <a:spLocks noChangeShapeType="1"/>
          </p:cNvSpPr>
          <p:nvPr/>
        </p:nvSpPr>
        <p:spPr bwMode="auto">
          <a:xfrm>
            <a:off x="3717115"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48" name="Line 169"/>
          <p:cNvSpPr>
            <a:spLocks noChangeShapeType="1"/>
          </p:cNvSpPr>
          <p:nvPr/>
        </p:nvSpPr>
        <p:spPr bwMode="auto">
          <a:xfrm>
            <a:off x="3780091"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49" name="Line 170"/>
          <p:cNvSpPr>
            <a:spLocks noChangeShapeType="1"/>
          </p:cNvSpPr>
          <p:nvPr/>
        </p:nvSpPr>
        <p:spPr bwMode="auto">
          <a:xfrm>
            <a:off x="3843066"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50" name="Line 171"/>
          <p:cNvSpPr>
            <a:spLocks noChangeShapeType="1"/>
          </p:cNvSpPr>
          <p:nvPr/>
        </p:nvSpPr>
        <p:spPr bwMode="auto">
          <a:xfrm>
            <a:off x="3906041"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51" name="Line 172"/>
          <p:cNvSpPr>
            <a:spLocks noChangeShapeType="1"/>
          </p:cNvSpPr>
          <p:nvPr/>
        </p:nvSpPr>
        <p:spPr bwMode="auto">
          <a:xfrm>
            <a:off x="3969016"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52" name="Line 173"/>
          <p:cNvSpPr>
            <a:spLocks noChangeShapeType="1"/>
          </p:cNvSpPr>
          <p:nvPr/>
        </p:nvSpPr>
        <p:spPr bwMode="auto">
          <a:xfrm>
            <a:off x="4031991"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53" name="Line 174"/>
          <p:cNvSpPr>
            <a:spLocks noChangeShapeType="1"/>
          </p:cNvSpPr>
          <p:nvPr/>
        </p:nvSpPr>
        <p:spPr bwMode="auto">
          <a:xfrm>
            <a:off x="4094967"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54" name="Line 175"/>
          <p:cNvSpPr>
            <a:spLocks noChangeShapeType="1"/>
          </p:cNvSpPr>
          <p:nvPr/>
        </p:nvSpPr>
        <p:spPr bwMode="auto">
          <a:xfrm>
            <a:off x="4157942"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55" name="Line 176"/>
          <p:cNvSpPr>
            <a:spLocks noChangeShapeType="1"/>
          </p:cNvSpPr>
          <p:nvPr/>
        </p:nvSpPr>
        <p:spPr bwMode="auto">
          <a:xfrm>
            <a:off x="4220917"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56" name="Line 177"/>
          <p:cNvSpPr>
            <a:spLocks noChangeShapeType="1"/>
          </p:cNvSpPr>
          <p:nvPr/>
        </p:nvSpPr>
        <p:spPr bwMode="auto">
          <a:xfrm>
            <a:off x="4283892"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57" name="Line 178"/>
          <p:cNvSpPr>
            <a:spLocks noChangeShapeType="1"/>
          </p:cNvSpPr>
          <p:nvPr/>
        </p:nvSpPr>
        <p:spPr bwMode="auto">
          <a:xfrm>
            <a:off x="4346867"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58" name="Line 179"/>
          <p:cNvSpPr>
            <a:spLocks noChangeShapeType="1"/>
          </p:cNvSpPr>
          <p:nvPr/>
        </p:nvSpPr>
        <p:spPr bwMode="auto">
          <a:xfrm>
            <a:off x="4409843"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59" name="Line 180"/>
          <p:cNvSpPr>
            <a:spLocks noChangeShapeType="1"/>
          </p:cNvSpPr>
          <p:nvPr/>
        </p:nvSpPr>
        <p:spPr bwMode="auto">
          <a:xfrm>
            <a:off x="4472818"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60" name="Line 181"/>
          <p:cNvSpPr>
            <a:spLocks noChangeShapeType="1"/>
          </p:cNvSpPr>
          <p:nvPr/>
        </p:nvSpPr>
        <p:spPr bwMode="auto">
          <a:xfrm>
            <a:off x="4535793"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61" name="Line 182"/>
          <p:cNvSpPr>
            <a:spLocks noChangeShapeType="1"/>
          </p:cNvSpPr>
          <p:nvPr/>
        </p:nvSpPr>
        <p:spPr bwMode="auto">
          <a:xfrm>
            <a:off x="4598768"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62" name="Line 183"/>
          <p:cNvSpPr>
            <a:spLocks noChangeShapeType="1"/>
          </p:cNvSpPr>
          <p:nvPr/>
        </p:nvSpPr>
        <p:spPr bwMode="auto">
          <a:xfrm>
            <a:off x="4661744"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63" name="Line 184"/>
          <p:cNvSpPr>
            <a:spLocks noChangeShapeType="1"/>
          </p:cNvSpPr>
          <p:nvPr/>
        </p:nvSpPr>
        <p:spPr bwMode="auto">
          <a:xfrm>
            <a:off x="4724719"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64" name="Line 185"/>
          <p:cNvSpPr>
            <a:spLocks noChangeShapeType="1"/>
          </p:cNvSpPr>
          <p:nvPr/>
        </p:nvSpPr>
        <p:spPr bwMode="auto">
          <a:xfrm>
            <a:off x="4787694"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65" name="Line 186"/>
          <p:cNvSpPr>
            <a:spLocks noChangeShapeType="1"/>
          </p:cNvSpPr>
          <p:nvPr/>
        </p:nvSpPr>
        <p:spPr bwMode="auto">
          <a:xfrm>
            <a:off x="4850669"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66" name="Line 187"/>
          <p:cNvSpPr>
            <a:spLocks noChangeShapeType="1"/>
          </p:cNvSpPr>
          <p:nvPr/>
        </p:nvSpPr>
        <p:spPr bwMode="auto">
          <a:xfrm>
            <a:off x="4913644"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67" name="Line 188"/>
          <p:cNvSpPr>
            <a:spLocks noChangeShapeType="1"/>
          </p:cNvSpPr>
          <p:nvPr/>
        </p:nvSpPr>
        <p:spPr bwMode="auto">
          <a:xfrm>
            <a:off x="4976620"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68" name="Line 189"/>
          <p:cNvSpPr>
            <a:spLocks noChangeShapeType="1"/>
          </p:cNvSpPr>
          <p:nvPr/>
        </p:nvSpPr>
        <p:spPr bwMode="auto">
          <a:xfrm>
            <a:off x="5039595"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69" name="Line 190"/>
          <p:cNvSpPr>
            <a:spLocks noChangeShapeType="1"/>
          </p:cNvSpPr>
          <p:nvPr/>
        </p:nvSpPr>
        <p:spPr bwMode="auto">
          <a:xfrm>
            <a:off x="5102570"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70" name="Line 191"/>
          <p:cNvSpPr>
            <a:spLocks noChangeShapeType="1"/>
          </p:cNvSpPr>
          <p:nvPr/>
        </p:nvSpPr>
        <p:spPr bwMode="auto">
          <a:xfrm>
            <a:off x="5165545"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71" name="Line 192"/>
          <p:cNvSpPr>
            <a:spLocks noChangeShapeType="1"/>
          </p:cNvSpPr>
          <p:nvPr/>
        </p:nvSpPr>
        <p:spPr bwMode="auto">
          <a:xfrm>
            <a:off x="5228520"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72" name="Line 193"/>
          <p:cNvSpPr>
            <a:spLocks noChangeShapeType="1"/>
          </p:cNvSpPr>
          <p:nvPr/>
        </p:nvSpPr>
        <p:spPr bwMode="auto">
          <a:xfrm>
            <a:off x="5291496"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73" name="Line 194"/>
          <p:cNvSpPr>
            <a:spLocks noChangeShapeType="1"/>
          </p:cNvSpPr>
          <p:nvPr/>
        </p:nvSpPr>
        <p:spPr bwMode="auto">
          <a:xfrm>
            <a:off x="5354471"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74" name="Line 195"/>
          <p:cNvSpPr>
            <a:spLocks noChangeShapeType="1"/>
          </p:cNvSpPr>
          <p:nvPr/>
        </p:nvSpPr>
        <p:spPr bwMode="auto">
          <a:xfrm>
            <a:off x="5417446"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75" name="Line 196"/>
          <p:cNvSpPr>
            <a:spLocks noChangeShapeType="1"/>
          </p:cNvSpPr>
          <p:nvPr/>
        </p:nvSpPr>
        <p:spPr bwMode="auto">
          <a:xfrm>
            <a:off x="5480421"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76" name="Line 197"/>
          <p:cNvSpPr>
            <a:spLocks noChangeShapeType="1"/>
          </p:cNvSpPr>
          <p:nvPr/>
        </p:nvSpPr>
        <p:spPr bwMode="auto">
          <a:xfrm>
            <a:off x="5543397"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77" name="Line 198"/>
          <p:cNvSpPr>
            <a:spLocks noChangeShapeType="1"/>
          </p:cNvSpPr>
          <p:nvPr/>
        </p:nvSpPr>
        <p:spPr bwMode="auto">
          <a:xfrm>
            <a:off x="5606372"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78" name="Line 199"/>
          <p:cNvSpPr>
            <a:spLocks noChangeShapeType="1"/>
          </p:cNvSpPr>
          <p:nvPr/>
        </p:nvSpPr>
        <p:spPr bwMode="auto">
          <a:xfrm>
            <a:off x="5669347"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79" name="Line 200"/>
          <p:cNvSpPr>
            <a:spLocks noChangeShapeType="1"/>
          </p:cNvSpPr>
          <p:nvPr/>
        </p:nvSpPr>
        <p:spPr bwMode="auto">
          <a:xfrm>
            <a:off x="5732322"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80" name="Line 201"/>
          <p:cNvSpPr>
            <a:spLocks noChangeShapeType="1"/>
          </p:cNvSpPr>
          <p:nvPr/>
        </p:nvSpPr>
        <p:spPr bwMode="auto">
          <a:xfrm>
            <a:off x="5795297"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81" name="Line 202"/>
          <p:cNvSpPr>
            <a:spLocks noChangeShapeType="1"/>
          </p:cNvSpPr>
          <p:nvPr/>
        </p:nvSpPr>
        <p:spPr bwMode="auto">
          <a:xfrm>
            <a:off x="5858273"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82" name="Line 203"/>
          <p:cNvSpPr>
            <a:spLocks noChangeShapeType="1"/>
          </p:cNvSpPr>
          <p:nvPr/>
        </p:nvSpPr>
        <p:spPr bwMode="auto">
          <a:xfrm>
            <a:off x="5921248"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83" name="Line 204"/>
          <p:cNvSpPr>
            <a:spLocks noChangeShapeType="1"/>
          </p:cNvSpPr>
          <p:nvPr/>
        </p:nvSpPr>
        <p:spPr bwMode="auto">
          <a:xfrm>
            <a:off x="5984223"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84" name="Line 205"/>
          <p:cNvSpPr>
            <a:spLocks noChangeShapeType="1"/>
          </p:cNvSpPr>
          <p:nvPr/>
        </p:nvSpPr>
        <p:spPr bwMode="auto">
          <a:xfrm>
            <a:off x="6047198"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85" name="Line 206"/>
          <p:cNvSpPr>
            <a:spLocks noChangeShapeType="1"/>
          </p:cNvSpPr>
          <p:nvPr/>
        </p:nvSpPr>
        <p:spPr bwMode="auto">
          <a:xfrm>
            <a:off x="6110173"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86" name="Line 207"/>
          <p:cNvSpPr>
            <a:spLocks noChangeShapeType="1"/>
          </p:cNvSpPr>
          <p:nvPr/>
        </p:nvSpPr>
        <p:spPr bwMode="auto">
          <a:xfrm>
            <a:off x="6173149"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87" name="Line 208"/>
          <p:cNvSpPr>
            <a:spLocks noChangeShapeType="1"/>
          </p:cNvSpPr>
          <p:nvPr/>
        </p:nvSpPr>
        <p:spPr bwMode="auto">
          <a:xfrm>
            <a:off x="6236124"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88" name="Line 209"/>
          <p:cNvSpPr>
            <a:spLocks noChangeShapeType="1"/>
          </p:cNvSpPr>
          <p:nvPr/>
        </p:nvSpPr>
        <p:spPr bwMode="auto">
          <a:xfrm>
            <a:off x="6299099"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89" name="Line 210"/>
          <p:cNvSpPr>
            <a:spLocks noChangeShapeType="1"/>
          </p:cNvSpPr>
          <p:nvPr/>
        </p:nvSpPr>
        <p:spPr bwMode="auto">
          <a:xfrm>
            <a:off x="6362074"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90" name="Line 211"/>
          <p:cNvSpPr>
            <a:spLocks noChangeShapeType="1"/>
          </p:cNvSpPr>
          <p:nvPr/>
        </p:nvSpPr>
        <p:spPr bwMode="auto">
          <a:xfrm>
            <a:off x="6425050"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91" name="Line 212"/>
          <p:cNvSpPr>
            <a:spLocks noChangeShapeType="1"/>
          </p:cNvSpPr>
          <p:nvPr/>
        </p:nvSpPr>
        <p:spPr bwMode="auto">
          <a:xfrm flipV="1">
            <a:off x="2016785" y="2485505"/>
            <a:ext cx="0" cy="2557835"/>
          </a:xfrm>
          <a:prstGeom prst="line">
            <a:avLst/>
          </a:prstGeom>
          <a:noFill/>
          <a:ln w="12700">
            <a:solidFill>
              <a:schemeClr val="tx1"/>
            </a:solidFill>
            <a:round/>
            <a:headEnd/>
            <a:tailEnd type="triangle"/>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92" name="Line 213"/>
          <p:cNvSpPr>
            <a:spLocks noChangeShapeType="1"/>
          </p:cNvSpPr>
          <p:nvPr/>
        </p:nvSpPr>
        <p:spPr bwMode="auto">
          <a:xfrm>
            <a:off x="1989851" y="5043340"/>
            <a:ext cx="43371"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atin typeface="Gill Sans Light" panose="020B0302020104020203" pitchFamily="34" charset="-79"/>
              <a:ea typeface="Gill Sans" charset="0"/>
              <a:cs typeface="Gill Sans Light" panose="020B0302020104020203" pitchFamily="34" charset="-79"/>
            </a:endParaRPr>
          </a:p>
        </p:txBody>
      </p:sp>
      <p:sp>
        <p:nvSpPr>
          <p:cNvPr id="20693" name="Line 214"/>
          <p:cNvSpPr>
            <a:spLocks noChangeShapeType="1"/>
          </p:cNvSpPr>
          <p:nvPr/>
        </p:nvSpPr>
        <p:spPr bwMode="auto">
          <a:xfrm>
            <a:off x="2011536" y="5043340"/>
            <a:ext cx="4613708" cy="0"/>
          </a:xfrm>
          <a:prstGeom prst="line">
            <a:avLst/>
          </a:prstGeom>
          <a:noFill/>
          <a:ln w="12700">
            <a:solidFill>
              <a:schemeClr val="tx1"/>
            </a:solidFill>
            <a:round/>
            <a:headEnd/>
            <a:tailEnd type="triangle"/>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atin typeface="Gill Sans Light" panose="020B0302020104020203" pitchFamily="34" charset="-79"/>
              <a:ea typeface="Gill Sans" charset="0"/>
              <a:cs typeface="Gill Sans Light" panose="020B0302020104020203" pitchFamily="34" charset="-79"/>
            </a:endParaRPr>
          </a:p>
        </p:txBody>
      </p:sp>
      <p:grpSp>
        <p:nvGrpSpPr>
          <p:cNvPr id="4" name="Group 3">
            <a:extLst>
              <a:ext uri="{FF2B5EF4-FFF2-40B4-BE49-F238E27FC236}">
                <a16:creationId xmlns:a16="http://schemas.microsoft.com/office/drawing/2014/main" id="{E6AA0F42-9DB3-F546-A089-DCAD145C3BD4}"/>
              </a:ext>
            </a:extLst>
          </p:cNvPr>
          <p:cNvGrpSpPr/>
          <p:nvPr/>
        </p:nvGrpSpPr>
        <p:grpSpPr>
          <a:xfrm>
            <a:off x="2016785" y="5003981"/>
            <a:ext cx="4439753" cy="89215"/>
            <a:chOff x="1473200" y="4787900"/>
            <a:chExt cx="5372100" cy="107950"/>
          </a:xfrm>
        </p:grpSpPr>
        <p:sp>
          <p:nvSpPr>
            <p:cNvPr id="20694" name="Line 215"/>
            <p:cNvSpPr>
              <a:spLocks noChangeShapeType="1"/>
            </p:cNvSpPr>
            <p:nvPr/>
          </p:nvSpPr>
          <p:spPr bwMode="auto">
            <a:xfrm flipV="1">
              <a:off x="1473200" y="4787900"/>
              <a:ext cx="0" cy="10795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95" name="Line 216"/>
            <p:cNvSpPr>
              <a:spLocks noChangeShapeType="1"/>
            </p:cNvSpPr>
            <p:nvPr/>
          </p:nvSpPr>
          <p:spPr bwMode="auto">
            <a:xfrm flipV="1">
              <a:off x="1739900" y="4787900"/>
              <a:ext cx="0" cy="10795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96" name="Line 217"/>
            <p:cNvSpPr>
              <a:spLocks noChangeShapeType="1"/>
            </p:cNvSpPr>
            <p:nvPr/>
          </p:nvSpPr>
          <p:spPr bwMode="auto">
            <a:xfrm flipV="1">
              <a:off x="2019300" y="4787900"/>
              <a:ext cx="0" cy="10795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97" name="Line 218"/>
            <p:cNvSpPr>
              <a:spLocks noChangeShapeType="1"/>
            </p:cNvSpPr>
            <p:nvPr/>
          </p:nvSpPr>
          <p:spPr bwMode="auto">
            <a:xfrm flipV="1">
              <a:off x="2286000" y="4787900"/>
              <a:ext cx="0" cy="10795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98" name="Line 219"/>
            <p:cNvSpPr>
              <a:spLocks noChangeShapeType="1"/>
            </p:cNvSpPr>
            <p:nvPr/>
          </p:nvSpPr>
          <p:spPr bwMode="auto">
            <a:xfrm flipV="1">
              <a:off x="2552700" y="4787900"/>
              <a:ext cx="0" cy="10795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99" name="Line 220"/>
            <p:cNvSpPr>
              <a:spLocks noChangeShapeType="1"/>
            </p:cNvSpPr>
            <p:nvPr/>
          </p:nvSpPr>
          <p:spPr bwMode="auto">
            <a:xfrm flipV="1">
              <a:off x="2819400" y="4787900"/>
              <a:ext cx="0" cy="10795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00" name="Line 221"/>
            <p:cNvSpPr>
              <a:spLocks noChangeShapeType="1"/>
            </p:cNvSpPr>
            <p:nvPr/>
          </p:nvSpPr>
          <p:spPr bwMode="auto">
            <a:xfrm flipV="1">
              <a:off x="3086100" y="4787900"/>
              <a:ext cx="0" cy="10795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01" name="Line 222"/>
            <p:cNvSpPr>
              <a:spLocks noChangeShapeType="1"/>
            </p:cNvSpPr>
            <p:nvPr/>
          </p:nvSpPr>
          <p:spPr bwMode="auto">
            <a:xfrm flipV="1">
              <a:off x="3352800" y="4787900"/>
              <a:ext cx="0" cy="10795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02" name="Line 223"/>
            <p:cNvSpPr>
              <a:spLocks noChangeShapeType="1"/>
            </p:cNvSpPr>
            <p:nvPr/>
          </p:nvSpPr>
          <p:spPr bwMode="auto">
            <a:xfrm flipV="1">
              <a:off x="3619500" y="4787900"/>
              <a:ext cx="0" cy="10795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03" name="Line 224"/>
            <p:cNvSpPr>
              <a:spLocks noChangeShapeType="1"/>
            </p:cNvSpPr>
            <p:nvPr/>
          </p:nvSpPr>
          <p:spPr bwMode="auto">
            <a:xfrm flipV="1">
              <a:off x="3898900" y="4787900"/>
              <a:ext cx="0" cy="10795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04" name="Line 225"/>
            <p:cNvSpPr>
              <a:spLocks noChangeShapeType="1"/>
            </p:cNvSpPr>
            <p:nvPr/>
          </p:nvSpPr>
          <p:spPr bwMode="auto">
            <a:xfrm flipV="1">
              <a:off x="4165600" y="4787900"/>
              <a:ext cx="0" cy="10795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05" name="Line 226"/>
            <p:cNvSpPr>
              <a:spLocks noChangeShapeType="1"/>
            </p:cNvSpPr>
            <p:nvPr/>
          </p:nvSpPr>
          <p:spPr bwMode="auto">
            <a:xfrm flipV="1">
              <a:off x="4432300" y="4787900"/>
              <a:ext cx="0" cy="10795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06" name="Line 227"/>
            <p:cNvSpPr>
              <a:spLocks noChangeShapeType="1"/>
            </p:cNvSpPr>
            <p:nvPr/>
          </p:nvSpPr>
          <p:spPr bwMode="auto">
            <a:xfrm flipV="1">
              <a:off x="4699000" y="4787900"/>
              <a:ext cx="0" cy="10795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07" name="Line 228"/>
            <p:cNvSpPr>
              <a:spLocks noChangeShapeType="1"/>
            </p:cNvSpPr>
            <p:nvPr/>
          </p:nvSpPr>
          <p:spPr bwMode="auto">
            <a:xfrm flipV="1">
              <a:off x="4965700" y="4787900"/>
              <a:ext cx="0" cy="10795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08" name="Line 229"/>
            <p:cNvSpPr>
              <a:spLocks noChangeShapeType="1"/>
            </p:cNvSpPr>
            <p:nvPr/>
          </p:nvSpPr>
          <p:spPr bwMode="auto">
            <a:xfrm flipV="1">
              <a:off x="5232400" y="4787900"/>
              <a:ext cx="0" cy="10795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09" name="Line 230"/>
            <p:cNvSpPr>
              <a:spLocks noChangeShapeType="1"/>
            </p:cNvSpPr>
            <p:nvPr/>
          </p:nvSpPr>
          <p:spPr bwMode="auto">
            <a:xfrm flipV="1">
              <a:off x="5499100" y="4787900"/>
              <a:ext cx="0" cy="10795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10" name="Line 231"/>
            <p:cNvSpPr>
              <a:spLocks noChangeShapeType="1"/>
            </p:cNvSpPr>
            <p:nvPr/>
          </p:nvSpPr>
          <p:spPr bwMode="auto">
            <a:xfrm flipV="1">
              <a:off x="5778500" y="4787900"/>
              <a:ext cx="0" cy="10795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11" name="Line 232"/>
            <p:cNvSpPr>
              <a:spLocks noChangeShapeType="1"/>
            </p:cNvSpPr>
            <p:nvPr/>
          </p:nvSpPr>
          <p:spPr bwMode="auto">
            <a:xfrm flipV="1">
              <a:off x="6045200" y="4787900"/>
              <a:ext cx="0" cy="10795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12" name="Line 233"/>
            <p:cNvSpPr>
              <a:spLocks noChangeShapeType="1"/>
            </p:cNvSpPr>
            <p:nvPr/>
          </p:nvSpPr>
          <p:spPr bwMode="auto">
            <a:xfrm flipV="1">
              <a:off x="6311900" y="4787900"/>
              <a:ext cx="0" cy="10795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13" name="Line 234"/>
            <p:cNvSpPr>
              <a:spLocks noChangeShapeType="1"/>
            </p:cNvSpPr>
            <p:nvPr/>
          </p:nvSpPr>
          <p:spPr bwMode="auto">
            <a:xfrm flipV="1">
              <a:off x="6578600" y="4787900"/>
              <a:ext cx="0" cy="10795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14" name="Line 235"/>
            <p:cNvSpPr>
              <a:spLocks noChangeShapeType="1"/>
            </p:cNvSpPr>
            <p:nvPr/>
          </p:nvSpPr>
          <p:spPr bwMode="auto">
            <a:xfrm flipV="1">
              <a:off x="6845300" y="4787900"/>
              <a:ext cx="0" cy="10795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grpSp>
      <p:sp>
        <p:nvSpPr>
          <p:cNvPr id="20715" name="Rectangle 280"/>
          <p:cNvSpPr>
            <a:spLocks noChangeArrowheads="1"/>
          </p:cNvSpPr>
          <p:nvPr/>
        </p:nvSpPr>
        <p:spPr bwMode="auto">
          <a:xfrm>
            <a:off x="1733908" y="4833442"/>
            <a:ext cx="246413" cy="303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800" b="0" dirty="0">
                <a:latin typeface="Gill Sans Light" panose="020B0302020104020203" pitchFamily="34" charset="-79"/>
                <a:ea typeface="Gill Sans" charset="0"/>
                <a:cs typeface="Gill Sans Light" panose="020B0302020104020203" pitchFamily="34" charset="-79"/>
              </a:rPr>
              <a:t>1</a:t>
            </a:r>
          </a:p>
        </p:txBody>
      </p:sp>
      <p:sp>
        <p:nvSpPr>
          <p:cNvPr id="20716" name="Rectangle 281"/>
          <p:cNvSpPr>
            <a:spLocks noChangeArrowheads="1"/>
          </p:cNvSpPr>
          <p:nvPr/>
        </p:nvSpPr>
        <p:spPr bwMode="auto">
          <a:xfrm>
            <a:off x="1638523" y="4033113"/>
            <a:ext cx="341798" cy="303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10</a:t>
            </a:r>
          </a:p>
        </p:txBody>
      </p:sp>
      <p:sp>
        <p:nvSpPr>
          <p:cNvPr id="20717" name="Rectangle 282"/>
          <p:cNvSpPr>
            <a:spLocks noChangeArrowheads="1"/>
          </p:cNvSpPr>
          <p:nvPr/>
        </p:nvSpPr>
        <p:spPr bwMode="auto">
          <a:xfrm>
            <a:off x="1543138" y="3298402"/>
            <a:ext cx="437184" cy="303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100</a:t>
            </a:r>
          </a:p>
        </p:txBody>
      </p:sp>
      <p:sp>
        <p:nvSpPr>
          <p:cNvPr id="20718" name="Rectangle 283"/>
          <p:cNvSpPr>
            <a:spLocks noChangeArrowheads="1"/>
          </p:cNvSpPr>
          <p:nvPr/>
        </p:nvSpPr>
        <p:spPr bwMode="auto">
          <a:xfrm>
            <a:off x="1447753" y="2427245"/>
            <a:ext cx="532569" cy="303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1000</a:t>
            </a:r>
          </a:p>
        </p:txBody>
      </p:sp>
      <p:sp>
        <p:nvSpPr>
          <p:cNvPr id="20747" name="Line 308"/>
          <p:cNvSpPr>
            <a:spLocks noChangeShapeType="1"/>
          </p:cNvSpPr>
          <p:nvPr/>
        </p:nvSpPr>
        <p:spPr bwMode="auto">
          <a:xfrm>
            <a:off x="5776488" y="3183342"/>
            <a:ext cx="0" cy="1354922"/>
          </a:xfrm>
          <a:prstGeom prst="line">
            <a:avLst/>
          </a:prstGeom>
          <a:noFill/>
          <a:ln w="25400">
            <a:solidFill>
              <a:srgbClr val="FC0128"/>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741" name="Rectangle 310"/>
          <p:cNvSpPr>
            <a:spLocks noChangeArrowheads="1"/>
          </p:cNvSpPr>
          <p:nvPr/>
        </p:nvSpPr>
        <p:spPr bwMode="auto">
          <a:xfrm rot="16200000">
            <a:off x="-580998" y="3716565"/>
            <a:ext cx="3236977"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dirty="0">
                <a:latin typeface="Gill Sans Light" panose="020B0302020104020203" pitchFamily="34" charset="-79"/>
                <a:ea typeface="Gill Sans" charset="0"/>
                <a:cs typeface="Gill Sans Light" panose="020B0302020104020203" pitchFamily="34" charset="-79"/>
              </a:rPr>
              <a:t>Normalized Performance Growth</a:t>
            </a:r>
          </a:p>
        </p:txBody>
      </p:sp>
      <p:sp>
        <p:nvSpPr>
          <p:cNvPr id="20742" name="Rectangle 311"/>
          <p:cNvSpPr>
            <a:spLocks noChangeArrowheads="1"/>
          </p:cNvSpPr>
          <p:nvPr/>
        </p:nvSpPr>
        <p:spPr bwMode="auto">
          <a:xfrm>
            <a:off x="3908665" y="5812162"/>
            <a:ext cx="647614"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dirty="0">
                <a:latin typeface="Gill Sans Light" panose="020B0302020104020203" pitchFamily="34" charset="-79"/>
                <a:ea typeface="Gill Sans" charset="0"/>
                <a:cs typeface="Gill Sans Light" panose="020B0302020104020203" pitchFamily="34" charset="-79"/>
              </a:rPr>
              <a:t>Time</a:t>
            </a:r>
          </a:p>
        </p:txBody>
      </p:sp>
      <p:grpSp>
        <p:nvGrpSpPr>
          <p:cNvPr id="10" name="Group 9">
            <a:extLst>
              <a:ext uri="{FF2B5EF4-FFF2-40B4-BE49-F238E27FC236}">
                <a16:creationId xmlns:a16="http://schemas.microsoft.com/office/drawing/2014/main" id="{F460D9DA-DFE5-AC42-9E59-3FA833CBF74A}"/>
              </a:ext>
            </a:extLst>
          </p:cNvPr>
          <p:cNvGrpSpPr/>
          <p:nvPr/>
        </p:nvGrpSpPr>
        <p:grpSpPr>
          <a:xfrm>
            <a:off x="2011537" y="2027071"/>
            <a:ext cx="6618753" cy="3012334"/>
            <a:chOff x="2011537" y="2027071"/>
            <a:chExt cx="6618753" cy="3012334"/>
          </a:xfrm>
        </p:grpSpPr>
        <p:sp>
          <p:nvSpPr>
            <p:cNvPr id="20781" name="Rectangle 2"/>
            <p:cNvSpPr>
              <a:spLocks noChangeArrowheads="1"/>
            </p:cNvSpPr>
            <p:nvPr/>
          </p:nvSpPr>
          <p:spPr bwMode="auto">
            <a:xfrm>
              <a:off x="7368979" y="2027071"/>
              <a:ext cx="1261311" cy="5822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b="0" dirty="0">
                  <a:latin typeface="Gill Sans Light" panose="020B0302020104020203" pitchFamily="34" charset="-79"/>
                  <a:ea typeface="굴림" panose="020B0600000101010101" pitchFamily="34" charset="-127"/>
                  <a:cs typeface="Gill Sans Light" panose="020B0302020104020203" pitchFamily="34" charset="-79"/>
                </a:rPr>
                <a:t>60% per year</a:t>
              </a:r>
            </a:p>
            <a:p>
              <a:pPr algn="l">
                <a:lnSpc>
                  <a:spcPct val="100000"/>
                </a:lnSpc>
                <a:spcBef>
                  <a:spcPct val="0"/>
                </a:spcBef>
                <a:buSzTx/>
              </a:pPr>
              <a:r>
                <a:rPr lang="en-US" altLang="ko-KR" sz="1600" b="0" dirty="0">
                  <a:latin typeface="Gill Sans Light" panose="020B0302020104020203" pitchFamily="34" charset="-79"/>
                  <a:ea typeface="굴림" panose="020B0600000101010101" pitchFamily="34" charset="-127"/>
                  <a:cs typeface="Gill Sans Light" panose="020B0302020104020203" pitchFamily="34" charset="-79"/>
                </a:rPr>
                <a:t>(2X/1.5 year)</a:t>
              </a:r>
            </a:p>
          </p:txBody>
        </p:sp>
        <p:sp>
          <p:nvSpPr>
            <p:cNvPr id="20783" name="Freeform 236"/>
            <p:cNvSpPr>
              <a:spLocks/>
            </p:cNvSpPr>
            <p:nvPr/>
          </p:nvSpPr>
          <p:spPr bwMode="auto">
            <a:xfrm>
              <a:off x="2011537" y="2655530"/>
              <a:ext cx="4441065" cy="2383875"/>
            </a:xfrm>
            <a:custGeom>
              <a:avLst/>
              <a:gdLst>
                <a:gd name="T0" fmla="*/ 0 w 3385"/>
                <a:gd name="T1" fmla="*/ 1816 h 1817"/>
                <a:gd name="T2" fmla="*/ 168 w 3385"/>
                <a:gd name="T3" fmla="*/ 1752 h 1817"/>
                <a:gd name="T4" fmla="*/ 344 w 3385"/>
                <a:gd name="T5" fmla="*/ 1696 h 1817"/>
                <a:gd name="T6" fmla="*/ 512 w 3385"/>
                <a:gd name="T7" fmla="*/ 1640 h 1817"/>
                <a:gd name="T8" fmla="*/ 680 w 3385"/>
                <a:gd name="T9" fmla="*/ 1576 h 1817"/>
                <a:gd name="T10" fmla="*/ 848 w 3385"/>
                <a:gd name="T11" fmla="*/ 1520 h 1817"/>
                <a:gd name="T12" fmla="*/ 1016 w 3385"/>
                <a:gd name="T13" fmla="*/ 1456 h 1817"/>
                <a:gd name="T14" fmla="*/ 1184 w 3385"/>
                <a:gd name="T15" fmla="*/ 1400 h 1817"/>
                <a:gd name="T16" fmla="*/ 1352 w 3385"/>
                <a:gd name="T17" fmla="*/ 1296 h 1817"/>
                <a:gd name="T18" fmla="*/ 1528 w 3385"/>
                <a:gd name="T19" fmla="*/ 1184 h 1817"/>
                <a:gd name="T20" fmla="*/ 1696 w 3385"/>
                <a:gd name="T21" fmla="*/ 1080 h 1817"/>
                <a:gd name="T22" fmla="*/ 1864 w 3385"/>
                <a:gd name="T23" fmla="*/ 968 h 1817"/>
                <a:gd name="T24" fmla="*/ 2032 w 3385"/>
                <a:gd name="T25" fmla="*/ 864 h 1817"/>
                <a:gd name="T26" fmla="*/ 2200 w 3385"/>
                <a:gd name="T27" fmla="*/ 752 h 1817"/>
                <a:gd name="T28" fmla="*/ 2368 w 3385"/>
                <a:gd name="T29" fmla="*/ 648 h 1817"/>
                <a:gd name="T30" fmla="*/ 2536 w 3385"/>
                <a:gd name="T31" fmla="*/ 536 h 1817"/>
                <a:gd name="T32" fmla="*/ 2712 w 3385"/>
                <a:gd name="T33" fmla="*/ 432 h 1817"/>
                <a:gd name="T34" fmla="*/ 2880 w 3385"/>
                <a:gd name="T35" fmla="*/ 328 h 1817"/>
                <a:gd name="T36" fmla="*/ 3048 w 3385"/>
                <a:gd name="T37" fmla="*/ 216 h 1817"/>
                <a:gd name="T38" fmla="*/ 3216 w 3385"/>
                <a:gd name="T39" fmla="*/ 112 h 1817"/>
                <a:gd name="T40" fmla="*/ 3384 w 3385"/>
                <a:gd name="T41" fmla="*/ 0 h 18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385" h="1817">
                  <a:moveTo>
                    <a:pt x="0" y="1816"/>
                  </a:moveTo>
                  <a:lnTo>
                    <a:pt x="168" y="1752"/>
                  </a:lnTo>
                  <a:lnTo>
                    <a:pt x="344" y="1696"/>
                  </a:lnTo>
                  <a:lnTo>
                    <a:pt x="512" y="1640"/>
                  </a:lnTo>
                  <a:lnTo>
                    <a:pt x="680" y="1576"/>
                  </a:lnTo>
                  <a:lnTo>
                    <a:pt x="848" y="1520"/>
                  </a:lnTo>
                  <a:lnTo>
                    <a:pt x="1016" y="1456"/>
                  </a:lnTo>
                  <a:lnTo>
                    <a:pt x="1184" y="1400"/>
                  </a:lnTo>
                  <a:lnTo>
                    <a:pt x="1352" y="1296"/>
                  </a:lnTo>
                  <a:lnTo>
                    <a:pt x="1528" y="1184"/>
                  </a:lnTo>
                  <a:lnTo>
                    <a:pt x="1696" y="1080"/>
                  </a:lnTo>
                  <a:lnTo>
                    <a:pt x="1864" y="968"/>
                  </a:lnTo>
                  <a:lnTo>
                    <a:pt x="2032" y="864"/>
                  </a:lnTo>
                  <a:lnTo>
                    <a:pt x="2200" y="752"/>
                  </a:lnTo>
                  <a:lnTo>
                    <a:pt x="2368" y="648"/>
                  </a:lnTo>
                  <a:lnTo>
                    <a:pt x="2536" y="536"/>
                  </a:lnTo>
                  <a:lnTo>
                    <a:pt x="2712" y="432"/>
                  </a:lnTo>
                  <a:lnTo>
                    <a:pt x="2880" y="328"/>
                  </a:lnTo>
                  <a:lnTo>
                    <a:pt x="3048" y="216"/>
                  </a:lnTo>
                  <a:lnTo>
                    <a:pt x="3216" y="112"/>
                  </a:lnTo>
                  <a:lnTo>
                    <a:pt x="3384" y="0"/>
                  </a:lnTo>
                </a:path>
              </a:pathLst>
            </a:custGeom>
            <a:noFill/>
            <a:ln w="127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latin typeface="Gill Sans Light" panose="020B0302020104020203" pitchFamily="34" charset="-79"/>
                <a:cs typeface="Gill Sans Light" panose="020B0302020104020203" pitchFamily="34" charset="-79"/>
              </a:endParaRPr>
            </a:p>
          </p:txBody>
        </p:sp>
        <p:sp>
          <p:nvSpPr>
            <p:cNvPr id="20784" name="Rectangle 239"/>
            <p:cNvSpPr>
              <a:spLocks noChangeArrowheads="1"/>
            </p:cNvSpPr>
            <p:nvPr/>
          </p:nvSpPr>
          <p:spPr bwMode="auto">
            <a:xfrm>
              <a:off x="2205710" y="4921326"/>
              <a:ext cx="41983" cy="55103"/>
            </a:xfrm>
            <a:prstGeom prst="rect">
              <a:avLst/>
            </a:prstGeom>
            <a:solidFill>
              <a:srgbClr val="DD0806"/>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85" name="Rectangle 240"/>
            <p:cNvSpPr>
              <a:spLocks noChangeArrowheads="1"/>
            </p:cNvSpPr>
            <p:nvPr/>
          </p:nvSpPr>
          <p:spPr bwMode="auto">
            <a:xfrm>
              <a:off x="2436619" y="4854414"/>
              <a:ext cx="41983" cy="41983"/>
            </a:xfrm>
            <a:prstGeom prst="rect">
              <a:avLst/>
            </a:prstGeom>
            <a:solidFill>
              <a:srgbClr val="DD0806"/>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86" name="Rectangle 241"/>
            <p:cNvSpPr>
              <a:spLocks noChangeArrowheads="1"/>
            </p:cNvSpPr>
            <p:nvPr/>
          </p:nvSpPr>
          <p:spPr bwMode="auto">
            <a:xfrm>
              <a:off x="2657033" y="4780943"/>
              <a:ext cx="41983" cy="41983"/>
            </a:xfrm>
            <a:prstGeom prst="rect">
              <a:avLst/>
            </a:prstGeom>
            <a:solidFill>
              <a:srgbClr val="DD0806"/>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87" name="Rectangle 242"/>
            <p:cNvSpPr>
              <a:spLocks noChangeArrowheads="1"/>
            </p:cNvSpPr>
            <p:nvPr/>
          </p:nvSpPr>
          <p:spPr bwMode="auto">
            <a:xfrm>
              <a:off x="2877446" y="4696976"/>
              <a:ext cx="41983" cy="41983"/>
            </a:xfrm>
            <a:prstGeom prst="rect">
              <a:avLst/>
            </a:prstGeom>
            <a:solidFill>
              <a:srgbClr val="DD0806"/>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88" name="Rectangle 243"/>
            <p:cNvSpPr>
              <a:spLocks noChangeArrowheads="1"/>
            </p:cNvSpPr>
            <p:nvPr/>
          </p:nvSpPr>
          <p:spPr bwMode="auto">
            <a:xfrm>
              <a:off x="3097859" y="4623505"/>
              <a:ext cx="41983" cy="41983"/>
            </a:xfrm>
            <a:prstGeom prst="rect">
              <a:avLst/>
            </a:prstGeom>
            <a:solidFill>
              <a:srgbClr val="DD0806"/>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89" name="Rectangle 244"/>
            <p:cNvSpPr>
              <a:spLocks noChangeArrowheads="1"/>
            </p:cNvSpPr>
            <p:nvPr/>
          </p:nvSpPr>
          <p:spPr bwMode="auto">
            <a:xfrm>
              <a:off x="3318272" y="4539538"/>
              <a:ext cx="41983" cy="41983"/>
            </a:xfrm>
            <a:prstGeom prst="rect">
              <a:avLst/>
            </a:prstGeom>
            <a:solidFill>
              <a:srgbClr val="DD0806"/>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90" name="Rectangle 245"/>
            <p:cNvSpPr>
              <a:spLocks noChangeArrowheads="1"/>
            </p:cNvSpPr>
            <p:nvPr/>
          </p:nvSpPr>
          <p:spPr bwMode="auto">
            <a:xfrm>
              <a:off x="3538686" y="4466067"/>
              <a:ext cx="41983" cy="41983"/>
            </a:xfrm>
            <a:prstGeom prst="rect">
              <a:avLst/>
            </a:prstGeom>
            <a:solidFill>
              <a:srgbClr val="DD0806"/>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91" name="Rectangle 246"/>
            <p:cNvSpPr>
              <a:spLocks noChangeArrowheads="1"/>
            </p:cNvSpPr>
            <p:nvPr/>
          </p:nvSpPr>
          <p:spPr bwMode="auto">
            <a:xfrm>
              <a:off x="3759099" y="4329621"/>
              <a:ext cx="41983" cy="41983"/>
            </a:xfrm>
            <a:prstGeom prst="rect">
              <a:avLst/>
            </a:prstGeom>
            <a:solidFill>
              <a:srgbClr val="DD0806"/>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92" name="Rectangle 247"/>
            <p:cNvSpPr>
              <a:spLocks noChangeArrowheads="1"/>
            </p:cNvSpPr>
            <p:nvPr/>
          </p:nvSpPr>
          <p:spPr bwMode="auto">
            <a:xfrm>
              <a:off x="3990008" y="4182679"/>
              <a:ext cx="41983" cy="41983"/>
            </a:xfrm>
            <a:prstGeom prst="rect">
              <a:avLst/>
            </a:prstGeom>
            <a:solidFill>
              <a:srgbClr val="DD0806"/>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93" name="Rectangle 248"/>
            <p:cNvSpPr>
              <a:spLocks noChangeArrowheads="1"/>
            </p:cNvSpPr>
            <p:nvPr/>
          </p:nvSpPr>
          <p:spPr bwMode="auto">
            <a:xfrm>
              <a:off x="4210421" y="4046232"/>
              <a:ext cx="41983" cy="41983"/>
            </a:xfrm>
            <a:prstGeom prst="rect">
              <a:avLst/>
            </a:prstGeom>
            <a:solidFill>
              <a:srgbClr val="DD0806"/>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94" name="Rectangle 249"/>
            <p:cNvSpPr>
              <a:spLocks noChangeArrowheads="1"/>
            </p:cNvSpPr>
            <p:nvPr/>
          </p:nvSpPr>
          <p:spPr bwMode="auto">
            <a:xfrm>
              <a:off x="4430834" y="3899290"/>
              <a:ext cx="41983" cy="41983"/>
            </a:xfrm>
            <a:prstGeom prst="rect">
              <a:avLst/>
            </a:prstGeom>
            <a:solidFill>
              <a:srgbClr val="DD0806"/>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95" name="Rectangle 250"/>
            <p:cNvSpPr>
              <a:spLocks noChangeArrowheads="1"/>
            </p:cNvSpPr>
            <p:nvPr/>
          </p:nvSpPr>
          <p:spPr bwMode="auto">
            <a:xfrm>
              <a:off x="4651248" y="3762844"/>
              <a:ext cx="41983" cy="41983"/>
            </a:xfrm>
            <a:prstGeom prst="rect">
              <a:avLst/>
            </a:prstGeom>
            <a:solidFill>
              <a:srgbClr val="DD0806"/>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96" name="Rectangle 251"/>
            <p:cNvSpPr>
              <a:spLocks noChangeArrowheads="1"/>
            </p:cNvSpPr>
            <p:nvPr/>
          </p:nvSpPr>
          <p:spPr bwMode="auto">
            <a:xfrm>
              <a:off x="4871661" y="3615902"/>
              <a:ext cx="41983" cy="41983"/>
            </a:xfrm>
            <a:prstGeom prst="rect">
              <a:avLst/>
            </a:prstGeom>
            <a:solidFill>
              <a:srgbClr val="DD0806"/>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97" name="Rectangle 252"/>
            <p:cNvSpPr>
              <a:spLocks noChangeArrowheads="1"/>
            </p:cNvSpPr>
            <p:nvPr/>
          </p:nvSpPr>
          <p:spPr bwMode="auto">
            <a:xfrm>
              <a:off x="5092074" y="3479456"/>
              <a:ext cx="41983" cy="41983"/>
            </a:xfrm>
            <a:prstGeom prst="rect">
              <a:avLst/>
            </a:prstGeom>
            <a:solidFill>
              <a:srgbClr val="DD0806"/>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98" name="Rectangle 253"/>
            <p:cNvSpPr>
              <a:spLocks noChangeArrowheads="1"/>
            </p:cNvSpPr>
            <p:nvPr/>
          </p:nvSpPr>
          <p:spPr bwMode="auto">
            <a:xfrm>
              <a:off x="5312487" y="3332513"/>
              <a:ext cx="41983" cy="41983"/>
            </a:xfrm>
            <a:prstGeom prst="rect">
              <a:avLst/>
            </a:prstGeom>
            <a:solidFill>
              <a:srgbClr val="DD0806"/>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99" name="Rectangle 254"/>
            <p:cNvSpPr>
              <a:spLocks noChangeArrowheads="1"/>
            </p:cNvSpPr>
            <p:nvPr/>
          </p:nvSpPr>
          <p:spPr bwMode="auto">
            <a:xfrm>
              <a:off x="5543397" y="3196067"/>
              <a:ext cx="41983" cy="41983"/>
            </a:xfrm>
            <a:prstGeom prst="rect">
              <a:avLst/>
            </a:prstGeom>
            <a:solidFill>
              <a:srgbClr val="DD0806"/>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b="0">
                <a:latin typeface="Gill Sans Light" panose="020B0302020104020203" pitchFamily="34" charset="-79"/>
                <a:cs typeface="Gill Sans Light" panose="020B0302020104020203" pitchFamily="34" charset="-79"/>
              </a:endParaRPr>
            </a:p>
          </p:txBody>
        </p:sp>
        <p:sp>
          <p:nvSpPr>
            <p:cNvPr id="20800" name="Rectangle 255"/>
            <p:cNvSpPr>
              <a:spLocks noChangeArrowheads="1"/>
            </p:cNvSpPr>
            <p:nvPr/>
          </p:nvSpPr>
          <p:spPr bwMode="auto">
            <a:xfrm>
              <a:off x="5763810" y="3059621"/>
              <a:ext cx="41983" cy="41983"/>
            </a:xfrm>
            <a:prstGeom prst="rect">
              <a:avLst/>
            </a:prstGeom>
            <a:solidFill>
              <a:srgbClr val="DD0806"/>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b="0">
                <a:latin typeface="Gill Sans Light" panose="020B0302020104020203" pitchFamily="34" charset="-79"/>
                <a:cs typeface="Gill Sans Light" panose="020B0302020104020203" pitchFamily="34" charset="-79"/>
              </a:endParaRPr>
            </a:p>
          </p:txBody>
        </p:sp>
        <p:sp>
          <p:nvSpPr>
            <p:cNvPr id="20801" name="Rectangle 256"/>
            <p:cNvSpPr>
              <a:spLocks noChangeArrowheads="1"/>
            </p:cNvSpPr>
            <p:nvPr/>
          </p:nvSpPr>
          <p:spPr bwMode="auto">
            <a:xfrm>
              <a:off x="5984223" y="2912679"/>
              <a:ext cx="41983" cy="41983"/>
            </a:xfrm>
            <a:prstGeom prst="rect">
              <a:avLst/>
            </a:prstGeom>
            <a:solidFill>
              <a:srgbClr val="DD0806"/>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b="0">
                <a:latin typeface="Gill Sans Light" panose="020B0302020104020203" pitchFamily="34" charset="-79"/>
                <a:cs typeface="Gill Sans Light" panose="020B0302020104020203" pitchFamily="34" charset="-79"/>
              </a:endParaRPr>
            </a:p>
          </p:txBody>
        </p:sp>
        <p:sp>
          <p:nvSpPr>
            <p:cNvPr id="20802" name="Rectangle 257"/>
            <p:cNvSpPr>
              <a:spLocks noChangeArrowheads="1"/>
            </p:cNvSpPr>
            <p:nvPr/>
          </p:nvSpPr>
          <p:spPr bwMode="auto">
            <a:xfrm>
              <a:off x="6204636" y="2776232"/>
              <a:ext cx="41983" cy="41983"/>
            </a:xfrm>
            <a:prstGeom prst="rect">
              <a:avLst/>
            </a:prstGeom>
            <a:solidFill>
              <a:srgbClr val="DD0806"/>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b="0">
                <a:latin typeface="Gill Sans Light" panose="020B0302020104020203" pitchFamily="34" charset="-79"/>
                <a:cs typeface="Gill Sans Light" panose="020B0302020104020203" pitchFamily="34" charset="-79"/>
              </a:endParaRPr>
            </a:p>
          </p:txBody>
        </p:sp>
        <p:sp>
          <p:nvSpPr>
            <p:cNvPr id="20803" name="Rectangle 258"/>
            <p:cNvSpPr>
              <a:spLocks noChangeArrowheads="1"/>
            </p:cNvSpPr>
            <p:nvPr/>
          </p:nvSpPr>
          <p:spPr bwMode="auto">
            <a:xfrm>
              <a:off x="6425050" y="2629290"/>
              <a:ext cx="41983" cy="41983"/>
            </a:xfrm>
            <a:prstGeom prst="rect">
              <a:avLst/>
            </a:prstGeom>
            <a:solidFill>
              <a:srgbClr val="DD0806"/>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b="0">
                <a:latin typeface="Gill Sans Light" panose="020B0302020104020203" pitchFamily="34" charset="-79"/>
                <a:cs typeface="Gill Sans Light" panose="020B0302020104020203" pitchFamily="34" charset="-79"/>
              </a:endParaRPr>
            </a:p>
          </p:txBody>
        </p:sp>
        <p:sp>
          <p:nvSpPr>
            <p:cNvPr id="20804" name="Rectangle 305"/>
            <p:cNvSpPr>
              <a:spLocks noChangeArrowheads="1"/>
            </p:cNvSpPr>
            <p:nvPr/>
          </p:nvSpPr>
          <p:spPr bwMode="auto">
            <a:xfrm>
              <a:off x="6565214" y="2393088"/>
              <a:ext cx="617158"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dirty="0">
                  <a:solidFill>
                    <a:srgbClr val="000000"/>
                  </a:solidFill>
                  <a:latin typeface="Gill Sans Light" panose="020B0302020104020203" pitchFamily="34" charset="-79"/>
                  <a:ea typeface="굴림" panose="020B0600000101010101" pitchFamily="34" charset="-127"/>
                  <a:cs typeface="Gill Sans Light" panose="020B0302020104020203" pitchFamily="34" charset="-79"/>
                </a:rPr>
                <a:t>CPU</a:t>
              </a:r>
            </a:p>
          </p:txBody>
        </p:sp>
        <p:sp>
          <p:nvSpPr>
            <p:cNvPr id="724280" name="Rectangle 312"/>
            <p:cNvSpPr>
              <a:spLocks noChangeArrowheads="1"/>
            </p:cNvSpPr>
            <p:nvPr/>
          </p:nvSpPr>
          <p:spPr bwMode="auto">
            <a:xfrm>
              <a:off x="3406176" y="2621418"/>
              <a:ext cx="1839287" cy="7053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ko-KR" altLang="en-US" b="0" dirty="0">
                  <a:solidFill>
                    <a:srgbClr val="FC0128"/>
                  </a:solidFill>
                  <a:latin typeface="Gill Sans Light" panose="020B0302020104020203" pitchFamily="34" charset="-79"/>
                  <a:ea typeface="굴림" panose="020B0600000101010101" pitchFamily="34" charset="-127"/>
                  <a:cs typeface="Gill Sans Light" panose="020B0302020104020203" pitchFamily="34" charset="-79"/>
                </a:rPr>
                <a:t>“</a:t>
              </a:r>
              <a:r>
                <a:rPr lang="en-US" altLang="ko-KR" b="0" dirty="0">
                  <a:solidFill>
                    <a:srgbClr val="FC0128"/>
                  </a:solidFill>
                  <a:latin typeface="Gill Sans Light" panose="020B0302020104020203" pitchFamily="34" charset="-79"/>
                  <a:ea typeface="굴림" panose="020B0600000101010101" pitchFamily="34" charset="-127"/>
                  <a:cs typeface="Gill Sans Light" panose="020B0302020104020203" pitchFamily="34" charset="-79"/>
                </a:rPr>
                <a:t>Moore’s Law”</a:t>
              </a:r>
            </a:p>
            <a:p>
              <a:pPr>
                <a:lnSpc>
                  <a:spcPct val="100000"/>
                </a:lnSpc>
                <a:spcBef>
                  <a:spcPct val="0"/>
                </a:spcBef>
                <a:buSzTx/>
              </a:pPr>
              <a:r>
                <a:rPr lang="en-US" altLang="ko-KR" b="0" dirty="0">
                  <a:solidFill>
                    <a:srgbClr val="FC0128"/>
                  </a:solidFill>
                  <a:latin typeface="Gill Sans Light" panose="020B0302020104020203" pitchFamily="34" charset="-79"/>
                  <a:ea typeface="굴림" panose="020B0600000101010101" pitchFamily="34" charset="-127"/>
                  <a:cs typeface="Gill Sans Light" panose="020B0302020104020203" pitchFamily="34" charset="-79"/>
                </a:rPr>
                <a:t>(really Joy’s Law)</a:t>
              </a:r>
            </a:p>
          </p:txBody>
        </p:sp>
      </p:grpSp>
      <p:sp>
        <p:nvSpPr>
          <p:cNvPr id="20744" name="Rectangle 313"/>
          <p:cNvSpPr>
            <a:spLocks noChangeArrowheads="1"/>
          </p:cNvSpPr>
          <p:nvPr/>
        </p:nvSpPr>
        <p:spPr bwMode="auto">
          <a:xfrm>
            <a:off x="2301132" y="1760464"/>
            <a:ext cx="3902544" cy="3390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90000"/>
              </a:lnSpc>
              <a:spcBef>
                <a:spcPct val="0"/>
              </a:spcBef>
              <a:buSzTx/>
            </a:pPr>
            <a:r>
              <a:rPr lang="en-US" altLang="ko-KR" sz="1800" b="0">
                <a:solidFill>
                  <a:schemeClr val="tx2"/>
                </a:solidFill>
                <a:latin typeface="Gill Sans Light" panose="020B0302020104020203" pitchFamily="34" charset="-79"/>
                <a:ea typeface="Gill Sans" charset="0"/>
                <a:cs typeface="Gill Sans Light" panose="020B0302020104020203" pitchFamily="34" charset="-79"/>
              </a:rPr>
              <a:t>Processor-DRAM Memory Gap (latency)</a:t>
            </a:r>
          </a:p>
        </p:txBody>
      </p:sp>
      <p:sp>
        <p:nvSpPr>
          <p:cNvPr id="330" name="Rectangle 284">
            <a:extLst>
              <a:ext uri="{FF2B5EF4-FFF2-40B4-BE49-F238E27FC236}">
                <a16:creationId xmlns:a16="http://schemas.microsoft.com/office/drawing/2014/main" id="{672806A4-62BD-F84A-B695-1AE58059609A}"/>
              </a:ext>
            </a:extLst>
          </p:cNvPr>
          <p:cNvSpPr>
            <a:spLocks noChangeArrowheads="1"/>
          </p:cNvSpPr>
          <p:nvPr/>
        </p:nvSpPr>
        <p:spPr bwMode="auto">
          <a:xfrm rot="16200000">
            <a:off x="1690756" y="5317276"/>
            <a:ext cx="658616" cy="2052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dirty="0">
                <a:latin typeface="Gill Sans Light" panose="020B0302020104020203" pitchFamily="34" charset="-79"/>
                <a:ea typeface="Gill Sans" charset="0"/>
                <a:cs typeface="Gill Sans Light" panose="020B0302020104020203" pitchFamily="34" charset="-79"/>
              </a:rPr>
              <a:t>1980</a:t>
            </a:r>
          </a:p>
        </p:txBody>
      </p:sp>
      <p:sp>
        <p:nvSpPr>
          <p:cNvPr id="331" name="Rectangle 285">
            <a:extLst>
              <a:ext uri="{FF2B5EF4-FFF2-40B4-BE49-F238E27FC236}">
                <a16:creationId xmlns:a16="http://schemas.microsoft.com/office/drawing/2014/main" id="{16FD7BC9-DA18-9940-B5C1-7AF654C90ECA}"/>
              </a:ext>
            </a:extLst>
          </p:cNvPr>
          <p:cNvSpPr>
            <a:spLocks noChangeArrowheads="1"/>
          </p:cNvSpPr>
          <p:nvPr/>
        </p:nvSpPr>
        <p:spPr bwMode="auto">
          <a:xfrm rot="16200000">
            <a:off x="1911170" y="5317276"/>
            <a:ext cx="658616" cy="2052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dirty="0">
                <a:latin typeface="Gill Sans Light" panose="020B0302020104020203" pitchFamily="34" charset="-79"/>
                <a:ea typeface="Gill Sans" charset="0"/>
                <a:cs typeface="Gill Sans Light" panose="020B0302020104020203" pitchFamily="34" charset="-79"/>
              </a:rPr>
              <a:t>1981</a:t>
            </a:r>
          </a:p>
        </p:txBody>
      </p:sp>
      <p:sp>
        <p:nvSpPr>
          <p:cNvPr id="332" name="Rectangle 286">
            <a:extLst>
              <a:ext uri="{FF2B5EF4-FFF2-40B4-BE49-F238E27FC236}">
                <a16:creationId xmlns:a16="http://schemas.microsoft.com/office/drawing/2014/main" id="{D81929A2-3D9A-B343-BF0B-7C86599668B1}"/>
              </a:ext>
            </a:extLst>
          </p:cNvPr>
          <p:cNvSpPr>
            <a:spLocks noChangeArrowheads="1"/>
          </p:cNvSpPr>
          <p:nvPr/>
        </p:nvSpPr>
        <p:spPr bwMode="auto">
          <a:xfrm rot="16200000">
            <a:off x="2351996" y="5317276"/>
            <a:ext cx="658616" cy="2052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1983</a:t>
            </a:r>
          </a:p>
        </p:txBody>
      </p:sp>
      <p:sp>
        <p:nvSpPr>
          <p:cNvPr id="333" name="Rectangle 287">
            <a:extLst>
              <a:ext uri="{FF2B5EF4-FFF2-40B4-BE49-F238E27FC236}">
                <a16:creationId xmlns:a16="http://schemas.microsoft.com/office/drawing/2014/main" id="{9E8E8D5A-5FCB-D446-8A0B-2EC7099CA884}"/>
              </a:ext>
            </a:extLst>
          </p:cNvPr>
          <p:cNvSpPr>
            <a:spLocks noChangeArrowheads="1"/>
          </p:cNvSpPr>
          <p:nvPr/>
        </p:nvSpPr>
        <p:spPr bwMode="auto">
          <a:xfrm rot="16200000">
            <a:off x="2572409" y="5317276"/>
            <a:ext cx="658616" cy="2052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1984</a:t>
            </a:r>
          </a:p>
        </p:txBody>
      </p:sp>
      <p:sp>
        <p:nvSpPr>
          <p:cNvPr id="334" name="Rectangle 288">
            <a:extLst>
              <a:ext uri="{FF2B5EF4-FFF2-40B4-BE49-F238E27FC236}">
                <a16:creationId xmlns:a16="http://schemas.microsoft.com/office/drawing/2014/main" id="{D3DA7118-B759-5A41-BD92-243E954152D2}"/>
              </a:ext>
            </a:extLst>
          </p:cNvPr>
          <p:cNvSpPr>
            <a:spLocks noChangeArrowheads="1"/>
          </p:cNvSpPr>
          <p:nvPr/>
        </p:nvSpPr>
        <p:spPr bwMode="auto">
          <a:xfrm rot="16200000">
            <a:off x="2792823" y="5317276"/>
            <a:ext cx="658616" cy="2052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1985</a:t>
            </a:r>
          </a:p>
        </p:txBody>
      </p:sp>
      <p:sp>
        <p:nvSpPr>
          <p:cNvPr id="335" name="Rectangle 289">
            <a:extLst>
              <a:ext uri="{FF2B5EF4-FFF2-40B4-BE49-F238E27FC236}">
                <a16:creationId xmlns:a16="http://schemas.microsoft.com/office/drawing/2014/main" id="{7BE4B6A2-92BB-1A4F-90E5-E4543D1756AC}"/>
              </a:ext>
            </a:extLst>
          </p:cNvPr>
          <p:cNvSpPr>
            <a:spLocks noChangeArrowheads="1"/>
          </p:cNvSpPr>
          <p:nvPr/>
        </p:nvSpPr>
        <p:spPr bwMode="auto">
          <a:xfrm rot="16200000">
            <a:off x="3023732" y="5317276"/>
            <a:ext cx="658616" cy="2052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1986</a:t>
            </a:r>
          </a:p>
        </p:txBody>
      </p:sp>
      <p:sp>
        <p:nvSpPr>
          <p:cNvPr id="336" name="Rectangle 290">
            <a:extLst>
              <a:ext uri="{FF2B5EF4-FFF2-40B4-BE49-F238E27FC236}">
                <a16:creationId xmlns:a16="http://schemas.microsoft.com/office/drawing/2014/main" id="{F4C14874-2014-8A49-AC21-318EC96FC272}"/>
              </a:ext>
            </a:extLst>
          </p:cNvPr>
          <p:cNvSpPr>
            <a:spLocks noChangeArrowheads="1"/>
          </p:cNvSpPr>
          <p:nvPr/>
        </p:nvSpPr>
        <p:spPr bwMode="auto">
          <a:xfrm rot="16200000">
            <a:off x="3244145" y="5317276"/>
            <a:ext cx="658616" cy="2052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1987</a:t>
            </a:r>
          </a:p>
        </p:txBody>
      </p:sp>
      <p:sp>
        <p:nvSpPr>
          <p:cNvPr id="337" name="Rectangle 291">
            <a:extLst>
              <a:ext uri="{FF2B5EF4-FFF2-40B4-BE49-F238E27FC236}">
                <a16:creationId xmlns:a16="http://schemas.microsoft.com/office/drawing/2014/main" id="{B23E1297-B84C-7A44-BD43-27F4D39CE697}"/>
              </a:ext>
            </a:extLst>
          </p:cNvPr>
          <p:cNvSpPr>
            <a:spLocks noChangeArrowheads="1"/>
          </p:cNvSpPr>
          <p:nvPr/>
        </p:nvSpPr>
        <p:spPr bwMode="auto">
          <a:xfrm rot="16200000">
            <a:off x="3464558" y="5317276"/>
            <a:ext cx="658616" cy="2052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1988</a:t>
            </a:r>
          </a:p>
        </p:txBody>
      </p:sp>
      <p:sp>
        <p:nvSpPr>
          <p:cNvPr id="338" name="Rectangle 292">
            <a:extLst>
              <a:ext uri="{FF2B5EF4-FFF2-40B4-BE49-F238E27FC236}">
                <a16:creationId xmlns:a16="http://schemas.microsoft.com/office/drawing/2014/main" id="{435925E4-AC0E-0F45-B6A9-0FE84584FEB6}"/>
              </a:ext>
            </a:extLst>
          </p:cNvPr>
          <p:cNvSpPr>
            <a:spLocks noChangeArrowheads="1"/>
          </p:cNvSpPr>
          <p:nvPr/>
        </p:nvSpPr>
        <p:spPr bwMode="auto">
          <a:xfrm rot="16200000">
            <a:off x="3684972" y="5317276"/>
            <a:ext cx="658616" cy="2052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1989</a:t>
            </a:r>
          </a:p>
        </p:txBody>
      </p:sp>
      <p:sp>
        <p:nvSpPr>
          <p:cNvPr id="339" name="Rectangle 293">
            <a:extLst>
              <a:ext uri="{FF2B5EF4-FFF2-40B4-BE49-F238E27FC236}">
                <a16:creationId xmlns:a16="http://schemas.microsoft.com/office/drawing/2014/main" id="{4B0C3CE4-767C-4244-BD6D-5CFD143AB1DE}"/>
              </a:ext>
            </a:extLst>
          </p:cNvPr>
          <p:cNvSpPr>
            <a:spLocks noChangeArrowheads="1"/>
          </p:cNvSpPr>
          <p:nvPr/>
        </p:nvSpPr>
        <p:spPr bwMode="auto">
          <a:xfrm rot="16200000">
            <a:off x="3905385" y="5317276"/>
            <a:ext cx="658616" cy="2052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1990</a:t>
            </a:r>
          </a:p>
        </p:txBody>
      </p:sp>
      <p:sp>
        <p:nvSpPr>
          <p:cNvPr id="340" name="Rectangle 294">
            <a:extLst>
              <a:ext uri="{FF2B5EF4-FFF2-40B4-BE49-F238E27FC236}">
                <a16:creationId xmlns:a16="http://schemas.microsoft.com/office/drawing/2014/main" id="{9F62AF63-CD71-504D-8FA3-82FE09A60CA3}"/>
              </a:ext>
            </a:extLst>
          </p:cNvPr>
          <p:cNvSpPr>
            <a:spLocks noChangeArrowheads="1"/>
          </p:cNvSpPr>
          <p:nvPr/>
        </p:nvSpPr>
        <p:spPr bwMode="auto">
          <a:xfrm rot="16200000">
            <a:off x="4125798" y="5317276"/>
            <a:ext cx="658616" cy="2052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dirty="0">
                <a:latin typeface="Gill Sans Light" panose="020B0302020104020203" pitchFamily="34" charset="-79"/>
                <a:ea typeface="Gill Sans" charset="0"/>
                <a:cs typeface="Gill Sans Light" panose="020B0302020104020203" pitchFamily="34" charset="-79"/>
              </a:rPr>
              <a:t>1991</a:t>
            </a:r>
          </a:p>
        </p:txBody>
      </p:sp>
      <p:sp>
        <p:nvSpPr>
          <p:cNvPr id="341" name="Rectangle 295">
            <a:extLst>
              <a:ext uri="{FF2B5EF4-FFF2-40B4-BE49-F238E27FC236}">
                <a16:creationId xmlns:a16="http://schemas.microsoft.com/office/drawing/2014/main" id="{A29617E3-8C4D-9C4D-8FBD-93C55BF7D094}"/>
              </a:ext>
            </a:extLst>
          </p:cNvPr>
          <p:cNvSpPr>
            <a:spLocks noChangeArrowheads="1"/>
          </p:cNvSpPr>
          <p:nvPr/>
        </p:nvSpPr>
        <p:spPr bwMode="auto">
          <a:xfrm rot="16200000">
            <a:off x="4356707" y="5317276"/>
            <a:ext cx="658616" cy="2052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1992</a:t>
            </a:r>
          </a:p>
        </p:txBody>
      </p:sp>
      <p:sp>
        <p:nvSpPr>
          <p:cNvPr id="342" name="Rectangle 296">
            <a:extLst>
              <a:ext uri="{FF2B5EF4-FFF2-40B4-BE49-F238E27FC236}">
                <a16:creationId xmlns:a16="http://schemas.microsoft.com/office/drawing/2014/main" id="{2D41F23D-CA93-0946-A7D1-7A425DB8154C}"/>
              </a:ext>
            </a:extLst>
          </p:cNvPr>
          <p:cNvSpPr>
            <a:spLocks noChangeArrowheads="1"/>
          </p:cNvSpPr>
          <p:nvPr/>
        </p:nvSpPr>
        <p:spPr bwMode="auto">
          <a:xfrm rot="16200000">
            <a:off x="4577120" y="5317276"/>
            <a:ext cx="658616" cy="2052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1993</a:t>
            </a:r>
          </a:p>
        </p:txBody>
      </p:sp>
      <p:sp>
        <p:nvSpPr>
          <p:cNvPr id="343" name="Rectangle 297">
            <a:extLst>
              <a:ext uri="{FF2B5EF4-FFF2-40B4-BE49-F238E27FC236}">
                <a16:creationId xmlns:a16="http://schemas.microsoft.com/office/drawing/2014/main" id="{CCE7180F-F0A6-9145-B4E1-DC34A56B7B31}"/>
              </a:ext>
            </a:extLst>
          </p:cNvPr>
          <p:cNvSpPr>
            <a:spLocks noChangeArrowheads="1"/>
          </p:cNvSpPr>
          <p:nvPr/>
        </p:nvSpPr>
        <p:spPr bwMode="auto">
          <a:xfrm rot="16200000">
            <a:off x="4797534" y="5317276"/>
            <a:ext cx="658616" cy="2052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1994</a:t>
            </a:r>
          </a:p>
        </p:txBody>
      </p:sp>
      <p:sp>
        <p:nvSpPr>
          <p:cNvPr id="344" name="Rectangle 298">
            <a:extLst>
              <a:ext uri="{FF2B5EF4-FFF2-40B4-BE49-F238E27FC236}">
                <a16:creationId xmlns:a16="http://schemas.microsoft.com/office/drawing/2014/main" id="{873656FA-D322-A44E-8C22-F6285D635C7D}"/>
              </a:ext>
            </a:extLst>
          </p:cNvPr>
          <p:cNvSpPr>
            <a:spLocks noChangeArrowheads="1"/>
          </p:cNvSpPr>
          <p:nvPr/>
        </p:nvSpPr>
        <p:spPr bwMode="auto">
          <a:xfrm rot="16200000">
            <a:off x="5017947" y="5317276"/>
            <a:ext cx="658616" cy="2052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1995</a:t>
            </a:r>
          </a:p>
        </p:txBody>
      </p:sp>
      <p:sp>
        <p:nvSpPr>
          <p:cNvPr id="345" name="Rectangle 299">
            <a:extLst>
              <a:ext uri="{FF2B5EF4-FFF2-40B4-BE49-F238E27FC236}">
                <a16:creationId xmlns:a16="http://schemas.microsoft.com/office/drawing/2014/main" id="{696F9823-E466-A54F-9276-3362108DEEA9}"/>
              </a:ext>
            </a:extLst>
          </p:cNvPr>
          <p:cNvSpPr>
            <a:spLocks noChangeArrowheads="1"/>
          </p:cNvSpPr>
          <p:nvPr/>
        </p:nvSpPr>
        <p:spPr bwMode="auto">
          <a:xfrm rot="16200000">
            <a:off x="5238360" y="5317276"/>
            <a:ext cx="658616" cy="2052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1996</a:t>
            </a:r>
          </a:p>
        </p:txBody>
      </p:sp>
      <p:sp>
        <p:nvSpPr>
          <p:cNvPr id="346" name="Rectangle 300">
            <a:extLst>
              <a:ext uri="{FF2B5EF4-FFF2-40B4-BE49-F238E27FC236}">
                <a16:creationId xmlns:a16="http://schemas.microsoft.com/office/drawing/2014/main" id="{A8DFB889-C681-EE4E-9C3D-7CC86D8FB810}"/>
              </a:ext>
            </a:extLst>
          </p:cNvPr>
          <p:cNvSpPr>
            <a:spLocks noChangeArrowheads="1"/>
          </p:cNvSpPr>
          <p:nvPr/>
        </p:nvSpPr>
        <p:spPr bwMode="auto">
          <a:xfrm rot="16200000">
            <a:off x="5458773" y="5317276"/>
            <a:ext cx="658616" cy="2052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1997</a:t>
            </a:r>
          </a:p>
        </p:txBody>
      </p:sp>
      <p:sp>
        <p:nvSpPr>
          <p:cNvPr id="347" name="Rectangle 301">
            <a:extLst>
              <a:ext uri="{FF2B5EF4-FFF2-40B4-BE49-F238E27FC236}">
                <a16:creationId xmlns:a16="http://schemas.microsoft.com/office/drawing/2014/main" id="{78B5C7C6-2D8D-9C40-83C6-9EED8F24937C}"/>
              </a:ext>
            </a:extLst>
          </p:cNvPr>
          <p:cNvSpPr>
            <a:spLocks noChangeArrowheads="1"/>
          </p:cNvSpPr>
          <p:nvPr/>
        </p:nvSpPr>
        <p:spPr bwMode="auto">
          <a:xfrm rot="16200000">
            <a:off x="5679187" y="5317276"/>
            <a:ext cx="658616" cy="2052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1998</a:t>
            </a:r>
          </a:p>
        </p:txBody>
      </p:sp>
      <p:sp>
        <p:nvSpPr>
          <p:cNvPr id="348" name="Rectangle 302">
            <a:extLst>
              <a:ext uri="{FF2B5EF4-FFF2-40B4-BE49-F238E27FC236}">
                <a16:creationId xmlns:a16="http://schemas.microsoft.com/office/drawing/2014/main" id="{1E7AF741-3719-BC4B-A088-DD8022DAA2FF}"/>
              </a:ext>
            </a:extLst>
          </p:cNvPr>
          <p:cNvSpPr>
            <a:spLocks noChangeArrowheads="1"/>
          </p:cNvSpPr>
          <p:nvPr/>
        </p:nvSpPr>
        <p:spPr bwMode="auto">
          <a:xfrm rot="16200000">
            <a:off x="5910096" y="5317276"/>
            <a:ext cx="658616" cy="2052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1999</a:t>
            </a:r>
          </a:p>
        </p:txBody>
      </p:sp>
      <p:sp>
        <p:nvSpPr>
          <p:cNvPr id="349" name="Rectangle 303">
            <a:extLst>
              <a:ext uri="{FF2B5EF4-FFF2-40B4-BE49-F238E27FC236}">
                <a16:creationId xmlns:a16="http://schemas.microsoft.com/office/drawing/2014/main" id="{7E32CF41-5D6C-0346-B92A-DC5F1AC1FF7E}"/>
              </a:ext>
            </a:extLst>
          </p:cNvPr>
          <p:cNvSpPr>
            <a:spLocks noChangeArrowheads="1"/>
          </p:cNvSpPr>
          <p:nvPr/>
        </p:nvSpPr>
        <p:spPr bwMode="auto">
          <a:xfrm rot="16200000">
            <a:off x="6130509" y="5317276"/>
            <a:ext cx="658616" cy="2052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dirty="0">
                <a:latin typeface="Gill Sans Light" panose="020B0302020104020203" pitchFamily="34" charset="-79"/>
                <a:ea typeface="Gill Sans" charset="0"/>
                <a:cs typeface="Gill Sans Light" panose="020B0302020104020203" pitchFamily="34" charset="-79"/>
              </a:rPr>
              <a:t>2000</a:t>
            </a:r>
          </a:p>
        </p:txBody>
      </p:sp>
      <p:sp>
        <p:nvSpPr>
          <p:cNvPr id="350" name="Rectangle 307">
            <a:extLst>
              <a:ext uri="{FF2B5EF4-FFF2-40B4-BE49-F238E27FC236}">
                <a16:creationId xmlns:a16="http://schemas.microsoft.com/office/drawing/2014/main" id="{9D9F81D5-DA20-8A4F-B28F-627CFA7666D4}"/>
              </a:ext>
            </a:extLst>
          </p:cNvPr>
          <p:cNvSpPr>
            <a:spLocks noChangeArrowheads="1"/>
          </p:cNvSpPr>
          <p:nvPr/>
        </p:nvSpPr>
        <p:spPr bwMode="auto">
          <a:xfrm rot="16200000">
            <a:off x="2163071" y="5317276"/>
            <a:ext cx="658616" cy="2052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dirty="0">
                <a:latin typeface="Gill Sans Light" panose="020B0302020104020203" pitchFamily="34" charset="-79"/>
                <a:ea typeface="Gill Sans" charset="0"/>
                <a:cs typeface="Gill Sans Light" panose="020B0302020104020203" pitchFamily="34" charset="-79"/>
              </a:rPr>
              <a:t>1982</a:t>
            </a:r>
          </a:p>
        </p:txBody>
      </p:sp>
      <p:sp>
        <p:nvSpPr>
          <p:cNvPr id="20748" name="Rectangle 309"/>
          <p:cNvSpPr>
            <a:spLocks noChangeArrowheads="1"/>
          </p:cNvSpPr>
          <p:nvPr/>
        </p:nvSpPr>
        <p:spPr bwMode="auto">
          <a:xfrm>
            <a:off x="5920192" y="3103379"/>
            <a:ext cx="1717651" cy="828432"/>
          </a:xfrm>
          <a:prstGeom prst="rect">
            <a:avLst/>
          </a:prstGeom>
          <a:solidFill>
            <a:schemeClr val="bg1"/>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b="0" dirty="0">
                <a:latin typeface="Gill Sans Light" panose="020B0302020104020203" pitchFamily="34" charset="-79"/>
                <a:ea typeface="Gill Sans" charset="0"/>
                <a:cs typeface="Gill Sans Light" panose="020B0302020104020203" pitchFamily="34" charset="-79"/>
              </a:rPr>
              <a:t>Processor-Memory</a:t>
            </a:r>
          </a:p>
          <a:p>
            <a:pPr algn="l">
              <a:lnSpc>
                <a:spcPct val="100000"/>
              </a:lnSpc>
              <a:spcBef>
                <a:spcPct val="0"/>
              </a:spcBef>
              <a:buSzTx/>
            </a:pPr>
            <a:r>
              <a:rPr lang="en-US" altLang="ko-KR" sz="1600" b="0" dirty="0">
                <a:latin typeface="Gill Sans Light" panose="020B0302020104020203" pitchFamily="34" charset="-79"/>
                <a:ea typeface="Gill Sans" charset="0"/>
                <a:cs typeface="Gill Sans Light" panose="020B0302020104020203" pitchFamily="34" charset="-79"/>
              </a:rPr>
              <a:t>Performance Gap:</a:t>
            </a:r>
            <a:br>
              <a:rPr lang="en-US" altLang="ko-KR" sz="1600" b="0" dirty="0">
                <a:latin typeface="Gill Sans Light" panose="020B0302020104020203" pitchFamily="34" charset="-79"/>
                <a:ea typeface="Gill Sans" charset="0"/>
                <a:cs typeface="Gill Sans Light" panose="020B0302020104020203" pitchFamily="34" charset="-79"/>
              </a:rPr>
            </a:br>
            <a:r>
              <a:rPr lang="en-US" altLang="ko-KR" sz="1600" b="0" dirty="0">
                <a:latin typeface="Gill Sans Light" panose="020B0302020104020203" pitchFamily="34" charset="-79"/>
                <a:ea typeface="Gill Sans" charset="0"/>
                <a:cs typeface="Gill Sans Light" panose="020B0302020104020203" pitchFamily="34" charset="-79"/>
              </a:rPr>
              <a:t>(grows 50% / year)</a:t>
            </a:r>
          </a:p>
        </p:txBody>
      </p:sp>
    </p:spTree>
    <p:extLst>
      <p:ext uri="{BB962C8B-B14F-4D97-AF65-F5344CB8AC3E}">
        <p14:creationId xmlns:p14="http://schemas.microsoft.com/office/powerpoint/2010/main" val="1663105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32" fill="hold" grpId="0" nodeType="clickEffect">
                                  <p:stCondLst>
                                    <p:cond delay="0"/>
                                  </p:stCondLst>
                                  <p:childTnLst>
                                    <p:set>
                                      <p:cBhvr>
                                        <p:cTn id="16" dur="1" fill="hold">
                                          <p:stCondLst>
                                            <p:cond delay="0"/>
                                          </p:stCondLst>
                                        </p:cTn>
                                        <p:tgtEl>
                                          <p:spTgt spid="20747"/>
                                        </p:tgtEl>
                                        <p:attrNameLst>
                                          <p:attrName>style.visibility</p:attrName>
                                        </p:attrNameLst>
                                      </p:cBhvr>
                                      <p:to>
                                        <p:strVal val="visible"/>
                                      </p:to>
                                    </p:set>
                                    <p:animEffect transition="in" filter="circle(out)">
                                      <p:cBhvr>
                                        <p:cTn id="17" dur="500"/>
                                        <p:tgtEl>
                                          <p:spTgt spid="20747"/>
                                        </p:tgtEl>
                                      </p:cBhvr>
                                    </p:animEffect>
                                  </p:childTnLst>
                                </p:cTn>
                              </p:par>
                              <p:par>
                                <p:cTn id="18" presetID="6" presetClass="entr" presetSubtype="32" fill="hold" grpId="0" nodeType="withEffect">
                                  <p:stCondLst>
                                    <p:cond delay="0"/>
                                  </p:stCondLst>
                                  <p:childTnLst>
                                    <p:set>
                                      <p:cBhvr>
                                        <p:cTn id="19" dur="1" fill="hold">
                                          <p:stCondLst>
                                            <p:cond delay="0"/>
                                          </p:stCondLst>
                                        </p:cTn>
                                        <p:tgtEl>
                                          <p:spTgt spid="20748"/>
                                        </p:tgtEl>
                                        <p:attrNameLst>
                                          <p:attrName>style.visibility</p:attrName>
                                        </p:attrNameLst>
                                      </p:cBhvr>
                                      <p:to>
                                        <p:strVal val="visible"/>
                                      </p:to>
                                    </p:set>
                                    <p:animEffect transition="in" filter="circle(out)">
                                      <p:cBhvr>
                                        <p:cTn id="20" dur="500"/>
                                        <p:tgtEl>
                                          <p:spTgt spid="207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47" grpId="0" animBg="1"/>
      <p:bldP spid="2074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Linux Virtual Memory Map </a:t>
            </a:r>
            <a:br>
              <a:rPr lang="en-US" dirty="0"/>
            </a:br>
            <a:r>
              <a:rPr lang="en-US" dirty="0"/>
              <a:t>Prior to KPTI Patch</a:t>
            </a:r>
          </a:p>
        </p:txBody>
      </p:sp>
      <p:sp>
        <p:nvSpPr>
          <p:cNvPr id="22" name="Content Placeholder 21">
            <a:extLst>
              <a:ext uri="{FF2B5EF4-FFF2-40B4-BE49-F238E27FC236}">
                <a16:creationId xmlns:a16="http://schemas.microsoft.com/office/drawing/2014/main" id="{75B99297-CBBB-3A44-B46C-A160BF7450B3}"/>
              </a:ext>
            </a:extLst>
          </p:cNvPr>
          <p:cNvSpPr>
            <a:spLocks noGrp="1"/>
          </p:cNvSpPr>
          <p:nvPr>
            <p:ph idx="1"/>
          </p:nvPr>
        </p:nvSpPr>
        <p:spPr>
          <a:xfrm>
            <a:off x="628650" y="4875966"/>
            <a:ext cx="7886700" cy="1769309"/>
          </a:xfrm>
        </p:spPr>
        <p:txBody>
          <a:bodyPr/>
          <a:lstStyle/>
          <a:p>
            <a:pPr>
              <a:lnSpc>
                <a:spcPct val="84000"/>
              </a:lnSpc>
            </a:pPr>
            <a:r>
              <a:rPr lang="en-US" sz="1600" dirty="0"/>
              <a:t>Address space of user process includes kernel memory</a:t>
            </a:r>
          </a:p>
          <a:p>
            <a:pPr>
              <a:lnSpc>
                <a:spcPct val="84000"/>
              </a:lnSpc>
            </a:pPr>
            <a:r>
              <a:rPr lang="en-US" sz="1600" dirty="0"/>
              <a:t>Kernel memory is protected from user process by </a:t>
            </a:r>
            <a:r>
              <a:rPr lang="en-US" sz="1600" i="1" dirty="0">
                <a:solidFill>
                  <a:srgbClr val="FF0000"/>
                </a:solidFill>
              </a:rPr>
              <a:t>owner bit</a:t>
            </a:r>
          </a:p>
          <a:p>
            <a:pPr>
              <a:lnSpc>
                <a:spcPct val="84000"/>
              </a:lnSpc>
            </a:pPr>
            <a:r>
              <a:rPr lang="en-US" sz="1600" dirty="0">
                <a:solidFill>
                  <a:srgbClr val="00B050"/>
                </a:solidFill>
              </a:rPr>
              <a:t>+ On system calls or interrupts, kernel page tables are always present</a:t>
            </a:r>
          </a:p>
          <a:p>
            <a:pPr lvl="1">
              <a:lnSpc>
                <a:spcPct val="84000"/>
              </a:lnSpc>
            </a:pPr>
            <a:r>
              <a:rPr lang="en-US" sz="1400" dirty="0">
                <a:solidFill>
                  <a:srgbClr val="00B050"/>
                </a:solidFill>
              </a:rPr>
              <a:t>Mitigating context-switch overheads (e.g., TLB flush, page-table swapping, etc.)</a:t>
            </a:r>
            <a:endParaRPr lang="en-US" sz="1200" dirty="0">
              <a:solidFill>
                <a:srgbClr val="00B050"/>
              </a:solidFill>
            </a:endParaRPr>
          </a:p>
          <a:p>
            <a:pPr>
              <a:lnSpc>
                <a:spcPct val="84000"/>
              </a:lnSpc>
            </a:pPr>
            <a:r>
              <a:rPr lang="en-US" sz="1600" dirty="0">
                <a:solidFill>
                  <a:srgbClr val="FF0000"/>
                </a:solidFill>
              </a:rPr>
              <a:t>– It exposes serious security vulnerabilities that have been exploited by various attacks</a:t>
            </a:r>
          </a:p>
          <a:p>
            <a:pPr lvl="1">
              <a:lnSpc>
                <a:spcPct val="84000"/>
              </a:lnSpc>
            </a:pPr>
            <a:r>
              <a:rPr lang="en-US" sz="1400" dirty="0">
                <a:solidFill>
                  <a:srgbClr val="FF0000"/>
                </a:solidFill>
              </a:rPr>
              <a:t>E.g. Meltdown and </a:t>
            </a:r>
            <a:r>
              <a:rPr lang="en-US" sz="1400" dirty="0" err="1">
                <a:solidFill>
                  <a:srgbClr val="FF0000"/>
                </a:solidFill>
              </a:rPr>
              <a:t>Spectre</a:t>
            </a:r>
            <a:r>
              <a:rPr lang="en-US" sz="1400" dirty="0">
                <a:solidFill>
                  <a:srgbClr val="FF0000"/>
                </a:solidFill>
              </a:rPr>
              <a:t> attacks</a:t>
            </a:r>
          </a:p>
        </p:txBody>
      </p:sp>
      <p:grpSp>
        <p:nvGrpSpPr>
          <p:cNvPr id="19" name="Group 18">
            <a:extLst>
              <a:ext uri="{FF2B5EF4-FFF2-40B4-BE49-F238E27FC236}">
                <a16:creationId xmlns:a16="http://schemas.microsoft.com/office/drawing/2014/main" id="{DEDC732F-121A-F043-827D-E417BF5F84BA}"/>
              </a:ext>
            </a:extLst>
          </p:cNvPr>
          <p:cNvGrpSpPr/>
          <p:nvPr/>
        </p:nvGrpSpPr>
        <p:grpSpPr>
          <a:xfrm>
            <a:off x="1628281" y="1544264"/>
            <a:ext cx="5570053" cy="2897516"/>
            <a:chOff x="1043425" y="1914840"/>
            <a:chExt cx="6739764" cy="4242254"/>
          </a:xfrm>
        </p:grpSpPr>
        <p:sp>
          <p:nvSpPr>
            <p:cNvPr id="5" name="Rectangle 4"/>
            <p:cNvSpPr/>
            <p:nvPr/>
          </p:nvSpPr>
          <p:spPr bwMode="auto">
            <a:xfrm>
              <a:off x="6638859" y="3124139"/>
              <a:ext cx="1144330" cy="1264786"/>
            </a:xfrm>
            <a:prstGeom prst="rect">
              <a:avLst/>
            </a:prstGeom>
            <a:solidFill>
              <a:schemeClr val="bg2">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Empty</a:t>
              </a:r>
            </a:p>
            <a:p>
              <a:pPr marL="0" marR="0" indent="0" algn="ctr" defTabSz="914400" rtl="0" eaLnBrk="0" fontAlgn="base" latinLnBrk="0" hangingPunct="0">
                <a:lnSpc>
                  <a:spcPct val="100000"/>
                </a:lnSpc>
                <a:spcBef>
                  <a:spcPct val="0"/>
                </a:spcBef>
                <a:spcAft>
                  <a:spcPct val="0"/>
                </a:spcAft>
                <a:buClrTx/>
                <a:buSzTx/>
                <a:buFontTx/>
                <a:buNone/>
                <a:tabLst/>
              </a:pPr>
              <a:r>
                <a:rPr lang="en-US" sz="1100" dirty="0">
                  <a:latin typeface="Gill Sans Light" panose="020B0302020104020203" pitchFamily="34" charset="-79"/>
                  <a:ea typeface="Gill Sans" charset="0"/>
                  <a:cs typeface="Gill Sans Light" panose="020B0302020104020203" pitchFamily="34" charset="-79"/>
                </a:rPr>
                <a:t>Space</a:t>
              </a:r>
              <a:endPar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endParaRPr>
            </a:p>
          </p:txBody>
        </p:sp>
        <p:sp>
          <p:nvSpPr>
            <p:cNvPr id="4" name="Rectangle 3"/>
            <p:cNvSpPr/>
            <p:nvPr/>
          </p:nvSpPr>
          <p:spPr bwMode="auto">
            <a:xfrm>
              <a:off x="2675337" y="2121085"/>
              <a:ext cx="1144330" cy="903418"/>
            </a:xfrm>
            <a:prstGeom prst="rect">
              <a:avLst/>
            </a:prstGeom>
            <a:solidFill>
              <a:schemeClr val="accent3">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Kernel</a:t>
              </a:r>
              <a:b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b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Addresses</a:t>
              </a:r>
            </a:p>
          </p:txBody>
        </p:sp>
        <p:sp>
          <p:nvSpPr>
            <p:cNvPr id="6" name="Rectangle 5"/>
            <p:cNvSpPr/>
            <p:nvPr/>
          </p:nvSpPr>
          <p:spPr bwMode="auto">
            <a:xfrm>
              <a:off x="2675337" y="3026241"/>
              <a:ext cx="1144330" cy="2469343"/>
            </a:xfrm>
            <a:prstGeom prst="rect">
              <a:avLst/>
            </a:prstGeom>
            <a:solidFill>
              <a:schemeClr val="accent5">
                <a:lumMod val="20000"/>
                <a:lumOff val="8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User</a:t>
              </a:r>
              <a:b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b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Addresses</a:t>
              </a:r>
            </a:p>
          </p:txBody>
        </p:sp>
        <p:sp>
          <p:nvSpPr>
            <p:cNvPr id="8" name="Rectangle 7"/>
            <p:cNvSpPr/>
            <p:nvPr/>
          </p:nvSpPr>
          <p:spPr bwMode="auto">
            <a:xfrm>
              <a:off x="6638859" y="4388924"/>
              <a:ext cx="1144330" cy="1084102"/>
            </a:xfrm>
            <a:prstGeom prst="rect">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a:ln>
                  <a:noFill/>
                </a:ln>
                <a:solidFill>
                  <a:schemeClr val="tx1"/>
                </a:solidFill>
                <a:effectLst/>
                <a:latin typeface="Gill Sans" charset="0"/>
                <a:ea typeface="Gill Sans" charset="0"/>
                <a:cs typeface="Gill Sans" charset="0"/>
              </a:endParaRPr>
            </a:p>
          </p:txBody>
        </p:sp>
        <p:sp>
          <p:nvSpPr>
            <p:cNvPr id="9" name="Rectangle 8"/>
            <p:cNvSpPr/>
            <p:nvPr/>
          </p:nvSpPr>
          <p:spPr bwMode="auto">
            <a:xfrm>
              <a:off x="6638859" y="4388924"/>
              <a:ext cx="1144330" cy="1084102"/>
            </a:xfrm>
            <a:prstGeom prst="rect">
              <a:avLst/>
            </a:prstGeom>
            <a:solidFill>
              <a:schemeClr val="accent5">
                <a:lumMod val="20000"/>
                <a:lumOff val="8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User</a:t>
              </a:r>
            </a:p>
            <a:p>
              <a:pPr marL="0" marR="0" indent="0" algn="ctr" defTabSz="914400" rtl="0" eaLnBrk="0" fontAlgn="base" latinLnBrk="0" hangingPunct="0">
                <a:lnSpc>
                  <a:spcPct val="100000"/>
                </a:lnSpc>
                <a:spcBef>
                  <a:spcPct val="0"/>
                </a:spcBef>
                <a:spcAft>
                  <a:spcPct val="0"/>
                </a:spcAft>
                <a:buClrTx/>
                <a:buSzTx/>
                <a:buFontTx/>
                <a:buNone/>
                <a:tabLst/>
              </a:pPr>
              <a:r>
                <a:rPr lang="en-US" sz="1100" dirty="0">
                  <a:latin typeface="Gill Sans Light" panose="020B0302020104020203" pitchFamily="34" charset="-79"/>
                  <a:ea typeface="Gill Sans" charset="0"/>
                  <a:cs typeface="Gill Sans Light" panose="020B0302020104020203" pitchFamily="34" charset="-79"/>
                </a:rPr>
                <a:t>Addresses</a:t>
              </a:r>
              <a:endPar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endParaRPr>
            </a:p>
          </p:txBody>
        </p:sp>
        <p:sp>
          <p:nvSpPr>
            <p:cNvPr id="10" name="Rectangle 9"/>
            <p:cNvSpPr/>
            <p:nvPr/>
          </p:nvSpPr>
          <p:spPr bwMode="auto">
            <a:xfrm>
              <a:off x="6638859" y="2040037"/>
              <a:ext cx="1144330" cy="1084102"/>
            </a:xfrm>
            <a:prstGeom prst="rect">
              <a:avLst/>
            </a:prstGeom>
            <a:solidFill>
              <a:schemeClr val="accent3">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Kernel</a:t>
              </a:r>
              <a:b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b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Addresses</a:t>
              </a:r>
            </a:p>
          </p:txBody>
        </p:sp>
        <p:sp>
          <p:nvSpPr>
            <p:cNvPr id="11" name="TextBox 10"/>
            <p:cNvSpPr txBox="1"/>
            <p:nvPr/>
          </p:nvSpPr>
          <p:spPr>
            <a:xfrm>
              <a:off x="1765083" y="5293435"/>
              <a:ext cx="889987" cy="348203"/>
            </a:xfrm>
            <a:prstGeom prst="rect">
              <a:avLst/>
            </a:prstGeom>
            <a:noFill/>
          </p:spPr>
          <p:txBody>
            <a:bodyPr wrap="none" rtlCol="0" anchor="ctr">
              <a:spAutoFit/>
            </a:bodyPr>
            <a:lstStyle/>
            <a:p>
              <a:pPr algn="r"/>
              <a:r>
                <a:rPr lang="en-US" sz="1100" dirty="0">
                  <a:latin typeface="Ubuntu Mono" panose="020B0509030602030204" pitchFamily="49" charset="0"/>
                  <a:ea typeface="Gill Sans" charset="0"/>
                  <a:cs typeface="Gill Sans" charset="0"/>
                </a:rPr>
                <a:t>0x00000000</a:t>
              </a:r>
            </a:p>
          </p:txBody>
        </p:sp>
        <p:sp>
          <p:nvSpPr>
            <p:cNvPr id="12" name="TextBox 11"/>
            <p:cNvSpPr txBox="1"/>
            <p:nvPr/>
          </p:nvSpPr>
          <p:spPr>
            <a:xfrm>
              <a:off x="1765083" y="2835853"/>
              <a:ext cx="889987" cy="348203"/>
            </a:xfrm>
            <a:prstGeom prst="rect">
              <a:avLst/>
            </a:prstGeom>
            <a:noFill/>
          </p:spPr>
          <p:txBody>
            <a:bodyPr wrap="none" rtlCol="0" anchor="ctr">
              <a:spAutoFit/>
            </a:bodyPr>
            <a:lstStyle/>
            <a:p>
              <a:pPr algn="r"/>
              <a:r>
                <a:rPr lang="en-US" sz="1100" dirty="0">
                  <a:latin typeface="Ubuntu Mono" panose="020B0509030602030204" pitchFamily="49" charset="0"/>
                  <a:ea typeface="Gill Sans" charset="0"/>
                  <a:cs typeface="Gill Sans" charset="0"/>
                </a:rPr>
                <a:t>0xC0000000</a:t>
              </a:r>
            </a:p>
          </p:txBody>
        </p:sp>
        <p:sp>
          <p:nvSpPr>
            <p:cNvPr id="13" name="TextBox 12"/>
            <p:cNvSpPr txBox="1"/>
            <p:nvPr/>
          </p:nvSpPr>
          <p:spPr>
            <a:xfrm>
              <a:off x="1765083" y="1914840"/>
              <a:ext cx="889987" cy="348203"/>
            </a:xfrm>
            <a:prstGeom prst="rect">
              <a:avLst/>
            </a:prstGeom>
            <a:noFill/>
          </p:spPr>
          <p:txBody>
            <a:bodyPr wrap="none" rtlCol="0" anchor="ctr">
              <a:spAutoFit/>
            </a:bodyPr>
            <a:lstStyle/>
            <a:p>
              <a:pPr algn="r"/>
              <a:r>
                <a:rPr lang="en-US" sz="1100" dirty="0">
                  <a:latin typeface="Ubuntu Mono" panose="020B0509030602030204" pitchFamily="49" charset="0"/>
                  <a:ea typeface="Gill Sans" charset="0"/>
                  <a:cs typeface="Gill Sans" charset="0"/>
                </a:rPr>
                <a:t>0xFFFFFFFF</a:t>
              </a:r>
            </a:p>
          </p:txBody>
        </p:sp>
        <p:sp>
          <p:nvSpPr>
            <p:cNvPr id="14" name="TextBox 13"/>
            <p:cNvSpPr txBox="1"/>
            <p:nvPr/>
          </p:nvSpPr>
          <p:spPr>
            <a:xfrm>
              <a:off x="5151031" y="5293435"/>
              <a:ext cx="1454244" cy="348203"/>
            </a:xfrm>
            <a:prstGeom prst="rect">
              <a:avLst/>
            </a:prstGeom>
            <a:noFill/>
          </p:spPr>
          <p:txBody>
            <a:bodyPr wrap="none" rtlCol="0" anchor="ctr">
              <a:spAutoFit/>
            </a:bodyPr>
            <a:lstStyle/>
            <a:p>
              <a:pPr algn="r"/>
              <a:r>
                <a:rPr lang="en-US" sz="1100" dirty="0">
                  <a:latin typeface="Ubuntu Mono" panose="020B0509030602030204" pitchFamily="49" charset="0"/>
                  <a:ea typeface="Gill Sans" charset="0"/>
                  <a:cs typeface="Gill Sans" charset="0"/>
                </a:rPr>
                <a:t>0x0000000000000000</a:t>
              </a:r>
            </a:p>
          </p:txBody>
        </p:sp>
        <p:sp>
          <p:nvSpPr>
            <p:cNvPr id="15" name="TextBox 14"/>
            <p:cNvSpPr txBox="1"/>
            <p:nvPr/>
          </p:nvSpPr>
          <p:spPr>
            <a:xfrm>
              <a:off x="5151031" y="4229931"/>
              <a:ext cx="1454244" cy="348203"/>
            </a:xfrm>
            <a:prstGeom prst="rect">
              <a:avLst/>
            </a:prstGeom>
            <a:noFill/>
          </p:spPr>
          <p:txBody>
            <a:bodyPr wrap="none" rtlCol="0" anchor="ctr">
              <a:spAutoFit/>
            </a:bodyPr>
            <a:lstStyle/>
            <a:p>
              <a:pPr algn="r"/>
              <a:r>
                <a:rPr lang="en-US" sz="1100" dirty="0">
                  <a:latin typeface="Ubuntu Mono" panose="020B0509030602030204" pitchFamily="49" charset="0"/>
                  <a:ea typeface="Gill Sans" charset="0"/>
                  <a:cs typeface="Gill Sans" charset="0"/>
                </a:rPr>
                <a:t>0x00007FFFFFFFFFFF</a:t>
              </a:r>
            </a:p>
          </p:txBody>
        </p:sp>
        <p:sp>
          <p:nvSpPr>
            <p:cNvPr id="16" name="TextBox 15"/>
            <p:cNvSpPr txBox="1"/>
            <p:nvPr/>
          </p:nvSpPr>
          <p:spPr>
            <a:xfrm>
              <a:off x="5151031" y="2959955"/>
              <a:ext cx="1454244" cy="348203"/>
            </a:xfrm>
            <a:prstGeom prst="rect">
              <a:avLst/>
            </a:prstGeom>
            <a:noFill/>
          </p:spPr>
          <p:txBody>
            <a:bodyPr wrap="none" rtlCol="0" anchor="ctr">
              <a:spAutoFit/>
            </a:bodyPr>
            <a:lstStyle/>
            <a:p>
              <a:pPr algn="r"/>
              <a:r>
                <a:rPr lang="en-US" sz="1100" dirty="0">
                  <a:latin typeface="Ubuntu Mono" panose="020B0509030602030204" pitchFamily="49" charset="0"/>
                  <a:ea typeface="Gill Sans" charset="0"/>
                  <a:cs typeface="Gill Sans" charset="0"/>
                </a:rPr>
                <a:t>0xFFFF800000000000</a:t>
              </a:r>
            </a:p>
          </p:txBody>
        </p:sp>
        <p:sp>
          <p:nvSpPr>
            <p:cNvPr id="17" name="TextBox 16"/>
            <p:cNvSpPr txBox="1"/>
            <p:nvPr/>
          </p:nvSpPr>
          <p:spPr>
            <a:xfrm>
              <a:off x="5151031" y="1935054"/>
              <a:ext cx="1454244" cy="348203"/>
            </a:xfrm>
            <a:prstGeom prst="rect">
              <a:avLst/>
            </a:prstGeom>
            <a:noFill/>
          </p:spPr>
          <p:txBody>
            <a:bodyPr wrap="none" rtlCol="0">
              <a:spAutoFit/>
            </a:bodyPr>
            <a:lstStyle/>
            <a:p>
              <a:pPr algn="r"/>
              <a:r>
                <a:rPr lang="en-US" sz="1100" dirty="0">
                  <a:latin typeface="Ubuntu Mono" panose="020B0509030602030204" pitchFamily="49" charset="0"/>
                  <a:ea typeface="Gill Sans" charset="0"/>
                  <a:cs typeface="Gill Sans" charset="0"/>
                </a:rPr>
                <a:t>0xFFFFFFFFFFFFFFFF</a:t>
              </a:r>
            </a:p>
          </p:txBody>
        </p:sp>
        <p:sp>
          <p:nvSpPr>
            <p:cNvPr id="25" name="Up-Down Arrow 24"/>
            <p:cNvSpPr/>
            <p:nvPr/>
          </p:nvSpPr>
          <p:spPr bwMode="auto">
            <a:xfrm>
              <a:off x="4297076" y="4384312"/>
              <a:ext cx="481823" cy="1050867"/>
            </a:xfrm>
            <a:prstGeom prst="upDownArrow">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vert270"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a:ln>
                    <a:noFill/>
                  </a:ln>
                  <a:solidFill>
                    <a:schemeClr val="tx1"/>
                  </a:solidFill>
                  <a:effectLst/>
                  <a:latin typeface="Ubuntu Mono" panose="020B0509030602030204" pitchFamily="49" charset="0"/>
                  <a:ea typeface="Gill Sans" charset="0"/>
                  <a:cs typeface="Gill Sans" charset="0"/>
                </a:rPr>
                <a:t>128TiB</a:t>
              </a:r>
            </a:p>
          </p:txBody>
        </p:sp>
        <p:sp>
          <p:nvSpPr>
            <p:cNvPr id="23" name="Up-Down Arrow 22"/>
            <p:cNvSpPr/>
            <p:nvPr/>
          </p:nvSpPr>
          <p:spPr bwMode="auto">
            <a:xfrm>
              <a:off x="1043425" y="3056354"/>
              <a:ext cx="481823" cy="2409116"/>
            </a:xfrm>
            <a:prstGeom prst="upDownArrow">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vert270"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a:ln>
                    <a:noFill/>
                  </a:ln>
                  <a:solidFill>
                    <a:schemeClr val="tx1"/>
                  </a:solidFill>
                  <a:effectLst/>
                  <a:latin typeface="Ubuntu Mono" panose="020B0509030602030204" pitchFamily="49" charset="0"/>
                  <a:ea typeface="Gill Sans" charset="0"/>
                  <a:cs typeface="Gill Sans" charset="0"/>
                </a:rPr>
                <a:t>3GiB Total</a:t>
              </a:r>
            </a:p>
          </p:txBody>
        </p:sp>
        <p:sp>
          <p:nvSpPr>
            <p:cNvPr id="26" name="Up-Down Arrow 25"/>
            <p:cNvSpPr/>
            <p:nvPr/>
          </p:nvSpPr>
          <p:spPr bwMode="auto">
            <a:xfrm>
              <a:off x="1043425" y="2100265"/>
              <a:ext cx="481823" cy="945059"/>
            </a:xfrm>
            <a:prstGeom prst="upDownArrow">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vert270"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000" dirty="0">
                  <a:latin typeface="Ubuntu Mono" panose="020B0509030602030204" pitchFamily="49" charset="0"/>
                  <a:ea typeface="Gill Sans" charset="0"/>
                  <a:cs typeface="Gill Sans" charset="0"/>
                </a:rPr>
                <a:t>1</a:t>
              </a:r>
              <a:r>
                <a:rPr kumimoji="0" lang="en-US" sz="1000" u="none" strike="noStrike" cap="none" normalizeH="0" baseline="0" dirty="0">
                  <a:ln>
                    <a:noFill/>
                  </a:ln>
                  <a:solidFill>
                    <a:schemeClr val="tx1"/>
                  </a:solidFill>
                  <a:effectLst/>
                  <a:latin typeface="Ubuntu Mono" panose="020B0509030602030204" pitchFamily="49" charset="0"/>
                  <a:ea typeface="Gill Sans" charset="0"/>
                  <a:cs typeface="Gill Sans" charset="0"/>
                </a:rPr>
                <a:t>GiB</a:t>
              </a:r>
            </a:p>
          </p:txBody>
        </p:sp>
        <p:sp>
          <p:nvSpPr>
            <p:cNvPr id="27" name="Up-Down Arrow 26"/>
            <p:cNvSpPr/>
            <p:nvPr/>
          </p:nvSpPr>
          <p:spPr bwMode="auto">
            <a:xfrm>
              <a:off x="4297076" y="2073272"/>
              <a:ext cx="481823" cy="1050867"/>
            </a:xfrm>
            <a:prstGeom prst="upDownArrow">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vert270"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a:ln>
                    <a:noFill/>
                  </a:ln>
                  <a:solidFill>
                    <a:schemeClr val="tx1"/>
                  </a:solidFill>
                  <a:effectLst/>
                  <a:latin typeface="Ubuntu Mono" panose="020B0509030602030204" pitchFamily="49" charset="0"/>
                  <a:ea typeface="Gill Sans" charset="0"/>
                  <a:cs typeface="Gill Sans" charset="0"/>
                </a:rPr>
                <a:t>128TiB</a:t>
              </a:r>
            </a:p>
          </p:txBody>
        </p:sp>
        <p:sp>
          <p:nvSpPr>
            <p:cNvPr id="30" name="TextBox 29"/>
            <p:cNvSpPr txBox="1"/>
            <p:nvPr/>
          </p:nvSpPr>
          <p:spPr>
            <a:xfrm>
              <a:off x="1524260" y="5808891"/>
              <a:ext cx="1766830" cy="348203"/>
            </a:xfrm>
            <a:prstGeom prst="rect">
              <a:avLst/>
            </a:prstGeom>
            <a:noFill/>
          </p:spPr>
          <p:txBody>
            <a:bodyPr wrap="none" rtlCol="0">
              <a:spAutoFit/>
            </a:bodyPr>
            <a:lstStyle/>
            <a:p>
              <a:r>
                <a:rPr lang="en-US" sz="1100" dirty="0">
                  <a:latin typeface="Gill Sans Light" panose="020B0302020104020203" pitchFamily="34" charset="-79"/>
                  <a:ea typeface="Gill Sans" charset="0"/>
                  <a:cs typeface="Gill Sans Light" panose="020B0302020104020203" pitchFamily="34" charset="-79"/>
                </a:rPr>
                <a:t>32-Bit Virtual Address Space</a:t>
              </a:r>
            </a:p>
          </p:txBody>
        </p:sp>
        <p:sp>
          <p:nvSpPr>
            <p:cNvPr id="33" name="TextBox 32"/>
            <p:cNvSpPr txBox="1"/>
            <p:nvPr/>
          </p:nvSpPr>
          <p:spPr>
            <a:xfrm>
              <a:off x="5078471" y="5808891"/>
              <a:ext cx="1766830" cy="348203"/>
            </a:xfrm>
            <a:prstGeom prst="rect">
              <a:avLst/>
            </a:prstGeom>
            <a:noFill/>
          </p:spPr>
          <p:txBody>
            <a:bodyPr wrap="none" rtlCol="0">
              <a:spAutoFit/>
            </a:bodyPr>
            <a:lstStyle/>
            <a:p>
              <a:r>
                <a:rPr lang="en-US" sz="1100" dirty="0">
                  <a:latin typeface="Gill Sans Light" panose="020B0302020104020203" pitchFamily="34" charset="-79"/>
                  <a:ea typeface="Gill Sans" charset="0"/>
                  <a:cs typeface="Gill Sans Light" panose="020B0302020104020203" pitchFamily="34" charset="-79"/>
                </a:rPr>
                <a:t>64-Bit Virtual Address Space</a:t>
              </a:r>
            </a:p>
          </p:txBody>
        </p:sp>
        <p:sp>
          <p:nvSpPr>
            <p:cNvPr id="34" name="TextBox 33"/>
            <p:cNvSpPr txBox="1"/>
            <p:nvPr/>
          </p:nvSpPr>
          <p:spPr>
            <a:xfrm>
              <a:off x="5063537" y="3580459"/>
              <a:ext cx="1042273" cy="348203"/>
            </a:xfrm>
            <a:prstGeom prst="rect">
              <a:avLst/>
            </a:prstGeom>
            <a:noFill/>
          </p:spPr>
          <p:txBody>
            <a:bodyPr wrap="none" rtlCol="0">
              <a:spAutoFit/>
            </a:bodyPr>
            <a:lstStyle/>
            <a:p>
              <a:r>
                <a:rPr lang="en-US" sz="1100" dirty="0">
                  <a:latin typeface="Gill Sans Light" panose="020B0302020104020203" pitchFamily="34" charset="-79"/>
                  <a:ea typeface="Gill Sans" charset="0"/>
                  <a:cs typeface="Gill Sans Light" panose="020B0302020104020203" pitchFamily="34" charset="-79"/>
                </a:rPr>
                <a:t>Canonical Hole</a:t>
              </a:r>
            </a:p>
          </p:txBody>
        </p:sp>
      </p:grpSp>
    </p:spTree>
    <p:extLst>
      <p:ext uri="{BB962C8B-B14F-4D97-AF65-F5344CB8AC3E}">
        <p14:creationId xmlns:p14="http://schemas.microsoft.com/office/powerpoint/2010/main" val="3443558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4846F-E2D9-4149-AADD-8A75A594BE60}"/>
              </a:ext>
            </a:extLst>
          </p:cNvPr>
          <p:cNvSpPr>
            <a:spLocks noGrp="1"/>
          </p:cNvSpPr>
          <p:nvPr>
            <p:ph type="title"/>
          </p:nvPr>
        </p:nvSpPr>
        <p:spPr>
          <a:xfrm>
            <a:off x="628650" y="212727"/>
            <a:ext cx="7886700" cy="986154"/>
          </a:xfrm>
        </p:spPr>
        <p:txBody>
          <a:bodyPr/>
          <a:lstStyle/>
          <a:p>
            <a:r>
              <a:rPr lang="en-US" dirty="0"/>
              <a:t>Meltdown Attack: Background</a:t>
            </a:r>
          </a:p>
        </p:txBody>
      </p:sp>
      <p:sp>
        <p:nvSpPr>
          <p:cNvPr id="3" name="Content Placeholder 2">
            <a:extLst>
              <a:ext uri="{FF2B5EF4-FFF2-40B4-BE49-F238E27FC236}">
                <a16:creationId xmlns:a16="http://schemas.microsoft.com/office/drawing/2014/main" id="{2F3B40C1-CFFC-4841-9865-C03F6838DB1C}"/>
              </a:ext>
            </a:extLst>
          </p:cNvPr>
          <p:cNvSpPr>
            <a:spLocks noGrp="1"/>
          </p:cNvSpPr>
          <p:nvPr>
            <p:ph idx="1"/>
          </p:nvPr>
        </p:nvSpPr>
        <p:spPr>
          <a:xfrm>
            <a:off x="628650" y="4294208"/>
            <a:ext cx="7886700" cy="2351067"/>
          </a:xfrm>
        </p:spPr>
        <p:txBody>
          <a:bodyPr/>
          <a:lstStyle/>
          <a:p>
            <a:r>
              <a:rPr lang="en-US" sz="1600" dirty="0"/>
              <a:t>Branches can significantly slow down </a:t>
            </a:r>
            <a:r>
              <a:rPr lang="en-US" sz="1600" dirty="0">
                <a:solidFill>
                  <a:srgbClr val="FF0000"/>
                </a:solidFill>
              </a:rPr>
              <a:t>out-of-order execution</a:t>
            </a:r>
          </a:p>
          <a:p>
            <a:pPr lvl="1"/>
            <a:r>
              <a:rPr lang="en-US" sz="1400" dirty="0"/>
              <a:t>E.g., processor has to wait for many cycles to determine direction of conditional jump</a:t>
            </a:r>
            <a:endParaRPr lang="en-CA" sz="1400" dirty="0"/>
          </a:p>
          <a:p>
            <a:r>
              <a:rPr lang="en-US" sz="1600" dirty="0"/>
              <a:t>To speed up out-of-order execution, modern processors implement </a:t>
            </a:r>
            <a:r>
              <a:rPr lang="en-US" sz="1600" dirty="0">
                <a:solidFill>
                  <a:srgbClr val="FF0000"/>
                </a:solidFill>
              </a:rPr>
              <a:t>branch predictors (BP)</a:t>
            </a:r>
          </a:p>
          <a:p>
            <a:pPr lvl="1"/>
            <a:r>
              <a:rPr lang="en-US" sz="1400" dirty="0"/>
              <a:t>BP predicts whether conditional branch will be taken </a:t>
            </a:r>
            <a:r>
              <a:rPr lang="en-US" sz="1400" dirty="0">
                <a:solidFill>
                  <a:srgbClr val="FF0000"/>
                </a:solidFill>
              </a:rPr>
              <a:t>before its execution</a:t>
            </a:r>
          </a:p>
          <a:p>
            <a:pPr lvl="1"/>
            <a:r>
              <a:rPr lang="en-US" sz="1400" dirty="0"/>
              <a:t>Predictions are usually based on previous executions of the branch</a:t>
            </a:r>
          </a:p>
          <a:p>
            <a:pPr lvl="1"/>
            <a:r>
              <a:rPr lang="en-US" sz="1400" dirty="0"/>
              <a:t>Processor executes next instructions speculatively</a:t>
            </a:r>
          </a:p>
          <a:p>
            <a:pPr lvl="1"/>
            <a:r>
              <a:rPr lang="en-US" sz="1400" dirty="0"/>
              <a:t>On branch misprediction, processor </a:t>
            </a:r>
            <a:r>
              <a:rPr lang="en-US" sz="1400" dirty="0">
                <a:solidFill>
                  <a:srgbClr val="FF0000"/>
                </a:solidFill>
              </a:rPr>
              <a:t>rolls back</a:t>
            </a:r>
            <a:r>
              <a:rPr lang="en-US" sz="1400" dirty="0"/>
              <a:t> speculatively-executed instructions</a:t>
            </a:r>
          </a:p>
          <a:p>
            <a:pPr lvl="2"/>
            <a:r>
              <a:rPr lang="en-US" sz="1200" dirty="0"/>
              <a:t>Their results do not change architectural state</a:t>
            </a:r>
          </a:p>
          <a:p>
            <a:pPr lvl="1"/>
            <a:endParaRPr lang="en-US" sz="1400" dirty="0"/>
          </a:p>
        </p:txBody>
      </p:sp>
      <p:pic>
        <p:nvPicPr>
          <p:cNvPr id="12" name="Picture 2">
            <a:extLst>
              <a:ext uri="{FF2B5EF4-FFF2-40B4-BE49-F238E27FC236}">
                <a16:creationId xmlns:a16="http://schemas.microsoft.com/office/drawing/2014/main" id="{506C2D5D-4D8C-E643-B74E-821277711E9A}"/>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3837262" y="1544542"/>
            <a:ext cx="1469476" cy="2403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3703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a:t>Meltdown Attack</a:t>
            </a:r>
            <a:endParaRPr lang="en-US" dirty="0"/>
          </a:p>
        </p:txBody>
      </p:sp>
      <p:sp>
        <p:nvSpPr>
          <p:cNvPr id="9" name="Content Placeholder 8">
            <a:extLst>
              <a:ext uri="{FF2B5EF4-FFF2-40B4-BE49-F238E27FC236}">
                <a16:creationId xmlns:a16="http://schemas.microsoft.com/office/drawing/2014/main" id="{0291AB00-8260-1942-B8C2-C14B7441C85E}"/>
              </a:ext>
            </a:extLst>
          </p:cNvPr>
          <p:cNvSpPr>
            <a:spLocks noGrp="1"/>
          </p:cNvSpPr>
          <p:nvPr>
            <p:ph idx="1"/>
          </p:nvPr>
        </p:nvSpPr>
        <p:spPr>
          <a:xfrm>
            <a:off x="628650" y="1676400"/>
            <a:ext cx="7886700" cy="4968875"/>
          </a:xfrm>
        </p:spPr>
        <p:txBody>
          <a:bodyPr/>
          <a:lstStyle/>
          <a:p>
            <a:r>
              <a:rPr lang="en-US" sz="1800" dirty="0"/>
              <a:t>Meltdown was announced in 2018 </a:t>
            </a:r>
          </a:p>
          <a:p>
            <a:r>
              <a:rPr lang="en-US" sz="1800" dirty="0"/>
              <a:t>It affects Intel x86, IBM Power, and some ARM processors</a:t>
            </a:r>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r>
              <a:rPr lang="en-US" sz="1800" dirty="0"/>
              <a:t>Kernel page-table isolation (KPTI) patch was released to mitigate Meltdown</a:t>
            </a:r>
          </a:p>
          <a:p>
            <a:pPr lvl="1"/>
            <a:r>
              <a:rPr lang="en-US" sz="1600" dirty="0"/>
              <a:t>Without PCID tag in TLB, KPTI needs to flush TLB twice on </a:t>
            </a:r>
            <a:r>
              <a:rPr lang="en-US" sz="1600" dirty="0" err="1"/>
              <a:t>syscall</a:t>
            </a:r>
            <a:r>
              <a:rPr lang="en-US" sz="1600" dirty="0"/>
              <a:t> and interrupts (800% overhead!)</a:t>
            </a:r>
          </a:p>
          <a:p>
            <a:pPr lvl="1"/>
            <a:r>
              <a:rPr lang="en-US" sz="1600" dirty="0"/>
              <a:t>Need at least kernel v4.14 which utilizes PCID tag in new HW to avoid flushing</a:t>
            </a:r>
          </a:p>
        </p:txBody>
      </p:sp>
      <p:sp>
        <p:nvSpPr>
          <p:cNvPr id="6" name="Rectangle 5">
            <a:extLst>
              <a:ext uri="{FF2B5EF4-FFF2-40B4-BE49-F238E27FC236}">
                <a16:creationId xmlns:a16="http://schemas.microsoft.com/office/drawing/2014/main" id="{D78877B4-F35B-9448-9EB1-BB02DAB7AD09}"/>
              </a:ext>
            </a:extLst>
          </p:cNvPr>
          <p:cNvSpPr/>
          <p:nvPr/>
        </p:nvSpPr>
        <p:spPr>
          <a:xfrm>
            <a:off x="1160728" y="2714136"/>
            <a:ext cx="6822543" cy="2391104"/>
          </a:xfrm>
          <a:prstGeom prst="rect">
            <a:avLst/>
          </a:prstGeom>
        </p:spPr>
        <p:txBody>
          <a:bodyPr wrap="square">
            <a:spAutoFit/>
          </a:bodyPr>
          <a:lstStyle/>
          <a:p>
            <a:pPr>
              <a:lnSpc>
                <a:spcPct val="120000"/>
              </a:lnSpc>
              <a:spcBef>
                <a:spcPts val="0"/>
              </a:spcBef>
            </a:pPr>
            <a:r>
              <a:rPr lang="en-US" sz="1400" dirty="0">
                <a:latin typeface="Ubuntu Mono" panose="020B0509030602030204" pitchFamily="49" charset="0"/>
              </a:rPr>
              <a:t>char array[256 * 4096];	</a:t>
            </a:r>
            <a:r>
              <a:rPr lang="en-US" sz="1400" dirty="0">
                <a:solidFill>
                  <a:srgbClr val="00B050"/>
                </a:solidFill>
                <a:latin typeface="Ubuntu Mono" panose="020B0509030602030204" pitchFamily="49" charset="0"/>
              </a:rPr>
              <a:t>// Skip 4096 to avoid HW cache prefetch</a:t>
            </a:r>
          </a:p>
          <a:p>
            <a:pPr>
              <a:lnSpc>
                <a:spcPct val="120000"/>
              </a:lnSpc>
              <a:spcBef>
                <a:spcPts val="0"/>
              </a:spcBef>
            </a:pPr>
            <a:r>
              <a:rPr lang="en-US" sz="1400" dirty="0" err="1">
                <a:latin typeface="Ubuntu Mono" panose="020B0509030602030204" pitchFamily="49" charset="0"/>
              </a:rPr>
              <a:t>flush_cache</a:t>
            </a:r>
            <a:r>
              <a:rPr lang="en-US" sz="1400" dirty="0">
                <a:latin typeface="Ubuntu Mono" panose="020B0509030602030204" pitchFamily="49" charset="0"/>
              </a:rPr>
              <a:t>(array);		</a:t>
            </a:r>
            <a:r>
              <a:rPr lang="en-US" sz="1400" dirty="0">
                <a:solidFill>
                  <a:srgbClr val="00B050"/>
                </a:solidFill>
                <a:latin typeface="Ubuntu Mono" panose="020B0509030602030204" pitchFamily="49" charset="0"/>
              </a:rPr>
              <a:t>// Make sure array is not cached</a:t>
            </a:r>
          </a:p>
          <a:p>
            <a:pPr>
              <a:lnSpc>
                <a:spcPct val="120000"/>
              </a:lnSpc>
              <a:spcBef>
                <a:spcPts val="0"/>
              </a:spcBef>
            </a:pPr>
            <a:r>
              <a:rPr lang="en-US" sz="1400" dirty="0">
                <a:latin typeface="Ubuntu Mono" panose="020B0509030602030204" pitchFamily="49" charset="0"/>
              </a:rPr>
              <a:t>try { 	 			</a:t>
            </a:r>
            <a:r>
              <a:rPr lang="en-US" sz="1400" dirty="0">
                <a:solidFill>
                  <a:srgbClr val="00B050"/>
                </a:solidFill>
                <a:latin typeface="Ubuntu Mono" panose="020B0509030602030204" pitchFamily="49" charset="0"/>
              </a:rPr>
              <a:t>// catch and ignore SIGSEGV (illegal access)</a:t>
            </a:r>
          </a:p>
          <a:p>
            <a:pPr>
              <a:lnSpc>
                <a:spcPct val="120000"/>
              </a:lnSpc>
              <a:spcBef>
                <a:spcPts val="0"/>
              </a:spcBef>
            </a:pPr>
            <a:r>
              <a:rPr lang="en-US" sz="1400" dirty="0">
                <a:solidFill>
                  <a:srgbClr val="00B050"/>
                </a:solidFill>
                <a:latin typeface="Ubuntu Mono" panose="020B0509030602030204" pitchFamily="49" charset="0"/>
              </a:rPr>
              <a:t>	</a:t>
            </a:r>
            <a:r>
              <a:rPr lang="en-US" sz="1400" dirty="0">
                <a:latin typeface="Ubuntu Mono" panose="020B0509030602030204" pitchFamily="49" charset="0"/>
              </a:rPr>
              <a:t>char result = *(char *)</a:t>
            </a:r>
            <a:r>
              <a:rPr lang="en-US" sz="1400" dirty="0" err="1">
                <a:latin typeface="Ubuntu Mono" panose="020B0509030602030204" pitchFamily="49" charset="0"/>
              </a:rPr>
              <a:t>kernel_address</a:t>
            </a:r>
            <a:r>
              <a:rPr lang="en-US" sz="1400" dirty="0">
                <a:latin typeface="Ubuntu Mono" panose="020B0509030602030204" pitchFamily="49" charset="0"/>
              </a:rPr>
              <a:t>;	</a:t>
            </a:r>
            <a:r>
              <a:rPr lang="en-US" sz="1400" dirty="0">
                <a:solidFill>
                  <a:srgbClr val="00B050"/>
                </a:solidFill>
                <a:latin typeface="Ubuntu Mono" panose="020B0509030602030204" pitchFamily="49" charset="0"/>
              </a:rPr>
              <a:t>// Segmentation fault</a:t>
            </a:r>
          </a:p>
          <a:p>
            <a:pPr>
              <a:lnSpc>
                <a:spcPct val="120000"/>
              </a:lnSpc>
              <a:spcBef>
                <a:spcPts val="0"/>
              </a:spcBef>
            </a:pPr>
            <a:r>
              <a:rPr lang="en-US" sz="1400" dirty="0">
                <a:latin typeface="Ubuntu Mono" panose="020B0509030602030204" pitchFamily="49" charset="0"/>
              </a:rPr>
              <a:t>	char dummy = array[result * 4096];		</a:t>
            </a:r>
            <a:r>
              <a:rPr lang="en-US" sz="1400" dirty="0">
                <a:solidFill>
                  <a:srgbClr val="00B050"/>
                </a:solidFill>
                <a:latin typeface="Ubuntu Mono" panose="020B0509030602030204" pitchFamily="49" charset="0"/>
              </a:rPr>
              <a:t>// Leak info!</a:t>
            </a:r>
            <a:endParaRPr lang="en-US" sz="1400" dirty="0">
              <a:latin typeface="Ubuntu Mono" panose="020B0509030602030204" pitchFamily="49" charset="0"/>
            </a:endParaRPr>
          </a:p>
          <a:p>
            <a:pPr>
              <a:lnSpc>
                <a:spcPct val="120000"/>
              </a:lnSpc>
              <a:spcBef>
                <a:spcPts val="0"/>
              </a:spcBef>
            </a:pPr>
            <a:r>
              <a:rPr lang="en-US" sz="1400" dirty="0">
                <a:latin typeface="Ubuntu Mono" panose="020B0509030602030204" pitchFamily="49" charset="0"/>
              </a:rPr>
              <a:t>} catch(){;} 			</a:t>
            </a:r>
            <a:r>
              <a:rPr lang="en-US" sz="1400" dirty="0">
                <a:solidFill>
                  <a:srgbClr val="00B050"/>
                </a:solidFill>
                <a:latin typeface="Ubuntu Mono" panose="020B0509030602030204" pitchFamily="49" charset="0"/>
              </a:rPr>
              <a:t>// Could use signal() to catch SIGSEGV</a:t>
            </a:r>
          </a:p>
          <a:p>
            <a:pPr>
              <a:lnSpc>
                <a:spcPct val="120000"/>
              </a:lnSpc>
              <a:spcBef>
                <a:spcPts val="0"/>
              </a:spcBef>
            </a:pPr>
            <a:r>
              <a:rPr lang="en-US" sz="1400" dirty="0">
                <a:latin typeface="Ubuntu Mono" panose="020B0509030602030204" pitchFamily="49" charset="0"/>
              </a:rPr>
              <a:t>for (int </a:t>
            </a:r>
            <a:r>
              <a:rPr lang="en-US" sz="1400" dirty="0" err="1">
                <a:latin typeface="Ubuntu Mono" panose="020B0509030602030204" pitchFamily="49" charset="0"/>
              </a:rPr>
              <a:t>i</a:t>
            </a:r>
            <a:r>
              <a:rPr lang="en-US" sz="1400" dirty="0">
                <a:latin typeface="Ubuntu Mono" panose="020B0509030602030204" pitchFamily="49" charset="0"/>
              </a:rPr>
              <a:t> = 0; </a:t>
            </a:r>
            <a:r>
              <a:rPr lang="en-US" sz="1400" dirty="0" err="1">
                <a:latin typeface="Ubuntu Mono" panose="020B0509030602030204" pitchFamily="49" charset="0"/>
              </a:rPr>
              <a:t>i</a:t>
            </a:r>
            <a:r>
              <a:rPr lang="en-US" sz="1400" dirty="0">
                <a:latin typeface="Ubuntu Mono" panose="020B0509030602030204" pitchFamily="49" charset="0"/>
              </a:rPr>
              <a:t> &lt; 256; </a:t>
            </a:r>
            <a:r>
              <a:rPr lang="en-US" sz="1400" dirty="0" err="1">
                <a:latin typeface="Ubuntu Mono" panose="020B0509030602030204" pitchFamily="49" charset="0"/>
              </a:rPr>
              <a:t>i</a:t>
            </a:r>
            <a:r>
              <a:rPr lang="en-US" sz="1400" dirty="0">
                <a:latin typeface="Ubuntu Mono" panose="020B0509030602030204" pitchFamily="49" charset="0"/>
              </a:rPr>
              <a:t>++)</a:t>
            </a:r>
          </a:p>
          <a:p>
            <a:pPr>
              <a:lnSpc>
                <a:spcPct val="120000"/>
              </a:lnSpc>
              <a:spcBef>
                <a:spcPts val="0"/>
              </a:spcBef>
            </a:pPr>
            <a:r>
              <a:rPr lang="en-US" sz="1400" dirty="0">
                <a:latin typeface="Ubuntu Mono" panose="020B0509030602030204" pitchFamily="49" charset="0"/>
              </a:rPr>
              <a:t>	if (</a:t>
            </a:r>
            <a:r>
              <a:rPr lang="en-US" sz="1400" dirty="0" err="1">
                <a:latin typeface="Ubuntu Mono" panose="020B0509030602030204" pitchFamily="49" charset="0"/>
              </a:rPr>
              <a:t>is_in_cache</a:t>
            </a:r>
            <a:r>
              <a:rPr lang="en-US" sz="1400" dirty="0">
                <a:latin typeface="Ubuntu Mono" panose="020B0509030602030204" pitchFamily="49" charset="0"/>
              </a:rPr>
              <a:t>(array[</a:t>
            </a:r>
            <a:r>
              <a:rPr lang="en-US" sz="1400" dirty="0" err="1">
                <a:latin typeface="Ubuntu Mono" panose="020B0509030602030204" pitchFamily="49" charset="0"/>
              </a:rPr>
              <a:t>i</a:t>
            </a:r>
            <a:r>
              <a:rPr lang="en-US" sz="1400" dirty="0">
                <a:latin typeface="Ubuntu Mono" panose="020B0509030602030204" pitchFamily="49" charset="0"/>
              </a:rPr>
              <a:t> * 4096]))</a:t>
            </a:r>
          </a:p>
          <a:p>
            <a:pPr>
              <a:lnSpc>
                <a:spcPct val="120000"/>
              </a:lnSpc>
              <a:spcBef>
                <a:spcPts val="0"/>
              </a:spcBef>
            </a:pPr>
            <a:r>
              <a:rPr lang="en-US" sz="1400" dirty="0">
                <a:latin typeface="Ubuntu Mono" panose="020B0509030602030204" pitchFamily="49" charset="0"/>
              </a:rPr>
              <a:t>		</a:t>
            </a:r>
            <a:r>
              <a:rPr lang="en-US" sz="1400" dirty="0" err="1">
                <a:latin typeface="Ubuntu Mono" panose="020B0509030602030204" pitchFamily="49" charset="0"/>
              </a:rPr>
              <a:t>printf</a:t>
            </a:r>
            <a:r>
              <a:rPr lang="en-US" sz="1400" dirty="0">
                <a:latin typeface="Ubuntu Mono" panose="020B0509030602030204" pitchFamily="49" charset="0"/>
              </a:rPr>
              <a:t>(“%d\n”);	</a:t>
            </a:r>
            <a:r>
              <a:rPr lang="en-US" sz="1400" dirty="0">
                <a:solidFill>
                  <a:srgbClr val="00B050"/>
                </a:solidFill>
                <a:latin typeface="Ubuntu Mono" panose="020B0509030602030204" pitchFamily="49" charset="0"/>
              </a:rPr>
              <a:t>// found byte at </a:t>
            </a:r>
            <a:r>
              <a:rPr lang="en-US" sz="1400" dirty="0" err="1">
                <a:solidFill>
                  <a:srgbClr val="00B050"/>
                </a:solidFill>
                <a:latin typeface="Ubuntu Mono" panose="020B0509030602030204" pitchFamily="49" charset="0"/>
              </a:rPr>
              <a:t>kernel_address</a:t>
            </a:r>
            <a:endParaRPr lang="en-US" sz="1400" dirty="0">
              <a:solidFill>
                <a:srgbClr val="00B050"/>
              </a:solidFill>
              <a:latin typeface="Ubuntu Mono" panose="020B0509030602030204" pitchFamily="49" charset="0"/>
            </a:endParaRPr>
          </a:p>
        </p:txBody>
      </p:sp>
    </p:spTree>
    <p:extLst>
      <p:ext uri="{BB962C8B-B14F-4D97-AF65-F5344CB8AC3E}">
        <p14:creationId xmlns:p14="http://schemas.microsoft.com/office/powerpoint/2010/main" val="2516375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
                                            <p:txEl>
                                              <p:pRg st="21" end="21"/>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
                                            <p:txEl>
                                              <p:pRg st="22" end="22"/>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
                                            <p:txEl>
                                              <p:pRg st="23" end="2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6"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ko-KR" dirty="0"/>
              <a:t>Summary</a:t>
            </a:r>
          </a:p>
        </p:txBody>
      </p:sp>
      <p:sp>
        <p:nvSpPr>
          <p:cNvPr id="40963" name="Rectangle 3"/>
          <p:cNvSpPr>
            <a:spLocks noGrp="1" noChangeArrowheads="1"/>
          </p:cNvSpPr>
          <p:nvPr>
            <p:ph type="body" idx="1"/>
          </p:nvPr>
        </p:nvSpPr>
        <p:spPr/>
        <p:txBody>
          <a:bodyPr/>
          <a:lstStyle/>
          <a:p>
            <a:r>
              <a:rPr lang="en-US" altLang="ko-KR" sz="2000" dirty="0"/>
              <a:t>Principle of locality</a:t>
            </a:r>
          </a:p>
          <a:p>
            <a:pPr lvl="1"/>
            <a:r>
              <a:rPr lang="en-US" altLang="ko-KR" sz="1800" dirty="0"/>
              <a:t>Programs access small portion of address space at any instant of time</a:t>
            </a:r>
          </a:p>
          <a:p>
            <a:r>
              <a:rPr lang="en-US" altLang="ko-KR" sz="2000" dirty="0"/>
              <a:t>Cache organizations</a:t>
            </a:r>
          </a:p>
          <a:p>
            <a:pPr lvl="1"/>
            <a:r>
              <a:rPr lang="en-US" altLang="ko-KR" sz="1800" dirty="0"/>
              <a:t>Direct-mapped, set-associative, fully-associative</a:t>
            </a:r>
          </a:p>
          <a:p>
            <a:r>
              <a:rPr lang="en-US" altLang="ko-KR" sz="2000" dirty="0"/>
              <a:t>Three (+1) major categories of cache misses</a:t>
            </a:r>
          </a:p>
          <a:p>
            <a:pPr lvl="1"/>
            <a:r>
              <a:rPr lang="en-US" altLang="ko-KR" sz="1800" dirty="0"/>
              <a:t>Compulsory, conflict, capacity, coherence</a:t>
            </a:r>
          </a:p>
          <a:p>
            <a:r>
              <a:rPr lang="en-US" altLang="ko-KR" sz="2000" dirty="0"/>
              <a:t>TLB: caching applied to address translations</a:t>
            </a:r>
          </a:p>
          <a:p>
            <a:pPr lvl="1"/>
            <a:r>
              <a:rPr lang="en-US" altLang="ko-KR" sz="1800" dirty="0"/>
              <a:t>Cache relatively small number of PTEs</a:t>
            </a:r>
          </a:p>
          <a:p>
            <a:pPr lvl="1"/>
            <a:r>
              <a:rPr lang="en-US" altLang="ko-KR" sz="1800" dirty="0"/>
              <a:t>Fully-associative (since conflict misses expensive)</a:t>
            </a:r>
          </a:p>
          <a:p>
            <a:pPr lvl="1"/>
            <a:r>
              <a:rPr lang="en-US" altLang="ko-KR" sz="1800" dirty="0"/>
              <a:t>On TLB miss, page table is traversed and if PTE is invalid, cause page fault </a:t>
            </a:r>
          </a:p>
          <a:p>
            <a:pPr lvl="1"/>
            <a:r>
              <a:rPr lang="en-US" altLang="ko-KR" sz="1800" dirty="0"/>
              <a:t>On change in page table, TLB entries must be invalidated</a:t>
            </a:r>
          </a:p>
          <a:p>
            <a:endParaRPr lang="en-US" altLang="ko-KR" sz="1800" dirty="0"/>
          </a:p>
        </p:txBody>
      </p:sp>
      <p:sp>
        <p:nvSpPr>
          <p:cNvPr id="2" name="TextBox 1"/>
          <p:cNvSpPr txBox="1"/>
          <p:nvPr/>
        </p:nvSpPr>
        <p:spPr>
          <a:xfrm>
            <a:off x="9652000" y="4250267"/>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626579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830288-9BB8-E345-84FB-64C99FE3A8C6}"/>
              </a:ext>
            </a:extLst>
          </p:cNvPr>
          <p:cNvSpPr>
            <a:spLocks noGrp="1"/>
          </p:cNvSpPr>
          <p:nvPr>
            <p:ph type="title"/>
          </p:nvPr>
        </p:nvSpPr>
        <p:spPr/>
        <p:txBody>
          <a:bodyPr/>
          <a:lstStyle/>
          <a:p>
            <a:r>
              <a:rPr lang="en-US" dirty="0"/>
              <a:t>Questions?</a:t>
            </a:r>
          </a:p>
        </p:txBody>
      </p:sp>
      <p:pic>
        <p:nvPicPr>
          <p:cNvPr id="7174" name="Picture 6">
            <a:extLst>
              <a:ext uri="{FF2B5EF4-FFF2-40B4-BE49-F238E27FC236}">
                <a16:creationId xmlns:a16="http://schemas.microsoft.com/office/drawing/2014/main" id="{8BA57BBB-068E-1740-8FAB-876876D58529}"/>
              </a:ext>
            </a:extLst>
          </p:cNvPr>
          <p:cNvPicPr>
            <a:picLocks noChangeAspect="1" noChangeArrowheads="1"/>
          </p:cNvPicPr>
          <p:nvPr/>
        </p:nvPicPr>
        <p:blipFill>
          <a:blip r:embed="rId2" cstate="screen">
            <a:grayscl/>
            <a:extLst>
              <a:ext uri="{28A0092B-C50C-407E-A947-70E740481C1C}">
                <a14:useLocalDpi xmlns:a14="http://schemas.microsoft.com/office/drawing/2010/main"/>
              </a:ext>
            </a:extLst>
          </a:blip>
          <a:srcRect/>
          <a:stretch>
            <a:fillRect/>
          </a:stretch>
        </p:blipFill>
        <p:spPr bwMode="auto">
          <a:xfrm>
            <a:off x="623888" y="4441002"/>
            <a:ext cx="3466769" cy="173338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9" name="Rectangle 8">
            <a:extLst>
              <a:ext uri="{FF2B5EF4-FFF2-40B4-BE49-F238E27FC236}">
                <a16:creationId xmlns:a16="http://schemas.microsoft.com/office/drawing/2014/main" id="{904B5E64-04D4-F044-9947-E412A92E317C}"/>
              </a:ext>
            </a:extLst>
          </p:cNvPr>
          <p:cNvSpPr/>
          <p:nvPr/>
        </p:nvSpPr>
        <p:spPr>
          <a:xfrm>
            <a:off x="4153502" y="6703153"/>
            <a:ext cx="827471" cy="184666"/>
          </a:xfrm>
          <a:prstGeom prst="rect">
            <a:avLst/>
          </a:prstGeom>
        </p:spPr>
        <p:txBody>
          <a:bodyPr wrap="none">
            <a:spAutoFit/>
          </a:bodyPr>
          <a:lstStyle/>
          <a:p>
            <a:r>
              <a:rPr lang="en-US" sz="600" dirty="0" err="1">
                <a:latin typeface="Gill Sans Light" panose="020B0302020104020203" pitchFamily="34" charset="-79"/>
                <a:cs typeface="Gill Sans Light" panose="020B0302020104020203" pitchFamily="34" charset="-79"/>
              </a:rPr>
              <a:t>globaldigitalcitizen.org</a:t>
            </a:r>
            <a:endParaRPr lang="en-US" sz="600" dirty="0">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37352109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2BC04-D7A4-2D45-957C-0AC05B07BFA3}"/>
              </a:ext>
            </a:extLst>
          </p:cNvPr>
          <p:cNvSpPr>
            <a:spLocks noGrp="1"/>
          </p:cNvSpPr>
          <p:nvPr>
            <p:ph type="title"/>
          </p:nvPr>
        </p:nvSpPr>
        <p:spPr/>
        <p:txBody>
          <a:bodyPr/>
          <a:lstStyle/>
          <a:p>
            <a:r>
              <a:rPr lang="en-US" dirty="0"/>
              <a:t>Acknowledgment</a:t>
            </a:r>
          </a:p>
        </p:txBody>
      </p:sp>
      <p:sp>
        <p:nvSpPr>
          <p:cNvPr id="3" name="Content Placeholder 2">
            <a:extLst>
              <a:ext uri="{FF2B5EF4-FFF2-40B4-BE49-F238E27FC236}">
                <a16:creationId xmlns:a16="http://schemas.microsoft.com/office/drawing/2014/main" id="{4653A5FE-6850-F546-8B5B-00CF64889447}"/>
              </a:ext>
            </a:extLst>
          </p:cNvPr>
          <p:cNvSpPr>
            <a:spLocks noGrp="1"/>
          </p:cNvSpPr>
          <p:nvPr>
            <p:ph idx="1"/>
          </p:nvPr>
        </p:nvSpPr>
        <p:spPr/>
        <p:txBody>
          <a:bodyPr/>
          <a:lstStyle/>
          <a:p>
            <a:r>
              <a:rPr lang="en-US" dirty="0"/>
              <a:t>Slides by courtesy of Anderson, </a:t>
            </a:r>
            <a:r>
              <a:rPr lang="en-CA" dirty="0" err="1"/>
              <a:t>Ousterhout</a:t>
            </a:r>
            <a:r>
              <a:rPr lang="en-CA" dirty="0"/>
              <a:t>, Sorin, </a:t>
            </a:r>
            <a:r>
              <a:rPr lang="en-CA" dirty="0" err="1"/>
              <a:t>Asanovic</a:t>
            </a:r>
            <a:r>
              <a:rPr lang="en-CA" dirty="0"/>
              <a:t>, </a:t>
            </a:r>
            <a:r>
              <a:rPr lang="en-US" dirty="0"/>
              <a:t>Culler, </a:t>
            </a:r>
            <a:r>
              <a:rPr lang="en-US" dirty="0" err="1"/>
              <a:t>Stoica</a:t>
            </a:r>
            <a:r>
              <a:rPr lang="en-US" dirty="0"/>
              <a:t>, </a:t>
            </a:r>
            <a:r>
              <a:rPr lang="en-US" dirty="0" err="1"/>
              <a:t>Silberschatz</a:t>
            </a:r>
            <a:r>
              <a:rPr lang="en-US" dirty="0"/>
              <a:t>, Joseph, and Canny</a:t>
            </a:r>
          </a:p>
        </p:txBody>
      </p:sp>
    </p:spTree>
    <p:extLst>
      <p:ext uri="{BB962C8B-B14F-4D97-AF65-F5344CB8AC3E}">
        <p14:creationId xmlns:p14="http://schemas.microsoft.com/office/powerpoint/2010/main" val="2402723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a:t>Why Does Caching Help?</a:t>
            </a:r>
          </a:p>
        </p:txBody>
      </p:sp>
      <p:sp>
        <p:nvSpPr>
          <p:cNvPr id="730115" name="Rectangle 3"/>
          <p:cNvSpPr>
            <a:spLocks noGrp="1" noChangeArrowheads="1"/>
          </p:cNvSpPr>
          <p:nvPr>
            <p:ph type="body" idx="1"/>
          </p:nvPr>
        </p:nvSpPr>
        <p:spPr>
          <a:xfrm>
            <a:off x="628650" y="4251592"/>
            <a:ext cx="7886700" cy="2393683"/>
          </a:xfrm>
        </p:spPr>
        <p:txBody>
          <a:bodyPr/>
          <a:lstStyle/>
          <a:p>
            <a:r>
              <a:rPr lang="en-US" altLang="ko-KR" sz="2000" dirty="0">
                <a:solidFill>
                  <a:srgbClr val="FF0000"/>
                </a:solidFill>
              </a:rPr>
              <a:t>Temporal locality (locality in time):</a:t>
            </a:r>
          </a:p>
          <a:p>
            <a:pPr lvl="1"/>
            <a:r>
              <a:rPr lang="en-US" altLang="ko-KR" sz="1800" dirty="0"/>
              <a:t>Cache recently accessed data items</a:t>
            </a:r>
          </a:p>
          <a:p>
            <a:pPr lvl="1"/>
            <a:endParaRPr lang="en-US" altLang="ko-KR" sz="1800" dirty="0"/>
          </a:p>
          <a:p>
            <a:r>
              <a:rPr lang="en-US" altLang="ko-KR" sz="2000" dirty="0">
                <a:solidFill>
                  <a:srgbClr val="FF0000"/>
                </a:solidFill>
              </a:rPr>
              <a:t>Spatial locality (locality in space):</a:t>
            </a:r>
          </a:p>
          <a:p>
            <a:pPr lvl="1"/>
            <a:r>
              <a:rPr lang="en-US" altLang="ko-KR" sz="1800" dirty="0"/>
              <a:t>Cache contiguous blocks</a:t>
            </a:r>
          </a:p>
        </p:txBody>
      </p:sp>
      <p:sp>
        <p:nvSpPr>
          <p:cNvPr id="22553" name="Rectangle 25" descr="Zig zag"/>
          <p:cNvSpPr>
            <a:spLocks noChangeArrowheads="1"/>
          </p:cNvSpPr>
          <p:nvPr/>
        </p:nvSpPr>
        <p:spPr bwMode="auto">
          <a:xfrm>
            <a:off x="4778685" y="2350089"/>
            <a:ext cx="272535" cy="674033"/>
          </a:xfrm>
          <a:prstGeom prst="rect">
            <a:avLst/>
          </a:prstGeom>
          <a:pattFill prst="zigZag">
            <a:fgClr>
              <a:schemeClr val="hlink"/>
            </a:fgClr>
            <a:bgClr>
              <a:schemeClr val="bg1"/>
            </a:bgClr>
          </a:patt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2554" name="Rectangle 26" descr="Zig zag"/>
          <p:cNvSpPr>
            <a:spLocks noChangeArrowheads="1"/>
          </p:cNvSpPr>
          <p:nvPr/>
        </p:nvSpPr>
        <p:spPr bwMode="auto">
          <a:xfrm>
            <a:off x="3966797" y="1743119"/>
            <a:ext cx="395344" cy="1281003"/>
          </a:xfrm>
          <a:prstGeom prst="rect">
            <a:avLst/>
          </a:prstGeom>
          <a:pattFill prst="zigZag">
            <a:fgClr>
              <a:schemeClr val="hlink"/>
            </a:fgClr>
            <a:bgClr>
              <a:schemeClr val="bg1"/>
            </a:bgClr>
          </a:patt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2555" name="Line 27"/>
          <p:cNvSpPr>
            <a:spLocks noChangeShapeType="1"/>
          </p:cNvSpPr>
          <p:nvPr/>
        </p:nvSpPr>
        <p:spPr bwMode="auto">
          <a:xfrm>
            <a:off x="3087630" y="1760403"/>
            <a:ext cx="0" cy="1264312"/>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6" name="Line 28"/>
          <p:cNvSpPr>
            <a:spLocks noChangeShapeType="1"/>
          </p:cNvSpPr>
          <p:nvPr/>
        </p:nvSpPr>
        <p:spPr bwMode="auto">
          <a:xfrm>
            <a:off x="3081041" y="3033061"/>
            <a:ext cx="3401638"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7" name="Rectangle 29"/>
          <p:cNvSpPr>
            <a:spLocks noChangeArrowheads="1"/>
          </p:cNvSpPr>
          <p:nvPr/>
        </p:nvSpPr>
        <p:spPr bwMode="auto">
          <a:xfrm>
            <a:off x="4100523" y="3231262"/>
            <a:ext cx="1482118" cy="2858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Address Space</a:t>
            </a:r>
          </a:p>
        </p:txBody>
      </p:sp>
      <p:sp>
        <p:nvSpPr>
          <p:cNvPr id="22558" name="Rectangle 30"/>
          <p:cNvSpPr>
            <a:spLocks noChangeArrowheads="1"/>
          </p:cNvSpPr>
          <p:nvPr/>
        </p:nvSpPr>
        <p:spPr bwMode="auto">
          <a:xfrm>
            <a:off x="3074312" y="3103996"/>
            <a:ext cx="243656" cy="2867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b="0" dirty="0">
                <a:latin typeface="Ubuntu Mono" panose="020B0509030602030204" pitchFamily="49" charset="0"/>
                <a:ea typeface="굴림" panose="020B0600000101010101" pitchFamily="34" charset="-127"/>
              </a:rPr>
              <a:t>0</a:t>
            </a:r>
          </a:p>
        </p:txBody>
      </p:sp>
      <p:sp>
        <p:nvSpPr>
          <p:cNvPr id="22559" name="Rectangle 31"/>
          <p:cNvSpPr>
            <a:spLocks noChangeArrowheads="1"/>
          </p:cNvSpPr>
          <p:nvPr/>
        </p:nvSpPr>
        <p:spPr bwMode="auto">
          <a:xfrm>
            <a:off x="6365196" y="3103996"/>
            <a:ext cx="551433" cy="2867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b="0" dirty="0">
                <a:latin typeface="Ubuntu Mono" panose="020B0509030602030204" pitchFamily="49" charset="0"/>
                <a:ea typeface="굴림" panose="020B0600000101010101" pitchFamily="34" charset="-127"/>
              </a:rPr>
              <a:t>2</a:t>
            </a:r>
            <a:r>
              <a:rPr lang="en-US" altLang="ko-KR" sz="1800" b="0" baseline="30000" dirty="0">
                <a:latin typeface="Ubuntu Mono" panose="020B0509030602030204" pitchFamily="49" charset="0"/>
                <a:ea typeface="굴림" panose="020B0600000101010101" pitchFamily="34" charset="-127"/>
              </a:rPr>
              <a:t>n</a:t>
            </a:r>
            <a:r>
              <a:rPr lang="en-US" altLang="ko-KR" sz="1800" b="0" dirty="0">
                <a:latin typeface="Ubuntu Mono" panose="020B0509030602030204" pitchFamily="49" charset="0"/>
                <a:ea typeface="굴림" panose="020B0600000101010101" pitchFamily="34" charset="-127"/>
              </a:rPr>
              <a:t>-1</a:t>
            </a:r>
          </a:p>
        </p:txBody>
      </p:sp>
      <p:sp>
        <p:nvSpPr>
          <p:cNvPr id="22560" name="Rectangle 32"/>
          <p:cNvSpPr>
            <a:spLocks noChangeArrowheads="1"/>
          </p:cNvSpPr>
          <p:nvPr/>
        </p:nvSpPr>
        <p:spPr bwMode="auto">
          <a:xfrm>
            <a:off x="1709956" y="1695727"/>
            <a:ext cx="1265100" cy="52158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b="0" dirty="0">
                <a:latin typeface="Gill Sans Light" panose="020B0302020104020203" pitchFamily="34" charset="-79"/>
                <a:ea typeface="Gill Sans" charset="0"/>
                <a:cs typeface="Gill Sans Light" panose="020B0302020104020203" pitchFamily="34" charset="-79"/>
              </a:rPr>
              <a:t>Probability</a:t>
            </a:r>
          </a:p>
          <a:p>
            <a:pPr algn="l">
              <a:lnSpc>
                <a:spcPct val="85000"/>
              </a:lnSpc>
              <a:spcBef>
                <a:spcPct val="0"/>
              </a:spcBef>
              <a:buSzTx/>
            </a:pPr>
            <a:r>
              <a:rPr lang="en-US" altLang="ko-KR" sz="1800" b="0" dirty="0">
                <a:latin typeface="Gill Sans Light" panose="020B0302020104020203" pitchFamily="34" charset="-79"/>
                <a:ea typeface="Gill Sans" charset="0"/>
                <a:cs typeface="Gill Sans Light" panose="020B0302020104020203" pitchFamily="34" charset="-79"/>
              </a:rPr>
              <a:t>of reference</a:t>
            </a:r>
          </a:p>
        </p:txBody>
      </p:sp>
      <p:sp>
        <p:nvSpPr>
          <p:cNvPr id="46" name="Freeform 45">
            <a:extLst>
              <a:ext uri="{FF2B5EF4-FFF2-40B4-BE49-F238E27FC236}">
                <a16:creationId xmlns:a16="http://schemas.microsoft.com/office/drawing/2014/main" id="{7DFC8D4C-D885-BF4B-9297-99F04F031B52}"/>
              </a:ext>
            </a:extLst>
          </p:cNvPr>
          <p:cNvSpPr/>
          <p:nvPr/>
        </p:nvSpPr>
        <p:spPr>
          <a:xfrm>
            <a:off x="3146425" y="1831975"/>
            <a:ext cx="2962275" cy="1133475"/>
          </a:xfrm>
          <a:custGeom>
            <a:avLst/>
            <a:gdLst>
              <a:gd name="connsiteX0" fmla="*/ 0 w 2962275"/>
              <a:gd name="connsiteY0" fmla="*/ 1133475 h 1133475"/>
              <a:gd name="connsiteX1" fmla="*/ 825500 w 2962275"/>
              <a:gd name="connsiteY1" fmla="*/ 1133475 h 1133475"/>
              <a:gd name="connsiteX2" fmla="*/ 1019175 w 2962275"/>
              <a:gd name="connsiteY2" fmla="*/ 0 h 1133475"/>
              <a:gd name="connsiteX3" fmla="*/ 1216025 w 2962275"/>
              <a:gd name="connsiteY3" fmla="*/ 1130300 h 1133475"/>
              <a:gd name="connsiteX4" fmla="*/ 1631950 w 2962275"/>
              <a:gd name="connsiteY4" fmla="*/ 1130300 h 1133475"/>
              <a:gd name="connsiteX5" fmla="*/ 1765300 w 2962275"/>
              <a:gd name="connsiteY5" fmla="*/ 603250 h 1133475"/>
              <a:gd name="connsiteX6" fmla="*/ 1905000 w 2962275"/>
              <a:gd name="connsiteY6" fmla="*/ 1133475 h 1133475"/>
              <a:gd name="connsiteX7" fmla="*/ 2962275 w 2962275"/>
              <a:gd name="connsiteY7" fmla="*/ 1133475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62275" h="1133475">
                <a:moveTo>
                  <a:pt x="0" y="1133475"/>
                </a:moveTo>
                <a:lnTo>
                  <a:pt x="825500" y="1133475"/>
                </a:lnTo>
                <a:lnTo>
                  <a:pt x="1019175" y="0"/>
                </a:lnTo>
                <a:lnTo>
                  <a:pt x="1216025" y="1130300"/>
                </a:lnTo>
                <a:lnTo>
                  <a:pt x="1631950" y="1130300"/>
                </a:lnTo>
                <a:lnTo>
                  <a:pt x="1765300" y="603250"/>
                </a:lnTo>
                <a:lnTo>
                  <a:pt x="1905000" y="1133475"/>
                </a:lnTo>
                <a:lnTo>
                  <a:pt x="2962275" y="1133475"/>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00062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01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3011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3011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301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011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628650" y="212727"/>
            <a:ext cx="7886700" cy="986154"/>
          </a:xfrm>
        </p:spPr>
        <p:txBody>
          <a:bodyPr/>
          <a:lstStyle/>
          <a:p>
            <a:r>
              <a:rPr lang="en-US" dirty="0"/>
              <a:t>Some Terminology</a:t>
            </a:r>
          </a:p>
        </p:txBody>
      </p:sp>
      <p:sp>
        <p:nvSpPr>
          <p:cNvPr id="18437" name="Rectangle 3" descr="Rectangle: Click to edit Master text styles&#10;Second level&#10;Third level&#10;Fourth level&#10;Fifth level"/>
          <p:cNvSpPr>
            <a:spLocks noGrp="1" noChangeArrowheads="1"/>
          </p:cNvSpPr>
          <p:nvPr>
            <p:ph idx="1"/>
          </p:nvPr>
        </p:nvSpPr>
        <p:spPr>
          <a:xfrm>
            <a:off x="628650" y="1676400"/>
            <a:ext cx="7886700" cy="4968875"/>
          </a:xfrm>
        </p:spPr>
        <p:txBody>
          <a:bodyPr/>
          <a:lstStyle/>
          <a:p>
            <a:r>
              <a:rPr lang="en-US" sz="2400" dirty="0">
                <a:solidFill>
                  <a:srgbClr val="FF0000"/>
                </a:solidFill>
                <a:sym typeface="Wingdings" pitchFamily="2" charset="2"/>
              </a:rPr>
              <a:t>Block</a:t>
            </a:r>
            <a:r>
              <a:rPr lang="en-US" sz="2400" dirty="0">
                <a:sym typeface="Wingdings" pitchFamily="2" charset="2"/>
              </a:rPr>
              <a:t>: group of spatially contiguous and aligned bytes (words)</a:t>
            </a:r>
          </a:p>
          <a:p>
            <a:pPr lvl="1"/>
            <a:r>
              <a:rPr lang="en-US" sz="2000" dirty="0">
                <a:sym typeface="Wingdings" pitchFamily="2" charset="2"/>
              </a:rPr>
              <a:t>Typical sizes are 32B, 64B, 128B</a:t>
            </a:r>
          </a:p>
          <a:p>
            <a:pPr lvl="1"/>
            <a:endParaRPr lang="en-US" sz="2000" dirty="0"/>
          </a:p>
          <a:p>
            <a:r>
              <a:rPr lang="en-US" sz="2400" dirty="0">
                <a:solidFill>
                  <a:srgbClr val="FF0000"/>
                </a:solidFill>
              </a:rPr>
              <a:t>Hit</a:t>
            </a:r>
            <a:r>
              <a:rPr lang="en-US" sz="2400" dirty="0"/>
              <a:t>: access cache and find what we want </a:t>
            </a:r>
          </a:p>
          <a:p>
            <a:pPr lvl="1"/>
            <a:r>
              <a:rPr lang="en-US" sz="2000" dirty="0">
                <a:solidFill>
                  <a:srgbClr val="FF0000"/>
                </a:solidFill>
              </a:rPr>
              <a:t>Hit time</a:t>
            </a:r>
            <a:r>
              <a:rPr lang="en-US" sz="2000" dirty="0"/>
              <a:t>: time to hit (or discover miss)</a:t>
            </a:r>
          </a:p>
          <a:p>
            <a:pPr lvl="1"/>
            <a:endParaRPr lang="en-US" sz="2000" dirty="0"/>
          </a:p>
          <a:p>
            <a:r>
              <a:rPr lang="en-US" sz="2400" dirty="0">
                <a:solidFill>
                  <a:srgbClr val="FF0000"/>
                </a:solidFill>
                <a:sym typeface="Wingdings" pitchFamily="2" charset="2"/>
              </a:rPr>
              <a:t>Miss</a:t>
            </a:r>
            <a:r>
              <a:rPr lang="en-US" sz="2400" dirty="0">
                <a:sym typeface="Wingdings" pitchFamily="2" charset="2"/>
              </a:rPr>
              <a:t>: access cache and fail to find what we want</a:t>
            </a:r>
          </a:p>
          <a:p>
            <a:pPr lvl="1"/>
            <a:r>
              <a:rPr lang="en-US" sz="2000" dirty="0">
                <a:solidFill>
                  <a:srgbClr val="FF0000"/>
                </a:solidFill>
                <a:sym typeface="Wingdings" pitchFamily="2" charset="2"/>
              </a:rPr>
              <a:t>Miss time</a:t>
            </a:r>
            <a:r>
              <a:rPr lang="en-US" sz="2000" dirty="0">
                <a:sym typeface="Wingdings" pitchFamily="2" charset="2"/>
              </a:rPr>
              <a:t>: time to satisfy miss</a:t>
            </a:r>
          </a:p>
          <a:p>
            <a:pPr lvl="1"/>
            <a:r>
              <a:rPr lang="en-US" sz="2000" dirty="0">
                <a:sym typeface="Wingdings" pitchFamily="2" charset="2"/>
              </a:rPr>
              <a:t>Misses are expensive (take a long time) ⇒ try to avoid them</a:t>
            </a:r>
          </a:p>
          <a:p>
            <a:pPr lvl="1"/>
            <a:r>
              <a:rPr lang="en-US" sz="2000" dirty="0">
                <a:sym typeface="Wingdings" pitchFamily="2" charset="2"/>
              </a:rPr>
              <a:t>But, if they happen, amortize their costs ⇒ bring in more than just specific word you want ⇒ bring in whole block (multiple words)</a:t>
            </a:r>
          </a:p>
          <a:p>
            <a:endParaRPr lang="en-US" sz="2400" dirty="0"/>
          </a:p>
          <a:p>
            <a:endParaRPr lang="en-US" sz="2400" dirty="0"/>
          </a:p>
        </p:txBody>
      </p:sp>
    </p:spTree>
    <p:extLst>
      <p:ext uri="{BB962C8B-B14F-4D97-AF65-F5344CB8AC3E}">
        <p14:creationId xmlns:p14="http://schemas.microsoft.com/office/powerpoint/2010/main" val="1065750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43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43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43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43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43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437">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43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628650" y="212727"/>
            <a:ext cx="7886700" cy="986154"/>
          </a:xfrm>
        </p:spPr>
        <p:txBody>
          <a:bodyPr/>
          <a:lstStyle/>
          <a:p>
            <a:r>
              <a:rPr lang="en-US" dirty="0"/>
              <a:t>Some Terminology (cont.)</a:t>
            </a:r>
          </a:p>
        </p:txBody>
      </p:sp>
      <p:sp>
        <p:nvSpPr>
          <p:cNvPr id="18437" name="Rectangle 3" descr="Rectangle: Click to edit Master text styles&#10;Second level&#10;Third level&#10;Fourth level&#10;Fifth level"/>
          <p:cNvSpPr>
            <a:spLocks noGrp="1" noChangeArrowheads="1"/>
          </p:cNvSpPr>
          <p:nvPr>
            <p:ph idx="1"/>
          </p:nvPr>
        </p:nvSpPr>
        <p:spPr>
          <a:xfrm>
            <a:off x="628650" y="1676400"/>
            <a:ext cx="7886700" cy="4968875"/>
          </a:xfrm>
        </p:spPr>
        <p:txBody>
          <a:bodyPr/>
          <a:lstStyle/>
          <a:p>
            <a:r>
              <a:rPr lang="en-US" sz="1800" dirty="0">
                <a:solidFill>
                  <a:srgbClr val="FF0000"/>
                </a:solidFill>
                <a:sym typeface="Wingdings" pitchFamily="2" charset="2"/>
              </a:rPr>
              <a:t>Hit rate</a:t>
            </a:r>
            <a:r>
              <a:rPr lang="en-US" sz="1800" dirty="0">
                <a:sym typeface="Wingdings" pitchFamily="2" charset="2"/>
              </a:rPr>
              <a:t> </a:t>
            </a:r>
            <a:r>
              <a:rPr lang="en-US" sz="1800" dirty="0">
                <a:latin typeface="+mj-lt"/>
                <a:sym typeface="Wingdings" pitchFamily="2" charset="2"/>
              </a:rPr>
              <a:t>=</a:t>
            </a:r>
            <a:r>
              <a:rPr lang="en-US" sz="1800" dirty="0">
                <a:sym typeface="Wingdings" pitchFamily="2" charset="2"/>
              </a:rPr>
              <a:t> num of hits / (num of hits + num of misses)</a:t>
            </a:r>
          </a:p>
          <a:p>
            <a:pPr lvl="1"/>
            <a:r>
              <a:rPr lang="en-US" sz="1600" dirty="0">
                <a:sym typeface="Wingdings" pitchFamily="2" charset="2"/>
              </a:rPr>
              <a:t>Miss rate = </a:t>
            </a:r>
            <a:r>
              <a:rPr lang="en-US" sz="1600" dirty="0">
                <a:latin typeface="+mj-lt"/>
                <a:sym typeface="Wingdings" pitchFamily="2" charset="2"/>
              </a:rPr>
              <a:t>1 – </a:t>
            </a:r>
            <a:r>
              <a:rPr lang="en-US" sz="1600" dirty="0">
                <a:sym typeface="Wingdings" pitchFamily="2" charset="2"/>
              </a:rPr>
              <a:t>hit rate</a:t>
            </a:r>
          </a:p>
          <a:p>
            <a:pPr lvl="1"/>
            <a:r>
              <a:rPr lang="en-US" sz="1600" dirty="0">
                <a:sym typeface="Wingdings" pitchFamily="2" charset="2"/>
              </a:rPr>
              <a:t>High hit rate means high probability of finding what we want</a:t>
            </a:r>
          </a:p>
          <a:p>
            <a:pPr lvl="1"/>
            <a:endParaRPr lang="en-US" sz="1600" dirty="0">
              <a:sym typeface="Wingdings" pitchFamily="2" charset="2"/>
            </a:endParaRPr>
          </a:p>
          <a:p>
            <a:r>
              <a:rPr lang="en-US" sz="1800" dirty="0">
                <a:solidFill>
                  <a:srgbClr val="FF0000"/>
                </a:solidFill>
              </a:rPr>
              <a:t>Average access time</a:t>
            </a:r>
            <a:r>
              <a:rPr lang="en-US" sz="1800" dirty="0"/>
              <a:t> </a:t>
            </a:r>
            <a:r>
              <a:rPr lang="en-US" sz="1800" dirty="0">
                <a:latin typeface="+mj-lt"/>
              </a:rPr>
              <a:t>=</a:t>
            </a:r>
            <a:r>
              <a:rPr lang="en-US" sz="1800" dirty="0"/>
              <a:t> hit rate x hit time </a:t>
            </a:r>
            <a:r>
              <a:rPr lang="en-US" sz="1800" dirty="0">
                <a:latin typeface="+mj-lt"/>
              </a:rPr>
              <a:t>+</a:t>
            </a:r>
            <a:r>
              <a:rPr lang="en-US" sz="1800" dirty="0"/>
              <a:t> miss rate x (hit time </a:t>
            </a:r>
            <a:r>
              <a:rPr lang="en-US" sz="1800" dirty="0">
                <a:latin typeface="+mj-lt"/>
              </a:rPr>
              <a:t>+</a:t>
            </a:r>
            <a:r>
              <a:rPr lang="en-US" sz="1800" dirty="0"/>
              <a:t> miss time)</a:t>
            </a:r>
          </a:p>
          <a:p>
            <a:pPr marL="457200" lvl="1" indent="0">
              <a:buNone/>
            </a:pPr>
            <a:r>
              <a:rPr lang="en-US" sz="1800" dirty="0"/>
              <a:t>		   </a:t>
            </a:r>
            <a:r>
              <a:rPr lang="en-US" sz="1400" dirty="0"/>
              <a:t>  </a:t>
            </a:r>
            <a:r>
              <a:rPr lang="en-US" sz="1800" dirty="0">
                <a:latin typeface="+mj-lt"/>
              </a:rPr>
              <a:t>=</a:t>
            </a:r>
            <a:r>
              <a:rPr lang="en-US" sz="1800" dirty="0"/>
              <a:t> hit time </a:t>
            </a:r>
            <a:r>
              <a:rPr lang="en-US" sz="1800" dirty="0">
                <a:latin typeface="+mj-lt"/>
              </a:rPr>
              <a:t>+</a:t>
            </a:r>
            <a:r>
              <a:rPr lang="en-US" sz="1800" dirty="0"/>
              <a:t> miss rate x miss time</a:t>
            </a:r>
          </a:p>
          <a:p>
            <a:pPr lvl="1"/>
            <a:endParaRPr lang="en-US" sz="1600" dirty="0"/>
          </a:p>
          <a:p>
            <a:r>
              <a:rPr lang="en-US" sz="1800" dirty="0"/>
              <a:t>Problem: hard to get low hit time and miss rate in one memory structure</a:t>
            </a:r>
          </a:p>
          <a:p>
            <a:pPr lvl="1"/>
            <a:r>
              <a:rPr lang="en-US" sz="1600" dirty="0"/>
              <a:t>Large memory structures have low miss rate but high hit time</a:t>
            </a:r>
          </a:p>
          <a:p>
            <a:pPr lvl="1"/>
            <a:r>
              <a:rPr lang="en-US" sz="1600" dirty="0"/>
              <a:t>Small memory structures have low hit time but high miss rate</a:t>
            </a:r>
          </a:p>
          <a:p>
            <a:pPr lvl="1"/>
            <a:endParaRPr lang="en-US" sz="1600" dirty="0"/>
          </a:p>
          <a:p>
            <a:r>
              <a:rPr lang="en-US" sz="1800" dirty="0"/>
              <a:t>Solution: use hierarchy of memory structures</a:t>
            </a:r>
          </a:p>
          <a:p>
            <a:pPr lvl="1"/>
            <a:endParaRPr lang="en-US" sz="1600" dirty="0"/>
          </a:p>
          <a:p>
            <a:pPr lvl="1"/>
            <a:endParaRPr lang="en-US" sz="1600" dirty="0"/>
          </a:p>
        </p:txBody>
      </p:sp>
    </p:spTree>
    <p:extLst>
      <p:ext uri="{BB962C8B-B14F-4D97-AF65-F5344CB8AC3E}">
        <p14:creationId xmlns:p14="http://schemas.microsoft.com/office/powerpoint/2010/main" val="4102896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43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43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3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43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43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437">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437">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43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D847259-45EE-F246-B345-C31798C6E142}"/>
              </a:ext>
            </a:extLst>
          </p:cNvPr>
          <p:cNvSpPr>
            <a:spLocks noGrp="1"/>
          </p:cNvSpPr>
          <p:nvPr>
            <p:ph idx="1"/>
          </p:nvPr>
        </p:nvSpPr>
        <p:spPr>
          <a:xfrm>
            <a:off x="628650" y="1422400"/>
            <a:ext cx="7886700" cy="5222875"/>
          </a:xfrm>
        </p:spPr>
        <p:txBody>
          <a:bodyPr/>
          <a:lstStyle/>
          <a:p>
            <a:r>
              <a:rPr lang="en-US" altLang="ko-KR" sz="2000" dirty="0">
                <a:solidFill>
                  <a:srgbClr val="FF0000"/>
                </a:solidFill>
                <a:ea typeface="Gulim" charset="0"/>
                <a:cs typeface="Gulim" charset="0"/>
              </a:rPr>
              <a:t>Goal: bring average memory access time close to L1’s</a:t>
            </a:r>
          </a:p>
          <a:p>
            <a:endParaRPr lang="en-US" sz="2000" dirty="0"/>
          </a:p>
        </p:txBody>
      </p:sp>
      <p:sp>
        <p:nvSpPr>
          <p:cNvPr id="23554" name="Rectangle 2"/>
          <p:cNvSpPr>
            <a:spLocks noGrp="1" noChangeArrowheads="1"/>
          </p:cNvSpPr>
          <p:nvPr>
            <p:ph type="title"/>
          </p:nvPr>
        </p:nvSpPr>
        <p:spPr/>
        <p:txBody>
          <a:bodyPr/>
          <a:lstStyle/>
          <a:p>
            <a:r>
              <a:rPr lang="en-US" altLang="ko-KR" dirty="0"/>
              <a:t>Memory Hierarchy of Modern Computer Systems</a:t>
            </a:r>
          </a:p>
        </p:txBody>
      </p:sp>
      <p:sp>
        <p:nvSpPr>
          <p:cNvPr id="42" name="Rectangle 16">
            <a:extLst>
              <a:ext uri="{FF2B5EF4-FFF2-40B4-BE49-F238E27FC236}">
                <a16:creationId xmlns:a16="http://schemas.microsoft.com/office/drawing/2014/main" id="{D85AB53B-A4A3-C447-9A80-60C5BFFE8825}"/>
              </a:ext>
            </a:extLst>
          </p:cNvPr>
          <p:cNvSpPr>
            <a:spLocks noChangeArrowheads="1"/>
          </p:cNvSpPr>
          <p:nvPr/>
        </p:nvSpPr>
        <p:spPr bwMode="auto">
          <a:xfrm>
            <a:off x="3666236" y="4733705"/>
            <a:ext cx="448487" cy="1250691"/>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L3 Cache</a:t>
            </a:r>
            <a:br>
              <a:rPr lang="en-US" sz="1200" dirty="0">
                <a:latin typeface="Gill Sans Light" panose="020B0302020104020203" pitchFamily="34" charset="-79"/>
                <a:cs typeface="Gill Sans Light" panose="020B0302020104020203" pitchFamily="34" charset="-79"/>
              </a:rPr>
            </a:br>
            <a:r>
              <a:rPr lang="en-US" sz="1200" dirty="0">
                <a:latin typeface="Gill Sans Light" panose="020B0302020104020203" pitchFamily="34" charset="-79"/>
                <a:cs typeface="Gill Sans Light" panose="020B0302020104020203" pitchFamily="34" charset="-79"/>
              </a:rPr>
              <a:t>(shared)</a:t>
            </a:r>
          </a:p>
        </p:txBody>
      </p:sp>
      <p:sp>
        <p:nvSpPr>
          <p:cNvPr id="43" name="Rectangle 14">
            <a:extLst>
              <a:ext uri="{FF2B5EF4-FFF2-40B4-BE49-F238E27FC236}">
                <a16:creationId xmlns:a16="http://schemas.microsoft.com/office/drawing/2014/main" id="{5F20C59B-6949-9849-9BC2-928881737B50}"/>
              </a:ext>
            </a:extLst>
          </p:cNvPr>
          <p:cNvSpPr>
            <a:spLocks noChangeArrowheads="1"/>
          </p:cNvSpPr>
          <p:nvPr/>
        </p:nvSpPr>
        <p:spPr bwMode="auto">
          <a:xfrm>
            <a:off x="1773203" y="5384989"/>
            <a:ext cx="298991" cy="599407"/>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050" dirty="0">
                <a:latin typeface="Gill Sans Light" panose="020B0302020104020203" pitchFamily="34" charset="-79"/>
                <a:cs typeface="Gill Sans Light" panose="020B0302020104020203" pitchFamily="34" charset="-79"/>
              </a:rPr>
              <a:t>Registers</a:t>
            </a:r>
          </a:p>
        </p:txBody>
      </p:sp>
      <p:sp>
        <p:nvSpPr>
          <p:cNvPr id="44" name="Rectangle 4">
            <a:extLst>
              <a:ext uri="{FF2B5EF4-FFF2-40B4-BE49-F238E27FC236}">
                <a16:creationId xmlns:a16="http://schemas.microsoft.com/office/drawing/2014/main" id="{A54DD5D7-7C53-6348-B2A1-871EF1FF34EE}"/>
              </a:ext>
            </a:extLst>
          </p:cNvPr>
          <p:cNvSpPr>
            <a:spLocks noChangeArrowheads="1"/>
          </p:cNvSpPr>
          <p:nvPr/>
        </p:nvSpPr>
        <p:spPr bwMode="auto">
          <a:xfrm>
            <a:off x="1733203" y="3329691"/>
            <a:ext cx="1697843" cy="1238975"/>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600">
              <a:latin typeface="Helvetica" charset="0"/>
            </a:endParaRPr>
          </a:p>
        </p:txBody>
      </p:sp>
      <p:sp>
        <p:nvSpPr>
          <p:cNvPr id="45" name="Rectangle 5">
            <a:extLst>
              <a:ext uri="{FF2B5EF4-FFF2-40B4-BE49-F238E27FC236}">
                <a16:creationId xmlns:a16="http://schemas.microsoft.com/office/drawing/2014/main" id="{B2D34C06-DF94-D243-BD26-9554E221C52E}"/>
              </a:ext>
            </a:extLst>
          </p:cNvPr>
          <p:cNvSpPr>
            <a:spLocks noChangeArrowheads="1"/>
          </p:cNvSpPr>
          <p:nvPr/>
        </p:nvSpPr>
        <p:spPr bwMode="auto">
          <a:xfrm>
            <a:off x="1675331" y="3282284"/>
            <a:ext cx="495329"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200" dirty="0">
                <a:latin typeface="Gill Sans Light" panose="020B0302020104020203" pitchFamily="34" charset="-79"/>
                <a:cs typeface="Gill Sans Light" panose="020B0302020104020203" pitchFamily="34" charset="-79"/>
              </a:rPr>
              <a:t>Core</a:t>
            </a:r>
          </a:p>
        </p:txBody>
      </p:sp>
      <p:sp>
        <p:nvSpPr>
          <p:cNvPr id="46" name="Rectangle 6">
            <a:extLst>
              <a:ext uri="{FF2B5EF4-FFF2-40B4-BE49-F238E27FC236}">
                <a16:creationId xmlns:a16="http://schemas.microsoft.com/office/drawing/2014/main" id="{CA43502B-9F8B-1B40-A362-0F30E0559F7F}"/>
              </a:ext>
            </a:extLst>
          </p:cNvPr>
          <p:cNvSpPr>
            <a:spLocks noChangeArrowheads="1"/>
          </p:cNvSpPr>
          <p:nvPr/>
        </p:nvSpPr>
        <p:spPr bwMode="auto">
          <a:xfrm>
            <a:off x="1733203" y="4745421"/>
            <a:ext cx="1697843" cy="1238975"/>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600">
              <a:latin typeface="Helvetica" charset="0"/>
            </a:endParaRPr>
          </a:p>
        </p:txBody>
      </p:sp>
      <p:sp>
        <p:nvSpPr>
          <p:cNvPr id="47" name="Rectangle 7">
            <a:extLst>
              <a:ext uri="{FF2B5EF4-FFF2-40B4-BE49-F238E27FC236}">
                <a16:creationId xmlns:a16="http://schemas.microsoft.com/office/drawing/2014/main" id="{E9D23698-C50B-0548-86C0-EEDDA593DF0D}"/>
              </a:ext>
            </a:extLst>
          </p:cNvPr>
          <p:cNvSpPr>
            <a:spLocks noChangeArrowheads="1"/>
          </p:cNvSpPr>
          <p:nvPr/>
        </p:nvSpPr>
        <p:spPr bwMode="auto">
          <a:xfrm>
            <a:off x="1675331" y="4702212"/>
            <a:ext cx="495329"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200" dirty="0">
                <a:latin typeface="Gill Sans Light" panose="020B0302020104020203" pitchFamily="34" charset="-79"/>
                <a:cs typeface="Gill Sans Light" panose="020B0302020104020203" pitchFamily="34" charset="-79"/>
              </a:rPr>
              <a:t>Core</a:t>
            </a:r>
          </a:p>
        </p:txBody>
      </p:sp>
      <p:sp>
        <p:nvSpPr>
          <p:cNvPr id="48" name="Rectangle 8">
            <a:extLst>
              <a:ext uri="{FF2B5EF4-FFF2-40B4-BE49-F238E27FC236}">
                <a16:creationId xmlns:a16="http://schemas.microsoft.com/office/drawing/2014/main" id="{0AEE0F43-A8AA-D84C-82BF-E4C8DAE1A943}"/>
              </a:ext>
            </a:extLst>
          </p:cNvPr>
          <p:cNvSpPr>
            <a:spLocks noChangeArrowheads="1"/>
          </p:cNvSpPr>
          <p:nvPr/>
        </p:nvSpPr>
        <p:spPr bwMode="auto">
          <a:xfrm>
            <a:off x="6653288" y="3462992"/>
            <a:ext cx="1105200" cy="2521404"/>
          </a:xfrm>
          <a:prstGeom prst="rect">
            <a:avLst/>
          </a:prstGeom>
          <a:solidFill>
            <a:srgbClr val="C0D2FE"/>
          </a:solidFill>
          <a:ln w="25400">
            <a:solidFill>
              <a:schemeClr val="tx1"/>
            </a:solidFill>
            <a:miter lim="800000"/>
            <a:headEnd/>
            <a:tailEnd/>
          </a:ln>
        </p:spPr>
        <p:txBody>
          <a:bodyPr wrap="none" anchor="ctr"/>
          <a:lstStyle/>
          <a:p>
            <a:pPr algn="ctr"/>
            <a:r>
              <a:rPr lang="en-US" sz="1200">
                <a:latin typeface="Gill Sans Light" panose="020B0302020104020203" pitchFamily="34" charset="-79"/>
                <a:cs typeface="Gill Sans Light" panose="020B0302020104020203" pitchFamily="34" charset="-79"/>
              </a:rPr>
              <a:t>Secondary</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 Storage </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(Disk)</a:t>
            </a:r>
          </a:p>
        </p:txBody>
      </p:sp>
      <p:sp>
        <p:nvSpPr>
          <p:cNvPr id="49" name="Rectangle 10">
            <a:extLst>
              <a:ext uri="{FF2B5EF4-FFF2-40B4-BE49-F238E27FC236}">
                <a16:creationId xmlns:a16="http://schemas.microsoft.com/office/drawing/2014/main" id="{2538E1E5-2989-CA43-B021-DB00F7A4631E}"/>
              </a:ext>
            </a:extLst>
          </p:cNvPr>
          <p:cNvSpPr>
            <a:spLocks noChangeArrowheads="1"/>
          </p:cNvSpPr>
          <p:nvPr/>
        </p:nvSpPr>
        <p:spPr bwMode="auto">
          <a:xfrm>
            <a:off x="1643164" y="3205868"/>
            <a:ext cx="2558778" cy="2822442"/>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600">
              <a:latin typeface="Helvetica" charset="0"/>
            </a:endParaRPr>
          </a:p>
        </p:txBody>
      </p:sp>
      <p:sp>
        <p:nvSpPr>
          <p:cNvPr id="50" name="Rectangle 11">
            <a:extLst>
              <a:ext uri="{FF2B5EF4-FFF2-40B4-BE49-F238E27FC236}">
                <a16:creationId xmlns:a16="http://schemas.microsoft.com/office/drawing/2014/main" id="{AAF04EB8-F957-404E-A79F-F03908297072}"/>
              </a:ext>
            </a:extLst>
          </p:cNvPr>
          <p:cNvSpPr>
            <a:spLocks noChangeArrowheads="1"/>
          </p:cNvSpPr>
          <p:nvPr/>
        </p:nvSpPr>
        <p:spPr bwMode="auto">
          <a:xfrm>
            <a:off x="3496822" y="3181510"/>
            <a:ext cx="777458"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200" dirty="0">
                <a:latin typeface="Gill Sans Light" panose="020B0302020104020203" pitchFamily="34" charset="-79"/>
                <a:cs typeface="Gill Sans Light" panose="020B0302020104020203" pitchFamily="34" charset="-79"/>
              </a:rPr>
              <a:t>Processor</a:t>
            </a:r>
          </a:p>
        </p:txBody>
      </p:sp>
      <p:sp>
        <p:nvSpPr>
          <p:cNvPr id="51" name="Line 12">
            <a:extLst>
              <a:ext uri="{FF2B5EF4-FFF2-40B4-BE49-F238E27FC236}">
                <a16:creationId xmlns:a16="http://schemas.microsoft.com/office/drawing/2014/main" id="{E378F8D0-6BAA-F945-8EC9-CADEE8A6EB6E}"/>
              </a:ext>
            </a:extLst>
          </p:cNvPr>
          <p:cNvSpPr>
            <a:spLocks noChangeShapeType="1"/>
          </p:cNvSpPr>
          <p:nvPr/>
        </p:nvSpPr>
        <p:spPr bwMode="auto">
          <a:xfrm flipV="1">
            <a:off x="2677274" y="3455126"/>
            <a:ext cx="3967467" cy="167848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600"/>
          </a:p>
        </p:txBody>
      </p:sp>
      <p:sp>
        <p:nvSpPr>
          <p:cNvPr id="52" name="Line 13">
            <a:extLst>
              <a:ext uri="{FF2B5EF4-FFF2-40B4-BE49-F238E27FC236}">
                <a16:creationId xmlns:a16="http://schemas.microsoft.com/office/drawing/2014/main" id="{8A524B56-DBE0-6640-83C7-1948C69D08A8}"/>
              </a:ext>
            </a:extLst>
          </p:cNvPr>
          <p:cNvSpPr>
            <a:spLocks noChangeShapeType="1"/>
          </p:cNvSpPr>
          <p:nvPr/>
        </p:nvSpPr>
        <p:spPr bwMode="auto">
          <a:xfrm>
            <a:off x="3027632" y="5985742"/>
            <a:ext cx="4730856" cy="15746"/>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600"/>
          </a:p>
        </p:txBody>
      </p:sp>
      <p:sp>
        <p:nvSpPr>
          <p:cNvPr id="53" name="Rectangle 18">
            <a:extLst>
              <a:ext uri="{FF2B5EF4-FFF2-40B4-BE49-F238E27FC236}">
                <a16:creationId xmlns:a16="http://schemas.microsoft.com/office/drawing/2014/main" id="{D014924D-263F-AF49-A97D-3FBB1465A55C}"/>
              </a:ext>
            </a:extLst>
          </p:cNvPr>
          <p:cNvSpPr>
            <a:spLocks noChangeArrowheads="1"/>
          </p:cNvSpPr>
          <p:nvPr/>
        </p:nvSpPr>
        <p:spPr bwMode="auto">
          <a:xfrm>
            <a:off x="4469739" y="4389331"/>
            <a:ext cx="815551" cy="1595065"/>
          </a:xfrm>
          <a:prstGeom prst="rect">
            <a:avLst/>
          </a:prstGeom>
          <a:solidFill>
            <a:srgbClr val="C0D2FE"/>
          </a:solidFill>
          <a:ln w="25400">
            <a:solidFill>
              <a:schemeClr val="tx1"/>
            </a:solidFill>
            <a:miter lim="800000"/>
            <a:headEnd/>
            <a:tailEnd/>
          </a:ln>
        </p:spPr>
        <p:txBody>
          <a:bodyPr wrap="none" anchor="ctr"/>
          <a:lstStyle/>
          <a:p>
            <a:pPr algn="ctr"/>
            <a:r>
              <a:rPr lang="en-US" altLang="ko-KR" sz="1200">
                <a:latin typeface="Gill Sans Light" panose="020B0302020104020203" pitchFamily="34" charset="-79"/>
                <a:cs typeface="Gill Sans Light" panose="020B0302020104020203" pitchFamily="34" charset="-79"/>
              </a:rPr>
              <a:t>Main</a:t>
            </a:r>
          </a:p>
          <a:p>
            <a:pPr algn="ctr"/>
            <a:r>
              <a:rPr lang="en-US" altLang="ko-KR" sz="1200">
                <a:latin typeface="Gill Sans Light" panose="020B0302020104020203" pitchFamily="34" charset="-79"/>
                <a:cs typeface="Gill Sans Light" panose="020B0302020104020203" pitchFamily="34" charset="-79"/>
              </a:rPr>
              <a:t>Memory</a:t>
            </a:r>
          </a:p>
          <a:p>
            <a:pPr algn="ctr"/>
            <a:r>
              <a:rPr lang="en-US" altLang="ko-KR" sz="1200">
                <a:latin typeface="Gill Sans Light" panose="020B0302020104020203" pitchFamily="34" charset="-79"/>
                <a:cs typeface="Gill Sans Light" panose="020B0302020104020203" pitchFamily="34" charset="-79"/>
              </a:rPr>
              <a:t>(DRAM)</a:t>
            </a:r>
          </a:p>
          <a:p>
            <a:pPr algn="ctr"/>
            <a:endParaRPr lang="en-US" sz="1200">
              <a:latin typeface="Gill Sans Light" panose="020B0302020104020203" pitchFamily="34" charset="-79"/>
              <a:cs typeface="Gill Sans Light" panose="020B0302020104020203" pitchFamily="34" charset="-79"/>
            </a:endParaRPr>
          </a:p>
        </p:txBody>
      </p:sp>
      <p:sp>
        <p:nvSpPr>
          <p:cNvPr id="64" name="Rectangle 14">
            <a:extLst>
              <a:ext uri="{FF2B5EF4-FFF2-40B4-BE49-F238E27FC236}">
                <a16:creationId xmlns:a16="http://schemas.microsoft.com/office/drawing/2014/main" id="{D87E8C13-EEF7-6C45-86B8-D75260F881AE}"/>
              </a:ext>
            </a:extLst>
          </p:cNvPr>
          <p:cNvSpPr>
            <a:spLocks noChangeArrowheads="1"/>
          </p:cNvSpPr>
          <p:nvPr/>
        </p:nvSpPr>
        <p:spPr bwMode="auto">
          <a:xfrm>
            <a:off x="1773203" y="3980888"/>
            <a:ext cx="298991" cy="587778"/>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050" dirty="0">
                <a:latin typeface="Gill Sans Light" panose="020B0302020104020203" pitchFamily="34" charset="-79"/>
                <a:cs typeface="Gill Sans Light" panose="020B0302020104020203" pitchFamily="34" charset="-79"/>
              </a:rPr>
              <a:t>Registers</a:t>
            </a:r>
          </a:p>
        </p:txBody>
      </p:sp>
      <p:sp>
        <p:nvSpPr>
          <p:cNvPr id="65" name="Rectangle 14">
            <a:extLst>
              <a:ext uri="{FF2B5EF4-FFF2-40B4-BE49-F238E27FC236}">
                <a16:creationId xmlns:a16="http://schemas.microsoft.com/office/drawing/2014/main" id="{F4F9B633-C7E0-8A4D-825A-93F155944530}"/>
              </a:ext>
            </a:extLst>
          </p:cNvPr>
          <p:cNvSpPr>
            <a:spLocks noChangeArrowheads="1"/>
          </p:cNvSpPr>
          <p:nvPr/>
        </p:nvSpPr>
        <p:spPr bwMode="auto">
          <a:xfrm>
            <a:off x="2381318" y="3736868"/>
            <a:ext cx="298991" cy="831798"/>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L1 Cache</a:t>
            </a:r>
          </a:p>
        </p:txBody>
      </p:sp>
      <p:sp>
        <p:nvSpPr>
          <p:cNvPr id="66" name="Rectangle 14">
            <a:extLst>
              <a:ext uri="{FF2B5EF4-FFF2-40B4-BE49-F238E27FC236}">
                <a16:creationId xmlns:a16="http://schemas.microsoft.com/office/drawing/2014/main" id="{63816E8B-0614-F240-8F42-74186D2E675F}"/>
              </a:ext>
            </a:extLst>
          </p:cNvPr>
          <p:cNvSpPr>
            <a:spLocks noChangeArrowheads="1"/>
          </p:cNvSpPr>
          <p:nvPr/>
        </p:nvSpPr>
        <p:spPr bwMode="auto">
          <a:xfrm>
            <a:off x="2381318" y="5142345"/>
            <a:ext cx="298991" cy="842051"/>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L1 Cache</a:t>
            </a:r>
          </a:p>
        </p:txBody>
      </p:sp>
      <p:sp>
        <p:nvSpPr>
          <p:cNvPr id="67" name="Rectangle 14">
            <a:extLst>
              <a:ext uri="{FF2B5EF4-FFF2-40B4-BE49-F238E27FC236}">
                <a16:creationId xmlns:a16="http://schemas.microsoft.com/office/drawing/2014/main" id="{2205D57D-7765-104A-A5C6-1B498CD63820}"/>
              </a:ext>
            </a:extLst>
          </p:cNvPr>
          <p:cNvSpPr>
            <a:spLocks noChangeArrowheads="1"/>
          </p:cNvSpPr>
          <p:nvPr/>
        </p:nvSpPr>
        <p:spPr bwMode="auto">
          <a:xfrm>
            <a:off x="3071688" y="4996184"/>
            <a:ext cx="298991" cy="988212"/>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L2 Cache</a:t>
            </a:r>
          </a:p>
        </p:txBody>
      </p:sp>
      <p:sp>
        <p:nvSpPr>
          <p:cNvPr id="68" name="Rectangle 14">
            <a:extLst>
              <a:ext uri="{FF2B5EF4-FFF2-40B4-BE49-F238E27FC236}">
                <a16:creationId xmlns:a16="http://schemas.microsoft.com/office/drawing/2014/main" id="{5C82A3AB-CDB9-FA41-8170-9F6BBD01E6C8}"/>
              </a:ext>
            </a:extLst>
          </p:cNvPr>
          <p:cNvSpPr>
            <a:spLocks noChangeArrowheads="1"/>
          </p:cNvSpPr>
          <p:nvPr/>
        </p:nvSpPr>
        <p:spPr bwMode="auto">
          <a:xfrm>
            <a:off x="3071688" y="3580454"/>
            <a:ext cx="298991" cy="988212"/>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L2 Cache</a:t>
            </a:r>
          </a:p>
        </p:txBody>
      </p:sp>
      <p:sp>
        <p:nvSpPr>
          <p:cNvPr id="73" name="Rectangle 8">
            <a:extLst>
              <a:ext uri="{FF2B5EF4-FFF2-40B4-BE49-F238E27FC236}">
                <a16:creationId xmlns:a16="http://schemas.microsoft.com/office/drawing/2014/main" id="{6460949A-955A-BB46-A580-B675CF949E70}"/>
              </a:ext>
            </a:extLst>
          </p:cNvPr>
          <p:cNvSpPr>
            <a:spLocks noChangeArrowheads="1"/>
          </p:cNvSpPr>
          <p:nvPr/>
        </p:nvSpPr>
        <p:spPr bwMode="auto">
          <a:xfrm>
            <a:off x="5473340" y="3980888"/>
            <a:ext cx="961043" cy="2003508"/>
          </a:xfrm>
          <a:prstGeom prst="rect">
            <a:avLst/>
          </a:prstGeom>
          <a:solidFill>
            <a:srgbClr val="C0D2FE"/>
          </a:solidFill>
          <a:ln w="25400">
            <a:solidFill>
              <a:schemeClr val="tx1"/>
            </a:solidFill>
            <a:miter lim="800000"/>
            <a:headEnd/>
            <a:tailEnd/>
          </a:ln>
        </p:spPr>
        <p:txBody>
          <a:bodyPr wrap="none" anchor="ctr"/>
          <a:lstStyle/>
          <a:p>
            <a:pPr algn="ctr"/>
            <a:r>
              <a:rPr lang="en-US" sz="1200">
                <a:latin typeface="Gill Sans Light" panose="020B0302020104020203" pitchFamily="34" charset="-79"/>
                <a:cs typeface="Gill Sans Light" panose="020B0302020104020203" pitchFamily="34" charset="-79"/>
              </a:rPr>
              <a:t>Secondary</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 Storage </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(SSD)</a:t>
            </a:r>
          </a:p>
        </p:txBody>
      </p:sp>
      <p:grpSp>
        <p:nvGrpSpPr>
          <p:cNvPr id="8" name="Group 7">
            <a:extLst>
              <a:ext uri="{FF2B5EF4-FFF2-40B4-BE49-F238E27FC236}">
                <a16:creationId xmlns:a16="http://schemas.microsoft.com/office/drawing/2014/main" id="{5C560D66-12DB-7942-B455-6C628EB13434}"/>
              </a:ext>
            </a:extLst>
          </p:cNvPr>
          <p:cNvGrpSpPr/>
          <p:nvPr/>
        </p:nvGrpSpPr>
        <p:grpSpPr>
          <a:xfrm>
            <a:off x="548301" y="5988149"/>
            <a:ext cx="7265129" cy="459100"/>
            <a:chOff x="548301" y="5988149"/>
            <a:chExt cx="7265129" cy="459100"/>
          </a:xfrm>
        </p:grpSpPr>
        <p:sp>
          <p:nvSpPr>
            <p:cNvPr id="54" name="Rectangle 22">
              <a:extLst>
                <a:ext uri="{FF2B5EF4-FFF2-40B4-BE49-F238E27FC236}">
                  <a16:creationId xmlns:a16="http://schemas.microsoft.com/office/drawing/2014/main" id="{7342A9D3-D9E7-1247-BAF7-7E4FC057686C}"/>
                </a:ext>
              </a:extLst>
            </p:cNvPr>
            <p:cNvSpPr>
              <a:spLocks noChangeArrowheads="1"/>
            </p:cNvSpPr>
            <p:nvPr/>
          </p:nvSpPr>
          <p:spPr bwMode="auto">
            <a:xfrm>
              <a:off x="2393999" y="6080482"/>
              <a:ext cx="267703"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nchor="ctr">
              <a:spAutoFit/>
            </a:bodyPr>
            <a:lstStyle/>
            <a:p>
              <a:pPr algn="ctr"/>
              <a:r>
                <a:rPr lang="en-US" altLang="ko-KR" sz="1200">
                  <a:latin typeface="Ubuntu Mono" panose="020B0509030602030204" pitchFamily="49" charset="0"/>
                </a:rPr>
                <a:t>1</a:t>
              </a:r>
            </a:p>
          </p:txBody>
        </p:sp>
        <p:sp>
          <p:nvSpPr>
            <p:cNvPr id="55" name="Rectangle 23">
              <a:extLst>
                <a:ext uri="{FF2B5EF4-FFF2-40B4-BE49-F238E27FC236}">
                  <a16:creationId xmlns:a16="http://schemas.microsoft.com/office/drawing/2014/main" id="{27D60FDD-841F-F04D-8C0D-8FD6842D3602}"/>
                </a:ext>
              </a:extLst>
            </p:cNvPr>
            <p:cNvSpPr>
              <a:spLocks noChangeArrowheads="1"/>
            </p:cNvSpPr>
            <p:nvPr/>
          </p:nvSpPr>
          <p:spPr bwMode="auto">
            <a:xfrm>
              <a:off x="6713570" y="5988149"/>
              <a:ext cx="1099860" cy="459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nchor="ctr">
              <a:spAutoFit/>
            </a:bodyPr>
            <a:lstStyle/>
            <a:p>
              <a:pPr algn="ctr"/>
              <a:r>
                <a:rPr lang="en-US" altLang="ko-KR" sz="1200" dirty="0">
                  <a:latin typeface="Ubuntu Mono" panose="020B0509030602030204" pitchFamily="49" charset="0"/>
                </a:rPr>
                <a:t>10,000,000</a:t>
              </a:r>
              <a:br>
                <a:rPr lang="en-US" altLang="ko-KR" sz="1200" dirty="0">
                  <a:latin typeface="Ubuntu Mono" panose="020B0509030602030204" pitchFamily="49" charset="0"/>
                </a:rPr>
              </a:br>
              <a:r>
                <a:rPr lang="en-US" altLang="ko-KR" sz="1200" dirty="0">
                  <a:latin typeface="Ubuntu Mono" panose="020B0509030602030204" pitchFamily="49" charset="0"/>
                </a:rPr>
                <a:t>(10 </a:t>
              </a:r>
              <a:r>
                <a:rPr lang="en-US" altLang="ko-KR" sz="1200" dirty="0" err="1">
                  <a:latin typeface="Ubuntu Mono" panose="020B0509030602030204" pitchFamily="49" charset="0"/>
                </a:rPr>
                <a:t>ms</a:t>
              </a:r>
              <a:r>
                <a:rPr lang="en-US" altLang="ko-KR" sz="1200" dirty="0">
                  <a:latin typeface="Ubuntu Mono" panose="020B0509030602030204" pitchFamily="49" charset="0"/>
                </a:rPr>
                <a:t>)</a:t>
              </a:r>
            </a:p>
          </p:txBody>
        </p:sp>
        <p:sp>
          <p:nvSpPr>
            <p:cNvPr id="56" name="Rectangle 24">
              <a:extLst>
                <a:ext uri="{FF2B5EF4-FFF2-40B4-BE49-F238E27FC236}">
                  <a16:creationId xmlns:a16="http://schemas.microsoft.com/office/drawing/2014/main" id="{8A64E11C-275C-5B4D-A4B4-C3B9E2F42ABA}"/>
                </a:ext>
              </a:extLst>
            </p:cNvPr>
            <p:cNvSpPr>
              <a:spLocks noChangeArrowheads="1"/>
            </p:cNvSpPr>
            <p:nvPr/>
          </p:nvSpPr>
          <p:spPr bwMode="auto">
            <a:xfrm>
              <a:off x="548301" y="6080482"/>
              <a:ext cx="976230"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200" dirty="0">
                  <a:latin typeface="Helvetica" charset="0"/>
                </a:rPr>
                <a:t>Speed (ns):</a:t>
              </a:r>
            </a:p>
          </p:txBody>
        </p:sp>
        <p:sp>
          <p:nvSpPr>
            <p:cNvPr id="57" name="Rectangle 25">
              <a:extLst>
                <a:ext uri="{FF2B5EF4-FFF2-40B4-BE49-F238E27FC236}">
                  <a16:creationId xmlns:a16="http://schemas.microsoft.com/office/drawing/2014/main" id="{1107D7BA-585D-C144-BD8C-9BF4E0D072F0}"/>
                </a:ext>
              </a:extLst>
            </p:cNvPr>
            <p:cNvSpPr>
              <a:spLocks noChangeArrowheads="1"/>
            </p:cNvSpPr>
            <p:nvPr/>
          </p:nvSpPr>
          <p:spPr bwMode="auto">
            <a:xfrm>
              <a:off x="3591298" y="6080482"/>
              <a:ext cx="573876"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nchor="ctr">
              <a:spAutoFit/>
            </a:bodyPr>
            <a:lstStyle/>
            <a:p>
              <a:pPr algn="ctr"/>
              <a:r>
                <a:rPr lang="en-US" altLang="ko-KR" sz="1200">
                  <a:latin typeface="Ubuntu Mono" panose="020B0509030602030204" pitchFamily="49" charset="0"/>
                </a:rPr>
                <a:t>10-30</a:t>
              </a:r>
            </a:p>
          </p:txBody>
        </p:sp>
        <p:sp>
          <p:nvSpPr>
            <p:cNvPr id="58" name="Rectangle 26">
              <a:extLst>
                <a:ext uri="{FF2B5EF4-FFF2-40B4-BE49-F238E27FC236}">
                  <a16:creationId xmlns:a16="http://schemas.microsoft.com/office/drawing/2014/main" id="{6F80CAE5-8201-7A49-BCA2-A2092871CA24}"/>
                </a:ext>
              </a:extLst>
            </p:cNvPr>
            <p:cNvSpPr>
              <a:spLocks noChangeArrowheads="1"/>
            </p:cNvSpPr>
            <p:nvPr/>
          </p:nvSpPr>
          <p:spPr bwMode="auto">
            <a:xfrm>
              <a:off x="4642709" y="6080482"/>
              <a:ext cx="472513"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nchor="ctr">
              <a:spAutoFit/>
            </a:bodyPr>
            <a:lstStyle/>
            <a:p>
              <a:pPr algn="ctr"/>
              <a:r>
                <a:rPr lang="en-US" altLang="ko-KR" sz="1200" dirty="0">
                  <a:latin typeface="Ubuntu Mono" panose="020B0509030602030204" pitchFamily="49" charset="0"/>
                </a:rPr>
                <a:t>100</a:t>
              </a:r>
            </a:p>
          </p:txBody>
        </p:sp>
        <p:sp>
          <p:nvSpPr>
            <p:cNvPr id="69" name="Rectangle 22">
              <a:extLst>
                <a:ext uri="{FF2B5EF4-FFF2-40B4-BE49-F238E27FC236}">
                  <a16:creationId xmlns:a16="http://schemas.microsoft.com/office/drawing/2014/main" id="{C8A394F4-C934-2D4C-9061-55BD1FC3B242}"/>
                </a:ext>
              </a:extLst>
            </p:cNvPr>
            <p:cNvSpPr>
              <a:spLocks noChangeArrowheads="1"/>
            </p:cNvSpPr>
            <p:nvPr/>
          </p:nvSpPr>
          <p:spPr bwMode="auto">
            <a:xfrm>
              <a:off x="1721631" y="6080482"/>
              <a:ext cx="413576"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0.3</a:t>
              </a:r>
            </a:p>
          </p:txBody>
        </p:sp>
        <p:sp>
          <p:nvSpPr>
            <p:cNvPr id="70" name="Rectangle 22">
              <a:extLst>
                <a:ext uri="{FF2B5EF4-FFF2-40B4-BE49-F238E27FC236}">
                  <a16:creationId xmlns:a16="http://schemas.microsoft.com/office/drawing/2014/main" id="{8DD31829-036E-5840-85AA-60885DEFF56F}"/>
                </a:ext>
              </a:extLst>
            </p:cNvPr>
            <p:cNvSpPr>
              <a:spLocks noChangeArrowheads="1"/>
            </p:cNvSpPr>
            <p:nvPr/>
          </p:nvSpPr>
          <p:spPr bwMode="auto">
            <a:xfrm>
              <a:off x="3089538" y="6080482"/>
              <a:ext cx="267703"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3</a:t>
              </a:r>
            </a:p>
          </p:txBody>
        </p:sp>
        <p:sp>
          <p:nvSpPr>
            <p:cNvPr id="74" name="Rectangle 26">
              <a:extLst>
                <a:ext uri="{FF2B5EF4-FFF2-40B4-BE49-F238E27FC236}">
                  <a16:creationId xmlns:a16="http://schemas.microsoft.com/office/drawing/2014/main" id="{880D5916-1060-D842-9722-8034D4D47664}"/>
                </a:ext>
              </a:extLst>
            </p:cNvPr>
            <p:cNvSpPr>
              <a:spLocks noChangeArrowheads="1"/>
            </p:cNvSpPr>
            <p:nvPr/>
          </p:nvSpPr>
          <p:spPr bwMode="auto">
            <a:xfrm>
              <a:off x="5510343" y="5988149"/>
              <a:ext cx="896974" cy="459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nchor="ctr">
              <a:spAutoFit/>
            </a:bodyPr>
            <a:lstStyle/>
            <a:p>
              <a:pPr algn="ctr"/>
              <a:r>
                <a:rPr lang="en-US" altLang="ko-KR" sz="1200" dirty="0">
                  <a:latin typeface="Ubuntu Mono" panose="020B0509030602030204" pitchFamily="49" charset="0"/>
                </a:rPr>
                <a:t>100,000</a:t>
              </a:r>
              <a:br>
                <a:rPr lang="en-US" altLang="ko-KR" sz="1200" dirty="0">
                  <a:latin typeface="Ubuntu Mono" panose="020B0509030602030204" pitchFamily="49" charset="0"/>
                </a:rPr>
              </a:br>
              <a:r>
                <a:rPr lang="en-US" altLang="ko-KR" sz="1200" dirty="0">
                  <a:latin typeface="Ubuntu Mono" panose="020B0509030602030204" pitchFamily="49" charset="0"/>
                </a:rPr>
                <a:t>(0.1 </a:t>
              </a:r>
              <a:r>
                <a:rPr lang="en-US" altLang="ko-KR" sz="1200" dirty="0" err="1">
                  <a:latin typeface="Ubuntu Mono" panose="020B0509030602030204" pitchFamily="49" charset="0"/>
                </a:rPr>
                <a:t>ms</a:t>
              </a:r>
              <a:r>
                <a:rPr lang="en-US" altLang="ko-KR" sz="1200" dirty="0">
                  <a:latin typeface="Ubuntu Mono" panose="020B0509030602030204" pitchFamily="49" charset="0"/>
                </a:rPr>
                <a:t>)</a:t>
              </a:r>
            </a:p>
          </p:txBody>
        </p:sp>
      </p:grpSp>
      <p:grpSp>
        <p:nvGrpSpPr>
          <p:cNvPr id="9" name="Group 8">
            <a:extLst>
              <a:ext uri="{FF2B5EF4-FFF2-40B4-BE49-F238E27FC236}">
                <a16:creationId xmlns:a16="http://schemas.microsoft.com/office/drawing/2014/main" id="{21EA6B16-75F6-0447-9600-09B4DB39BF31}"/>
              </a:ext>
            </a:extLst>
          </p:cNvPr>
          <p:cNvGrpSpPr/>
          <p:nvPr/>
        </p:nvGrpSpPr>
        <p:grpSpPr>
          <a:xfrm>
            <a:off x="548301" y="6389683"/>
            <a:ext cx="6960460" cy="274434"/>
            <a:chOff x="548301" y="6389683"/>
            <a:chExt cx="6960460" cy="274434"/>
          </a:xfrm>
        </p:grpSpPr>
        <p:sp>
          <p:nvSpPr>
            <p:cNvPr id="59" name="Rectangle 27">
              <a:extLst>
                <a:ext uri="{FF2B5EF4-FFF2-40B4-BE49-F238E27FC236}">
                  <a16:creationId xmlns:a16="http://schemas.microsoft.com/office/drawing/2014/main" id="{F5134062-CD15-0141-A31F-2F7DEB40C414}"/>
                </a:ext>
              </a:extLst>
            </p:cNvPr>
            <p:cNvSpPr>
              <a:spLocks noChangeArrowheads="1"/>
            </p:cNvSpPr>
            <p:nvPr/>
          </p:nvSpPr>
          <p:spPr bwMode="auto">
            <a:xfrm>
              <a:off x="1611616" y="6389683"/>
              <a:ext cx="567464"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100Bs</a:t>
              </a:r>
            </a:p>
          </p:txBody>
        </p:sp>
        <p:sp>
          <p:nvSpPr>
            <p:cNvPr id="60" name="Rectangle 29">
              <a:extLst>
                <a:ext uri="{FF2B5EF4-FFF2-40B4-BE49-F238E27FC236}">
                  <a16:creationId xmlns:a16="http://schemas.microsoft.com/office/drawing/2014/main" id="{E88EDD53-625B-6843-97C0-5E8166E53E7C}"/>
                </a:ext>
              </a:extLst>
            </p:cNvPr>
            <p:cNvSpPr>
              <a:spLocks noChangeArrowheads="1"/>
            </p:cNvSpPr>
            <p:nvPr/>
          </p:nvSpPr>
          <p:spPr bwMode="auto">
            <a:xfrm>
              <a:off x="548301" y="6389683"/>
              <a:ext cx="1037144"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200" dirty="0">
                  <a:latin typeface="Helvetica" charset="0"/>
                </a:rPr>
                <a:t>Size (bytes):</a:t>
              </a:r>
            </a:p>
          </p:txBody>
        </p:sp>
        <p:sp>
          <p:nvSpPr>
            <p:cNvPr id="61" name="Rectangle 30">
              <a:extLst>
                <a:ext uri="{FF2B5EF4-FFF2-40B4-BE49-F238E27FC236}">
                  <a16:creationId xmlns:a16="http://schemas.microsoft.com/office/drawing/2014/main" id="{40873A05-893E-D849-854E-130BABE95949}"/>
                </a:ext>
              </a:extLst>
            </p:cNvPr>
            <p:cNvSpPr>
              <a:spLocks noChangeArrowheads="1"/>
            </p:cNvSpPr>
            <p:nvPr/>
          </p:nvSpPr>
          <p:spPr bwMode="auto">
            <a:xfrm>
              <a:off x="3645219" y="6389683"/>
              <a:ext cx="490521"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MiBs</a:t>
              </a:r>
            </a:p>
          </p:txBody>
        </p:sp>
        <p:sp>
          <p:nvSpPr>
            <p:cNvPr id="62" name="Rectangle 31">
              <a:extLst>
                <a:ext uri="{FF2B5EF4-FFF2-40B4-BE49-F238E27FC236}">
                  <a16:creationId xmlns:a16="http://schemas.microsoft.com/office/drawing/2014/main" id="{FBC121C7-7769-CD4A-98A8-32A180302AEF}"/>
                </a:ext>
              </a:extLst>
            </p:cNvPr>
            <p:cNvSpPr>
              <a:spLocks noChangeArrowheads="1"/>
            </p:cNvSpPr>
            <p:nvPr/>
          </p:nvSpPr>
          <p:spPr bwMode="auto">
            <a:xfrm>
              <a:off x="4645281" y="6389683"/>
              <a:ext cx="488530"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nchor="ctr">
              <a:spAutoFit/>
            </a:bodyPr>
            <a:lstStyle/>
            <a:p>
              <a:pPr algn="ctr"/>
              <a:r>
                <a:rPr lang="en-US" altLang="ko-KR" sz="1200" dirty="0">
                  <a:latin typeface="Ubuntu Mono" panose="020B0509030602030204" pitchFamily="49" charset="0"/>
                </a:rPr>
                <a:t>GiBs</a:t>
              </a:r>
            </a:p>
          </p:txBody>
        </p:sp>
        <p:sp>
          <p:nvSpPr>
            <p:cNvPr id="63" name="Rectangle 36">
              <a:extLst>
                <a:ext uri="{FF2B5EF4-FFF2-40B4-BE49-F238E27FC236}">
                  <a16:creationId xmlns:a16="http://schemas.microsoft.com/office/drawing/2014/main" id="{9D8CC038-B781-B247-AB24-FC0C3CC7A0CD}"/>
                </a:ext>
              </a:extLst>
            </p:cNvPr>
            <p:cNvSpPr>
              <a:spLocks noChangeArrowheads="1"/>
            </p:cNvSpPr>
            <p:nvPr/>
          </p:nvSpPr>
          <p:spPr bwMode="auto">
            <a:xfrm>
              <a:off x="7018240" y="6389683"/>
              <a:ext cx="490521"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TiBs</a:t>
              </a:r>
            </a:p>
          </p:txBody>
        </p:sp>
        <p:sp>
          <p:nvSpPr>
            <p:cNvPr id="71" name="Rectangle 27">
              <a:extLst>
                <a:ext uri="{FF2B5EF4-FFF2-40B4-BE49-F238E27FC236}">
                  <a16:creationId xmlns:a16="http://schemas.microsoft.com/office/drawing/2014/main" id="{007E8C80-44E3-4649-A203-E6193B453659}"/>
                </a:ext>
              </a:extLst>
            </p:cNvPr>
            <p:cNvSpPr>
              <a:spLocks noChangeArrowheads="1"/>
            </p:cNvSpPr>
            <p:nvPr/>
          </p:nvSpPr>
          <p:spPr bwMode="auto">
            <a:xfrm>
              <a:off x="2205646" y="6389683"/>
              <a:ext cx="644408"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10KiBs</a:t>
              </a:r>
            </a:p>
          </p:txBody>
        </p:sp>
        <p:sp>
          <p:nvSpPr>
            <p:cNvPr id="72" name="Rectangle 27">
              <a:extLst>
                <a:ext uri="{FF2B5EF4-FFF2-40B4-BE49-F238E27FC236}">
                  <a16:creationId xmlns:a16="http://schemas.microsoft.com/office/drawing/2014/main" id="{6F67D643-1643-934B-9317-BDC8A85B3A08}"/>
                </a:ext>
              </a:extLst>
            </p:cNvPr>
            <p:cNvSpPr>
              <a:spLocks noChangeArrowheads="1"/>
            </p:cNvSpPr>
            <p:nvPr/>
          </p:nvSpPr>
          <p:spPr bwMode="auto">
            <a:xfrm>
              <a:off x="2892694" y="6389683"/>
              <a:ext cx="721352"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100KiBs</a:t>
              </a:r>
            </a:p>
          </p:txBody>
        </p:sp>
        <p:sp>
          <p:nvSpPr>
            <p:cNvPr id="75" name="Rectangle 31">
              <a:extLst>
                <a:ext uri="{FF2B5EF4-FFF2-40B4-BE49-F238E27FC236}">
                  <a16:creationId xmlns:a16="http://schemas.microsoft.com/office/drawing/2014/main" id="{B3101D2F-BE60-D646-A636-42A195B0C47F}"/>
                </a:ext>
              </a:extLst>
            </p:cNvPr>
            <p:cNvSpPr>
              <a:spLocks noChangeArrowheads="1"/>
            </p:cNvSpPr>
            <p:nvPr/>
          </p:nvSpPr>
          <p:spPr bwMode="auto">
            <a:xfrm>
              <a:off x="5549422" y="6389683"/>
              <a:ext cx="808878"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nchor="ctr">
              <a:spAutoFit/>
            </a:bodyPr>
            <a:lstStyle/>
            <a:p>
              <a:pPr algn="ctr"/>
              <a:r>
                <a:rPr lang="en-US" altLang="ko-KR" sz="1200" dirty="0">
                  <a:latin typeface="Ubuntu Mono" panose="020B0509030602030204" pitchFamily="49" charset="0"/>
                </a:rPr>
                <a:t>100GiBs</a:t>
              </a:r>
            </a:p>
          </p:txBody>
        </p:sp>
      </p:grpSp>
      <p:grpSp>
        <p:nvGrpSpPr>
          <p:cNvPr id="16" name="Group 15">
            <a:extLst>
              <a:ext uri="{FF2B5EF4-FFF2-40B4-BE49-F238E27FC236}">
                <a16:creationId xmlns:a16="http://schemas.microsoft.com/office/drawing/2014/main" id="{724FC6FD-D7CE-3D46-BE66-E09F6ECA2793}"/>
              </a:ext>
            </a:extLst>
          </p:cNvPr>
          <p:cNvGrpSpPr/>
          <p:nvPr/>
        </p:nvGrpSpPr>
        <p:grpSpPr>
          <a:xfrm>
            <a:off x="1499344" y="2429816"/>
            <a:ext cx="846707" cy="760024"/>
            <a:chOff x="1499344" y="2429816"/>
            <a:chExt cx="846707" cy="760024"/>
          </a:xfrm>
        </p:grpSpPr>
        <p:sp>
          <p:nvSpPr>
            <p:cNvPr id="91" name="Text Box 29">
              <a:extLst>
                <a:ext uri="{FF2B5EF4-FFF2-40B4-BE49-F238E27FC236}">
                  <a16:creationId xmlns:a16="http://schemas.microsoft.com/office/drawing/2014/main" id="{350B23E9-6691-9F4B-B648-B48702E19209}"/>
                </a:ext>
              </a:extLst>
            </p:cNvPr>
            <p:cNvSpPr txBox="1">
              <a:spLocks noChangeArrowheads="1"/>
            </p:cNvSpPr>
            <p:nvPr/>
          </p:nvSpPr>
          <p:spPr bwMode="auto">
            <a:xfrm>
              <a:off x="1499344" y="2429816"/>
              <a:ext cx="8467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pPr algn="ctr"/>
              <a:r>
                <a:rPr lang="en-US" altLang="en-US" sz="1400" dirty="0">
                  <a:solidFill>
                    <a:schemeClr val="tx1"/>
                  </a:solidFill>
                  <a:latin typeface="Gill Sans Light" panose="020B0302020104020203" pitchFamily="34" charset="-79"/>
                  <a:cs typeface="Gill Sans Light" panose="020B0302020104020203" pitchFamily="34" charset="-79"/>
                </a:rPr>
                <a:t>Compiler</a:t>
              </a:r>
            </a:p>
            <a:p>
              <a:pPr algn="ctr"/>
              <a:r>
                <a:rPr lang="en-US" altLang="en-US" sz="1400" dirty="0">
                  <a:solidFill>
                    <a:schemeClr val="tx1"/>
                  </a:solidFill>
                  <a:latin typeface="Gill Sans Light" panose="020B0302020104020203" pitchFamily="34" charset="-79"/>
                  <a:cs typeface="Gill Sans Light" panose="020B0302020104020203" pitchFamily="34" charset="-79"/>
                </a:rPr>
                <a:t>Managed</a:t>
              </a:r>
              <a:endParaRPr lang="en-US" altLang="en-US" sz="1400" dirty="0">
                <a:latin typeface="Gill Sans Light" panose="020B0302020104020203" pitchFamily="34" charset="-79"/>
                <a:cs typeface="Gill Sans Light" panose="020B0302020104020203" pitchFamily="34" charset="-79"/>
              </a:endParaRPr>
            </a:p>
          </p:txBody>
        </p:sp>
        <p:sp>
          <p:nvSpPr>
            <p:cNvPr id="92" name="AutoShape 31">
              <a:extLst>
                <a:ext uri="{FF2B5EF4-FFF2-40B4-BE49-F238E27FC236}">
                  <a16:creationId xmlns:a16="http://schemas.microsoft.com/office/drawing/2014/main" id="{3DF4CA7A-E391-DB41-BD6E-9EBE9F9C750D}"/>
                </a:ext>
              </a:extLst>
            </p:cNvPr>
            <p:cNvSpPr>
              <a:spLocks/>
            </p:cNvSpPr>
            <p:nvPr/>
          </p:nvSpPr>
          <p:spPr bwMode="auto">
            <a:xfrm rot="16200000">
              <a:off x="1816335" y="2870190"/>
              <a:ext cx="212725" cy="426575"/>
            </a:xfrm>
            <a:prstGeom prst="rightBrace">
              <a:avLst>
                <a:gd name="adj1" fmla="val 35821"/>
                <a:gd name="adj2" fmla="val 50000"/>
              </a:avLst>
            </a:prstGeom>
            <a:noFill/>
            <a:ln w="38100" cap="rnd">
              <a:solidFill>
                <a:srgbClr val="7030A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endParaRPr lang="en-US" altLang="en-US" sz="1800" dirty="0">
                <a:solidFill>
                  <a:srgbClr val="FF0000"/>
                </a:solidFill>
              </a:endParaRPr>
            </a:p>
          </p:txBody>
        </p:sp>
      </p:grpSp>
      <p:grpSp>
        <p:nvGrpSpPr>
          <p:cNvPr id="17" name="Group 16">
            <a:extLst>
              <a:ext uri="{FF2B5EF4-FFF2-40B4-BE49-F238E27FC236}">
                <a16:creationId xmlns:a16="http://schemas.microsoft.com/office/drawing/2014/main" id="{AB2E423D-9941-E543-93BE-EFCA562306BE}"/>
              </a:ext>
            </a:extLst>
          </p:cNvPr>
          <p:cNvGrpSpPr/>
          <p:nvPr/>
        </p:nvGrpSpPr>
        <p:grpSpPr>
          <a:xfrm>
            <a:off x="2346893" y="2429816"/>
            <a:ext cx="1801091" cy="760024"/>
            <a:chOff x="2346893" y="2429816"/>
            <a:chExt cx="1801091" cy="760024"/>
          </a:xfrm>
        </p:grpSpPr>
        <p:sp>
          <p:nvSpPr>
            <p:cNvPr id="94" name="AutoShape 32">
              <a:extLst>
                <a:ext uri="{FF2B5EF4-FFF2-40B4-BE49-F238E27FC236}">
                  <a16:creationId xmlns:a16="http://schemas.microsoft.com/office/drawing/2014/main" id="{59434E05-FD56-0D45-BAB3-057AF434B339}"/>
                </a:ext>
              </a:extLst>
            </p:cNvPr>
            <p:cNvSpPr>
              <a:spLocks/>
            </p:cNvSpPr>
            <p:nvPr/>
          </p:nvSpPr>
          <p:spPr bwMode="auto">
            <a:xfrm rot="16200000">
              <a:off x="3141076" y="2182932"/>
              <a:ext cx="212725" cy="1801091"/>
            </a:xfrm>
            <a:prstGeom prst="rightBrace">
              <a:avLst>
                <a:gd name="adj1" fmla="val 77612"/>
                <a:gd name="adj2" fmla="val 50000"/>
              </a:avLst>
            </a:prstGeom>
            <a:noFill/>
            <a:ln w="38100" cap="rnd">
              <a:solidFill>
                <a:srgbClr val="7030A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endParaRPr lang="en-US" altLang="en-US" sz="1800"/>
            </a:p>
          </p:txBody>
        </p:sp>
        <p:sp>
          <p:nvSpPr>
            <p:cNvPr id="95" name="Text Box 33">
              <a:extLst>
                <a:ext uri="{FF2B5EF4-FFF2-40B4-BE49-F238E27FC236}">
                  <a16:creationId xmlns:a16="http://schemas.microsoft.com/office/drawing/2014/main" id="{02261AB1-5CFE-D546-824E-AA804F41EDEA}"/>
                </a:ext>
              </a:extLst>
            </p:cNvPr>
            <p:cNvSpPr txBox="1">
              <a:spLocks noChangeArrowheads="1"/>
            </p:cNvSpPr>
            <p:nvPr/>
          </p:nvSpPr>
          <p:spPr bwMode="auto">
            <a:xfrm>
              <a:off x="2801643" y="2429816"/>
              <a:ext cx="8915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pPr algn="ctr"/>
              <a:r>
                <a:rPr lang="en-US" altLang="en-US" sz="1400" dirty="0">
                  <a:solidFill>
                    <a:schemeClr val="tx1"/>
                  </a:solidFill>
                  <a:latin typeface="Gill Sans Light" panose="020B0302020104020203" pitchFamily="34" charset="-79"/>
                  <a:cs typeface="Gill Sans Light" panose="020B0302020104020203" pitchFamily="34" charset="-79"/>
                </a:rPr>
                <a:t>Hardware</a:t>
              </a:r>
            </a:p>
            <a:p>
              <a:pPr algn="ctr"/>
              <a:r>
                <a:rPr lang="en-US" altLang="en-US" sz="1400" dirty="0">
                  <a:solidFill>
                    <a:schemeClr val="tx1"/>
                  </a:solidFill>
                  <a:latin typeface="Gill Sans Light" panose="020B0302020104020203" pitchFamily="34" charset="-79"/>
                  <a:cs typeface="Gill Sans Light" panose="020B0302020104020203" pitchFamily="34" charset="-79"/>
                </a:rPr>
                <a:t>Managed</a:t>
              </a:r>
              <a:endParaRPr lang="en-US" altLang="en-US" sz="1400" dirty="0">
                <a:latin typeface="Gill Sans Light" panose="020B0302020104020203" pitchFamily="34" charset="-79"/>
                <a:cs typeface="Gill Sans Light" panose="020B0302020104020203" pitchFamily="34" charset="-79"/>
              </a:endParaRPr>
            </a:p>
          </p:txBody>
        </p:sp>
      </p:grpSp>
      <p:grpSp>
        <p:nvGrpSpPr>
          <p:cNvPr id="18" name="Group 17">
            <a:extLst>
              <a:ext uri="{FF2B5EF4-FFF2-40B4-BE49-F238E27FC236}">
                <a16:creationId xmlns:a16="http://schemas.microsoft.com/office/drawing/2014/main" id="{F1C4049E-9713-A248-ABB7-3E92B67C466D}"/>
              </a:ext>
            </a:extLst>
          </p:cNvPr>
          <p:cNvGrpSpPr/>
          <p:nvPr/>
        </p:nvGrpSpPr>
        <p:grpSpPr>
          <a:xfrm>
            <a:off x="4558526" y="2429816"/>
            <a:ext cx="3199963" cy="760023"/>
            <a:chOff x="4558526" y="2429816"/>
            <a:chExt cx="3199963" cy="760023"/>
          </a:xfrm>
        </p:grpSpPr>
        <p:sp>
          <p:nvSpPr>
            <p:cNvPr id="97" name="AutoShape 34">
              <a:extLst>
                <a:ext uri="{FF2B5EF4-FFF2-40B4-BE49-F238E27FC236}">
                  <a16:creationId xmlns:a16="http://schemas.microsoft.com/office/drawing/2014/main" id="{E425B789-3818-7B4C-967A-505639C84BA2}"/>
                </a:ext>
              </a:extLst>
            </p:cNvPr>
            <p:cNvSpPr>
              <a:spLocks/>
            </p:cNvSpPr>
            <p:nvPr/>
          </p:nvSpPr>
          <p:spPr bwMode="auto">
            <a:xfrm rot="16200000">
              <a:off x="6052146" y="1483496"/>
              <a:ext cx="212723" cy="3199963"/>
            </a:xfrm>
            <a:prstGeom prst="rightBrace">
              <a:avLst>
                <a:gd name="adj1" fmla="val 71642"/>
                <a:gd name="adj2" fmla="val 50000"/>
              </a:avLst>
            </a:prstGeom>
            <a:noFill/>
            <a:ln w="38100" cap="rnd">
              <a:solidFill>
                <a:srgbClr val="7030A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endParaRPr lang="en-US" altLang="en-US" sz="1800"/>
            </a:p>
          </p:txBody>
        </p:sp>
        <p:sp>
          <p:nvSpPr>
            <p:cNvPr id="98" name="Text Box 35">
              <a:extLst>
                <a:ext uri="{FF2B5EF4-FFF2-40B4-BE49-F238E27FC236}">
                  <a16:creationId xmlns:a16="http://schemas.microsoft.com/office/drawing/2014/main" id="{0E77FE26-73FB-4343-9AD0-1F85C1A80374}"/>
                </a:ext>
              </a:extLst>
            </p:cNvPr>
            <p:cNvSpPr txBox="1">
              <a:spLocks noChangeArrowheads="1"/>
            </p:cNvSpPr>
            <p:nvPr/>
          </p:nvSpPr>
          <p:spPr bwMode="auto">
            <a:xfrm>
              <a:off x="5440747" y="2429816"/>
              <a:ext cx="143552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pPr algn="ctr"/>
              <a:r>
                <a:rPr lang="en-US" altLang="en-US" sz="1400" dirty="0">
                  <a:solidFill>
                    <a:schemeClr val="tx1"/>
                  </a:solidFill>
                  <a:latin typeface="Gill Sans Light" panose="020B0302020104020203" pitchFamily="34" charset="-79"/>
                  <a:cs typeface="Gill Sans Light" panose="020B0302020104020203" pitchFamily="34" charset="-79"/>
                </a:rPr>
                <a:t>Software</a:t>
              </a:r>
            </a:p>
            <a:p>
              <a:pPr algn="ctr"/>
              <a:r>
                <a:rPr lang="en-US" altLang="en-US" sz="1400" dirty="0">
                  <a:solidFill>
                    <a:schemeClr val="tx1"/>
                  </a:solidFill>
                  <a:latin typeface="Gill Sans Light" panose="020B0302020104020203" pitchFamily="34" charset="-79"/>
                  <a:cs typeface="Gill Sans Light" panose="020B0302020104020203" pitchFamily="34" charset="-79"/>
                </a:rPr>
                <a:t>Managed (by OS)</a:t>
              </a:r>
              <a:endParaRPr lang="en-US" altLang="en-US" sz="1400" dirty="0">
                <a:latin typeface="Gill Sans Light" panose="020B0302020104020203" pitchFamily="34" charset="-79"/>
                <a:cs typeface="Gill Sans Light" panose="020B0302020104020203" pitchFamily="34" charset="-79"/>
              </a:endParaRPr>
            </a:p>
          </p:txBody>
        </p:sp>
      </p:grpSp>
    </p:spTree>
    <p:extLst>
      <p:ext uri="{BB962C8B-B14F-4D97-AF65-F5344CB8AC3E}">
        <p14:creationId xmlns:p14="http://schemas.microsoft.com/office/powerpoint/2010/main" val="3323553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theme/theme1.xml><?xml version="1.0" encoding="utf-8"?>
<a:theme xmlns:a="http://schemas.openxmlformats.org/drawingml/2006/main" name="gill-sans">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36693AE5-32C3-A042-9669-B7B2C563AF9F}" vid="{856CD0CB-7E08-CA46-AFE3-55BED73EEB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gill-sans</Template>
  <TotalTime>48052</TotalTime>
  <Words>4728</Words>
  <Application>Microsoft Macintosh PowerPoint</Application>
  <PresentationFormat>On-screen Show (4:3)</PresentationFormat>
  <Paragraphs>1186</Paragraphs>
  <Slides>55</Slides>
  <Notes>29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55</vt:i4>
      </vt:variant>
    </vt:vector>
  </HeadingPairs>
  <TitlesOfParts>
    <vt:vector size="65" baseType="lpstr">
      <vt:lpstr>Arial</vt:lpstr>
      <vt:lpstr>Calibri</vt:lpstr>
      <vt:lpstr>Calibri Light</vt:lpstr>
      <vt:lpstr>Comic Sans MS</vt:lpstr>
      <vt:lpstr>Gill Sans</vt:lpstr>
      <vt:lpstr>Gill Sans Light</vt:lpstr>
      <vt:lpstr>Gill Sans SemiBold</vt:lpstr>
      <vt:lpstr>Helvetica</vt:lpstr>
      <vt:lpstr>Ubuntu Mono</vt:lpstr>
      <vt:lpstr>gill-sans</vt:lpstr>
      <vt:lpstr>PowerPoint Presentation</vt:lpstr>
      <vt:lpstr>Lecture 8: Caching</vt:lpstr>
      <vt:lpstr>Outline</vt:lpstr>
      <vt:lpstr>Caching Concept</vt:lpstr>
      <vt:lpstr>Why Bother with Caching?</vt:lpstr>
      <vt:lpstr>Why Does Caching Help?</vt:lpstr>
      <vt:lpstr>Some Terminology</vt:lpstr>
      <vt:lpstr>Some Terminology (cont.)</vt:lpstr>
      <vt:lpstr>Memory Hierarchy of Modern Computer Systems</vt:lpstr>
      <vt:lpstr>Abstract Hierarchy Performance</vt:lpstr>
      <vt:lpstr>Caching Questions</vt:lpstr>
      <vt:lpstr>Caching Questions (cont.)</vt:lpstr>
      <vt:lpstr>Caching Questions (cont.)</vt:lpstr>
      <vt:lpstr>Where to Put Blocks in Cache?</vt:lpstr>
      <vt:lpstr>Example: Direct-mapped Cache</vt:lpstr>
      <vt:lpstr>Example: Fully-associative Cache</vt:lpstr>
      <vt:lpstr>Where to Put Blocks in Cache? (cont.)</vt:lpstr>
      <vt:lpstr>How is Block Found in Cache?</vt:lpstr>
      <vt:lpstr>Direct-mapped Cache</vt:lpstr>
      <vt:lpstr>Set-associative Cache</vt:lpstr>
      <vt:lpstr>Fully-associative Cache</vt:lpstr>
      <vt:lpstr>Effective Cache</vt:lpstr>
      <vt:lpstr>Page Coloring</vt:lpstr>
      <vt:lpstr>Possible Sources of Cache Misses</vt:lpstr>
      <vt:lpstr>Replaced Policy on Cache Miss?</vt:lpstr>
      <vt:lpstr>What Happens on Write?</vt:lpstr>
      <vt:lpstr>Caching Address Translations</vt:lpstr>
      <vt:lpstr>Recall: Memory Hierarchy</vt:lpstr>
      <vt:lpstr>Translation Lookaside Buffer (TLB)</vt:lpstr>
      <vt:lpstr>TLB: Caching Applied to Address Translation</vt:lpstr>
      <vt:lpstr>TLB Consistency with PTEs</vt:lpstr>
      <vt:lpstr>Accessed and Dirty Bits</vt:lpstr>
      <vt:lpstr>Homonyms</vt:lpstr>
      <vt:lpstr>TLB Shootdown</vt:lpstr>
      <vt:lpstr>What Happens on TLB Miss?</vt:lpstr>
      <vt:lpstr>TLB Fault and Page Fault Exceptions</vt:lpstr>
      <vt:lpstr>Precise Exceptions</vt:lpstr>
      <vt:lpstr>Improve Efficiency Even More!</vt:lpstr>
      <vt:lpstr>Virtually-addressed Cache</vt:lpstr>
      <vt:lpstr>Synonym</vt:lpstr>
      <vt:lpstr>Aside: Memory-mapped Files</vt:lpstr>
      <vt:lpstr>Putting it Together: Address Translation</vt:lpstr>
      <vt:lpstr>Putting it Together: TLB</vt:lpstr>
      <vt:lpstr>Putting it Together: Physical Cache</vt:lpstr>
      <vt:lpstr>Putting it Together:  Page Table, TLB, and Caches</vt:lpstr>
      <vt:lpstr>Recall: Memory Hierarchy</vt:lpstr>
      <vt:lpstr>TLB Set Associativity</vt:lpstr>
      <vt:lpstr>Do TLBs Always Improve Performance?</vt:lpstr>
      <vt:lpstr>Superpages: Improving TLB Hit Rate</vt:lpstr>
      <vt:lpstr>Linux Virtual Memory Map  Prior to KPTI Patch</vt:lpstr>
      <vt:lpstr>Meltdown Attack: Background</vt:lpstr>
      <vt:lpstr>Meltdown Attack</vt:lpstr>
      <vt:lpstr>Summary</vt:lpstr>
      <vt:lpstr>Questions?</vt:lpstr>
      <vt:lpstr>Acknowledgment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dc:title>
  <dc:subject>Synchronization</dc:subject>
  <dc:creator/>
  <cp:keywords/>
  <dc:description/>
  <cp:lastModifiedBy>Seyed Majid Zahedi</cp:lastModifiedBy>
  <cp:revision>2251</cp:revision>
  <cp:lastPrinted>2019-02-13T05:52:18Z</cp:lastPrinted>
  <dcterms:created xsi:type="dcterms:W3CDTF">2014-10-17T18:24:38Z</dcterms:created>
  <dcterms:modified xsi:type="dcterms:W3CDTF">2020-11-11T15:38:59Z</dcterms:modified>
  <cp:category/>
</cp:coreProperties>
</file>