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716"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818" r:id="rId19"/>
    <p:sldId id="762" r:id="rId20"/>
    <p:sldId id="638" r:id="rId21"/>
    <p:sldId id="1085" r:id="rId22"/>
    <p:sldId id="782" r:id="rId23"/>
    <p:sldId id="721" r:id="rId24"/>
    <p:sldId id="781" r:id="rId25"/>
    <p:sldId id="1098" r:id="rId26"/>
    <p:sldId id="841" r:id="rId27"/>
    <p:sldId id="842" r:id="rId28"/>
    <p:sldId id="835" r:id="rId29"/>
    <p:sldId id="1095" r:id="rId30"/>
    <p:sldId id="836" r:id="rId31"/>
    <p:sldId id="874" r:id="rId32"/>
    <p:sldId id="838" r:id="rId33"/>
    <p:sldId id="802" r:id="rId34"/>
    <p:sldId id="852" r:id="rId35"/>
    <p:sldId id="804" r:id="rId36"/>
    <p:sldId id="805" r:id="rId37"/>
    <p:sldId id="806" r:id="rId38"/>
    <p:sldId id="1096" r:id="rId39"/>
    <p:sldId id="1097" r:id="rId40"/>
    <p:sldId id="843" r:id="rId41"/>
    <p:sldId id="844" r:id="rId42"/>
    <p:sldId id="1093" r:id="rId43"/>
    <p:sldId id="356" r:id="rId44"/>
    <p:sldId id="378" r:id="rId45"/>
    <p:sldId id="1094" r:id="rId46"/>
    <p:sldId id="332" r:id="rId47"/>
    <p:sldId id="395" r:id="rId48"/>
    <p:sldId id="808" r:id="rId49"/>
    <p:sldId id="384" r:id="rId50"/>
    <p:sldId id="411" r:id="rId51"/>
    <p:sldId id="815" r:id="rId52"/>
    <p:sldId id="335" r:id="rId53"/>
    <p:sldId id="410" r:id="rId54"/>
    <p:sldId id="336" r:id="rId55"/>
    <p:sldId id="880" r:id="rId56"/>
    <p:sldId id="881" r:id="rId57"/>
    <p:sldId id="882" r:id="rId58"/>
    <p:sldId id="883" r:id="rId59"/>
    <p:sldId id="884" r:id="rId60"/>
    <p:sldId id="901" r:id="rId61"/>
    <p:sldId id="903" r:id="rId62"/>
    <p:sldId id="904" r:id="rId63"/>
    <p:sldId id="906" r:id="rId64"/>
    <p:sldId id="905" r:id="rId65"/>
    <p:sldId id="907" r:id="rId66"/>
    <p:sldId id="908" r:id="rId67"/>
    <p:sldId id="909" r:id="rId68"/>
    <p:sldId id="910" r:id="rId69"/>
    <p:sldId id="911" r:id="rId70"/>
    <p:sldId id="912" r:id="rId71"/>
    <p:sldId id="913" r:id="rId72"/>
    <p:sldId id="914" r:id="rId73"/>
    <p:sldId id="915" r:id="rId74"/>
    <p:sldId id="916" r:id="rId75"/>
    <p:sldId id="339" r:id="rId76"/>
    <p:sldId id="413" r:id="rId77"/>
    <p:sldId id="1099" r:id="rId78"/>
    <p:sldId id="366" r:id="rId79"/>
    <p:sldId id="924" r:id="rId80"/>
    <p:sldId id="925" r:id="rId81"/>
    <p:sldId id="615" r:id="rId82"/>
    <p:sldId id="330" r:id="rId83"/>
    <p:sldId id="283" r:id="rId8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77669" autoAdjust="0"/>
  </p:normalViewPr>
  <p:slideViewPr>
    <p:cSldViewPr snapToGrid="0" snapToObjects="1">
      <p:cViewPr varScale="1">
        <p:scale>
          <a:sx n="95" d="100"/>
          <a:sy n="95" d="100"/>
        </p:scale>
        <p:origin x="91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9/15/20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9/15/20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83</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25285181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59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659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659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659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659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659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6595">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659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up)">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up)">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up)">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3" nodeType="click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22" presetClass="entr" presetSubtype="1" fill="hold" grpId="1"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up)">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1" nodeType="click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up)">
                                      <p:cBhvr>
                                        <p:cTn id="76" dur="500"/>
                                        <p:tgtEl>
                                          <p:spTgt spid="5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3" nodeType="click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wipe(up)">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2" nodeType="click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3"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up)">
                                      <p:cBhvr>
                                        <p:cTn id="91" dur="500"/>
                                        <p:tgtEl>
                                          <p:spTgt spid="5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3"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wipe(up)">
                                      <p:cBhvr>
                                        <p:cTn id="96" dur="500"/>
                                        <p:tgtEl>
                                          <p:spTgt spid="5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grpId="1" nodeType="click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wipe(right)">
                                      <p:cBhvr>
                                        <p:cTn id="101" dur="500"/>
                                        <p:tgtEl>
                                          <p:spTgt spid="62"/>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62"/>
                                        </p:tgtEl>
                                        <p:attrNameLst>
                                          <p:attrName>style.visibility</p:attrName>
                                        </p:attrNameLst>
                                      </p:cBhvr>
                                      <p:to>
                                        <p:strVal val="hidden"/>
                                      </p:to>
                                    </p:set>
                                  </p:childTnLst>
                                </p:cTn>
                              </p:par>
                              <p:par>
                                <p:cTn id="106" presetID="22" presetClass="exit" presetSubtype="4" fill="hold" grpId="1" nodeType="withEffect">
                                  <p:stCondLst>
                                    <p:cond delay="0"/>
                                  </p:stCondLst>
                                  <p:childTnLst>
                                    <p:animEffect transition="out" filter="wipe(down)">
                                      <p:cBhvr>
                                        <p:cTn id="107" dur="500"/>
                                        <p:tgtEl>
                                          <p:spTgt spid="43"/>
                                        </p:tgtEl>
                                      </p:cBhvr>
                                    </p:animEffect>
                                    <p:set>
                                      <p:cBhvr>
                                        <p:cTn id="108" dur="1" fill="hold">
                                          <p:stCondLst>
                                            <p:cond delay="499"/>
                                          </p:stCondLst>
                                        </p:cTn>
                                        <p:tgtEl>
                                          <p:spTgt spid="4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grpId="1" nodeType="clickEffect">
                                  <p:stCondLst>
                                    <p:cond delay="0"/>
                                  </p:stCondLst>
                                  <p:childTnLst>
                                    <p:animEffect transition="out" filter="wipe(down)">
                                      <p:cBhvr>
                                        <p:cTn id="112" dur="500"/>
                                        <p:tgtEl>
                                          <p:spTgt spid="40"/>
                                        </p:tgtEl>
                                      </p:cBhvr>
                                    </p:animEffect>
                                    <p:set>
                                      <p:cBhvr>
                                        <p:cTn id="113" dur="1" fill="hold">
                                          <p:stCondLst>
                                            <p:cond delay="499"/>
                                          </p:stCondLst>
                                        </p:cTn>
                                        <p:tgtEl>
                                          <p:spTgt spid="40"/>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xit" presetSubtype="4" fill="hold" grpId="1" nodeType="clickEffect">
                                  <p:stCondLst>
                                    <p:cond delay="0"/>
                                  </p:stCondLst>
                                  <p:childTnLst>
                                    <p:animEffect transition="out" filter="wipe(down)">
                                      <p:cBhvr>
                                        <p:cTn id="117" dur="500"/>
                                        <p:tgtEl>
                                          <p:spTgt spid="22"/>
                                        </p:tgtEl>
                                      </p:cBhvr>
                                    </p:animEffect>
                                    <p:set>
                                      <p:cBhvr>
                                        <p:cTn id="118" dur="1" fill="hold">
                                          <p:stCondLst>
                                            <p:cond delay="499"/>
                                          </p:stCondLst>
                                        </p:cTn>
                                        <p:tgtEl>
                                          <p:spTgt spid="2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xit" presetSubtype="4" fill="hold" grpId="1" nodeType="clickEffect">
                                  <p:stCondLst>
                                    <p:cond delay="0"/>
                                  </p:stCondLst>
                                  <p:childTnLst>
                                    <p:animEffect transition="out" filter="wipe(down)">
                                      <p:cBhvr>
                                        <p:cTn id="122" dur="500"/>
                                        <p:tgtEl>
                                          <p:spTgt spid="36"/>
                                        </p:tgtEl>
                                      </p:cBhvr>
                                    </p:animEffect>
                                    <p:set>
                                      <p:cBhvr>
                                        <p:cTn id="123" dur="1" fill="hold">
                                          <p:stCondLst>
                                            <p:cond delay="499"/>
                                          </p:stCondLst>
                                        </p:cTn>
                                        <p:tgtEl>
                                          <p:spTgt spid="36"/>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2"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wipe(up)">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grpId="2" nodeType="click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wipe(up)">
                                      <p:cBhvr>
                                        <p:cTn id="133" dur="500"/>
                                        <p:tgtEl>
                                          <p:spTgt spid="2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2" nodeType="click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wipe(up)">
                                      <p:cBhvr>
                                        <p:cTn id="138" dur="500"/>
                                        <p:tgtEl>
                                          <p:spTgt spid="4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2" nodeType="click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wipe(up)">
                                      <p:cBhvr>
                                        <p:cTn id="143" dur="500"/>
                                        <p:tgtEl>
                                          <p:spTgt spid="4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2" nodeType="clickEffect">
                                  <p:stCondLst>
                                    <p:cond delay="0"/>
                                  </p:stCondLst>
                                  <p:childTnLst>
                                    <p:set>
                                      <p:cBhvr>
                                        <p:cTn id="147" dur="1" fill="hold">
                                          <p:stCondLst>
                                            <p:cond delay="0"/>
                                          </p:stCondLst>
                                        </p:cTn>
                                        <p:tgtEl>
                                          <p:spTgt spid="8"/>
                                        </p:tgtEl>
                                        <p:attrNameLst>
                                          <p:attrName>style.visibility</p:attrName>
                                        </p:attrNameLst>
                                      </p:cBhvr>
                                      <p:to>
                                        <p:strVal val="visible"/>
                                      </p:to>
                                    </p:set>
                                    <p:animEffect transition="in" filter="wipe(left)">
                                      <p:cBhvr>
                                        <p:cTn id="148" dur="500"/>
                                        <p:tgtEl>
                                          <p:spTgt spid="8"/>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8"/>
                                        </p:tgtEl>
                                        <p:attrNameLst>
                                          <p:attrName>style.visibility</p:attrName>
                                        </p:attrNameLst>
                                      </p:cBhvr>
                                      <p:to>
                                        <p:strVal val="hidden"/>
                                      </p:to>
                                    </p:set>
                                  </p:childTnLst>
                                </p:cTn>
                              </p:par>
                              <p:par>
                                <p:cTn id="153" presetID="22" presetClass="exit" presetSubtype="4" fill="hold" grpId="1" nodeType="withEffect">
                                  <p:stCondLst>
                                    <p:cond delay="0"/>
                                  </p:stCondLst>
                                  <p:childTnLst>
                                    <p:animEffect transition="out" filter="wipe(down)">
                                      <p:cBhvr>
                                        <p:cTn id="154" dur="500"/>
                                        <p:tgtEl>
                                          <p:spTgt spid="59"/>
                                        </p:tgtEl>
                                      </p:cBhvr>
                                    </p:animEffect>
                                    <p:set>
                                      <p:cBhvr>
                                        <p:cTn id="155" dur="1" fill="hold">
                                          <p:stCondLst>
                                            <p:cond delay="499"/>
                                          </p:stCondLst>
                                        </p:cTn>
                                        <p:tgtEl>
                                          <p:spTgt spid="5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58"/>
                                        </p:tgtEl>
                                      </p:cBhvr>
                                    </p:animEffect>
                                    <p:set>
                                      <p:cBhvr>
                                        <p:cTn id="160" dur="1" fill="hold">
                                          <p:stCondLst>
                                            <p:cond delay="499"/>
                                          </p:stCondLst>
                                        </p:cTn>
                                        <p:tgtEl>
                                          <p:spTgt spid="5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xit" presetSubtype="4" fill="hold" grpId="0" nodeType="clickEffect">
                                  <p:stCondLst>
                                    <p:cond delay="0"/>
                                  </p:stCondLst>
                                  <p:childTnLst>
                                    <p:animEffect transition="out" filter="wipe(down)">
                                      <p:cBhvr>
                                        <p:cTn id="164" dur="500"/>
                                        <p:tgtEl>
                                          <p:spTgt spid="23"/>
                                        </p:tgtEl>
                                      </p:cBhvr>
                                    </p:animEffect>
                                    <p:set>
                                      <p:cBhvr>
                                        <p:cTn id="165" dur="1" fill="hold">
                                          <p:stCondLst>
                                            <p:cond delay="499"/>
                                          </p:stCondLst>
                                        </p:cTn>
                                        <p:tgtEl>
                                          <p:spTgt spid="23"/>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xit" presetSubtype="4" fill="hold" grpId="1" nodeType="clickEffect">
                                  <p:stCondLst>
                                    <p:cond delay="0"/>
                                  </p:stCondLst>
                                  <p:childTnLst>
                                    <p:animEffect transition="out" filter="wipe(down)">
                                      <p:cBhvr>
                                        <p:cTn id="169" dur="500"/>
                                        <p:tgtEl>
                                          <p:spTgt spid="56"/>
                                        </p:tgtEl>
                                      </p:cBhvr>
                                    </p:animEffect>
                                    <p:set>
                                      <p:cBhvr>
                                        <p:cTn id="170" dur="1" fill="hold">
                                          <p:stCondLst>
                                            <p:cond delay="499"/>
                                          </p:stCondLst>
                                        </p:cTn>
                                        <p:tgtEl>
                                          <p:spTgt spid="5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2" nodeType="click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up)">
                                      <p:cBhvr>
                                        <p:cTn id="175" dur="500"/>
                                        <p:tgtEl>
                                          <p:spTgt spid="56"/>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1" nodeType="clickEffect">
                                  <p:stCondLst>
                                    <p:cond delay="0"/>
                                  </p:stCondLst>
                                  <p:childTnLst>
                                    <p:set>
                                      <p:cBhvr>
                                        <p:cTn id="179" dur="1" fill="hold">
                                          <p:stCondLst>
                                            <p:cond delay="0"/>
                                          </p:stCondLst>
                                        </p:cTn>
                                        <p:tgtEl>
                                          <p:spTgt spid="23"/>
                                        </p:tgtEl>
                                        <p:attrNameLst>
                                          <p:attrName>style.visibility</p:attrName>
                                        </p:attrNameLst>
                                      </p:cBhvr>
                                      <p:to>
                                        <p:strVal val="visible"/>
                                      </p:to>
                                    </p:set>
                                    <p:animEffect transition="in" filter="wipe(up)">
                                      <p:cBhvr>
                                        <p:cTn id="180" dur="500"/>
                                        <p:tgtEl>
                                          <p:spTgt spid="23"/>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2" nodeType="click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wipe(up)">
                                      <p:cBhvr>
                                        <p:cTn id="185" dur="500"/>
                                        <p:tgtEl>
                                          <p:spTgt spid="5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2" nodeType="clickEffect">
                                  <p:stCondLst>
                                    <p:cond delay="0"/>
                                  </p:stCondLst>
                                  <p:childTnLst>
                                    <p:set>
                                      <p:cBhvr>
                                        <p:cTn id="189" dur="1" fill="hold">
                                          <p:stCondLst>
                                            <p:cond delay="0"/>
                                          </p:stCondLst>
                                        </p:cTn>
                                        <p:tgtEl>
                                          <p:spTgt spid="59"/>
                                        </p:tgtEl>
                                        <p:attrNameLst>
                                          <p:attrName>style.visibility</p:attrName>
                                        </p:attrNameLst>
                                      </p:cBhvr>
                                      <p:to>
                                        <p:strVal val="visible"/>
                                      </p:to>
                                    </p:set>
                                    <p:animEffect transition="in" filter="wipe(up)">
                                      <p:cBhvr>
                                        <p:cTn id="19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uiExpand="1" build="p"/>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27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27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27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27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2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 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4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Blocks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5" y="2646404"/>
            <a:ext cx="1226866" cy="3687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78883">
                                            <p:txEl>
                                              <p:pRg st="1" end="1"/>
                                            </p:txEl>
                                          </p:spTgt>
                                        </p:tgtEl>
                                        <p:attrNameLst>
                                          <p:attrName>style.visibility</p:attrName>
                                        </p:attrNameLst>
                                      </p:cBhvr>
                                      <p:to>
                                        <p:strVal val="visible"/>
                                      </p:to>
                                    </p:set>
                                    <p:anim calcmode="lin" valueType="num">
                                      <p:cBhvr additive="base">
                                        <p:cTn id="36"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78883">
                                            <p:txEl>
                                              <p:pRg st="1" end="1"/>
                                            </p:txEl>
                                          </p:spTgt>
                                        </p:tgtEl>
                                        <p:attrNameLst>
                                          <p:attrName>ppt_y</p:attrName>
                                        </p:attrNameLst>
                                      </p:cBhvr>
                                      <p:tavLst>
                                        <p:tav tm="0">
                                          <p:val>
                                            <p:strVal val="#ppt_y"/>
                                          </p:val>
                                        </p:tav>
                                        <p:tav tm="100000">
                                          <p:val>
                                            <p:strVal val="#ppt_y"/>
                                          </p:val>
                                        </p:tav>
                                      </p:tavLst>
                                    </p:anim>
                                  </p:childTnLst>
                                </p:cTn>
                              </p:par>
                              <p:par>
                                <p:cTn id="38" presetID="22" presetClass="entr" presetSubtype="1"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up)">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90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990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bldLvl="2"/>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Peterson’s algorithm)</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44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Mutex::acquire();</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25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25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25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25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25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25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wipe(left)">
                                      <p:cBhvr>
                                        <p:cTn id="42" dur="25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wipe(left)">
                                      <p:cBhvr>
                                        <p:cTn id="47" dur="25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wipe(left)">
                                      <p:cBhvr>
                                        <p:cTn id="52" dur="25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wipe(left)">
                                      <p:cBhvr>
                                        <p:cTn id="57" dur="25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wipe(left)">
                                      <p:cBhvr>
                                        <p:cTn id="62" dur="25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0" end="0"/>
                                            </p:txEl>
                                          </p:spTgt>
                                        </p:tgtEl>
                                        <p:attrNameLst>
                                          <p:attrName>style.visibility</p:attrName>
                                        </p:attrNameLst>
                                      </p:cBhvr>
                                      <p:to>
                                        <p:strVal val="visible"/>
                                      </p:to>
                                    </p:set>
                                    <p:animEffect transition="in" filter="wipe(left)">
                                      <p:cBhvr>
                                        <p:cTn id="67" dur="250"/>
                                        <p:tgtEl>
                                          <p:spTgt spid="1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 end="1"/>
                                            </p:txEl>
                                          </p:spTgt>
                                        </p:tgtEl>
                                        <p:attrNameLst>
                                          <p:attrName>style.visibility</p:attrName>
                                        </p:attrNameLst>
                                      </p:cBhvr>
                                      <p:to>
                                        <p:strVal val="visible"/>
                                      </p:to>
                                    </p:set>
                                    <p:animEffect transition="in" filter="wipe(left)">
                                      <p:cBhvr>
                                        <p:cTn id="72" dur="250"/>
                                        <p:tgtEl>
                                          <p:spTgt spid="10">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2" end="2"/>
                                            </p:txEl>
                                          </p:spTgt>
                                        </p:tgtEl>
                                        <p:attrNameLst>
                                          <p:attrName>style.visibility</p:attrName>
                                        </p:attrNameLst>
                                      </p:cBhvr>
                                      <p:to>
                                        <p:strVal val="visible"/>
                                      </p:to>
                                    </p:set>
                                    <p:animEffect transition="in" filter="wipe(left)">
                                      <p:cBhvr>
                                        <p:cTn id="77" dur="250"/>
                                        <p:tgtEl>
                                          <p:spTgt spid="10">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3" end="3"/>
                                            </p:txEl>
                                          </p:spTgt>
                                        </p:tgtEl>
                                        <p:attrNameLst>
                                          <p:attrName>style.visibility</p:attrName>
                                        </p:attrNameLst>
                                      </p:cBhvr>
                                      <p:to>
                                        <p:strVal val="visible"/>
                                      </p:to>
                                    </p:set>
                                    <p:animEffect transition="in" filter="wipe(left)">
                                      <p:cBhvr>
                                        <p:cTn id="82" dur="250"/>
                                        <p:tgtEl>
                                          <p:spTgt spid="10">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4" end="4"/>
                                            </p:txEl>
                                          </p:spTgt>
                                        </p:tgtEl>
                                        <p:attrNameLst>
                                          <p:attrName>style.visibility</p:attrName>
                                        </p:attrNameLst>
                                      </p:cBhvr>
                                      <p:to>
                                        <p:strVal val="visible"/>
                                      </p:to>
                                    </p:set>
                                    <p:animEffect transition="in" filter="wipe(left)">
                                      <p:cBhvr>
                                        <p:cTn id="87" dur="250"/>
                                        <p:tgtEl>
                                          <p:spTgt spid="10">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0">
                                            <p:txEl>
                                              <p:pRg st="5" end="5"/>
                                            </p:txEl>
                                          </p:spTgt>
                                        </p:tgtEl>
                                        <p:attrNameLst>
                                          <p:attrName>style.visibility</p:attrName>
                                        </p:attrNameLst>
                                      </p:cBhvr>
                                      <p:to>
                                        <p:strVal val="visible"/>
                                      </p:to>
                                    </p:set>
                                    <p:animEffect transition="in" filter="wipe(left)">
                                      <p:cBhvr>
                                        <p:cTn id="92" dur="250"/>
                                        <p:tgtEl>
                                          <p:spTgt spid="10">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left)">
                                      <p:cBhvr>
                                        <p:cTn id="97" dur="250"/>
                                        <p:tgtEl>
                                          <p:spTgt spid="10">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0">
                                            <p:txEl>
                                              <p:pRg st="7" end="7"/>
                                            </p:txEl>
                                          </p:spTgt>
                                        </p:tgtEl>
                                        <p:attrNameLst>
                                          <p:attrName>style.visibility</p:attrName>
                                        </p:attrNameLst>
                                      </p:cBhvr>
                                      <p:to>
                                        <p:strVal val="visible"/>
                                      </p:to>
                                    </p:set>
                                    <p:animEffect transition="in" filter="wipe(left)">
                                      <p:cBhvr>
                                        <p:cTn id="102" dur="250"/>
                                        <p:tgtEl>
                                          <p:spTgt spid="10">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0">
                                            <p:txEl>
                                              <p:pRg st="8" end="8"/>
                                            </p:txEl>
                                          </p:spTgt>
                                        </p:tgtEl>
                                        <p:attrNameLst>
                                          <p:attrName>style.visibility</p:attrName>
                                        </p:attrNameLst>
                                      </p:cBhvr>
                                      <p:to>
                                        <p:strVal val="visible"/>
                                      </p:to>
                                    </p:set>
                                    <p:animEffect transition="in" filter="wipe(left)">
                                      <p:cBhvr>
                                        <p:cTn id="107" dur="250"/>
                                        <p:tgtEl>
                                          <p:spTgt spid="10">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0">
                                            <p:txEl>
                                              <p:pRg st="9" end="9"/>
                                            </p:txEl>
                                          </p:spTgt>
                                        </p:tgtEl>
                                        <p:attrNameLst>
                                          <p:attrName>style.visibility</p:attrName>
                                        </p:attrNameLst>
                                      </p:cBhvr>
                                      <p:to>
                                        <p:strVal val="visible"/>
                                      </p:to>
                                    </p:set>
                                    <p:animEffect transition="in" filter="wipe(left)">
                                      <p:cBhvr>
                                        <p:cTn id="112" dur="250"/>
                                        <p:tgtEl>
                                          <p:spTgt spid="10">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0">
                                            <p:txEl>
                                              <p:pRg st="10" end="10"/>
                                            </p:txEl>
                                          </p:spTgt>
                                        </p:tgtEl>
                                        <p:attrNameLst>
                                          <p:attrName>style.visibility</p:attrName>
                                        </p:attrNameLst>
                                      </p:cBhvr>
                                      <p:to>
                                        <p:strVal val="visible"/>
                                      </p:to>
                                    </p:set>
                                    <p:animEffect transition="in" filter="wipe(left)">
                                      <p:cBhvr>
                                        <p:cTn id="117" dur="250"/>
                                        <p:tgtEl>
                                          <p:spTgt spid="10">
                                            <p:txEl>
                                              <p:pRg st="10" end="1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0">
                                            <p:txEl>
                                              <p:pRg st="11" end="11"/>
                                            </p:txEl>
                                          </p:spTgt>
                                        </p:tgtEl>
                                        <p:attrNameLst>
                                          <p:attrName>style.visibility</p:attrName>
                                        </p:attrNameLst>
                                      </p:cBhvr>
                                      <p:to>
                                        <p:strVal val="visible"/>
                                      </p:to>
                                    </p:set>
                                    <p:animEffect transition="in" filter="wipe(left)">
                                      <p:cBhvr>
                                        <p:cTn id="122" dur="250"/>
                                        <p:tgtEl>
                                          <p:spTgt spid="10">
                                            <p:txEl>
                                              <p:pRg st="11" end="1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0">
                                            <p:txEl>
                                              <p:pRg st="12" end="12"/>
                                            </p:txEl>
                                          </p:spTgt>
                                        </p:tgtEl>
                                        <p:attrNameLst>
                                          <p:attrName>style.visibility</p:attrName>
                                        </p:attrNameLst>
                                      </p:cBhvr>
                                      <p:to>
                                        <p:strVal val="visible"/>
                                      </p:to>
                                    </p:set>
                                    <p:animEffect transition="in" filter="wipe(left)">
                                      <p:cBhvr>
                                        <p:cTn id="127" dur="250"/>
                                        <p:tgtEl>
                                          <p:spTgt spid="10">
                                            <p:txEl>
                                              <p:pRg st="12" end="1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0">
                                            <p:txEl>
                                              <p:pRg st="13" end="13"/>
                                            </p:txEl>
                                          </p:spTgt>
                                        </p:tgtEl>
                                        <p:attrNameLst>
                                          <p:attrName>style.visibility</p:attrName>
                                        </p:attrNameLst>
                                      </p:cBhvr>
                                      <p:to>
                                        <p:strVal val="visible"/>
                                      </p:to>
                                    </p:set>
                                    <p:animEffect transition="in" filter="wipe(left)">
                                      <p:cBhvr>
                                        <p:cTn id="132" dur="250"/>
                                        <p:tgtEl>
                                          <p:spTgt spid="10">
                                            <p:txEl>
                                              <p:pRg st="13" end="1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0">
                                            <p:txEl>
                                              <p:pRg st="14" end="14"/>
                                            </p:txEl>
                                          </p:spTgt>
                                        </p:tgtEl>
                                        <p:attrNameLst>
                                          <p:attrName>style.visibility</p:attrName>
                                        </p:attrNameLst>
                                      </p:cBhvr>
                                      <p:to>
                                        <p:strVal val="visible"/>
                                      </p:to>
                                    </p:set>
                                    <p:animEffect transition="in" filter="wipe(left)">
                                      <p:cBhvr>
                                        <p:cTn id="137" dur="250"/>
                                        <p:tgtEl>
                                          <p:spTgt spid="10">
                                            <p:txEl>
                                              <p:pRg st="14" end="1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0">
                                            <p:txEl>
                                              <p:pRg st="15" end="15"/>
                                            </p:txEl>
                                          </p:spTgt>
                                        </p:tgtEl>
                                        <p:attrNameLst>
                                          <p:attrName>style.visibility</p:attrName>
                                        </p:attrNameLst>
                                      </p:cBhvr>
                                      <p:to>
                                        <p:strVal val="visible"/>
                                      </p:to>
                                    </p:set>
                                    <p:animEffect transition="in" filter="wipe(left)">
                                      <p:cBhvr>
                                        <p:cTn id="142" dur="250"/>
                                        <p:tgtEl>
                                          <p:spTgt spid="10">
                                            <p:txEl>
                                              <p:pRg st="15" end="15"/>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0">
                                            <p:txEl>
                                              <p:pRg st="16" end="16"/>
                                            </p:txEl>
                                          </p:spTgt>
                                        </p:tgtEl>
                                        <p:attrNameLst>
                                          <p:attrName>style.visibility</p:attrName>
                                        </p:attrNameLst>
                                      </p:cBhvr>
                                      <p:to>
                                        <p:strVal val="visible"/>
                                      </p:to>
                                    </p:set>
                                    <p:animEffect transition="in" filter="wipe(left)">
                                      <p:cBhvr>
                                        <p:cTn id="147" dur="250"/>
                                        <p:tgtEl>
                                          <p:spTgt spid="10">
                                            <p:txEl>
                                              <p:pRg st="16" end="16"/>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0" grpId="0" uiExpand="1"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6467">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5" presetClass="entr" presetSubtype="1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heckerboard(across)">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
                                            <p:txEl>
                                              <p:pRg st="11" end="11"/>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xEl>
                                              <p:pRg st="5" end="5"/>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6" end="6"/>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
                                            <p:txEl>
                                              <p:pRg st="7" end="7"/>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xEl>
                                              <p:pRg st="0" end="0"/>
                                            </p:txEl>
                                          </p:spTgt>
                                        </p:tgtEl>
                                        <p:attrNameLst>
                                          <p:attrName>style.visibility</p:attrName>
                                        </p:attrNameLst>
                                      </p:cBhvr>
                                      <p:to>
                                        <p:strVal val="visible"/>
                                      </p:to>
                                    </p:set>
                                    <p:animEffect transition="in" filter="wipe(left)">
                                      <p:cBhvr>
                                        <p:cTn id="46" dur="500"/>
                                        <p:tgtEl>
                                          <p:spTgt spid="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xEl>
                                              <p:pRg st="1" end="1"/>
                                            </p:txEl>
                                          </p:spTgt>
                                        </p:tgtEl>
                                        <p:attrNameLst>
                                          <p:attrName>style.visibility</p:attrName>
                                        </p:attrNameLst>
                                      </p:cBhvr>
                                      <p:to>
                                        <p:strVal val="visible"/>
                                      </p:to>
                                    </p:set>
                                    <p:animEffect transition="in" filter="wipe(left)">
                                      <p:cBhvr>
                                        <p:cTn id="51" dur="500"/>
                                        <p:tgtEl>
                                          <p:spTgt spid="2">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
                                            <p:txEl>
                                              <p:pRg st="2" end="2"/>
                                            </p:txEl>
                                          </p:spTgt>
                                        </p:tgtEl>
                                        <p:attrNameLst>
                                          <p:attrName>style.visibility</p:attrName>
                                        </p:attrNameLst>
                                      </p:cBhvr>
                                      <p:to>
                                        <p:strVal val="visible"/>
                                      </p:to>
                                    </p:set>
                                    <p:animEffect transition="in" filter="wipe(left)">
                                      <p:cBhvr>
                                        <p:cTn id="56" dur="500"/>
                                        <p:tgtEl>
                                          <p:spTgt spid="2">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
                                            <p:txEl>
                                              <p:pRg st="3" end="3"/>
                                            </p:txEl>
                                          </p:spTgt>
                                        </p:tgtEl>
                                        <p:attrNameLst>
                                          <p:attrName>style.visibility</p:attrName>
                                        </p:attrNameLst>
                                      </p:cBhvr>
                                      <p:to>
                                        <p:strVal val="visible"/>
                                      </p:to>
                                    </p:set>
                                    <p:animEffect transition="in" filter="wipe(left)">
                                      <p:cBhvr>
                                        <p:cTn id="61" dur="500"/>
                                        <p:tgtEl>
                                          <p:spTgt spid="2">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
                                            <p:txEl>
                                              <p:pRg st="5" end="5"/>
                                            </p:txEl>
                                          </p:spTgt>
                                        </p:tgtEl>
                                        <p:attrNameLst>
                                          <p:attrName>style.visibility</p:attrName>
                                        </p:attrNameLst>
                                      </p:cBhvr>
                                      <p:to>
                                        <p:strVal val="visible"/>
                                      </p:to>
                                    </p:set>
                                    <p:animEffect transition="in" filter="wipe(left)">
                                      <p:cBhvr>
                                        <p:cTn id="66" dur="500"/>
                                        <p:tgtEl>
                                          <p:spTgt spid="2">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
                                            <p:txEl>
                                              <p:pRg st="6" end="6"/>
                                            </p:txEl>
                                          </p:spTgt>
                                        </p:tgtEl>
                                        <p:attrNameLst>
                                          <p:attrName>style.visibility</p:attrName>
                                        </p:attrNameLst>
                                      </p:cBhvr>
                                      <p:to>
                                        <p:strVal val="visible"/>
                                      </p:to>
                                    </p:set>
                                    <p:animEffect transition="in" filter="wipe(left)">
                                      <p:cBhvr>
                                        <p:cTn id="71" dur="500"/>
                                        <p:tgtEl>
                                          <p:spTgt spid="2">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
                                            <p:txEl>
                                              <p:pRg st="7" end="7"/>
                                            </p:txEl>
                                          </p:spTgt>
                                        </p:tgtEl>
                                        <p:attrNameLst>
                                          <p:attrName>style.visibility</p:attrName>
                                        </p:attrNameLst>
                                      </p:cBhvr>
                                      <p:to>
                                        <p:strVal val="visible"/>
                                      </p:to>
                                    </p:set>
                                    <p:animEffect transition="in" filter="wipe(left)">
                                      <p:cBhvr>
                                        <p:cTn id="76" dur="500"/>
                                        <p:tgtEl>
                                          <p:spTgt spid="2">
                                            <p:txEl>
                                              <p:pRg st="7" end="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
                                            <p:txEl>
                                              <p:pRg st="8" end="8"/>
                                            </p:txEl>
                                          </p:spTgt>
                                        </p:tgtEl>
                                        <p:attrNameLst>
                                          <p:attrName>style.visibility</p:attrName>
                                        </p:attrNameLst>
                                      </p:cBhvr>
                                      <p:to>
                                        <p:strVal val="visible"/>
                                      </p:to>
                                    </p:set>
                                    <p:animEffect transition="in" filter="wipe(left)">
                                      <p:cBhvr>
                                        <p:cTn id="8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25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25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25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25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25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25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wipe(left)">
                                      <p:cBhvr>
                                        <p:cTn id="42" dur="25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wipe(left)">
                                      <p:cBhvr>
                                        <p:cTn id="47" dur="25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wipe(left)">
                                      <p:cBhvr>
                                        <p:cTn id="52" dur="25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wipe(left)">
                                      <p:cBhvr>
                                        <p:cTn id="57" dur="25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
                                            <p:txEl>
                                              <p:pRg st="0" end="0"/>
                                            </p:txEl>
                                          </p:spTgt>
                                        </p:tgtEl>
                                        <p:attrNameLst>
                                          <p:attrName>style.visibility</p:attrName>
                                        </p:attrNameLst>
                                      </p:cBhvr>
                                      <p:to>
                                        <p:strVal val="visible"/>
                                      </p:to>
                                    </p:set>
                                    <p:animEffect transition="in" filter="wipe(left)">
                                      <p:cBhvr>
                                        <p:cTn id="62" dur="250"/>
                                        <p:tgtEl>
                                          <p:spTgt spid="9">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
                                            <p:txEl>
                                              <p:pRg st="1" end="1"/>
                                            </p:txEl>
                                          </p:spTgt>
                                        </p:tgtEl>
                                        <p:attrNameLst>
                                          <p:attrName>style.visibility</p:attrName>
                                        </p:attrNameLst>
                                      </p:cBhvr>
                                      <p:to>
                                        <p:strVal val="visible"/>
                                      </p:to>
                                    </p:set>
                                    <p:animEffect transition="in" filter="wipe(left)">
                                      <p:cBhvr>
                                        <p:cTn id="67" dur="250"/>
                                        <p:tgtEl>
                                          <p:spTgt spid="9">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
                                            <p:txEl>
                                              <p:pRg st="2" end="2"/>
                                            </p:txEl>
                                          </p:spTgt>
                                        </p:tgtEl>
                                        <p:attrNameLst>
                                          <p:attrName>style.visibility</p:attrName>
                                        </p:attrNameLst>
                                      </p:cBhvr>
                                      <p:to>
                                        <p:strVal val="visible"/>
                                      </p:to>
                                    </p:set>
                                    <p:animEffect transition="in" filter="wipe(left)">
                                      <p:cBhvr>
                                        <p:cTn id="72" dur="250"/>
                                        <p:tgtEl>
                                          <p:spTgt spid="9">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
                                            <p:txEl>
                                              <p:pRg st="3" end="3"/>
                                            </p:txEl>
                                          </p:spTgt>
                                        </p:tgtEl>
                                        <p:attrNameLst>
                                          <p:attrName>style.visibility</p:attrName>
                                        </p:attrNameLst>
                                      </p:cBhvr>
                                      <p:to>
                                        <p:strVal val="visible"/>
                                      </p:to>
                                    </p:set>
                                    <p:animEffect transition="in" filter="wipe(left)">
                                      <p:cBhvr>
                                        <p:cTn id="77" dur="250"/>
                                        <p:tgtEl>
                                          <p:spTgt spid="9">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
                                            <p:txEl>
                                              <p:pRg st="4" end="4"/>
                                            </p:txEl>
                                          </p:spTgt>
                                        </p:tgtEl>
                                        <p:attrNameLst>
                                          <p:attrName>style.visibility</p:attrName>
                                        </p:attrNameLst>
                                      </p:cBhvr>
                                      <p:to>
                                        <p:strVal val="visible"/>
                                      </p:to>
                                    </p:set>
                                    <p:animEffect transition="in" filter="wipe(left)">
                                      <p:cBhvr>
                                        <p:cTn id="82" dur="250"/>
                                        <p:tgtEl>
                                          <p:spTgt spid="9">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
                                            <p:txEl>
                                              <p:pRg st="5" end="5"/>
                                            </p:txEl>
                                          </p:spTgt>
                                        </p:tgtEl>
                                        <p:attrNameLst>
                                          <p:attrName>style.visibility</p:attrName>
                                        </p:attrNameLst>
                                      </p:cBhvr>
                                      <p:to>
                                        <p:strVal val="visible"/>
                                      </p:to>
                                    </p:set>
                                    <p:animEffect transition="in" filter="wipe(left)">
                                      <p:cBhvr>
                                        <p:cTn id="87" dur="250"/>
                                        <p:tgtEl>
                                          <p:spTgt spid="9">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
                                            <p:txEl>
                                              <p:pRg st="6" end="6"/>
                                            </p:txEl>
                                          </p:spTgt>
                                        </p:tgtEl>
                                        <p:attrNameLst>
                                          <p:attrName>style.visibility</p:attrName>
                                        </p:attrNameLst>
                                      </p:cBhvr>
                                      <p:to>
                                        <p:strVal val="visible"/>
                                      </p:to>
                                    </p:set>
                                    <p:animEffect transition="in" filter="wipe(left)">
                                      <p:cBhvr>
                                        <p:cTn id="92" dur="250"/>
                                        <p:tgtEl>
                                          <p:spTgt spid="9">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
                                            <p:txEl>
                                              <p:pRg st="7" end="7"/>
                                            </p:txEl>
                                          </p:spTgt>
                                        </p:tgtEl>
                                        <p:attrNameLst>
                                          <p:attrName>style.visibility</p:attrName>
                                        </p:attrNameLst>
                                      </p:cBhvr>
                                      <p:to>
                                        <p:strVal val="visible"/>
                                      </p:to>
                                    </p:set>
                                    <p:animEffect transition="in" filter="wipe(left)">
                                      <p:cBhvr>
                                        <p:cTn id="97" dur="250"/>
                                        <p:tgtEl>
                                          <p:spTgt spid="9">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9">
                                            <p:txEl>
                                              <p:pRg st="8" end="8"/>
                                            </p:txEl>
                                          </p:spTgt>
                                        </p:tgtEl>
                                        <p:attrNameLst>
                                          <p:attrName>style.visibility</p:attrName>
                                        </p:attrNameLst>
                                      </p:cBhvr>
                                      <p:to>
                                        <p:strVal val="visible"/>
                                      </p:to>
                                    </p:set>
                                    <p:animEffect transition="in" filter="wipe(left)">
                                      <p:cBhvr>
                                        <p:cTn id="102" dur="250"/>
                                        <p:tgtEl>
                                          <p:spTgt spid="9">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9">
                                            <p:txEl>
                                              <p:pRg st="9" end="9"/>
                                            </p:txEl>
                                          </p:spTgt>
                                        </p:tgtEl>
                                        <p:attrNameLst>
                                          <p:attrName>style.visibility</p:attrName>
                                        </p:attrNameLst>
                                      </p:cBhvr>
                                      <p:to>
                                        <p:strVal val="visible"/>
                                      </p:to>
                                    </p:set>
                                    <p:animEffect transition="in" filter="wipe(left)">
                                      <p:cBhvr>
                                        <p:cTn id="107" dur="250"/>
                                        <p:tgtEl>
                                          <p:spTgt spid="9">
                                            <p:txEl>
                                              <p:pRg st="9" end="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9">
                                            <p:txEl>
                                              <p:pRg st="10" end="10"/>
                                            </p:txEl>
                                          </p:spTgt>
                                        </p:tgtEl>
                                        <p:attrNameLst>
                                          <p:attrName>style.visibility</p:attrName>
                                        </p:attrNameLst>
                                      </p:cBhvr>
                                      <p:to>
                                        <p:strVal val="visible"/>
                                      </p:to>
                                    </p:set>
                                    <p:animEffect transition="in" filter="wipe(left)">
                                      <p:cBhvr>
                                        <p:cTn id="112" dur="250"/>
                                        <p:tgtEl>
                                          <p:spTgt spid="9">
                                            <p:txEl>
                                              <p:pRg st="10" end="1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9">
                                            <p:txEl>
                                              <p:pRg st="11" end="11"/>
                                            </p:txEl>
                                          </p:spTgt>
                                        </p:tgtEl>
                                        <p:attrNameLst>
                                          <p:attrName>style.visibility</p:attrName>
                                        </p:attrNameLst>
                                      </p:cBhvr>
                                      <p:to>
                                        <p:strVal val="visible"/>
                                      </p:to>
                                    </p:set>
                                    <p:animEffect transition="in" filter="wipe(left)">
                                      <p:cBhvr>
                                        <p:cTn id="117" dur="250"/>
                                        <p:tgtEl>
                                          <p:spTgt spid="9">
                                            <p:txEl>
                                              <p:pRg st="11" end="1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544276" y="3675945"/>
            <a:ext cx="2515252" cy="1756610"/>
            <a:chOff x="1544276" y="3675945"/>
            <a:chExt cx="251525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33886" y="4388788"/>
              <a:ext cx="1531188" cy="307777"/>
            </a:xfrm>
            <a:prstGeom prst="rect">
              <a:avLst/>
            </a:prstGeom>
            <a:noFill/>
          </p:spPr>
          <p:txBody>
            <a:bodyPr wrap="none" rtlCol="0">
              <a:spAutoFit/>
            </a:bodyPr>
            <a:lstStyle/>
            <a:p>
              <a:pPr algn="r"/>
              <a:r>
                <a:rPr lang="en-US" sz="1400" dirty="0" err="1">
                  <a:latin typeface="Ubuntu Mono" panose="020B0509030602030204" pitchFamily="49" charset="0"/>
                </a:rPr>
                <a:t>thread_signal</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1544276" y="4120175"/>
              <a:ext cx="1817421"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Thread Waits for Event</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xEl>
                                              <p:pRg st="11" end="11"/>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8" grpId="0" uiExpand="1" build="p"/>
      <p:bldP spid="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9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1000" fill="hold"/>
                                        <p:tgtEl>
                                          <p:spTgt spid="5"/>
                                        </p:tgtEl>
                                        <p:attrNameLst>
                                          <p:attrName>ppt_x</p:attrName>
                                        </p:attrNameLst>
                                      </p:cBhvr>
                                      <p:tavLst>
                                        <p:tav tm="0">
                                          <p:val>
                                            <p:strVal val="0-#ppt_w/2"/>
                                          </p:val>
                                        </p:tav>
                                        <p:tav tm="100000">
                                          <p:val>
                                            <p:strVal val="#ppt_x"/>
                                          </p:val>
                                        </p:tav>
                                      </p:tavLst>
                                    </p:anim>
                                    <p:anim calcmode="lin" valueType="num">
                                      <p:cBhvr additive="base">
                                        <p:cTn id="42" dur="1000" fill="hold"/>
                                        <p:tgtEl>
                                          <p:spTgt spid="5"/>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45" dur="1500" fill="hold"/>
                                        <p:tgtEl>
                                          <p:spTgt spid="5"/>
                                        </p:tgtEl>
                                        <p:attrNameLst>
                                          <p:attrName>ppt_x</p:attrName>
                                          <p:attrName>ppt_y</p:attrName>
                                        </p:attrNameLst>
                                      </p:cBhvr>
                                      <p:rCtr x="17726" y="-2130"/>
                                    </p:animMotion>
                                  </p:childTnLst>
                                </p:cTn>
                              </p:par>
                            </p:childTnLst>
                          </p:cTn>
                        </p:par>
                        <p:par>
                          <p:cTn id="46" fill="hold">
                            <p:stCondLst>
                              <p:cond delay="2500"/>
                            </p:stCondLst>
                            <p:childTnLst>
                              <p:par>
                                <p:cTn id="47" presetID="1"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1000" fill="hold"/>
                                        <p:tgtEl>
                                          <p:spTgt spid="9"/>
                                        </p:tgtEl>
                                        <p:attrNameLst>
                                          <p:attrName>ppt_x</p:attrName>
                                        </p:attrNameLst>
                                      </p:cBhvr>
                                      <p:tavLst>
                                        <p:tav tm="0">
                                          <p:val>
                                            <p:strVal val="0-#ppt_w/2"/>
                                          </p:val>
                                        </p:tav>
                                        <p:tav tm="100000">
                                          <p:val>
                                            <p:strVal val="#ppt_x"/>
                                          </p:val>
                                        </p:tav>
                                      </p:tavLst>
                                    </p:anim>
                                    <p:anim calcmode="lin" valueType="num">
                                      <p:cBhvr additive="base">
                                        <p:cTn id="54" dur="1000" fill="hold"/>
                                        <p:tgtEl>
                                          <p:spTgt spid="9"/>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57" dur="1500" fill="hold"/>
                                        <p:tgtEl>
                                          <p:spTgt spid="9"/>
                                        </p:tgtEl>
                                        <p:attrNameLst>
                                          <p:attrName>ppt_x</p:attrName>
                                          <p:attrName>ppt_y</p:attrName>
                                        </p:attrNameLst>
                                      </p:cBhvr>
                                      <p:rCtr x="17604" y="2269"/>
                                    </p:animMotion>
                                  </p:childTnLst>
                                </p:cTn>
                              </p:par>
                            </p:childTnLst>
                          </p:cTn>
                        </p:par>
                        <p:par>
                          <p:cTn id="58" fill="hold">
                            <p:stCondLst>
                              <p:cond delay="2500"/>
                            </p:stCondLst>
                            <p:childTnLst>
                              <p:par>
                                <p:cTn id="59" presetID="1"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1000" fill="hold"/>
                                        <p:tgtEl>
                                          <p:spTgt spid="10"/>
                                        </p:tgtEl>
                                        <p:attrNameLst>
                                          <p:attrName>ppt_x</p:attrName>
                                        </p:attrNameLst>
                                      </p:cBhvr>
                                      <p:tavLst>
                                        <p:tav tm="0">
                                          <p:val>
                                            <p:strVal val="0-#ppt_w/2"/>
                                          </p:val>
                                        </p:tav>
                                        <p:tav tm="100000">
                                          <p:val>
                                            <p:strVal val="#ppt_x"/>
                                          </p:val>
                                        </p:tav>
                                      </p:tavLst>
                                    </p:anim>
                                    <p:anim calcmode="lin" valueType="num">
                                      <p:cBhvr additive="base">
                                        <p:cTn id="66" dur="1000" fill="hold"/>
                                        <p:tgtEl>
                                          <p:spTgt spid="10"/>
                                        </p:tgtEl>
                                        <p:attrNameLst>
                                          <p:attrName>ppt_y</p:attrName>
                                        </p:attrNameLst>
                                      </p:cBhvr>
                                      <p:tavLst>
                                        <p:tav tm="0">
                                          <p:val>
                                            <p:strVal val="#ppt_y"/>
                                          </p:val>
                                        </p:tav>
                                        <p:tav tm="100000">
                                          <p:val>
                                            <p:strVal val="#ppt_y"/>
                                          </p:val>
                                        </p:tav>
                                      </p:tavLst>
                                    </p:anim>
                                  </p:childTnLst>
                                </p:cTn>
                              </p:par>
                            </p:childTnLst>
                          </p:cTn>
                        </p:par>
                        <p:par>
                          <p:cTn id="67" fill="hold">
                            <p:stCondLst>
                              <p:cond delay="1000"/>
                            </p:stCondLst>
                            <p:childTnLst>
                              <p:par>
                                <p:cTn id="68" presetID="42" presetClass="path" presetSubtype="0" accel="50000" decel="50000" fill="hold" nodeType="afterEffect">
                                  <p:stCondLst>
                                    <p:cond delay="0"/>
                                  </p:stCondLst>
                                  <p:childTnLst>
                                    <p:animMotion origin="layout" path="M 2.5E-6 3.33333E-6 L 0.15173 -0.00093 " pathEditMode="relative" rAng="0" ptsTypes="AA">
                                      <p:cBhvr>
                                        <p:cTn id="69" dur="1500" fill="hold"/>
                                        <p:tgtEl>
                                          <p:spTgt spid="10"/>
                                        </p:tgtEl>
                                        <p:attrNameLst>
                                          <p:attrName>ppt_x</p:attrName>
                                          <p:attrName>ppt_y</p:attrName>
                                        </p:attrNameLst>
                                      </p:cBhvr>
                                      <p:rCtr x="7587" y="-46"/>
                                    </p:animMotion>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73" dur="2000" fill="hold"/>
                                        <p:tgtEl>
                                          <p:spTgt spid="5"/>
                                        </p:tgtEl>
                                        <p:attrNameLst>
                                          <p:attrName>ppt_x</p:attrName>
                                          <p:attrName>ppt_y</p:attrName>
                                        </p:attrNameLst>
                                      </p:cBhvr>
                                      <p:rCtr x="28490" y="1806"/>
                                    </p:animMotion>
                                  </p:childTnLst>
                                </p:cTn>
                              </p:par>
                            </p:childTnLst>
                          </p:cTn>
                        </p:par>
                        <p:par>
                          <p:cTn id="74" fill="hold">
                            <p:stCondLst>
                              <p:cond delay="2000"/>
                            </p:stCondLst>
                            <p:childTnLst>
                              <p:par>
                                <p:cTn id="75" presetID="1"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par>
                          <p:cTn id="77" fill="hold">
                            <p:stCondLst>
                              <p:cond delay="2000"/>
                            </p:stCondLst>
                            <p:childTnLst>
                              <p:par>
                                <p:cTn id="78"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79" dur="1500" fill="hold"/>
                                        <p:tgtEl>
                                          <p:spTgt spid="10"/>
                                        </p:tgtEl>
                                        <p:attrNameLst>
                                          <p:attrName>ppt_x</p:attrName>
                                          <p:attrName>ppt_y</p:attrName>
                                        </p:attrNameLst>
                                      </p:cBhvr>
                                      <p:rCtr x="10139" y="-2130"/>
                                    </p:animMotion>
                                  </p:childTnLst>
                                </p:cTn>
                              </p:par>
                            </p:childTnLst>
                          </p:cTn>
                        </p:par>
                        <p:par>
                          <p:cTn id="80" fill="hold">
                            <p:stCondLst>
                              <p:cond delay="3500"/>
                            </p:stCondLst>
                            <p:childTnLst>
                              <p:par>
                                <p:cTn id="81" presetID="1" presetClass="entr" presetSubtype="0"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1000" fill="hold"/>
                                        <p:tgtEl>
                                          <p:spTgt spid="11"/>
                                        </p:tgtEl>
                                        <p:attrNameLst>
                                          <p:attrName>ppt_x</p:attrName>
                                        </p:attrNameLst>
                                      </p:cBhvr>
                                      <p:tavLst>
                                        <p:tav tm="0">
                                          <p:val>
                                            <p:strVal val="0-#ppt_w/2"/>
                                          </p:val>
                                        </p:tav>
                                        <p:tav tm="100000">
                                          <p:val>
                                            <p:strVal val="#ppt_x"/>
                                          </p:val>
                                        </p:tav>
                                      </p:tavLst>
                                    </p:anim>
                                    <p:anim calcmode="lin" valueType="num">
                                      <p:cBhvr additive="base">
                                        <p:cTn id="88" dur="1000" fill="hold"/>
                                        <p:tgtEl>
                                          <p:spTgt spid="11"/>
                                        </p:tgtEl>
                                        <p:attrNameLst>
                                          <p:attrName>ppt_y</p:attrName>
                                        </p:attrNameLst>
                                      </p:cBhvr>
                                      <p:tavLst>
                                        <p:tav tm="0">
                                          <p:val>
                                            <p:strVal val="#ppt_y"/>
                                          </p:val>
                                        </p:tav>
                                        <p:tav tm="100000">
                                          <p:val>
                                            <p:strVal val="#ppt_y"/>
                                          </p:val>
                                        </p:tav>
                                      </p:tavLst>
                                    </p:anim>
                                  </p:childTnLst>
                                </p:cTn>
                              </p:par>
                            </p:childTnLst>
                          </p:cTn>
                        </p:par>
                        <p:par>
                          <p:cTn id="89" fill="hold">
                            <p:stCondLst>
                              <p:cond delay="1000"/>
                            </p:stCondLst>
                            <p:childTnLst>
                              <p:par>
                                <p:cTn id="90" presetID="42" presetClass="path" presetSubtype="0" accel="50000" decel="50000" fill="hold" nodeType="afterEffect">
                                  <p:stCondLst>
                                    <p:cond delay="0"/>
                                  </p:stCondLst>
                                  <p:childTnLst>
                                    <p:animMotion origin="layout" path="M 2.5E-6 3.7037E-7 L 0.15173 -0.00093 " pathEditMode="relative" rAng="0" ptsTypes="AA">
                                      <p:cBhvr>
                                        <p:cTn id="91"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P spid="6" grpId="0" animBg="1"/>
      <p:bldP spid="12" grpId="0" animBg="1"/>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628649" y="1615445"/>
            <a:ext cx="4306421"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a:t>
            </a:r>
            <a:r>
              <a:rPr lang="en-US" sz="1800" dirty="0" err="1">
                <a:solidFill>
                  <a:srgbClr val="0070C0"/>
                </a:solidFill>
                <a:latin typeface="Ubuntu Mono" panose="020B0509030602030204" pitchFamily="49" charset="0"/>
              </a:rPr>
              <a:t>muterx</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P spid="49161" grpId="0" animBg="1"/>
      <p:bldP spid="16" grpId="0"/>
      <p:bldP spid="17"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read/written concurrently by HW and kernel</a:t>
            </a:r>
          </a:p>
          <a:p>
            <a:pPr lvl="1"/>
            <a:r>
              <a:rPr lang="en-US" sz="1800" dirty="0"/>
              <a:t>HW cannot use SW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HW write to shared memory, starts interrupt handler to then call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chemeClr val="accent3">
                    <a:lumMod val="50000"/>
                  </a:schemeClr>
                </a:solidFill>
                <a:latin typeface="Ubuntu Mono" panose="020B0509030602030204" pitchFamily="49" charset="0"/>
              </a:rPr>
              <a:t>// We enter as </a:t>
            </a:r>
            <a:r>
              <a:rPr lang="en-CA" sz="1600" dirty="0" err="1">
                <a:solidFill>
                  <a:schemeClr val="accent3">
                    <a:lumMod val="50000"/>
                  </a:schemeClr>
                </a:solidFill>
                <a:latin typeface="Ubuntu Mono" panose="020B0509030602030204" pitchFamily="49" charset="0"/>
              </a:rPr>
              <a:t>oldTCB</a:t>
            </a:r>
            <a:r>
              <a:rPr lang="en-CA" sz="1600" dirty="0">
                <a:solidFill>
                  <a:schemeClr val="accent3">
                    <a:lumMod val="50000"/>
                  </a:schemeClr>
                </a:solidFill>
                <a:latin typeface="Ubuntu Mono" panose="020B0509030602030204" pitchFamily="49" charset="0"/>
              </a:rPr>
              <a:t>, but we return as </a:t>
            </a:r>
            <a:r>
              <a:rPr lang="en-CA" sz="1600" dirty="0" err="1">
                <a:solidFill>
                  <a:schemeClr val="accent3">
                    <a:lumMod val="50000"/>
                  </a:schemeClr>
                </a:solidFill>
                <a:latin typeface="Ubuntu Mono" panose="020B0509030602030204" pitchFamily="49" charset="0"/>
              </a:rPr>
              <a:t>newTCB</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solidFill>
                  <a:schemeClr val="accent3">
                    <a:lumMod val="50000"/>
                  </a:schemeClr>
                </a:solidFill>
                <a:latin typeface="Ubuntu Mono" panose="020B0509030602030204" pitchFamily="49" charset="0"/>
              </a:rPr>
              <a:t>// Returns with </a:t>
            </a:r>
            <a:r>
              <a:rPr lang="en-CA" sz="1600" dirty="0" err="1">
                <a:solidFill>
                  <a:schemeClr val="accent3">
                    <a:lumMod val="50000"/>
                  </a:schemeClr>
                </a:solidFill>
                <a:latin typeface="Ubuntu Mono" panose="020B0509030602030204" pitchFamily="49" charset="0"/>
              </a:rPr>
              <a:t>newTCB’s</a:t>
            </a:r>
            <a:r>
              <a:rPr lang="en-CA" sz="1600" dirty="0">
                <a:solidFill>
                  <a:schemeClr val="accent3">
                    <a:lumMod val="50000"/>
                  </a:schemeClr>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chemeClr val="accent3">
                    <a:lumMod val="50000"/>
                  </a:schemeClr>
                </a:solidFill>
                <a:latin typeface="Ubuntu Mono" panose="020B0509030602030204" pitchFamily="49" charset="0"/>
              </a:rPr>
              <a:t>    // Push regs onto kernel stack for </a:t>
            </a:r>
            <a:r>
              <a:rPr lang="en-CA" sz="1600" dirty="0" err="1">
                <a:solidFill>
                  <a:schemeClr val="accent3">
                    <a:lumMod val="50000"/>
                  </a:schemeClr>
                </a:solidFill>
                <a:latin typeface="Ubuntu Mono" panose="020B0509030602030204" pitchFamily="49" charset="0"/>
              </a:rPr>
              <a:t>oldTCB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chemeClr val="accent3">
                    <a:lumMod val="50000"/>
                  </a:schemeClr>
                </a:solidFill>
                <a:latin typeface="Ubuntu Mono" panose="020B0509030602030204" pitchFamily="49" charset="0"/>
              </a:rPr>
              <a:t>    // Save </a:t>
            </a:r>
            <a:r>
              <a:rPr lang="en-CA" sz="1600" dirty="0" err="1">
                <a:solidFill>
                  <a:schemeClr val="accent3">
                    <a:lumMod val="50000"/>
                  </a:schemeClr>
                </a:solidFill>
                <a:latin typeface="Ubuntu Mono" panose="020B0509030602030204" pitchFamily="49" charset="0"/>
              </a:rPr>
              <a:t>oldTCB’s</a:t>
            </a:r>
            <a:r>
              <a:rPr lang="en-CA" sz="1600" dirty="0">
                <a:solidFill>
                  <a:schemeClr val="accent3">
                    <a:lumMod val="50000"/>
                  </a:schemeClr>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chemeClr val="accent3">
                    <a:lumMod val="50000"/>
                  </a:schemeClr>
                </a:solidFill>
                <a:latin typeface="Ubuntu Mono" panose="020B0509030602030204" pitchFamily="49" charset="0"/>
              </a:rPr>
              <a:t>    // Switch to </a:t>
            </a:r>
            <a:r>
              <a:rPr lang="en-CA" sz="1600" dirty="0" err="1">
                <a:solidFill>
                  <a:schemeClr val="accent3">
                    <a:lumMod val="50000"/>
                  </a:schemeClr>
                </a:solidFill>
                <a:latin typeface="Ubuntu Mono" panose="020B0509030602030204" pitchFamily="49" charset="0"/>
              </a:rPr>
              <a:t>newTCB’s</a:t>
            </a:r>
            <a:r>
              <a:rPr lang="en-CA" sz="1600" dirty="0">
                <a:solidFill>
                  <a:schemeClr val="accent3">
                    <a:lumMod val="50000"/>
                  </a:schemeClr>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chemeClr val="accent3">
                    <a:lumMod val="50000"/>
                  </a:schemeClr>
                </a:solidFill>
                <a:latin typeface="Ubuntu Mono" panose="020B0509030602030204" pitchFamily="49" charset="0"/>
              </a:rPr>
              <a:t>    // Pop regs from kernel stack for </a:t>
            </a:r>
            <a:r>
              <a:rPr lang="en-CA" sz="1600" dirty="0" err="1">
                <a:solidFill>
                  <a:schemeClr val="accent3">
                    <a:lumMod val="50000"/>
                  </a:schemeClr>
                </a:solidFill>
                <a:latin typeface="Ubuntu Mono" panose="020B0509030602030204" pitchFamily="49" charset="0"/>
              </a:rPr>
              <a:t>newTCB</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250"/>
                                  </p:stCondLst>
                                  <p:childTnLst>
                                    <p:set>
                                      <p:cBhvr>
                                        <p:cTn id="64" dur="1" fill="hold">
                                          <p:stCondLst>
                                            <p:cond delay="0"/>
                                          </p:stCondLst>
                                        </p:cTn>
                                        <p:tgtEl>
                                          <p:spTgt spid="5">
                                            <p:txEl>
                                              <p:pRg st="13" end="13"/>
                                            </p:txEl>
                                          </p:spTgt>
                                        </p:tgtEl>
                                        <p:attrNameLst>
                                          <p:attrName>style.visibility</p:attrName>
                                        </p:attrNameLst>
                                      </p:cBhvr>
                                      <p:to>
                                        <p:strVal val="visible"/>
                                      </p:to>
                                    </p:set>
                                    <p:animEffect transition="in" filter="wipe(left)">
                                      <p:cBhvr>
                                        <p:cTn id="65" dur="500"/>
                                        <p:tgtEl>
                                          <p:spTgt spid="5">
                                            <p:txEl>
                                              <p:pRg st="13" end="1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24159</TotalTime>
  <Words>8856</Words>
  <Application>Microsoft Macintosh PowerPoint</Application>
  <PresentationFormat>On-screen Show (4:3)</PresentationFormat>
  <Paragraphs>1399</Paragraphs>
  <Slides>83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Blocks on I/O?</vt:lpstr>
      <vt:lpstr>Involuntary Context Switch</vt:lpstr>
      <vt:lpstr>Aside: How to Track Running TCB?</vt:lpstr>
      <vt:lpstr>Timer Interrupt to Return Control</vt:lpstr>
      <vt:lpstr>Some Numbers</vt:lpstr>
      <vt:lpstr>Some Numbers (cont.)</vt:lpstr>
      <vt:lpstr>Kernel- vs. User-managed Threads</vt:lpstr>
      <vt:lpstr>Basic Cost of System Calls</vt:lpstr>
      <vt:lpstr>User-managed Threads</vt:lpstr>
      <vt:lpstr>Classification of OSes</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857</cp:revision>
  <cp:lastPrinted>2019-01-24T18:58:48Z</cp:lastPrinted>
  <dcterms:created xsi:type="dcterms:W3CDTF">2014-10-08T04:57:38Z</dcterms:created>
  <dcterms:modified xsi:type="dcterms:W3CDTF">2020-09-15T18:13:36Z</dcterms:modified>
  <cp:category/>
</cp:coreProperties>
</file>