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716" r:id="rId2"/>
    <p:sldId id="1875" r:id="rId3"/>
    <p:sldId id="393" r:id="rId4"/>
    <p:sldId id="1065" r:id="rId5"/>
    <p:sldId id="259" r:id="rId6"/>
    <p:sldId id="1070" r:id="rId7"/>
    <p:sldId id="350" r:id="rId8"/>
    <p:sldId id="351" r:id="rId9"/>
    <p:sldId id="353" r:id="rId10"/>
    <p:sldId id="355" r:id="rId11"/>
    <p:sldId id="1876" r:id="rId12"/>
    <p:sldId id="1877" r:id="rId13"/>
    <p:sldId id="1084" r:id="rId14"/>
    <p:sldId id="982" r:id="rId15"/>
    <p:sldId id="1071" r:id="rId16"/>
    <p:sldId id="1012" r:id="rId17"/>
    <p:sldId id="1074" r:id="rId18"/>
    <p:sldId id="1878" r:id="rId19"/>
    <p:sldId id="1076" r:id="rId20"/>
    <p:sldId id="985" r:id="rId21"/>
    <p:sldId id="1021" r:id="rId22"/>
    <p:sldId id="1077" r:id="rId23"/>
    <p:sldId id="1887" r:id="rId24"/>
    <p:sldId id="1078" r:id="rId25"/>
    <p:sldId id="1881" r:id="rId26"/>
    <p:sldId id="1882" r:id="rId27"/>
    <p:sldId id="1883" r:id="rId28"/>
    <p:sldId id="1885" r:id="rId29"/>
    <p:sldId id="364" r:id="rId30"/>
    <p:sldId id="1064" r:id="rId31"/>
    <p:sldId id="1879" r:id="rId32"/>
    <p:sldId id="278" r:id="rId33"/>
    <p:sldId id="371" r:id="rId34"/>
    <p:sldId id="1899" r:id="rId35"/>
    <p:sldId id="1079" r:id="rId36"/>
    <p:sldId id="1891" r:id="rId37"/>
    <p:sldId id="1886" r:id="rId38"/>
    <p:sldId id="1889" r:id="rId39"/>
    <p:sldId id="1890" r:id="rId40"/>
    <p:sldId id="1893" r:id="rId41"/>
    <p:sldId id="1894" r:id="rId42"/>
    <p:sldId id="1897" r:id="rId43"/>
    <p:sldId id="1895" r:id="rId44"/>
    <p:sldId id="1896" r:id="rId45"/>
    <p:sldId id="1892" r:id="rId46"/>
    <p:sldId id="1898" r:id="rId47"/>
    <p:sldId id="330" r:id="rId48"/>
    <p:sldId id="283" r:id="rId4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1" autoAdjust="0"/>
    <p:restoredTop sz="87008" autoAdjust="0"/>
  </p:normalViewPr>
  <p:slideViewPr>
    <p:cSldViewPr snapToGrid="0" snapToObjects="1">
      <p:cViewPr varScale="1">
        <p:scale>
          <a:sx n="107" d="100"/>
          <a:sy n="107" d="100"/>
        </p:scale>
        <p:origin x="165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10/4/20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10/4/20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5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46779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>
            <a:extLst>
              <a:ext uri="{FF2B5EF4-FFF2-40B4-BE49-F238E27FC236}">
                <a16:creationId xmlns:a16="http://schemas.microsoft.com/office/drawing/2014/main" id="{B47E6D0E-9547-9347-8B80-3C50DC969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6CAAC481-2997-EE41-8D85-D120115E8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1335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System call handlers are usually non-preemptable</a:t>
            </a:r>
          </a:p>
          <a:p>
            <a:pPr lvl="1"/>
            <a:r>
              <a:rPr lang="en-US" altLang="en-US" sz="1600" dirty="0"/>
              <a:t>Non-preemptable calls could delay execution </a:t>
            </a:r>
            <a:br>
              <a:rPr lang="en-US" altLang="en-US" sz="1600" dirty="0"/>
            </a:br>
            <a:r>
              <a:rPr lang="en-US" altLang="en-US" sz="1600" dirty="0"/>
              <a:t>and lead to missed deadlines</a:t>
            </a:r>
          </a:p>
          <a:p>
            <a:pPr lvl="1"/>
            <a:r>
              <a:rPr lang="en-US" altLang="en-US" sz="1600" dirty="0"/>
              <a:t>Possible solution: make all kernel primitives, </a:t>
            </a:r>
            <a:br>
              <a:rPr lang="en-US" altLang="en-US" sz="1600" dirty="0"/>
            </a:br>
            <a:r>
              <a:rPr lang="en-US" altLang="en-US" sz="1600" dirty="0"/>
              <a:t>including </a:t>
            </a:r>
            <a:r>
              <a:rPr lang="en-US" altLang="en-US" sz="1600" dirty="0" err="1"/>
              <a:t>syscall</a:t>
            </a:r>
            <a:r>
              <a:rPr lang="en-US" altLang="en-US" sz="1600" dirty="0"/>
              <a:t> handlers, preemptable!</a:t>
            </a:r>
          </a:p>
          <a:p>
            <a:endParaRPr lang="en-US" altLang="en-US" sz="1800" dirty="0"/>
          </a:p>
          <a:p>
            <a:r>
              <a:rPr lang="en-US" altLang="en-US" sz="1800" dirty="0"/>
              <a:t>Interrupt handlers are non-preemptable with </a:t>
            </a:r>
            <a:br>
              <a:rPr lang="en-US" altLang="en-US" sz="1800" dirty="0"/>
            </a:br>
            <a:r>
              <a:rPr lang="en-US" altLang="en-US" sz="1800" dirty="0"/>
              <a:t>higher priority than other threads!</a:t>
            </a:r>
          </a:p>
          <a:p>
            <a:pPr lvl="1"/>
            <a:r>
              <a:rPr lang="en-US" altLang="en-US" sz="1600" dirty="0"/>
              <a:t>Solution1: disable all interrupts, only keep timer interrupt, tasks directly communicate with any device they need, data is transferred by polling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Flexibility, time for data transfers can be estimated precisely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No change of kernel needed when adding devices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Degradation of processor performance (busy waiting)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Tasks must know low level details of drives</a:t>
            </a:r>
          </a:p>
          <a:p>
            <a:pPr marL="0" indent="0">
              <a:buNone/>
            </a:pPr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</p:txBody>
      </p:sp>
      <p:pic>
        <p:nvPicPr>
          <p:cNvPr id="2050" name="Picture 2" descr="Please don't interrupt me. I'm trying to ignore you. - Regina George: Life  Ruiner | Meme Generator">
            <a:extLst>
              <a:ext uri="{FF2B5EF4-FFF2-40B4-BE49-F238E27FC236}">
                <a16:creationId xmlns:a16="http://schemas.microsoft.com/office/drawing/2014/main" id="{832337EE-A40A-E444-AA8C-AAC8C288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6871" y="1676400"/>
            <a:ext cx="1921164" cy="19211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7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9BD0-F46D-CE40-A6B5-62EF2A36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F41B-9600-7449-8456-A1D693D4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600" dirty="0"/>
              <a:t>Solution II: disable interrupts, only keep timer interrupts, handle I/O by special, timer-activated kernel routines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Unbounded delays due to interrupt driver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Periodic device routines can be estimated in advance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Hardware details encapsulated in dedicated routines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</a:t>
            </a:r>
            <a:r>
              <a:rPr lang="en-US" altLang="en-US" sz="1400" dirty="0"/>
              <a:t> </a:t>
            </a:r>
            <a:r>
              <a:rPr lang="en-US" altLang="en-US" sz="1400" dirty="0">
                <a:solidFill>
                  <a:srgbClr val="FF0000"/>
                </a:solidFill>
              </a:rPr>
              <a:t>Degradation of processor performance (still busy waiting for I/O within kernel task)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More inter-process communication than first solution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Kernel has to be modified when adding devices</a:t>
            </a:r>
          </a:p>
          <a:p>
            <a:r>
              <a:rPr lang="en-US" altLang="en-US" sz="1600" dirty="0"/>
              <a:t>Solution III: enable interrupts, reduce drivers to the least possible size, drivers activate proper task to take care of device, kernel runs driver-activated tasks like any other task, user tasks may have higher priority than driver-activated tasks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Busy waiting is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Unbounded delay due to unexpected device handling is dramatically reduced (not eliminated!)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Remaining unbounded overhead may be estimated relatively precisely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State-of-the-art!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553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>
            <a:extLst>
              <a:ext uri="{FF2B5EF4-FFF2-40B4-BE49-F238E27FC236}">
                <a16:creationId xmlns:a16="http://schemas.microsoft.com/office/drawing/2014/main" id="{59F0A504-CAA2-7249-9DE4-C9F5466E2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Memory Management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9FFD09A8-AB99-2247-9305-201C8E545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General-purpose OSes allow each process to access only its own virtual address</a:t>
            </a:r>
            <a:endParaRPr lang="en-CA" sz="1800" dirty="0"/>
          </a:p>
          <a:p>
            <a:pPr lvl="1"/>
            <a:r>
              <a:rPr lang="en-US" altLang="en-US" sz="1600" dirty="0"/>
              <a:t>Virtual and physical address spaces are divided into virtual and physical </a:t>
            </a:r>
            <a:r>
              <a:rPr lang="en-US" altLang="en-US" sz="1600" i="1" dirty="0">
                <a:solidFill>
                  <a:srgbClr val="FF0000"/>
                </a:solidFill>
              </a:rPr>
              <a:t>pages</a:t>
            </a:r>
          </a:p>
          <a:p>
            <a:pPr lvl="1"/>
            <a:r>
              <a:rPr lang="en-CA" sz="1600" dirty="0"/>
              <a:t>Virtual to physical page translations are stored in memory as </a:t>
            </a:r>
            <a:r>
              <a:rPr lang="en-CA" sz="1600" i="1" dirty="0">
                <a:solidFill>
                  <a:srgbClr val="FF0000"/>
                </a:solidFill>
              </a:rPr>
              <a:t>page tables (PT)</a:t>
            </a:r>
            <a:endParaRPr lang="en-CA" sz="1600" dirty="0"/>
          </a:p>
          <a:p>
            <a:pPr lvl="1"/>
            <a:r>
              <a:rPr lang="en-CA" sz="1600" dirty="0"/>
              <a:t>To speedup memory accesses, PT entries are cached in </a:t>
            </a:r>
            <a:r>
              <a:rPr lang="en-CA" sz="1600" i="1" dirty="0">
                <a:solidFill>
                  <a:srgbClr val="FF0000"/>
                </a:solidFill>
              </a:rPr>
              <a:t>translation lookaside buffer (TLB)</a:t>
            </a:r>
          </a:p>
          <a:p>
            <a:pPr lvl="1"/>
            <a:r>
              <a:rPr lang="en-CA" sz="1600" dirty="0"/>
              <a:t>TLBs introduce non-deterministic delay (hit or miss)</a:t>
            </a:r>
          </a:p>
          <a:p>
            <a:pPr lvl="1"/>
            <a:r>
              <a:rPr lang="en-US" altLang="en-US" sz="1600" dirty="0"/>
              <a:t>Possible solution: avoid using virtual memory, allow user tasks to use physical memory</a:t>
            </a:r>
          </a:p>
          <a:p>
            <a:pPr lvl="1"/>
            <a:endParaRPr lang="en-US" altLang="en-US" sz="1600" dirty="0"/>
          </a:p>
          <a:p>
            <a:r>
              <a:rPr lang="en-US" altLang="en-US" sz="1800" dirty="0"/>
              <a:t>When memory is full, most OSes swap out some pages to make room for others</a:t>
            </a:r>
            <a:br>
              <a:rPr lang="en-US" altLang="en-US" sz="1800" dirty="0"/>
            </a:br>
            <a:r>
              <a:rPr lang="en-US" altLang="en-US" sz="1800" dirty="0"/>
              <a:t>(this is called </a:t>
            </a:r>
            <a:r>
              <a:rPr lang="en-US" altLang="en-US" sz="1800" i="1" dirty="0">
                <a:solidFill>
                  <a:srgbClr val="FF0000"/>
                </a:solidFill>
              </a:rPr>
              <a:t>paging</a:t>
            </a:r>
            <a:r>
              <a:rPr lang="en-US" altLang="en-US" sz="1800" dirty="0"/>
              <a:t>, more about it later!)</a:t>
            </a:r>
            <a:endParaRPr lang="en-US" altLang="en-US" sz="2000" dirty="0"/>
          </a:p>
          <a:p>
            <a:pPr lvl="1"/>
            <a:r>
              <a:rPr lang="en-US" altLang="en-US" sz="1600" dirty="0"/>
              <a:t>Accessing evicted pages causes </a:t>
            </a:r>
            <a:r>
              <a:rPr lang="en-US" altLang="en-US" sz="1600" i="1" dirty="0">
                <a:solidFill>
                  <a:srgbClr val="FF0000"/>
                </a:solidFill>
              </a:rPr>
              <a:t>page fault</a:t>
            </a:r>
          </a:p>
          <a:p>
            <a:pPr lvl="1"/>
            <a:r>
              <a:rPr lang="en-US" altLang="en-US" sz="1600" dirty="0"/>
              <a:t>Page fault handling &amp; </a:t>
            </a:r>
            <a:r>
              <a:rPr lang="en-US" altLang="en-US" sz="1600" dirty="0">
                <a:solidFill>
                  <a:srgbClr val="FF0000"/>
                </a:solidFill>
              </a:rPr>
              <a:t>page replacement policy</a:t>
            </a:r>
            <a:r>
              <a:rPr lang="en-US" altLang="en-US" sz="1600" dirty="0"/>
              <a:t> cause non-deterministic delays</a:t>
            </a:r>
          </a:p>
          <a:p>
            <a:pPr lvl="1"/>
            <a:r>
              <a:rPr lang="en-US" altLang="en-US" sz="1600" dirty="0"/>
              <a:t>Possible solution: use selective page locking to increase determinism</a:t>
            </a:r>
            <a:endParaRPr lang="en-US" altLang="en-US" sz="2000" dirty="0"/>
          </a:p>
          <a:p>
            <a:pPr lvl="1"/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89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>
            <a:extLst>
              <a:ext uri="{FF2B5EF4-FFF2-40B4-BE49-F238E27FC236}">
                <a16:creationId xmlns:a16="http://schemas.microsoft.com/office/drawing/2014/main" id="{E14DE09B-0E92-4748-8BED-D7EF45754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Programming Languages 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C12C666D-2756-214F-97EF-1FA200174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Dynamic memory operations (e.g., malloc and free) are </a:t>
            </a:r>
            <a:r>
              <a:rPr lang="en-US" altLang="en-US" sz="1800" dirty="0">
                <a:solidFill>
                  <a:srgbClr val="FF0000"/>
                </a:solidFill>
              </a:rPr>
              <a:t>unpredictable</a:t>
            </a:r>
          </a:p>
          <a:p>
            <a:pPr lvl="1"/>
            <a:r>
              <a:rPr lang="en-US" altLang="en-US" sz="1600" dirty="0"/>
              <a:t>Memory allocator runs </a:t>
            </a:r>
            <a:r>
              <a:rPr lang="en-US" altLang="en-US" sz="1600" dirty="0">
                <a:solidFill>
                  <a:srgbClr val="FF0000"/>
                </a:solidFill>
              </a:rPr>
              <a:t>non-deterministic</a:t>
            </a:r>
            <a:r>
              <a:rPr lang="en-US" altLang="en-US" sz="1600" dirty="0"/>
              <a:t> space optimization algorithms</a:t>
            </a:r>
          </a:p>
          <a:p>
            <a:pPr lvl="1"/>
            <a:r>
              <a:rPr lang="en-US" altLang="en-US" sz="1600" dirty="0"/>
              <a:t>Requests could fail due to </a:t>
            </a:r>
            <a:r>
              <a:rPr lang="en-US" altLang="en-US" sz="1600" dirty="0">
                <a:solidFill>
                  <a:srgbClr val="FF0000"/>
                </a:solidFill>
              </a:rPr>
              <a:t>fragmentation</a:t>
            </a:r>
            <a:r>
              <a:rPr lang="en-US" altLang="en-US" sz="1600" dirty="0"/>
              <a:t> even if there is free memory</a:t>
            </a:r>
          </a:p>
          <a:p>
            <a:pPr lvl="4"/>
            <a:endParaRPr lang="en-US" altLang="en-US" sz="900" dirty="0"/>
          </a:p>
          <a:p>
            <a:pPr lvl="4"/>
            <a:endParaRPr lang="en-US" altLang="en-US" sz="9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1"/>
            <a:r>
              <a:rPr lang="en-US" altLang="en-US" sz="1600" dirty="0"/>
              <a:t>Possible solution: partition memory into fixed-size blocks (</a:t>
            </a:r>
            <a:r>
              <a:rPr lang="en-US" altLang="en-US" sz="1600" i="1" dirty="0">
                <a:solidFill>
                  <a:srgbClr val="FF0000"/>
                </a:solidFill>
              </a:rPr>
              <a:t>partition pools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600" dirty="0"/>
              <a:t>Another solution: prevent dynamic data structures all together</a:t>
            </a:r>
          </a:p>
          <a:p>
            <a:pPr lvl="2"/>
            <a:r>
              <a:rPr lang="en-US" altLang="en-US" sz="1400" dirty="0"/>
              <a:t>Flexibility is reduced in dynamic environment</a:t>
            </a:r>
          </a:p>
          <a:p>
            <a:r>
              <a:rPr lang="en-US" altLang="en-US" sz="1800" dirty="0"/>
              <a:t>Recursion could lead to </a:t>
            </a:r>
            <a:r>
              <a:rPr lang="en-US" altLang="en-US" sz="1800" dirty="0">
                <a:solidFill>
                  <a:srgbClr val="FF0000"/>
                </a:solidFill>
              </a:rPr>
              <a:t>unbounded execution time</a:t>
            </a:r>
          </a:p>
          <a:p>
            <a:pPr lvl="1"/>
            <a:r>
              <a:rPr lang="en-US" altLang="en-US" sz="1600" dirty="0"/>
              <a:t>Possible solution: only allow time-bound loops</a:t>
            </a:r>
          </a:p>
          <a:p>
            <a:r>
              <a:rPr lang="en-US" altLang="en-US" sz="1800" dirty="0"/>
              <a:t> Example of RT programming languages</a:t>
            </a:r>
          </a:p>
          <a:p>
            <a:pPr lvl="1"/>
            <a:r>
              <a:rPr lang="en-US" altLang="en-US" sz="1600" dirty="0"/>
              <a:t>Real-Time Java, Concurrent C, Euclid</a:t>
            </a:r>
          </a:p>
          <a:p>
            <a:pPr lvl="1"/>
            <a:endParaRPr lang="en-US" alt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89160D-4645-9E48-934E-1B8A9E99DE7A}"/>
              </a:ext>
            </a:extLst>
          </p:cNvPr>
          <p:cNvSpPr/>
          <p:nvPr/>
        </p:nvSpPr>
        <p:spPr>
          <a:xfrm>
            <a:off x="5860142" y="3058552"/>
            <a:ext cx="22818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Defragmentation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is not feasible, all copies of  </a:t>
            </a:r>
            <a:r>
              <a:rPr lang="en-US" altLang="en-US" sz="1200" dirty="0">
                <a:latin typeface="Ubuntu Mono" panose="020B0509030602030204" pitchFamily="49" charset="0"/>
                <a:cs typeface="Gill Sans Light" panose="020B0302020104020203" pitchFamily="34" charset="-79"/>
              </a:rPr>
              <a:t>p2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become broken if OS moves allocated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4F8AAD9-A543-4B4F-AF49-62BADBB57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43372"/>
              </p:ext>
            </p:extLst>
          </p:nvPr>
        </p:nvGraphicFramePr>
        <p:xfrm>
          <a:off x="2952000" y="2809441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E357CD54-1AB6-3F44-A0FB-67B9E22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45373"/>
              </p:ext>
            </p:extLst>
          </p:nvPr>
        </p:nvGraphicFramePr>
        <p:xfrm>
          <a:off x="2952000" y="3133729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103BAD1-1436-154A-BB49-DF0DDB59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17639"/>
              </p:ext>
            </p:extLst>
          </p:nvPr>
        </p:nvGraphicFramePr>
        <p:xfrm>
          <a:off x="2952000" y="3471048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74DDD073-FFFC-E14D-9E47-42D3B538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73771"/>
              </p:ext>
            </p:extLst>
          </p:nvPr>
        </p:nvGraphicFramePr>
        <p:xfrm>
          <a:off x="2952000" y="3803875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1E069C-F055-D742-96E3-A902AE1E6A65}"/>
              </a:ext>
            </a:extLst>
          </p:cNvPr>
          <p:cNvSpPr txBox="1"/>
          <p:nvPr/>
        </p:nvSpPr>
        <p:spPr>
          <a:xfrm>
            <a:off x="1391742" y="279694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p1 = malloc(3)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D4976-2F2F-674A-8729-F0B1FDEE2E65}"/>
              </a:ext>
            </a:extLst>
          </p:cNvPr>
          <p:cNvSpPr txBox="1"/>
          <p:nvPr/>
        </p:nvSpPr>
        <p:spPr>
          <a:xfrm>
            <a:off x="1391742" y="312123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p2 = malloc(4)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C8DA2-B78F-FE4D-8314-E40A6EA88F47}"/>
              </a:ext>
            </a:extLst>
          </p:cNvPr>
          <p:cNvSpPr txBox="1"/>
          <p:nvPr/>
        </p:nvSpPr>
        <p:spPr>
          <a:xfrm>
            <a:off x="1391742" y="345854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free(p1)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22EE1-7F8D-C646-A674-49EF0CD0F552}"/>
              </a:ext>
            </a:extLst>
          </p:cNvPr>
          <p:cNvSpPr txBox="1"/>
          <p:nvPr/>
        </p:nvSpPr>
        <p:spPr>
          <a:xfrm>
            <a:off x="1391742" y="379137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p1 = malloc(4)</a:t>
            </a:r>
          </a:p>
        </p:txBody>
      </p:sp>
      <p:pic>
        <p:nvPicPr>
          <p:cNvPr id="17" name="Graphic 16" descr="Warning">
            <a:extLst>
              <a:ext uri="{FF2B5EF4-FFF2-40B4-BE49-F238E27FC236}">
                <a16:creationId xmlns:a16="http://schemas.microsoft.com/office/drawing/2014/main" id="{8730A227-9F95-C243-8AFA-EBB8DBB2D3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0446" y="3803875"/>
            <a:ext cx="221296" cy="2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uiExpand="1" build="p" bldLvl="2"/>
      <p:bldP spid="8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General-purpose schedulers are </a:t>
            </a:r>
            <a:r>
              <a:rPr lang="en-US" sz="1800" dirty="0">
                <a:solidFill>
                  <a:srgbClr val="FF0000"/>
                </a:solidFill>
              </a:rPr>
              <a:t>system-oriented </a:t>
            </a:r>
            <a:endParaRPr lang="en-US" sz="1800" dirty="0"/>
          </a:p>
          <a:p>
            <a:pPr lvl="1"/>
            <a:r>
              <a:rPr lang="en-US" sz="1600" dirty="0"/>
              <a:t>Minimize avg. system throughput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800" dirty="0" err="1"/>
              <a:t>RTSes</a:t>
            </a:r>
            <a:r>
              <a:rPr lang="en-US" sz="1800" dirty="0"/>
              <a:t> need </a:t>
            </a:r>
            <a:r>
              <a:rPr lang="en-US" sz="1800" dirty="0">
                <a:solidFill>
                  <a:srgbClr val="FF0000"/>
                </a:solidFill>
              </a:rPr>
              <a:t>task-centric</a:t>
            </a:r>
            <a:r>
              <a:rPr lang="en-US" sz="1800" dirty="0"/>
              <a:t> scheduling </a:t>
            </a:r>
          </a:p>
          <a:p>
            <a:pPr lvl="1"/>
            <a:r>
              <a:rPr lang="en-US" sz="1600" dirty="0"/>
              <a:t>Minimize </a:t>
            </a:r>
            <a:r>
              <a:rPr lang="en-US" sz="1600" dirty="0">
                <a:solidFill>
                  <a:srgbClr val="FF0000"/>
                </a:solidFill>
              </a:rPr>
              <a:t>worst-case</a:t>
            </a:r>
            <a:r>
              <a:rPr lang="en-US" sz="1600" dirty="0"/>
              <a:t> response time for each task</a:t>
            </a:r>
          </a:p>
          <a:p>
            <a:pPr lvl="1"/>
            <a:r>
              <a:rPr lang="en-US" sz="1600" dirty="0"/>
              <a:t>Predictability </a:t>
            </a:r>
            <a:r>
              <a:rPr lang="en-US" sz="1600" dirty="0">
                <a:latin typeface="+mj-lt"/>
              </a:rPr>
              <a:t>≠</a:t>
            </a:r>
            <a:r>
              <a:rPr lang="en-US" sz="1600" dirty="0"/>
              <a:t> fast computing</a:t>
            </a:r>
          </a:p>
          <a:p>
            <a:r>
              <a:rPr lang="en-US" sz="1800" dirty="0"/>
              <a:t>Real-time tasks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Periodic:</a:t>
            </a:r>
            <a:r>
              <a:rPr lang="en-US" altLang="en-US" sz="1600" dirty="0"/>
              <a:t> set of jobs arriving at fixed period (</a:t>
            </a:r>
            <a:r>
              <a:rPr lang="en-US" altLang="en-US" sz="1600" i="1" dirty="0"/>
              <a:t>p</a:t>
            </a:r>
            <a:r>
              <a:rPr lang="en-US" altLang="en-US" sz="1600" dirty="0"/>
              <a:t>) </a:t>
            </a:r>
          </a:p>
          <a:p>
            <a:pPr lvl="2"/>
            <a:r>
              <a:rPr lang="en-US" altLang="en-US" sz="1400" dirty="0"/>
              <a:t>Each job has worst-case execution time (</a:t>
            </a:r>
            <a:r>
              <a:rPr lang="en-US" altLang="en-US" sz="1400" i="1" dirty="0"/>
              <a:t>e</a:t>
            </a:r>
            <a:r>
              <a:rPr lang="en-US" altLang="en-US" sz="1400" dirty="0"/>
              <a:t>) and hard relative deadline (</a:t>
            </a:r>
            <a:r>
              <a:rPr lang="en-US" altLang="en-US" sz="1400" i="1" dirty="0"/>
              <a:t>d</a:t>
            </a:r>
            <a:r>
              <a:rPr lang="en-US" altLang="en-US" sz="1400" dirty="0"/>
              <a:t> </a:t>
            </a:r>
            <a:r>
              <a:rPr lang="en-US" altLang="en-US" sz="1400" dirty="0">
                <a:latin typeface="+mj-lt"/>
              </a:rPr>
              <a:t>≤</a:t>
            </a:r>
            <a:r>
              <a:rPr lang="en-US" altLang="en-US" sz="1400" dirty="0"/>
              <a:t> </a:t>
            </a:r>
            <a:r>
              <a:rPr lang="en-US" altLang="en-US" sz="1400" i="1" dirty="0"/>
              <a:t>p, </a:t>
            </a:r>
            <a:r>
              <a:rPr lang="en-US" altLang="en-US" sz="1400" dirty="0"/>
              <a:t>usually </a:t>
            </a:r>
            <a:r>
              <a:rPr lang="en-US" altLang="en-US" sz="1400" i="1" dirty="0"/>
              <a:t>d </a:t>
            </a:r>
            <a:r>
              <a:rPr lang="en-US" altLang="en-US" sz="1400" dirty="0">
                <a:latin typeface="+mj-lt"/>
              </a:rPr>
              <a:t>=</a:t>
            </a:r>
            <a:r>
              <a:rPr lang="en-US" altLang="en-US" sz="1400" i="1" dirty="0"/>
              <a:t> p</a:t>
            </a:r>
            <a:r>
              <a:rPr lang="en-US" altLang="en-US" sz="1400" dirty="0"/>
              <a:t>) </a:t>
            </a:r>
          </a:p>
          <a:p>
            <a:pPr lvl="2"/>
            <a:r>
              <a:rPr lang="en-US" altLang="en-US" sz="1400" dirty="0"/>
              <a:t>Utilization of task is </a:t>
            </a:r>
            <a:r>
              <a:rPr lang="en-US" altLang="en-US" sz="1400" i="1" dirty="0"/>
              <a:t>e </a:t>
            </a:r>
            <a:r>
              <a:rPr lang="en-US" altLang="en-US" sz="1400" i="1" dirty="0">
                <a:latin typeface="+mj-lt"/>
              </a:rPr>
              <a:t>/ </a:t>
            </a:r>
            <a:r>
              <a:rPr lang="en-US" altLang="en-US" sz="1400" i="1" dirty="0"/>
              <a:t>p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marL="1371600" lvl="3" indent="0">
              <a:buNone/>
            </a:pPr>
            <a:endParaRPr lang="en-US" altLang="en-US" sz="1050" dirty="0"/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Aperiodic:</a:t>
            </a:r>
            <a:r>
              <a:rPr lang="en-US" altLang="en-US" sz="1600" dirty="0"/>
              <a:t> arrive randomly without any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Sporadic</a:t>
            </a:r>
            <a:r>
              <a:rPr lang="en-US" altLang="en-US" sz="1600" dirty="0"/>
              <a:t> task arrives randomly with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Independent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interdependent</a:t>
            </a:r>
            <a:r>
              <a:rPr lang="en-US" altLang="en-US" sz="1600" dirty="0"/>
              <a:t> and</a:t>
            </a:r>
            <a:r>
              <a:rPr lang="en-US" altLang="en-US" sz="1600" dirty="0">
                <a:solidFill>
                  <a:srgbClr val="FF0000"/>
                </a:solidFill>
              </a:rPr>
              <a:t> preemptable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non-preemptable</a:t>
            </a:r>
            <a:endParaRPr lang="en-US" altLang="en-US" sz="28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4DAA2D-7B88-B44D-A189-213B50EDBBBA}"/>
              </a:ext>
            </a:extLst>
          </p:cNvPr>
          <p:cNvGrpSpPr/>
          <p:nvPr/>
        </p:nvGrpSpPr>
        <p:grpSpPr>
          <a:xfrm>
            <a:off x="1806950" y="4447372"/>
            <a:ext cx="5174421" cy="1151012"/>
            <a:chOff x="1806950" y="4447372"/>
            <a:chExt cx="5174421" cy="1151012"/>
          </a:xfrm>
        </p:grpSpPr>
        <p:sp>
          <p:nvSpPr>
            <p:cNvPr id="5" name="Rectangle 107">
              <a:extLst>
                <a:ext uri="{FF2B5EF4-FFF2-40B4-BE49-F238E27FC236}">
                  <a16:creationId xmlns:a16="http://schemas.microsoft.com/office/drawing/2014/main" id="{FBFA5DFD-E2BB-604A-A33B-D3D72A6B9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94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" name="Rectangle 88">
              <a:extLst>
                <a:ext uri="{FF2B5EF4-FFF2-40B4-BE49-F238E27FC236}">
                  <a16:creationId xmlns:a16="http://schemas.microsoft.com/office/drawing/2014/main" id="{52ACFA45-1DAB-F748-9853-496940F5E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38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Rectangle 102">
              <a:extLst>
                <a:ext uri="{FF2B5EF4-FFF2-40B4-BE49-F238E27FC236}">
                  <a16:creationId xmlns:a16="http://schemas.microsoft.com/office/drawing/2014/main" id="{5814E8EA-19EC-B743-ADB3-BCB28C775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436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" name="Line 55">
              <a:extLst>
                <a:ext uri="{FF2B5EF4-FFF2-40B4-BE49-F238E27FC236}">
                  <a16:creationId xmlns:a16="http://schemas.microsoft.com/office/drawing/2014/main" id="{D1124563-FEA8-3542-94A3-44ED99316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5713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Line 56">
              <a:extLst>
                <a:ext uri="{FF2B5EF4-FFF2-40B4-BE49-F238E27FC236}">
                  <a16:creationId xmlns:a16="http://schemas.microsoft.com/office/drawing/2014/main" id="{58066FB8-3F4A-FB43-B2C5-CFD517D75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28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7">
              <a:extLst>
                <a:ext uri="{FF2B5EF4-FFF2-40B4-BE49-F238E27FC236}">
                  <a16:creationId xmlns:a16="http://schemas.microsoft.com/office/drawing/2014/main" id="{361ACBB9-E290-D544-9436-10FD7AE45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85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8">
              <a:extLst>
                <a:ext uri="{FF2B5EF4-FFF2-40B4-BE49-F238E27FC236}">
                  <a16:creationId xmlns:a16="http://schemas.microsoft.com/office/drawing/2014/main" id="{1DC667E4-3079-974C-8514-2FEA85BCD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42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9">
              <a:extLst>
                <a:ext uri="{FF2B5EF4-FFF2-40B4-BE49-F238E27FC236}">
                  <a16:creationId xmlns:a16="http://schemas.microsoft.com/office/drawing/2014/main" id="{36287E55-C8FA-6743-81C6-6FBA5771C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199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60">
              <a:extLst>
                <a:ext uri="{FF2B5EF4-FFF2-40B4-BE49-F238E27FC236}">
                  <a16:creationId xmlns:a16="http://schemas.microsoft.com/office/drawing/2014/main" id="{E05367A8-041F-C54C-82DF-3AD5F38B7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56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61">
              <a:extLst>
                <a:ext uri="{FF2B5EF4-FFF2-40B4-BE49-F238E27FC236}">
                  <a16:creationId xmlns:a16="http://schemas.microsoft.com/office/drawing/2014/main" id="{97EFFAB0-902E-C743-A5BE-E14EF318C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13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2">
              <a:extLst>
                <a:ext uri="{FF2B5EF4-FFF2-40B4-BE49-F238E27FC236}">
                  <a16:creationId xmlns:a16="http://schemas.microsoft.com/office/drawing/2014/main" id="{1548AA33-289B-944C-BE7A-264CE6E11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71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3">
              <a:extLst>
                <a:ext uri="{FF2B5EF4-FFF2-40B4-BE49-F238E27FC236}">
                  <a16:creationId xmlns:a16="http://schemas.microsoft.com/office/drawing/2014/main" id="{C8214CD0-63F6-E144-AEB8-A7C8E1332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8281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4">
              <a:extLst>
                <a:ext uri="{FF2B5EF4-FFF2-40B4-BE49-F238E27FC236}">
                  <a16:creationId xmlns:a16="http://schemas.microsoft.com/office/drawing/2014/main" id="{6EDD5BDF-5F03-984B-B64B-5E62A4193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852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5">
              <a:extLst>
                <a:ext uri="{FF2B5EF4-FFF2-40B4-BE49-F238E27FC236}">
                  <a16:creationId xmlns:a16="http://schemas.microsoft.com/office/drawing/2014/main" id="{0A713F3C-B764-0F40-BF8E-0C8E7BA17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42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6">
              <a:extLst>
                <a:ext uri="{FF2B5EF4-FFF2-40B4-BE49-F238E27FC236}">
                  <a16:creationId xmlns:a16="http://schemas.microsoft.com/office/drawing/2014/main" id="{2A2363BE-B135-D649-A021-EDE1797C1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799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7">
              <a:extLst>
                <a:ext uri="{FF2B5EF4-FFF2-40B4-BE49-F238E27FC236}">
                  <a16:creationId xmlns:a16="http://schemas.microsoft.com/office/drawing/2014/main" id="{0EE3AE8F-6544-FD4B-9A54-679668891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456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8">
              <a:extLst>
                <a:ext uri="{FF2B5EF4-FFF2-40B4-BE49-F238E27FC236}">
                  <a16:creationId xmlns:a16="http://schemas.microsoft.com/office/drawing/2014/main" id="{44E4A78A-7368-5449-9478-DA69E9B23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9">
              <a:extLst>
                <a:ext uri="{FF2B5EF4-FFF2-40B4-BE49-F238E27FC236}">
                  <a16:creationId xmlns:a16="http://schemas.microsoft.com/office/drawing/2014/main" id="{05A1CD21-6CAE-1044-BA68-0EA14F0B0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70">
              <a:extLst>
                <a:ext uri="{FF2B5EF4-FFF2-40B4-BE49-F238E27FC236}">
                  <a16:creationId xmlns:a16="http://schemas.microsoft.com/office/drawing/2014/main" id="{8A19CC1E-7098-3844-AE9C-AE4D25EA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71">
              <a:extLst>
                <a:ext uri="{FF2B5EF4-FFF2-40B4-BE49-F238E27FC236}">
                  <a16:creationId xmlns:a16="http://schemas.microsoft.com/office/drawing/2014/main" id="{9BEE1F4F-79B1-8846-A99D-59F5A086B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72">
              <a:extLst>
                <a:ext uri="{FF2B5EF4-FFF2-40B4-BE49-F238E27FC236}">
                  <a16:creationId xmlns:a16="http://schemas.microsoft.com/office/drawing/2014/main" id="{89096D82-CB9D-3E4C-AE5B-BA0DFF0B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73">
              <a:extLst>
                <a:ext uri="{FF2B5EF4-FFF2-40B4-BE49-F238E27FC236}">
                  <a16:creationId xmlns:a16="http://schemas.microsoft.com/office/drawing/2014/main" id="{7E0BF8B9-6A06-964D-9DFA-A5E72CCCC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4">
              <a:extLst>
                <a:ext uri="{FF2B5EF4-FFF2-40B4-BE49-F238E27FC236}">
                  <a16:creationId xmlns:a16="http://schemas.microsoft.com/office/drawing/2014/main" id="{9817C4F4-327D-DF45-B816-C4ED74682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085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D66A0E-6DEF-DE4A-B533-6F905784B23B}"/>
                </a:ext>
              </a:extLst>
            </p:cNvPr>
            <p:cNvSpPr txBox="1"/>
            <p:nvPr/>
          </p:nvSpPr>
          <p:spPr>
            <a:xfrm>
              <a:off x="1806950" y="4859811"/>
              <a:ext cx="715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T: (7, 4)</a:t>
              </a:r>
            </a:p>
          </p:txBody>
        </p:sp>
        <p:sp>
          <p:nvSpPr>
            <p:cNvPr id="34" name="Line 87">
              <a:extLst>
                <a:ext uri="{FF2B5EF4-FFF2-40B4-BE49-F238E27FC236}">
                  <a16:creationId xmlns:a16="http://schemas.microsoft.com/office/drawing/2014/main" id="{C6D12EBB-4B66-D546-B3C1-755CB5656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5139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889F6351-FE44-5E4E-B6E7-CFB9AE2D0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1137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84">
              <a:extLst>
                <a:ext uri="{FF2B5EF4-FFF2-40B4-BE49-F238E27FC236}">
                  <a16:creationId xmlns:a16="http://schemas.microsoft.com/office/drawing/2014/main" id="{8E6BE6F3-ED45-8540-B740-805D59085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5041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Line 53">
              <a:extLst>
                <a:ext uri="{FF2B5EF4-FFF2-40B4-BE49-F238E27FC236}">
                  <a16:creationId xmlns:a16="http://schemas.microsoft.com/office/drawing/2014/main" id="{21EA3CC2-C905-8B43-B7E7-B23CF0DA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142" y="5111453"/>
              <a:ext cx="4402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5EB579-8B58-6241-8773-D7FCC23484C9}"/>
                </a:ext>
              </a:extLst>
            </p:cNvPr>
            <p:cNvSpPr txBox="1"/>
            <p:nvPr/>
          </p:nvSpPr>
          <p:spPr>
            <a:xfrm>
              <a:off x="4159357" y="5311727"/>
              <a:ext cx="1834907" cy="28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Period </a:t>
              </a:r>
              <a:r>
                <a:rPr lang="en-US" sz="1200" dirty="0">
                  <a:latin typeface="+mj-lt"/>
                  <a:cs typeface="Gill Sans Light" panose="020B0302020104020203" pitchFamily="34" charset="-79"/>
                </a:rPr>
                <a:t>=</a:t>
              </a: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Relative deadline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65F683-5F7C-F54A-99AC-8A9CF149270B}"/>
                </a:ext>
              </a:extLst>
            </p:cNvPr>
            <p:cNvCxnSpPr>
              <a:cxnSpLocks/>
            </p:cNvCxnSpPr>
            <p:nvPr/>
          </p:nvCxnSpPr>
          <p:spPr>
            <a:xfrm>
              <a:off x="4262485" y="5314811"/>
              <a:ext cx="16286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AE5A72-390A-0E48-9C5B-5B4ABCE06CD0}"/>
                </a:ext>
              </a:extLst>
            </p:cNvPr>
            <p:cNvSpPr txBox="1"/>
            <p:nvPr/>
          </p:nvSpPr>
          <p:spPr>
            <a:xfrm>
              <a:off x="4146925" y="4447372"/>
              <a:ext cx="1131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Execution 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time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02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F7A9-35AA-B344-8222-9E7E5C0A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Terminology of 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F5FE-5319-844A-B3DC-24B196FE9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>
                <a:solidFill>
                  <a:srgbClr val="FF0000"/>
                </a:solidFill>
              </a:rPr>
              <a:t>Static scheduling: </a:t>
            </a:r>
            <a:r>
              <a:rPr lang="en-US" altLang="en-US" sz="1800" dirty="0"/>
              <a:t>priority of each task does not change over time</a:t>
            </a:r>
          </a:p>
          <a:p>
            <a:pPr lvl="1"/>
            <a:r>
              <a:rPr lang="en-US" altLang="en-US" sz="1600" dirty="0"/>
              <a:t>E.g., rate monotonic (RM)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Dynamic scheduling:</a:t>
            </a:r>
            <a:r>
              <a:rPr lang="en-US" altLang="en-US" sz="1800" dirty="0"/>
              <a:t> priority of each job does not change over time</a:t>
            </a:r>
          </a:p>
          <a:p>
            <a:pPr lvl="1"/>
            <a:r>
              <a:rPr lang="en-US" altLang="en-US" sz="1600" dirty="0"/>
              <a:t>E.g., earliest deadline first (EDF)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Fully-dynamic scheduling</a:t>
            </a:r>
            <a:r>
              <a:rPr lang="en-US" altLang="en-US" sz="1800" dirty="0"/>
              <a:t>: priority of each job could change over time </a:t>
            </a:r>
          </a:p>
          <a:p>
            <a:pPr lvl="1"/>
            <a:r>
              <a:rPr lang="en-US" altLang="en-US" sz="1600" dirty="0"/>
              <a:t>E.g., least laxity first (LLF)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/>
              <a:t>Schedule </a:t>
            </a:r>
            <a:r>
              <a:rPr lang="en-US" altLang="en-US" sz="1800" i="1" dirty="0"/>
              <a:t>S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feasible</a:t>
            </a:r>
            <a:r>
              <a:rPr lang="en-US" altLang="en-US" sz="1800" dirty="0"/>
              <a:t> if all deadline are met</a:t>
            </a:r>
          </a:p>
          <a:p>
            <a:pPr lvl="2"/>
            <a:endParaRPr lang="en-US" altLang="en-US" sz="1000" dirty="0"/>
          </a:p>
          <a:p>
            <a:r>
              <a:rPr lang="en-US" altLang="en-US" sz="1800" dirty="0"/>
              <a:t>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schedulable</a:t>
            </a:r>
            <a:r>
              <a:rPr lang="en-US" altLang="en-US" sz="1800" dirty="0"/>
              <a:t> under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there exists 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in </a:t>
            </a:r>
            <a:r>
              <a:rPr lang="en-US" altLang="en-US" sz="1800" i="1" dirty="0"/>
              <a:t>C</a:t>
            </a:r>
            <a:r>
              <a:rPr lang="en-US" altLang="en-US" sz="1800" dirty="0"/>
              <a:t> that produces feasible schedule for </a:t>
            </a:r>
            <a:r>
              <a:rPr lang="en-US" altLang="en-US" sz="1800" i="1" dirty="0"/>
              <a:t>T</a:t>
            </a:r>
          </a:p>
          <a:p>
            <a:pPr lvl="2"/>
            <a:endParaRPr lang="en-US" altLang="en-US" sz="1000" i="1" dirty="0"/>
          </a:p>
          <a:p>
            <a:r>
              <a:rPr lang="en-US" altLang="en-US" sz="1800" dirty="0"/>
              <a:t>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optimal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w.r.t.</a:t>
            </a:r>
            <a:r>
              <a:rPr lang="en-US" altLang="en-US" sz="1800" dirty="0"/>
              <a:t>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it produces feasible schedule for any schedulable 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under </a:t>
            </a:r>
            <a:r>
              <a:rPr lang="en-US" altLang="en-US" sz="1800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7970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General-purpose Schedulers for </a:t>
            </a:r>
            <a:r>
              <a:rPr lang="en-US" dirty="0" err="1"/>
              <a:t>RTSes</a:t>
            </a:r>
            <a:endParaRPr lang="en-US" dirty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RR example:</a:t>
            </a:r>
          </a:p>
        </p:txBody>
      </p:sp>
      <p:sp>
        <p:nvSpPr>
          <p:cNvPr id="55" name="Rectangle 108">
            <a:extLst>
              <a:ext uri="{FF2B5EF4-FFF2-40B4-BE49-F238E27FC236}">
                <a16:creationId xmlns:a16="http://schemas.microsoft.com/office/drawing/2014/main" id="{807422E7-50A7-A840-8FB4-249C6765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107">
            <a:extLst>
              <a:ext uri="{FF2B5EF4-FFF2-40B4-BE49-F238E27FC236}">
                <a16:creationId xmlns:a16="http://schemas.microsoft.com/office/drawing/2014/main" id="{6ABCA86B-EF1C-FC4B-A249-BF9735F8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48667871-47AE-F24C-A847-A867E13F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5215A5AC-2A8F-2646-90C1-75C444057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28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EE78ABBD-C27E-DF41-AC16-964871C2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88">
            <a:extLst>
              <a:ext uri="{FF2B5EF4-FFF2-40B4-BE49-F238E27FC236}">
                <a16:creationId xmlns:a16="http://schemas.microsoft.com/office/drawing/2014/main" id="{4D56455F-13DA-154D-A679-C614C5E2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412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100">
            <a:extLst>
              <a:ext uri="{FF2B5EF4-FFF2-40B4-BE49-F238E27FC236}">
                <a16:creationId xmlns:a16="http://schemas.microsoft.com/office/drawing/2014/main" id="{7CA275BC-E192-D140-B700-9DA59823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454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102">
            <a:extLst>
              <a:ext uri="{FF2B5EF4-FFF2-40B4-BE49-F238E27FC236}">
                <a16:creationId xmlns:a16="http://schemas.microsoft.com/office/drawing/2014/main" id="{D42266B3-6B49-264F-9CCC-2A9BF396A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903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680543-D6AC-0D4F-84F2-D63BC2A0D069}"/>
              </a:ext>
            </a:extLst>
          </p:cNvPr>
          <p:cNvGrpSpPr/>
          <p:nvPr/>
        </p:nvGrpSpPr>
        <p:grpSpPr>
          <a:xfrm>
            <a:off x="1427790" y="3106221"/>
            <a:ext cx="5587013" cy="2289691"/>
            <a:chOff x="1427790" y="3106221"/>
            <a:chExt cx="5587013" cy="2289691"/>
          </a:xfrm>
        </p:grpSpPr>
        <p:sp>
          <p:nvSpPr>
            <p:cNvPr id="141" name="Text Box 77">
              <a:extLst>
                <a:ext uri="{FF2B5EF4-FFF2-40B4-BE49-F238E27FC236}">
                  <a16:creationId xmlns:a16="http://schemas.microsoft.com/office/drawing/2014/main" id="{BD6FAB27-403C-5441-84B5-778CDC725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E050F3-0AAB-4847-A1DC-6A617E239B7D}"/>
                </a:ext>
              </a:extLst>
            </p:cNvPr>
            <p:cNvGrpSpPr/>
            <p:nvPr/>
          </p:nvGrpSpPr>
          <p:grpSpPr>
            <a:xfrm>
              <a:off x="1427790" y="3106221"/>
              <a:ext cx="5587013" cy="2289691"/>
              <a:chOff x="204177" y="3106221"/>
              <a:chExt cx="5587013" cy="2289691"/>
            </a:xfrm>
          </p:grpSpPr>
          <p:sp>
            <p:nvSpPr>
              <p:cNvPr id="76" name="Line 11">
                <a:extLst>
                  <a:ext uri="{FF2B5EF4-FFF2-40B4-BE49-F238E27FC236}">
                    <a16:creationId xmlns:a16="http://schemas.microsoft.com/office/drawing/2014/main" id="{E6654388-91B5-6A40-B658-6BAD740D2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2">
                <a:extLst>
                  <a:ext uri="{FF2B5EF4-FFF2-40B4-BE49-F238E27FC236}">
                    <a16:creationId xmlns:a16="http://schemas.microsoft.com/office/drawing/2014/main" id="{9BF2E656-54FA-9E4C-89C5-0F86AFCCE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3">
                <a:extLst>
                  <a:ext uri="{FF2B5EF4-FFF2-40B4-BE49-F238E27FC236}">
                    <a16:creationId xmlns:a16="http://schemas.microsoft.com/office/drawing/2014/main" id="{771EEB50-61EC-FF42-9BE9-1F4F480E7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14">
                <a:extLst>
                  <a:ext uri="{FF2B5EF4-FFF2-40B4-BE49-F238E27FC236}">
                    <a16:creationId xmlns:a16="http://schemas.microsoft.com/office/drawing/2014/main" id="{F454B126-5971-D24D-87A0-AC90941E7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15">
                <a:extLst>
                  <a:ext uri="{FF2B5EF4-FFF2-40B4-BE49-F238E27FC236}">
                    <a16:creationId xmlns:a16="http://schemas.microsoft.com/office/drawing/2014/main" id="{FC9C946D-8F09-CE46-A4D1-1D9B3ACAF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6">
                <a:extLst>
                  <a:ext uri="{FF2B5EF4-FFF2-40B4-BE49-F238E27FC236}">
                    <a16:creationId xmlns:a16="http://schemas.microsoft.com/office/drawing/2014/main" id="{553B0625-5B39-9C45-9C26-A466D9C96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7">
                <a:extLst>
                  <a:ext uri="{FF2B5EF4-FFF2-40B4-BE49-F238E27FC236}">
                    <a16:creationId xmlns:a16="http://schemas.microsoft.com/office/drawing/2014/main" id="{C91AC0C3-FC12-AB45-BE6D-3043D2786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8">
                <a:extLst>
                  <a:ext uri="{FF2B5EF4-FFF2-40B4-BE49-F238E27FC236}">
                    <a16:creationId xmlns:a16="http://schemas.microsoft.com/office/drawing/2014/main" id="{6ABCE2ED-464E-1642-BB00-7DC2B0E98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19">
                <a:extLst>
                  <a:ext uri="{FF2B5EF4-FFF2-40B4-BE49-F238E27FC236}">
                    <a16:creationId xmlns:a16="http://schemas.microsoft.com/office/drawing/2014/main" id="{AD91419E-7D05-FE4A-813A-B7BB196BC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20">
                <a:extLst>
                  <a:ext uri="{FF2B5EF4-FFF2-40B4-BE49-F238E27FC236}">
                    <a16:creationId xmlns:a16="http://schemas.microsoft.com/office/drawing/2014/main" id="{3E313553-7F30-2549-B292-6B9869E99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33">
                <a:extLst>
                  <a:ext uri="{FF2B5EF4-FFF2-40B4-BE49-F238E27FC236}">
                    <a16:creationId xmlns:a16="http://schemas.microsoft.com/office/drawing/2014/main" id="{7F3C2D4C-FE95-5A4B-A277-EC45A85CC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9" name="Line 34">
                <a:extLst>
                  <a:ext uri="{FF2B5EF4-FFF2-40B4-BE49-F238E27FC236}">
                    <a16:creationId xmlns:a16="http://schemas.microsoft.com/office/drawing/2014/main" id="{722F9BA3-F992-BD4D-A99B-99E88B0D1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0" name="Line 35">
                <a:extLst>
                  <a:ext uri="{FF2B5EF4-FFF2-40B4-BE49-F238E27FC236}">
                    <a16:creationId xmlns:a16="http://schemas.microsoft.com/office/drawing/2014/main" id="{EBFCD0BC-F472-6041-B5FB-01B4963A6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Line 36">
                <a:extLst>
                  <a:ext uri="{FF2B5EF4-FFF2-40B4-BE49-F238E27FC236}">
                    <a16:creationId xmlns:a16="http://schemas.microsoft.com/office/drawing/2014/main" id="{FAED3EE6-D092-5743-80D2-025991D4C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Line 37">
                <a:extLst>
                  <a:ext uri="{FF2B5EF4-FFF2-40B4-BE49-F238E27FC236}">
                    <a16:creationId xmlns:a16="http://schemas.microsoft.com/office/drawing/2014/main" id="{010C73F6-ED42-9541-8DD6-C81B4EFE4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3" name="Line 38">
                <a:extLst>
                  <a:ext uri="{FF2B5EF4-FFF2-40B4-BE49-F238E27FC236}">
                    <a16:creationId xmlns:a16="http://schemas.microsoft.com/office/drawing/2014/main" id="{AF647188-3689-6F47-B317-572EE8178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4" name="Line 39">
                <a:extLst>
                  <a:ext uri="{FF2B5EF4-FFF2-40B4-BE49-F238E27FC236}">
                    <a16:creationId xmlns:a16="http://schemas.microsoft.com/office/drawing/2014/main" id="{FF659902-4DD4-9C44-AADE-A2602CC0D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5" name="Line 40">
                <a:extLst>
                  <a:ext uri="{FF2B5EF4-FFF2-40B4-BE49-F238E27FC236}">
                    <a16:creationId xmlns:a16="http://schemas.microsoft.com/office/drawing/2014/main" id="{1A5FF5C7-6256-634B-9710-33CD0DAF4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6" name="Line 41">
                <a:extLst>
                  <a:ext uri="{FF2B5EF4-FFF2-40B4-BE49-F238E27FC236}">
                    <a16:creationId xmlns:a16="http://schemas.microsoft.com/office/drawing/2014/main" id="{25399F57-905D-D64B-9D8A-1BBD9C4AF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7" name="Line 42">
                <a:extLst>
                  <a:ext uri="{FF2B5EF4-FFF2-40B4-BE49-F238E27FC236}">
                    <a16:creationId xmlns:a16="http://schemas.microsoft.com/office/drawing/2014/main" id="{9D0EB5C7-59A2-7847-8A7C-8E8070558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6" name="Line 9">
                <a:extLst>
                  <a:ext uri="{FF2B5EF4-FFF2-40B4-BE49-F238E27FC236}">
                    <a16:creationId xmlns:a16="http://schemas.microsoft.com/office/drawing/2014/main" id="{FBDFBE4F-9929-2645-BBFD-F96BD5EDF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31">
                <a:extLst>
                  <a:ext uri="{FF2B5EF4-FFF2-40B4-BE49-F238E27FC236}">
                    <a16:creationId xmlns:a16="http://schemas.microsoft.com/office/drawing/2014/main" id="{F1836CA6-95DD-004B-9ECC-E51448205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Line 53">
                <a:extLst>
                  <a:ext uri="{FF2B5EF4-FFF2-40B4-BE49-F238E27FC236}">
                    <a16:creationId xmlns:a16="http://schemas.microsoft.com/office/drawing/2014/main" id="{811A3E30-E590-E146-B2EB-943D366F9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Line 55">
                <a:extLst>
                  <a:ext uri="{FF2B5EF4-FFF2-40B4-BE49-F238E27FC236}">
                    <a16:creationId xmlns:a16="http://schemas.microsoft.com/office/drawing/2014/main" id="{47F8936D-F3DB-F64C-A49B-052D2A261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0" name="Line 56">
                <a:extLst>
                  <a:ext uri="{FF2B5EF4-FFF2-40B4-BE49-F238E27FC236}">
                    <a16:creationId xmlns:a16="http://schemas.microsoft.com/office/drawing/2014/main" id="{A5BE532B-21E2-6542-9748-5F8061106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1" name="Line 57">
                <a:extLst>
                  <a:ext uri="{FF2B5EF4-FFF2-40B4-BE49-F238E27FC236}">
                    <a16:creationId xmlns:a16="http://schemas.microsoft.com/office/drawing/2014/main" id="{538A4260-7071-0743-AF40-D4A914706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Line 58">
                <a:extLst>
                  <a:ext uri="{FF2B5EF4-FFF2-40B4-BE49-F238E27FC236}">
                    <a16:creationId xmlns:a16="http://schemas.microsoft.com/office/drawing/2014/main" id="{1118F597-8C2D-2545-97BC-75BFD00C0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3" name="Line 59">
                <a:extLst>
                  <a:ext uri="{FF2B5EF4-FFF2-40B4-BE49-F238E27FC236}">
                    <a16:creationId xmlns:a16="http://schemas.microsoft.com/office/drawing/2014/main" id="{6EBD5DA5-0D3E-A640-A6EB-2D783D76C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Line 60">
                <a:extLst>
                  <a:ext uri="{FF2B5EF4-FFF2-40B4-BE49-F238E27FC236}">
                    <a16:creationId xmlns:a16="http://schemas.microsoft.com/office/drawing/2014/main" id="{CB483230-5E83-FA4E-AA4C-EE2543174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5" name="Line 61">
                <a:extLst>
                  <a:ext uri="{FF2B5EF4-FFF2-40B4-BE49-F238E27FC236}">
                    <a16:creationId xmlns:a16="http://schemas.microsoft.com/office/drawing/2014/main" id="{C208D5D6-7B3C-D647-B976-A9FC65815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6" name="Line 62">
                <a:extLst>
                  <a:ext uri="{FF2B5EF4-FFF2-40B4-BE49-F238E27FC236}">
                    <a16:creationId xmlns:a16="http://schemas.microsoft.com/office/drawing/2014/main" id="{FF7BE6F8-32BE-834F-9321-89B930276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7" name="Line 63">
                <a:extLst>
                  <a:ext uri="{FF2B5EF4-FFF2-40B4-BE49-F238E27FC236}">
                    <a16:creationId xmlns:a16="http://schemas.microsoft.com/office/drawing/2014/main" id="{D17DB9BB-1AE6-E640-A021-D0D306871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Line 64">
                <a:extLst>
                  <a:ext uri="{FF2B5EF4-FFF2-40B4-BE49-F238E27FC236}">
                    <a16:creationId xmlns:a16="http://schemas.microsoft.com/office/drawing/2014/main" id="{096E3BBB-7E91-7448-8488-B6F037785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Text Box 75">
                <a:extLst>
                  <a:ext uri="{FF2B5EF4-FFF2-40B4-BE49-F238E27FC236}">
                    <a16:creationId xmlns:a16="http://schemas.microsoft.com/office/drawing/2014/main" id="{B69B2959-086A-734F-BF9C-84FD58C39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40" name="Text Box 76">
                <a:extLst>
                  <a:ext uri="{FF2B5EF4-FFF2-40B4-BE49-F238E27FC236}">
                    <a16:creationId xmlns:a16="http://schemas.microsoft.com/office/drawing/2014/main" id="{7B33ED14-DEAA-714C-838D-AE6FFEF5E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D9BB01-37F8-DF43-B100-91BE9BE90E78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EAB6269-B273-FB4D-8ACC-02ADFBA018C6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775FF46-DD7D-6741-9C5F-289682DE793B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00E9DC-4373-AF49-8088-68980D9CD3D8}"/>
              </a:ext>
            </a:extLst>
          </p:cNvPr>
          <p:cNvGrpSpPr/>
          <p:nvPr/>
        </p:nvGrpSpPr>
        <p:grpSpPr>
          <a:xfrm>
            <a:off x="2686043" y="3062287"/>
            <a:ext cx="3795370" cy="1909763"/>
            <a:chOff x="2686043" y="3062287"/>
            <a:chExt cx="3795370" cy="1909763"/>
          </a:xfrm>
        </p:grpSpPr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8C9E0F09-4FD8-454C-AC36-569992ABF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91">
              <a:extLst>
                <a:ext uri="{FF2B5EF4-FFF2-40B4-BE49-F238E27FC236}">
                  <a16:creationId xmlns:a16="http://schemas.microsoft.com/office/drawing/2014/main" id="{BFF89F3D-4A6E-0549-B902-404C5F8DA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97">
              <a:extLst>
                <a:ext uri="{FF2B5EF4-FFF2-40B4-BE49-F238E27FC236}">
                  <a16:creationId xmlns:a16="http://schemas.microsoft.com/office/drawing/2014/main" id="{E26EC408-8E28-0D4A-9492-3DA96F581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99">
              <a:extLst>
                <a:ext uri="{FF2B5EF4-FFF2-40B4-BE49-F238E27FC236}">
                  <a16:creationId xmlns:a16="http://schemas.microsoft.com/office/drawing/2014/main" id="{261888CF-EAB8-204F-BDA3-04C6D3F60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Line 99">
              <a:extLst>
                <a:ext uri="{FF2B5EF4-FFF2-40B4-BE49-F238E27FC236}">
                  <a16:creationId xmlns:a16="http://schemas.microsoft.com/office/drawing/2014/main" id="{767EB589-6F13-8442-B316-BBBCEC05B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Line 86">
              <a:extLst>
                <a:ext uri="{FF2B5EF4-FFF2-40B4-BE49-F238E27FC236}">
                  <a16:creationId xmlns:a16="http://schemas.microsoft.com/office/drawing/2014/main" id="{E5432E05-5941-E34E-B998-11745AFE0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87">
              <a:extLst>
                <a:ext uri="{FF2B5EF4-FFF2-40B4-BE49-F238E27FC236}">
                  <a16:creationId xmlns:a16="http://schemas.microsoft.com/office/drawing/2014/main" id="{A9D7E84E-7F61-BC49-96E4-1CDED4312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92">
              <a:extLst>
                <a:ext uri="{FF2B5EF4-FFF2-40B4-BE49-F238E27FC236}">
                  <a16:creationId xmlns:a16="http://schemas.microsoft.com/office/drawing/2014/main" id="{9CE5BF88-0BBF-CE47-BC9B-52BC777A7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6" name="Line 82">
              <a:extLst>
                <a:ext uri="{FF2B5EF4-FFF2-40B4-BE49-F238E27FC236}">
                  <a16:creationId xmlns:a16="http://schemas.microsoft.com/office/drawing/2014/main" id="{01D3A4C8-9B2D-B543-B3E7-10F1E53D4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83">
              <a:extLst>
                <a:ext uri="{FF2B5EF4-FFF2-40B4-BE49-F238E27FC236}">
                  <a16:creationId xmlns:a16="http://schemas.microsoft.com/office/drawing/2014/main" id="{6F8E65B2-ED4B-AC44-B7B3-A687534EC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8" name="Line 84">
              <a:extLst>
                <a:ext uri="{FF2B5EF4-FFF2-40B4-BE49-F238E27FC236}">
                  <a16:creationId xmlns:a16="http://schemas.microsoft.com/office/drawing/2014/main" id="{0476B92C-B4B1-BB4F-B62B-96139F142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50" name="Rounded Rectangular Callout 149">
            <a:extLst>
              <a:ext uri="{FF2B5EF4-FFF2-40B4-BE49-F238E27FC236}">
                <a16:creationId xmlns:a16="http://schemas.microsoft.com/office/drawing/2014/main" id="{C8772730-AD97-6641-9D4E-45AF768793EF}"/>
              </a:ext>
            </a:extLst>
          </p:cNvPr>
          <p:cNvSpPr/>
          <p:nvPr/>
        </p:nvSpPr>
        <p:spPr>
          <a:xfrm>
            <a:off x="5909154" y="2055486"/>
            <a:ext cx="1472650" cy="673913"/>
          </a:xfrm>
          <a:prstGeom prst="wedgeRoundRectCallout">
            <a:avLst>
              <a:gd name="adj1" fmla="val -62199"/>
              <a:gd name="adj2" fmla="val 101737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T2 missed its deadline!</a:t>
            </a:r>
          </a:p>
        </p:txBody>
      </p:sp>
    </p:spTree>
    <p:extLst>
      <p:ext uri="{BB962C8B-B14F-4D97-AF65-F5344CB8AC3E}">
        <p14:creationId xmlns:p14="http://schemas.microsoft.com/office/powerpoint/2010/main" val="11150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  <p:bldP spid="59" grpId="0" animBg="1"/>
      <p:bldP spid="60" grpId="0" animBg="1"/>
      <p:bldP spid="64" grpId="0" animBg="1"/>
      <p:bldP spid="70" grpId="0" animBg="1"/>
      <p:bldP spid="71" grpId="0" animBg="1"/>
      <p:bldP spid="1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108">
            <a:extLst>
              <a:ext uri="{FF2B5EF4-FFF2-40B4-BE49-F238E27FC236}">
                <a16:creationId xmlns:a16="http://schemas.microsoft.com/office/drawing/2014/main" id="{C5D69C2D-DBA5-7D41-A641-747D7D505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9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Rectangle 108">
            <a:extLst>
              <a:ext uri="{FF2B5EF4-FFF2-40B4-BE49-F238E27FC236}">
                <a16:creationId xmlns:a16="http://schemas.microsoft.com/office/drawing/2014/main" id="{DF2FEF47-5B3F-3F41-9DA0-BFC72D50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837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Monotonic (RM)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04F9-B3E7-2943-B528-B7D2E923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RM makes following assumptions</a:t>
            </a:r>
          </a:p>
          <a:p>
            <a:pPr lvl="1"/>
            <a:r>
              <a:rPr lang="en-US" sz="1600" dirty="0"/>
              <a:t>Tasks are periodic and independent with known and fixed execution times</a:t>
            </a:r>
          </a:p>
          <a:p>
            <a:r>
              <a:rPr lang="en-US" sz="1800" dirty="0"/>
              <a:t>RM is static online scheduling policy</a:t>
            </a:r>
            <a:endParaRPr lang="en-US" altLang="en-US" sz="1800" dirty="0"/>
          </a:p>
          <a:p>
            <a:pPr lvl="1"/>
            <a:r>
              <a:rPr lang="en-US" altLang="en-US" sz="1600" dirty="0"/>
              <a:t>Higher priorities are assigned to tasks with shorter periods</a:t>
            </a:r>
          </a:p>
          <a:p>
            <a:pPr lvl="1"/>
            <a:r>
              <a:rPr lang="en-US" altLang="en-US" sz="1600" dirty="0"/>
              <a:t>Priority of each task is fixed and doesn’t change at run-time</a:t>
            </a:r>
          </a:p>
          <a:p>
            <a:pPr lvl="1"/>
            <a:r>
              <a:rPr lang="en-CA" sz="1600" dirty="0"/>
              <a:t>RM is optimal </a:t>
            </a:r>
            <a:r>
              <a:rPr lang="en-CA" sz="1600" dirty="0" err="1"/>
              <a:t>w.r.t.</a:t>
            </a:r>
            <a:r>
              <a:rPr lang="en-CA" sz="1600" dirty="0"/>
              <a:t> </a:t>
            </a:r>
            <a:r>
              <a:rPr lang="en-CA" sz="1600" u="sng" dirty="0">
                <a:solidFill>
                  <a:srgbClr val="FF0000"/>
                </a:solidFill>
              </a:rPr>
              <a:t>static schedulers</a:t>
            </a:r>
            <a:endParaRPr lang="en-US" sz="1800" dirty="0"/>
          </a:p>
        </p:txBody>
      </p:sp>
      <p:sp>
        <p:nvSpPr>
          <p:cNvPr id="96" name="Rectangle 108">
            <a:extLst>
              <a:ext uri="{FF2B5EF4-FFF2-40B4-BE49-F238E27FC236}">
                <a16:creationId xmlns:a16="http://schemas.microsoft.com/office/drawing/2014/main" id="{9ED25685-03EE-6C4C-A76E-9047158C2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734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107">
            <a:extLst>
              <a:ext uri="{FF2B5EF4-FFF2-40B4-BE49-F238E27FC236}">
                <a16:creationId xmlns:a16="http://schemas.microsoft.com/office/drawing/2014/main" id="{75F29606-8810-6D47-9075-B99DE72C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Rectangle 6">
            <a:extLst>
              <a:ext uri="{FF2B5EF4-FFF2-40B4-BE49-F238E27FC236}">
                <a16:creationId xmlns:a16="http://schemas.microsoft.com/office/drawing/2014/main" id="{48B30551-8B5C-6F42-BBAA-6CA98C74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7">
            <a:extLst>
              <a:ext uri="{FF2B5EF4-FFF2-40B4-BE49-F238E27FC236}">
                <a16:creationId xmlns:a16="http://schemas.microsoft.com/office/drawing/2014/main" id="{10499B68-1F62-E941-8428-9A9A22D4F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500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4920FA26-DE0B-B24E-AA51-7893D83F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88">
            <a:extLst>
              <a:ext uri="{FF2B5EF4-FFF2-40B4-BE49-F238E27FC236}">
                <a16:creationId xmlns:a16="http://schemas.microsoft.com/office/drawing/2014/main" id="{7D04D06D-7C67-9D49-A895-BA86DA40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393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3" name="Rectangle 100">
            <a:extLst>
              <a:ext uri="{FF2B5EF4-FFF2-40B4-BE49-F238E27FC236}">
                <a16:creationId xmlns:a16="http://schemas.microsoft.com/office/drawing/2014/main" id="{DE74C35D-67C1-3F4D-913C-57A56A74D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221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4" name="Rectangle 102">
            <a:extLst>
              <a:ext uri="{FF2B5EF4-FFF2-40B4-BE49-F238E27FC236}">
                <a16:creationId xmlns:a16="http://schemas.microsoft.com/office/drawing/2014/main" id="{8422CE50-F4FD-614F-96F6-30EC039E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358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A4DBC61-9670-4B48-ABC3-2FE26F979543}"/>
              </a:ext>
            </a:extLst>
          </p:cNvPr>
          <p:cNvGrpSpPr/>
          <p:nvPr/>
        </p:nvGrpSpPr>
        <p:grpSpPr>
          <a:xfrm>
            <a:off x="1427790" y="4152479"/>
            <a:ext cx="5579062" cy="2289691"/>
            <a:chOff x="1427790" y="3106221"/>
            <a:chExt cx="5579062" cy="2289691"/>
          </a:xfrm>
        </p:grpSpPr>
        <p:sp>
          <p:nvSpPr>
            <p:cNvPr id="197" name="Text Box 77">
              <a:extLst>
                <a:ext uri="{FF2B5EF4-FFF2-40B4-BE49-F238E27FC236}">
                  <a16:creationId xmlns:a16="http://schemas.microsoft.com/office/drawing/2014/main" id="{9BDE9DD3-7BB8-EE45-B2DF-8264765FC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31B1D97-C64C-DB49-BFD3-0FC1B0428047}"/>
                </a:ext>
              </a:extLst>
            </p:cNvPr>
            <p:cNvGrpSpPr/>
            <p:nvPr/>
          </p:nvGrpSpPr>
          <p:grpSpPr>
            <a:xfrm>
              <a:off x="1427790" y="3106221"/>
              <a:ext cx="5579062" cy="2289691"/>
              <a:chOff x="204177" y="3106221"/>
              <a:chExt cx="5579062" cy="2289691"/>
            </a:xfrm>
          </p:grpSpPr>
          <p:sp>
            <p:nvSpPr>
              <p:cNvPr id="199" name="Line 11">
                <a:extLst>
                  <a:ext uri="{FF2B5EF4-FFF2-40B4-BE49-F238E27FC236}">
                    <a16:creationId xmlns:a16="http://schemas.microsoft.com/office/drawing/2014/main" id="{58D9A6F5-7FA6-B444-B5B2-549E4E3AF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2">
                <a:extLst>
                  <a:ext uri="{FF2B5EF4-FFF2-40B4-BE49-F238E27FC236}">
                    <a16:creationId xmlns:a16="http://schemas.microsoft.com/office/drawing/2014/main" id="{AAE6396A-7634-724D-B421-1E8866D3F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13">
                <a:extLst>
                  <a:ext uri="{FF2B5EF4-FFF2-40B4-BE49-F238E27FC236}">
                    <a16:creationId xmlns:a16="http://schemas.microsoft.com/office/drawing/2014/main" id="{94B472A6-1AFE-9041-BDF8-E27A76285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14">
                <a:extLst>
                  <a:ext uri="{FF2B5EF4-FFF2-40B4-BE49-F238E27FC236}">
                    <a16:creationId xmlns:a16="http://schemas.microsoft.com/office/drawing/2014/main" id="{84D70100-8022-7E46-89C8-5FB6BF43B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5">
                <a:extLst>
                  <a:ext uri="{FF2B5EF4-FFF2-40B4-BE49-F238E27FC236}">
                    <a16:creationId xmlns:a16="http://schemas.microsoft.com/office/drawing/2014/main" id="{548839BB-BB4B-714D-9611-DFF374973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16">
                <a:extLst>
                  <a:ext uri="{FF2B5EF4-FFF2-40B4-BE49-F238E27FC236}">
                    <a16:creationId xmlns:a16="http://schemas.microsoft.com/office/drawing/2014/main" id="{6F457A2F-7D7F-BB48-8488-3F5B27DC3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7">
                <a:extLst>
                  <a:ext uri="{FF2B5EF4-FFF2-40B4-BE49-F238E27FC236}">
                    <a16:creationId xmlns:a16="http://schemas.microsoft.com/office/drawing/2014/main" id="{4C809D63-4CD6-CE4D-A7C4-523FFBDB6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8">
                <a:extLst>
                  <a:ext uri="{FF2B5EF4-FFF2-40B4-BE49-F238E27FC236}">
                    <a16:creationId xmlns:a16="http://schemas.microsoft.com/office/drawing/2014/main" id="{86CC0099-7A1B-4D41-B36E-0C7D693D7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19">
                <a:extLst>
                  <a:ext uri="{FF2B5EF4-FFF2-40B4-BE49-F238E27FC236}">
                    <a16:creationId xmlns:a16="http://schemas.microsoft.com/office/drawing/2014/main" id="{EFC72FE8-221E-BC4D-A350-08080E44D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20">
                <a:extLst>
                  <a:ext uri="{FF2B5EF4-FFF2-40B4-BE49-F238E27FC236}">
                    <a16:creationId xmlns:a16="http://schemas.microsoft.com/office/drawing/2014/main" id="{FC1DCBF7-3B93-134B-A847-F78DE5A5E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33">
                <a:extLst>
                  <a:ext uri="{FF2B5EF4-FFF2-40B4-BE49-F238E27FC236}">
                    <a16:creationId xmlns:a16="http://schemas.microsoft.com/office/drawing/2014/main" id="{27634708-4EA2-6947-B2AA-61D68044A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0" name="Line 34">
                <a:extLst>
                  <a:ext uri="{FF2B5EF4-FFF2-40B4-BE49-F238E27FC236}">
                    <a16:creationId xmlns:a16="http://schemas.microsoft.com/office/drawing/2014/main" id="{446F1F99-4B13-AF45-BC8B-04E29BAB4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1" name="Line 35">
                <a:extLst>
                  <a:ext uri="{FF2B5EF4-FFF2-40B4-BE49-F238E27FC236}">
                    <a16:creationId xmlns:a16="http://schemas.microsoft.com/office/drawing/2014/main" id="{5C540D72-C941-7D4B-B4D6-73B92ED21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2" name="Line 36">
                <a:extLst>
                  <a:ext uri="{FF2B5EF4-FFF2-40B4-BE49-F238E27FC236}">
                    <a16:creationId xmlns:a16="http://schemas.microsoft.com/office/drawing/2014/main" id="{4E3E381E-1003-684A-92B0-2251280EA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3" name="Line 37">
                <a:extLst>
                  <a:ext uri="{FF2B5EF4-FFF2-40B4-BE49-F238E27FC236}">
                    <a16:creationId xmlns:a16="http://schemas.microsoft.com/office/drawing/2014/main" id="{D3335E21-7AC9-4440-AE94-5C01F3BF5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4" name="Line 38">
                <a:extLst>
                  <a:ext uri="{FF2B5EF4-FFF2-40B4-BE49-F238E27FC236}">
                    <a16:creationId xmlns:a16="http://schemas.microsoft.com/office/drawing/2014/main" id="{95DDAD3D-E048-E24A-BD0B-E84E887F8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" name="Line 39">
                <a:extLst>
                  <a:ext uri="{FF2B5EF4-FFF2-40B4-BE49-F238E27FC236}">
                    <a16:creationId xmlns:a16="http://schemas.microsoft.com/office/drawing/2014/main" id="{9E7A6504-028A-8A4F-A9D3-1E676DBF0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6" name="Line 40">
                <a:extLst>
                  <a:ext uri="{FF2B5EF4-FFF2-40B4-BE49-F238E27FC236}">
                    <a16:creationId xmlns:a16="http://schemas.microsoft.com/office/drawing/2014/main" id="{AB223EDB-CBC5-DA47-AB48-92F7638B0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7" name="Line 41">
                <a:extLst>
                  <a:ext uri="{FF2B5EF4-FFF2-40B4-BE49-F238E27FC236}">
                    <a16:creationId xmlns:a16="http://schemas.microsoft.com/office/drawing/2014/main" id="{19E5E545-D811-454E-B027-14513AB2F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8" name="Line 42">
                <a:extLst>
                  <a:ext uri="{FF2B5EF4-FFF2-40B4-BE49-F238E27FC236}">
                    <a16:creationId xmlns:a16="http://schemas.microsoft.com/office/drawing/2014/main" id="{D30BEE9E-CA12-3B4D-85E9-08302D493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9" name="Line 9">
                <a:extLst>
                  <a:ext uri="{FF2B5EF4-FFF2-40B4-BE49-F238E27FC236}">
                    <a16:creationId xmlns:a16="http://schemas.microsoft.com/office/drawing/2014/main" id="{1F4B2342-3275-CE46-88E2-76CB899FB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31">
                <a:extLst>
                  <a:ext uri="{FF2B5EF4-FFF2-40B4-BE49-F238E27FC236}">
                    <a16:creationId xmlns:a16="http://schemas.microsoft.com/office/drawing/2014/main" id="{CF706BE1-DAB0-4A46-8EA5-89093CE78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1" name="Line 53">
                <a:extLst>
                  <a:ext uri="{FF2B5EF4-FFF2-40B4-BE49-F238E27FC236}">
                    <a16:creationId xmlns:a16="http://schemas.microsoft.com/office/drawing/2014/main" id="{7FB77A16-702D-154F-B11A-8DF311D2B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2" name="Line 55">
                <a:extLst>
                  <a:ext uri="{FF2B5EF4-FFF2-40B4-BE49-F238E27FC236}">
                    <a16:creationId xmlns:a16="http://schemas.microsoft.com/office/drawing/2014/main" id="{7CFF1B08-55D4-1D4F-81AF-67E3FD811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3" name="Line 56">
                <a:extLst>
                  <a:ext uri="{FF2B5EF4-FFF2-40B4-BE49-F238E27FC236}">
                    <a16:creationId xmlns:a16="http://schemas.microsoft.com/office/drawing/2014/main" id="{A019D63A-BE5D-3543-AE30-B9A5DB376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4" name="Line 57">
                <a:extLst>
                  <a:ext uri="{FF2B5EF4-FFF2-40B4-BE49-F238E27FC236}">
                    <a16:creationId xmlns:a16="http://schemas.microsoft.com/office/drawing/2014/main" id="{8FB9D406-185A-FB48-8086-5D89377BC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5" name="Line 58">
                <a:extLst>
                  <a:ext uri="{FF2B5EF4-FFF2-40B4-BE49-F238E27FC236}">
                    <a16:creationId xmlns:a16="http://schemas.microsoft.com/office/drawing/2014/main" id="{E8C282BD-EF6E-2E41-B463-29DA99F12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6" name="Line 59">
                <a:extLst>
                  <a:ext uri="{FF2B5EF4-FFF2-40B4-BE49-F238E27FC236}">
                    <a16:creationId xmlns:a16="http://schemas.microsoft.com/office/drawing/2014/main" id="{EA59A00E-3517-7C48-8DE3-E3FDDD99E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7" name="Line 60">
                <a:extLst>
                  <a:ext uri="{FF2B5EF4-FFF2-40B4-BE49-F238E27FC236}">
                    <a16:creationId xmlns:a16="http://schemas.microsoft.com/office/drawing/2014/main" id="{8BD058B7-B1A7-8642-B445-BD2CBF4B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8" name="Line 61">
                <a:extLst>
                  <a:ext uri="{FF2B5EF4-FFF2-40B4-BE49-F238E27FC236}">
                    <a16:creationId xmlns:a16="http://schemas.microsoft.com/office/drawing/2014/main" id="{2D24E25E-2A95-6542-9E27-31187CD78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9" name="Line 62">
                <a:extLst>
                  <a:ext uri="{FF2B5EF4-FFF2-40B4-BE49-F238E27FC236}">
                    <a16:creationId xmlns:a16="http://schemas.microsoft.com/office/drawing/2014/main" id="{E801D67F-CA47-B243-9628-02A5DAB92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0" name="Line 63">
                <a:extLst>
                  <a:ext uri="{FF2B5EF4-FFF2-40B4-BE49-F238E27FC236}">
                    <a16:creationId xmlns:a16="http://schemas.microsoft.com/office/drawing/2014/main" id="{C9FD0770-9D6E-954D-95EC-15374FCBF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1" name="Line 64">
                <a:extLst>
                  <a:ext uri="{FF2B5EF4-FFF2-40B4-BE49-F238E27FC236}">
                    <a16:creationId xmlns:a16="http://schemas.microsoft.com/office/drawing/2014/main" id="{84294A5C-C32D-9D43-9AFA-2529C3F1F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2" name="Text Box 75">
                <a:extLst>
                  <a:ext uri="{FF2B5EF4-FFF2-40B4-BE49-F238E27FC236}">
                    <a16:creationId xmlns:a16="http://schemas.microsoft.com/office/drawing/2014/main" id="{600A5471-2A29-0249-B1AD-1EBDC11C2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233" name="Text Box 76">
                <a:extLst>
                  <a:ext uri="{FF2B5EF4-FFF2-40B4-BE49-F238E27FC236}">
                    <a16:creationId xmlns:a16="http://schemas.microsoft.com/office/drawing/2014/main" id="{5397D7E8-0BD7-9D4A-9AE8-38CAF7BA8C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1043599-8175-4E49-A512-77ABBC62F5C4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D2BC2D16-938F-B848-AB75-290D38456FAB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3BFDD35-6D15-F942-8418-6BF72558E8F1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45512F6-6E14-AB4F-86A1-101285699014}"/>
              </a:ext>
            </a:extLst>
          </p:cNvPr>
          <p:cNvGrpSpPr/>
          <p:nvPr/>
        </p:nvGrpSpPr>
        <p:grpSpPr>
          <a:xfrm>
            <a:off x="2682405" y="4108545"/>
            <a:ext cx="3799008" cy="1909763"/>
            <a:chOff x="2682405" y="3062287"/>
            <a:chExt cx="3799008" cy="1909763"/>
          </a:xfrm>
        </p:grpSpPr>
        <p:sp>
          <p:nvSpPr>
            <p:cNvPr id="238" name="Line 85">
              <a:extLst>
                <a:ext uri="{FF2B5EF4-FFF2-40B4-BE49-F238E27FC236}">
                  <a16:creationId xmlns:a16="http://schemas.microsoft.com/office/drawing/2014/main" id="{C107EE39-144D-F241-A324-9B1F5E22B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91">
              <a:extLst>
                <a:ext uri="{FF2B5EF4-FFF2-40B4-BE49-F238E27FC236}">
                  <a16:creationId xmlns:a16="http://schemas.microsoft.com/office/drawing/2014/main" id="{DC56EB40-0240-4647-8B3A-E70DB0C51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97">
              <a:extLst>
                <a:ext uri="{FF2B5EF4-FFF2-40B4-BE49-F238E27FC236}">
                  <a16:creationId xmlns:a16="http://schemas.microsoft.com/office/drawing/2014/main" id="{041A44F7-9910-1A46-9AEA-8B912BE3E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99">
              <a:extLst>
                <a:ext uri="{FF2B5EF4-FFF2-40B4-BE49-F238E27FC236}">
                  <a16:creationId xmlns:a16="http://schemas.microsoft.com/office/drawing/2014/main" id="{8124575E-BA6A-C542-97FE-C01953CF9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99">
              <a:extLst>
                <a:ext uri="{FF2B5EF4-FFF2-40B4-BE49-F238E27FC236}">
                  <a16:creationId xmlns:a16="http://schemas.microsoft.com/office/drawing/2014/main" id="{854CD3A5-FCF5-B843-830C-2DF43C4CC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Line 86">
              <a:extLst>
                <a:ext uri="{FF2B5EF4-FFF2-40B4-BE49-F238E27FC236}">
                  <a16:creationId xmlns:a16="http://schemas.microsoft.com/office/drawing/2014/main" id="{F8499DA7-C4C1-4041-85AA-83F9216F8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4" name="Line 87">
              <a:extLst>
                <a:ext uri="{FF2B5EF4-FFF2-40B4-BE49-F238E27FC236}">
                  <a16:creationId xmlns:a16="http://schemas.microsoft.com/office/drawing/2014/main" id="{68ECE507-29AE-984C-9C39-EB99F9AAC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" name="Line 92">
              <a:extLst>
                <a:ext uri="{FF2B5EF4-FFF2-40B4-BE49-F238E27FC236}">
                  <a16:creationId xmlns:a16="http://schemas.microsoft.com/office/drawing/2014/main" id="{37A2502A-B806-1545-AE03-B33D8A91A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" name="Line 82">
              <a:extLst>
                <a:ext uri="{FF2B5EF4-FFF2-40B4-BE49-F238E27FC236}">
                  <a16:creationId xmlns:a16="http://schemas.microsoft.com/office/drawing/2014/main" id="{7398B594-3182-6D48-BD72-66F8C2AF9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83">
              <a:extLst>
                <a:ext uri="{FF2B5EF4-FFF2-40B4-BE49-F238E27FC236}">
                  <a16:creationId xmlns:a16="http://schemas.microsoft.com/office/drawing/2014/main" id="{84668CE3-72A5-E64F-82FB-EEC06AB78B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8" name="Line 84">
              <a:extLst>
                <a:ext uri="{FF2B5EF4-FFF2-40B4-BE49-F238E27FC236}">
                  <a16:creationId xmlns:a16="http://schemas.microsoft.com/office/drawing/2014/main" id="{82B212E6-994C-C04A-98DE-A98F199D6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8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  <p:bldP spid="251" grpId="0" animBg="1"/>
      <p:bldP spid="3" grpId="0" build="p"/>
      <p:bldP spid="96" grpId="0" animBg="1"/>
      <p:bldP spid="97" grpId="0" animBg="1"/>
      <p:bldP spid="98" grpId="0" animBg="1"/>
      <p:bldP spid="100" grpId="0" animBg="1"/>
      <p:bldP spid="106" grpId="0" animBg="1"/>
      <p:bldP spid="108" grpId="0" animBg="1"/>
      <p:bldP spid="193" grpId="0" animBg="1"/>
      <p:bldP spid="1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Schedulablity</a:t>
            </a:r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2185A3E9-2FB2-8F4A-8EC0-C1E127FD2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180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8A239408-0455-4743-8DB4-5249A467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196" y="3529479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9FFAF010-75E1-CB47-9E4B-583EC731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97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DDB75706-8248-9E43-BA1F-7FF116C8A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224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88">
            <a:extLst>
              <a:ext uri="{FF2B5EF4-FFF2-40B4-BE49-F238E27FC236}">
                <a16:creationId xmlns:a16="http://schemas.microsoft.com/office/drawing/2014/main" id="{42979F64-9EC9-784D-AED2-DE3AFFC6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860" y="4167927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0">
            <a:extLst>
              <a:ext uri="{FF2B5EF4-FFF2-40B4-BE49-F238E27FC236}">
                <a16:creationId xmlns:a16="http://schemas.microsoft.com/office/drawing/2014/main" id="{9E6FB2E7-0453-B943-A9B5-F0789712E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819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Rectangle 103">
            <a:extLst>
              <a:ext uri="{FF2B5EF4-FFF2-40B4-BE49-F238E27FC236}">
                <a16:creationId xmlns:a16="http://schemas.microsoft.com/office/drawing/2014/main" id="{B51693E2-4F81-CD49-A373-E7BAB4BE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275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DFA07D-3C07-4D4C-AB4E-F4DD7360F330}"/>
              </a:ext>
            </a:extLst>
          </p:cNvPr>
          <p:cNvGrpSpPr/>
          <p:nvPr/>
        </p:nvGrpSpPr>
        <p:grpSpPr>
          <a:xfrm>
            <a:off x="1932597" y="2871074"/>
            <a:ext cx="4521313" cy="1904900"/>
            <a:chOff x="1932597" y="2871074"/>
            <a:chExt cx="4521313" cy="19049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42D22D-9B21-F046-AC1E-596E48BB10D0}"/>
                </a:ext>
              </a:extLst>
            </p:cNvPr>
            <p:cNvGrpSpPr/>
            <p:nvPr/>
          </p:nvGrpSpPr>
          <p:grpSpPr>
            <a:xfrm>
              <a:off x="2959273" y="3155457"/>
              <a:ext cx="3486683" cy="1267886"/>
              <a:chOff x="2110789" y="3684559"/>
              <a:chExt cx="5768880" cy="1267886"/>
            </a:xfrm>
          </p:grpSpPr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246FF43C-7C8C-404B-BFDA-5C741B148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3684559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78F0DFF7-0AB4-4440-9B40-CA1D8845A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318502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BB941E68-C46C-7742-ABF8-09596F28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952445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BBD9B1-CA7F-5549-994F-738FCA89C59E}"/>
                </a:ext>
              </a:extLst>
            </p:cNvPr>
            <p:cNvGrpSpPr/>
            <p:nvPr/>
          </p:nvGrpSpPr>
          <p:grpSpPr>
            <a:xfrm>
              <a:off x="1932597" y="2871074"/>
              <a:ext cx="4521313" cy="1904900"/>
              <a:chOff x="1932597" y="2871074"/>
              <a:chExt cx="4521313" cy="1904900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CAF5498E-1FE5-4148-88E5-03506EA47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EC8E568B-5C69-4046-A923-E6E0B8B09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5A393E64-3F0C-3045-B28A-E13BDB69C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CB49FB46-BBFF-4A47-805D-2953E5904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FD0A71B5-89B1-0F44-A616-C116A043A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FC736FC2-6BFE-AB47-8AB3-1A33F2058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87F62892-BC26-5346-8B15-12A8285FB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996ECB54-679C-8A44-862C-BF7E950D4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1D313268-5A33-E14C-90A3-2A69E3137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4C65626B-C6F6-4344-88BD-4A630BE40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7F1C4AF9-D529-E444-B8C2-12600CAFE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1419B5A-0AF7-6048-9210-CD87960E3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D7437753-BEBB-8B44-9A00-320DCC999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812BB19D-B38A-B84A-9713-17A5B4293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D800672F-80EE-E048-AE2D-A5DE81FE0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EF655022-4EA4-654D-AEF8-ADFD59248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D0EC99B-C9D4-334B-B111-AE08B446F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8E6D111D-890B-2449-A8D3-29F493D8A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E3AF6637-05E2-B948-883D-577A3BDC9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6E00583F-5705-F244-A1D7-496B0CEC8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F9E4E0C4-9ABD-B041-BAE6-7A4237335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2B513121-C003-FD4E-A3D2-6E51A3647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29AEFD41-62B0-F746-88B9-BC89000F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FE6C05DB-6F46-4245-A72C-D3B65A710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FCBAE1E7-7423-514D-BC39-053C9D4C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23418B95-3144-CC42-B034-DE4C8B396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678150DE-0BDE-0C4C-A6FC-22A3BC0FA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51A0AE5F-F7E1-1745-8822-4BF66320E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748F8E06-3E54-CC49-83A0-2561B3F4A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ED1D107-5EDF-CB4B-B707-132388907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A29C5E39-7925-8248-A5E6-FEE1290B2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0436" y="4466926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2442229D-CF3E-6C4B-971F-735ED9AA4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5293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32EA37A-2818-0E44-8727-76F6B75C84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6756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90B7494-78E9-354E-AB84-2DC1B5555AA4}"/>
                  </a:ext>
                </a:extLst>
              </p:cNvPr>
              <p:cNvSpPr txBox="1"/>
              <p:nvPr/>
            </p:nvSpPr>
            <p:spPr>
              <a:xfrm>
                <a:off x="1932598" y="2871074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7EC51B4-F2E6-C74E-AE44-367BBC1A88DE}"/>
                  </a:ext>
                </a:extLst>
              </p:cNvPr>
              <p:cNvSpPr txBox="1"/>
              <p:nvPr/>
            </p:nvSpPr>
            <p:spPr>
              <a:xfrm>
                <a:off x="1932597" y="3511851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8888F42-94D9-7740-BE92-8416F47C1499}"/>
                  </a:ext>
                </a:extLst>
              </p:cNvPr>
              <p:cNvSpPr txBox="1"/>
              <p:nvPr/>
            </p:nvSpPr>
            <p:spPr>
              <a:xfrm>
                <a:off x="1932597" y="4138960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5E5FE-D88A-5140-80DD-FC4468D2713B}"/>
              </a:ext>
            </a:extLst>
          </p:cNvPr>
          <p:cNvGrpSpPr/>
          <p:nvPr/>
        </p:nvGrpSpPr>
        <p:grpSpPr>
          <a:xfrm>
            <a:off x="2978216" y="2834523"/>
            <a:ext cx="3158722" cy="1588819"/>
            <a:chOff x="2978216" y="2834523"/>
            <a:chExt cx="3158722" cy="1588819"/>
          </a:xfrm>
        </p:grpSpPr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FBFB73AE-2C21-E346-B5EC-9FAA08F27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8128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4FEA9CD6-7724-DE4C-AFF9-679F48976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053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C2305820-F62B-5A47-9A21-6E65CCD79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25546" y="283452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6817482B-2753-4B46-9F2F-418100CE0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081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4089FFC4-4891-A24A-BC2E-931C540ED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299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445BDC44-6C90-C64E-9D39-DDD47758E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36938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3A4BD3F7-A5BC-3A4C-8978-C49A47B92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02BC63E5-AC7C-7E49-9F14-CC36555B9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982ECE74-2B59-8F41-A2A0-1FABF8E09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95" name="Rounded Rectangular Callout 194">
            <a:extLst>
              <a:ext uri="{FF2B5EF4-FFF2-40B4-BE49-F238E27FC236}">
                <a16:creationId xmlns:a16="http://schemas.microsoft.com/office/drawing/2014/main" id="{B585161B-648D-6F4B-BD0B-AD6B0ED0F87F}"/>
              </a:ext>
            </a:extLst>
          </p:cNvPr>
          <p:cNvSpPr/>
          <p:nvPr/>
        </p:nvSpPr>
        <p:spPr>
          <a:xfrm>
            <a:off x="5418079" y="4973610"/>
            <a:ext cx="1397077" cy="758741"/>
          </a:xfrm>
          <a:prstGeom prst="wedgeRoundRectCallout">
            <a:avLst>
              <a:gd name="adj1" fmla="val -42868"/>
              <a:gd name="adj2" fmla="val -11128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3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missed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its deadline!</a:t>
            </a:r>
          </a:p>
        </p:txBody>
      </p:sp>
    </p:spTree>
    <p:extLst>
      <p:ext uri="{BB962C8B-B14F-4D97-AF65-F5344CB8AC3E}">
        <p14:creationId xmlns:p14="http://schemas.microsoft.com/office/powerpoint/2010/main" val="29328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</a:t>
            </a:r>
            <a:r>
              <a:rPr lang="en-US" sz="2000" i="1" dirty="0"/>
              <a:t>n</a:t>
            </a:r>
            <a:r>
              <a:rPr lang="en-US" sz="2000" dirty="0"/>
              <a:t> periodic tasks with execution time </a:t>
            </a:r>
            <a:r>
              <a:rPr lang="en-US" sz="2000" i="1" dirty="0" err="1">
                <a:latin typeface="+mj-lt"/>
              </a:rPr>
              <a:t>e</a:t>
            </a:r>
            <a:r>
              <a:rPr lang="en-US" sz="2000" i="1" baseline="-25000" dirty="0" err="1">
                <a:latin typeface="+mj-lt"/>
              </a:rPr>
              <a:t>i</a:t>
            </a:r>
            <a:r>
              <a:rPr lang="en-US" sz="2000" dirty="0"/>
              <a:t> and deadline and period </a:t>
            </a:r>
            <a:r>
              <a:rPr lang="en-US" sz="2000" i="1" dirty="0">
                <a:latin typeface="+mj-lt"/>
              </a:rPr>
              <a:t>p</a:t>
            </a:r>
            <a:r>
              <a:rPr lang="en-US" sz="2000" i="1" baseline="-25000" dirty="0">
                <a:latin typeface="+mj-lt"/>
              </a:rPr>
              <a:t>i</a:t>
            </a:r>
            <a:r>
              <a:rPr lang="en-US" sz="2000" dirty="0"/>
              <a:t>, RM is guaranteed to produce feasible schedule if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  <a:p>
            <a:pPr lvl="1"/>
            <a:r>
              <a:rPr lang="en-US" sz="1800" dirty="0"/>
              <a:t>If condition does not hold, then deadlines may or may not be met!</a:t>
            </a:r>
          </a:p>
          <a:p>
            <a:pPr lvl="1"/>
            <a:r>
              <a:rPr lang="en-US" sz="1800" dirty="0"/>
              <a:t>Example:   T</a:t>
            </a:r>
            <a:r>
              <a:rPr lang="en-US" sz="1800" baseline="-25000" dirty="0"/>
              <a:t>1</a:t>
            </a:r>
            <a:r>
              <a:rPr lang="en-US" sz="1800" dirty="0"/>
              <a:t>(3,1),   T</a:t>
            </a:r>
            <a:r>
              <a:rPr lang="en-US" sz="1800" baseline="-25000" dirty="0"/>
              <a:t>2</a:t>
            </a:r>
            <a:r>
              <a:rPr lang="en-US" sz="1800" dirty="0"/>
              <a:t>(5,2),   T</a:t>
            </a:r>
            <a:r>
              <a:rPr lang="en-US" sz="1800" baseline="-25000" dirty="0"/>
              <a:t>3</a:t>
            </a:r>
            <a:r>
              <a:rPr lang="en-US" sz="1800" dirty="0"/>
              <a:t>(8,2)</a:t>
            </a:r>
            <a:endParaRPr lang="en-US" sz="900" dirty="0">
              <a:latin typeface="+mj-lt"/>
            </a:endParaRPr>
          </a:p>
          <a:p>
            <a:pPr lvl="2"/>
            <a:r>
              <a:rPr lang="en-US" sz="1600" dirty="0">
                <a:latin typeface="+mj-lt"/>
              </a:rPr>
              <a:t>1/3 + 2/5 + 2/8 (= 98.33) ≥ 3(2</a:t>
            </a:r>
            <a:r>
              <a:rPr lang="en-US" sz="1600" baseline="30000" dirty="0">
                <a:latin typeface="+mj-lt"/>
              </a:rPr>
              <a:t>1/3</a:t>
            </a:r>
            <a:r>
              <a:rPr lang="en-US" sz="1600" dirty="0">
                <a:latin typeface="+mj-lt"/>
              </a:rPr>
              <a:t>-1) (≈ 0.78) ⇒ </a:t>
            </a:r>
            <a:r>
              <a:rPr lang="en-US" sz="1600" dirty="0"/>
              <a:t>No guarantee!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CD210-529F-7843-A732-03F6C88B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33" y="3298712"/>
            <a:ext cx="2358541" cy="6380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6761E80-D8AF-584E-9A32-67B8A26CA5CC}"/>
              </a:ext>
            </a:extLst>
          </p:cNvPr>
          <p:cNvGrpSpPr/>
          <p:nvPr/>
        </p:nvGrpSpPr>
        <p:grpSpPr>
          <a:xfrm>
            <a:off x="4481957" y="2754768"/>
            <a:ext cx="3619154" cy="2324738"/>
            <a:chOff x="2555304" y="3297881"/>
            <a:chExt cx="3619154" cy="2324738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0FB92A9-652C-EB4D-B782-5B2D0065E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69542" y="3297881"/>
              <a:ext cx="3204916" cy="201696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513522-BBA0-1442-9C67-2DC22FE13894}"/>
                </a:ext>
              </a:extLst>
            </p:cNvPr>
            <p:cNvSpPr txBox="1"/>
            <p:nvPr/>
          </p:nvSpPr>
          <p:spPr>
            <a:xfrm rot="16200000">
              <a:off x="2265802" y="4006949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Utilization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F9B48F-2F27-4F42-9ACA-88D0468F6571}"/>
                </a:ext>
              </a:extLst>
            </p:cNvPr>
            <p:cNvSpPr txBox="1"/>
            <p:nvPr/>
          </p:nvSpPr>
          <p:spPr>
            <a:xfrm>
              <a:off x="3890563" y="5314842"/>
              <a:ext cx="1362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Number of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3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6: </a:t>
            </a:r>
            <a:br>
              <a:rPr lang="en-US" dirty="0"/>
            </a:br>
            <a:r>
              <a:rPr lang="en-US" dirty="0"/>
              <a:t>Real-time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437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08">
            <a:extLst>
              <a:ext uri="{FF2B5EF4-FFF2-40B4-BE49-F238E27FC236}">
                <a16:creationId xmlns:a16="http://schemas.microsoft.com/office/drawing/2014/main" id="{822E6532-7D6A-064C-97B2-C0EB4511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47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Rectangle 103">
            <a:extLst>
              <a:ext uri="{FF2B5EF4-FFF2-40B4-BE49-F238E27FC236}">
                <a16:creationId xmlns:a16="http://schemas.microsoft.com/office/drawing/2014/main" id="{27EF0E9A-CA3F-FE44-911F-168CA92F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00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5" name="Rectangle 100">
            <a:extLst>
              <a:ext uri="{FF2B5EF4-FFF2-40B4-BE49-F238E27FC236}">
                <a16:creationId xmlns:a16="http://schemas.microsoft.com/office/drawing/2014/main" id="{902A37C5-C8B3-214E-8958-96DE4952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323" y="5421760"/>
            <a:ext cx="633685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6" name="Rectangle 108">
            <a:extLst>
              <a:ext uri="{FF2B5EF4-FFF2-40B4-BE49-F238E27FC236}">
                <a16:creationId xmlns:a16="http://schemas.microsoft.com/office/drawing/2014/main" id="{FAEFCE44-9215-7E43-B396-CE35A80C7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588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Rectangle 108">
            <a:extLst>
              <a:ext uri="{FF2B5EF4-FFF2-40B4-BE49-F238E27FC236}">
                <a16:creationId xmlns:a16="http://schemas.microsoft.com/office/drawing/2014/main" id="{C79A98CD-9F45-DB4C-8B49-C0B9BF624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396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</a:t>
            </a:r>
          </a:p>
        </p:txBody>
      </p:sp>
      <p:sp>
        <p:nvSpPr>
          <p:cNvPr id="18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EDF is dynamic online scheduling policy</a:t>
            </a:r>
          </a:p>
          <a:p>
            <a:pPr lvl="1"/>
            <a:r>
              <a:rPr lang="en-US" sz="1600" dirty="0"/>
              <a:t>Scheduler always schedules active task with </a:t>
            </a:r>
            <a:r>
              <a:rPr lang="en-US" sz="1600" dirty="0">
                <a:solidFill>
                  <a:srgbClr val="FF0000"/>
                </a:solidFill>
              </a:rPr>
              <a:t>earliest deadline</a:t>
            </a:r>
            <a:endParaRPr lang="en-US" sz="1600" dirty="0"/>
          </a:p>
          <a:p>
            <a:pPr lvl="1"/>
            <a:r>
              <a:rPr lang="en-US" sz="1600" dirty="0"/>
              <a:t>Current priority of tasks depends on how close their deadline is</a:t>
            </a:r>
          </a:p>
          <a:p>
            <a:pPr lvl="1"/>
            <a:r>
              <a:rPr lang="en-US" sz="1600" dirty="0"/>
              <a:t>Tasks’ priorities change during execution</a:t>
            </a:r>
          </a:p>
          <a:p>
            <a:pPr lvl="1"/>
            <a:r>
              <a:rPr lang="en-US" sz="1600" dirty="0"/>
              <a:t>EDF is optimal </a:t>
            </a:r>
            <a:r>
              <a:rPr lang="en-US" sz="1600" dirty="0" err="1"/>
              <a:t>w.r.t.</a:t>
            </a:r>
            <a:r>
              <a:rPr lang="en-US" sz="1600" dirty="0"/>
              <a:t> all </a:t>
            </a:r>
            <a:r>
              <a:rPr 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endParaRPr lang="en-US" sz="1800" dirty="0"/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400927F5-6F75-8F4D-94C4-772965A1C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544D9607-1305-184A-96C4-E41AC91F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916" y="4784153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C4C78A85-FF25-8744-928C-64FB2CA0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31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A3B14A2A-B142-4D41-8D4A-CF5C0BEB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44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8">
            <a:extLst>
              <a:ext uri="{FF2B5EF4-FFF2-40B4-BE49-F238E27FC236}">
                <a16:creationId xmlns:a16="http://schemas.microsoft.com/office/drawing/2014/main" id="{2117A14C-D6AC-AB4A-B292-45A1BE717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580" y="5422601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4" name="Rectangle 100">
            <a:extLst>
              <a:ext uri="{FF2B5EF4-FFF2-40B4-BE49-F238E27FC236}">
                <a16:creationId xmlns:a16="http://schemas.microsoft.com/office/drawing/2014/main" id="{49D70B69-F84A-E348-8256-87332B575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539" y="5421760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3">
            <a:extLst>
              <a:ext uri="{FF2B5EF4-FFF2-40B4-BE49-F238E27FC236}">
                <a16:creationId xmlns:a16="http://schemas.microsoft.com/office/drawing/2014/main" id="{A07CFAA3-B737-164B-8DA2-7A741312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483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DDB825-5AD4-8949-8685-7FF158B7C9D0}"/>
              </a:ext>
            </a:extLst>
          </p:cNvPr>
          <p:cNvGrpSpPr/>
          <p:nvPr/>
        </p:nvGrpSpPr>
        <p:grpSpPr>
          <a:xfrm>
            <a:off x="1089317" y="4089197"/>
            <a:ext cx="6795556" cy="1953337"/>
            <a:chOff x="1089317" y="4089197"/>
            <a:chExt cx="6795556" cy="195333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BBB3889-5F69-E04A-BA72-5A407CCD5B08}"/>
                </a:ext>
              </a:extLst>
            </p:cNvPr>
            <p:cNvGrpSpPr/>
            <p:nvPr/>
          </p:nvGrpSpPr>
          <p:grpSpPr>
            <a:xfrm>
              <a:off x="1089317" y="4125748"/>
              <a:ext cx="6795556" cy="1916786"/>
              <a:chOff x="204177" y="4020621"/>
              <a:chExt cx="8168266" cy="2303979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7DCC62CD-EF55-654D-9EEB-0B398E0F5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0ED1B051-5E68-3B48-9F62-9DFDD24E5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64E349C5-1974-FC4B-A0CA-6715E993D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BCDD042F-5531-464A-B476-CD93EECC8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11546986-72A8-A442-9A23-4B12DF9B9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18E53577-3A94-344A-ACC5-E90A29681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49ED9411-A298-B044-B107-A88412978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C24CDD0C-3CAB-AD48-B42F-F4CA6767E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BC710129-A242-2842-B879-6DA80C0BF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D4B9CA9D-1B63-B544-97EF-A881C6CF3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1">
                <a:extLst>
                  <a:ext uri="{FF2B5EF4-FFF2-40B4-BE49-F238E27FC236}">
                    <a16:creationId xmlns:a16="http://schemas.microsoft.com/office/drawing/2014/main" id="{437230E7-4E7F-A148-8F49-E1E990CB1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2">
                <a:extLst>
                  <a:ext uri="{FF2B5EF4-FFF2-40B4-BE49-F238E27FC236}">
                    <a16:creationId xmlns:a16="http://schemas.microsoft.com/office/drawing/2014/main" id="{7B29021B-4529-0241-8204-11AABD02C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3">
                <a:extLst>
                  <a:ext uri="{FF2B5EF4-FFF2-40B4-BE49-F238E27FC236}">
                    <a16:creationId xmlns:a16="http://schemas.microsoft.com/office/drawing/2014/main" id="{EEBEEE73-B8E9-0E4C-938F-1ACB65EFA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">
                <a:extLst>
                  <a:ext uri="{FF2B5EF4-FFF2-40B4-BE49-F238E27FC236}">
                    <a16:creationId xmlns:a16="http://schemas.microsoft.com/office/drawing/2014/main" id="{2AB9C5D7-83DF-004A-AC21-CA1903DAF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25">
                <a:extLst>
                  <a:ext uri="{FF2B5EF4-FFF2-40B4-BE49-F238E27FC236}">
                    <a16:creationId xmlns:a16="http://schemas.microsoft.com/office/drawing/2014/main" id="{DE1B7E20-4288-4D4A-883A-515C2065D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26">
                <a:extLst>
                  <a:ext uri="{FF2B5EF4-FFF2-40B4-BE49-F238E27FC236}">
                    <a16:creationId xmlns:a16="http://schemas.microsoft.com/office/drawing/2014/main" id="{28597FF2-D652-C044-956D-B645B369B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27">
                <a:extLst>
                  <a:ext uri="{FF2B5EF4-FFF2-40B4-BE49-F238E27FC236}">
                    <a16:creationId xmlns:a16="http://schemas.microsoft.com/office/drawing/2014/main" id="{ECF95D1A-E63C-B343-9CF7-FAE689F0B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28">
                <a:extLst>
                  <a:ext uri="{FF2B5EF4-FFF2-40B4-BE49-F238E27FC236}">
                    <a16:creationId xmlns:a16="http://schemas.microsoft.com/office/drawing/2014/main" id="{BB41BF18-3452-8F48-BC23-093BACB41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9">
                <a:extLst>
                  <a:ext uri="{FF2B5EF4-FFF2-40B4-BE49-F238E27FC236}">
                    <a16:creationId xmlns:a16="http://schemas.microsoft.com/office/drawing/2014/main" id="{41919C4B-24A2-2243-9401-829866670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30">
                <a:extLst>
                  <a:ext uri="{FF2B5EF4-FFF2-40B4-BE49-F238E27FC236}">
                    <a16:creationId xmlns:a16="http://schemas.microsoft.com/office/drawing/2014/main" id="{5D535D09-B7B7-BC44-ABEC-8415C1B14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A7649233-8A76-0145-9BE6-5FD808357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4362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AD0D8EB7-3B4B-C941-B644-95CABA66F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124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0B182CD3-293A-F14A-823D-845499D6A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74C34B3-DEE7-8C4E-8373-1815F1FBF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0ED57470-84E3-2948-9FC8-081D521DF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3DBF969B-3698-7146-9E08-29E0AC2AF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78169A49-C763-EF4E-8972-F556007D2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F75E3789-2D99-3A49-9C76-EA9E9DBA9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FA0AB05-185E-B14A-860C-2B9D50844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3AB4FACA-C409-C041-BF69-0413EA06A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F2EDF69F-4EC9-934F-83BA-8E69737C8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096C35BD-ABCF-1746-BE5E-E7B944FB0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2" name="Line 43">
                <a:extLst>
                  <a:ext uri="{FF2B5EF4-FFF2-40B4-BE49-F238E27FC236}">
                    <a16:creationId xmlns:a16="http://schemas.microsoft.com/office/drawing/2014/main" id="{030F31B3-25AB-7E4D-8D8A-FA10E6EAA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" name="Line 44">
                <a:extLst>
                  <a:ext uri="{FF2B5EF4-FFF2-40B4-BE49-F238E27FC236}">
                    <a16:creationId xmlns:a16="http://schemas.microsoft.com/office/drawing/2014/main" id="{710A480E-9A92-F042-9504-C718DD00E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4" name="Line 45">
                <a:extLst>
                  <a:ext uri="{FF2B5EF4-FFF2-40B4-BE49-F238E27FC236}">
                    <a16:creationId xmlns:a16="http://schemas.microsoft.com/office/drawing/2014/main" id="{96B61919-2AE4-334B-80E9-EE55E621E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5" name="Line 46">
                <a:extLst>
                  <a:ext uri="{FF2B5EF4-FFF2-40B4-BE49-F238E27FC236}">
                    <a16:creationId xmlns:a16="http://schemas.microsoft.com/office/drawing/2014/main" id="{B75197F7-D073-7F46-8A5E-20A0EA23A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6" name="Line 47">
                <a:extLst>
                  <a:ext uri="{FF2B5EF4-FFF2-40B4-BE49-F238E27FC236}">
                    <a16:creationId xmlns:a16="http://schemas.microsoft.com/office/drawing/2014/main" id="{37AB7835-2756-3841-A1FA-F20906608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7" name="Line 48">
                <a:extLst>
                  <a:ext uri="{FF2B5EF4-FFF2-40B4-BE49-F238E27FC236}">
                    <a16:creationId xmlns:a16="http://schemas.microsoft.com/office/drawing/2014/main" id="{1E23F856-82D8-8847-926B-B3797D987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8" name="Line 49">
                <a:extLst>
                  <a:ext uri="{FF2B5EF4-FFF2-40B4-BE49-F238E27FC236}">
                    <a16:creationId xmlns:a16="http://schemas.microsoft.com/office/drawing/2014/main" id="{0D284A91-9FDB-8040-BED0-7C749F841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9" name="Line 50">
                <a:extLst>
                  <a:ext uri="{FF2B5EF4-FFF2-40B4-BE49-F238E27FC236}">
                    <a16:creationId xmlns:a16="http://schemas.microsoft.com/office/drawing/2014/main" id="{DC5EE435-FFF8-154B-A1B9-AEA4B690D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0" name="Line 51">
                <a:extLst>
                  <a:ext uri="{FF2B5EF4-FFF2-40B4-BE49-F238E27FC236}">
                    <a16:creationId xmlns:a16="http://schemas.microsoft.com/office/drawing/2014/main" id="{52B24566-B660-0349-96A9-341235999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C96F5541-37A8-C441-A60F-8C008C623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886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C55F6955-32DE-4247-912D-7008EFEA9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BB01D894-1BBD-7348-88D9-3659CA472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30E659C1-7945-7D4F-ABF7-FC8A333E2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23B03753-41D4-E746-93C5-7A240C4D7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475E0C0D-05DD-F245-8037-07AC4D02C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E64357B6-7C94-904D-86E3-7F9DC73F4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292F1DBF-4BAF-1A48-B2EF-AEB0DDD47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AB0247FB-4487-D245-8BB9-C4E5C6899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F833D54F-B4A3-864A-800E-95B9FA5F4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7829FA0-D479-D34D-999F-CDB64672F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3" name="Line 65">
                <a:extLst>
                  <a:ext uri="{FF2B5EF4-FFF2-40B4-BE49-F238E27FC236}">
                    <a16:creationId xmlns:a16="http://schemas.microsoft.com/office/drawing/2014/main" id="{E0B61D5E-A681-DF4E-970C-FFB3359B3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4" name="Line 66">
                <a:extLst>
                  <a:ext uri="{FF2B5EF4-FFF2-40B4-BE49-F238E27FC236}">
                    <a16:creationId xmlns:a16="http://schemas.microsoft.com/office/drawing/2014/main" id="{C9011647-A79F-C04C-95BC-6518471CF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5" name="Line 67">
                <a:extLst>
                  <a:ext uri="{FF2B5EF4-FFF2-40B4-BE49-F238E27FC236}">
                    <a16:creationId xmlns:a16="http://schemas.microsoft.com/office/drawing/2014/main" id="{DB29C545-BD19-7047-8891-E3AAC5900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6" name="Line 68">
                <a:extLst>
                  <a:ext uri="{FF2B5EF4-FFF2-40B4-BE49-F238E27FC236}">
                    <a16:creationId xmlns:a16="http://schemas.microsoft.com/office/drawing/2014/main" id="{663467CF-B236-094F-97EF-3EB554209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7" name="Line 69">
                <a:extLst>
                  <a:ext uri="{FF2B5EF4-FFF2-40B4-BE49-F238E27FC236}">
                    <a16:creationId xmlns:a16="http://schemas.microsoft.com/office/drawing/2014/main" id="{BEBAACCB-E553-514C-88D5-52728731C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8" name="Line 70">
                <a:extLst>
                  <a:ext uri="{FF2B5EF4-FFF2-40B4-BE49-F238E27FC236}">
                    <a16:creationId xmlns:a16="http://schemas.microsoft.com/office/drawing/2014/main" id="{71BD0B2D-A2DD-0C4D-92A6-962ABA207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9" name="Line 71">
                <a:extLst>
                  <a:ext uri="{FF2B5EF4-FFF2-40B4-BE49-F238E27FC236}">
                    <a16:creationId xmlns:a16="http://schemas.microsoft.com/office/drawing/2014/main" id="{98EB32E0-E9A2-964F-91D6-2C818D584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0" name="Line 72">
                <a:extLst>
                  <a:ext uri="{FF2B5EF4-FFF2-40B4-BE49-F238E27FC236}">
                    <a16:creationId xmlns:a16="http://schemas.microsoft.com/office/drawing/2014/main" id="{236CEC5A-8381-B246-9B80-205D4C829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1" name="Line 73">
                <a:extLst>
                  <a:ext uri="{FF2B5EF4-FFF2-40B4-BE49-F238E27FC236}">
                    <a16:creationId xmlns:a16="http://schemas.microsoft.com/office/drawing/2014/main" id="{727B94EE-736F-D846-AA63-0BC611CE7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2" name="Line 74">
                <a:extLst>
                  <a:ext uri="{FF2B5EF4-FFF2-40B4-BE49-F238E27FC236}">
                    <a16:creationId xmlns:a16="http://schemas.microsoft.com/office/drawing/2014/main" id="{CFBECFB4-609E-5B49-97E3-FADB7AE28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95653C08-68DC-B84A-BB6A-7EB39EBD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9388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A7997E60-BE3E-654B-BEA8-1BB745F61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F1D7E3F-48A4-8F4D-BAF7-28EC3628C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6" name="Text Box 78">
                <a:extLst>
                  <a:ext uri="{FF2B5EF4-FFF2-40B4-BE49-F238E27FC236}">
                    <a16:creationId xmlns:a16="http://schemas.microsoft.com/office/drawing/2014/main" id="{FE252842-CDE4-3240-BA3E-840C17BD9C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4200" y="595788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15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9BB381F-0164-0248-BF93-17CD30BE4D09}"/>
                  </a:ext>
                </a:extLst>
              </p:cNvPr>
              <p:cNvSpPr txBox="1"/>
              <p:nvPr/>
            </p:nvSpPr>
            <p:spPr>
              <a:xfrm>
                <a:off x="204178" y="4020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25CF4DA-F5CF-C44D-A7C9-271BC4406291}"/>
                  </a:ext>
                </a:extLst>
              </p:cNvPr>
              <p:cNvSpPr txBox="1"/>
              <p:nvPr/>
            </p:nvSpPr>
            <p:spPr>
              <a:xfrm>
                <a:off x="204177" y="47908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7B08D5D-8BA8-E746-B5B2-9F9FD6437442}"/>
                  </a:ext>
                </a:extLst>
              </p:cNvPr>
              <p:cNvSpPr txBox="1"/>
              <p:nvPr/>
            </p:nvSpPr>
            <p:spPr>
              <a:xfrm>
                <a:off x="204177" y="5544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  <p:sp>
            <p:nvSpPr>
              <p:cNvPr id="151" name="Line 52">
                <a:extLst>
                  <a:ext uri="{FF2B5EF4-FFF2-40B4-BE49-F238E27FC236}">
                    <a16:creationId xmlns:a16="http://schemas.microsoft.com/office/drawing/2014/main" id="{4B0E9048-6442-4A4F-A4FE-BCD24508D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49133799-84EC-0749-B74B-3B38E50C8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4848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D874C330-4613-6448-9025-B102179F6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30C7F832-5E10-9042-B124-3772DA11B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2266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99">
              <a:extLst>
                <a:ext uri="{FF2B5EF4-FFF2-40B4-BE49-F238E27FC236}">
                  <a16:creationId xmlns:a16="http://schemas.microsoft.com/office/drawing/2014/main" id="{5F4B3A29-A812-2145-BF37-352C2D566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27601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Line 99">
              <a:extLst>
                <a:ext uri="{FF2B5EF4-FFF2-40B4-BE49-F238E27FC236}">
                  <a16:creationId xmlns:a16="http://schemas.microsoft.com/office/drawing/2014/main" id="{760EF680-242F-D24D-BB81-DB1E1F324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008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E87B418F-2A2D-ED40-A28E-1D494A17A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8801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A3F8BF8D-C416-E947-80A9-41DD23C40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971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5F2CC7A8-2309-9F47-B9C5-CD15CB38B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8" name="Line 93">
              <a:extLst>
                <a:ext uri="{FF2B5EF4-FFF2-40B4-BE49-F238E27FC236}">
                  <a16:creationId xmlns:a16="http://schemas.microsoft.com/office/drawing/2014/main" id="{88C0128A-952A-9E43-97F1-9723256F9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5487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9" name="Line 98">
              <a:extLst>
                <a:ext uri="{FF2B5EF4-FFF2-40B4-BE49-F238E27FC236}">
                  <a16:creationId xmlns:a16="http://schemas.microsoft.com/office/drawing/2014/main" id="{A91DED0C-128F-E54B-87D1-E70EB6E85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515" y="472314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9D01588B-05D4-B94E-A29B-B48EC20F6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2FCFDFA0-3F0A-2446-9A33-81F48C3A3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1D44BA13-5224-A54C-9501-BA4F4D851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  <p:bldP spid="195" grpId="0" animBg="1"/>
      <p:bldP spid="196" grpId="0" animBg="1"/>
      <p:bldP spid="197" grpId="0" animBg="1"/>
      <p:bldP spid="18444" grpId="0" uiExpand="1" build="p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EDF: Schedulablity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Even EDF won't work if you have too many tasks</a:t>
            </a:r>
          </a:p>
          <a:p>
            <a:r>
              <a:rPr lang="en-US" sz="2400" dirty="0"/>
              <a:t>For </a:t>
            </a:r>
            <a:r>
              <a:rPr lang="en-US" sz="2400" i="1" dirty="0"/>
              <a:t>n</a:t>
            </a:r>
            <a:r>
              <a:rPr lang="en-US" sz="2400" dirty="0"/>
              <a:t> periodic tasks with execution time </a:t>
            </a:r>
            <a:r>
              <a:rPr lang="en-US" sz="2400" i="1" dirty="0" err="1"/>
              <a:t>e</a:t>
            </a:r>
            <a:r>
              <a:rPr lang="en-US" sz="2400" i="1" baseline="-25000" dirty="0" err="1"/>
              <a:t>i</a:t>
            </a:r>
            <a:r>
              <a:rPr lang="en-US" sz="2400" dirty="0"/>
              <a:t> and deadline and period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, EDF is guaranteed to produce feasible schedule if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System is overloaded 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29FBE-5DEF-7449-8443-E8F9AB45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19" y="3208580"/>
            <a:ext cx="1630763" cy="772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4ABA7A-F818-7F45-83E8-9F2A642B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19" y="5118001"/>
            <a:ext cx="1630763" cy="7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B4BB-DDBF-224D-B50B-46F4B32A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EDF schedule could be suboptimal for overloaded system</a:t>
            </a:r>
          </a:p>
          <a:p>
            <a:r>
              <a:rPr lang="en-US" sz="2400" dirty="0"/>
              <a:t>Domino effect example:  T</a:t>
            </a:r>
            <a:r>
              <a:rPr lang="en-US" sz="2400" baseline="-25000" dirty="0"/>
              <a:t>1</a:t>
            </a:r>
            <a:r>
              <a:rPr lang="en-US" sz="2400" dirty="0"/>
              <a:t>(4,3), T</a:t>
            </a:r>
            <a:r>
              <a:rPr lang="en-US" sz="2400" baseline="-25000" dirty="0"/>
              <a:t>2</a:t>
            </a:r>
            <a:r>
              <a:rPr lang="en-US" sz="2400" dirty="0"/>
              <a:t>(5,3), T</a:t>
            </a:r>
            <a:r>
              <a:rPr lang="en-US" sz="2400" baseline="-25000" dirty="0"/>
              <a:t>3</a:t>
            </a:r>
            <a:r>
              <a:rPr lang="en-US" sz="2400" dirty="0"/>
              <a:t>(6,3), T</a:t>
            </a:r>
            <a:r>
              <a:rPr lang="en-US" sz="2400" baseline="-25000" dirty="0"/>
              <a:t>4</a:t>
            </a:r>
            <a:r>
              <a:rPr lang="en-US" sz="2400" dirty="0"/>
              <a:t>(7,3)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Better schedules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FEA80-4421-1D46-8715-53B56522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System under EDF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340E-42EB-0542-B08E-7D596C93ED26}"/>
              </a:ext>
            </a:extLst>
          </p:cNvPr>
          <p:cNvGrpSpPr/>
          <p:nvPr/>
        </p:nvGrpSpPr>
        <p:grpSpPr>
          <a:xfrm>
            <a:off x="1295400" y="3019425"/>
            <a:ext cx="4343400" cy="804862"/>
            <a:chOff x="1295400" y="3019425"/>
            <a:chExt cx="4343400" cy="804862"/>
          </a:xfrm>
        </p:grpSpPr>
        <p:sp>
          <p:nvSpPr>
            <p:cNvPr id="7" name="Rectangle 88">
              <a:extLst>
                <a:ext uri="{FF2B5EF4-FFF2-40B4-BE49-F238E27FC236}">
                  <a16:creationId xmlns:a16="http://schemas.microsoft.com/office/drawing/2014/main" id="{0F28788A-353D-0C49-85FD-A717898A3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3019425"/>
              <a:ext cx="113607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D1C4B226-1D41-AD46-B3E7-F0502B14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041" y="3019425"/>
              <a:ext cx="765263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6ED33E0B-F017-2448-822A-D3085B20B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3019425"/>
              <a:ext cx="383245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94ACF76A-E70A-B34F-8584-4C527E13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044" y="3019425"/>
              <a:ext cx="380998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10" name="Line 53">
              <a:extLst>
                <a:ext uri="{FF2B5EF4-FFF2-40B4-BE49-F238E27FC236}">
                  <a16:creationId xmlns:a16="http://schemas.microsoft.com/office/drawing/2014/main" id="{4A2E4D0D-2AC2-BE42-AEB5-3A37566CC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400425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5">
              <a:extLst>
                <a:ext uri="{FF2B5EF4-FFF2-40B4-BE49-F238E27FC236}">
                  <a16:creationId xmlns:a16="http://schemas.microsoft.com/office/drawing/2014/main" id="{65F9E5B1-31E2-204D-BA11-7AE39C47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6">
              <a:extLst>
                <a:ext uri="{FF2B5EF4-FFF2-40B4-BE49-F238E27FC236}">
                  <a16:creationId xmlns:a16="http://schemas.microsoft.com/office/drawing/2014/main" id="{8EE85F80-540B-AC43-9915-EDA3E4811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7">
              <a:extLst>
                <a:ext uri="{FF2B5EF4-FFF2-40B4-BE49-F238E27FC236}">
                  <a16:creationId xmlns:a16="http://schemas.microsoft.com/office/drawing/2014/main" id="{2E6F95E0-655F-4D45-B4FB-89A41D4A7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8">
              <a:extLst>
                <a:ext uri="{FF2B5EF4-FFF2-40B4-BE49-F238E27FC236}">
                  <a16:creationId xmlns:a16="http://schemas.microsoft.com/office/drawing/2014/main" id="{15A338D9-A488-094B-BDE7-5F8573132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9">
              <a:extLst>
                <a:ext uri="{FF2B5EF4-FFF2-40B4-BE49-F238E27FC236}">
                  <a16:creationId xmlns:a16="http://schemas.microsoft.com/office/drawing/2014/main" id="{23ADBC02-7854-6347-AB7A-6DD00DF0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0">
              <a:extLst>
                <a:ext uri="{FF2B5EF4-FFF2-40B4-BE49-F238E27FC236}">
                  <a16:creationId xmlns:a16="http://schemas.microsoft.com/office/drawing/2014/main" id="{93C98433-C96E-0548-90C4-612963081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1">
              <a:extLst>
                <a:ext uri="{FF2B5EF4-FFF2-40B4-BE49-F238E27FC236}">
                  <a16:creationId xmlns:a16="http://schemas.microsoft.com/office/drawing/2014/main" id="{9FBDEF97-FDD0-DF4F-88B7-4F39BA63B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2">
              <a:extLst>
                <a:ext uri="{FF2B5EF4-FFF2-40B4-BE49-F238E27FC236}">
                  <a16:creationId xmlns:a16="http://schemas.microsoft.com/office/drawing/2014/main" id="{DEFF82C4-771C-2B41-9FF6-FAE6A83D9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3">
              <a:extLst>
                <a:ext uri="{FF2B5EF4-FFF2-40B4-BE49-F238E27FC236}">
                  <a16:creationId xmlns:a16="http://schemas.microsoft.com/office/drawing/2014/main" id="{897AE922-379D-3142-89B1-1E400F13E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4">
              <a:extLst>
                <a:ext uri="{FF2B5EF4-FFF2-40B4-BE49-F238E27FC236}">
                  <a16:creationId xmlns:a16="http://schemas.microsoft.com/office/drawing/2014/main" id="{8772DA95-8140-3D44-9B9F-EAEA4BAD3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 Box 75">
              <a:extLst>
                <a:ext uri="{FF2B5EF4-FFF2-40B4-BE49-F238E27FC236}">
                  <a16:creationId xmlns:a16="http://schemas.microsoft.com/office/drawing/2014/main" id="{3E94F86B-A6B8-7040-ABA8-C0F505C94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3452812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2" name="Text Box 76">
              <a:extLst>
                <a:ext uri="{FF2B5EF4-FFF2-40B4-BE49-F238E27FC236}">
                  <a16:creationId xmlns:a16="http://schemas.microsoft.com/office/drawing/2014/main" id="{6A390E13-09E8-B248-BB25-5B6BF074F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3" name="Text Box 77">
              <a:extLst>
                <a:ext uri="{FF2B5EF4-FFF2-40B4-BE49-F238E27FC236}">
                  <a16:creationId xmlns:a16="http://schemas.microsoft.com/office/drawing/2014/main" id="{99455491-C1D6-C449-BB13-CD1078C0F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95461A-D412-BC41-B3BD-0E32F51937B8}"/>
              </a:ext>
            </a:extLst>
          </p:cNvPr>
          <p:cNvGrpSpPr/>
          <p:nvPr/>
        </p:nvGrpSpPr>
        <p:grpSpPr>
          <a:xfrm>
            <a:off x="1295400" y="4788567"/>
            <a:ext cx="4343400" cy="804862"/>
            <a:chOff x="1295400" y="4788567"/>
            <a:chExt cx="4343400" cy="804862"/>
          </a:xfrm>
        </p:grpSpPr>
        <p:sp>
          <p:nvSpPr>
            <p:cNvPr id="40" name="Rectangle 88">
              <a:extLst>
                <a:ext uri="{FF2B5EF4-FFF2-40B4-BE49-F238E27FC236}">
                  <a16:creationId xmlns:a16="http://schemas.microsoft.com/office/drawing/2014/main" id="{D7D3A4C0-23D8-4E41-A8FC-CE3D8C482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4788567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41" name="Rectangle 88">
              <a:extLst>
                <a:ext uri="{FF2B5EF4-FFF2-40B4-BE49-F238E27FC236}">
                  <a16:creationId xmlns:a16="http://schemas.microsoft.com/office/drawing/2014/main" id="{E085BEAC-A76A-B049-9A96-9F578CC8E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4788567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44" name="Line 53">
              <a:extLst>
                <a:ext uri="{FF2B5EF4-FFF2-40B4-BE49-F238E27FC236}">
                  <a16:creationId xmlns:a16="http://schemas.microsoft.com/office/drawing/2014/main" id="{AD7651A8-5036-F548-8C1E-28E139A5C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169567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23CD2B22-9B19-8C4C-8C3A-42D265725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CA2007BA-99C1-E64A-8CCE-D5415EE2F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669AAAC1-E73F-A04D-83A3-36679F4B2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CCE0B396-01FE-2144-B36B-F3F742CD7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59">
              <a:extLst>
                <a:ext uri="{FF2B5EF4-FFF2-40B4-BE49-F238E27FC236}">
                  <a16:creationId xmlns:a16="http://schemas.microsoft.com/office/drawing/2014/main" id="{B8367214-386B-5248-AF4D-54A3D3813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02421E46-1EF7-914F-804C-8BA95A089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2C8D3902-87B9-D841-B875-2C696B27A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2">
              <a:extLst>
                <a:ext uri="{FF2B5EF4-FFF2-40B4-BE49-F238E27FC236}">
                  <a16:creationId xmlns:a16="http://schemas.microsoft.com/office/drawing/2014/main" id="{8C964F22-0BAE-0349-BC52-5797E7BDF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3">
              <a:extLst>
                <a:ext uri="{FF2B5EF4-FFF2-40B4-BE49-F238E27FC236}">
                  <a16:creationId xmlns:a16="http://schemas.microsoft.com/office/drawing/2014/main" id="{949AABCB-898C-0344-A56D-9F0272505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64">
              <a:extLst>
                <a:ext uri="{FF2B5EF4-FFF2-40B4-BE49-F238E27FC236}">
                  <a16:creationId xmlns:a16="http://schemas.microsoft.com/office/drawing/2014/main" id="{6A21CECA-281E-AA45-8586-5911A631E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 Box 75">
              <a:extLst>
                <a:ext uri="{FF2B5EF4-FFF2-40B4-BE49-F238E27FC236}">
                  <a16:creationId xmlns:a16="http://schemas.microsoft.com/office/drawing/2014/main" id="{D0CF36FE-EF75-B840-9C18-068D249C8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221954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56" name="Text Box 76">
              <a:extLst>
                <a:ext uri="{FF2B5EF4-FFF2-40B4-BE49-F238E27FC236}">
                  <a16:creationId xmlns:a16="http://schemas.microsoft.com/office/drawing/2014/main" id="{3FA7DF46-9A55-3C45-A225-3B8F99EB0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57" name="Text Box 77">
              <a:extLst>
                <a:ext uri="{FF2B5EF4-FFF2-40B4-BE49-F238E27FC236}">
                  <a16:creationId xmlns:a16="http://schemas.microsoft.com/office/drawing/2014/main" id="{08CDEA96-B19B-094A-A3DA-9C8ACB8B8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2D00608-AC2D-C746-A438-2794B8F72899}"/>
              </a:ext>
            </a:extLst>
          </p:cNvPr>
          <p:cNvGrpSpPr/>
          <p:nvPr/>
        </p:nvGrpSpPr>
        <p:grpSpPr>
          <a:xfrm>
            <a:off x="1295400" y="5774663"/>
            <a:ext cx="4343400" cy="804862"/>
            <a:chOff x="1295400" y="5774663"/>
            <a:chExt cx="4343400" cy="804862"/>
          </a:xfrm>
        </p:grpSpPr>
        <p:sp>
          <p:nvSpPr>
            <p:cNvPr id="58" name="Rectangle 88">
              <a:extLst>
                <a:ext uri="{FF2B5EF4-FFF2-40B4-BE49-F238E27FC236}">
                  <a16:creationId xmlns:a16="http://schemas.microsoft.com/office/drawing/2014/main" id="{7A4E616E-B949-5946-B702-026EDC5F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5774663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9" name="Rectangle 88">
              <a:extLst>
                <a:ext uri="{FF2B5EF4-FFF2-40B4-BE49-F238E27FC236}">
                  <a16:creationId xmlns:a16="http://schemas.microsoft.com/office/drawing/2014/main" id="{06C8624E-42D9-904E-A71B-EA30A2D21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5774663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60" name="Line 53">
              <a:extLst>
                <a:ext uri="{FF2B5EF4-FFF2-40B4-BE49-F238E27FC236}">
                  <a16:creationId xmlns:a16="http://schemas.microsoft.com/office/drawing/2014/main" id="{85401474-6698-7247-9BFB-F7DC050F2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6155663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id="{C3C8D42E-F02D-1E4D-A3F4-101723700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56">
              <a:extLst>
                <a:ext uri="{FF2B5EF4-FFF2-40B4-BE49-F238E27FC236}">
                  <a16:creationId xmlns:a16="http://schemas.microsoft.com/office/drawing/2014/main" id="{E650BE95-9F08-704C-B5D3-D1485D477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57">
              <a:extLst>
                <a:ext uri="{FF2B5EF4-FFF2-40B4-BE49-F238E27FC236}">
                  <a16:creationId xmlns:a16="http://schemas.microsoft.com/office/drawing/2014/main" id="{B65D2215-E4FE-954B-A710-94A55C589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58">
              <a:extLst>
                <a:ext uri="{FF2B5EF4-FFF2-40B4-BE49-F238E27FC236}">
                  <a16:creationId xmlns:a16="http://schemas.microsoft.com/office/drawing/2014/main" id="{2F83076F-C319-4F46-8E0D-A2CA1E0C9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59">
              <a:extLst>
                <a:ext uri="{FF2B5EF4-FFF2-40B4-BE49-F238E27FC236}">
                  <a16:creationId xmlns:a16="http://schemas.microsoft.com/office/drawing/2014/main" id="{2B15AE24-D4EC-D248-9777-79DFE88AE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60">
              <a:extLst>
                <a:ext uri="{FF2B5EF4-FFF2-40B4-BE49-F238E27FC236}">
                  <a16:creationId xmlns:a16="http://schemas.microsoft.com/office/drawing/2014/main" id="{5D47525F-72BD-3744-8CA0-6469EB9D1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22663E3D-09B8-AF4F-B7CA-A16A222A1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62">
              <a:extLst>
                <a:ext uri="{FF2B5EF4-FFF2-40B4-BE49-F238E27FC236}">
                  <a16:creationId xmlns:a16="http://schemas.microsoft.com/office/drawing/2014/main" id="{4B8D9D45-D12F-8D4F-A930-B6D74B146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63">
              <a:extLst>
                <a:ext uri="{FF2B5EF4-FFF2-40B4-BE49-F238E27FC236}">
                  <a16:creationId xmlns:a16="http://schemas.microsoft.com/office/drawing/2014/main" id="{A57169AF-0E18-9049-A830-6C8BD5213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64">
              <a:extLst>
                <a:ext uri="{FF2B5EF4-FFF2-40B4-BE49-F238E27FC236}">
                  <a16:creationId xmlns:a16="http://schemas.microsoft.com/office/drawing/2014/main" id="{258B0D98-F4F1-7F43-B1DC-EE610D8B4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 Box 75">
              <a:extLst>
                <a:ext uri="{FF2B5EF4-FFF2-40B4-BE49-F238E27FC236}">
                  <a16:creationId xmlns:a16="http://schemas.microsoft.com/office/drawing/2014/main" id="{60F5B8EE-DE4C-9443-ABF2-DEF2299E3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6208050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2" name="Text Box 76">
              <a:extLst>
                <a:ext uri="{FF2B5EF4-FFF2-40B4-BE49-F238E27FC236}">
                  <a16:creationId xmlns:a16="http://schemas.microsoft.com/office/drawing/2014/main" id="{610616FE-304A-0B43-8308-EFB44F682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73" name="Text Box 77">
              <a:extLst>
                <a:ext uri="{FF2B5EF4-FFF2-40B4-BE49-F238E27FC236}">
                  <a16:creationId xmlns:a16="http://schemas.microsoft.com/office/drawing/2014/main" id="{D6675142-C84F-C945-92E6-51D314765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5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2015-EABB-D148-B263-62C0A948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LLF dynamically assigns priority to jobs based on their laxity (slack)</a:t>
            </a:r>
          </a:p>
          <a:p>
            <a:pPr lvl="1"/>
            <a:r>
              <a:rPr lang="en-US" altLang="en-US" sz="1600" dirty="0"/>
              <a:t>With absolute deadline</a:t>
            </a:r>
            <a:r>
              <a:rPr lang="en-US" altLang="en-US" sz="1600" i="1" dirty="0"/>
              <a:t> d </a:t>
            </a:r>
            <a:r>
              <a:rPr lang="en-US" altLang="en-US" sz="1600" dirty="0"/>
              <a:t>and remaining execution time </a:t>
            </a:r>
            <a:r>
              <a:rPr lang="en-US" altLang="en-US" sz="1600" i="1" dirty="0"/>
              <a:t>e</a:t>
            </a:r>
            <a:r>
              <a:rPr lang="en-US" altLang="en-US" sz="1600" dirty="0"/>
              <a:t>, laxity at time t is </a:t>
            </a:r>
            <a:r>
              <a:rPr lang="en-US" altLang="en-US" sz="1600" i="1" dirty="0"/>
              <a:t>l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=</a:t>
            </a:r>
            <a:r>
              <a:rPr lang="en-US" altLang="en-US" sz="1600" dirty="0"/>
              <a:t> </a:t>
            </a:r>
            <a:r>
              <a:rPr lang="en-US" altLang="en-US" sz="1600" i="1" dirty="0"/>
              <a:t>d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t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e</a:t>
            </a:r>
            <a:r>
              <a:rPr lang="en-US" altLang="en-US" sz="1600" dirty="0"/>
              <a:t> 	</a:t>
            </a:r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5"/>
            <a:endParaRPr lang="en-US" altLang="en-US" sz="1100" dirty="0"/>
          </a:p>
          <a:p>
            <a:pPr marL="1371600" lvl="3" indent="0">
              <a:buNone/>
            </a:pPr>
            <a:endParaRPr lang="en-US" altLang="en-US" sz="1100" dirty="0"/>
          </a:p>
          <a:p>
            <a:pPr lvl="1"/>
            <a:r>
              <a:rPr lang="en-US" altLang="en-US" sz="1600" dirty="0"/>
              <a:t>Job with the smallest laxity has the highest priority</a:t>
            </a:r>
          </a:p>
          <a:p>
            <a:pPr lvl="1"/>
            <a:r>
              <a:rPr lang="en-US" altLang="en-US" sz="1600" dirty="0"/>
              <a:t>LLF is also optimal </a:t>
            </a:r>
            <a:r>
              <a:rPr lang="en-US" altLang="en-US" sz="1600" dirty="0" err="1"/>
              <a:t>w.r.t.</a:t>
            </a:r>
            <a:r>
              <a:rPr lang="en-US" altLang="en-US" sz="1600" dirty="0"/>
              <a:t> all </a:t>
            </a:r>
            <a:r>
              <a:rPr lang="en-US" alt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pPr lvl="1"/>
            <a:r>
              <a:rPr lang="en-US" altLang="en-US" sz="1600" dirty="0"/>
              <a:t>LLF is impractical to implement because laxity tie results in frequent context switches</a:t>
            </a:r>
          </a:p>
          <a:p>
            <a:pPr lvl="1"/>
            <a:endParaRPr lang="en-US" altLang="en-US" sz="1600" u="sng" dirty="0">
              <a:solidFill>
                <a:srgbClr val="FF0000"/>
              </a:solidFill>
            </a:endParaRPr>
          </a:p>
        </p:txBody>
      </p:sp>
      <p:sp>
        <p:nvSpPr>
          <p:cNvPr id="50" name="Rectangle 88">
            <a:extLst>
              <a:ext uri="{FF2B5EF4-FFF2-40B4-BE49-F238E27FC236}">
                <a16:creationId xmlns:a16="http://schemas.microsoft.com/office/drawing/2014/main" id="{72FD5866-EA80-464D-974B-A9D1A765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496" y="2800767"/>
            <a:ext cx="1297612" cy="2365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CD010-E37D-9A40-9E84-B850235E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Least Laxity First (LLF)</a:t>
            </a:r>
            <a:endParaRPr lang="en-US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EB084B0-028E-8A43-9B8E-E0FC8D801D47}"/>
              </a:ext>
            </a:extLst>
          </p:cNvPr>
          <p:cNvGrpSpPr/>
          <p:nvPr/>
        </p:nvGrpSpPr>
        <p:grpSpPr>
          <a:xfrm>
            <a:off x="2213494" y="2975350"/>
            <a:ext cx="4343390" cy="341960"/>
            <a:chOff x="2170481" y="2778122"/>
            <a:chExt cx="4343390" cy="341960"/>
          </a:xfrm>
        </p:grpSpPr>
        <p:sp>
          <p:nvSpPr>
            <p:cNvPr id="33" name="Line 53">
              <a:extLst>
                <a:ext uri="{FF2B5EF4-FFF2-40B4-BE49-F238E27FC236}">
                  <a16:creationId xmlns:a16="http://schemas.microsoft.com/office/drawing/2014/main" id="{B139472A-5B75-4B47-914C-3406A0522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481" y="2841097"/>
              <a:ext cx="43433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56">
              <a:extLst>
                <a:ext uri="{FF2B5EF4-FFF2-40B4-BE49-F238E27FC236}">
                  <a16:creationId xmlns:a16="http://schemas.microsoft.com/office/drawing/2014/main" id="{C405CCF6-25F4-7C40-A113-0BA13CF4E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64">
              <a:extLst>
                <a:ext uri="{FF2B5EF4-FFF2-40B4-BE49-F238E27FC236}">
                  <a16:creationId xmlns:a16="http://schemas.microsoft.com/office/drawing/2014/main" id="{DA52C924-7E76-5241-AB08-747E542CB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0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 Box 75">
              <a:extLst>
                <a:ext uri="{FF2B5EF4-FFF2-40B4-BE49-F238E27FC236}">
                  <a16:creationId xmlns:a16="http://schemas.microsoft.com/office/drawing/2014/main" id="{BE1A9727-C006-E749-86E7-74F42160F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260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</a:p>
          </p:txBody>
        </p:sp>
        <p:sp>
          <p:nvSpPr>
            <p:cNvPr id="49" name="Text Box 75">
              <a:extLst>
                <a:ext uri="{FF2B5EF4-FFF2-40B4-BE49-F238E27FC236}">
                  <a16:creationId xmlns:a16="http://schemas.microsoft.com/office/drawing/2014/main" id="{C8CEA926-0026-A849-AD40-2125C6EC7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561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70B6C4-5F19-734D-9C4F-E40116C0FB65}"/>
              </a:ext>
            </a:extLst>
          </p:cNvPr>
          <p:cNvCxnSpPr>
            <a:cxnSpLocks/>
          </p:cNvCxnSpPr>
          <p:nvPr/>
        </p:nvCxnSpPr>
        <p:spPr>
          <a:xfrm>
            <a:off x="4273108" y="2919052"/>
            <a:ext cx="175038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75">
            <a:extLst>
              <a:ext uri="{FF2B5EF4-FFF2-40B4-BE49-F238E27FC236}">
                <a16:creationId xmlns:a16="http://schemas.microsoft.com/office/drawing/2014/main" id="{C229265D-11C8-AD4F-953D-367ACF72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501" y="2562111"/>
            <a:ext cx="609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i="1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4818EA4-1A8A-DA40-858F-83791E9AF5DA}"/>
              </a:ext>
            </a:extLst>
          </p:cNvPr>
          <p:cNvGrpSpPr/>
          <p:nvPr/>
        </p:nvGrpSpPr>
        <p:grpSpPr>
          <a:xfrm>
            <a:off x="2883384" y="5953117"/>
            <a:ext cx="242374" cy="692156"/>
            <a:chOff x="3300143" y="5505442"/>
            <a:chExt cx="242374" cy="692156"/>
          </a:xfrm>
        </p:grpSpPr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1FAC5E6-D030-F14A-8A6F-E2B4DA9F2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331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64D577C-B21F-F34E-B3D9-FF1AE99B9DD9}"/>
                </a:ext>
              </a:extLst>
            </p:cNvPr>
            <p:cNvSpPr txBox="1"/>
            <p:nvPr/>
          </p:nvSpPr>
          <p:spPr>
            <a:xfrm>
              <a:off x="3300143" y="582826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3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3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C5046B21-4248-5345-9C41-5B0AA09BA7DE}"/>
              </a:ext>
            </a:extLst>
          </p:cNvPr>
          <p:cNvSpPr txBox="1"/>
          <p:nvPr/>
        </p:nvSpPr>
        <p:spPr>
          <a:xfrm>
            <a:off x="2625062" y="6275941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1</a:t>
            </a:r>
            <a:br>
              <a:rPr lang="en-US" sz="900" dirty="0">
                <a:latin typeface="+mj-lt"/>
              </a:rPr>
            </a:br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2</a:t>
            </a:r>
            <a:endParaRPr lang="en-US" sz="900" dirty="0">
              <a:latin typeface="+mj-lt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216970E-264B-CF4E-A45E-5560162FA8B5}"/>
              </a:ext>
            </a:extLst>
          </p:cNvPr>
          <p:cNvGrpSpPr/>
          <p:nvPr/>
        </p:nvGrpSpPr>
        <p:grpSpPr>
          <a:xfrm>
            <a:off x="3250671" y="5953117"/>
            <a:ext cx="328936" cy="692156"/>
            <a:chOff x="3505892" y="5505442"/>
            <a:chExt cx="328936" cy="692156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F7DBDC5-956A-714B-8112-25F2A440A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360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22CBDDB-B537-7F4F-A12A-BBD275FAFEB7}"/>
                </a:ext>
              </a:extLst>
            </p:cNvPr>
            <p:cNvSpPr txBox="1"/>
            <p:nvPr/>
          </p:nvSpPr>
          <p:spPr>
            <a:xfrm>
              <a:off x="3505892" y="582826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2.5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9BD24D0-C53D-DA45-9D78-FD633C16B40D}"/>
              </a:ext>
            </a:extLst>
          </p:cNvPr>
          <p:cNvGrpSpPr/>
          <p:nvPr/>
        </p:nvGrpSpPr>
        <p:grpSpPr>
          <a:xfrm>
            <a:off x="3718732" y="5953117"/>
            <a:ext cx="242374" cy="692156"/>
            <a:chOff x="3923153" y="5513791"/>
            <a:chExt cx="242374" cy="692156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81FD6131-CEBF-C34F-BC52-CD328F191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4341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58D7933-6550-0845-B92E-9DEE6701D8B5}"/>
                </a:ext>
              </a:extLst>
            </p:cNvPr>
            <p:cNvSpPr txBox="1"/>
            <p:nvPr/>
          </p:nvSpPr>
          <p:spPr>
            <a:xfrm>
              <a:off x="3923153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FF3EB87-E55B-2D4F-99AC-F56DD4131E8E}"/>
              </a:ext>
            </a:extLst>
          </p:cNvPr>
          <p:cNvGrpSpPr/>
          <p:nvPr/>
        </p:nvGrpSpPr>
        <p:grpSpPr>
          <a:xfrm>
            <a:off x="4100231" y="5953117"/>
            <a:ext cx="328936" cy="692156"/>
            <a:chOff x="4198828" y="5521115"/>
            <a:chExt cx="328936" cy="692156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452A8FC3-6369-354C-A79B-08C6A8F84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297" y="5521115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F64280-E0D3-4B4E-A5D4-932E0940DF1D}"/>
                </a:ext>
              </a:extLst>
            </p:cNvPr>
            <p:cNvSpPr txBox="1"/>
            <p:nvPr/>
          </p:nvSpPr>
          <p:spPr>
            <a:xfrm>
              <a:off x="4198828" y="584393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1.5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1.5</a:t>
              </a:r>
            </a:p>
          </p:txBody>
        </p:sp>
      </p:grpSp>
      <p:sp>
        <p:nvSpPr>
          <p:cNvPr id="148" name="Rectangle 6">
            <a:extLst>
              <a:ext uri="{FF2B5EF4-FFF2-40B4-BE49-F238E27FC236}">
                <a16:creationId xmlns:a16="http://schemas.microsoft.com/office/drawing/2014/main" id="{0D4859D0-655F-AF4A-A666-CEE2C7247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42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1" name="Rectangle 88">
            <a:extLst>
              <a:ext uri="{FF2B5EF4-FFF2-40B4-BE49-F238E27FC236}">
                <a16:creationId xmlns:a16="http://schemas.microsoft.com/office/drawing/2014/main" id="{3D7E8250-8A11-7647-A70A-AC31EDBE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484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3" name="Rectangle 103">
            <a:extLst>
              <a:ext uri="{FF2B5EF4-FFF2-40B4-BE49-F238E27FC236}">
                <a16:creationId xmlns:a16="http://schemas.microsoft.com/office/drawing/2014/main" id="{62CC3E68-1199-344A-818E-C33EAC6AD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48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4" name="Rectangle 88">
            <a:extLst>
              <a:ext uri="{FF2B5EF4-FFF2-40B4-BE49-F238E27FC236}">
                <a16:creationId xmlns:a16="http://schemas.microsoft.com/office/drawing/2014/main" id="{9F566A11-BD81-E742-8112-3EC5D57D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323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BC27D77C-2398-CC4C-A9BC-9A45BF33D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649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6" name="Rectangle 88">
            <a:extLst>
              <a:ext uri="{FF2B5EF4-FFF2-40B4-BE49-F238E27FC236}">
                <a16:creationId xmlns:a16="http://schemas.microsoft.com/office/drawing/2014/main" id="{E706C68F-B901-014C-98B0-1D838002A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592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7" name="Rectangle 103">
            <a:extLst>
              <a:ext uri="{FF2B5EF4-FFF2-40B4-BE49-F238E27FC236}">
                <a16:creationId xmlns:a16="http://schemas.microsoft.com/office/drawing/2014/main" id="{CD27B0F9-A4B9-8041-B304-E0DDAC0D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9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8" name="Rectangle 88">
            <a:extLst>
              <a:ext uri="{FF2B5EF4-FFF2-40B4-BE49-F238E27FC236}">
                <a16:creationId xmlns:a16="http://schemas.microsoft.com/office/drawing/2014/main" id="{A548A9FB-F507-C54F-B0C2-BBE26B1E3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990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A8F633-9234-7840-8F24-05D0BFC979BC}"/>
              </a:ext>
            </a:extLst>
          </p:cNvPr>
          <p:cNvGrpSpPr/>
          <p:nvPr/>
        </p:nvGrpSpPr>
        <p:grpSpPr>
          <a:xfrm>
            <a:off x="4564931" y="5953117"/>
            <a:ext cx="242374" cy="692156"/>
            <a:chOff x="4398431" y="5513791"/>
            <a:chExt cx="242374" cy="692156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96E95E5-2623-2046-9ADE-4DA70C1998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9619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AA57C6-67BF-574F-9E81-8F7030609B53}"/>
                </a:ext>
              </a:extLst>
            </p:cNvPr>
            <p:cNvSpPr txBox="1"/>
            <p:nvPr/>
          </p:nvSpPr>
          <p:spPr>
            <a:xfrm>
              <a:off x="4398431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</a:t>
              </a:r>
            </a:p>
          </p:txBody>
        </p:sp>
      </p:grpSp>
      <p:sp>
        <p:nvSpPr>
          <p:cNvPr id="199" name="Rectangle 6">
            <a:extLst>
              <a:ext uri="{FF2B5EF4-FFF2-40B4-BE49-F238E27FC236}">
                <a16:creationId xmlns:a16="http://schemas.microsoft.com/office/drawing/2014/main" id="{A5C7A478-DDBE-E24C-9940-7CB62E0EC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37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0" name="Rectangle 103">
            <a:extLst>
              <a:ext uri="{FF2B5EF4-FFF2-40B4-BE49-F238E27FC236}">
                <a16:creationId xmlns:a16="http://schemas.microsoft.com/office/drawing/2014/main" id="{91DA786F-D3D1-2240-B1D9-37654D83B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7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1" name="Rectangle 6">
            <a:extLst>
              <a:ext uri="{FF2B5EF4-FFF2-40B4-BE49-F238E27FC236}">
                <a16:creationId xmlns:a16="http://schemas.microsoft.com/office/drawing/2014/main" id="{027BB912-DCBF-854F-8F07-C1CEF82DC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682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2" name="Rectangle 103">
            <a:extLst>
              <a:ext uri="{FF2B5EF4-FFF2-40B4-BE49-F238E27FC236}">
                <a16:creationId xmlns:a16="http://schemas.microsoft.com/office/drawing/2014/main" id="{CF315738-FEF8-CF44-9CAC-7DE380DE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073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3" name="Rectangle 88">
            <a:extLst>
              <a:ext uri="{FF2B5EF4-FFF2-40B4-BE49-F238E27FC236}">
                <a16:creationId xmlns:a16="http://schemas.microsoft.com/office/drawing/2014/main" id="{B78FA6A9-2B06-FB49-957D-FE05DC78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775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" name="Rectangle 88">
            <a:extLst>
              <a:ext uri="{FF2B5EF4-FFF2-40B4-BE49-F238E27FC236}">
                <a16:creationId xmlns:a16="http://schemas.microsoft.com/office/drawing/2014/main" id="{427C75D2-4C87-1D4E-A898-EAB5C1FEA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89" y="5341184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" name="Rectangle 88">
            <a:extLst>
              <a:ext uri="{FF2B5EF4-FFF2-40B4-BE49-F238E27FC236}">
                <a16:creationId xmlns:a16="http://schemas.microsoft.com/office/drawing/2014/main" id="{8AC05212-3910-8D4B-BF68-70D9D0F7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358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" name="Rectangle 88">
            <a:extLst>
              <a:ext uri="{FF2B5EF4-FFF2-40B4-BE49-F238E27FC236}">
                <a16:creationId xmlns:a16="http://schemas.microsoft.com/office/drawing/2014/main" id="{9FFD795E-2AF7-E947-9A5C-A9E9731F5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79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8" name="Rectangle 88">
            <a:extLst>
              <a:ext uri="{FF2B5EF4-FFF2-40B4-BE49-F238E27FC236}">
                <a16:creationId xmlns:a16="http://schemas.microsoft.com/office/drawing/2014/main" id="{56F05930-EC37-F54A-8A84-B0A4028E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263" y="5344392"/>
            <a:ext cx="421526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5B89780-5E3A-4849-8157-4EBB1A7B824A}"/>
              </a:ext>
            </a:extLst>
          </p:cNvPr>
          <p:cNvGrpSpPr/>
          <p:nvPr/>
        </p:nvGrpSpPr>
        <p:grpSpPr>
          <a:xfrm>
            <a:off x="1621473" y="4718627"/>
            <a:ext cx="4519045" cy="1188117"/>
            <a:chOff x="1621473" y="4718627"/>
            <a:chExt cx="4519045" cy="118811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E227301-D7C3-B543-BEED-F4C1A338368B}"/>
                </a:ext>
              </a:extLst>
            </p:cNvPr>
            <p:cNvSpPr txBox="1"/>
            <p:nvPr/>
          </p:nvSpPr>
          <p:spPr>
            <a:xfrm>
              <a:off x="1621473" y="4758051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(5, 2)</a:t>
              </a:r>
            </a:p>
          </p:txBody>
        </p:sp>
        <p:sp>
          <p:nvSpPr>
            <p:cNvPr id="94" name="Line 33">
              <a:extLst>
                <a:ext uri="{FF2B5EF4-FFF2-40B4-BE49-F238E27FC236}">
                  <a16:creationId xmlns:a16="http://schemas.microsoft.com/office/drawing/2014/main" id="{4B754F80-4B7A-3744-BEC0-9AA2A55C3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451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34">
              <a:extLst>
                <a:ext uri="{FF2B5EF4-FFF2-40B4-BE49-F238E27FC236}">
                  <a16:creationId xmlns:a16="http://schemas.microsoft.com/office/drawing/2014/main" id="{49E01AE9-6AF1-664F-BD10-6D8520A33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35">
              <a:extLst>
                <a:ext uri="{FF2B5EF4-FFF2-40B4-BE49-F238E27FC236}">
                  <a16:creationId xmlns:a16="http://schemas.microsoft.com/office/drawing/2014/main" id="{FBE6BB7D-E42E-E440-B83C-5F016BECC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36">
              <a:extLst>
                <a:ext uri="{FF2B5EF4-FFF2-40B4-BE49-F238E27FC236}">
                  <a16:creationId xmlns:a16="http://schemas.microsoft.com/office/drawing/2014/main" id="{A9D91171-C3AA-E941-A661-39BA53A80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9D0A83F4-E1D5-644F-913A-C0FD9CAE8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38">
              <a:extLst>
                <a:ext uri="{FF2B5EF4-FFF2-40B4-BE49-F238E27FC236}">
                  <a16:creationId xmlns:a16="http://schemas.microsoft.com/office/drawing/2014/main" id="{D15F77A5-63B4-5C4D-BD41-3F497AEA1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86">
              <a:extLst>
                <a:ext uri="{FF2B5EF4-FFF2-40B4-BE49-F238E27FC236}">
                  <a16:creationId xmlns:a16="http://schemas.microsoft.com/office/drawing/2014/main" id="{7E81194E-5EC0-5545-AB13-92D902FE6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8007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3">
              <a:extLst>
                <a:ext uri="{FF2B5EF4-FFF2-40B4-BE49-F238E27FC236}">
                  <a16:creationId xmlns:a16="http://schemas.microsoft.com/office/drawing/2014/main" id="{FDFB0660-ADEF-8343-8771-5EB9298F9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4" name="Text Box 75">
              <a:extLst>
                <a:ext uri="{FF2B5EF4-FFF2-40B4-BE49-F238E27FC236}">
                  <a16:creationId xmlns:a16="http://schemas.microsoft.com/office/drawing/2014/main" id="{A32ADA2E-2339-E24E-A272-F52E0C0D7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374" y="5594108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135" name="Text Box 76">
              <a:extLst>
                <a:ext uri="{FF2B5EF4-FFF2-40B4-BE49-F238E27FC236}">
                  <a16:creationId xmlns:a16="http://schemas.microsoft.com/office/drawing/2014/main" id="{F63A337B-0CC9-4B4E-9C61-4D7B262F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1899" y="5598967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590976D-FFC7-2A4E-93A4-D95238D991D1}"/>
                </a:ext>
              </a:extLst>
            </p:cNvPr>
            <p:cNvSpPr txBox="1"/>
            <p:nvPr/>
          </p:nvSpPr>
          <p:spPr>
            <a:xfrm>
              <a:off x="1621473" y="5314584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 3)</a:t>
              </a:r>
            </a:p>
          </p:txBody>
        </p:sp>
        <p:sp>
          <p:nvSpPr>
            <p:cNvPr id="114" name="Line 55">
              <a:extLst>
                <a:ext uri="{FF2B5EF4-FFF2-40B4-BE49-F238E27FC236}">
                  <a16:creationId xmlns:a16="http://schemas.microsoft.com/office/drawing/2014/main" id="{51EE3495-975D-D24C-93F6-7D9E60C27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11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5" name="Line 56">
              <a:extLst>
                <a:ext uri="{FF2B5EF4-FFF2-40B4-BE49-F238E27FC236}">
                  <a16:creationId xmlns:a16="http://schemas.microsoft.com/office/drawing/2014/main" id="{2D9A9267-6CA5-B84E-A44E-0F6A759C1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6" name="Line 57">
              <a:extLst>
                <a:ext uri="{FF2B5EF4-FFF2-40B4-BE49-F238E27FC236}">
                  <a16:creationId xmlns:a16="http://schemas.microsoft.com/office/drawing/2014/main" id="{7F7A23BC-2A2C-AC42-A9D9-4EECDF42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Line 58">
              <a:extLst>
                <a:ext uri="{FF2B5EF4-FFF2-40B4-BE49-F238E27FC236}">
                  <a16:creationId xmlns:a16="http://schemas.microsoft.com/office/drawing/2014/main" id="{D3738C51-9948-A94E-88D6-C0F8BA45A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59">
              <a:extLst>
                <a:ext uri="{FF2B5EF4-FFF2-40B4-BE49-F238E27FC236}">
                  <a16:creationId xmlns:a16="http://schemas.microsoft.com/office/drawing/2014/main" id="{0EAF0378-017B-5A42-A8CD-06A1C74C3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Line 60">
              <a:extLst>
                <a:ext uri="{FF2B5EF4-FFF2-40B4-BE49-F238E27FC236}">
                  <a16:creationId xmlns:a16="http://schemas.microsoft.com/office/drawing/2014/main" id="{6E2925C4-E0A0-2C48-809A-2FCD7E0BF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8FB6B7C4-7B02-8043-BEBF-A75496647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9896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4">
              <a:extLst>
                <a:ext uri="{FF2B5EF4-FFF2-40B4-BE49-F238E27FC236}">
                  <a16:creationId xmlns:a16="http://schemas.microsoft.com/office/drawing/2014/main" id="{83C485C7-CB86-8C49-941A-60802F69E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F4951E01-6992-2747-9515-94E78F6AC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035600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3" name="Line 53">
              <a:extLst>
                <a:ext uri="{FF2B5EF4-FFF2-40B4-BE49-F238E27FC236}">
                  <a16:creationId xmlns:a16="http://schemas.microsoft.com/office/drawing/2014/main" id="{1A301D30-802C-BA4B-B049-37BA971E8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598967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8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animBg="1"/>
      <p:bldP spid="54" grpId="0"/>
      <p:bldP spid="165" grpId="0"/>
      <p:bldP spid="148" grpId="0" animBg="1"/>
      <p:bldP spid="151" grpId="0" animBg="1"/>
      <p:bldP spid="153" grpId="0" animBg="1"/>
      <p:bldP spid="174" grpId="0" animBg="1"/>
      <p:bldP spid="175" grpId="0" animBg="1"/>
      <p:bldP spid="176" grpId="0" animBg="1"/>
      <p:bldP spid="177" grpId="0" animBg="1"/>
      <p:bldP spid="178" grpId="1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9AFC-88D7-5749-B401-387FDF7E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vs. EDF vs. LLF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538DD-769C-A64A-9768-EEFCCEFB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solidFill>
                  <a:srgbClr val="FF0000"/>
                </a:solidFill>
              </a:rPr>
              <a:t>Rate monotonic (RM)</a:t>
            </a:r>
          </a:p>
          <a:p>
            <a:pPr lvl="1"/>
            <a:r>
              <a:rPr lang="en-CA" sz="2000" dirty="0"/>
              <a:t>Simpler implementation, even in systems without explicit support for timing constraints (periods, deadlines)</a:t>
            </a:r>
          </a:p>
          <a:p>
            <a:pPr lvl="1"/>
            <a:r>
              <a:rPr lang="en-CA" sz="2000" dirty="0"/>
              <a:t>Predictability for highest priority tasks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Earliest deadline first (EDF)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during overload conditions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Least laxity first (LLF)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when there are jobs with equal laxity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970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2279-BE79-D74B-8468-FCA63765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Mixed Periodic and Aperiodic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3C41-AD9B-3B4E-A80B-0B5D4A7F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/>
              <a:t>One idea: run aperiodic tasks as soon as they arrive</a:t>
            </a:r>
          </a:p>
          <a:p>
            <a:pPr lvl="1"/>
            <a:r>
              <a:rPr lang="en-CA" sz="1400" dirty="0"/>
              <a:t>Response time for aperiodic tasks is minimized, but it’s unbounded for periodic tasks</a:t>
            </a:r>
          </a:p>
          <a:p>
            <a:r>
              <a:rPr lang="en-CA" sz="1800" dirty="0"/>
              <a:t>Another idea: assign aperiodic tasks lowest priority (run if no periodic task runs)</a:t>
            </a:r>
          </a:p>
          <a:p>
            <a:pPr lvl="1"/>
            <a:r>
              <a:rPr lang="en-CA" sz="1400" dirty="0"/>
              <a:t>Simple, bad response time for aperiodic tasks (applicable if they have no strict timing requirement)</a:t>
            </a:r>
          </a:p>
          <a:p>
            <a:r>
              <a:rPr lang="en-CA" sz="1800" dirty="0"/>
              <a:t>Better idea: aperiodic tasks can be served by periodically invoked </a:t>
            </a:r>
            <a:r>
              <a:rPr lang="en-CA" sz="1800" i="1" dirty="0">
                <a:solidFill>
                  <a:srgbClr val="FF0000"/>
                </a:solidFill>
              </a:rPr>
              <a:t>server</a:t>
            </a:r>
          </a:p>
          <a:p>
            <a:pPr lvl="1"/>
            <a:r>
              <a:rPr lang="en-CA" sz="1400" dirty="0"/>
              <a:t>Server can be accounted for in periodic task schedulability analysis </a:t>
            </a:r>
          </a:p>
          <a:p>
            <a:pPr lvl="1"/>
            <a:r>
              <a:rPr lang="en-CA" sz="1400" dirty="0"/>
              <a:t>Server has period </a:t>
            </a:r>
            <a:r>
              <a:rPr lang="en-CA" sz="1400" i="1" dirty="0" err="1"/>
              <a:t>p</a:t>
            </a:r>
            <a:r>
              <a:rPr lang="en-CA" sz="1400" i="1" baseline="-25000" dirty="0" err="1"/>
              <a:t>s</a:t>
            </a:r>
            <a:r>
              <a:rPr lang="en-CA" sz="1400" dirty="0"/>
              <a:t> and budget </a:t>
            </a:r>
            <a:r>
              <a:rPr lang="en-CA" sz="1400" i="1" dirty="0"/>
              <a:t>B</a:t>
            </a:r>
            <a:r>
              <a:rPr lang="en-CA" sz="1400" i="1" baseline="-25000" dirty="0"/>
              <a:t>s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Server can serve aperiodic tasks until budget expires </a:t>
            </a:r>
          </a:p>
          <a:p>
            <a:pPr lvl="1"/>
            <a:r>
              <a:rPr lang="en-CA" sz="1400" dirty="0"/>
              <a:t>Servers have different flavors depending on details of when they are invoked, what priority they have, and how budgets are replenished</a:t>
            </a:r>
          </a:p>
          <a:p>
            <a:endParaRPr lang="en-US" sz="1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1EAC55-FB68-7549-97C6-065B64D9ED5D}"/>
              </a:ext>
            </a:extLst>
          </p:cNvPr>
          <p:cNvGrpSpPr/>
          <p:nvPr/>
        </p:nvGrpSpPr>
        <p:grpSpPr>
          <a:xfrm>
            <a:off x="1286456" y="5181600"/>
            <a:ext cx="4405735" cy="1384124"/>
            <a:chOff x="759331" y="5158959"/>
            <a:chExt cx="4405735" cy="138412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813CB41-A96B-7D43-A556-421170E7CBE8}"/>
                </a:ext>
              </a:extLst>
            </p:cNvPr>
            <p:cNvCxnSpPr>
              <a:stCxn id="95" idx="3"/>
              <a:endCxn id="9" idx="1"/>
            </p:cNvCxnSpPr>
            <p:nvPr/>
          </p:nvCxnSpPr>
          <p:spPr>
            <a:xfrm>
              <a:off x="3618657" y="5302083"/>
              <a:ext cx="2491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0C9801A-AE66-6444-B510-37EFF86FC2FA}"/>
                </a:ext>
              </a:extLst>
            </p:cNvPr>
            <p:cNvCxnSpPr>
              <a:cxnSpLocks/>
              <a:stCxn id="9" idx="2"/>
              <a:endCxn id="122" idx="0"/>
            </p:cNvCxnSpPr>
            <p:nvPr/>
          </p:nvCxnSpPr>
          <p:spPr>
            <a:xfrm>
              <a:off x="4137849" y="5440582"/>
              <a:ext cx="0" cy="4370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E403DD4-2E85-AB46-8E64-115540ED90EE}"/>
                </a:ext>
              </a:extLst>
            </p:cNvPr>
            <p:cNvCxnSpPr>
              <a:stCxn id="121" idx="3"/>
              <a:endCxn id="12" idx="1"/>
            </p:cNvCxnSpPr>
            <p:nvPr/>
          </p:nvCxnSpPr>
          <p:spPr>
            <a:xfrm>
              <a:off x="4407849" y="6020769"/>
              <a:ext cx="2824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C870B6-0BA3-9247-B813-4A005206411D}"/>
                </a:ext>
              </a:extLst>
            </p:cNvPr>
            <p:cNvGrpSpPr/>
            <p:nvPr/>
          </p:nvGrpSpPr>
          <p:grpSpPr>
            <a:xfrm>
              <a:off x="2178657" y="5158959"/>
              <a:ext cx="1440000" cy="286247"/>
              <a:chOff x="2178657" y="5152440"/>
              <a:chExt cx="1440000" cy="28624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A1412E-BA50-6D40-810A-A7587ECE7930}"/>
                  </a:ext>
                </a:extLst>
              </p:cNvPr>
              <p:cNvSpPr/>
              <p:nvPr/>
            </p:nvSpPr>
            <p:spPr>
              <a:xfrm>
                <a:off x="2178657" y="5152440"/>
                <a:ext cx="1440000" cy="2862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297060A-A6A2-9C4F-8A60-F273BA1DB6C3}"/>
                  </a:ext>
                </a:extLst>
              </p:cNvPr>
              <p:cNvSpPr/>
              <p:nvPr/>
            </p:nvSpPr>
            <p:spPr>
              <a:xfrm>
                <a:off x="34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DF17679-9756-F040-B25E-CA3ADE274CB0}"/>
                  </a:ext>
                </a:extLst>
              </p:cNvPr>
              <p:cNvSpPr/>
              <p:nvPr/>
            </p:nvSpPr>
            <p:spPr>
              <a:xfrm>
                <a:off x="325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E85B8EE-3C65-CE49-AE77-311B5FF0900D}"/>
                  </a:ext>
                </a:extLst>
              </p:cNvPr>
              <p:cNvSpPr/>
              <p:nvPr/>
            </p:nvSpPr>
            <p:spPr>
              <a:xfrm>
                <a:off x="307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FFA2396-0DDF-C441-A5A8-8FF12995850C}"/>
                  </a:ext>
                </a:extLst>
              </p:cNvPr>
              <p:cNvSpPr/>
              <p:nvPr/>
            </p:nvSpPr>
            <p:spPr>
              <a:xfrm>
                <a:off x="289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943A4C6-903E-B64D-A228-B4F446D04789}"/>
                  </a:ext>
                </a:extLst>
              </p:cNvPr>
              <p:cNvSpPr/>
              <p:nvPr/>
            </p:nvSpPr>
            <p:spPr>
              <a:xfrm>
                <a:off x="271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C59C2BB-1478-9A43-B06D-6784C5A3D22A}"/>
                  </a:ext>
                </a:extLst>
              </p:cNvPr>
              <p:cNvSpPr/>
              <p:nvPr/>
            </p:nvSpPr>
            <p:spPr>
              <a:xfrm>
                <a:off x="25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B3FB09-28B7-844C-B45F-34BEFDD66598}"/>
                </a:ext>
              </a:extLst>
            </p:cNvPr>
            <p:cNvSpPr txBox="1"/>
            <p:nvPr/>
          </p:nvSpPr>
          <p:spPr>
            <a:xfrm>
              <a:off x="759331" y="5163583"/>
              <a:ext cx="1108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E63C73-8D0A-BF45-A430-7934B0F8999C}"/>
                </a:ext>
              </a:extLst>
            </p:cNvPr>
            <p:cNvSpPr txBox="1"/>
            <p:nvPr/>
          </p:nvSpPr>
          <p:spPr>
            <a:xfrm>
              <a:off x="1659011" y="5882269"/>
              <a:ext cx="9984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Periodic Tasks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05DA09-CE84-FE4F-9E69-384A2AD1EE92}"/>
                </a:ext>
              </a:extLst>
            </p:cNvPr>
            <p:cNvSpPr txBox="1"/>
            <p:nvPr/>
          </p:nvSpPr>
          <p:spPr>
            <a:xfrm>
              <a:off x="3867849" y="5163583"/>
              <a:ext cx="540000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Server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DAC5A6-2A93-7045-A593-7CFF276BBB11}"/>
                </a:ext>
              </a:extLst>
            </p:cNvPr>
            <p:cNvSpPr txBox="1"/>
            <p:nvPr/>
          </p:nvSpPr>
          <p:spPr>
            <a:xfrm>
              <a:off x="3120225" y="6266084"/>
              <a:ext cx="1023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Ready Queue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36736-F9F4-2A4C-908B-5151EDBE26FD}"/>
                </a:ext>
              </a:extLst>
            </p:cNvPr>
            <p:cNvSpPr txBox="1"/>
            <p:nvPr/>
          </p:nvSpPr>
          <p:spPr>
            <a:xfrm>
              <a:off x="4690256" y="5882269"/>
              <a:ext cx="474810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2D55B5-6BF0-8D4D-9F80-93986FE33218}"/>
                </a:ext>
              </a:extLst>
            </p:cNvPr>
            <p:cNvGrpSpPr/>
            <p:nvPr/>
          </p:nvGrpSpPr>
          <p:grpSpPr>
            <a:xfrm>
              <a:off x="2967849" y="5877645"/>
              <a:ext cx="1440000" cy="286247"/>
              <a:chOff x="2967849" y="5877645"/>
              <a:chExt cx="1440000" cy="286247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D70CDA2-3D35-7246-AA43-86C83B673F9B}"/>
                  </a:ext>
                </a:extLst>
              </p:cNvPr>
              <p:cNvSpPr/>
              <p:nvPr/>
            </p:nvSpPr>
            <p:spPr>
              <a:xfrm>
                <a:off x="2967849" y="5877645"/>
                <a:ext cx="144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72C84EB-0294-044E-B850-F2D6D4A609FE}"/>
                  </a:ext>
                </a:extLst>
              </p:cNvPr>
              <p:cNvSpPr/>
              <p:nvPr/>
            </p:nvSpPr>
            <p:spPr>
              <a:xfrm>
                <a:off x="42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DE25053-EC12-4149-ADDF-7ABD2337D899}"/>
                  </a:ext>
                </a:extLst>
              </p:cNvPr>
              <p:cNvSpPr/>
              <p:nvPr/>
            </p:nvSpPr>
            <p:spPr>
              <a:xfrm>
                <a:off x="404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3E6E595-9F08-A249-9ADE-0825BC761E9D}"/>
                  </a:ext>
                </a:extLst>
              </p:cNvPr>
              <p:cNvSpPr/>
              <p:nvPr/>
            </p:nvSpPr>
            <p:spPr>
              <a:xfrm>
                <a:off x="386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1BE4447-86F9-E84E-A5EF-252B5200EEFD}"/>
                  </a:ext>
                </a:extLst>
              </p:cNvPr>
              <p:cNvSpPr/>
              <p:nvPr/>
            </p:nvSpPr>
            <p:spPr>
              <a:xfrm>
                <a:off x="368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FDDDAA8-B604-2943-A24F-0F82CD6CD46C}"/>
                  </a:ext>
                </a:extLst>
              </p:cNvPr>
              <p:cNvSpPr/>
              <p:nvPr/>
            </p:nvSpPr>
            <p:spPr>
              <a:xfrm>
                <a:off x="350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39FE8C-932F-5046-A95E-595B2CECE222}"/>
                  </a:ext>
                </a:extLst>
              </p:cNvPr>
              <p:cNvSpPr/>
              <p:nvPr/>
            </p:nvSpPr>
            <p:spPr>
              <a:xfrm>
                <a:off x="33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9F7B6B1-8DA2-BF4B-BCF0-11D446C8DE04}"/>
                </a:ext>
              </a:extLst>
            </p:cNvPr>
            <p:cNvCxnSpPr>
              <a:cxnSpLocks/>
              <a:stCxn id="7" idx="3"/>
              <a:endCxn id="4" idx="1"/>
            </p:cNvCxnSpPr>
            <p:nvPr/>
          </p:nvCxnSpPr>
          <p:spPr>
            <a:xfrm>
              <a:off x="1868097" y="5302083"/>
              <a:ext cx="3105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35690D5-6884-874F-B060-53A858377AD0}"/>
                </a:ext>
              </a:extLst>
            </p:cNvPr>
            <p:cNvCxnSpPr>
              <a:cxnSpLocks/>
              <a:stCxn id="8" idx="3"/>
              <a:endCxn id="120" idx="1"/>
            </p:cNvCxnSpPr>
            <p:nvPr/>
          </p:nvCxnSpPr>
          <p:spPr>
            <a:xfrm>
              <a:off x="2657489" y="6020769"/>
              <a:ext cx="3103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1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E2C2-0874-B844-A08D-051B3EE7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Polling Server (PS)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9B05-C162-D344-9111-790E1C5E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PS are scheduled based on RM</a:t>
            </a:r>
          </a:p>
          <a:p>
            <a:r>
              <a:rPr lang="en-CA" sz="2000" dirty="0"/>
              <a:t>Aperiodic arrivals are queued until PS is invoked </a:t>
            </a:r>
          </a:p>
          <a:p>
            <a:r>
              <a:rPr lang="en-CA" sz="2000" dirty="0"/>
              <a:t>At the beginning of its period, PS serves queued aperiodic tasks</a:t>
            </a:r>
          </a:p>
          <a:p>
            <a:r>
              <a:rPr lang="en-CA" sz="2000" dirty="0"/>
              <a:t>PS suspends itself when queue becomes empty or budget expires</a:t>
            </a:r>
          </a:p>
          <a:p>
            <a:r>
              <a:rPr lang="en-CA" sz="2000" dirty="0"/>
              <a:t>PS is treated as regular periodic task in schedulability analysis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8F2DC625-4D7C-5944-9BC3-BBDEBA5B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76731"/>
            <a:ext cx="382774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E66114-F77C-AC42-8E33-488C5CA1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76731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A4925AF1-BC72-8E46-BA46-CCC85472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66038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9B7F22F-2F3B-6343-872C-A26E749FC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66038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F2433ED-3CE0-A34B-962F-D02E2A6D31EB}"/>
              </a:ext>
            </a:extLst>
          </p:cNvPr>
          <p:cNvGrpSpPr/>
          <p:nvPr/>
        </p:nvGrpSpPr>
        <p:grpSpPr>
          <a:xfrm>
            <a:off x="385853" y="5672410"/>
            <a:ext cx="7506971" cy="318811"/>
            <a:chOff x="385853" y="5672410"/>
            <a:chExt cx="7506971" cy="318811"/>
          </a:xfrm>
        </p:grpSpPr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1B03F676-3D1F-1741-919C-97B898DB6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55">
              <a:extLst>
                <a:ext uri="{FF2B5EF4-FFF2-40B4-BE49-F238E27FC236}">
                  <a16:creationId xmlns:a16="http://schemas.microsoft.com/office/drawing/2014/main" id="{26AED32F-9E75-4045-A8AA-9FC8D486E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6">
              <a:extLst>
                <a:ext uri="{FF2B5EF4-FFF2-40B4-BE49-F238E27FC236}">
                  <a16:creationId xmlns:a16="http://schemas.microsoft.com/office/drawing/2014/main" id="{90C3D04E-4857-284F-A3E9-736F62D83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Line 57">
              <a:extLst>
                <a:ext uri="{FF2B5EF4-FFF2-40B4-BE49-F238E27FC236}">
                  <a16:creationId xmlns:a16="http://schemas.microsoft.com/office/drawing/2014/main" id="{8A0581F2-97E8-4F4A-B378-3D0EEAD0A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8DB13B1A-7BED-014D-9F94-9DF7EC5E0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9BE425E4-3B1C-D645-938F-3DCEE0541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Line 60">
              <a:extLst>
                <a:ext uri="{FF2B5EF4-FFF2-40B4-BE49-F238E27FC236}">
                  <a16:creationId xmlns:a16="http://schemas.microsoft.com/office/drawing/2014/main" id="{68227FCA-856D-DC4B-8C9D-3D8745941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61">
              <a:extLst>
                <a:ext uri="{FF2B5EF4-FFF2-40B4-BE49-F238E27FC236}">
                  <a16:creationId xmlns:a16="http://schemas.microsoft.com/office/drawing/2014/main" id="{983ED9EA-8CE4-3449-A42B-F8592685C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62">
              <a:extLst>
                <a:ext uri="{FF2B5EF4-FFF2-40B4-BE49-F238E27FC236}">
                  <a16:creationId xmlns:a16="http://schemas.microsoft.com/office/drawing/2014/main" id="{3E45AFC9-55AD-FE44-B482-52477DCE0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63">
              <a:extLst>
                <a:ext uri="{FF2B5EF4-FFF2-40B4-BE49-F238E27FC236}">
                  <a16:creationId xmlns:a16="http://schemas.microsoft.com/office/drawing/2014/main" id="{E5080176-8B4B-D042-B40E-4B90F548E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64">
              <a:extLst>
                <a:ext uri="{FF2B5EF4-FFF2-40B4-BE49-F238E27FC236}">
                  <a16:creationId xmlns:a16="http://schemas.microsoft.com/office/drawing/2014/main" id="{E8893A35-4C6A-5246-AC0C-C26E6AAF0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DF716C1D-C645-9B4F-8C76-AEB3E3EDC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6">
              <a:extLst>
                <a:ext uri="{FF2B5EF4-FFF2-40B4-BE49-F238E27FC236}">
                  <a16:creationId xmlns:a16="http://schemas.microsoft.com/office/drawing/2014/main" id="{0D1958E6-580A-A340-B855-281F81A88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AD5A0513-CECA-3B4D-845B-04BE5D32A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8">
              <a:extLst>
                <a:ext uri="{FF2B5EF4-FFF2-40B4-BE49-F238E27FC236}">
                  <a16:creationId xmlns:a16="http://schemas.microsoft.com/office/drawing/2014/main" id="{487DE5B7-A682-4140-B72E-D13855480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9">
              <a:extLst>
                <a:ext uri="{FF2B5EF4-FFF2-40B4-BE49-F238E27FC236}">
                  <a16:creationId xmlns:a16="http://schemas.microsoft.com/office/drawing/2014/main" id="{65538AE3-CC3E-5042-B5DE-B66915C08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70">
              <a:extLst>
                <a:ext uri="{FF2B5EF4-FFF2-40B4-BE49-F238E27FC236}">
                  <a16:creationId xmlns:a16="http://schemas.microsoft.com/office/drawing/2014/main" id="{4696FE4A-3A27-234F-BE95-DA69BC2A5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71">
              <a:extLst>
                <a:ext uri="{FF2B5EF4-FFF2-40B4-BE49-F238E27FC236}">
                  <a16:creationId xmlns:a16="http://schemas.microsoft.com/office/drawing/2014/main" id="{69D61BF4-23D8-AA4D-81B8-BA42DD3A3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72">
              <a:extLst>
                <a:ext uri="{FF2B5EF4-FFF2-40B4-BE49-F238E27FC236}">
                  <a16:creationId xmlns:a16="http://schemas.microsoft.com/office/drawing/2014/main" id="{499B85F9-41A3-3744-B5D5-D32871AC9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73">
              <a:extLst>
                <a:ext uri="{FF2B5EF4-FFF2-40B4-BE49-F238E27FC236}">
                  <a16:creationId xmlns:a16="http://schemas.microsoft.com/office/drawing/2014/main" id="{D89A327A-C535-8447-9CFC-6A5C926A5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74">
              <a:extLst>
                <a:ext uri="{FF2B5EF4-FFF2-40B4-BE49-F238E27FC236}">
                  <a16:creationId xmlns:a16="http://schemas.microsoft.com/office/drawing/2014/main" id="{51EE39E3-38FE-C24C-ABE3-DE445D00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39A624-3708-5F49-8BC2-66443D45AA30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60" name="Rectangle 88">
              <a:extLst>
                <a:ext uri="{FF2B5EF4-FFF2-40B4-BE49-F238E27FC236}">
                  <a16:creationId xmlns:a16="http://schemas.microsoft.com/office/drawing/2014/main" id="{0F6A2C26-3E4C-944C-B410-E92EB788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88">
              <a:extLst>
                <a:ext uri="{FF2B5EF4-FFF2-40B4-BE49-F238E27FC236}">
                  <a16:creationId xmlns:a16="http://schemas.microsoft.com/office/drawing/2014/main" id="{17318CBB-3E02-384F-8709-151E2D4F5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88">
              <a:extLst>
                <a:ext uri="{FF2B5EF4-FFF2-40B4-BE49-F238E27FC236}">
                  <a16:creationId xmlns:a16="http://schemas.microsoft.com/office/drawing/2014/main" id="{AFB90160-8DF8-EB41-A935-2385F0DC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88">
              <a:extLst>
                <a:ext uri="{FF2B5EF4-FFF2-40B4-BE49-F238E27FC236}">
                  <a16:creationId xmlns:a16="http://schemas.microsoft.com/office/drawing/2014/main" id="{C403F3B2-DB92-0A41-918A-080BF1166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88">
              <a:extLst>
                <a:ext uri="{FF2B5EF4-FFF2-40B4-BE49-F238E27FC236}">
                  <a16:creationId xmlns:a16="http://schemas.microsoft.com/office/drawing/2014/main" id="{D5695432-6DF7-4346-9ED9-F36D9A85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E5A36BFC-B464-2C48-AB6B-B8E897609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" name="Rectangle 88">
            <a:extLst>
              <a:ext uri="{FF2B5EF4-FFF2-40B4-BE49-F238E27FC236}">
                <a16:creationId xmlns:a16="http://schemas.microsoft.com/office/drawing/2014/main" id="{C15921F2-433B-8F4F-BDD2-050906425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89" y="5167673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Rectangle 88">
            <a:extLst>
              <a:ext uri="{FF2B5EF4-FFF2-40B4-BE49-F238E27FC236}">
                <a16:creationId xmlns:a16="http://schemas.microsoft.com/office/drawing/2014/main" id="{13ACC7DD-7F69-A043-ABB9-723BDFA6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530" y="5167673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88">
            <a:extLst>
              <a:ext uri="{FF2B5EF4-FFF2-40B4-BE49-F238E27FC236}">
                <a16:creationId xmlns:a16="http://schemas.microsoft.com/office/drawing/2014/main" id="{40A28F7D-0A68-B84F-B053-00E2C3F5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943" y="5167673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103">
            <a:extLst>
              <a:ext uri="{FF2B5EF4-FFF2-40B4-BE49-F238E27FC236}">
                <a16:creationId xmlns:a16="http://schemas.microsoft.com/office/drawing/2014/main" id="{50C3D4C1-F9E1-1E42-B48D-D4152755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1A075A63-70AD-8A42-AB16-6C04DC61A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46639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103">
            <a:extLst>
              <a:ext uri="{FF2B5EF4-FFF2-40B4-BE49-F238E27FC236}">
                <a16:creationId xmlns:a16="http://schemas.microsoft.com/office/drawing/2014/main" id="{56C55D77-A1B5-A742-8AB9-15A0BF7A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103">
            <a:extLst>
              <a:ext uri="{FF2B5EF4-FFF2-40B4-BE49-F238E27FC236}">
                <a16:creationId xmlns:a16="http://schemas.microsoft.com/office/drawing/2014/main" id="{0C877FE0-FF99-DF42-BB48-436FA7AD9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64CD8F0-2E6B-7B4B-9F37-D5EB765CAE32}"/>
              </a:ext>
            </a:extLst>
          </p:cNvPr>
          <p:cNvGrpSpPr/>
          <p:nvPr/>
        </p:nvGrpSpPr>
        <p:grpSpPr>
          <a:xfrm>
            <a:off x="513218" y="5017699"/>
            <a:ext cx="7379606" cy="382348"/>
            <a:chOff x="513218" y="5017699"/>
            <a:chExt cx="7379606" cy="3823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960427-C05F-2F41-9C87-C59691A9A0DF}"/>
                </a:ext>
              </a:extLst>
            </p:cNvPr>
            <p:cNvSpPr txBox="1"/>
            <p:nvPr/>
          </p:nvSpPr>
          <p:spPr>
            <a:xfrm>
              <a:off x="513218" y="5088660"/>
              <a:ext cx="758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PS: (5,2)</a:t>
              </a:r>
            </a:p>
          </p:txBody>
        </p:sp>
        <p:sp>
          <p:nvSpPr>
            <p:cNvPr id="10" name="Line 31">
              <a:extLst>
                <a:ext uri="{FF2B5EF4-FFF2-40B4-BE49-F238E27FC236}">
                  <a16:creationId xmlns:a16="http://schemas.microsoft.com/office/drawing/2014/main" id="{86775D90-C1B1-0D45-8F60-A6F025540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3665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E73A2619-88C4-B945-ACB8-BDD387B03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34">
              <a:extLst>
                <a:ext uri="{FF2B5EF4-FFF2-40B4-BE49-F238E27FC236}">
                  <a16:creationId xmlns:a16="http://schemas.microsoft.com/office/drawing/2014/main" id="{2A3A0622-754D-1847-830C-D07EE034C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52C30CDF-12FC-F047-BDE3-A9D25C060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36">
              <a:extLst>
                <a:ext uri="{FF2B5EF4-FFF2-40B4-BE49-F238E27FC236}">
                  <a16:creationId xmlns:a16="http://schemas.microsoft.com/office/drawing/2014/main" id="{E670F082-28CD-F740-A05A-A79D0FE47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37">
              <a:extLst>
                <a:ext uri="{FF2B5EF4-FFF2-40B4-BE49-F238E27FC236}">
                  <a16:creationId xmlns:a16="http://schemas.microsoft.com/office/drawing/2014/main" id="{3C58B8E7-6495-0941-95C8-D304D1426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38">
              <a:extLst>
                <a:ext uri="{FF2B5EF4-FFF2-40B4-BE49-F238E27FC236}">
                  <a16:creationId xmlns:a16="http://schemas.microsoft.com/office/drawing/2014/main" id="{1D19EB9D-AA40-C643-8C7E-D57C0252B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A6CB874D-DD0C-8441-B5E9-DA437B7ED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40">
              <a:extLst>
                <a:ext uri="{FF2B5EF4-FFF2-40B4-BE49-F238E27FC236}">
                  <a16:creationId xmlns:a16="http://schemas.microsoft.com/office/drawing/2014/main" id="{A93FFA42-8EB4-6447-ABB3-AED7A0210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41">
              <a:extLst>
                <a:ext uri="{FF2B5EF4-FFF2-40B4-BE49-F238E27FC236}">
                  <a16:creationId xmlns:a16="http://schemas.microsoft.com/office/drawing/2014/main" id="{BE6DEAAE-F0CE-1E43-B7CD-87CDA16D2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42">
              <a:extLst>
                <a:ext uri="{FF2B5EF4-FFF2-40B4-BE49-F238E27FC236}">
                  <a16:creationId xmlns:a16="http://schemas.microsoft.com/office/drawing/2014/main" id="{E9C455FA-7BB4-0045-9A1C-E6D31B4DF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43">
              <a:extLst>
                <a:ext uri="{FF2B5EF4-FFF2-40B4-BE49-F238E27FC236}">
                  <a16:creationId xmlns:a16="http://schemas.microsoft.com/office/drawing/2014/main" id="{69891CCF-5CE4-7B4B-A7FF-95F5AD09A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44">
              <a:extLst>
                <a:ext uri="{FF2B5EF4-FFF2-40B4-BE49-F238E27FC236}">
                  <a16:creationId xmlns:a16="http://schemas.microsoft.com/office/drawing/2014/main" id="{ECF71974-7285-674D-ACDB-5E1E47453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45">
              <a:extLst>
                <a:ext uri="{FF2B5EF4-FFF2-40B4-BE49-F238E27FC236}">
                  <a16:creationId xmlns:a16="http://schemas.microsoft.com/office/drawing/2014/main" id="{A6FFB3AF-71F3-3F46-B725-0D0434DFB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46">
              <a:extLst>
                <a:ext uri="{FF2B5EF4-FFF2-40B4-BE49-F238E27FC236}">
                  <a16:creationId xmlns:a16="http://schemas.microsoft.com/office/drawing/2014/main" id="{2E05A529-8C81-CF46-8476-653B2241D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47">
              <a:extLst>
                <a:ext uri="{FF2B5EF4-FFF2-40B4-BE49-F238E27FC236}">
                  <a16:creationId xmlns:a16="http://schemas.microsoft.com/office/drawing/2014/main" id="{F701B9FA-7BA0-9A4F-9D59-E894E118D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48">
              <a:extLst>
                <a:ext uri="{FF2B5EF4-FFF2-40B4-BE49-F238E27FC236}">
                  <a16:creationId xmlns:a16="http://schemas.microsoft.com/office/drawing/2014/main" id="{953DA0F2-8CC8-B640-8CB8-BB1AE32F3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49">
              <a:extLst>
                <a:ext uri="{FF2B5EF4-FFF2-40B4-BE49-F238E27FC236}">
                  <a16:creationId xmlns:a16="http://schemas.microsoft.com/office/drawing/2014/main" id="{05BC933C-F407-3947-B880-627B01723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50">
              <a:extLst>
                <a:ext uri="{FF2B5EF4-FFF2-40B4-BE49-F238E27FC236}">
                  <a16:creationId xmlns:a16="http://schemas.microsoft.com/office/drawing/2014/main" id="{00D8C393-F64B-064A-9B48-DEB7370E7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51">
              <a:extLst>
                <a:ext uri="{FF2B5EF4-FFF2-40B4-BE49-F238E27FC236}">
                  <a16:creationId xmlns:a16="http://schemas.microsoft.com/office/drawing/2014/main" id="{4248AA21-D6E1-494F-849C-CB19F46C2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52">
              <a:extLst>
                <a:ext uri="{FF2B5EF4-FFF2-40B4-BE49-F238E27FC236}">
                  <a16:creationId xmlns:a16="http://schemas.microsoft.com/office/drawing/2014/main" id="{EE0C2CC8-8482-3D4F-85E9-010141532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86">
              <a:extLst>
                <a:ext uri="{FF2B5EF4-FFF2-40B4-BE49-F238E27FC236}">
                  <a16:creationId xmlns:a16="http://schemas.microsoft.com/office/drawing/2014/main" id="{F55BCDAF-9725-A447-B714-F05EA19D4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86">
              <a:extLst>
                <a:ext uri="{FF2B5EF4-FFF2-40B4-BE49-F238E27FC236}">
                  <a16:creationId xmlns:a16="http://schemas.microsoft.com/office/drawing/2014/main" id="{4BCDADD0-B8DD-5A45-9A22-7AF2DEA1B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Line 98">
              <a:extLst>
                <a:ext uri="{FF2B5EF4-FFF2-40B4-BE49-F238E27FC236}">
                  <a16:creationId xmlns:a16="http://schemas.microsoft.com/office/drawing/2014/main" id="{0BC779CC-B5B8-124C-B6D9-3CAEEEACC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Line 98">
              <a:extLst>
                <a:ext uri="{FF2B5EF4-FFF2-40B4-BE49-F238E27FC236}">
                  <a16:creationId xmlns:a16="http://schemas.microsoft.com/office/drawing/2014/main" id="{B0E3E8B2-A9A9-1645-8893-601684D0E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1F3F87F-8A05-D34F-8EE0-205A0805A9CD}"/>
              </a:ext>
            </a:extLst>
          </p:cNvPr>
          <p:cNvGrpSpPr/>
          <p:nvPr/>
        </p:nvGrpSpPr>
        <p:grpSpPr>
          <a:xfrm>
            <a:off x="507658" y="4387607"/>
            <a:ext cx="7385166" cy="385476"/>
            <a:chOff x="507658" y="4387607"/>
            <a:chExt cx="7385166" cy="38547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549BC0-2BF8-B945-880B-81D0BE03896E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D82FEC07-E3E7-DB4C-84CE-AC7DBB33B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168BE27E-9884-E64A-8597-47C5C603B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70C3B07F-145C-504E-B91D-D80D0F696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7AB8E901-B29C-7B4B-8A38-F1ED3FE65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0F5B0E27-DE6C-D84B-9B35-6157CDBCD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01FC0603-63B7-CA4D-B82A-8F15E0713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EF832593-7BAE-2244-89DD-19E1F2445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B29B7C78-CDBB-934D-8A8D-DADA2B834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2C017E20-617B-1E4A-8BAF-0598CD157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40B23E77-4B57-3D45-A355-3B9A48DAB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4318D9C8-916E-F34F-973C-6CFA870FF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C94F1DB0-7FA9-8B41-BCF2-32BC5AF15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D4898624-2772-4549-B355-723E3FCB9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B5525E7D-937E-4E4F-B1AD-ED2D1F1FE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E83DE26D-2C32-3848-BFA5-9476CB5F3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8A8D6C7B-17D7-824A-80B0-702BF6F98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CA83CE21-424C-5F4D-9AAC-6871C7B79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C06ABEFA-C80F-7444-B277-313511F50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583ED1A4-CA10-A749-8FAE-5000BB1D2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5B8FF535-8515-374B-A589-A22BEAA62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FF865606-C1B7-6944-A28B-BCCF3EE78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5B965EA5-433B-904C-9555-CEA77A456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242BD55A-A5D4-584A-A92C-62DB9B0A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3" name="Line 86">
              <a:extLst>
                <a:ext uri="{FF2B5EF4-FFF2-40B4-BE49-F238E27FC236}">
                  <a16:creationId xmlns:a16="http://schemas.microsoft.com/office/drawing/2014/main" id="{C203F671-12EC-E047-A890-F3955931B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Line 86">
              <a:extLst>
                <a:ext uri="{FF2B5EF4-FFF2-40B4-BE49-F238E27FC236}">
                  <a16:creationId xmlns:a16="http://schemas.microsoft.com/office/drawing/2014/main" id="{3D73F262-E8D3-4B4D-B9F1-189A3AC30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F2E7C0FE-AD27-D444-8374-E215796BE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C80B66A-0252-8B4B-8B85-A36D51DA7118}"/>
              </a:ext>
            </a:extLst>
          </p:cNvPr>
          <p:cNvCxnSpPr>
            <a:stCxn id="115" idx="0"/>
          </p:cNvCxnSpPr>
          <p:nvPr/>
        </p:nvCxnSpPr>
        <p:spPr>
          <a:xfrm flipV="1">
            <a:off x="5440654" y="5927827"/>
            <a:ext cx="722523" cy="377244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2F606AC-E586-0544-9966-E9461D242936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4568027" y="5903351"/>
            <a:ext cx="872627" cy="401720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B2AE185-8CDB-7C4C-8165-D863FE3852EC}"/>
              </a:ext>
            </a:extLst>
          </p:cNvPr>
          <p:cNvSpPr txBox="1"/>
          <p:nvPr/>
        </p:nvSpPr>
        <p:spPr>
          <a:xfrm>
            <a:off x="3909177" y="6305071"/>
            <a:ext cx="306295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Why aren’t we running these right away?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F2A662D-B5A2-7847-B61F-58CAE14A4FE3}"/>
              </a:ext>
            </a:extLst>
          </p:cNvPr>
          <p:cNvGrpSpPr/>
          <p:nvPr/>
        </p:nvGrpSpPr>
        <p:grpSpPr>
          <a:xfrm>
            <a:off x="750015" y="4788569"/>
            <a:ext cx="6445915" cy="550164"/>
            <a:chOff x="750015" y="4788569"/>
            <a:chExt cx="6445915" cy="550164"/>
          </a:xfrm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41097D4-E0FE-B44B-810E-8373AA07B966}"/>
                </a:ext>
              </a:extLst>
            </p:cNvPr>
            <p:cNvSpPr/>
            <p:nvPr/>
          </p:nvSpPr>
          <p:spPr>
            <a:xfrm>
              <a:off x="2442186" y="4895732"/>
              <a:ext cx="4753744" cy="443001"/>
            </a:xfrm>
            <a:custGeom>
              <a:avLst/>
              <a:gdLst>
                <a:gd name="connsiteX0" fmla="*/ 0 w 4753744"/>
                <a:gd name="connsiteY0" fmla="*/ 431642 h 443001"/>
                <a:gd name="connsiteX1" fmla="*/ 0 w 4753744"/>
                <a:gd name="connsiteY1" fmla="*/ 17038 h 443001"/>
                <a:gd name="connsiteX2" fmla="*/ 630425 w 4753744"/>
                <a:gd name="connsiteY2" fmla="*/ 17038 h 443001"/>
                <a:gd name="connsiteX3" fmla="*/ 999593 w 4753744"/>
                <a:gd name="connsiteY3" fmla="*/ 272616 h 443001"/>
                <a:gd name="connsiteX4" fmla="*/ 999593 w 4753744"/>
                <a:gd name="connsiteY4" fmla="*/ 437321 h 443001"/>
                <a:gd name="connsiteX5" fmla="*/ 1584582 w 4753744"/>
                <a:gd name="connsiteY5" fmla="*/ 437321 h 443001"/>
                <a:gd name="connsiteX6" fmla="*/ 1584582 w 4753744"/>
                <a:gd name="connsiteY6" fmla="*/ 11359 h 443001"/>
                <a:gd name="connsiteX7" fmla="*/ 1908313 w 4753744"/>
                <a:gd name="connsiteY7" fmla="*/ 11359 h 443001"/>
                <a:gd name="connsiteX8" fmla="*/ 1908313 w 4753744"/>
                <a:gd name="connsiteY8" fmla="*/ 443001 h 443001"/>
                <a:gd name="connsiteX9" fmla="*/ 3169163 w 4753744"/>
                <a:gd name="connsiteY9" fmla="*/ 443001 h 443001"/>
                <a:gd name="connsiteX10" fmla="*/ 3169163 w 4753744"/>
                <a:gd name="connsiteY10" fmla="*/ 0 h 443001"/>
                <a:gd name="connsiteX11" fmla="*/ 3561049 w 4753744"/>
                <a:gd name="connsiteY11" fmla="*/ 283975 h 443001"/>
                <a:gd name="connsiteX12" fmla="*/ 3561049 w 4753744"/>
                <a:gd name="connsiteY12" fmla="*/ 443001 h 443001"/>
                <a:gd name="connsiteX13" fmla="*/ 4753744 w 4753744"/>
                <a:gd name="connsiteY13" fmla="*/ 443001 h 4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53744" h="443001">
                  <a:moveTo>
                    <a:pt x="0" y="431642"/>
                  </a:moveTo>
                  <a:lnTo>
                    <a:pt x="0" y="17038"/>
                  </a:lnTo>
                  <a:lnTo>
                    <a:pt x="630425" y="17038"/>
                  </a:lnTo>
                  <a:lnTo>
                    <a:pt x="999593" y="272616"/>
                  </a:lnTo>
                  <a:lnTo>
                    <a:pt x="999593" y="437321"/>
                  </a:lnTo>
                  <a:lnTo>
                    <a:pt x="1584582" y="437321"/>
                  </a:lnTo>
                  <a:lnTo>
                    <a:pt x="1584582" y="11359"/>
                  </a:lnTo>
                  <a:lnTo>
                    <a:pt x="1908313" y="11359"/>
                  </a:lnTo>
                  <a:lnTo>
                    <a:pt x="1908313" y="443001"/>
                  </a:lnTo>
                  <a:lnTo>
                    <a:pt x="3169163" y="443001"/>
                  </a:lnTo>
                  <a:lnTo>
                    <a:pt x="3169163" y="0"/>
                  </a:lnTo>
                  <a:lnTo>
                    <a:pt x="3561049" y="283975"/>
                  </a:lnTo>
                  <a:lnTo>
                    <a:pt x="3561049" y="443001"/>
                  </a:lnTo>
                  <a:lnTo>
                    <a:pt x="4753744" y="443001"/>
                  </a:lnTo>
                </a:path>
              </a:pathLst>
            </a:custGeom>
            <a:noFill/>
            <a:ln w="19050" cap="rnd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ular Callout 130">
              <a:extLst>
                <a:ext uri="{FF2B5EF4-FFF2-40B4-BE49-F238E27FC236}">
                  <a16:creationId xmlns:a16="http://schemas.microsoft.com/office/drawing/2014/main" id="{51B49704-9432-B441-BC58-53B2A9594882}"/>
                </a:ext>
              </a:extLst>
            </p:cNvPr>
            <p:cNvSpPr/>
            <p:nvPr/>
          </p:nvSpPr>
          <p:spPr>
            <a:xfrm>
              <a:off x="750015" y="478856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AD0845-BD98-8A42-B728-BE62FBB89982}"/>
              </a:ext>
            </a:extLst>
          </p:cNvPr>
          <p:cNvCxnSpPr>
            <a:stCxn id="38" idx="0"/>
            <a:endCxn id="34" idx="2"/>
          </p:cNvCxnSpPr>
          <p:nvPr/>
        </p:nvCxnSpPr>
        <p:spPr>
          <a:xfrm flipV="1">
            <a:off x="2605004" y="5262157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C06550-884D-A84E-8585-BC5383CF392E}"/>
              </a:ext>
            </a:extLst>
          </p:cNvPr>
          <p:cNvCxnSpPr>
            <a:cxnSpLocks/>
            <a:stCxn id="60" idx="0"/>
            <a:endCxn id="35" idx="2"/>
          </p:cNvCxnSpPr>
          <p:nvPr/>
        </p:nvCxnSpPr>
        <p:spPr>
          <a:xfrm flipV="1">
            <a:off x="2868870" y="5262157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39FB84-9420-AC4F-BE29-269E5DB2DB07}"/>
              </a:ext>
            </a:extLst>
          </p:cNvPr>
          <p:cNvCxnSpPr>
            <a:cxnSpLocks/>
            <a:stCxn id="62" idx="0"/>
            <a:endCxn id="67" idx="2"/>
          </p:cNvCxnSpPr>
          <p:nvPr/>
        </p:nvCxnSpPr>
        <p:spPr>
          <a:xfrm flipV="1">
            <a:off x="4568027" y="5263792"/>
            <a:ext cx="115397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84998D8-FD56-904A-ACE9-8B71D7314864}"/>
              </a:ext>
            </a:extLst>
          </p:cNvPr>
          <p:cNvCxnSpPr>
            <a:cxnSpLocks/>
            <a:stCxn id="63" idx="0"/>
            <a:endCxn id="68" idx="2"/>
          </p:cNvCxnSpPr>
          <p:nvPr/>
        </p:nvCxnSpPr>
        <p:spPr>
          <a:xfrm flipV="1">
            <a:off x="5053500" y="5263792"/>
            <a:ext cx="81473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16ADB9D-86D7-2A43-87A8-AE1473B34717}"/>
              </a:ext>
            </a:extLst>
          </p:cNvPr>
          <p:cNvCxnSpPr>
            <a:cxnSpLocks/>
            <a:stCxn id="64" idx="0"/>
            <a:endCxn id="69" idx="2"/>
          </p:cNvCxnSpPr>
          <p:nvPr/>
        </p:nvCxnSpPr>
        <p:spPr>
          <a:xfrm flipV="1">
            <a:off x="5271240" y="5263792"/>
            <a:ext cx="682346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7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4" grpId="0" animBg="1"/>
      <p:bldP spid="35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100" grpId="0" animBg="1"/>
      <p:bldP spid="102" grpId="0" animBg="1"/>
      <p:bldP spid="1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03">
            <a:extLst>
              <a:ext uri="{FF2B5EF4-FFF2-40B4-BE49-F238E27FC236}">
                <a16:creationId xmlns:a16="http://schemas.microsoft.com/office/drawing/2014/main" id="{0DE806D1-8EDE-D445-86B8-E87C73412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049458"/>
            <a:ext cx="1584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791A6-A303-614B-BC7D-CCDEF69F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Deferrable Server (DC)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E63C-A2BD-AB42-B254-8C1AFB7D8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000" dirty="0"/>
              <a:t>Basic approach is like polling server</a:t>
            </a:r>
          </a:p>
          <a:p>
            <a:r>
              <a:rPr lang="en-US" altLang="en-US" sz="2000" dirty="0"/>
              <a:t>DS </a:t>
            </a:r>
            <a:r>
              <a:rPr lang="en-US" altLang="en-US" sz="2000" dirty="0">
                <a:solidFill>
                  <a:srgbClr val="FF0000"/>
                </a:solidFill>
              </a:rPr>
              <a:t>preserves its budget </a:t>
            </a:r>
            <a:r>
              <a:rPr lang="en-US" altLang="en-US" sz="2000" dirty="0"/>
              <a:t>when queue becomes empty</a:t>
            </a:r>
          </a:p>
          <a:p>
            <a:pPr lvl="1"/>
            <a:r>
              <a:rPr lang="en-US" altLang="en-US" sz="1600" dirty="0"/>
              <a:t>But no cumulation: at the beginning of period, budget is reset to its full value</a:t>
            </a:r>
          </a:p>
          <a:p>
            <a:r>
              <a:rPr lang="en-US" altLang="en-US" sz="2000" dirty="0"/>
              <a:t>DS is demand driven</a:t>
            </a:r>
          </a:p>
          <a:p>
            <a:pPr lvl="1"/>
            <a:r>
              <a:rPr lang="en-US" altLang="en-US" sz="1600" dirty="0"/>
              <a:t>Periodic tasks are ready to run at the beginning of their periods</a:t>
            </a:r>
          </a:p>
          <a:p>
            <a:pPr lvl="1"/>
            <a:r>
              <a:rPr lang="en-US" altLang="en-US" sz="1600" dirty="0"/>
              <a:t>DS can run during its period only in response to aperiodic-task arrivals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DEB93A18-4BDA-5E4D-8A6E-D840F3FF4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49458"/>
            <a:ext cx="17798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ED2254-8BEA-414C-8717-43AC1656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49458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B68B4E3D-08E2-8E45-B23D-14F1F304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38765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88">
            <a:extLst>
              <a:ext uri="{FF2B5EF4-FFF2-40B4-BE49-F238E27FC236}">
                <a16:creationId xmlns:a16="http://schemas.microsoft.com/office/drawing/2014/main" id="{56618E20-0BA0-A742-AAD9-1469D8DC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38765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7C397-B618-CA47-8328-684A5D1FE5B8}"/>
              </a:ext>
            </a:extLst>
          </p:cNvPr>
          <p:cNvGrpSpPr/>
          <p:nvPr/>
        </p:nvGrpSpPr>
        <p:grpSpPr>
          <a:xfrm>
            <a:off x="385853" y="5645137"/>
            <a:ext cx="7506971" cy="318811"/>
            <a:chOff x="385853" y="5672410"/>
            <a:chExt cx="7506971" cy="318811"/>
          </a:xfrm>
        </p:grpSpPr>
        <p:sp>
          <p:nvSpPr>
            <p:cNvPr id="13" name="Rectangle 88">
              <a:extLst>
                <a:ext uri="{FF2B5EF4-FFF2-40B4-BE49-F238E27FC236}">
                  <a16:creationId xmlns:a16="http://schemas.microsoft.com/office/drawing/2014/main" id="{572AE232-A40D-7D48-B50A-26DE845FA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5">
              <a:extLst>
                <a:ext uri="{FF2B5EF4-FFF2-40B4-BE49-F238E27FC236}">
                  <a16:creationId xmlns:a16="http://schemas.microsoft.com/office/drawing/2014/main" id="{1DBB0D79-EF0B-3C49-A86D-A8C1C2052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6">
              <a:extLst>
                <a:ext uri="{FF2B5EF4-FFF2-40B4-BE49-F238E27FC236}">
                  <a16:creationId xmlns:a16="http://schemas.microsoft.com/office/drawing/2014/main" id="{226DBC0C-E047-1C43-9F4C-9E653A7AA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7">
              <a:extLst>
                <a:ext uri="{FF2B5EF4-FFF2-40B4-BE49-F238E27FC236}">
                  <a16:creationId xmlns:a16="http://schemas.microsoft.com/office/drawing/2014/main" id="{34793AE9-26EB-584A-BB9B-308BEDAFA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8">
              <a:extLst>
                <a:ext uri="{FF2B5EF4-FFF2-40B4-BE49-F238E27FC236}">
                  <a16:creationId xmlns:a16="http://schemas.microsoft.com/office/drawing/2014/main" id="{8061D1B7-63C4-9F48-8270-CF5DA5F7C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59">
              <a:extLst>
                <a:ext uri="{FF2B5EF4-FFF2-40B4-BE49-F238E27FC236}">
                  <a16:creationId xmlns:a16="http://schemas.microsoft.com/office/drawing/2014/main" id="{E5D380BB-EB08-1140-A848-3B7767E98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0">
              <a:extLst>
                <a:ext uri="{FF2B5EF4-FFF2-40B4-BE49-F238E27FC236}">
                  <a16:creationId xmlns:a16="http://schemas.microsoft.com/office/drawing/2014/main" id="{9469A28D-EC58-A84E-B2EF-AE87C596D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1">
              <a:extLst>
                <a:ext uri="{FF2B5EF4-FFF2-40B4-BE49-F238E27FC236}">
                  <a16:creationId xmlns:a16="http://schemas.microsoft.com/office/drawing/2014/main" id="{12EA3233-0C4B-9F45-A303-14A1912CA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2">
              <a:extLst>
                <a:ext uri="{FF2B5EF4-FFF2-40B4-BE49-F238E27FC236}">
                  <a16:creationId xmlns:a16="http://schemas.microsoft.com/office/drawing/2014/main" id="{69D2D610-066A-4341-BCA1-7048A3613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3">
              <a:extLst>
                <a:ext uri="{FF2B5EF4-FFF2-40B4-BE49-F238E27FC236}">
                  <a16:creationId xmlns:a16="http://schemas.microsoft.com/office/drawing/2014/main" id="{15E7E48F-F913-D443-A825-E9D5CF388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4">
              <a:extLst>
                <a:ext uri="{FF2B5EF4-FFF2-40B4-BE49-F238E27FC236}">
                  <a16:creationId xmlns:a16="http://schemas.microsoft.com/office/drawing/2014/main" id="{D3762B33-0C2B-B147-9C6E-8D162C54C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5">
              <a:extLst>
                <a:ext uri="{FF2B5EF4-FFF2-40B4-BE49-F238E27FC236}">
                  <a16:creationId xmlns:a16="http://schemas.microsoft.com/office/drawing/2014/main" id="{09326DF6-0B62-FC42-AC38-3217F2864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6">
              <a:extLst>
                <a:ext uri="{FF2B5EF4-FFF2-40B4-BE49-F238E27FC236}">
                  <a16:creationId xmlns:a16="http://schemas.microsoft.com/office/drawing/2014/main" id="{D51CE537-94B5-1E48-933C-99DBF8CE7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7">
              <a:extLst>
                <a:ext uri="{FF2B5EF4-FFF2-40B4-BE49-F238E27FC236}">
                  <a16:creationId xmlns:a16="http://schemas.microsoft.com/office/drawing/2014/main" id="{A333D1DB-244C-E646-8008-D5AF985AA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8">
              <a:extLst>
                <a:ext uri="{FF2B5EF4-FFF2-40B4-BE49-F238E27FC236}">
                  <a16:creationId xmlns:a16="http://schemas.microsoft.com/office/drawing/2014/main" id="{8A217A25-2B3F-AB42-BA1A-A22453A57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9">
              <a:extLst>
                <a:ext uri="{FF2B5EF4-FFF2-40B4-BE49-F238E27FC236}">
                  <a16:creationId xmlns:a16="http://schemas.microsoft.com/office/drawing/2014/main" id="{F2A5C7F8-CAE9-D145-9B7B-64526ED69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0">
              <a:extLst>
                <a:ext uri="{FF2B5EF4-FFF2-40B4-BE49-F238E27FC236}">
                  <a16:creationId xmlns:a16="http://schemas.microsoft.com/office/drawing/2014/main" id="{B2B94665-EF69-7F4C-A161-69D69F38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1">
              <a:extLst>
                <a:ext uri="{FF2B5EF4-FFF2-40B4-BE49-F238E27FC236}">
                  <a16:creationId xmlns:a16="http://schemas.microsoft.com/office/drawing/2014/main" id="{FA177F9F-94D1-C347-B6D7-C0D7C19BC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id="{DB90B6D5-BACB-4A47-8BA4-1575D4B0F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id="{CEBD6E73-85C1-3548-AC88-27EA0683C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74">
              <a:extLst>
                <a:ext uri="{FF2B5EF4-FFF2-40B4-BE49-F238E27FC236}">
                  <a16:creationId xmlns:a16="http://schemas.microsoft.com/office/drawing/2014/main" id="{B2945536-43A0-3B4F-85A3-C81811497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139408-6948-EF46-9799-A9C7B9F35554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35" name="Rectangle 88">
              <a:extLst>
                <a:ext uri="{FF2B5EF4-FFF2-40B4-BE49-F238E27FC236}">
                  <a16:creationId xmlns:a16="http://schemas.microsoft.com/office/drawing/2014/main" id="{3B4CA7A0-60F7-044C-A604-7514BC95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Rectangle 88">
              <a:extLst>
                <a:ext uri="{FF2B5EF4-FFF2-40B4-BE49-F238E27FC236}">
                  <a16:creationId xmlns:a16="http://schemas.microsoft.com/office/drawing/2014/main" id="{A5FD2BC6-02A3-994C-990D-49918966C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78BE9BB7-90E2-3F41-8232-18395F868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F60258BA-C8F3-CF48-9897-EF96CF96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769880E0-E92B-2A4A-8D7B-5E5764BE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3">
              <a:extLst>
                <a:ext uri="{FF2B5EF4-FFF2-40B4-BE49-F238E27FC236}">
                  <a16:creationId xmlns:a16="http://schemas.microsoft.com/office/drawing/2014/main" id="{0D4D2B11-041F-0343-A3E5-709012A0C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2" name="Rectangle 88">
            <a:extLst>
              <a:ext uri="{FF2B5EF4-FFF2-40B4-BE49-F238E27FC236}">
                <a16:creationId xmlns:a16="http://schemas.microsoft.com/office/drawing/2014/main" id="{7BA38B2F-5B51-AC47-AC33-6A8C430F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734" y="5140400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88">
            <a:extLst>
              <a:ext uri="{FF2B5EF4-FFF2-40B4-BE49-F238E27FC236}">
                <a16:creationId xmlns:a16="http://schemas.microsoft.com/office/drawing/2014/main" id="{BE3D8716-9780-7544-AA3C-EBA7F9A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147" y="5140400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CD59A7CF-8F22-4548-8415-7E732ED0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2EECABE7-BC1F-0142-808F-EA4522A1D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19366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103">
            <a:extLst>
              <a:ext uri="{FF2B5EF4-FFF2-40B4-BE49-F238E27FC236}">
                <a16:creationId xmlns:a16="http://schemas.microsoft.com/office/drawing/2014/main" id="{60CFE85C-69B0-AD46-8A98-61450C78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103">
            <a:extLst>
              <a:ext uri="{FF2B5EF4-FFF2-40B4-BE49-F238E27FC236}">
                <a16:creationId xmlns:a16="http://schemas.microsoft.com/office/drawing/2014/main" id="{DAFBACD7-8FC8-FD47-8737-AEE025F10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17B2D5D-067C-F541-905F-20C996D2ABF6}"/>
              </a:ext>
            </a:extLst>
          </p:cNvPr>
          <p:cNvGrpSpPr/>
          <p:nvPr/>
        </p:nvGrpSpPr>
        <p:grpSpPr>
          <a:xfrm>
            <a:off x="513218" y="4990426"/>
            <a:ext cx="7379606" cy="382348"/>
            <a:chOff x="513218" y="5454579"/>
            <a:chExt cx="7379606" cy="3823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161690-2777-474B-8B0B-AEACCC5DBB99}"/>
                </a:ext>
              </a:extLst>
            </p:cNvPr>
            <p:cNvSpPr txBox="1"/>
            <p:nvPr/>
          </p:nvSpPr>
          <p:spPr>
            <a:xfrm>
              <a:off x="513218" y="5525540"/>
              <a:ext cx="800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DS: (5,2)</a:t>
              </a:r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A3CE839C-40F4-8A4C-ACBE-5D238112A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7353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3">
              <a:extLst>
                <a:ext uri="{FF2B5EF4-FFF2-40B4-BE49-F238E27FC236}">
                  <a16:creationId xmlns:a16="http://schemas.microsoft.com/office/drawing/2014/main" id="{C77EAF30-98A5-084C-8854-67E2C6E29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4">
              <a:extLst>
                <a:ext uri="{FF2B5EF4-FFF2-40B4-BE49-F238E27FC236}">
                  <a16:creationId xmlns:a16="http://schemas.microsoft.com/office/drawing/2014/main" id="{72E6261A-E639-9143-A34D-9CF1A3351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5">
              <a:extLst>
                <a:ext uri="{FF2B5EF4-FFF2-40B4-BE49-F238E27FC236}">
                  <a16:creationId xmlns:a16="http://schemas.microsoft.com/office/drawing/2014/main" id="{65316983-ADCC-C049-9806-2EB47FCDD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6">
              <a:extLst>
                <a:ext uri="{FF2B5EF4-FFF2-40B4-BE49-F238E27FC236}">
                  <a16:creationId xmlns:a16="http://schemas.microsoft.com/office/drawing/2014/main" id="{1848341C-A3DE-FC4B-8E74-E466FDA7A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7">
              <a:extLst>
                <a:ext uri="{FF2B5EF4-FFF2-40B4-BE49-F238E27FC236}">
                  <a16:creationId xmlns:a16="http://schemas.microsoft.com/office/drawing/2014/main" id="{8EE38B6A-08D4-364C-93ED-BFEE70AFC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38">
              <a:extLst>
                <a:ext uri="{FF2B5EF4-FFF2-40B4-BE49-F238E27FC236}">
                  <a16:creationId xmlns:a16="http://schemas.microsoft.com/office/drawing/2014/main" id="{F1EE774C-CD08-2942-9952-93D73AB09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39">
              <a:extLst>
                <a:ext uri="{FF2B5EF4-FFF2-40B4-BE49-F238E27FC236}">
                  <a16:creationId xmlns:a16="http://schemas.microsoft.com/office/drawing/2014/main" id="{68571F29-0180-0748-908B-7E6FD3F26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0">
              <a:extLst>
                <a:ext uri="{FF2B5EF4-FFF2-40B4-BE49-F238E27FC236}">
                  <a16:creationId xmlns:a16="http://schemas.microsoft.com/office/drawing/2014/main" id="{A8A6FD9E-CB30-AA46-898A-8659649E3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E50E8307-9361-7743-B48B-3A789229A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2">
              <a:extLst>
                <a:ext uri="{FF2B5EF4-FFF2-40B4-BE49-F238E27FC236}">
                  <a16:creationId xmlns:a16="http://schemas.microsoft.com/office/drawing/2014/main" id="{D2CCE8B0-D5FA-9B4A-BFB4-DBBDD3209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3">
              <a:extLst>
                <a:ext uri="{FF2B5EF4-FFF2-40B4-BE49-F238E27FC236}">
                  <a16:creationId xmlns:a16="http://schemas.microsoft.com/office/drawing/2014/main" id="{B726EFFA-CBF4-AC41-A03C-4774D8178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4">
              <a:extLst>
                <a:ext uri="{FF2B5EF4-FFF2-40B4-BE49-F238E27FC236}">
                  <a16:creationId xmlns:a16="http://schemas.microsoft.com/office/drawing/2014/main" id="{02AA2A0B-A8D8-8D4D-B254-4A84356CB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6CB02A78-D519-044E-9F96-6DBC99297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01CD91C7-63B9-B146-9A4B-FA1C41B0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00FF7A9D-C682-8A43-A559-F98943E9D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48">
              <a:extLst>
                <a:ext uri="{FF2B5EF4-FFF2-40B4-BE49-F238E27FC236}">
                  <a16:creationId xmlns:a16="http://schemas.microsoft.com/office/drawing/2014/main" id="{7BDDB03C-0BA1-8B4B-944D-746206140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49">
              <a:extLst>
                <a:ext uri="{FF2B5EF4-FFF2-40B4-BE49-F238E27FC236}">
                  <a16:creationId xmlns:a16="http://schemas.microsoft.com/office/drawing/2014/main" id="{01836DF2-4730-CF43-9032-1DDB21CB4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0">
              <a:extLst>
                <a:ext uri="{FF2B5EF4-FFF2-40B4-BE49-F238E27FC236}">
                  <a16:creationId xmlns:a16="http://schemas.microsoft.com/office/drawing/2014/main" id="{F4F2B608-E3E3-EB44-AE6E-79E980A1D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51">
              <a:extLst>
                <a:ext uri="{FF2B5EF4-FFF2-40B4-BE49-F238E27FC236}">
                  <a16:creationId xmlns:a16="http://schemas.microsoft.com/office/drawing/2014/main" id="{6334EF33-AFCA-A544-9DB7-D78C970E6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52">
              <a:extLst>
                <a:ext uri="{FF2B5EF4-FFF2-40B4-BE49-F238E27FC236}">
                  <a16:creationId xmlns:a16="http://schemas.microsoft.com/office/drawing/2014/main" id="{8E84F3E2-D26A-6049-9CA9-70E37B556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6">
              <a:extLst>
                <a:ext uri="{FF2B5EF4-FFF2-40B4-BE49-F238E27FC236}">
                  <a16:creationId xmlns:a16="http://schemas.microsoft.com/office/drawing/2014/main" id="{D46719E0-86C9-0148-9293-F81BF3E35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2" name="Line 86">
              <a:extLst>
                <a:ext uri="{FF2B5EF4-FFF2-40B4-BE49-F238E27FC236}">
                  <a16:creationId xmlns:a16="http://schemas.microsoft.com/office/drawing/2014/main" id="{1A670C15-2607-1549-B311-768D76C4D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Line 98">
              <a:extLst>
                <a:ext uri="{FF2B5EF4-FFF2-40B4-BE49-F238E27FC236}">
                  <a16:creationId xmlns:a16="http://schemas.microsoft.com/office/drawing/2014/main" id="{22BC3FA4-220F-0341-B877-291064ADF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98">
              <a:extLst>
                <a:ext uri="{FF2B5EF4-FFF2-40B4-BE49-F238E27FC236}">
                  <a16:creationId xmlns:a16="http://schemas.microsoft.com/office/drawing/2014/main" id="{A1348B4E-DE41-064E-888A-449444E66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D1EA073-3B3B-5E44-A228-68740C3A6019}"/>
              </a:ext>
            </a:extLst>
          </p:cNvPr>
          <p:cNvGrpSpPr/>
          <p:nvPr/>
        </p:nvGrpSpPr>
        <p:grpSpPr>
          <a:xfrm>
            <a:off x="507658" y="4360334"/>
            <a:ext cx="7385166" cy="385476"/>
            <a:chOff x="507658" y="4387607"/>
            <a:chExt cx="7385166" cy="38547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514024-B739-004D-A33B-9A21A48D12D8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7" name="Line 33">
              <a:extLst>
                <a:ext uri="{FF2B5EF4-FFF2-40B4-BE49-F238E27FC236}">
                  <a16:creationId xmlns:a16="http://schemas.microsoft.com/office/drawing/2014/main" id="{0C176B08-0087-8A4E-BEAA-FC2445DB6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4">
              <a:extLst>
                <a:ext uri="{FF2B5EF4-FFF2-40B4-BE49-F238E27FC236}">
                  <a16:creationId xmlns:a16="http://schemas.microsoft.com/office/drawing/2014/main" id="{CA0FE173-322C-7247-8FF6-D5A009F38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5">
              <a:extLst>
                <a:ext uri="{FF2B5EF4-FFF2-40B4-BE49-F238E27FC236}">
                  <a16:creationId xmlns:a16="http://schemas.microsoft.com/office/drawing/2014/main" id="{2A30C696-7E02-6740-B8A9-BB61223DB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6">
              <a:extLst>
                <a:ext uri="{FF2B5EF4-FFF2-40B4-BE49-F238E27FC236}">
                  <a16:creationId xmlns:a16="http://schemas.microsoft.com/office/drawing/2014/main" id="{0CFF5733-62FA-D64A-9463-BE5AB72BA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7">
              <a:extLst>
                <a:ext uri="{FF2B5EF4-FFF2-40B4-BE49-F238E27FC236}">
                  <a16:creationId xmlns:a16="http://schemas.microsoft.com/office/drawing/2014/main" id="{3C028918-F127-6F40-94B8-1B26E5613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9272B991-310F-A643-9465-EE8DC7BB2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E6CBB03B-F8F0-084C-B31D-403FB4EB8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0">
              <a:extLst>
                <a:ext uri="{FF2B5EF4-FFF2-40B4-BE49-F238E27FC236}">
                  <a16:creationId xmlns:a16="http://schemas.microsoft.com/office/drawing/2014/main" id="{615A6E7F-E4E1-B74E-9B13-F7527D1E5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1">
              <a:extLst>
                <a:ext uri="{FF2B5EF4-FFF2-40B4-BE49-F238E27FC236}">
                  <a16:creationId xmlns:a16="http://schemas.microsoft.com/office/drawing/2014/main" id="{7B92FA69-08DE-C24A-BCAB-348FB4E82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2">
              <a:extLst>
                <a:ext uri="{FF2B5EF4-FFF2-40B4-BE49-F238E27FC236}">
                  <a16:creationId xmlns:a16="http://schemas.microsoft.com/office/drawing/2014/main" id="{366BDEAB-0D10-B549-B898-9967AB79D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4A34FE66-0BC1-B342-8C82-C8463F370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4">
              <a:extLst>
                <a:ext uri="{FF2B5EF4-FFF2-40B4-BE49-F238E27FC236}">
                  <a16:creationId xmlns:a16="http://schemas.microsoft.com/office/drawing/2014/main" id="{C137CF22-B8A5-6A40-A3DF-0083E3505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5">
              <a:extLst>
                <a:ext uri="{FF2B5EF4-FFF2-40B4-BE49-F238E27FC236}">
                  <a16:creationId xmlns:a16="http://schemas.microsoft.com/office/drawing/2014/main" id="{F0822304-C2A1-494D-A1B1-536319BE2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6">
              <a:extLst>
                <a:ext uri="{FF2B5EF4-FFF2-40B4-BE49-F238E27FC236}">
                  <a16:creationId xmlns:a16="http://schemas.microsoft.com/office/drawing/2014/main" id="{D71C2C5F-AA2F-4C48-A897-BB591ACC9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7">
              <a:extLst>
                <a:ext uri="{FF2B5EF4-FFF2-40B4-BE49-F238E27FC236}">
                  <a16:creationId xmlns:a16="http://schemas.microsoft.com/office/drawing/2014/main" id="{D47BC8D1-CBAC-2845-B344-BB5902B8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48">
              <a:extLst>
                <a:ext uri="{FF2B5EF4-FFF2-40B4-BE49-F238E27FC236}">
                  <a16:creationId xmlns:a16="http://schemas.microsoft.com/office/drawing/2014/main" id="{80B4BC73-2319-D14B-9E2A-409C34D81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49">
              <a:extLst>
                <a:ext uri="{FF2B5EF4-FFF2-40B4-BE49-F238E27FC236}">
                  <a16:creationId xmlns:a16="http://schemas.microsoft.com/office/drawing/2014/main" id="{7FF68519-92FB-2A43-8FC2-E23A8BA79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0">
              <a:extLst>
                <a:ext uri="{FF2B5EF4-FFF2-40B4-BE49-F238E27FC236}">
                  <a16:creationId xmlns:a16="http://schemas.microsoft.com/office/drawing/2014/main" id="{E016DC23-DD96-7F44-AE19-4E5F27812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51">
              <a:extLst>
                <a:ext uri="{FF2B5EF4-FFF2-40B4-BE49-F238E27FC236}">
                  <a16:creationId xmlns:a16="http://schemas.microsoft.com/office/drawing/2014/main" id="{554268E1-8420-EE41-88F8-2981C10CF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52">
              <a:extLst>
                <a:ext uri="{FF2B5EF4-FFF2-40B4-BE49-F238E27FC236}">
                  <a16:creationId xmlns:a16="http://schemas.microsoft.com/office/drawing/2014/main" id="{8DBDF132-C45F-EC46-A697-21EEC7CFE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A075588C-6EF7-B449-BABF-497D4C662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B51286D3-D617-D14E-BF11-205E849DA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845924B3-4A66-5849-B963-8F24391A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86">
              <a:extLst>
                <a:ext uri="{FF2B5EF4-FFF2-40B4-BE49-F238E27FC236}">
                  <a16:creationId xmlns:a16="http://schemas.microsoft.com/office/drawing/2014/main" id="{E3D2ABDF-42BA-2E4F-A4D1-B3C329F08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74D1C53A-9B20-D246-B28D-4C0E0DFE7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D7E5C7C4-DF97-804F-AA9E-F1FBA303D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9" name="Rectangle 6">
            <a:extLst>
              <a:ext uri="{FF2B5EF4-FFF2-40B4-BE49-F238E27FC236}">
                <a16:creationId xmlns:a16="http://schemas.microsoft.com/office/drawing/2014/main" id="{0D7C5CA5-77A8-AA47-9DCD-9CDBA113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177" y="5053445"/>
            <a:ext cx="212615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1" name="Rectangle 88">
            <a:extLst>
              <a:ext uri="{FF2B5EF4-FFF2-40B4-BE49-F238E27FC236}">
                <a16:creationId xmlns:a16="http://schemas.microsoft.com/office/drawing/2014/main" id="{E34F7871-F5A0-4144-918C-F4C467569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42" y="5140400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2" name="Rectangle 88">
            <a:extLst>
              <a:ext uri="{FF2B5EF4-FFF2-40B4-BE49-F238E27FC236}">
                <a16:creationId xmlns:a16="http://schemas.microsoft.com/office/drawing/2014/main" id="{F724CA24-A95E-0E4C-A6CE-A530F638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140400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2C653CC-0A0E-7249-9862-FCA44301AC58}"/>
              </a:ext>
            </a:extLst>
          </p:cNvPr>
          <p:cNvGrpSpPr/>
          <p:nvPr/>
        </p:nvGrpSpPr>
        <p:grpSpPr>
          <a:xfrm>
            <a:off x="750015" y="4761296"/>
            <a:ext cx="6453503" cy="543526"/>
            <a:chOff x="750015" y="5225449"/>
            <a:chExt cx="6453503" cy="543526"/>
          </a:xfrm>
        </p:grpSpPr>
        <p:sp>
          <p:nvSpPr>
            <p:cNvPr id="108" name="Rectangular Callout 107">
              <a:extLst>
                <a:ext uri="{FF2B5EF4-FFF2-40B4-BE49-F238E27FC236}">
                  <a16:creationId xmlns:a16="http://schemas.microsoft.com/office/drawing/2014/main" id="{8792A955-23A4-1E47-9354-3587D05B5275}"/>
                </a:ext>
              </a:extLst>
            </p:cNvPr>
            <p:cNvSpPr/>
            <p:nvPr/>
          </p:nvSpPr>
          <p:spPr>
            <a:xfrm>
              <a:off x="750015" y="522544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C04B2575-0FCA-8044-9E0B-87A1C04D55D1}"/>
                </a:ext>
              </a:extLst>
            </p:cNvPr>
            <p:cNvSpPr/>
            <p:nvPr/>
          </p:nvSpPr>
          <p:spPr>
            <a:xfrm>
              <a:off x="2438400" y="5333149"/>
              <a:ext cx="4765118" cy="435826"/>
            </a:xfrm>
            <a:custGeom>
              <a:avLst/>
              <a:gdLst>
                <a:gd name="connsiteX0" fmla="*/ 0 w 4765118"/>
                <a:gd name="connsiteY0" fmla="*/ 435826 h 435826"/>
                <a:gd name="connsiteX1" fmla="*/ 0 w 4765118"/>
                <a:gd name="connsiteY1" fmla="*/ 13551 h 435826"/>
                <a:gd name="connsiteX2" fmla="*/ 631825 w 4765118"/>
                <a:gd name="connsiteY2" fmla="*/ 13551 h 435826"/>
                <a:gd name="connsiteX3" fmla="*/ 1009650 w 4765118"/>
                <a:gd name="connsiteY3" fmla="*/ 267551 h 435826"/>
                <a:gd name="connsiteX4" fmla="*/ 1590675 w 4765118"/>
                <a:gd name="connsiteY4" fmla="*/ 267551 h 435826"/>
                <a:gd name="connsiteX5" fmla="*/ 1590675 w 4765118"/>
                <a:gd name="connsiteY5" fmla="*/ 13551 h 435826"/>
                <a:gd name="connsiteX6" fmla="*/ 1920875 w 4765118"/>
                <a:gd name="connsiteY6" fmla="*/ 13551 h 435826"/>
                <a:gd name="connsiteX7" fmla="*/ 2235768 w 4765118"/>
                <a:gd name="connsiteY7" fmla="*/ 229877 h 435826"/>
                <a:gd name="connsiteX8" fmla="*/ 3175709 w 4765118"/>
                <a:gd name="connsiteY8" fmla="*/ 229877 h 435826"/>
                <a:gd name="connsiteX9" fmla="*/ 3175709 w 4765118"/>
                <a:gd name="connsiteY9" fmla="*/ 194118 h 435826"/>
                <a:gd name="connsiteX10" fmla="*/ 3175709 w 4765118"/>
                <a:gd name="connsiteY10" fmla="*/ 0 h 435826"/>
                <a:gd name="connsiteX11" fmla="*/ 3349394 w 4765118"/>
                <a:gd name="connsiteY11" fmla="*/ 122601 h 435826"/>
                <a:gd name="connsiteX12" fmla="*/ 3645680 w 4765118"/>
                <a:gd name="connsiteY12" fmla="*/ 122601 h 435826"/>
                <a:gd name="connsiteX13" fmla="*/ 3804040 w 4765118"/>
                <a:gd name="connsiteY13" fmla="*/ 250310 h 435826"/>
                <a:gd name="connsiteX14" fmla="*/ 4765118 w 4765118"/>
                <a:gd name="connsiteY14" fmla="*/ 250310 h 43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5118" h="435826">
                  <a:moveTo>
                    <a:pt x="0" y="435826"/>
                  </a:moveTo>
                  <a:lnTo>
                    <a:pt x="0" y="13551"/>
                  </a:lnTo>
                  <a:lnTo>
                    <a:pt x="631825" y="13551"/>
                  </a:lnTo>
                  <a:lnTo>
                    <a:pt x="1009650" y="267551"/>
                  </a:lnTo>
                  <a:lnTo>
                    <a:pt x="1590675" y="267551"/>
                  </a:lnTo>
                  <a:lnTo>
                    <a:pt x="1590675" y="13551"/>
                  </a:lnTo>
                  <a:lnTo>
                    <a:pt x="1920875" y="13551"/>
                  </a:lnTo>
                  <a:lnTo>
                    <a:pt x="2235768" y="229877"/>
                  </a:lnTo>
                  <a:lnTo>
                    <a:pt x="3175709" y="229877"/>
                  </a:lnTo>
                  <a:lnTo>
                    <a:pt x="3175709" y="194118"/>
                  </a:lnTo>
                  <a:lnTo>
                    <a:pt x="3175709" y="0"/>
                  </a:lnTo>
                  <a:lnTo>
                    <a:pt x="3349394" y="122601"/>
                  </a:lnTo>
                  <a:lnTo>
                    <a:pt x="3645680" y="122601"/>
                  </a:lnTo>
                  <a:lnTo>
                    <a:pt x="3804040" y="250310"/>
                  </a:lnTo>
                  <a:lnTo>
                    <a:pt x="4765118" y="250310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987771-F300-A448-9001-1C647722B06E}"/>
              </a:ext>
            </a:extLst>
          </p:cNvPr>
          <p:cNvCxnSpPr>
            <a:cxnSpLocks/>
            <a:stCxn id="124" idx="0"/>
            <a:endCxn id="38" idx="2"/>
          </p:cNvCxnSpPr>
          <p:nvPr/>
        </p:nvCxnSpPr>
        <p:spPr>
          <a:xfrm flipV="1">
            <a:off x="5230608" y="5899712"/>
            <a:ext cx="40632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F8FAEDC-A0DE-E042-9CC2-F6272F29AC76}"/>
              </a:ext>
            </a:extLst>
          </p:cNvPr>
          <p:cNvCxnSpPr>
            <a:cxnSpLocks/>
            <a:stCxn id="124" idx="0"/>
            <a:endCxn id="37" idx="2"/>
          </p:cNvCxnSpPr>
          <p:nvPr/>
        </p:nvCxnSpPr>
        <p:spPr>
          <a:xfrm flipH="1" flipV="1">
            <a:off x="5053500" y="5899712"/>
            <a:ext cx="177108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6F64937-B050-D341-8EE4-B23ED4FBFFAC}"/>
              </a:ext>
            </a:extLst>
          </p:cNvPr>
          <p:cNvSpPr txBox="1"/>
          <p:nvPr/>
        </p:nvSpPr>
        <p:spPr>
          <a:xfrm>
            <a:off x="3311236" y="6305071"/>
            <a:ext cx="38387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Although DS has budget, its priority is lower than T</a:t>
            </a:r>
            <a:r>
              <a:rPr lang="en-US" sz="14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DA58322-E880-EF41-BD8D-C0540A9C1C04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2605004" y="5234884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C0DA6A3-A639-874F-B4C2-3D4EF7F37550}"/>
              </a:ext>
            </a:extLst>
          </p:cNvPr>
          <p:cNvCxnSpPr>
            <a:cxnSpLocks/>
            <a:stCxn id="35" idx="0"/>
            <a:endCxn id="11" idx="2"/>
          </p:cNvCxnSpPr>
          <p:nvPr/>
        </p:nvCxnSpPr>
        <p:spPr>
          <a:xfrm flipV="1">
            <a:off x="2868870" y="5234884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A1485C-23E1-844F-A959-468581FCBB23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H="1" flipV="1">
            <a:off x="4564557" y="5236519"/>
            <a:ext cx="347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BC00C87-AD3F-9E41-ACD1-183DA9B05C7C}"/>
              </a:ext>
            </a:extLst>
          </p:cNvPr>
          <p:cNvCxnSpPr>
            <a:cxnSpLocks/>
            <a:stCxn id="39" idx="0"/>
            <a:endCxn id="112" idx="2"/>
          </p:cNvCxnSpPr>
          <p:nvPr/>
        </p:nvCxnSpPr>
        <p:spPr>
          <a:xfrm flipV="1">
            <a:off x="6163177" y="5236519"/>
            <a:ext cx="713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4474CE5-FD23-EA47-91F1-063C2EB2780D}"/>
              </a:ext>
            </a:extLst>
          </p:cNvPr>
          <p:cNvCxnSpPr>
            <a:cxnSpLocks/>
            <a:stCxn id="38" idx="0"/>
            <a:endCxn id="43" idx="2"/>
          </p:cNvCxnSpPr>
          <p:nvPr/>
        </p:nvCxnSpPr>
        <p:spPr>
          <a:xfrm flipV="1">
            <a:off x="5271240" y="5236519"/>
            <a:ext cx="47755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7D62249-07B6-2540-A90B-969FD296293E}"/>
              </a:ext>
            </a:extLst>
          </p:cNvPr>
          <p:cNvCxnSpPr>
            <a:cxnSpLocks/>
            <a:stCxn id="37" idx="0"/>
            <a:endCxn id="42" idx="2"/>
          </p:cNvCxnSpPr>
          <p:nvPr/>
        </p:nvCxnSpPr>
        <p:spPr>
          <a:xfrm flipV="1">
            <a:off x="5053500" y="5236519"/>
            <a:ext cx="609941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17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8" grpId="0" animBg="1"/>
      <p:bldP spid="9" grpId="0" animBg="1"/>
      <p:bldP spid="10" grpId="0" animBg="1"/>
      <p:bldP spid="1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09" grpId="0" animBg="1"/>
      <p:bldP spid="41" grpId="0" animBg="1"/>
      <p:bldP spid="112" grpId="0" animBg="1"/>
      <p:bldP spid="1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6">
            <a:extLst>
              <a:ext uri="{FF2B5EF4-FFF2-40B4-BE49-F238E27FC236}">
                <a16:creationId xmlns:a16="http://schemas.microsoft.com/office/drawing/2014/main" id="{C1EAC710-9E53-314E-B1B0-5491A3E11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287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CC4F6E4C-48B5-C042-9BEB-5E7A4CE7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523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0" name="Rectangle 6">
            <a:extLst>
              <a:ext uri="{FF2B5EF4-FFF2-40B4-BE49-F238E27FC236}">
                <a16:creationId xmlns:a16="http://schemas.microsoft.com/office/drawing/2014/main" id="{4E405871-8EE5-8F4B-854C-49887F9E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174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7" name="Rectangle 88">
            <a:extLst>
              <a:ext uri="{FF2B5EF4-FFF2-40B4-BE49-F238E27FC236}">
                <a16:creationId xmlns:a16="http://schemas.microsoft.com/office/drawing/2014/main" id="{A47C2DA6-AC0C-894D-8D01-D7ED83F9A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907" y="5479055"/>
            <a:ext cx="158825" cy="254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6" name="Rectangle 103">
            <a:extLst>
              <a:ext uri="{FF2B5EF4-FFF2-40B4-BE49-F238E27FC236}">
                <a16:creationId xmlns:a16="http://schemas.microsoft.com/office/drawing/2014/main" id="{D744A9C9-D4CA-3B43-88C4-75FD04C9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240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532B9-FDBC-C24A-947A-8023A062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Total Bandwidth Server (TBS)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7439-582B-E544-B5FE-5B3704E4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TBS are scheduled based on EDF</a:t>
            </a:r>
          </a:p>
          <a:p>
            <a:pPr lvl="1"/>
            <a:r>
              <a:rPr lang="en-US" altLang="en-US" sz="1800" dirty="0"/>
              <a:t>Aperiodic and periodic tasks are both inserted in the same ready queue</a:t>
            </a:r>
          </a:p>
          <a:p>
            <a:pPr lvl="1"/>
            <a:r>
              <a:rPr lang="en-US" altLang="en-US" sz="1800" dirty="0"/>
              <a:t>Aperiodic tasks are artificially assigned deadline such that TBS’s utilization does not exceed its given bandwidth </a:t>
            </a:r>
            <a:r>
              <a:rPr lang="en-US" altLang="en-US" sz="1800" i="1" dirty="0">
                <a:latin typeface="+mj-lt"/>
              </a:rPr>
              <a:t>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Aperiodic task </a:t>
            </a:r>
            <a:r>
              <a:rPr lang="en-US" altLang="en-US" sz="1800" dirty="0" err="1"/>
              <a:t>T</a:t>
            </a:r>
            <a:r>
              <a:rPr lang="en-US" altLang="en-US" sz="1800" baseline="-25000" dirty="0" err="1"/>
              <a:t>i</a:t>
            </a:r>
            <a:r>
              <a:rPr lang="en-US" altLang="en-US" sz="1800" dirty="0"/>
              <a:t> with computation time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arriving at time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is assigned deadline 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 = max(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i-1</a:t>
            </a:r>
            <a:r>
              <a:rPr lang="en-US" altLang="en-US" sz="1800" dirty="0">
                <a:latin typeface="+mj-lt"/>
              </a:rPr>
              <a:t>,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) +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i="1" dirty="0">
                <a:latin typeface="+mj-lt"/>
              </a:rPr>
              <a:t> </a:t>
            </a:r>
            <a:r>
              <a:rPr lang="en-US" altLang="en-US" sz="1800" dirty="0">
                <a:latin typeface="+mj-lt"/>
              </a:rPr>
              <a:t>/</a:t>
            </a:r>
            <a:r>
              <a:rPr lang="en-US" altLang="en-US" sz="1800" i="1" dirty="0">
                <a:latin typeface="+mj-lt"/>
              </a:rPr>
              <a:t> 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Example: T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(3,1) and T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(6,2), </a:t>
            </a:r>
          </a:p>
          <a:p>
            <a:pPr lvl="2"/>
            <a:r>
              <a:rPr lang="en-US" altLang="en-US" sz="1400" dirty="0"/>
              <a:t>T</a:t>
            </a:r>
            <a:r>
              <a:rPr lang="en-US" altLang="en-US" sz="1400" baseline="-25000" dirty="0"/>
              <a:t>1</a:t>
            </a:r>
            <a:r>
              <a:rPr lang="en-US" altLang="en-US" sz="1400" dirty="0"/>
              <a:t> and T</a:t>
            </a:r>
            <a:r>
              <a:rPr lang="en-US" altLang="en-US" sz="1400" baseline="-25000" dirty="0"/>
              <a:t>2</a:t>
            </a:r>
            <a:r>
              <a:rPr lang="en-US" altLang="en-US" sz="1400" dirty="0"/>
              <a:t> are schedulable if </a:t>
            </a:r>
            <a:r>
              <a:rPr lang="en-US" altLang="en-US" sz="1400" i="1" dirty="0">
                <a:latin typeface="+mj-lt"/>
              </a:rPr>
              <a:t>U</a:t>
            </a:r>
            <a:r>
              <a:rPr lang="en-US" altLang="en-US" sz="1400" i="1" baseline="-25000" dirty="0">
                <a:latin typeface="+mj-lt"/>
              </a:rPr>
              <a:t>TBS</a:t>
            </a:r>
            <a:r>
              <a:rPr lang="en-US" altLang="en-US" sz="1400" dirty="0">
                <a:latin typeface="+mj-lt"/>
              </a:rPr>
              <a:t> ≤ </a:t>
            </a:r>
            <a:r>
              <a:rPr lang="en-US" altLang="en-US" sz="1400" i="1" dirty="0">
                <a:latin typeface="+mj-lt"/>
              </a:rPr>
              <a:t>1</a:t>
            </a:r>
            <a:r>
              <a:rPr lang="en-US" altLang="en-US" sz="1400" dirty="0">
                <a:latin typeface="+mj-lt"/>
              </a:rPr>
              <a:t> – </a:t>
            </a:r>
            <a:r>
              <a:rPr lang="en-US" altLang="en-US" sz="1400" i="1" dirty="0">
                <a:latin typeface="+mj-lt"/>
              </a:rPr>
              <a:t>2/3</a:t>
            </a:r>
            <a:r>
              <a:rPr lang="en-US" altLang="en-US" sz="1400" dirty="0">
                <a:latin typeface="+mj-lt"/>
              </a:rPr>
              <a:t> = </a:t>
            </a:r>
            <a:r>
              <a:rPr lang="en-US" altLang="en-US" sz="1400" i="1" dirty="0">
                <a:latin typeface="+mj-lt"/>
              </a:rPr>
              <a:t>1/3</a:t>
            </a:r>
          </a:p>
        </p:txBody>
      </p:sp>
      <p:sp>
        <p:nvSpPr>
          <p:cNvPr id="6" name="Rectangle 103">
            <a:extLst>
              <a:ext uri="{FF2B5EF4-FFF2-40B4-BE49-F238E27FC236}">
                <a16:creationId xmlns:a16="http://schemas.microsoft.com/office/drawing/2014/main" id="{BB78E118-949E-174A-B145-479A6A9B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214" y="5064553"/>
            <a:ext cx="6300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7D82CE9-51A7-9240-A698-2B437150D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29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88">
            <a:extLst>
              <a:ext uri="{FF2B5EF4-FFF2-40B4-BE49-F238E27FC236}">
                <a16:creationId xmlns:a16="http://schemas.microsoft.com/office/drawing/2014/main" id="{E7DF534D-D083-774E-A44A-1234986E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318" y="5479055"/>
            <a:ext cx="313200" cy="254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8B5830EB-4E01-E149-9065-58BBFC822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274" y="5479055"/>
            <a:ext cx="158825" cy="254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83DA31E-B600-054D-B0B6-7FB4263F7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274" y="5479055"/>
            <a:ext cx="636016" cy="254575"/>
          </a:xfrm>
          <a:prstGeom prst="rect">
            <a:avLst/>
          </a:prstGeom>
          <a:solidFill>
            <a:schemeClr val="bg2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" name="Rectangle 103">
            <a:extLst>
              <a:ext uri="{FF2B5EF4-FFF2-40B4-BE49-F238E27FC236}">
                <a16:creationId xmlns:a16="http://schemas.microsoft.com/office/drawing/2014/main" id="{F4EB248B-F618-E549-BFAF-87E640E88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527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C7004B4D-DFE1-444C-971E-B9152659D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681828FE-3B32-3240-98D8-9D90D4F90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259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103">
            <a:extLst>
              <a:ext uri="{FF2B5EF4-FFF2-40B4-BE49-F238E27FC236}">
                <a16:creationId xmlns:a16="http://schemas.microsoft.com/office/drawing/2014/main" id="{2E30123B-898C-4C40-A090-69FE6A793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633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D035A4-4EDF-DF44-A1F2-0C56DE217A50}"/>
              </a:ext>
            </a:extLst>
          </p:cNvPr>
          <p:cNvGrpSpPr/>
          <p:nvPr/>
        </p:nvGrpSpPr>
        <p:grpSpPr>
          <a:xfrm>
            <a:off x="513218" y="5000174"/>
            <a:ext cx="7379606" cy="382348"/>
            <a:chOff x="513218" y="5000174"/>
            <a:chExt cx="7379606" cy="3823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A8B08B-B0B3-AF49-A641-F158D3EB8488}"/>
                </a:ext>
              </a:extLst>
            </p:cNvPr>
            <p:cNvSpPr txBox="1"/>
            <p:nvPr/>
          </p:nvSpPr>
          <p:spPr>
            <a:xfrm>
              <a:off x="513218" y="5071135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(6,2)</a:t>
              </a:r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63849EF6-814F-3148-B996-7C6D8F0F7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8EE05C6F-8D48-9640-8266-B4239159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216824D5-EE72-9F4A-B522-D5D75862A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AD24D792-D468-064D-9449-B3EB1C6DD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38E3F237-718F-FE46-9558-905086616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A2A808DA-C918-5940-A2A6-B6B1D03C3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9">
              <a:extLst>
                <a:ext uri="{FF2B5EF4-FFF2-40B4-BE49-F238E27FC236}">
                  <a16:creationId xmlns:a16="http://schemas.microsoft.com/office/drawing/2014/main" id="{21A074D8-A3F7-7946-842B-7CE20F09C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40">
              <a:extLst>
                <a:ext uri="{FF2B5EF4-FFF2-40B4-BE49-F238E27FC236}">
                  <a16:creationId xmlns:a16="http://schemas.microsoft.com/office/drawing/2014/main" id="{5AB312C0-3C57-9940-BD33-687EFAD1C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41">
              <a:extLst>
                <a:ext uri="{FF2B5EF4-FFF2-40B4-BE49-F238E27FC236}">
                  <a16:creationId xmlns:a16="http://schemas.microsoft.com/office/drawing/2014/main" id="{E5A41E78-56A4-F142-917F-971A8087F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2">
              <a:extLst>
                <a:ext uri="{FF2B5EF4-FFF2-40B4-BE49-F238E27FC236}">
                  <a16:creationId xmlns:a16="http://schemas.microsoft.com/office/drawing/2014/main" id="{48678719-F696-B440-8D25-0C9BA68DB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3">
              <a:extLst>
                <a:ext uri="{FF2B5EF4-FFF2-40B4-BE49-F238E27FC236}">
                  <a16:creationId xmlns:a16="http://schemas.microsoft.com/office/drawing/2014/main" id="{15E4224C-98BD-404E-9777-27F493348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4">
              <a:extLst>
                <a:ext uri="{FF2B5EF4-FFF2-40B4-BE49-F238E27FC236}">
                  <a16:creationId xmlns:a16="http://schemas.microsoft.com/office/drawing/2014/main" id="{2A74EBD7-00B8-CD49-BDBB-D603698E2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5">
              <a:extLst>
                <a:ext uri="{FF2B5EF4-FFF2-40B4-BE49-F238E27FC236}">
                  <a16:creationId xmlns:a16="http://schemas.microsoft.com/office/drawing/2014/main" id="{AB4EF636-29A6-B34D-AD7D-0B80AA61F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6">
              <a:extLst>
                <a:ext uri="{FF2B5EF4-FFF2-40B4-BE49-F238E27FC236}">
                  <a16:creationId xmlns:a16="http://schemas.microsoft.com/office/drawing/2014/main" id="{6D27919B-2BF7-1D49-BFB9-F44F7999A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7">
              <a:extLst>
                <a:ext uri="{FF2B5EF4-FFF2-40B4-BE49-F238E27FC236}">
                  <a16:creationId xmlns:a16="http://schemas.microsoft.com/office/drawing/2014/main" id="{80F47B08-D994-C145-AA63-DF1688DB6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8">
              <a:extLst>
                <a:ext uri="{FF2B5EF4-FFF2-40B4-BE49-F238E27FC236}">
                  <a16:creationId xmlns:a16="http://schemas.microsoft.com/office/drawing/2014/main" id="{E5BABF62-E4DF-FD44-BA93-8EE32172F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9">
              <a:extLst>
                <a:ext uri="{FF2B5EF4-FFF2-40B4-BE49-F238E27FC236}">
                  <a16:creationId xmlns:a16="http://schemas.microsoft.com/office/drawing/2014/main" id="{5BF47F15-6D76-F842-AC4E-3797BF5E1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0">
              <a:extLst>
                <a:ext uri="{FF2B5EF4-FFF2-40B4-BE49-F238E27FC236}">
                  <a16:creationId xmlns:a16="http://schemas.microsoft.com/office/drawing/2014/main" id="{D27448B5-5F41-E441-A58F-7F599E22D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51">
              <a:extLst>
                <a:ext uri="{FF2B5EF4-FFF2-40B4-BE49-F238E27FC236}">
                  <a16:creationId xmlns:a16="http://schemas.microsoft.com/office/drawing/2014/main" id="{F0FBB5C1-2658-E348-9D09-03CCA773E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2">
              <a:extLst>
                <a:ext uri="{FF2B5EF4-FFF2-40B4-BE49-F238E27FC236}">
                  <a16:creationId xmlns:a16="http://schemas.microsoft.com/office/drawing/2014/main" id="{22A8AAAB-FD90-654B-93D8-14F01D7AE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86">
              <a:extLst>
                <a:ext uri="{FF2B5EF4-FFF2-40B4-BE49-F238E27FC236}">
                  <a16:creationId xmlns:a16="http://schemas.microsoft.com/office/drawing/2014/main" id="{B95C5D86-25AE-1246-A56B-7A5B0318D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2744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6">
              <a:extLst>
                <a:ext uri="{FF2B5EF4-FFF2-40B4-BE49-F238E27FC236}">
                  <a16:creationId xmlns:a16="http://schemas.microsoft.com/office/drawing/2014/main" id="{63BED15B-F346-7D40-80A2-46428F392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98">
              <a:extLst>
                <a:ext uri="{FF2B5EF4-FFF2-40B4-BE49-F238E27FC236}">
                  <a16:creationId xmlns:a16="http://schemas.microsoft.com/office/drawing/2014/main" id="{7A261C8F-B2AE-5E43-BFE4-8B6258137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4825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31">
              <a:extLst>
                <a:ext uri="{FF2B5EF4-FFF2-40B4-BE49-F238E27FC236}">
                  <a16:creationId xmlns:a16="http://schemas.microsoft.com/office/drawing/2014/main" id="{A29CD09B-F393-454C-9338-0B4A6F1BB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19127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F05D673-97E4-3B45-84A2-29CF2DCAF3D9}"/>
              </a:ext>
            </a:extLst>
          </p:cNvPr>
          <p:cNvSpPr txBox="1"/>
          <p:nvPr/>
        </p:nvSpPr>
        <p:spPr>
          <a:xfrm>
            <a:off x="2395448" y="598906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048D498-84E9-514F-9F1A-D3E96AEE3D30}"/>
              </a:ext>
            </a:extLst>
          </p:cNvPr>
          <p:cNvSpPr txBox="1"/>
          <p:nvPr/>
        </p:nvSpPr>
        <p:spPr>
          <a:xfrm>
            <a:off x="3217157" y="598906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=1+1/(1/3)=4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FF2387E-03E5-DE45-ADFA-204644EBA1DB}"/>
              </a:ext>
            </a:extLst>
          </p:cNvPr>
          <p:cNvSpPr txBox="1"/>
          <p:nvPr/>
        </p:nvSpPr>
        <p:spPr>
          <a:xfrm>
            <a:off x="2982749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=3,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04BDD5-6074-6A40-AFAE-227BAB6FF71F}"/>
              </a:ext>
            </a:extLst>
          </p:cNvPr>
          <p:cNvSpPr txBox="1"/>
          <p:nvPr/>
        </p:nvSpPr>
        <p:spPr>
          <a:xfrm>
            <a:off x="3751011" y="6269466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=max(3,4)+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0.5/(1/3)=5.5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F4CA1DA-ACD9-AC4A-9942-50F13E7B417E}"/>
              </a:ext>
            </a:extLst>
          </p:cNvPr>
          <p:cNvSpPr txBox="1"/>
          <p:nvPr/>
        </p:nvSpPr>
        <p:spPr>
          <a:xfrm>
            <a:off x="4637832" y="5989064"/>
            <a:ext cx="724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213CF57-7B32-A245-8AF2-C3BA6F44A3D9}"/>
              </a:ext>
            </a:extLst>
          </p:cNvPr>
          <p:cNvSpPr txBox="1"/>
          <p:nvPr/>
        </p:nvSpPr>
        <p:spPr>
          <a:xfrm>
            <a:off x="6353371" y="5989064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=8+2/(1/3)=14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BA4870B-8200-824D-979D-B0448D9FDE86}"/>
              </a:ext>
            </a:extLst>
          </p:cNvPr>
          <p:cNvSpPr txBox="1"/>
          <p:nvPr/>
        </p:nvSpPr>
        <p:spPr>
          <a:xfrm>
            <a:off x="4882327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=9,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09532C-7F23-1A49-9B8F-F79116A720E9}"/>
              </a:ext>
            </a:extLst>
          </p:cNvPr>
          <p:cNvSpPr txBox="1"/>
          <p:nvPr/>
        </p:nvSpPr>
        <p:spPr>
          <a:xfrm>
            <a:off x="6880771" y="626946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=max(9,14)+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0.5/(1/3)=15.5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F679949-15E1-5B4B-82DF-DEAE979BAF82}"/>
              </a:ext>
            </a:extLst>
          </p:cNvPr>
          <p:cNvGrpSpPr/>
          <p:nvPr/>
        </p:nvGrpSpPr>
        <p:grpSpPr>
          <a:xfrm>
            <a:off x="507658" y="4574893"/>
            <a:ext cx="7385166" cy="385476"/>
            <a:chOff x="507658" y="4574893"/>
            <a:chExt cx="7385166" cy="38547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630CC7F-BDE8-B045-8466-5142136884C0}"/>
                </a:ext>
              </a:extLst>
            </p:cNvPr>
            <p:cNvSpPr txBox="1"/>
            <p:nvPr/>
          </p:nvSpPr>
          <p:spPr>
            <a:xfrm>
              <a:off x="507658" y="4652592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(3,1)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AD9AE9F4-31CF-BB4A-A9A1-2B4C184F9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89134C99-EAA8-A246-9714-2E19870F9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4EBCA240-93B3-6E40-9FC5-4EF6E3CE8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9FF781D1-A54C-FC4D-94AE-58AF21FB0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203CEF85-2806-6440-97B8-6DF9584A3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59C23238-EAC9-8D41-B2AF-44067AF58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7CB785B5-27D7-E64A-A4F8-9FBF67A6C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96631528-7A16-C344-A51D-0E89A928D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6F1AAD18-2ADD-3C42-8939-637B8C963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C8F9F353-9D3D-304D-BB96-2AA404F24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2098D50B-602D-664C-ABC7-F8D45D6E2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7CB044B9-DC60-8145-9335-98879434C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11DE1B6A-8A7E-3D49-9C8E-BCAE1D0C8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36E7A31C-7072-D64A-ABA7-7EF8D37C4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2BB837BC-4A19-7948-8F64-E0AE8F7D6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6C33F264-4205-D548-B638-9B4C94B65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E6DE80FF-86B8-E548-ACA9-C49544D95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10554D67-CF78-DE40-9304-D282D90F5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6DA3C88A-6E48-B341-A357-F36B84035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F72FB69F-6D45-1243-88D5-5A2BC4C03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875EF920-41B6-F04B-9A11-8DE79549F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04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86">
              <a:extLst>
                <a:ext uri="{FF2B5EF4-FFF2-40B4-BE49-F238E27FC236}">
                  <a16:creationId xmlns:a16="http://schemas.microsoft.com/office/drawing/2014/main" id="{0C0B029C-2394-B746-AF16-23F0DF2EF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DB7DDCAE-169F-7544-A088-BA24AEFA4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70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90D3E558-D173-8543-B1AE-E6E4BA138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3D3DDA55-9BAB-A14C-B32C-04F5AD66C1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349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86">
              <a:extLst>
                <a:ext uri="{FF2B5EF4-FFF2-40B4-BE49-F238E27FC236}">
                  <a16:creationId xmlns:a16="http://schemas.microsoft.com/office/drawing/2014/main" id="{D77DB1FC-C2BC-6D44-976D-B86367313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804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E9D3892C-C29C-7447-9106-607F40838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8938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C5A2933-C823-A34E-94D4-33700DC47EE9}"/>
              </a:ext>
            </a:extLst>
          </p:cNvPr>
          <p:cNvGrpSpPr/>
          <p:nvPr/>
        </p:nvGrpSpPr>
        <p:grpSpPr>
          <a:xfrm>
            <a:off x="385853" y="5489768"/>
            <a:ext cx="7506971" cy="556791"/>
            <a:chOff x="385853" y="5480243"/>
            <a:chExt cx="7506971" cy="556791"/>
          </a:xfrm>
        </p:grpSpPr>
        <p:sp>
          <p:nvSpPr>
            <p:cNvPr id="13" name="Line 55">
              <a:extLst>
                <a:ext uri="{FF2B5EF4-FFF2-40B4-BE49-F238E27FC236}">
                  <a16:creationId xmlns:a16="http://schemas.microsoft.com/office/drawing/2014/main" id="{6C07027B-3DB5-7D47-9B53-9940281EF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6">
              <a:extLst>
                <a:ext uri="{FF2B5EF4-FFF2-40B4-BE49-F238E27FC236}">
                  <a16:creationId xmlns:a16="http://schemas.microsoft.com/office/drawing/2014/main" id="{7E22A31B-53AC-E04F-886F-F9DD13A2D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7">
              <a:extLst>
                <a:ext uri="{FF2B5EF4-FFF2-40B4-BE49-F238E27FC236}">
                  <a16:creationId xmlns:a16="http://schemas.microsoft.com/office/drawing/2014/main" id="{A41ECF7F-2925-0245-8856-9AD6ECFE0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8">
              <a:extLst>
                <a:ext uri="{FF2B5EF4-FFF2-40B4-BE49-F238E27FC236}">
                  <a16:creationId xmlns:a16="http://schemas.microsoft.com/office/drawing/2014/main" id="{3182785F-840F-BD49-8598-0967B0095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9">
              <a:extLst>
                <a:ext uri="{FF2B5EF4-FFF2-40B4-BE49-F238E27FC236}">
                  <a16:creationId xmlns:a16="http://schemas.microsoft.com/office/drawing/2014/main" id="{2BB511CC-5E3F-224F-8297-118576BD2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0">
              <a:extLst>
                <a:ext uri="{FF2B5EF4-FFF2-40B4-BE49-F238E27FC236}">
                  <a16:creationId xmlns:a16="http://schemas.microsoft.com/office/drawing/2014/main" id="{4A83F46F-6420-1944-B45E-356E9FC91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1">
              <a:extLst>
                <a:ext uri="{FF2B5EF4-FFF2-40B4-BE49-F238E27FC236}">
                  <a16:creationId xmlns:a16="http://schemas.microsoft.com/office/drawing/2014/main" id="{A9789515-9C3A-714C-AF52-F52BCC3C6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2">
              <a:extLst>
                <a:ext uri="{FF2B5EF4-FFF2-40B4-BE49-F238E27FC236}">
                  <a16:creationId xmlns:a16="http://schemas.microsoft.com/office/drawing/2014/main" id="{D95C11D0-77BC-884C-9A26-28A80DE85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3">
              <a:extLst>
                <a:ext uri="{FF2B5EF4-FFF2-40B4-BE49-F238E27FC236}">
                  <a16:creationId xmlns:a16="http://schemas.microsoft.com/office/drawing/2014/main" id="{A89365FF-C051-D040-8B75-833C4753F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4">
              <a:extLst>
                <a:ext uri="{FF2B5EF4-FFF2-40B4-BE49-F238E27FC236}">
                  <a16:creationId xmlns:a16="http://schemas.microsoft.com/office/drawing/2014/main" id="{D07095EA-BCC9-2E4D-B248-070C92614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5">
              <a:extLst>
                <a:ext uri="{FF2B5EF4-FFF2-40B4-BE49-F238E27FC236}">
                  <a16:creationId xmlns:a16="http://schemas.microsoft.com/office/drawing/2014/main" id="{E0B5656B-7B19-5F42-AA68-6BF6E2E5A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6">
              <a:extLst>
                <a:ext uri="{FF2B5EF4-FFF2-40B4-BE49-F238E27FC236}">
                  <a16:creationId xmlns:a16="http://schemas.microsoft.com/office/drawing/2014/main" id="{817125A2-5E4F-B440-A8F8-A80AD0AEF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7">
              <a:extLst>
                <a:ext uri="{FF2B5EF4-FFF2-40B4-BE49-F238E27FC236}">
                  <a16:creationId xmlns:a16="http://schemas.microsoft.com/office/drawing/2014/main" id="{FD13D786-2B97-B647-B7D5-0618828BB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8">
              <a:extLst>
                <a:ext uri="{FF2B5EF4-FFF2-40B4-BE49-F238E27FC236}">
                  <a16:creationId xmlns:a16="http://schemas.microsoft.com/office/drawing/2014/main" id="{1187CB9C-7034-E349-B0F4-E8590BC61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9">
              <a:extLst>
                <a:ext uri="{FF2B5EF4-FFF2-40B4-BE49-F238E27FC236}">
                  <a16:creationId xmlns:a16="http://schemas.microsoft.com/office/drawing/2014/main" id="{F18E27C5-9989-064F-8748-0C3974DAE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0">
              <a:extLst>
                <a:ext uri="{FF2B5EF4-FFF2-40B4-BE49-F238E27FC236}">
                  <a16:creationId xmlns:a16="http://schemas.microsoft.com/office/drawing/2014/main" id="{5C1F2925-0127-3643-9BF1-DAA287E8F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1">
              <a:extLst>
                <a:ext uri="{FF2B5EF4-FFF2-40B4-BE49-F238E27FC236}">
                  <a16:creationId xmlns:a16="http://schemas.microsoft.com/office/drawing/2014/main" id="{8182299B-B6BB-304A-B7E1-0ABA55284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2">
              <a:extLst>
                <a:ext uri="{FF2B5EF4-FFF2-40B4-BE49-F238E27FC236}">
                  <a16:creationId xmlns:a16="http://schemas.microsoft.com/office/drawing/2014/main" id="{EB63F55E-1F90-9440-8883-2874ADC93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3">
              <a:extLst>
                <a:ext uri="{FF2B5EF4-FFF2-40B4-BE49-F238E27FC236}">
                  <a16:creationId xmlns:a16="http://schemas.microsoft.com/office/drawing/2014/main" id="{85F82EB9-C471-234C-94CB-ABE1C2D00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4">
              <a:extLst>
                <a:ext uri="{FF2B5EF4-FFF2-40B4-BE49-F238E27FC236}">
                  <a16:creationId xmlns:a16="http://schemas.microsoft.com/office/drawing/2014/main" id="{6A1B23EA-D703-0940-82DD-77866AB0E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871EF1-F56A-7442-A490-349BF79C3C61}"/>
                </a:ext>
              </a:extLst>
            </p:cNvPr>
            <p:cNvSpPr txBox="1"/>
            <p:nvPr/>
          </p:nvSpPr>
          <p:spPr>
            <a:xfrm>
              <a:off x="385853" y="548024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27F9BC7-D88B-C54F-9CF8-5271464861DD}"/>
                </a:ext>
              </a:extLst>
            </p:cNvPr>
            <p:cNvSpPr txBox="1"/>
            <p:nvPr/>
          </p:nvSpPr>
          <p:spPr>
            <a:xfrm>
              <a:off x="2304976" y="576003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B1F2CBE3-A5B6-0F43-9181-DA4B72367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249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5621E47-DF9E-B64B-9985-FECB35B4D999}"/>
                </a:ext>
              </a:extLst>
            </p:cNvPr>
            <p:cNvSpPr txBox="1"/>
            <p:nvPr/>
          </p:nvSpPr>
          <p:spPr>
            <a:xfrm>
              <a:off x="3889833" y="5760035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ACC7E59-F49E-EF49-8E7D-5E38965BDBE3}"/>
                </a:ext>
              </a:extLst>
            </p:cNvPr>
            <p:cNvSpPr txBox="1"/>
            <p:nvPr/>
          </p:nvSpPr>
          <p:spPr>
            <a:xfrm>
              <a:off x="5432186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3FFA820-4D6C-5D42-AED4-9F2255405F6E}"/>
                </a:ext>
              </a:extLst>
            </p:cNvPr>
            <p:cNvSpPr txBox="1"/>
            <p:nvPr/>
          </p:nvSpPr>
          <p:spPr>
            <a:xfrm>
              <a:off x="7016251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117" name="Line 86">
            <a:extLst>
              <a:ext uri="{FF2B5EF4-FFF2-40B4-BE49-F238E27FC236}">
                <a16:creationId xmlns:a16="http://schemas.microsoft.com/office/drawing/2014/main" id="{C9516DFE-A7DD-F249-A5B5-C8EAF51D5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9439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0" name="Line 86">
            <a:extLst>
              <a:ext uri="{FF2B5EF4-FFF2-40B4-BE49-F238E27FC236}">
                <a16:creationId xmlns:a16="http://schemas.microsoft.com/office/drawing/2014/main" id="{BBE2710F-6864-C340-A57E-F5A39377F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7887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3" name="Line 86">
            <a:extLst>
              <a:ext uri="{FF2B5EF4-FFF2-40B4-BE49-F238E27FC236}">
                <a16:creationId xmlns:a16="http://schemas.microsoft.com/office/drawing/2014/main" id="{13C921C1-620A-8E4A-A43D-5FFC42F3FF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4079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6" name="Line 86">
            <a:extLst>
              <a:ext uri="{FF2B5EF4-FFF2-40B4-BE49-F238E27FC236}">
                <a16:creationId xmlns:a16="http://schemas.microsoft.com/office/drawing/2014/main" id="{696C2110-02D1-704F-8199-A54587DB55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9871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7" name="Line 86">
            <a:extLst>
              <a:ext uri="{FF2B5EF4-FFF2-40B4-BE49-F238E27FC236}">
                <a16:creationId xmlns:a16="http://schemas.microsoft.com/office/drawing/2014/main" id="{7D59CA23-7B9E-814A-B9C2-8C8D4A97E0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0925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Line 86">
            <a:extLst>
              <a:ext uri="{FF2B5EF4-FFF2-40B4-BE49-F238E27FC236}">
                <a16:creationId xmlns:a16="http://schemas.microsoft.com/office/drawing/2014/main" id="{5259F330-B6D8-9C44-8730-E40585A085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3658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l" rtl="0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3" name="Line 86">
            <a:extLst>
              <a:ext uri="{FF2B5EF4-FFF2-40B4-BE49-F238E27FC236}">
                <a16:creationId xmlns:a16="http://schemas.microsoft.com/office/drawing/2014/main" id="{00A0E358-3B7B-3C4E-9ACF-D881E96EB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2214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4" name="Line 86">
            <a:extLst>
              <a:ext uri="{FF2B5EF4-FFF2-40B4-BE49-F238E27FC236}">
                <a16:creationId xmlns:a16="http://schemas.microsoft.com/office/drawing/2014/main" id="{1645F098-8B98-BB41-8F2F-1046D0A435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9592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3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01" grpId="0" animBg="1"/>
      <p:bldP spid="140" grpId="0" animBg="1"/>
      <p:bldP spid="137" grpId="0" animBg="1"/>
      <p:bldP spid="136" grpId="0" animBg="1"/>
      <p:bldP spid="3" grpId="0" build="p" bldLvl="2"/>
      <p:bldP spid="6" grpId="0" animBg="1"/>
      <p:bldP spid="8" grpId="0" animBg="1"/>
      <p:bldP spid="12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119" grpId="0"/>
      <p:bldP spid="122" grpId="0"/>
      <p:bldP spid="124" grpId="0"/>
      <p:bldP spid="125" grpId="0"/>
      <p:bldP spid="128" grpId="0"/>
      <p:bldP spid="129" grpId="0"/>
      <p:bldP spid="131" grpId="0"/>
      <p:bldP spid="132" grpId="0"/>
      <p:bldP spid="117" grpId="0" animBg="1"/>
      <p:bldP spid="120" grpId="0" animBg="1"/>
      <p:bldP spid="123" grpId="0" animBg="1"/>
      <p:bldP spid="126" grpId="0" animBg="1"/>
      <p:bldP spid="127" grpId="0" animBg="1"/>
      <p:bldP spid="130" grpId="0" animBg="1"/>
      <p:bldP spid="133" grpId="0" animBg="1"/>
      <p:bldP spid="1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>
            <a:extLst>
              <a:ext uri="{FF2B5EF4-FFF2-40B4-BE49-F238E27FC236}">
                <a16:creationId xmlns:a16="http://schemas.microsoft.com/office/drawing/2014/main" id="{FB700291-1B38-BD4E-82BD-C562DF821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Scheduling Interdependent Tasks: Synchronization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D2392FD4-3C9D-0143-B958-7ECC11C78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Problem of deciding whether it is possible to schedule set of periodic tasks, that use semaphores to enforce mutual exclusion is </a:t>
            </a:r>
            <a:r>
              <a:rPr lang="en-US" altLang="en-US" sz="1800" dirty="0">
                <a:solidFill>
                  <a:srgbClr val="FF0000"/>
                </a:solidFill>
              </a:rPr>
              <a:t>NP-hard</a:t>
            </a:r>
            <a:r>
              <a:rPr lang="en-US" altLang="en-US" sz="1600" dirty="0"/>
              <a:t> </a:t>
            </a:r>
            <a:r>
              <a:rPr lang="en-US" altLang="en-US" sz="1600" baseline="30000" dirty="0"/>
              <a:t>[1]</a:t>
            </a:r>
          </a:p>
          <a:p>
            <a:r>
              <a:rPr lang="en-US" altLang="en-US" sz="1800" dirty="0"/>
              <a:t>General-purpose synchronization primitives allow </a:t>
            </a:r>
            <a:r>
              <a:rPr lang="en-US" altLang="en-US" sz="1800" i="1" dirty="0">
                <a:solidFill>
                  <a:srgbClr val="FF0000"/>
                </a:solidFill>
              </a:rPr>
              <a:t>priority inversion</a:t>
            </a:r>
          </a:p>
        </p:txBody>
      </p:sp>
      <p:sp>
        <p:nvSpPr>
          <p:cNvPr id="4" name="Rectangle 108">
            <a:extLst>
              <a:ext uri="{FF2B5EF4-FFF2-40B4-BE49-F238E27FC236}">
                <a16:creationId xmlns:a16="http://schemas.microsoft.com/office/drawing/2014/main" id="{5B405943-6976-7841-B178-79B8309EF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310" y="3852447"/>
            <a:ext cx="206654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00">
            <a:extLst>
              <a:ext uri="{FF2B5EF4-FFF2-40B4-BE49-F238E27FC236}">
                <a16:creationId xmlns:a16="http://schemas.microsoft.com/office/drawing/2014/main" id="{0E792E9F-91CC-AC45-A199-A1310CAD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966" y="3851948"/>
            <a:ext cx="662065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" name="Rectangle 100">
            <a:extLst>
              <a:ext uri="{FF2B5EF4-FFF2-40B4-BE49-F238E27FC236}">
                <a16:creationId xmlns:a16="http://schemas.microsoft.com/office/drawing/2014/main" id="{BB407677-8E84-9747-82B5-682AF754B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716" y="4746362"/>
            <a:ext cx="241358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B61A7-058A-7540-99FE-F54E9BED6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366" y="4286383"/>
            <a:ext cx="1265372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D7278-BF01-2E49-9066-3D39307B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905" y="3843134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2FB2F-0719-B84F-9362-961505A3E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923" y="4743456"/>
            <a:ext cx="202020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0FBD278C-D9CC-8D48-B109-EA1766E8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168" y="4746362"/>
            <a:ext cx="633702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1" name="Rectangle 100">
            <a:extLst>
              <a:ext uri="{FF2B5EF4-FFF2-40B4-BE49-F238E27FC236}">
                <a16:creationId xmlns:a16="http://schemas.microsoft.com/office/drawing/2014/main" id="{F5D02E52-D920-9A4A-BF5D-98EAF8A4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898" y="4746362"/>
            <a:ext cx="801177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C01FC2B-D3C8-C94D-B945-A103ED372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942" y="4743456"/>
            <a:ext cx="671373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44" name="Text Box 78">
            <a:extLst>
              <a:ext uri="{FF2B5EF4-FFF2-40B4-BE49-F238E27FC236}">
                <a16:creationId xmlns:a16="http://schemas.microsoft.com/office/drawing/2014/main" id="{7C4EF62E-E924-9F43-B12E-FC56458CA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089" y="3466582"/>
            <a:ext cx="1573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blocked</a:t>
            </a:r>
          </a:p>
        </p:txBody>
      </p:sp>
      <p:sp>
        <p:nvSpPr>
          <p:cNvPr id="46" name="Line 85">
            <a:extLst>
              <a:ext uri="{FF2B5EF4-FFF2-40B4-BE49-F238E27FC236}">
                <a16:creationId xmlns:a16="http://schemas.microsoft.com/office/drawing/2014/main" id="{0308A2BD-63FB-C24C-8532-52BD512E0A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2209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85">
            <a:extLst>
              <a:ext uri="{FF2B5EF4-FFF2-40B4-BE49-F238E27FC236}">
                <a16:creationId xmlns:a16="http://schemas.microsoft.com/office/drawing/2014/main" id="{F4870A84-056F-BE47-9EB3-8804221ED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2168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85">
            <a:extLst>
              <a:ext uri="{FF2B5EF4-FFF2-40B4-BE49-F238E27FC236}">
                <a16:creationId xmlns:a16="http://schemas.microsoft.com/office/drawing/2014/main" id="{5AA2784F-CE5A-D544-A0CC-81827170A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7936" y="4295901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85">
            <a:extLst>
              <a:ext uri="{FF2B5EF4-FFF2-40B4-BE49-F238E27FC236}">
                <a16:creationId xmlns:a16="http://schemas.microsoft.com/office/drawing/2014/main" id="{9D81A899-710E-4F41-A12A-60B08C5096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6807" y="4295901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85">
            <a:extLst>
              <a:ext uri="{FF2B5EF4-FFF2-40B4-BE49-F238E27FC236}">
                <a16:creationId xmlns:a16="http://schemas.microsoft.com/office/drawing/2014/main" id="{7D9F2E10-3619-204A-A069-B63D4E1AB7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2075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85">
            <a:extLst>
              <a:ext uri="{FF2B5EF4-FFF2-40B4-BE49-F238E27FC236}">
                <a16:creationId xmlns:a16="http://schemas.microsoft.com/office/drawing/2014/main" id="{00846051-0889-EF4E-9AB6-38DF492A74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6239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4669B13-85BB-8A4F-979F-3AF7BB450133}"/>
              </a:ext>
            </a:extLst>
          </p:cNvPr>
          <p:cNvCxnSpPr>
            <a:cxnSpLocks/>
          </p:cNvCxnSpPr>
          <p:nvPr/>
        </p:nvCxnSpPr>
        <p:spPr>
          <a:xfrm>
            <a:off x="3315041" y="3785256"/>
            <a:ext cx="26499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7D5683B-464E-934A-8795-ABDF36811887}"/>
              </a:ext>
            </a:extLst>
          </p:cNvPr>
          <p:cNvGrpSpPr/>
          <p:nvPr/>
        </p:nvGrpSpPr>
        <p:grpSpPr>
          <a:xfrm>
            <a:off x="1283624" y="3524792"/>
            <a:ext cx="6806760" cy="2204951"/>
            <a:chOff x="1283624" y="3901318"/>
            <a:chExt cx="6806760" cy="2204951"/>
          </a:xfrm>
        </p:grpSpPr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AA476BFF-516B-5C4E-8A9A-0141B0C68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48426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1">
              <a:extLst>
                <a:ext uri="{FF2B5EF4-FFF2-40B4-BE49-F238E27FC236}">
                  <a16:creationId xmlns:a16="http://schemas.microsoft.com/office/drawing/2014/main" id="{93823E6F-E1AD-7E42-B7E6-F9ECE24C8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522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3BB86510-525B-7D4F-BA20-15036D5C7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3756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63861C-C4D8-BC48-8BB1-9D223232183E}"/>
                </a:ext>
              </a:extLst>
            </p:cNvPr>
            <p:cNvSpPr txBox="1"/>
            <p:nvPr/>
          </p:nvSpPr>
          <p:spPr>
            <a:xfrm>
              <a:off x="1684475" y="4212582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BA617B-EF81-094B-B332-36ACFCAD7E82}"/>
                </a:ext>
              </a:extLst>
            </p:cNvPr>
            <p:cNvSpPr txBox="1"/>
            <p:nvPr/>
          </p:nvSpPr>
          <p:spPr>
            <a:xfrm>
              <a:off x="1678063" y="467820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576D71-0998-984B-A716-379439AC81DA}"/>
                </a:ext>
              </a:extLst>
            </p:cNvPr>
            <p:cNvSpPr txBox="1"/>
            <p:nvPr/>
          </p:nvSpPr>
          <p:spPr>
            <a:xfrm>
              <a:off x="1710123" y="5116309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sp>
          <p:nvSpPr>
            <p:cNvPr id="19" name="Line 53">
              <a:extLst>
                <a:ext uri="{FF2B5EF4-FFF2-40B4-BE49-F238E27FC236}">
                  <a16:creationId xmlns:a16="http://schemas.microsoft.com/office/drawing/2014/main" id="{D4CFDC05-C660-5141-8FF8-D8EE913E0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560" y="5721515"/>
              <a:ext cx="576888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55">
              <a:extLst>
                <a:ext uri="{FF2B5EF4-FFF2-40B4-BE49-F238E27FC236}">
                  <a16:creationId xmlns:a16="http://schemas.microsoft.com/office/drawing/2014/main" id="{347B3397-5ACF-F449-B04A-10484D35F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56">
              <a:extLst>
                <a:ext uri="{FF2B5EF4-FFF2-40B4-BE49-F238E27FC236}">
                  <a16:creationId xmlns:a16="http://schemas.microsoft.com/office/drawing/2014/main" id="{1C1C4662-99A8-7F4B-AD28-379E042D0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5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57">
              <a:extLst>
                <a:ext uri="{FF2B5EF4-FFF2-40B4-BE49-F238E27FC236}">
                  <a16:creationId xmlns:a16="http://schemas.microsoft.com/office/drawing/2014/main" id="{2C102F99-9D99-F049-9697-D12F33FE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4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58">
              <a:extLst>
                <a:ext uri="{FF2B5EF4-FFF2-40B4-BE49-F238E27FC236}">
                  <a16:creationId xmlns:a16="http://schemas.microsoft.com/office/drawing/2014/main" id="{53C84928-C7D1-8744-AEA3-297ECD410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4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59">
              <a:extLst>
                <a:ext uri="{FF2B5EF4-FFF2-40B4-BE49-F238E27FC236}">
                  <a16:creationId xmlns:a16="http://schemas.microsoft.com/office/drawing/2014/main" id="{43DB25A2-64FA-E842-B2F0-31A26E910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4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0">
              <a:extLst>
                <a:ext uri="{FF2B5EF4-FFF2-40B4-BE49-F238E27FC236}">
                  <a16:creationId xmlns:a16="http://schemas.microsoft.com/office/drawing/2014/main" id="{A1727E5F-A402-3D40-B891-14A3C2D94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3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1">
              <a:extLst>
                <a:ext uri="{FF2B5EF4-FFF2-40B4-BE49-F238E27FC236}">
                  <a16:creationId xmlns:a16="http://schemas.microsoft.com/office/drawing/2014/main" id="{29397D93-26C5-E049-9570-FED9B0D3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3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2">
              <a:extLst>
                <a:ext uri="{FF2B5EF4-FFF2-40B4-BE49-F238E27FC236}">
                  <a16:creationId xmlns:a16="http://schemas.microsoft.com/office/drawing/2014/main" id="{AF1D9DD7-3CD9-2847-87A2-5B6CC5136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3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3">
              <a:extLst>
                <a:ext uri="{FF2B5EF4-FFF2-40B4-BE49-F238E27FC236}">
                  <a16:creationId xmlns:a16="http://schemas.microsoft.com/office/drawing/2014/main" id="{AAD4E9BA-0CCA-AF4E-8D6A-1BE58B745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3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64">
              <a:extLst>
                <a:ext uri="{FF2B5EF4-FFF2-40B4-BE49-F238E27FC236}">
                  <a16:creationId xmlns:a16="http://schemas.microsoft.com/office/drawing/2014/main" id="{6F1A99F6-B148-B940-929E-F80C18E8E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2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65">
              <a:extLst>
                <a:ext uri="{FF2B5EF4-FFF2-40B4-BE49-F238E27FC236}">
                  <a16:creationId xmlns:a16="http://schemas.microsoft.com/office/drawing/2014/main" id="{10F6445B-4569-6941-92F5-614D831B5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42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66">
              <a:extLst>
                <a:ext uri="{FF2B5EF4-FFF2-40B4-BE49-F238E27FC236}">
                  <a16:creationId xmlns:a16="http://schemas.microsoft.com/office/drawing/2014/main" id="{724D43B3-F2A8-8F4F-AF2A-9929FACD0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2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F2FF84A9-2C86-664A-A7CE-58B4B1FF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81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68">
              <a:extLst>
                <a:ext uri="{FF2B5EF4-FFF2-40B4-BE49-F238E27FC236}">
                  <a16:creationId xmlns:a16="http://schemas.microsoft.com/office/drawing/2014/main" id="{09938F5E-94DC-AE40-A02B-6383ADC14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Line 69">
              <a:extLst>
                <a:ext uri="{FF2B5EF4-FFF2-40B4-BE49-F238E27FC236}">
                  <a16:creationId xmlns:a16="http://schemas.microsoft.com/office/drawing/2014/main" id="{0964286E-772D-E74C-85A8-978754DE7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70">
              <a:extLst>
                <a:ext uri="{FF2B5EF4-FFF2-40B4-BE49-F238E27FC236}">
                  <a16:creationId xmlns:a16="http://schemas.microsoft.com/office/drawing/2014/main" id="{04173A35-3439-0A47-BBD3-4099C7629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71">
              <a:extLst>
                <a:ext uri="{FF2B5EF4-FFF2-40B4-BE49-F238E27FC236}">
                  <a16:creationId xmlns:a16="http://schemas.microsoft.com/office/drawing/2014/main" id="{086A2251-0276-0C44-98D1-36BA0F888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Line 72">
              <a:extLst>
                <a:ext uri="{FF2B5EF4-FFF2-40B4-BE49-F238E27FC236}">
                  <a16:creationId xmlns:a16="http://schemas.microsoft.com/office/drawing/2014/main" id="{47B7447A-51F4-7D42-9135-371D1CCEF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Line 73">
              <a:extLst>
                <a:ext uri="{FF2B5EF4-FFF2-40B4-BE49-F238E27FC236}">
                  <a16:creationId xmlns:a16="http://schemas.microsoft.com/office/drawing/2014/main" id="{E6FDBB85-EE05-F443-89E9-8CABC66EF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74">
              <a:extLst>
                <a:ext uri="{FF2B5EF4-FFF2-40B4-BE49-F238E27FC236}">
                  <a16:creationId xmlns:a16="http://schemas.microsoft.com/office/drawing/2014/main" id="{B60EE1A0-3A15-D84F-9AE8-3D2AC8A61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60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 Box 76">
              <a:extLst>
                <a:ext uri="{FF2B5EF4-FFF2-40B4-BE49-F238E27FC236}">
                  <a16:creationId xmlns:a16="http://schemas.microsoft.com/office/drawing/2014/main" id="{6A806125-993D-394B-90D6-935DAC6CB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629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41" name="Text Box 77">
              <a:extLst>
                <a:ext uri="{FF2B5EF4-FFF2-40B4-BE49-F238E27FC236}">
                  <a16:creationId xmlns:a16="http://schemas.microsoft.com/office/drawing/2014/main" id="{DBA03DF4-63A5-0C4E-9965-FFDF0CC05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092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42" name="Text Box 78">
              <a:extLst>
                <a:ext uri="{FF2B5EF4-FFF2-40B4-BE49-F238E27FC236}">
                  <a16:creationId xmlns:a16="http://schemas.microsoft.com/office/drawing/2014/main" id="{5CB4BF4D-29CF-9549-8EB3-5EBECDC36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949" y="5780947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15</a:t>
              </a: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1859EFC0-4436-9E46-8571-51047D9E8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9255" y="3901318"/>
              <a:ext cx="0" cy="182019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 Box 78">
              <a:extLst>
                <a:ext uri="{FF2B5EF4-FFF2-40B4-BE49-F238E27FC236}">
                  <a16:creationId xmlns:a16="http://schemas.microsoft.com/office/drawing/2014/main" id="{E78F4C19-C59F-9E4C-B7A9-6C0B8CE46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02045" y="4577072"/>
              <a:ext cx="9324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Priority</a:t>
              </a:r>
            </a:p>
          </p:txBody>
        </p:sp>
        <p:sp>
          <p:nvSpPr>
            <p:cNvPr id="53" name="Text Box 78">
              <a:extLst>
                <a:ext uri="{FF2B5EF4-FFF2-40B4-BE49-F238E27FC236}">
                  <a16:creationId xmlns:a16="http://schemas.microsoft.com/office/drawing/2014/main" id="{27A2ACE8-2B7A-C747-91BB-9EA749CCC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6107" y="5736937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</p:grp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2B3309A0-05AD-F846-846A-FAFA5492475E}"/>
              </a:ext>
            </a:extLst>
          </p:cNvPr>
          <p:cNvSpPr/>
          <p:nvPr/>
        </p:nvSpPr>
        <p:spPr>
          <a:xfrm>
            <a:off x="4978959" y="3105350"/>
            <a:ext cx="2371719" cy="360000"/>
          </a:xfrm>
          <a:prstGeom prst="wedgeRectCallout">
            <a:avLst>
              <a:gd name="adj1" fmla="val -52008"/>
              <a:gd name="adj2" fmla="val 26949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How long does this take?</a:t>
            </a:r>
          </a:p>
        </p:txBody>
      </p:sp>
      <p:sp>
        <p:nvSpPr>
          <p:cNvPr id="55" name="Rectangular Callout 54">
            <a:extLst>
              <a:ext uri="{FF2B5EF4-FFF2-40B4-BE49-F238E27FC236}">
                <a16:creationId xmlns:a16="http://schemas.microsoft.com/office/drawing/2014/main" id="{F9C44DEF-4973-F143-B6D3-A5F4301533A6}"/>
              </a:ext>
            </a:extLst>
          </p:cNvPr>
          <p:cNvSpPr/>
          <p:nvPr/>
        </p:nvSpPr>
        <p:spPr>
          <a:xfrm>
            <a:off x="2215925" y="3127768"/>
            <a:ext cx="1338773" cy="360000"/>
          </a:xfrm>
          <a:prstGeom prst="wedgeRectCallout">
            <a:avLst>
              <a:gd name="adj1" fmla="val 28985"/>
              <a:gd name="adj2" fmla="val 1452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56" name="Rectangular Callout 55">
            <a:extLst>
              <a:ext uri="{FF2B5EF4-FFF2-40B4-BE49-F238E27FC236}">
                <a16:creationId xmlns:a16="http://schemas.microsoft.com/office/drawing/2014/main" id="{A51E3D42-8B47-774D-9EF1-EAB46BDC75B4}"/>
              </a:ext>
            </a:extLst>
          </p:cNvPr>
          <p:cNvSpPr/>
          <p:nvPr/>
        </p:nvSpPr>
        <p:spPr>
          <a:xfrm>
            <a:off x="5631037" y="5731916"/>
            <a:ext cx="1114508" cy="360000"/>
          </a:xfrm>
          <a:prstGeom prst="wedgeRectCallout">
            <a:avLst>
              <a:gd name="adj1" fmla="val -19385"/>
              <a:gd name="adj2" fmla="val -25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6E88B-FC12-8946-8C22-DE3180397557}"/>
              </a:ext>
            </a:extLst>
          </p:cNvPr>
          <p:cNvSpPr/>
          <p:nvPr/>
        </p:nvSpPr>
        <p:spPr>
          <a:xfrm>
            <a:off x="628650" y="6442162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A.K. 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Mok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‘‘Fundamental Design Problems of Distributed Systems for Hard Real Time Environments’’, PhD Thesis, Laboratory for Computer Science (MIT), MIT/LCS/TR-297. (1983). </a:t>
            </a:r>
            <a:endParaRPr lang="en-CA" sz="700" dirty="0"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63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4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500-3FA8-7342-9461-203D967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C85B-6D99-7F4C-B46C-3AB6876F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Real-time systems</a:t>
            </a:r>
          </a:p>
          <a:p>
            <a:pPr lvl="1"/>
            <a:r>
              <a:rPr lang="en-US" sz="2000" dirty="0"/>
              <a:t>Definitions and features</a:t>
            </a:r>
          </a:p>
          <a:p>
            <a:pPr lvl="1"/>
            <a:endParaRPr lang="en-US" sz="2000" dirty="0"/>
          </a:p>
          <a:p>
            <a:r>
              <a:rPr lang="en-US" sz="2400" dirty="0"/>
              <a:t>Real-time operating systems</a:t>
            </a:r>
          </a:p>
          <a:p>
            <a:pPr lvl="1"/>
            <a:r>
              <a:rPr lang="en-US" sz="2000" dirty="0"/>
              <a:t>Desirable properties, interrupt handling, memory management</a:t>
            </a:r>
          </a:p>
          <a:p>
            <a:pPr lvl="1"/>
            <a:endParaRPr lang="en-US" sz="2000" dirty="0"/>
          </a:p>
          <a:p>
            <a:r>
              <a:rPr lang="en-US" sz="2400" dirty="0"/>
              <a:t>Uniprocessor real-time scheduling</a:t>
            </a:r>
          </a:p>
          <a:p>
            <a:pPr lvl="1"/>
            <a:r>
              <a:rPr lang="en-US" sz="2000" dirty="0"/>
              <a:t>RM, EDF, LLF, …</a:t>
            </a:r>
          </a:p>
          <a:p>
            <a:pPr lvl="1"/>
            <a:r>
              <a:rPr lang="en-US" sz="2000" dirty="0"/>
              <a:t>Priority inversion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Multiprocessor scheduling</a:t>
            </a:r>
          </a:p>
          <a:p>
            <a:pPr lvl="1"/>
            <a:r>
              <a:rPr lang="en-US" sz="2000" dirty="0"/>
              <a:t>Different scheduling classes, remote blocking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819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2BD25F-030B-9A4D-BC1B-3E98913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5"/>
            <a:ext cx="7886700" cy="985838"/>
          </a:xfrm>
        </p:spPr>
        <p:txBody>
          <a:bodyPr wrap="square" anchor="ctr">
            <a:normAutofit/>
          </a:bodyPr>
          <a:lstStyle/>
          <a:p>
            <a:r>
              <a:rPr lang="en-CA"/>
              <a:t>Priority Inversion and MARS Pathfinder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2E78-9958-2C4E-A92D-DE3B1047B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615445"/>
            <a:ext cx="4966941" cy="5029828"/>
          </a:xfrm>
        </p:spPr>
        <p:txBody>
          <a:bodyPr wrap="square" anchor="t">
            <a:normAutofit/>
          </a:bodyPr>
          <a:lstStyle/>
          <a:p>
            <a:r>
              <a:rPr lang="en-CA" sz="1600" dirty="0"/>
              <a:t>Landed on Martian surface on July 4th, 1997</a:t>
            </a:r>
            <a:endParaRPr lang="en-CA" sz="1000" dirty="0"/>
          </a:p>
          <a:p>
            <a:r>
              <a:rPr lang="en-CA" sz="1600" dirty="0"/>
              <a:t>After it started gathering data, it began experiencing total system resets, each resulting in losses of data</a:t>
            </a:r>
          </a:p>
          <a:p>
            <a:pPr lvl="1"/>
            <a:r>
              <a:rPr lang="en-CA" sz="1400" dirty="0"/>
              <a:t>Pathfinder had single shared information bus used by </a:t>
            </a:r>
            <a:br>
              <a:rPr lang="en-CA" sz="1400" dirty="0"/>
            </a:br>
            <a:r>
              <a:rPr lang="en-CA" sz="1400" dirty="0"/>
              <a:t>low and high-priority tasks</a:t>
            </a:r>
          </a:p>
          <a:p>
            <a:pPr lvl="1"/>
            <a:r>
              <a:rPr lang="en-CA" sz="1400" dirty="0"/>
              <a:t>Low-priority task ran infrequently and used bus to </a:t>
            </a:r>
            <a:br>
              <a:rPr lang="en-CA" sz="1400" dirty="0"/>
            </a:br>
            <a:r>
              <a:rPr lang="en-CA" sz="1400" dirty="0"/>
              <a:t>publish its data, while holding mutex on bus</a:t>
            </a:r>
          </a:p>
          <a:p>
            <a:pPr lvl="1"/>
            <a:r>
              <a:rPr lang="en-CA" sz="1400" dirty="0"/>
              <a:t>Every system reset started by low-priority task </a:t>
            </a:r>
            <a:br>
              <a:rPr lang="en-CA" sz="1400" dirty="0"/>
            </a:br>
            <a:r>
              <a:rPr lang="en-CA" sz="1400" dirty="0"/>
              <a:t>getting interrupted while holding mutex </a:t>
            </a:r>
          </a:p>
          <a:p>
            <a:pPr lvl="1"/>
            <a:r>
              <a:rPr lang="en-CA" sz="1400" dirty="0"/>
              <a:t>Interrupt handler scheduled medium-priority task</a:t>
            </a:r>
          </a:p>
          <a:p>
            <a:pPr lvl="1"/>
            <a:r>
              <a:rPr lang="en-CA" sz="1400" dirty="0"/>
              <a:t>High-priority task was blocked waiting for low-priority task </a:t>
            </a:r>
            <a:br>
              <a:rPr lang="en-CA" sz="1400" dirty="0"/>
            </a:br>
            <a:r>
              <a:rPr lang="en-CA" sz="1400" dirty="0"/>
              <a:t>which was waiting for medium-priority task to finish</a:t>
            </a:r>
          </a:p>
          <a:p>
            <a:pPr lvl="1"/>
            <a:r>
              <a:rPr lang="en-CA" sz="1400" dirty="0"/>
              <a:t>After some time, watchdog timer went off, </a:t>
            </a:r>
            <a:br>
              <a:rPr lang="en-CA" sz="1400" dirty="0"/>
            </a:br>
            <a:r>
              <a:rPr lang="en-CA" sz="1400" dirty="0"/>
              <a:t>noticing that bus has not been executed for some time, </a:t>
            </a:r>
            <a:br>
              <a:rPr lang="en-CA" sz="1400" dirty="0"/>
            </a:br>
            <a:r>
              <a:rPr lang="en-CA" sz="1400" dirty="0"/>
              <a:t>it concluded that something had gone bad, </a:t>
            </a:r>
            <a:br>
              <a:rPr lang="en-CA" sz="1400" dirty="0"/>
            </a:br>
            <a:r>
              <a:rPr lang="en-CA" sz="1400" dirty="0"/>
              <a:t>and initiated total system reset</a:t>
            </a:r>
            <a:endParaRPr lang="en-US" sz="1400" dirty="0"/>
          </a:p>
        </p:txBody>
      </p:sp>
      <p:pic>
        <p:nvPicPr>
          <p:cNvPr id="8" name="Picture 2" descr="The Digital Teacher: Schools : Wall-E ! A green resource for Earth Day !">
            <a:extLst>
              <a:ext uri="{FF2B5EF4-FFF2-40B4-BE49-F238E27FC236}">
                <a16:creationId xmlns:a16="http://schemas.microsoft.com/office/drawing/2014/main" id="{2E178761-6293-F447-B521-C80E79FDA5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861024" y="2006898"/>
            <a:ext cx="2654326" cy="21234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4344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increases priority of task to </a:t>
            </a:r>
            <a:r>
              <a:rPr lang="en-US" altLang="en-US" sz="2000" dirty="0">
                <a:solidFill>
                  <a:srgbClr val="FF0000"/>
                </a:solidFill>
              </a:rPr>
              <a:t>maximum priority</a:t>
            </a:r>
            <a:r>
              <a:rPr lang="en-US" altLang="en-US" sz="2000" dirty="0"/>
              <a:t> of any task waiting for any resource locked by the task</a:t>
            </a:r>
          </a:p>
          <a:p>
            <a:pPr lvl="1"/>
            <a:r>
              <a:rPr lang="en-US" altLang="en-US" sz="1800" dirty="0"/>
              <a:t>If lower-priority task L has locked any resources required by higher-priority task H, then priority of L is increased to priority of H</a:t>
            </a:r>
          </a:p>
          <a:p>
            <a:pPr lvl="1"/>
            <a:r>
              <a:rPr lang="en-US" altLang="en-US" sz="1800" dirty="0"/>
              <a:t>Once task unlocks resources, it runs with its original priority</a:t>
            </a:r>
          </a:p>
          <a:p>
            <a:r>
              <a:rPr lang="en-US" altLang="en-US" sz="2000" dirty="0"/>
              <a:t>RIP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deadlock</a:t>
            </a: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86FA9173-2732-E54F-9BC4-B0E6D0889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 Inheritance Protocol (PIP)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E5E6C-A998-164F-A3C5-5B2FCE220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513" y="453394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C229D1C6-1EA8-664C-85B7-73FB3264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776" y="4532948"/>
            <a:ext cx="633702" cy="254575"/>
          </a:xfrm>
          <a:prstGeom prst="rect">
            <a:avLst/>
          </a:prstGeom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B341EDF-E8D4-7143-8FDF-E1B00DC2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806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" name="Line 85">
            <a:extLst>
              <a:ext uri="{FF2B5EF4-FFF2-40B4-BE49-F238E27FC236}">
                <a16:creationId xmlns:a16="http://schemas.microsoft.com/office/drawing/2014/main" id="{46C912F3-C291-FF4A-9214-68F2E3888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0817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9540CF-6FB1-C64E-A14F-33308616C22C}"/>
              </a:ext>
            </a:extLst>
          </p:cNvPr>
          <p:cNvGrpSpPr/>
          <p:nvPr/>
        </p:nvGrpSpPr>
        <p:grpSpPr>
          <a:xfrm>
            <a:off x="2081555" y="4525870"/>
            <a:ext cx="4349573" cy="903829"/>
            <a:chOff x="2081555" y="4525870"/>
            <a:chExt cx="4349573" cy="9038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E8ED71-CB2C-EA43-BFC2-D2FAE469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842" y="5096894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E9C4179D-149E-044E-9AC3-3420647F7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4787523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CE2FD3A6-25D9-D946-BAC8-A5CE00387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5350471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CFD54E-A8B9-C84D-9046-5A0BD050D6E9}"/>
                </a:ext>
              </a:extLst>
            </p:cNvPr>
            <p:cNvSpPr txBox="1"/>
            <p:nvPr/>
          </p:nvSpPr>
          <p:spPr>
            <a:xfrm>
              <a:off x="2081555" y="452587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BEAEB5-3192-AF41-A19C-9F0FDF2E550D}"/>
                </a:ext>
              </a:extLst>
            </p:cNvPr>
            <p:cNvSpPr txBox="1"/>
            <p:nvPr/>
          </p:nvSpPr>
          <p:spPr>
            <a:xfrm>
              <a:off x="2107203" y="5091145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56" name="Line 85">
            <a:extLst>
              <a:ext uri="{FF2B5EF4-FFF2-40B4-BE49-F238E27FC236}">
                <a16:creationId xmlns:a16="http://schemas.microsoft.com/office/drawing/2014/main" id="{95941841-107D-524D-9740-E9866FBDE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91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D265F1E8-1F83-4147-AC71-ABF14A64D6D8}"/>
              </a:ext>
            </a:extLst>
          </p:cNvPr>
          <p:cNvSpPr/>
          <p:nvPr/>
        </p:nvSpPr>
        <p:spPr>
          <a:xfrm>
            <a:off x="4504110" y="4111910"/>
            <a:ext cx="959872" cy="25200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62" name="Rectangular Callout 61">
            <a:extLst>
              <a:ext uri="{FF2B5EF4-FFF2-40B4-BE49-F238E27FC236}">
                <a16:creationId xmlns:a16="http://schemas.microsoft.com/office/drawing/2014/main" id="{12ADFA71-7483-B445-8BD2-BA7831F33133}"/>
              </a:ext>
            </a:extLst>
          </p:cNvPr>
          <p:cNvSpPr/>
          <p:nvPr/>
        </p:nvSpPr>
        <p:spPr>
          <a:xfrm>
            <a:off x="4982591" y="5701990"/>
            <a:ext cx="1189084" cy="252000"/>
          </a:xfrm>
          <a:prstGeom prst="wedgeRectCallout">
            <a:avLst>
              <a:gd name="adj1" fmla="val -39551"/>
              <a:gd name="adj2" fmla="val -17174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deadlock</a:t>
            </a:r>
          </a:p>
        </p:txBody>
      </p:sp>
    </p:spTree>
    <p:extLst>
      <p:ext uri="{BB962C8B-B14F-4D97-AF65-F5344CB8AC3E}">
        <p14:creationId xmlns:p14="http://schemas.microsoft.com/office/powerpoint/2010/main" val="21403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7" grpId="0" animBg="1"/>
      <p:bldP spid="8" grpId="0" animBg="1"/>
      <p:bldP spid="10" grpId="0" animBg="1"/>
      <p:bldP spid="12" grpId="0" animBg="1"/>
      <p:bldP spid="13" grpId="0" animBg="1"/>
      <p:bldP spid="56" grpId="0" animBg="1"/>
      <p:bldP spid="54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chained blocking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1"/>
            <a:r>
              <a:rPr lang="en-US" altLang="en-US" sz="1800" dirty="0"/>
              <a:t>H must wait for L and M</a:t>
            </a:r>
            <a:endParaRPr lang="en-US" altLang="en-US" sz="1800" baseline="-25000" dirty="0"/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PIP and Chained Blocking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182" y="3597759"/>
            <a:ext cx="440856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8">
            <a:extLst>
              <a:ext uri="{FF2B5EF4-FFF2-40B4-BE49-F238E27FC236}">
                <a16:creationId xmlns:a16="http://schemas.microsoft.com/office/drawing/2014/main" id="{2ED629F7-9A2A-FF4E-8DED-FD69D185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589" y="3996530"/>
            <a:ext cx="71699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85">
            <a:extLst>
              <a:ext uri="{FF2B5EF4-FFF2-40B4-BE49-F238E27FC236}">
                <a16:creationId xmlns:a16="http://schemas.microsoft.com/office/drawing/2014/main" id="{7441E08C-F689-3047-8821-3E00800B8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2313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Rectangular Callout 128">
            <a:extLst>
              <a:ext uri="{FF2B5EF4-FFF2-40B4-BE49-F238E27FC236}">
                <a16:creationId xmlns:a16="http://schemas.microsoft.com/office/drawing/2014/main" id="{22CD45A0-038C-4C4B-8FB0-27F953413A8F}"/>
              </a:ext>
            </a:extLst>
          </p:cNvPr>
          <p:cNvSpPr/>
          <p:nvPr/>
        </p:nvSpPr>
        <p:spPr>
          <a:xfrm>
            <a:off x="297491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4983066" y="4647879"/>
            <a:ext cx="893376" cy="252000"/>
          </a:xfrm>
          <a:prstGeom prst="wedgeRectCallout">
            <a:avLst>
              <a:gd name="adj1" fmla="val -26644"/>
              <a:gd name="adj2" fmla="val -19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910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4" name="Line 85">
            <a:extLst>
              <a:ext uri="{FF2B5EF4-FFF2-40B4-BE49-F238E27FC236}">
                <a16:creationId xmlns:a16="http://schemas.microsoft.com/office/drawing/2014/main" id="{0CF70D3C-20E4-DC40-B506-4E3AF66A4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474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613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931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7" name="Line 85">
            <a:extLst>
              <a:ext uri="{FF2B5EF4-FFF2-40B4-BE49-F238E27FC236}">
                <a16:creationId xmlns:a16="http://schemas.microsoft.com/office/drawing/2014/main" id="{F9DF8B1D-AEF0-2446-AD02-61B1F4A55F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2614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4342" y="3204680"/>
            <a:ext cx="0" cy="64765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2650166" y="2921094"/>
            <a:ext cx="959872" cy="252000"/>
          </a:xfrm>
          <a:prstGeom prst="wedgeRectCallout">
            <a:avLst>
              <a:gd name="adj1" fmla="val 50344"/>
              <a:gd name="adj2" fmla="val 2077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48" name="Rectangular Callout 147">
            <a:extLst>
              <a:ext uri="{FF2B5EF4-FFF2-40B4-BE49-F238E27FC236}">
                <a16:creationId xmlns:a16="http://schemas.microsoft.com/office/drawing/2014/main" id="{E1E6F7D8-6DEF-2E48-A9CD-1C06BF2ACAFC}"/>
              </a:ext>
            </a:extLst>
          </p:cNvPr>
          <p:cNvSpPr/>
          <p:nvPr/>
        </p:nvSpPr>
        <p:spPr>
          <a:xfrm>
            <a:off x="5943527" y="4391691"/>
            <a:ext cx="893376" cy="252000"/>
          </a:xfrm>
          <a:prstGeom prst="wedgeRectCallout">
            <a:avLst>
              <a:gd name="adj1" fmla="val -31261"/>
              <a:gd name="adj2" fmla="val -2404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1" name="Rectangular Callout 150">
            <a:extLst>
              <a:ext uri="{FF2B5EF4-FFF2-40B4-BE49-F238E27FC236}">
                <a16:creationId xmlns:a16="http://schemas.microsoft.com/office/drawing/2014/main" id="{4295491A-F9B1-1349-8C81-4E5257516C68}"/>
              </a:ext>
            </a:extLst>
          </p:cNvPr>
          <p:cNvSpPr/>
          <p:nvPr/>
        </p:nvSpPr>
        <p:spPr>
          <a:xfrm>
            <a:off x="3860248" y="2666900"/>
            <a:ext cx="959872" cy="252000"/>
          </a:xfrm>
          <a:prstGeom prst="wedgeRectCallout">
            <a:avLst>
              <a:gd name="adj1" fmla="val 31239"/>
              <a:gd name="adj2" fmla="val 15804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52" name="Rectangular Callout 151">
            <a:extLst>
              <a:ext uri="{FF2B5EF4-FFF2-40B4-BE49-F238E27FC236}">
                <a16:creationId xmlns:a16="http://schemas.microsoft.com/office/drawing/2014/main" id="{734EFC66-DA54-384B-8349-DA0351D0149B}"/>
              </a:ext>
            </a:extLst>
          </p:cNvPr>
          <p:cNvSpPr/>
          <p:nvPr/>
        </p:nvSpPr>
        <p:spPr>
          <a:xfrm>
            <a:off x="4899943" y="2665754"/>
            <a:ext cx="1431378" cy="252000"/>
          </a:xfrm>
          <a:prstGeom prst="wedgeRectCallout">
            <a:avLst>
              <a:gd name="adj1" fmla="val -63954"/>
              <a:gd name="adj2" fmla="val 40693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M inherits H’s priority</a:t>
            </a:r>
          </a:p>
        </p:txBody>
      </p:sp>
    </p:spTree>
    <p:extLst>
      <p:ext uri="{BB962C8B-B14F-4D97-AF65-F5344CB8AC3E}">
        <p14:creationId xmlns:p14="http://schemas.microsoft.com/office/powerpoint/2010/main" val="61386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6" grpId="0" animBg="1"/>
      <p:bldP spid="148" grpId="0" animBg="1"/>
      <p:bldP spid="151" grpId="0" animBg="1"/>
      <p:bldP spid="1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>
            <a:extLst>
              <a:ext uri="{FF2B5EF4-FFF2-40B4-BE49-F238E27FC236}">
                <a16:creationId xmlns:a16="http://schemas.microsoft.com/office/drawing/2014/main" id="{A32BAC7B-DD3F-F74A-9C9D-1E75997E2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 Ceiling Protocol (PCP)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78D09924-AC45-D349-B399-4690E59EE7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Each resource is assigned priority ceiling</a:t>
            </a:r>
          </a:p>
          <a:p>
            <a:pPr lvl="1"/>
            <a:r>
              <a:rPr lang="en-US" altLang="en-US" sz="1600" dirty="0"/>
              <a:t>Equal to the highest priority of any task that can lock it</a:t>
            </a:r>
            <a:endParaRPr lang="en-US" altLang="en-US" sz="1200" dirty="0"/>
          </a:p>
          <a:p>
            <a:r>
              <a:rPr lang="en-US" altLang="en-US" sz="1800" dirty="0"/>
              <a:t>Each task can lock resources only if its priority is higher than priority </a:t>
            </a:r>
            <a:br>
              <a:rPr lang="en-US" altLang="en-US" sz="1800" dirty="0"/>
            </a:br>
            <a:r>
              <a:rPr lang="en-US" altLang="en-US" sz="1800" dirty="0"/>
              <a:t>ceilings of all resources currently locked by other tasks</a:t>
            </a:r>
            <a:endParaRPr lang="en-US" altLang="en-US" sz="1200" dirty="0"/>
          </a:p>
          <a:p>
            <a:r>
              <a:rPr lang="en-US" altLang="en-US" sz="1800" dirty="0"/>
              <a:t>Each task runs at its assigned priority unless it has locked any </a:t>
            </a:r>
            <a:br>
              <a:rPr lang="en-US" altLang="en-US" sz="1800" dirty="0"/>
            </a:br>
            <a:r>
              <a:rPr lang="en-US" altLang="en-US" sz="1800" dirty="0"/>
              <a:t>resource needed by higher priority task</a:t>
            </a:r>
            <a:endParaRPr lang="en-US" altLang="en-US" sz="1200" dirty="0"/>
          </a:p>
          <a:p>
            <a:r>
              <a:rPr lang="en-US" altLang="en-US" sz="1800" dirty="0"/>
              <a:t>After task unlocks resources, it runs with its original priority</a:t>
            </a:r>
            <a:endParaRPr lang="en-US" altLang="en-US" sz="1200" dirty="0"/>
          </a:p>
          <a:p>
            <a:r>
              <a:rPr lang="en-US" altLang="en-US" sz="1800" dirty="0"/>
              <a:t>PCP prevents </a:t>
            </a:r>
            <a:r>
              <a:rPr lang="en-US" altLang="en-US" sz="1800" dirty="0">
                <a:solidFill>
                  <a:srgbClr val="FF0000"/>
                </a:solidFill>
              </a:rPr>
              <a:t>deadlocks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06FCABD-0B63-6548-B7E7-7233B3EE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893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FAE24-0A7B-4941-96D2-DCFDA329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549" y="513771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ADAE8EE-6600-3244-876C-0F9598183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8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6" name="Line 85">
            <a:extLst>
              <a:ext uri="{FF2B5EF4-FFF2-40B4-BE49-F238E27FC236}">
                <a16:creationId xmlns:a16="http://schemas.microsoft.com/office/drawing/2014/main" id="{B577E3CA-D7C7-DB42-9D78-B1CEB42C1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170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A60D1D79-4DD3-1441-8984-3CA6319BB7C2}"/>
              </a:ext>
            </a:extLst>
          </p:cNvPr>
          <p:cNvSpPr/>
          <p:nvPr/>
        </p:nvSpPr>
        <p:spPr>
          <a:xfrm>
            <a:off x="4003799" y="4501540"/>
            <a:ext cx="2029821" cy="40637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 (because priority is not higher than ceiling of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E15DF731-83F0-A443-9B28-B132519555E9}"/>
              </a:ext>
            </a:extLst>
          </p:cNvPr>
          <p:cNvSpPr/>
          <p:nvPr/>
        </p:nvSpPr>
        <p:spPr>
          <a:xfrm>
            <a:off x="3496636" y="6222834"/>
            <a:ext cx="1438791" cy="285805"/>
          </a:xfrm>
          <a:prstGeom prst="wedgeRectCallout">
            <a:avLst>
              <a:gd name="adj1" fmla="val -4372"/>
              <a:gd name="adj2" fmla="val -15633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H’s priority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9A30C60C-565A-A446-BB15-D7566C440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613" y="5669357"/>
            <a:ext cx="1010727" cy="253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772B518-37D9-464C-AE5D-A09AE625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5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EC8F1-9992-FB4D-AFCC-232F83D2AE26}"/>
              </a:ext>
            </a:extLst>
          </p:cNvPr>
          <p:cNvGrpSpPr/>
          <p:nvPr/>
        </p:nvGrpSpPr>
        <p:grpSpPr>
          <a:xfrm>
            <a:off x="2305591" y="5129640"/>
            <a:ext cx="4745585" cy="872522"/>
            <a:chOff x="2305591" y="5279265"/>
            <a:chExt cx="4745585" cy="872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E2BE83-70AF-0348-ACDB-1A42DBAF9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878" y="5818982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54C7E1-F08B-5C4E-A46E-A0E8A4F554F7}"/>
                </a:ext>
              </a:extLst>
            </p:cNvPr>
            <p:cNvGrpSpPr/>
            <p:nvPr/>
          </p:nvGrpSpPr>
          <p:grpSpPr>
            <a:xfrm>
              <a:off x="2677029" y="5540918"/>
              <a:ext cx="4374147" cy="531641"/>
              <a:chOff x="3363432" y="4029735"/>
              <a:chExt cx="2656362" cy="531641"/>
            </a:xfrm>
          </p:grpSpPr>
          <p:sp>
            <p:nvSpPr>
              <p:cNvPr id="14" name="Line 9">
                <a:extLst>
                  <a:ext uri="{FF2B5EF4-FFF2-40B4-BE49-F238E27FC236}">
                    <a16:creationId xmlns:a16="http://schemas.microsoft.com/office/drawing/2014/main" id="{788F8476-D9FB-AD4D-806A-E29E64ABE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029735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53">
                <a:extLst>
                  <a:ext uri="{FF2B5EF4-FFF2-40B4-BE49-F238E27FC236}">
                    <a16:creationId xmlns:a16="http://schemas.microsoft.com/office/drawing/2014/main" id="{C0B2D128-5BF5-5E4B-84F8-71D0D6A34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561376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EB3FA6-B1E8-ED4D-849A-EEB19FA24680}"/>
                </a:ext>
              </a:extLst>
            </p:cNvPr>
            <p:cNvSpPr txBox="1"/>
            <p:nvPr/>
          </p:nvSpPr>
          <p:spPr>
            <a:xfrm>
              <a:off x="2305591" y="5279265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28E117-6E3C-5542-9514-E703EA2B9800}"/>
                </a:ext>
              </a:extLst>
            </p:cNvPr>
            <p:cNvSpPr txBox="1"/>
            <p:nvPr/>
          </p:nvSpPr>
          <p:spPr>
            <a:xfrm>
              <a:off x="2331239" y="581323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21" name="Rectangle 8">
            <a:extLst>
              <a:ext uri="{FF2B5EF4-FFF2-40B4-BE49-F238E27FC236}">
                <a16:creationId xmlns:a16="http://schemas.microsoft.com/office/drawing/2014/main" id="{61EADA49-D478-334D-B3F1-EC316DCE0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634" y="5129913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1" name="Line 85">
            <a:extLst>
              <a:ext uri="{FF2B5EF4-FFF2-40B4-BE49-F238E27FC236}">
                <a16:creationId xmlns:a16="http://schemas.microsoft.com/office/drawing/2014/main" id="{F3B78A8E-81C6-624A-8651-F9F455B193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954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5">
            <a:extLst>
              <a:ext uri="{FF2B5EF4-FFF2-40B4-BE49-F238E27FC236}">
                <a16:creationId xmlns:a16="http://schemas.microsoft.com/office/drawing/2014/main" id="{4CC1105D-202D-3147-B91E-4E1B5401B3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2580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  <p:bldP spid="4" grpId="0" animBg="1"/>
      <p:bldP spid="5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1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D2BF12A1-294A-FB44-88EA-593663A6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969" y="3996530"/>
            <a:ext cx="115448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6" name="Rectangular Callout 35">
            <a:extLst>
              <a:ext uri="{FF2B5EF4-FFF2-40B4-BE49-F238E27FC236}">
                <a16:creationId xmlns:a16="http://schemas.microsoft.com/office/drawing/2014/main" id="{B941303A-19EE-C44A-9CA7-9E2689605CBD}"/>
              </a:ext>
            </a:extLst>
          </p:cNvPr>
          <p:cNvSpPr/>
          <p:nvPr/>
        </p:nvSpPr>
        <p:spPr>
          <a:xfrm>
            <a:off x="253529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 Prevents Chained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8F9C-FF4E-3540-91B2-5A257D99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 only waits for 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61" y="3597759"/>
            <a:ext cx="439200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4813091" y="4647879"/>
            <a:ext cx="893376" cy="252000"/>
          </a:xfrm>
          <a:prstGeom prst="wedgeRectCallout">
            <a:avLst>
              <a:gd name="adj1" fmla="val -56678"/>
              <a:gd name="adj2" fmla="val -20060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25" y="3996530"/>
            <a:ext cx="9121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1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34" name="Line 85">
            <a:extLst>
              <a:ext uri="{FF2B5EF4-FFF2-40B4-BE49-F238E27FC236}">
                <a16:creationId xmlns:a16="http://schemas.microsoft.com/office/drawing/2014/main" id="{0CF70D3C-20E4-DC40-B506-4E3AF66A4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474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61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637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6504" y="3204680"/>
            <a:ext cx="0" cy="64765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1809909" y="2511421"/>
            <a:ext cx="1361480" cy="589607"/>
          </a:xfrm>
          <a:prstGeom prst="wedgeRectCallout">
            <a:avLst>
              <a:gd name="adj1" fmla="val 49741"/>
              <a:gd name="adj2" fmla="val 132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  <a:b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(M is not higher than ceiling of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151" name="Rectangular Callout 150">
            <a:extLst>
              <a:ext uri="{FF2B5EF4-FFF2-40B4-BE49-F238E27FC236}">
                <a16:creationId xmlns:a16="http://schemas.microsoft.com/office/drawing/2014/main" id="{4295491A-F9B1-1349-8C81-4E5257516C68}"/>
              </a:ext>
            </a:extLst>
          </p:cNvPr>
          <p:cNvSpPr/>
          <p:nvPr/>
        </p:nvSpPr>
        <p:spPr>
          <a:xfrm>
            <a:off x="3452291" y="2252464"/>
            <a:ext cx="1360800" cy="594000"/>
          </a:xfrm>
          <a:prstGeom prst="wedgeRectCallout">
            <a:avLst>
              <a:gd name="adj1" fmla="val 38145"/>
              <a:gd name="adj2" fmla="val 1093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(H is not higher than ceiling of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34" name="Line 85">
            <a:extLst>
              <a:ext uri="{FF2B5EF4-FFF2-40B4-BE49-F238E27FC236}">
                <a16:creationId xmlns:a16="http://schemas.microsoft.com/office/drawing/2014/main" id="{D3127785-14A8-824A-9B44-19BE6D6AB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4969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5BE60281-1299-AC47-914E-1784E7EB7730}"/>
              </a:ext>
            </a:extLst>
          </p:cNvPr>
          <p:cNvSpPr/>
          <p:nvPr/>
        </p:nvSpPr>
        <p:spPr>
          <a:xfrm>
            <a:off x="4028701" y="5039764"/>
            <a:ext cx="1438791" cy="252000"/>
          </a:xfrm>
          <a:prstGeom prst="wedgeRectCallout">
            <a:avLst>
              <a:gd name="adj1" fmla="val -6900"/>
              <a:gd name="adj2" fmla="val -3530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H’s priority</a:t>
            </a:r>
          </a:p>
        </p:txBody>
      </p:sp>
      <p:sp>
        <p:nvSpPr>
          <p:cNvPr id="38" name="Line 85">
            <a:extLst>
              <a:ext uri="{FF2B5EF4-FFF2-40B4-BE49-F238E27FC236}">
                <a16:creationId xmlns:a16="http://schemas.microsoft.com/office/drawing/2014/main" id="{14D59942-2FA4-1844-B87D-DB7D562AE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1267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1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" grpId="0" build="p"/>
      <p:bldP spid="121" grpId="0" animBg="1"/>
      <p:bldP spid="122" grpId="0" animBg="1"/>
      <p:bldP spid="123" grpId="0" animBg="1"/>
      <p:bldP spid="125" grpId="0" animBg="1"/>
      <p:bldP spid="126" grpId="0" animBg="1"/>
      <p:bldP spid="127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8" grpId="0" animBg="1"/>
      <p:bldP spid="146" grpId="0" animBg="1"/>
      <p:bldP spid="151" grpId="0" animBg="1"/>
      <p:bldP spid="34" grpId="0" animBg="1"/>
      <p:bldP spid="37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5C69-9AFB-9641-AB43-D256510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 and Deadline Interchange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97DE-11D2-C744-9749-3B08B3142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Deadline interchange </a:t>
            </a:r>
            <a:r>
              <a:rPr lang="en-US" sz="2400" dirty="0"/>
              <a:t>is analogous to </a:t>
            </a:r>
            <a:r>
              <a:rPr lang="en-US" sz="2400" dirty="0">
                <a:solidFill>
                  <a:srgbClr val="FF0000"/>
                </a:solidFill>
              </a:rPr>
              <a:t>priority inversion</a:t>
            </a:r>
          </a:p>
          <a:p>
            <a:endParaRPr lang="en-US" sz="2400" dirty="0"/>
          </a:p>
          <a:p>
            <a:r>
              <a:rPr lang="en-US" sz="2400" dirty="0"/>
              <a:t>Task which has locked resources could be preempted by another task with earlier deadline that needs those resources</a:t>
            </a:r>
          </a:p>
          <a:p>
            <a:endParaRPr lang="en-US" sz="2400" dirty="0"/>
          </a:p>
          <a:p>
            <a:r>
              <a:rPr lang="en-US" sz="2400" dirty="0"/>
              <a:t>To avoid this, </a:t>
            </a:r>
            <a:r>
              <a:rPr lang="en-CA" sz="2400" dirty="0"/>
              <a:t>scheduler should assign to running task earliest deadline from among other tasks waiting for it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2268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8A3-5404-724C-8B8B-B9260048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Multiprocessors and Remote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E9EA-D5B0-0148-B937-783B863F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In uniprocessors, it is acceptable if high-priority task pre-empts lower-priority ones</a:t>
            </a:r>
          </a:p>
          <a:p>
            <a:r>
              <a:rPr lang="en-CA" sz="1800" dirty="0"/>
              <a:t>In multiprocessors, this is not necessarily desirable</a:t>
            </a:r>
          </a:p>
          <a:p>
            <a:pPr lvl="1"/>
            <a:r>
              <a:rPr lang="en-US" sz="1600" dirty="0"/>
              <a:t>Example: high-priority task H and low-priority task L are assigned to CPU</a:t>
            </a:r>
            <a:r>
              <a:rPr lang="en-US" sz="1600" baseline="-25000" dirty="0"/>
              <a:t>1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Medium-priority task M runs on CPU</a:t>
            </a:r>
            <a:r>
              <a:rPr lang="en-US" sz="1600" baseline="-25000" dirty="0"/>
              <a:t>2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CA" sz="1600" dirty="0"/>
              <a:t>H is more important than either M or L, but is it more important than M and L?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26D67-0298-1C4B-AE47-BB135F184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231" y="4146397"/>
            <a:ext cx="1923838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AC0BC-A6CF-454B-BE21-6634931FA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39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85A1A-9CD7-E74E-A0D4-D2D7EEAD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500" y="4669035"/>
            <a:ext cx="1387122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772BB8-5C4E-CB48-8636-479504C03F41}"/>
              </a:ext>
            </a:extLst>
          </p:cNvPr>
          <p:cNvCxnSpPr>
            <a:cxnSpLocks/>
          </p:cNvCxnSpPr>
          <p:nvPr/>
        </p:nvCxnSpPr>
        <p:spPr>
          <a:xfrm>
            <a:off x="3971379" y="4727725"/>
            <a:ext cx="169669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ular Callout 62">
            <a:extLst>
              <a:ext uri="{FF2B5EF4-FFF2-40B4-BE49-F238E27FC236}">
                <a16:creationId xmlns:a16="http://schemas.microsoft.com/office/drawing/2014/main" id="{2B581ED3-29B9-BB45-8619-E7D0E93FDBA2}"/>
              </a:ext>
            </a:extLst>
          </p:cNvPr>
          <p:cNvSpPr/>
          <p:nvPr/>
        </p:nvSpPr>
        <p:spPr>
          <a:xfrm>
            <a:off x="3578502" y="3441089"/>
            <a:ext cx="1035888" cy="324000"/>
          </a:xfrm>
          <a:prstGeom prst="wedgeRectCallout">
            <a:avLst>
              <a:gd name="adj1" fmla="val -33467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arrives</a:t>
            </a:r>
          </a:p>
        </p:txBody>
      </p:sp>
      <p:sp>
        <p:nvSpPr>
          <p:cNvPr id="64" name="Rectangular Callout 63">
            <a:extLst>
              <a:ext uri="{FF2B5EF4-FFF2-40B4-BE49-F238E27FC236}">
                <a16:creationId xmlns:a16="http://schemas.microsoft.com/office/drawing/2014/main" id="{E671B45D-647F-A24D-BADB-331383AAC855}"/>
              </a:ext>
            </a:extLst>
          </p:cNvPr>
          <p:cNvSpPr/>
          <p:nvPr/>
        </p:nvSpPr>
        <p:spPr>
          <a:xfrm>
            <a:off x="6337021" y="3441089"/>
            <a:ext cx="1338773" cy="324000"/>
          </a:xfrm>
          <a:prstGeom prst="wedgeRectCallout">
            <a:avLst>
              <a:gd name="adj1" fmla="val -25495"/>
              <a:gd name="adj2" fmla="val 16360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unlocks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5" name="Rectangular Callout 64">
            <a:extLst>
              <a:ext uri="{FF2B5EF4-FFF2-40B4-BE49-F238E27FC236}">
                <a16:creationId xmlns:a16="http://schemas.microsoft.com/office/drawing/2014/main" id="{28871D5A-5CBD-C84D-AA6A-8A5C03C7A267}"/>
              </a:ext>
            </a:extLst>
          </p:cNvPr>
          <p:cNvSpPr/>
          <p:nvPr/>
        </p:nvSpPr>
        <p:spPr>
          <a:xfrm>
            <a:off x="2762386" y="5299873"/>
            <a:ext cx="1351235" cy="324000"/>
          </a:xfrm>
          <a:prstGeom prst="wedgeRectCallout">
            <a:avLst>
              <a:gd name="adj1" fmla="val 39615"/>
              <a:gd name="adj2" fmla="val -1609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R1, block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D5D661F-5DFE-B94D-8B89-9DE169AD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06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68" name="Rectangular Callout 67">
            <a:extLst>
              <a:ext uri="{FF2B5EF4-FFF2-40B4-BE49-F238E27FC236}">
                <a16:creationId xmlns:a16="http://schemas.microsoft.com/office/drawing/2014/main" id="{173718AC-132B-3848-A936-AF48D4476474}"/>
              </a:ext>
            </a:extLst>
          </p:cNvPr>
          <p:cNvSpPr/>
          <p:nvPr/>
        </p:nvSpPr>
        <p:spPr>
          <a:xfrm>
            <a:off x="5086355" y="3441089"/>
            <a:ext cx="1035888" cy="324000"/>
          </a:xfrm>
          <a:prstGeom prst="wedgeRectCallout">
            <a:avLst>
              <a:gd name="adj1" fmla="val 6285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is done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2ADCD3-25BD-474D-99DB-A4146E74E95D}"/>
              </a:ext>
            </a:extLst>
          </p:cNvPr>
          <p:cNvCxnSpPr>
            <a:cxnSpLocks/>
          </p:cNvCxnSpPr>
          <p:nvPr/>
        </p:nvCxnSpPr>
        <p:spPr>
          <a:xfrm>
            <a:off x="3185655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ular Callout 70">
            <a:extLst>
              <a:ext uri="{FF2B5EF4-FFF2-40B4-BE49-F238E27FC236}">
                <a16:creationId xmlns:a16="http://schemas.microsoft.com/office/drawing/2014/main" id="{FD8C2B64-392F-2C45-9E70-5D70FC3F113D}"/>
              </a:ext>
            </a:extLst>
          </p:cNvPr>
          <p:cNvSpPr/>
          <p:nvPr/>
        </p:nvSpPr>
        <p:spPr>
          <a:xfrm>
            <a:off x="2023861" y="3441089"/>
            <a:ext cx="1338773" cy="324000"/>
          </a:xfrm>
          <a:prstGeom prst="wedgeRectCallout">
            <a:avLst>
              <a:gd name="adj1" fmla="val 36492"/>
              <a:gd name="adj2" fmla="val 15723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93D87B-4EA8-6A4A-B2AB-02647A3A5969}"/>
              </a:ext>
            </a:extLst>
          </p:cNvPr>
          <p:cNvCxnSpPr>
            <a:cxnSpLocks/>
          </p:cNvCxnSpPr>
          <p:nvPr/>
        </p:nvCxnSpPr>
        <p:spPr>
          <a:xfrm>
            <a:off x="6661827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F89F93E-AA15-1F4D-9944-DF3A4730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827" y="4669035"/>
            <a:ext cx="551397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38758F1-F3A7-F743-8864-7FB037802EC3}"/>
              </a:ext>
            </a:extLst>
          </p:cNvPr>
          <p:cNvGrpSpPr/>
          <p:nvPr/>
        </p:nvGrpSpPr>
        <p:grpSpPr>
          <a:xfrm>
            <a:off x="1350056" y="4126714"/>
            <a:ext cx="6692877" cy="1173159"/>
            <a:chOff x="1350056" y="4126714"/>
            <a:chExt cx="6692877" cy="117315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BC989-66E5-1045-99AB-1C8B5EBBCB3D}"/>
                </a:ext>
              </a:extLst>
            </p:cNvPr>
            <p:cNvSpPr txBox="1"/>
            <p:nvPr/>
          </p:nvSpPr>
          <p:spPr>
            <a:xfrm>
              <a:off x="1350056" y="4126714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69247C-8A7C-C046-866A-88231049E735}"/>
                </a:ext>
              </a:extLst>
            </p:cNvPr>
            <p:cNvSpPr txBox="1"/>
            <p:nvPr/>
          </p:nvSpPr>
          <p:spPr>
            <a:xfrm>
              <a:off x="1350056" y="466170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62" name="Text Box 78">
              <a:extLst>
                <a:ext uri="{FF2B5EF4-FFF2-40B4-BE49-F238E27FC236}">
                  <a16:creationId xmlns:a16="http://schemas.microsoft.com/office/drawing/2014/main" id="{D8192856-3E67-6F41-8400-1CEF5B74F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656" y="4930541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E890D0C6-3F5B-1D44-9B77-BB8D5F243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398397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Line 53">
              <a:extLst>
                <a:ext uri="{FF2B5EF4-FFF2-40B4-BE49-F238E27FC236}">
                  <a16:creationId xmlns:a16="http://schemas.microsoft.com/office/drawing/2014/main" id="{4BBAA7EA-43F7-B148-9B02-0AE8973E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0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78" name="Rectangular Callout 77">
            <a:extLst>
              <a:ext uri="{FF2B5EF4-FFF2-40B4-BE49-F238E27FC236}">
                <a16:creationId xmlns:a16="http://schemas.microsoft.com/office/drawing/2014/main" id="{EFE69C8D-627E-2F43-A679-CEE01C8AB870}"/>
              </a:ext>
            </a:extLst>
          </p:cNvPr>
          <p:cNvSpPr/>
          <p:nvPr/>
        </p:nvSpPr>
        <p:spPr>
          <a:xfrm>
            <a:off x="4657517" y="5299873"/>
            <a:ext cx="1835623" cy="324000"/>
          </a:xfrm>
          <a:prstGeom prst="wedgeRectCallout">
            <a:avLst>
              <a:gd name="adj1" fmla="val -22223"/>
              <a:gd name="adj2" fmla="val -214445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blocks both L and M</a:t>
            </a:r>
          </a:p>
        </p:txBody>
      </p:sp>
    </p:spTree>
    <p:extLst>
      <p:ext uri="{BB962C8B-B14F-4D97-AF65-F5344CB8AC3E}">
        <p14:creationId xmlns:p14="http://schemas.microsoft.com/office/powerpoint/2010/main" val="59138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  <p:bldP spid="17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71" grpId="0" animBg="1"/>
      <p:bldP spid="73" grpId="0" animBg="1"/>
      <p:bldP spid="7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1C32-3BAA-2745-B77F-9D8CBBA6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F94-0B6E-E34B-B292-359BD3D6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>
                <a:solidFill>
                  <a:srgbClr val="FF0000"/>
                </a:solidFill>
              </a:rPr>
              <a:t>No migration (partitioned)</a:t>
            </a:r>
            <a:r>
              <a:rPr lang="en-CA" sz="2000" dirty="0"/>
              <a:t>: each task and its jobs must run on single CPU</a:t>
            </a:r>
          </a:p>
          <a:p>
            <a:r>
              <a:rPr lang="en-CA" sz="2000" dirty="0">
                <a:solidFill>
                  <a:srgbClr val="FF0000"/>
                </a:solidFill>
              </a:rPr>
              <a:t>Restricted migration</a:t>
            </a:r>
            <a:r>
              <a:rPr lang="en-CA" sz="2000" dirty="0"/>
              <a:t>: each job must run on single CPU</a:t>
            </a:r>
          </a:p>
          <a:p>
            <a:pPr lvl="1"/>
            <a:r>
              <a:rPr lang="en-CA" sz="1800" dirty="0"/>
              <a:t>Different jobs of the same task may run on different CPUs</a:t>
            </a:r>
            <a:endParaRPr lang="en-CA" sz="1800" dirty="0">
              <a:solidFill>
                <a:srgbClr val="FF0000"/>
              </a:solidFill>
            </a:endParaRPr>
          </a:p>
          <a:p>
            <a:r>
              <a:rPr lang="en-CA" sz="2000" dirty="0">
                <a:solidFill>
                  <a:srgbClr val="FF0000"/>
                </a:solidFill>
              </a:rPr>
              <a:t>Full migration</a:t>
            </a:r>
            <a:r>
              <a:rPr lang="en-CA" sz="2000" dirty="0"/>
              <a:t>: each job can migrate between CPUs</a:t>
            </a:r>
          </a:p>
          <a:p>
            <a:pPr lvl="1"/>
            <a:endParaRPr lang="en-US" sz="1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1B585A3-B9AE-8949-B897-AD46E0151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11128"/>
              </p:ext>
            </p:extLst>
          </p:nvPr>
        </p:nvGraphicFramePr>
        <p:xfrm>
          <a:off x="972000" y="3729037"/>
          <a:ext cx="7200000" cy="22600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8653486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624062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15582486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1652389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Gill Sans SemiBold" panose="020B0502020104020203" pitchFamily="34" charset="-79"/>
                        <a:cs typeface="Gill Sans SemiBold" panose="020B05020201040202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No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Restricted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 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595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Static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1460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13468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Fully 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52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24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C77-25A0-4046-B77C-D4E5C1C0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(.,N)-based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69EA-28AF-E74B-A0C8-ED437AA0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600" dirty="0"/>
              <a:t>Finding optimal assignment of N periodic tasks to M CPUs is equivalent to </a:t>
            </a:r>
            <a:r>
              <a:rPr lang="en-US" sz="1600" i="1" dirty="0">
                <a:solidFill>
                  <a:srgbClr val="FF0000"/>
                </a:solidFill>
              </a:rPr>
              <a:t>bin-packing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It’s </a:t>
            </a:r>
            <a:r>
              <a:rPr lang="en-US" sz="1600" dirty="0">
                <a:solidFill>
                  <a:srgbClr val="FF0000"/>
                </a:solidFill>
              </a:rPr>
              <a:t>NP-hard</a:t>
            </a:r>
            <a:r>
              <a:rPr lang="en-US" sz="1600" dirty="0"/>
              <a:t> problem</a:t>
            </a:r>
          </a:p>
          <a:p>
            <a:endParaRPr lang="en-US" sz="1600" dirty="0"/>
          </a:p>
          <a:p>
            <a:r>
              <a:rPr lang="en-CA" sz="1600" dirty="0"/>
              <a:t>Several </a:t>
            </a:r>
            <a:r>
              <a:rPr lang="en-CA" sz="1600" dirty="0">
                <a:solidFill>
                  <a:srgbClr val="FF0000"/>
                </a:solidFill>
              </a:rPr>
              <a:t>polynomial-time heuristics</a:t>
            </a:r>
            <a:r>
              <a:rPr lang="en-CA" sz="1600" dirty="0"/>
              <a:t> have been proposed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First fit</a:t>
            </a:r>
            <a:r>
              <a:rPr lang="en-CA" sz="1400" dirty="0"/>
              <a:t>: assign each task to CPU that can accept it </a:t>
            </a:r>
            <a:br>
              <a:rPr lang="en-CA" sz="1400" dirty="0"/>
            </a:br>
            <a:r>
              <a:rPr lang="en-CA" sz="1400" dirty="0"/>
              <a:t>(based on feasibility test according to that CPU’s uniprocessor scheduler)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Best fit</a:t>
            </a:r>
            <a:r>
              <a:rPr lang="en-CA" sz="1400" dirty="0"/>
              <a:t>: assign each task to CPU that can accept it and will have minimal remaining spare capacity</a:t>
            </a:r>
          </a:p>
          <a:p>
            <a:endParaRPr lang="en-CA" sz="1600" dirty="0"/>
          </a:p>
          <a:p>
            <a:r>
              <a:rPr lang="en-CA" sz="1600" dirty="0"/>
              <a:t>Worst-case utilization is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CA" sz="1600" dirty="0">
                <a:solidFill>
                  <a:srgbClr val="FF0000"/>
                </a:solidFill>
              </a:rPr>
              <a:t>M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+1)/2</a:t>
            </a:r>
            <a:r>
              <a:rPr lang="en-CA" sz="1600" dirty="0"/>
              <a:t> 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E.g., M</a:t>
            </a:r>
            <a:r>
              <a:rPr lang="en-CA" sz="1400" dirty="0">
                <a:latin typeface="+mj-lt"/>
              </a:rPr>
              <a:t>+1</a:t>
            </a:r>
            <a:r>
              <a:rPr lang="en-CA" sz="1400" dirty="0"/>
              <a:t> tasks with </a:t>
            </a:r>
            <a:r>
              <a:rPr lang="en-CA" sz="1400" i="1" dirty="0"/>
              <a:t>e</a:t>
            </a:r>
            <a:r>
              <a:rPr lang="en-CA" sz="1400" dirty="0">
                <a:latin typeface="+mj-lt"/>
              </a:rPr>
              <a:t> = 1 + 𝜀 </a:t>
            </a:r>
            <a:r>
              <a:rPr lang="en-CA" sz="1400" dirty="0"/>
              <a:t>and p</a:t>
            </a:r>
            <a:r>
              <a:rPr lang="en-CA" sz="1400" dirty="0">
                <a:latin typeface="+mj-lt"/>
              </a:rPr>
              <a:t> = 2 </a:t>
            </a:r>
            <a:r>
              <a:rPr lang="en-CA" sz="1400" dirty="0"/>
              <a:t>cannot be scheduled by any (.,N) scheduler</a:t>
            </a:r>
          </a:p>
          <a:p>
            <a:pPr lvl="1"/>
            <a:r>
              <a:rPr lang="en-CA" sz="1400" dirty="0"/>
              <a:t>Almost half of resources could be left underutilized</a:t>
            </a:r>
          </a:p>
        </p:txBody>
      </p:sp>
    </p:spTree>
    <p:extLst>
      <p:ext uri="{BB962C8B-B14F-4D97-AF65-F5344CB8AC3E}">
        <p14:creationId xmlns:p14="http://schemas.microsoft.com/office/powerpoint/2010/main" val="3181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9AB6-5AC5-AF46-BF1E-6B227AF2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Scheduling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C536-010E-AF43-BB49-725E5E772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(D,R)-based:</a:t>
            </a:r>
            <a:r>
              <a:rPr lang="en-US" sz="1800" dirty="0"/>
              <a:t> jobs have fixed priority and must run on single CPU</a:t>
            </a:r>
          </a:p>
          <a:p>
            <a:pPr lvl="1"/>
            <a:r>
              <a:rPr lang="en-US" sz="1600" dirty="0"/>
              <a:t>Suitable for task sets in which each job has considerable amount of state</a:t>
            </a:r>
            <a:br>
              <a:rPr lang="en-US" sz="1600" dirty="0"/>
            </a:br>
            <a:r>
              <a:rPr lang="en-US" sz="1600" dirty="0"/>
              <a:t>(it is not desirable to migrate jobs between processors)</a:t>
            </a:r>
          </a:p>
          <a:p>
            <a:pPr lvl="3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(D,F)-based</a:t>
            </a:r>
            <a:r>
              <a:rPr lang="en-US" sz="1800" dirty="0"/>
              <a:t>: jobs have fixed priority but can migrate</a:t>
            </a:r>
          </a:p>
          <a:p>
            <a:pPr lvl="1"/>
            <a:r>
              <a:rPr lang="en-US" sz="1600" dirty="0"/>
              <a:t>Preemption, and hence migration, can only happen because of new job arrival</a:t>
            </a:r>
          </a:p>
          <a:p>
            <a:pPr lvl="1"/>
            <a:r>
              <a:rPr lang="en-US" sz="1600" dirty="0"/>
              <a:t>E.g., </a:t>
            </a:r>
            <a:r>
              <a:rPr lang="en-US" sz="1600" i="1" dirty="0">
                <a:solidFill>
                  <a:srgbClr val="FF0000"/>
                </a:solidFill>
              </a:rPr>
              <a:t>global EDF</a:t>
            </a:r>
            <a:r>
              <a:rPr lang="en-US" sz="1600" dirty="0"/>
              <a:t>: use single ready queue for all CPUs, set priorities according to EDF</a:t>
            </a:r>
          </a:p>
          <a:p>
            <a:pPr lvl="2"/>
            <a:r>
              <a:rPr lang="en-US" sz="1400" dirty="0"/>
              <a:t>No longer optimal: T</a:t>
            </a:r>
            <a:r>
              <a:rPr lang="en-US" sz="1400" baseline="-25000" dirty="0"/>
              <a:t>1</a:t>
            </a:r>
            <a:r>
              <a:rPr lang="en-US" sz="1400" dirty="0"/>
              <a:t>(10,5), T</a:t>
            </a:r>
            <a:r>
              <a:rPr lang="en-US" sz="1400" baseline="-25000" dirty="0"/>
              <a:t>2</a:t>
            </a:r>
            <a:r>
              <a:rPr lang="en-US" sz="1400" dirty="0"/>
              <a:t>(10,5), T</a:t>
            </a:r>
            <a:r>
              <a:rPr lang="en-US" sz="1400" baseline="-25000" dirty="0"/>
              <a:t>3</a:t>
            </a:r>
            <a:r>
              <a:rPr lang="en-US" sz="1400" dirty="0"/>
              <a:t>(11,7) on 2 CPUs</a:t>
            </a:r>
          </a:p>
          <a:p>
            <a:pPr lvl="2"/>
            <a:r>
              <a:rPr lang="en-US" sz="1400" dirty="0"/>
              <a:t>EDF runs T</a:t>
            </a:r>
            <a:r>
              <a:rPr lang="en-US" sz="1400" baseline="-25000" dirty="0"/>
              <a:t>1</a:t>
            </a:r>
            <a:r>
              <a:rPr lang="en-US" sz="1400" dirty="0"/>
              <a:t> and T</a:t>
            </a:r>
            <a:r>
              <a:rPr lang="en-US" sz="1400" baseline="-25000" dirty="0"/>
              <a:t>2</a:t>
            </a:r>
            <a:r>
              <a:rPr lang="en-US" sz="1400" dirty="0"/>
              <a:t> first in parallel ⇒ T</a:t>
            </a:r>
            <a:r>
              <a:rPr lang="en-US" sz="1400" baseline="-25000" dirty="0"/>
              <a:t>3</a:t>
            </a:r>
            <a:r>
              <a:rPr lang="en-US" sz="1400" dirty="0"/>
              <a:t> misses its deadline</a:t>
            </a:r>
          </a:p>
          <a:p>
            <a:pPr lvl="4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(S,F)-based</a:t>
            </a:r>
            <a:r>
              <a:rPr lang="en-US" sz="1800" dirty="0"/>
              <a:t>: tasks have fixed priority, jobs can migrate</a:t>
            </a:r>
          </a:p>
          <a:p>
            <a:pPr lvl="1"/>
            <a:r>
              <a:rPr lang="en-US" sz="1600" dirty="0"/>
              <a:t>E.g., </a:t>
            </a:r>
            <a:r>
              <a:rPr lang="en-US" sz="1600" dirty="0">
                <a:solidFill>
                  <a:srgbClr val="FF0000"/>
                </a:solidFill>
              </a:rPr>
              <a:t>global RM</a:t>
            </a:r>
            <a:r>
              <a:rPr lang="en-US" sz="1600" dirty="0"/>
              <a:t>: us single ready queue for all CPUs, set priorities according to RM</a:t>
            </a:r>
          </a:p>
          <a:p>
            <a:pPr lvl="3"/>
            <a:endParaRPr lang="en-US" sz="1000" dirty="0"/>
          </a:p>
          <a:p>
            <a:r>
              <a:rPr lang="en-CA" sz="1800" dirty="0">
                <a:solidFill>
                  <a:srgbClr val="FF0000"/>
                </a:solidFill>
              </a:rPr>
              <a:t>Worst-case utilization of any (</a:t>
            </a:r>
            <a:r>
              <a:rPr lang="en-CA" sz="1800" dirty="0" err="1">
                <a:solidFill>
                  <a:srgbClr val="FF0000"/>
                </a:solidFill>
              </a:rPr>
              <a:t>x,y</a:t>
            </a:r>
            <a:r>
              <a:rPr lang="en-CA" sz="1800" dirty="0">
                <a:solidFill>
                  <a:srgbClr val="FF0000"/>
                </a:solidFill>
              </a:rPr>
              <a:t>)-based scheduler </a:t>
            </a:r>
            <a:r>
              <a:rPr lang="en-US" sz="1800" dirty="0">
                <a:solidFill>
                  <a:srgbClr val="FF0000"/>
                </a:solidFill>
              </a:rPr>
              <a:t>is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 (M+1)/2</a:t>
            </a:r>
            <a:r>
              <a:rPr lang="en-CA" sz="1800" dirty="0">
                <a:solidFill>
                  <a:srgbClr val="FF0000"/>
                </a:solidFill>
              </a:rPr>
              <a:t>, unless x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y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F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baseline="30000" dirty="0">
                <a:solidFill>
                  <a:srgbClr val="FF0000"/>
                </a:solidFill>
              </a:rPr>
              <a:t>[1]</a:t>
            </a:r>
            <a:endParaRPr lang="en-US" sz="1600" baseline="300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30AF49-D71E-5645-8949-8A9E377B87C2}"/>
              </a:ext>
            </a:extLst>
          </p:cNvPr>
          <p:cNvSpPr/>
          <p:nvPr/>
        </p:nvSpPr>
        <p:spPr>
          <a:xfrm>
            <a:off x="628650" y="6445218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Carpenter, J., Funk, S., Holman, P., Srinivasan, A., Anderson, J. H., &amp; Baruah, S. K. (2004). A Categorization of Real-Time Multiprocessor Scheduling Problems and Algorithms.</a:t>
            </a:r>
            <a:endParaRPr lang="en-US" sz="7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237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Real-time Systems (</a:t>
            </a:r>
            <a:r>
              <a:rPr lang="en-US" dirty="0" err="1"/>
              <a:t>RTSes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F8B85-766B-CB48-B8DA-51830334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Definition</a:t>
            </a:r>
          </a:p>
          <a:p>
            <a:pPr lvl="1"/>
            <a:r>
              <a:rPr lang="en-CA" sz="2000" dirty="0"/>
              <a:t>Systems whose correctness depends on their </a:t>
            </a:r>
            <a:r>
              <a:rPr lang="en-CA" sz="2000" dirty="0">
                <a:solidFill>
                  <a:srgbClr val="FF0000"/>
                </a:solidFill>
              </a:rPr>
              <a:t>temporal</a:t>
            </a:r>
            <a:r>
              <a:rPr lang="en-CA" sz="2000" dirty="0"/>
              <a:t> aspects as well as their </a:t>
            </a:r>
            <a:r>
              <a:rPr lang="en-CA" sz="2000" dirty="0">
                <a:solidFill>
                  <a:srgbClr val="FF0000"/>
                </a:solidFill>
              </a:rPr>
              <a:t>functional</a:t>
            </a:r>
            <a:r>
              <a:rPr lang="en-CA" sz="2000" dirty="0"/>
              <a:t> aspects</a:t>
            </a:r>
          </a:p>
          <a:p>
            <a:pPr lvl="2"/>
            <a:endParaRPr lang="en-CA" sz="1800" dirty="0"/>
          </a:p>
          <a:p>
            <a:r>
              <a:rPr lang="en-CA" sz="2400" dirty="0"/>
              <a:t>Performance measure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Timeliness</a:t>
            </a:r>
            <a:r>
              <a:rPr lang="en-CA" sz="2000" dirty="0"/>
              <a:t> on timing constraints (</a:t>
            </a:r>
            <a:r>
              <a:rPr lang="en-CA" sz="2000" dirty="0">
                <a:solidFill>
                  <a:srgbClr val="FF0000"/>
                </a:solidFill>
              </a:rPr>
              <a:t>deadlines</a:t>
            </a:r>
            <a:r>
              <a:rPr lang="en-CA" sz="2000" dirty="0"/>
              <a:t>)</a:t>
            </a:r>
          </a:p>
          <a:p>
            <a:pPr lvl="1"/>
            <a:r>
              <a:rPr lang="en-CA" sz="2000" dirty="0"/>
              <a:t>Speed/average case performance are less significant</a:t>
            </a:r>
          </a:p>
          <a:p>
            <a:pPr lvl="2"/>
            <a:endParaRPr lang="en-CA" sz="1800" dirty="0"/>
          </a:p>
          <a:p>
            <a:r>
              <a:rPr lang="en-CA" sz="2400" dirty="0"/>
              <a:t>Key property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Predictability</a:t>
            </a:r>
            <a:r>
              <a:rPr lang="en-CA" sz="2000" dirty="0"/>
              <a:t> on timing constraints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02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(F,F)-based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Global LLF: </a:t>
            </a:r>
            <a:r>
              <a:rPr lang="en-US" sz="1800" dirty="0"/>
              <a:t>use single ready queue for all CPUs, set priorities based on LLF</a:t>
            </a:r>
          </a:p>
          <a:p>
            <a:pPr lvl="1"/>
            <a:r>
              <a:rPr lang="en-CA" sz="1600" dirty="0"/>
              <a:t>It schedules any instance that global EDF can schedule</a:t>
            </a:r>
          </a:p>
          <a:p>
            <a:pPr lvl="1"/>
            <a:r>
              <a:rPr lang="en-CA" sz="1600" dirty="0"/>
              <a:t>Like global EDF, it is not optimal</a:t>
            </a:r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r>
              <a:rPr lang="en-CA" sz="1800" dirty="0"/>
              <a:t>P-fair scheduling: allocate CPU time to enforce </a:t>
            </a:r>
            <a:r>
              <a:rPr lang="en-CA" sz="1800" i="1" dirty="0">
                <a:solidFill>
                  <a:srgbClr val="FF0000"/>
                </a:solidFill>
              </a:rPr>
              <a:t>proportionate progress</a:t>
            </a:r>
          </a:p>
          <a:p>
            <a:pPr lvl="1"/>
            <a:r>
              <a:rPr lang="en-CA" sz="1600" dirty="0"/>
              <a:t>Is </a:t>
            </a:r>
            <a:r>
              <a:rPr lang="en-CA" sz="1600" dirty="0">
                <a:solidFill>
                  <a:srgbClr val="FF0000"/>
                </a:solidFill>
              </a:rPr>
              <a:t>optimal</a:t>
            </a:r>
            <a:r>
              <a:rPr lang="en-CA" sz="1600" dirty="0"/>
              <a:t> (both for uniprocessors and multiprocessors)</a:t>
            </a:r>
          </a:p>
          <a:p>
            <a:pPr lvl="1"/>
            <a:r>
              <a:rPr lang="en-CA" sz="1600" dirty="0">
                <a:solidFill>
                  <a:srgbClr val="FF0000"/>
                </a:solidFill>
              </a:rPr>
              <a:t>Produces feasible schedule for M CPUs and any task set T with U</a:t>
            </a:r>
            <a:r>
              <a:rPr lang="en-CA" sz="1600" baseline="-25000" dirty="0">
                <a:solidFill>
                  <a:srgbClr val="FF0000"/>
                </a:solidFill>
              </a:rPr>
              <a:t>T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≤</a:t>
            </a:r>
            <a:r>
              <a:rPr lang="en-CA" sz="1600" dirty="0">
                <a:solidFill>
                  <a:srgbClr val="FF0000"/>
                </a:solidFill>
              </a:rPr>
              <a:t> M</a:t>
            </a:r>
          </a:p>
          <a:p>
            <a:pPr lvl="1"/>
            <a:endParaRPr lang="en-US" sz="1400" i="1" baseline="-25000" dirty="0"/>
          </a:p>
        </p:txBody>
      </p:sp>
      <p:pic>
        <p:nvPicPr>
          <p:cNvPr id="1026" name="Picture 2" descr="Give me some Good news!! - | Make a Meme">
            <a:extLst>
              <a:ext uri="{FF2B5EF4-FFF2-40B4-BE49-F238E27FC236}">
                <a16:creationId xmlns:a16="http://schemas.microsoft.com/office/drawing/2014/main" id="{1BB87392-0A08-5D49-979C-3B88BA8DB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8085" y="3056263"/>
            <a:ext cx="1547829" cy="198651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7E99-3399-8F47-ACCF-47FF3CFC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6521-E8BE-0D40-9F39-4E47ADDD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17" y="1676400"/>
            <a:ext cx="7886700" cy="4968875"/>
          </a:xfrm>
        </p:spPr>
        <p:txBody>
          <a:bodyPr/>
          <a:lstStyle/>
          <a:p>
            <a:r>
              <a:rPr lang="en-CA" sz="1600" dirty="0">
                <a:solidFill>
                  <a:srgbClr val="FF0000"/>
                </a:solidFill>
              </a:rPr>
              <a:t>Main idea</a:t>
            </a:r>
            <a:r>
              <a:rPr lang="en-CA" sz="1600" dirty="0"/>
              <a:t>: allocate CPU time to each task </a:t>
            </a:r>
            <a:r>
              <a:rPr lang="en-CA" sz="1600" i="1" dirty="0" err="1"/>
              <a:t>i</a:t>
            </a:r>
            <a:r>
              <a:rPr lang="en-CA" sz="1600" dirty="0"/>
              <a:t> in proportion to its weight </a:t>
            </a:r>
            <a:r>
              <a:rPr lang="en-CA" sz="1600" i="1" dirty="0" err="1"/>
              <a:t>w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= </a:t>
            </a:r>
            <a:r>
              <a:rPr lang="en-CA" sz="1600" i="1" dirty="0"/>
              <a:t>e 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/ </a:t>
            </a:r>
            <a:r>
              <a:rPr lang="en-CA" sz="1600" i="1" dirty="0"/>
              <a:t>p</a:t>
            </a:r>
            <a:r>
              <a:rPr lang="en-CA" sz="1600" i="1" baseline="-25000" dirty="0"/>
              <a:t>i</a:t>
            </a:r>
          </a:p>
          <a:p>
            <a:pPr lvl="3"/>
            <a:endParaRPr lang="en-CA" sz="500" dirty="0"/>
          </a:p>
          <a:p>
            <a:r>
              <a:rPr lang="en-US" sz="1600" dirty="0"/>
              <a:t>Divide time into small time quanta</a:t>
            </a:r>
          </a:p>
          <a:p>
            <a:pPr lvl="1"/>
            <a:r>
              <a:rPr lang="en-US" sz="1400" dirty="0"/>
              <a:t>All parameters are integer multiples of time quantum (e.g.,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r>
              <a:rPr lang="en-US" sz="1400" dirty="0"/>
              <a:t>,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 ∈ </a:t>
            </a:r>
            <a:r>
              <a:rPr lang="en-US" sz="1400" dirty="0" err="1"/>
              <a:t>ℤ</a:t>
            </a:r>
            <a:r>
              <a:rPr lang="en-US" sz="1400" baseline="30000" dirty="0"/>
              <a:t>+</a:t>
            </a:r>
            <a:r>
              <a:rPr lang="en-US" sz="1400" dirty="0"/>
              <a:t>)</a:t>
            </a:r>
          </a:p>
          <a:p>
            <a:pPr lvl="3"/>
            <a:endParaRPr lang="en-US" sz="500" dirty="0"/>
          </a:p>
          <a:p>
            <a:r>
              <a:rPr lang="en-US" sz="1600" dirty="0"/>
              <a:t>Define </a:t>
            </a:r>
            <a:r>
              <a:rPr lang="en-US" sz="1600" dirty="0">
                <a:solidFill>
                  <a:srgbClr val="FF0000"/>
                </a:solidFill>
              </a:rPr>
              <a:t>lag</a:t>
            </a:r>
            <a:r>
              <a:rPr lang="en-US" sz="1600" dirty="0"/>
              <a:t> for each task to captures discrepancy between what it should have received and what it actually received</a:t>
            </a:r>
          </a:p>
          <a:p>
            <a:pPr lvl="1"/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i="1" dirty="0"/>
              <a:t> t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dirty="0"/>
              <a:t> </a:t>
            </a:r>
            <a:r>
              <a:rPr lang="en-US" sz="1400" dirty="0">
                <a:latin typeface="+mj-lt"/>
              </a:rPr>
              <a:t>–</a:t>
            </a:r>
            <a:r>
              <a:rPr lang="en-US" sz="1400" i="1" dirty="0"/>
              <a:t> 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</a:p>
          <a:p>
            <a:pPr lvl="3"/>
            <a:endParaRPr lang="en-US" sz="500" i="1" dirty="0">
              <a:solidFill>
                <a:srgbClr val="FF0000"/>
              </a:solidFill>
            </a:endParaRPr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periodic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any integer </a:t>
            </a:r>
            <a:r>
              <a:rPr lang="en-US" sz="1600" i="1" dirty="0"/>
              <a:t>k</a:t>
            </a:r>
          </a:p>
          <a:p>
            <a:pPr lvl="1"/>
            <a:r>
              <a:rPr lang="en-US" sz="1400" i="1" dirty="0"/>
              <a:t>allocated(</a:t>
            </a:r>
            <a:r>
              <a:rPr lang="en-US" sz="1400" i="1" dirty="0" err="1"/>
              <a:t>i,k</a:t>
            </a:r>
            <a:r>
              <a:rPr lang="en-US" sz="1400" i="1" dirty="0"/>
              <a:t> </a:t>
            </a:r>
            <a:r>
              <a:rPr lang="en-US" sz="1400" dirty="0"/>
              <a:t>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i="1" dirty="0"/>
              <a:t>) = k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3"/>
            <a:endParaRPr lang="en-US" sz="500" i="1" baseline="-25000" dirty="0"/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P-fair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time </a:t>
            </a:r>
            <a:r>
              <a:rPr lang="en-US" sz="1600" i="1" dirty="0"/>
              <a:t>t</a:t>
            </a:r>
          </a:p>
          <a:p>
            <a:pPr lvl="1"/>
            <a:r>
              <a:rPr lang="en-US" sz="1400" dirty="0">
                <a:latin typeface="+mj-lt"/>
              </a:rPr>
              <a:t>–1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</a:t>
            </a:r>
            <a:r>
              <a:rPr lang="en-US" sz="1400" dirty="0"/>
              <a:t> </a:t>
            </a:r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 1</a:t>
            </a:r>
          </a:p>
          <a:p>
            <a:pPr lvl="3"/>
            <a:endParaRPr lang="en-US" sz="500" dirty="0">
              <a:latin typeface="+mj-lt"/>
            </a:endParaRPr>
          </a:p>
          <a:p>
            <a:r>
              <a:rPr lang="en-US" sz="1600" dirty="0"/>
              <a:t>Any P-fair schedule is periodic</a:t>
            </a:r>
            <a:endParaRPr lang="en-US" sz="1200" dirty="0">
              <a:latin typeface="Harrington" pitchFamily="82" charset="77"/>
            </a:endParaRPr>
          </a:p>
          <a:p>
            <a:pPr lvl="1"/>
            <a:r>
              <a:rPr lang="en-US" sz="1400" dirty="0"/>
              <a:t>At </a:t>
            </a:r>
            <a:r>
              <a:rPr lang="en-US" sz="1400" i="1" dirty="0"/>
              <a:t>t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,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and </a:t>
            </a:r>
            <a:r>
              <a:rPr lang="en-US" sz="1400" i="1" dirty="0"/>
              <a:t>t</a:t>
            </a:r>
            <a:r>
              <a:rPr lang="en-US" sz="1400" dirty="0"/>
              <a:t> x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baseline="-25000" dirty="0"/>
              <a:t> </a:t>
            </a:r>
            <a:r>
              <a:rPr lang="en-US" sz="1400" dirty="0"/>
              <a:t>are both integers ⇒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1"/>
            <a:r>
              <a:rPr lang="en-US" sz="1400" dirty="0"/>
              <a:t>Periodic schedules aren’t necessarily P-fair (why?)</a:t>
            </a:r>
          </a:p>
        </p:txBody>
      </p:sp>
    </p:spTree>
    <p:extLst>
      <p:ext uri="{BB962C8B-B14F-4D97-AF65-F5344CB8AC3E}">
        <p14:creationId xmlns:p14="http://schemas.microsoft.com/office/powerpoint/2010/main" val="9607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</p:spPr>
            <p:txBody>
              <a:bodyPr/>
              <a:lstStyle/>
              <a:p>
                <a:r>
                  <a:rPr lang="en-US" sz="1600" dirty="0"/>
                  <a:t>Divide task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into quantum-sized </a:t>
                </a:r>
                <a:r>
                  <a:rPr lang="en-US" sz="1600" dirty="0">
                    <a:solidFill>
                      <a:srgbClr val="FF0000"/>
                    </a:solidFill>
                  </a:rPr>
                  <a:t>subtasks</a:t>
                </a:r>
              </a:p>
              <a:p>
                <a:pPr lvl="1"/>
                <a:r>
                  <a:rPr lang="en-US" sz="1400" dirty="0" err="1"/>
                  <a:t>T</a:t>
                </a:r>
                <a:r>
                  <a:rPr lang="en-US" sz="1400" i="1" baseline="-25000" dirty="0" err="1"/>
                  <a:t>ij</a:t>
                </a:r>
                <a:r>
                  <a:rPr lang="en-US" sz="1400" dirty="0"/>
                  <a:t> denotes the </a:t>
                </a:r>
                <a:r>
                  <a:rPr lang="en-US" sz="1400" i="1" dirty="0" err="1"/>
                  <a:t>j</a:t>
                </a:r>
                <a:r>
                  <a:rPr lang="en-US" sz="1400" baseline="30000" dirty="0" err="1"/>
                  <a:t>th</a:t>
                </a:r>
                <a:r>
                  <a:rPr lang="en-US" sz="1400" dirty="0"/>
                  <a:t> subtask of task </a:t>
                </a:r>
                <a:r>
                  <a:rPr lang="en-US" sz="1400" i="1" dirty="0"/>
                  <a:t>I</a:t>
                </a:r>
              </a:p>
              <a:p>
                <a:pPr lvl="3"/>
                <a:endParaRPr lang="en-US" sz="800" i="1" dirty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Pseudo-release</a:t>
                </a:r>
                <a:r>
                  <a:rPr lang="en-US" sz="1600" dirty="0"/>
                  <a:t>: Let 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earliest time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could be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r(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min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+ 1)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&gt; -1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i="1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Pseudo-deadline</a:t>
                </a:r>
                <a:r>
                  <a:rPr lang="en-US" sz="1600" dirty="0"/>
                  <a:t>: Let 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latest time by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have been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d(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max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–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(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– 1) &lt; 1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Window</a:t>
                </a:r>
                <a:r>
                  <a:rPr lang="en-US" sz="1600" dirty="0"/>
                  <a:t>: Let w(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</a:t>
                </a:r>
                <a:r>
                  <a:rPr lang="en-US" sz="1600" dirty="0">
                    <a:latin typeface="+mj-lt"/>
                  </a:rPr>
                  <a:t>=</a:t>
                </a:r>
                <a:r>
                  <a:rPr lang="en-US" sz="1600" dirty="0"/>
                  <a:t> [r(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),d(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)] denote the interval during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be scheduled</a:t>
                </a:r>
              </a:p>
              <a:p>
                <a:pPr lvl="1"/>
                <a:r>
                  <a:rPr lang="en-US" sz="1400" dirty="0">
                    <a:solidFill>
                      <a:srgbClr val="FF0000"/>
                    </a:solidFill>
                  </a:rPr>
                  <a:t>Window overlaps</a:t>
                </a:r>
                <a:r>
                  <a:rPr lang="en-US" sz="1400" dirty="0"/>
                  <a:t>, denoted by </a:t>
                </a:r>
                <a:r>
                  <a:rPr lang="en-US" sz="1400" dirty="0">
                    <a:latin typeface="+mj-lt"/>
                  </a:rPr>
                  <a:t>b(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d(</a:t>
                </a:r>
                <a:r>
                  <a:rPr lang="en-US" sz="1400" i="1" dirty="0" err="1">
                    <a:latin typeface="+mj-lt"/>
                  </a:rPr>
                  <a:t>i</a:t>
                </a:r>
                <a:r>
                  <a:rPr lang="en-US" sz="1400" dirty="0" err="1">
                    <a:latin typeface="+mj-lt"/>
                  </a:rPr>
                  <a:t>,</a:t>
                </a:r>
                <a:r>
                  <a:rPr lang="en-US" sz="1400" i="1" dirty="0" err="1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) – r(</a:t>
                </a:r>
                <a:r>
                  <a:rPr lang="en-US" sz="1400" i="1" dirty="0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+1)</a:t>
                </a:r>
                <a:r>
                  <a:rPr lang="en-US" sz="1400" dirty="0"/>
                  <a:t>, </a:t>
                </a:r>
                <a:r>
                  <a:rPr lang="en-US" sz="1400" dirty="0">
                    <a:latin typeface="+mj-lt"/>
                  </a:rPr>
                  <a:t>are</a:t>
                </a:r>
                <a:r>
                  <a:rPr lang="en-US" sz="1400" dirty="0"/>
                  <a:t> either </a:t>
                </a:r>
                <a:r>
                  <a:rPr lang="en-US" sz="1400" dirty="0">
                    <a:latin typeface="+mj-lt"/>
                  </a:rPr>
                  <a:t>0</a:t>
                </a:r>
                <a:r>
                  <a:rPr lang="en-US" sz="1400" dirty="0"/>
                  <a:t> or </a:t>
                </a:r>
                <a:r>
                  <a:rPr lang="en-US" sz="1400" dirty="0">
                    <a:latin typeface="+mj-lt"/>
                  </a:rPr>
                  <a:t>1</a:t>
                </a:r>
              </a:p>
              <a:p>
                <a:pPr lvl="1"/>
                <a:r>
                  <a:rPr lang="en-US" sz="1400" dirty="0"/>
                  <a:t>Example: T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(6,5)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r(1,1) = 0, d(1,1) = 2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r(1,2) = 1, d(1,2) = 3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r(1,3) = 2, d(1,3) = 4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  <a:blipFill>
                <a:blip r:embed="rId2"/>
                <a:stretch>
                  <a:fillRect l="-322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22BBB15-C564-A94C-950B-B1DBB2FF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Subtasks and Pseudo Parameters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384760-BAE9-D947-98DD-B53A79DDF2CF}"/>
              </a:ext>
            </a:extLst>
          </p:cNvPr>
          <p:cNvGrpSpPr/>
          <p:nvPr/>
        </p:nvGrpSpPr>
        <p:grpSpPr>
          <a:xfrm>
            <a:off x="4151965" y="5351104"/>
            <a:ext cx="840070" cy="237971"/>
            <a:chOff x="4419633" y="5503504"/>
            <a:chExt cx="840070" cy="23797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54FB1C3-0CFE-3A4D-8D51-BFA28DD2D28A}"/>
                </a:ext>
              </a:extLst>
            </p:cNvPr>
            <p:cNvCxnSpPr>
              <a:cxnSpLocks/>
            </p:cNvCxnSpPr>
            <p:nvPr/>
          </p:nvCxnSpPr>
          <p:spPr>
            <a:xfrm>
              <a:off x="4459603" y="5741475"/>
              <a:ext cx="80010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0D12D6-2BDD-744F-83E0-062F1B1FAD01}"/>
                </a:ext>
              </a:extLst>
            </p:cNvPr>
            <p:cNvSpPr txBox="1"/>
            <p:nvPr/>
          </p:nvSpPr>
          <p:spPr>
            <a:xfrm>
              <a:off x="4419633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w(1,2)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EBA0B-F324-8F4B-814E-6FEC4C806643}"/>
              </a:ext>
            </a:extLst>
          </p:cNvPr>
          <p:cNvGrpSpPr/>
          <p:nvPr/>
        </p:nvGrpSpPr>
        <p:grpSpPr>
          <a:xfrm>
            <a:off x="4555190" y="5270645"/>
            <a:ext cx="838128" cy="237971"/>
            <a:chOff x="4822858" y="5423045"/>
            <a:chExt cx="838128" cy="23797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55C489-9478-5D40-AD57-A0BAE0757EBE}"/>
                </a:ext>
              </a:extLst>
            </p:cNvPr>
            <p:cNvCxnSpPr>
              <a:cxnSpLocks/>
            </p:cNvCxnSpPr>
            <p:nvPr/>
          </p:nvCxnSpPr>
          <p:spPr>
            <a:xfrm>
              <a:off x="4862828" y="5661016"/>
              <a:ext cx="79815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E90096-F561-9C43-8730-1F510ADF6411}"/>
                </a:ext>
              </a:extLst>
            </p:cNvPr>
            <p:cNvSpPr txBox="1"/>
            <p:nvPr/>
          </p:nvSpPr>
          <p:spPr>
            <a:xfrm>
              <a:off x="4822858" y="5423045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w(1,3)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035112-7696-5C42-8DC2-CA63C89C749B}"/>
              </a:ext>
            </a:extLst>
          </p:cNvPr>
          <p:cNvGrpSpPr/>
          <p:nvPr/>
        </p:nvGrpSpPr>
        <p:grpSpPr>
          <a:xfrm>
            <a:off x="4952065" y="5192356"/>
            <a:ext cx="844478" cy="237971"/>
            <a:chOff x="5219733" y="5344756"/>
            <a:chExt cx="844478" cy="23797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8159E3B-16A3-6245-BB64-A5B4DCAF2694}"/>
                </a:ext>
              </a:extLst>
            </p:cNvPr>
            <p:cNvCxnSpPr>
              <a:cxnSpLocks/>
            </p:cNvCxnSpPr>
            <p:nvPr/>
          </p:nvCxnSpPr>
          <p:spPr>
            <a:xfrm>
              <a:off x="5259703" y="5582727"/>
              <a:ext cx="80450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BCAB92-49D3-0347-8539-3E28857BC11E}"/>
                </a:ext>
              </a:extLst>
            </p:cNvPr>
            <p:cNvSpPr txBox="1"/>
            <p:nvPr/>
          </p:nvSpPr>
          <p:spPr>
            <a:xfrm>
              <a:off x="5219733" y="5344756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w(1,4)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D981498-4EF6-5B47-93B2-53BEA639B27A}"/>
              </a:ext>
            </a:extLst>
          </p:cNvPr>
          <p:cNvGrpSpPr/>
          <p:nvPr/>
        </p:nvGrpSpPr>
        <p:grpSpPr>
          <a:xfrm>
            <a:off x="5355290" y="5118774"/>
            <a:ext cx="806450" cy="237971"/>
            <a:chOff x="5622958" y="5271174"/>
            <a:chExt cx="806450" cy="23797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641CC2C-E722-D546-8559-E0AC5B8D24FD}"/>
                </a:ext>
              </a:extLst>
            </p:cNvPr>
            <p:cNvCxnSpPr>
              <a:cxnSpLocks/>
            </p:cNvCxnSpPr>
            <p:nvPr/>
          </p:nvCxnSpPr>
          <p:spPr>
            <a:xfrm>
              <a:off x="5662928" y="5509145"/>
              <a:ext cx="76648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C04B4C-7939-9C43-8343-0CE69D1E373D}"/>
                </a:ext>
              </a:extLst>
            </p:cNvPr>
            <p:cNvSpPr txBox="1"/>
            <p:nvPr/>
          </p:nvSpPr>
          <p:spPr>
            <a:xfrm>
              <a:off x="5622958" y="52711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w(1,5)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74F7790-34B2-BD48-A2FB-721D72A12FAD}"/>
              </a:ext>
            </a:extLst>
          </p:cNvPr>
          <p:cNvGrpSpPr/>
          <p:nvPr/>
        </p:nvGrpSpPr>
        <p:grpSpPr>
          <a:xfrm>
            <a:off x="6561790" y="5351104"/>
            <a:ext cx="843440" cy="237971"/>
            <a:chOff x="6829458" y="5503504"/>
            <a:chExt cx="843440" cy="2379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BBEA263-3FE1-4143-8EBE-B5D7403E87A6}"/>
                </a:ext>
              </a:extLst>
            </p:cNvPr>
            <p:cNvCxnSpPr>
              <a:cxnSpLocks/>
            </p:cNvCxnSpPr>
            <p:nvPr/>
          </p:nvCxnSpPr>
          <p:spPr>
            <a:xfrm>
              <a:off x="6869428" y="5741475"/>
              <a:ext cx="80347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40AB13-64B6-084B-8C0A-505BC89A46FA}"/>
                </a:ext>
              </a:extLst>
            </p:cNvPr>
            <p:cNvSpPr txBox="1"/>
            <p:nvPr/>
          </p:nvSpPr>
          <p:spPr>
            <a:xfrm>
              <a:off x="6829458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w(1,7)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EB103A3-2A84-FF4C-A018-B793BC040110}"/>
              </a:ext>
            </a:extLst>
          </p:cNvPr>
          <p:cNvGrpSpPr/>
          <p:nvPr/>
        </p:nvGrpSpPr>
        <p:grpSpPr>
          <a:xfrm>
            <a:off x="3666225" y="5742972"/>
            <a:ext cx="3966786" cy="535048"/>
            <a:chOff x="3933893" y="5895372"/>
            <a:chExt cx="3966786" cy="5350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377D845-83C8-6C4E-8F61-F4CA606D169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893" y="6145221"/>
              <a:ext cx="3966786" cy="0"/>
            </a:xfrm>
            <a:prstGeom prst="straightConnector1">
              <a:avLst/>
            </a:prstGeom>
            <a:ln w="15875" cap="sq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0F709F-A771-5348-A2EB-C0CF91411D0E}"/>
                </a:ext>
              </a:extLst>
            </p:cNvPr>
            <p:cNvCxnSpPr>
              <a:cxnSpLocks/>
            </p:cNvCxnSpPr>
            <p:nvPr/>
          </p:nvCxnSpPr>
          <p:spPr>
            <a:xfrm>
              <a:off x="405888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426242-7EA1-9C43-9497-C99DC5BD8A94}"/>
                </a:ext>
              </a:extLst>
            </p:cNvPr>
            <p:cNvCxnSpPr>
              <a:cxnSpLocks/>
            </p:cNvCxnSpPr>
            <p:nvPr/>
          </p:nvCxnSpPr>
          <p:spPr>
            <a:xfrm>
              <a:off x="4460167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93A373E-5BD9-EF4A-92D7-94495D0D2344}"/>
                </a:ext>
              </a:extLst>
            </p:cNvPr>
            <p:cNvCxnSpPr>
              <a:cxnSpLocks/>
            </p:cNvCxnSpPr>
            <p:nvPr/>
          </p:nvCxnSpPr>
          <p:spPr>
            <a:xfrm>
              <a:off x="4861450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8E684F-BEB4-4B4D-93ED-D90A511CDCA4}"/>
                </a:ext>
              </a:extLst>
            </p:cNvPr>
            <p:cNvCxnSpPr>
              <a:cxnSpLocks/>
            </p:cNvCxnSpPr>
            <p:nvPr/>
          </p:nvCxnSpPr>
          <p:spPr>
            <a:xfrm>
              <a:off x="5262733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CC04F5-0251-454E-BA91-CB9E6F264918}"/>
                </a:ext>
              </a:extLst>
            </p:cNvPr>
            <p:cNvCxnSpPr>
              <a:cxnSpLocks/>
            </p:cNvCxnSpPr>
            <p:nvPr/>
          </p:nvCxnSpPr>
          <p:spPr>
            <a:xfrm>
              <a:off x="566472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DF81A-2002-CA41-A9C3-9A79E7AB6432}"/>
                </a:ext>
              </a:extLst>
            </p:cNvPr>
            <p:cNvCxnSpPr>
              <a:cxnSpLocks/>
            </p:cNvCxnSpPr>
            <p:nvPr/>
          </p:nvCxnSpPr>
          <p:spPr>
            <a:xfrm>
              <a:off x="606600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5EB363-5C2A-F845-B8E4-D735082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6467291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8623C6-891F-7147-B49A-9EDC9BECF17C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7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26209C-5C36-5148-8654-1F5A2A2C7F20}"/>
                </a:ext>
              </a:extLst>
            </p:cNvPr>
            <p:cNvCxnSpPr>
              <a:cxnSpLocks/>
            </p:cNvCxnSpPr>
            <p:nvPr/>
          </p:nvCxnSpPr>
          <p:spPr>
            <a:xfrm>
              <a:off x="727161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3BAF1E-E7CE-2448-A3D2-FE8D41FA00BE}"/>
                </a:ext>
              </a:extLst>
            </p:cNvPr>
            <p:cNvCxnSpPr>
              <a:cxnSpLocks/>
            </p:cNvCxnSpPr>
            <p:nvPr/>
          </p:nvCxnSpPr>
          <p:spPr>
            <a:xfrm>
              <a:off x="767289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7DDDA9-D0D8-4F4A-9E3A-0AC4E54482C1}"/>
                </a:ext>
              </a:extLst>
            </p:cNvPr>
            <p:cNvSpPr txBox="1"/>
            <p:nvPr/>
          </p:nvSpPr>
          <p:spPr>
            <a:xfrm>
              <a:off x="3941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7C130A-3439-444A-A594-2EE16E06EF15}"/>
                </a:ext>
              </a:extLst>
            </p:cNvPr>
            <p:cNvSpPr txBox="1"/>
            <p:nvPr/>
          </p:nvSpPr>
          <p:spPr>
            <a:xfrm>
              <a:off x="4341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223C8E-B661-534A-803F-8E0422AE6EA3}"/>
                </a:ext>
              </a:extLst>
            </p:cNvPr>
            <p:cNvSpPr txBox="1"/>
            <p:nvPr/>
          </p:nvSpPr>
          <p:spPr>
            <a:xfrm>
              <a:off x="4744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98597F-E2FF-F145-AA06-31048EEAB042}"/>
                </a:ext>
              </a:extLst>
            </p:cNvPr>
            <p:cNvSpPr txBox="1"/>
            <p:nvPr/>
          </p:nvSpPr>
          <p:spPr>
            <a:xfrm>
              <a:off x="5141256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604AAF-2DE6-184A-8A89-B2ED71BEEE4A}"/>
                </a:ext>
              </a:extLst>
            </p:cNvPr>
            <p:cNvSpPr txBox="1"/>
            <p:nvPr/>
          </p:nvSpPr>
          <p:spPr>
            <a:xfrm>
              <a:off x="55413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6F9776-332E-3646-BBF8-0ECFDD7C3371}"/>
                </a:ext>
              </a:extLst>
            </p:cNvPr>
            <p:cNvSpPr txBox="1"/>
            <p:nvPr/>
          </p:nvSpPr>
          <p:spPr>
            <a:xfrm>
              <a:off x="594453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2C9010-566F-E54E-A572-F9D959C406EF}"/>
                </a:ext>
              </a:extLst>
            </p:cNvPr>
            <p:cNvSpPr txBox="1"/>
            <p:nvPr/>
          </p:nvSpPr>
          <p:spPr>
            <a:xfrm>
              <a:off x="6354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8CBF1-1720-DD47-A264-47332B111519}"/>
                </a:ext>
              </a:extLst>
            </p:cNvPr>
            <p:cNvSpPr txBox="1"/>
            <p:nvPr/>
          </p:nvSpPr>
          <p:spPr>
            <a:xfrm>
              <a:off x="6754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049153-E3CF-2B41-AF9F-D1DF4E270F2B}"/>
                </a:ext>
              </a:extLst>
            </p:cNvPr>
            <p:cNvSpPr txBox="1"/>
            <p:nvPr/>
          </p:nvSpPr>
          <p:spPr>
            <a:xfrm>
              <a:off x="7157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53D8F3-A1C0-7447-B681-467A02DFF90C}"/>
                </a:ext>
              </a:extLst>
            </p:cNvPr>
            <p:cNvSpPr txBox="1"/>
            <p:nvPr/>
          </p:nvSpPr>
          <p:spPr>
            <a:xfrm>
              <a:off x="75542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996C29C-35C8-4342-89B2-425080927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7291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A2C31CE-92ED-D74C-8723-E0211F8B4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66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5BE6694-0FB8-E440-A827-B721E67C88DC}"/>
              </a:ext>
            </a:extLst>
          </p:cNvPr>
          <p:cNvGrpSpPr/>
          <p:nvPr/>
        </p:nvGrpSpPr>
        <p:grpSpPr>
          <a:xfrm>
            <a:off x="3751915" y="5433991"/>
            <a:ext cx="841303" cy="237971"/>
            <a:chOff x="4019583" y="5586391"/>
            <a:chExt cx="841303" cy="23797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4083C3-0AED-C04F-A42D-AB72B2075053}"/>
                </a:ext>
              </a:extLst>
            </p:cNvPr>
            <p:cNvSpPr txBox="1"/>
            <p:nvPr/>
          </p:nvSpPr>
          <p:spPr>
            <a:xfrm>
              <a:off x="4019583" y="5586391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w(1,1)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6474FFF-F014-A04E-BC8A-9FDA3CDA5545}"/>
                </a:ext>
              </a:extLst>
            </p:cNvPr>
            <p:cNvCxnSpPr>
              <a:cxnSpLocks/>
            </p:cNvCxnSpPr>
            <p:nvPr/>
          </p:nvCxnSpPr>
          <p:spPr>
            <a:xfrm>
              <a:off x="4059553" y="5824362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A3FD6E4-1B35-F24A-B7E5-AA78CC2DB719}"/>
              </a:ext>
            </a:extLst>
          </p:cNvPr>
          <p:cNvGrpSpPr/>
          <p:nvPr/>
        </p:nvGrpSpPr>
        <p:grpSpPr>
          <a:xfrm>
            <a:off x="6161740" y="5438974"/>
            <a:ext cx="841303" cy="237971"/>
            <a:chOff x="6429408" y="5591374"/>
            <a:chExt cx="841303" cy="23797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CD3265-734D-2A45-8DF2-87B9D32A0FE2}"/>
                </a:ext>
              </a:extLst>
            </p:cNvPr>
            <p:cNvSpPr txBox="1"/>
            <p:nvPr/>
          </p:nvSpPr>
          <p:spPr>
            <a:xfrm>
              <a:off x="6429408" y="55913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w(1,6)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971853F-C587-B249-B535-3324F89D11FC}"/>
                </a:ext>
              </a:extLst>
            </p:cNvPr>
            <p:cNvCxnSpPr>
              <a:cxnSpLocks/>
            </p:cNvCxnSpPr>
            <p:nvPr/>
          </p:nvCxnSpPr>
          <p:spPr>
            <a:xfrm>
              <a:off x="6469378" y="5829345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17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ACF4-662D-4841-98F4-D3D323F7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P-fair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0965-7939-7548-86DA-8C60BEC3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Example: scheduling T</a:t>
            </a:r>
            <a:r>
              <a:rPr lang="en-US" sz="1400" baseline="-25000" dirty="0"/>
              <a:t>1</a:t>
            </a:r>
            <a:r>
              <a:rPr lang="en-US" sz="1400" dirty="0"/>
              <a:t>(2,1), T</a:t>
            </a:r>
            <a:r>
              <a:rPr lang="en-US" sz="1400" baseline="-25000" dirty="0"/>
              <a:t>2</a:t>
            </a:r>
            <a:r>
              <a:rPr lang="en-US" sz="1400" dirty="0"/>
              <a:t>(6,5), and T</a:t>
            </a:r>
            <a:r>
              <a:rPr lang="en-US" sz="1400" baseline="-25000" dirty="0"/>
              <a:t>3</a:t>
            </a:r>
            <a:r>
              <a:rPr lang="en-US" sz="1400" dirty="0"/>
              <a:t>(3,2) on two CPUs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r>
              <a:rPr lang="en-US" sz="1400" i="1" dirty="0">
                <a:solidFill>
                  <a:srgbClr val="FF0000"/>
                </a:solidFill>
              </a:rPr>
              <a:t>Integral flow theorem</a:t>
            </a:r>
            <a:r>
              <a:rPr lang="en-US" sz="1400" dirty="0"/>
              <a:t>: If all edges have integral capacity, then integral maximal flow exists</a:t>
            </a:r>
          </a:p>
          <a:p>
            <a:r>
              <a:rPr lang="en-US" sz="1400" dirty="0"/>
              <a:t>Network flow problem has integer solution ⇒ P-fair schedule exists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7B6F77E-92F8-C843-B01F-FFCAF3F7A5F5}"/>
              </a:ext>
            </a:extLst>
          </p:cNvPr>
          <p:cNvSpPr txBox="1"/>
          <p:nvPr/>
        </p:nvSpPr>
        <p:spPr>
          <a:xfrm>
            <a:off x="1533421" y="3290007"/>
            <a:ext cx="694421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LCM(2,3,6)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0118EBF-4399-864F-ADBA-2EFEA4B0423E}"/>
              </a:ext>
            </a:extLst>
          </p:cNvPr>
          <p:cNvCxnSpPr>
            <a:cxnSpLocks/>
          </p:cNvCxnSpPr>
          <p:nvPr/>
        </p:nvCxnSpPr>
        <p:spPr>
          <a:xfrm>
            <a:off x="1988653" y="3528534"/>
            <a:ext cx="79507" cy="272090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E3C3C6C2-0FF1-DD42-97E4-E17871DFEF8B}"/>
              </a:ext>
            </a:extLst>
          </p:cNvPr>
          <p:cNvSpPr txBox="1"/>
          <p:nvPr/>
        </p:nvSpPr>
        <p:spPr>
          <a:xfrm>
            <a:off x="1828330" y="2617425"/>
            <a:ext cx="1011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Subtasks = Num jobs x </a:t>
            </a:r>
            <a:r>
              <a:rPr lang="en-US" sz="900" i="1" dirty="0" err="1">
                <a:latin typeface="+mj-lt"/>
                <a:cs typeface="Gill Sans Light" panose="020B0302020104020203" pitchFamily="34" charset="-79"/>
              </a:rPr>
              <a:t>e</a:t>
            </a:r>
            <a:r>
              <a:rPr lang="en-US" sz="900" i="1" baseline="-25000" dirty="0" err="1">
                <a:latin typeface="+mj-lt"/>
                <a:cs typeface="Gill Sans Light" panose="020B0302020104020203" pitchFamily="34" charset="-79"/>
              </a:rPr>
              <a:t>i</a:t>
            </a:r>
            <a:endParaRPr lang="en-US" sz="900" i="1" baseline="-25000" dirty="0">
              <a:latin typeface="+mj-lt"/>
              <a:cs typeface="Gill Sans Light" panose="020B0302020104020203" pitchFamily="34" charset="-79"/>
            </a:endParaRP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618BDF4-DB4A-7D41-9C34-0CC20EF22E6F}"/>
              </a:ext>
            </a:extLst>
          </p:cNvPr>
          <p:cNvCxnSpPr>
            <a:cxnSpLocks/>
          </p:cNvCxnSpPr>
          <p:nvPr/>
        </p:nvCxnSpPr>
        <p:spPr>
          <a:xfrm>
            <a:off x="2369865" y="2973341"/>
            <a:ext cx="124521" cy="288383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A0AAEE0-0EC9-9846-A7D7-712D4645CF01}"/>
              </a:ext>
            </a:extLst>
          </p:cNvPr>
          <p:cNvSpPr txBox="1"/>
          <p:nvPr/>
        </p:nvSpPr>
        <p:spPr>
          <a:xfrm>
            <a:off x="1253789" y="4408974"/>
            <a:ext cx="1085554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(if utilization is less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than 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add dummy task)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ADFCFAA6-BFD1-CA42-8FDE-0F12C34AE905}"/>
              </a:ext>
            </a:extLst>
          </p:cNvPr>
          <p:cNvCxnSpPr>
            <a:cxnSpLocks/>
            <a:stCxn id="290" idx="0"/>
          </p:cNvCxnSpPr>
          <p:nvPr/>
        </p:nvCxnSpPr>
        <p:spPr>
          <a:xfrm flipV="1">
            <a:off x="1796566" y="3937876"/>
            <a:ext cx="124899" cy="471098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F57ED484-9504-114E-8228-CC71E8A5EEFD}"/>
              </a:ext>
            </a:extLst>
          </p:cNvPr>
          <p:cNvSpPr txBox="1"/>
          <p:nvPr/>
        </p:nvSpPr>
        <p:spPr>
          <a:xfrm>
            <a:off x="6464451" y="2371379"/>
            <a:ext cx="9195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 Num of CPUs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B19CF602-C5D8-F646-BA96-9F4F9968F03E}"/>
              </a:ext>
            </a:extLst>
          </p:cNvPr>
          <p:cNvCxnSpPr>
            <a:cxnSpLocks/>
          </p:cNvCxnSpPr>
          <p:nvPr/>
        </p:nvCxnSpPr>
        <p:spPr>
          <a:xfrm flipH="1">
            <a:off x="6464453" y="2742421"/>
            <a:ext cx="275051" cy="213809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885FDFA-5139-B449-968E-6ADF200B1185}"/>
              </a:ext>
            </a:extLst>
          </p:cNvPr>
          <p:cNvGrpSpPr/>
          <p:nvPr/>
        </p:nvGrpSpPr>
        <p:grpSpPr>
          <a:xfrm>
            <a:off x="1810929" y="2458993"/>
            <a:ext cx="5605583" cy="3123471"/>
            <a:chOff x="1442413" y="2212946"/>
            <a:chExt cx="6166141" cy="343581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D68B19C-66F4-A241-A46B-4F059D664737}"/>
                </a:ext>
              </a:extLst>
            </p:cNvPr>
            <p:cNvSpPr/>
            <p:nvPr/>
          </p:nvSpPr>
          <p:spPr>
            <a:xfrm>
              <a:off x="1947615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7E0F6C-45B4-B944-91A9-06EAAD985BFF}"/>
                </a:ext>
              </a:extLst>
            </p:cNvPr>
            <p:cNvSpPr/>
            <p:nvPr/>
          </p:nvSpPr>
          <p:spPr>
            <a:xfrm>
              <a:off x="2639378" y="4990746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82FCAA-58A8-C54C-AA56-8A18DC793B8F}"/>
                </a:ext>
              </a:extLst>
            </p:cNvPr>
            <p:cNvSpPr/>
            <p:nvPr/>
          </p:nvSpPr>
          <p:spPr>
            <a:xfrm>
              <a:off x="2639378" y="2507770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39EFF38-DE62-E247-A751-D1909E04FF52}"/>
                </a:ext>
              </a:extLst>
            </p:cNvPr>
            <p:cNvSpPr/>
            <p:nvPr/>
          </p:nvSpPr>
          <p:spPr>
            <a:xfrm>
              <a:off x="3426557" y="2794518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1E8328-A037-2941-B66B-57E6C90BD545}"/>
                </a:ext>
              </a:extLst>
            </p:cNvPr>
            <p:cNvSpPr/>
            <p:nvPr/>
          </p:nvSpPr>
          <p:spPr>
            <a:xfrm>
              <a:off x="3426557" y="2503835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36864E-692E-374F-BC6A-BCC0DC7A2FDB}"/>
                </a:ext>
              </a:extLst>
            </p:cNvPr>
            <p:cNvSpPr/>
            <p:nvPr/>
          </p:nvSpPr>
          <p:spPr>
            <a:xfrm>
              <a:off x="3426557" y="2212946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8097254-E4F7-5942-8002-03ED2DD96CE0}"/>
                </a:ext>
              </a:extLst>
            </p:cNvPr>
            <p:cNvSpPr/>
            <p:nvPr/>
          </p:nvSpPr>
          <p:spPr>
            <a:xfrm>
              <a:off x="6099957" y="3994448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AEBC8D9-2A20-844F-85CC-5327EFA4DB90}"/>
                </a:ext>
              </a:extLst>
            </p:cNvPr>
            <p:cNvSpPr/>
            <p:nvPr/>
          </p:nvSpPr>
          <p:spPr>
            <a:xfrm>
              <a:off x="6099957" y="300848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C5D4F19-8DED-1646-BA06-521D4F220F9C}"/>
                </a:ext>
              </a:extLst>
            </p:cNvPr>
            <p:cNvSpPr/>
            <p:nvPr/>
          </p:nvSpPr>
          <p:spPr>
            <a:xfrm>
              <a:off x="6099957" y="4980410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C4AB52D-CB16-2B40-98A6-AAA2EBDC04F1}"/>
                </a:ext>
              </a:extLst>
            </p:cNvPr>
            <p:cNvSpPr/>
            <p:nvPr/>
          </p:nvSpPr>
          <p:spPr>
            <a:xfrm>
              <a:off x="6099957" y="3507634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A744F82-5329-3A41-A79E-6397442B6ADD}"/>
                </a:ext>
              </a:extLst>
            </p:cNvPr>
            <p:cNvSpPr/>
            <p:nvPr/>
          </p:nvSpPr>
          <p:spPr>
            <a:xfrm>
              <a:off x="6099957" y="2521672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=0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3BC19FC-64F2-5645-B335-C589489C99F2}"/>
                </a:ext>
              </a:extLst>
            </p:cNvPr>
            <p:cNvSpPr/>
            <p:nvPr/>
          </p:nvSpPr>
          <p:spPr>
            <a:xfrm>
              <a:off x="6099957" y="449359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=4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B523456-02E9-6244-B1D6-31A771B42622}"/>
                </a:ext>
              </a:extLst>
            </p:cNvPr>
            <p:cNvSpPr/>
            <p:nvPr/>
          </p:nvSpPr>
          <p:spPr>
            <a:xfrm>
              <a:off x="6855993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5204D44-894C-F644-952C-082ED4413CE5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 flipV="1">
              <a:off x="2199615" y="2633770"/>
              <a:ext cx="439763" cy="12432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5E3E617-3C6A-D046-85A9-EA97FB056AB2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199615" y="3877041"/>
              <a:ext cx="439763" cy="123970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E7AAEEC-6344-B64D-A78E-99F70D6E9B0E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2199615" y="3877041"/>
              <a:ext cx="439763" cy="2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B10B0B2-0E42-D840-999D-6660467B8AF6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 flipV="1">
              <a:off x="2891378" y="2338946"/>
              <a:ext cx="535179" cy="29482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B59D07-FE10-D849-A2F3-B5DD47E07DDE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2891378" y="2629835"/>
              <a:ext cx="535179" cy="393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34D653F-4DBD-9C44-8C1D-13012CF8F65F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891378" y="2633770"/>
              <a:ext cx="535179" cy="2867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093A56E-57CB-754B-B107-78FF9893E354}"/>
                </a:ext>
              </a:extLst>
            </p:cNvPr>
            <p:cNvCxnSpPr>
              <a:cxnSpLocks/>
              <a:stCxn id="13" idx="6"/>
              <a:endCxn id="14" idx="1"/>
            </p:cNvCxnSpPr>
            <p:nvPr/>
          </p:nvCxnSpPr>
          <p:spPr>
            <a:xfrm>
              <a:off x="3678557" y="2338946"/>
              <a:ext cx="683848" cy="20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7C65C34-6D06-6E4D-9CDC-C4D681607C99}"/>
                </a:ext>
              </a:extLst>
            </p:cNvPr>
            <p:cNvCxnSpPr>
              <a:cxnSpLocks/>
              <a:stCxn id="13" idx="6"/>
              <a:endCxn id="15" idx="1"/>
            </p:cNvCxnSpPr>
            <p:nvPr/>
          </p:nvCxnSpPr>
          <p:spPr>
            <a:xfrm>
              <a:off x="3678557" y="2338946"/>
              <a:ext cx="683848" cy="2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2C8046-9E8F-9545-B53A-656672D18EE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2891378" y="4710729"/>
              <a:ext cx="535179" cy="4060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E54DF30-6A85-274B-8BC7-3C7D28991431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2891378" y="4981498"/>
              <a:ext cx="535179" cy="1352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E3B7246-3C45-0B48-9FDF-B46ACD88FD4F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3678557" y="2629835"/>
              <a:ext cx="683848" cy="9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4E9A127-607F-5441-A42F-CA98874794DE}"/>
                </a:ext>
              </a:extLst>
            </p:cNvPr>
            <p:cNvCxnSpPr>
              <a:cxnSpLocks/>
              <a:stCxn id="12" idx="6"/>
              <a:endCxn id="17" idx="1"/>
            </p:cNvCxnSpPr>
            <p:nvPr/>
          </p:nvCxnSpPr>
          <p:spPr>
            <a:xfrm>
              <a:off x="3678557" y="2629835"/>
              <a:ext cx="683848" cy="27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EB4F088-0602-FD45-9FFF-87BE6F24BEB7}"/>
                </a:ext>
              </a:extLst>
            </p:cNvPr>
            <p:cNvCxnSpPr>
              <a:cxnSpLocks/>
              <a:stCxn id="11" idx="6"/>
              <a:endCxn id="18" idx="1"/>
            </p:cNvCxnSpPr>
            <p:nvPr/>
          </p:nvCxnSpPr>
          <p:spPr>
            <a:xfrm>
              <a:off x="3678557" y="2920518"/>
              <a:ext cx="683848" cy="15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A816B80-D869-8543-866A-003F8862910D}"/>
                </a:ext>
              </a:extLst>
            </p:cNvPr>
            <p:cNvCxnSpPr>
              <a:cxnSpLocks/>
              <a:stCxn id="11" idx="6"/>
              <a:endCxn id="19" idx="1"/>
            </p:cNvCxnSpPr>
            <p:nvPr/>
          </p:nvCxnSpPr>
          <p:spPr>
            <a:xfrm>
              <a:off x="3678557" y="2920518"/>
              <a:ext cx="683848" cy="33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0D61BD9-3F0A-4D4D-9CFC-B9A1721BAEB0}"/>
                </a:ext>
              </a:extLst>
            </p:cNvPr>
            <p:cNvCxnSpPr>
              <a:cxnSpLocks/>
              <a:stCxn id="10" idx="6"/>
              <a:endCxn id="26" idx="1"/>
            </p:cNvCxnSpPr>
            <p:nvPr/>
          </p:nvCxnSpPr>
          <p:spPr>
            <a:xfrm flipV="1">
              <a:off x="3678557" y="4520189"/>
              <a:ext cx="683848" cy="19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E3BB731-F14C-F841-911D-B2F3FC9D56AB}"/>
                </a:ext>
              </a:extLst>
            </p:cNvPr>
            <p:cNvCxnSpPr>
              <a:cxnSpLocks/>
              <a:stCxn id="10" idx="6"/>
              <a:endCxn id="27" idx="1"/>
            </p:cNvCxnSpPr>
            <p:nvPr/>
          </p:nvCxnSpPr>
          <p:spPr>
            <a:xfrm flipV="1">
              <a:off x="3678557" y="4700189"/>
              <a:ext cx="683848" cy="1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A9294C1-3BA1-E840-9351-C000B37C63B0}"/>
                </a:ext>
              </a:extLst>
            </p:cNvPr>
            <p:cNvCxnSpPr>
              <a:cxnSpLocks/>
              <a:stCxn id="9" idx="6"/>
              <a:endCxn id="28" idx="1"/>
            </p:cNvCxnSpPr>
            <p:nvPr/>
          </p:nvCxnSpPr>
          <p:spPr>
            <a:xfrm flipV="1">
              <a:off x="3678557" y="4880189"/>
              <a:ext cx="683848" cy="10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770E1FD-C6A2-4C4D-A3BA-1A18194F0AE0}"/>
                </a:ext>
              </a:extLst>
            </p:cNvPr>
            <p:cNvCxnSpPr>
              <a:cxnSpLocks/>
              <a:stCxn id="9" idx="6"/>
              <a:endCxn id="27" idx="1"/>
            </p:cNvCxnSpPr>
            <p:nvPr/>
          </p:nvCxnSpPr>
          <p:spPr>
            <a:xfrm flipV="1">
              <a:off x="3678557" y="4700189"/>
              <a:ext cx="683848" cy="28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6CB0BBD-B1D6-3D47-8DFC-82AFC5154511}"/>
                </a:ext>
              </a:extLst>
            </p:cNvPr>
            <p:cNvCxnSpPr>
              <a:cxnSpLocks/>
              <a:stCxn id="171" idx="6"/>
              <a:endCxn id="30" idx="1"/>
            </p:cNvCxnSpPr>
            <p:nvPr/>
          </p:nvCxnSpPr>
          <p:spPr>
            <a:xfrm flipV="1">
              <a:off x="3678557" y="5240189"/>
              <a:ext cx="683848" cy="1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725F62D-BC21-654B-B618-37350D0E4E1F}"/>
                </a:ext>
              </a:extLst>
            </p:cNvPr>
            <p:cNvCxnSpPr>
              <a:cxnSpLocks/>
              <a:stCxn id="171" idx="6"/>
              <a:endCxn id="29" idx="1"/>
            </p:cNvCxnSpPr>
            <p:nvPr/>
          </p:nvCxnSpPr>
          <p:spPr>
            <a:xfrm flipV="1">
              <a:off x="3678557" y="5060189"/>
              <a:ext cx="683848" cy="19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12E865E-5511-0648-A06D-A1D57B52E29B}"/>
                </a:ext>
              </a:extLst>
            </p:cNvPr>
            <p:cNvCxnSpPr>
              <a:cxnSpLocks/>
              <a:stCxn id="15" idx="3"/>
              <a:endCxn id="39" idx="2"/>
            </p:cNvCxnSpPr>
            <p:nvPr/>
          </p:nvCxnSpPr>
          <p:spPr>
            <a:xfrm>
              <a:off x="5442405" y="2360189"/>
              <a:ext cx="657552" cy="28748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2A70B7D-0E07-0242-BB26-EC9DFE8C60B9}"/>
                </a:ext>
              </a:extLst>
            </p:cNvPr>
            <p:cNvCxnSpPr>
              <a:cxnSpLocks/>
              <a:stCxn id="16" idx="3"/>
              <a:endCxn id="38" idx="2"/>
            </p:cNvCxnSpPr>
            <p:nvPr/>
          </p:nvCxnSpPr>
          <p:spPr>
            <a:xfrm>
              <a:off x="5442405" y="2720189"/>
              <a:ext cx="657552" cy="91344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F6CDA78-61DE-3448-B499-EF2F6D2C4445}"/>
                </a:ext>
              </a:extLst>
            </p:cNvPr>
            <p:cNvCxnSpPr>
              <a:cxnSpLocks/>
              <a:stCxn id="14" idx="3"/>
              <a:endCxn id="36" idx="2"/>
            </p:cNvCxnSpPr>
            <p:nvPr/>
          </p:nvCxnSpPr>
          <p:spPr>
            <a:xfrm>
              <a:off x="5442405" y="2540189"/>
              <a:ext cx="657552" cy="594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6B91A6C-8128-6F4D-A68B-9D052FC224FE}"/>
                </a:ext>
              </a:extLst>
            </p:cNvPr>
            <p:cNvCxnSpPr>
              <a:cxnSpLocks/>
              <a:stCxn id="20" idx="3"/>
              <a:endCxn id="39" idx="2"/>
            </p:cNvCxnSpPr>
            <p:nvPr/>
          </p:nvCxnSpPr>
          <p:spPr>
            <a:xfrm flipV="1">
              <a:off x="5442405" y="2647672"/>
              <a:ext cx="657552" cy="79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8C54D83-9124-F148-B206-33AF2C1E2993}"/>
                </a:ext>
              </a:extLst>
            </p:cNvPr>
            <p:cNvCxnSpPr>
              <a:cxnSpLocks/>
              <a:stCxn id="21" idx="3"/>
              <a:endCxn id="36" idx="2"/>
            </p:cNvCxnSpPr>
            <p:nvPr/>
          </p:nvCxnSpPr>
          <p:spPr>
            <a:xfrm flipV="1">
              <a:off x="5442405" y="3134486"/>
              <a:ext cx="657552" cy="48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256A227-45DD-D34D-BC76-FD36B605662A}"/>
                </a:ext>
              </a:extLst>
            </p:cNvPr>
            <p:cNvCxnSpPr>
              <a:cxnSpLocks/>
              <a:stCxn id="22" idx="3"/>
              <a:endCxn id="38" idx="2"/>
            </p:cNvCxnSpPr>
            <p:nvPr/>
          </p:nvCxnSpPr>
          <p:spPr>
            <a:xfrm flipV="1">
              <a:off x="5442405" y="3633634"/>
              <a:ext cx="657552" cy="16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BE84D66-331E-D044-8AFB-C54B27B22BE9}"/>
                </a:ext>
              </a:extLst>
            </p:cNvPr>
            <p:cNvCxnSpPr>
              <a:cxnSpLocks/>
              <a:stCxn id="23" idx="3"/>
              <a:endCxn id="35" idx="2"/>
            </p:cNvCxnSpPr>
            <p:nvPr/>
          </p:nvCxnSpPr>
          <p:spPr>
            <a:xfrm>
              <a:off x="5442405" y="3980189"/>
              <a:ext cx="657552" cy="14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DD1F590-6603-444A-9802-9D94EEF15C5A}"/>
                </a:ext>
              </a:extLst>
            </p:cNvPr>
            <p:cNvCxnSpPr>
              <a:cxnSpLocks/>
              <a:stCxn id="24" idx="3"/>
              <a:endCxn id="40" idx="2"/>
            </p:cNvCxnSpPr>
            <p:nvPr/>
          </p:nvCxnSpPr>
          <p:spPr>
            <a:xfrm>
              <a:off x="5442405" y="4160189"/>
              <a:ext cx="657552" cy="45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91DF8A5-71C3-9E4B-9CD3-BAAA35EFE4EE}"/>
                </a:ext>
              </a:extLst>
            </p:cNvPr>
            <p:cNvCxnSpPr>
              <a:cxnSpLocks/>
              <a:stCxn id="18" idx="3"/>
              <a:endCxn id="40" idx="2"/>
            </p:cNvCxnSpPr>
            <p:nvPr/>
          </p:nvCxnSpPr>
          <p:spPr>
            <a:xfrm>
              <a:off x="5442405" y="3080189"/>
              <a:ext cx="657552" cy="153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D4BE0DF-771F-8E40-AD79-D6B2BAE6559F}"/>
                </a:ext>
              </a:extLst>
            </p:cNvPr>
            <p:cNvCxnSpPr>
              <a:cxnSpLocks/>
              <a:stCxn id="19" idx="3"/>
              <a:endCxn id="37" idx="2"/>
            </p:cNvCxnSpPr>
            <p:nvPr/>
          </p:nvCxnSpPr>
          <p:spPr>
            <a:xfrm>
              <a:off x="5442405" y="3260189"/>
              <a:ext cx="657552" cy="184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203505-4BBD-4343-954E-8FE74D668079}"/>
                </a:ext>
              </a:extLst>
            </p:cNvPr>
            <p:cNvCxnSpPr>
              <a:cxnSpLocks/>
              <a:stCxn id="17" idx="3"/>
              <a:endCxn id="35" idx="2"/>
            </p:cNvCxnSpPr>
            <p:nvPr/>
          </p:nvCxnSpPr>
          <p:spPr>
            <a:xfrm>
              <a:off x="5442405" y="2900189"/>
              <a:ext cx="657552" cy="122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E5BD394-B8DA-7248-BEFD-C5715452858C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>
            <a:xfrm>
              <a:off x="6351957" y="2647672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8C7159FD-21C0-564D-86A7-D3A614C19F14}"/>
                </a:ext>
              </a:extLst>
            </p:cNvPr>
            <p:cNvCxnSpPr>
              <a:cxnSpLocks/>
              <a:stCxn id="36" idx="6"/>
              <a:endCxn id="41" idx="2"/>
            </p:cNvCxnSpPr>
            <p:nvPr/>
          </p:nvCxnSpPr>
          <p:spPr>
            <a:xfrm>
              <a:off x="6351957" y="3134486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28D343E-A5A3-D848-94C7-5659267AB325}"/>
                </a:ext>
              </a:extLst>
            </p:cNvPr>
            <p:cNvCxnSpPr>
              <a:cxnSpLocks/>
              <a:stCxn id="38" idx="6"/>
              <a:endCxn id="41" idx="2"/>
            </p:cNvCxnSpPr>
            <p:nvPr/>
          </p:nvCxnSpPr>
          <p:spPr>
            <a:xfrm>
              <a:off x="6351957" y="3633634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7944740-F81D-FA4A-B068-6562CDF8CB57}"/>
                </a:ext>
              </a:extLst>
            </p:cNvPr>
            <p:cNvCxnSpPr>
              <a:cxnSpLocks/>
              <a:stCxn id="35" idx="6"/>
              <a:endCxn id="41" idx="2"/>
            </p:cNvCxnSpPr>
            <p:nvPr/>
          </p:nvCxnSpPr>
          <p:spPr>
            <a:xfrm flipV="1">
              <a:off x="6351957" y="3877041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517E0F88-2134-8847-9037-FB2D70B510B4}"/>
                </a:ext>
              </a:extLst>
            </p:cNvPr>
            <p:cNvCxnSpPr>
              <a:cxnSpLocks/>
              <a:stCxn id="26" idx="3"/>
              <a:endCxn id="39" idx="2"/>
            </p:cNvCxnSpPr>
            <p:nvPr/>
          </p:nvCxnSpPr>
          <p:spPr>
            <a:xfrm flipV="1">
              <a:off x="5442405" y="2647672"/>
              <a:ext cx="657552" cy="187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28DAF3D8-DA3A-9D48-9AC5-62495D921B61}"/>
                </a:ext>
              </a:extLst>
            </p:cNvPr>
            <p:cNvCxnSpPr>
              <a:cxnSpLocks/>
              <a:stCxn id="27" idx="3"/>
              <a:endCxn id="36" idx="2"/>
            </p:cNvCxnSpPr>
            <p:nvPr/>
          </p:nvCxnSpPr>
          <p:spPr>
            <a:xfrm flipV="1">
              <a:off x="5442405" y="3134486"/>
              <a:ext cx="657552" cy="156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12DA5EB-AD75-F145-84C4-F9C8CAB3E117}"/>
                </a:ext>
              </a:extLst>
            </p:cNvPr>
            <p:cNvCxnSpPr>
              <a:cxnSpLocks/>
              <a:stCxn id="28" idx="3"/>
              <a:endCxn id="38" idx="2"/>
            </p:cNvCxnSpPr>
            <p:nvPr/>
          </p:nvCxnSpPr>
          <p:spPr>
            <a:xfrm flipV="1">
              <a:off x="5442405" y="3633634"/>
              <a:ext cx="657552" cy="124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E4F5EEB-E2DB-F74A-BCA1-2D490F799001}"/>
                </a:ext>
              </a:extLst>
            </p:cNvPr>
            <p:cNvCxnSpPr>
              <a:cxnSpLocks/>
              <a:stCxn id="29" idx="3"/>
              <a:endCxn id="35" idx="2"/>
            </p:cNvCxnSpPr>
            <p:nvPr/>
          </p:nvCxnSpPr>
          <p:spPr>
            <a:xfrm flipV="1">
              <a:off x="5442405" y="4120448"/>
              <a:ext cx="657552" cy="9397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B8E2664-4B2E-1A40-91DC-E446901010BD}"/>
                </a:ext>
              </a:extLst>
            </p:cNvPr>
            <p:cNvCxnSpPr>
              <a:cxnSpLocks/>
              <a:stCxn id="30" idx="3"/>
              <a:endCxn id="40" idx="2"/>
            </p:cNvCxnSpPr>
            <p:nvPr/>
          </p:nvCxnSpPr>
          <p:spPr>
            <a:xfrm flipV="1">
              <a:off x="5442405" y="4619596"/>
              <a:ext cx="657552" cy="62059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B6BCBE9-7B23-C044-9B3B-7F8F1739130C}"/>
                </a:ext>
              </a:extLst>
            </p:cNvPr>
            <p:cNvCxnSpPr>
              <a:cxnSpLocks/>
              <a:stCxn id="31" idx="3"/>
              <a:endCxn id="37" idx="2"/>
            </p:cNvCxnSpPr>
            <p:nvPr/>
          </p:nvCxnSpPr>
          <p:spPr>
            <a:xfrm flipV="1">
              <a:off x="5442405" y="5106410"/>
              <a:ext cx="657552" cy="31377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DA7A226E-D036-2E4B-A632-3F4DFF889B71}"/>
                </a:ext>
              </a:extLst>
            </p:cNvPr>
            <p:cNvCxnSpPr>
              <a:cxnSpLocks/>
              <a:stCxn id="25" idx="3"/>
              <a:endCxn id="37" idx="2"/>
            </p:cNvCxnSpPr>
            <p:nvPr/>
          </p:nvCxnSpPr>
          <p:spPr>
            <a:xfrm>
              <a:off x="5442405" y="4340189"/>
              <a:ext cx="657552" cy="76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41C2154C-FF00-B34F-8E89-BDF7B94B3CA0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 flipV="1">
              <a:off x="6351957" y="3877041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BB62C9A-80B9-274C-855C-A21D9E5F14E7}"/>
                </a:ext>
              </a:extLst>
            </p:cNvPr>
            <p:cNvCxnSpPr>
              <a:cxnSpLocks/>
              <a:stCxn id="37" idx="6"/>
              <a:endCxn id="41" idx="2"/>
            </p:cNvCxnSpPr>
            <p:nvPr/>
          </p:nvCxnSpPr>
          <p:spPr>
            <a:xfrm flipV="1">
              <a:off x="6351957" y="3877041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27B184E2-0BDB-0643-9AFB-20F1BB2E3557}"/>
                </a:ext>
              </a:extLst>
            </p:cNvPr>
            <p:cNvCxnSpPr>
              <a:cxnSpLocks/>
            </p:cNvCxnSpPr>
            <p:nvPr/>
          </p:nvCxnSpPr>
          <p:spPr>
            <a:xfrm>
              <a:off x="1484506" y="3890189"/>
              <a:ext cx="463109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38396D54-0B89-C34E-8A88-F06D723A84A5}"/>
                </a:ext>
              </a:extLst>
            </p:cNvPr>
            <p:cNvCxnSpPr>
              <a:cxnSpLocks/>
            </p:cNvCxnSpPr>
            <p:nvPr/>
          </p:nvCxnSpPr>
          <p:spPr>
            <a:xfrm>
              <a:off x="7134289" y="3890189"/>
              <a:ext cx="474265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D433199-58CD-FD41-AF92-AA0C3372948B}"/>
                </a:ext>
              </a:extLst>
            </p:cNvPr>
            <p:cNvSpPr txBox="1"/>
            <p:nvPr/>
          </p:nvSpPr>
          <p:spPr>
            <a:xfrm>
              <a:off x="1442413" y="363923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6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30850AC1-91E9-B743-AF57-8F5933B8430F}"/>
                </a:ext>
              </a:extLst>
            </p:cNvPr>
            <p:cNvSpPr txBox="1"/>
            <p:nvPr/>
          </p:nvSpPr>
          <p:spPr>
            <a:xfrm>
              <a:off x="2040415" y="308390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3 x 1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60CB4D28-55F8-F840-88E9-9DDDE95C6755}"/>
                </a:ext>
              </a:extLst>
            </p:cNvPr>
            <p:cNvSpPr txBox="1"/>
            <p:nvPr/>
          </p:nvSpPr>
          <p:spPr>
            <a:xfrm>
              <a:off x="2186743" y="364761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 x 5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6842FCA2-C643-BF4A-9E3E-67DD82B2FD8D}"/>
                </a:ext>
              </a:extLst>
            </p:cNvPr>
            <p:cNvSpPr txBox="1"/>
            <p:nvPr/>
          </p:nvSpPr>
          <p:spPr>
            <a:xfrm>
              <a:off x="2061355" y="446488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2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BEBD9AF3-0500-834C-AFE3-36F17A2865A7}"/>
                </a:ext>
              </a:extLst>
            </p:cNvPr>
            <p:cNvSpPr txBox="1"/>
            <p:nvPr/>
          </p:nvSpPr>
          <p:spPr>
            <a:xfrm>
              <a:off x="3166175" y="223817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57D0A695-D69B-7C40-8940-3569DCA55E6F}"/>
                </a:ext>
              </a:extLst>
            </p:cNvPr>
            <p:cNvSpPr txBox="1"/>
            <p:nvPr/>
          </p:nvSpPr>
          <p:spPr>
            <a:xfrm>
              <a:off x="3166175" y="243248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4E973CEF-99C6-3F47-B0B2-2910174236E2}"/>
                </a:ext>
              </a:extLst>
            </p:cNvPr>
            <p:cNvSpPr txBox="1"/>
            <p:nvPr/>
          </p:nvSpPr>
          <p:spPr>
            <a:xfrm>
              <a:off x="3166175" y="263199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378FC9-401D-1D4B-9300-559C587B4C99}"/>
                </a:ext>
              </a:extLst>
            </p:cNvPr>
            <p:cNvSpPr txBox="1"/>
            <p:nvPr/>
          </p:nvSpPr>
          <p:spPr>
            <a:xfrm>
              <a:off x="3166175" y="4609460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587F775-E94C-044E-BCB1-A904F40B414A}"/>
                </a:ext>
              </a:extLst>
            </p:cNvPr>
            <p:cNvSpPr txBox="1"/>
            <p:nvPr/>
          </p:nvSpPr>
          <p:spPr>
            <a:xfrm>
              <a:off x="6405362" y="306247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0D88D507-CDF3-0649-993B-D3A8B3485C82}"/>
                </a:ext>
              </a:extLst>
            </p:cNvPr>
            <p:cNvSpPr txBox="1"/>
            <p:nvPr/>
          </p:nvSpPr>
          <p:spPr>
            <a:xfrm>
              <a:off x="6405362" y="269686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451B25B0-86F2-304C-8E29-C65F9835CC79}"/>
                </a:ext>
              </a:extLst>
            </p:cNvPr>
            <p:cNvSpPr txBox="1"/>
            <p:nvPr/>
          </p:nvSpPr>
          <p:spPr>
            <a:xfrm>
              <a:off x="6405362" y="348342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07B2ECF0-4ADD-D640-A259-C83EB2E7A923}"/>
                </a:ext>
              </a:extLst>
            </p:cNvPr>
            <p:cNvSpPr txBox="1"/>
            <p:nvPr/>
          </p:nvSpPr>
          <p:spPr>
            <a:xfrm>
              <a:off x="6405362" y="383788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07331283-EE20-AA46-BDEE-F0151BF5FAD2}"/>
                </a:ext>
              </a:extLst>
            </p:cNvPr>
            <p:cNvSpPr txBox="1"/>
            <p:nvPr/>
          </p:nvSpPr>
          <p:spPr>
            <a:xfrm>
              <a:off x="6405362" y="415984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03080C5-7BDA-9849-8540-90209FC91075}"/>
                </a:ext>
              </a:extLst>
            </p:cNvPr>
            <p:cNvSpPr txBox="1"/>
            <p:nvPr/>
          </p:nvSpPr>
          <p:spPr>
            <a:xfrm>
              <a:off x="6405362" y="447100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3B575F-10F2-364A-B86B-D8E111476082}"/>
                </a:ext>
              </a:extLst>
            </p:cNvPr>
            <p:cNvSpPr/>
            <p:nvPr/>
          </p:nvSpPr>
          <p:spPr>
            <a:xfrm>
              <a:off x="4362405" y="245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D2BC21-A128-F942-88FE-98AE7C6604C3}"/>
                </a:ext>
              </a:extLst>
            </p:cNvPr>
            <p:cNvSpPr/>
            <p:nvPr/>
          </p:nvSpPr>
          <p:spPr>
            <a:xfrm>
              <a:off x="4362405" y="22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E99FA1-1565-CF4F-B215-4ECE3AB8B072}"/>
                </a:ext>
              </a:extLst>
            </p:cNvPr>
            <p:cNvSpPr/>
            <p:nvPr/>
          </p:nvSpPr>
          <p:spPr>
            <a:xfrm>
              <a:off x="4362405" y="263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045540-5682-FF4F-8DF5-704679C71FE3}"/>
                </a:ext>
              </a:extLst>
            </p:cNvPr>
            <p:cNvSpPr/>
            <p:nvPr/>
          </p:nvSpPr>
          <p:spPr>
            <a:xfrm>
              <a:off x="4362405" y="281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2D537A-1149-DF4F-AFFC-6A127E001FB3}"/>
                </a:ext>
              </a:extLst>
            </p:cNvPr>
            <p:cNvSpPr/>
            <p:nvPr/>
          </p:nvSpPr>
          <p:spPr>
            <a:xfrm>
              <a:off x="4362405" y="299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017BCA-7CE0-764E-8A49-FE757AEE4CFD}"/>
                </a:ext>
              </a:extLst>
            </p:cNvPr>
            <p:cNvSpPr/>
            <p:nvPr/>
          </p:nvSpPr>
          <p:spPr>
            <a:xfrm>
              <a:off x="4362405" y="31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4EB5FD-E5A0-4440-92D9-9CE1AAA88A40}"/>
                </a:ext>
              </a:extLst>
            </p:cNvPr>
            <p:cNvSpPr/>
            <p:nvPr/>
          </p:nvSpPr>
          <p:spPr>
            <a:xfrm>
              <a:off x="4362405" y="33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6CB75D-1CDD-D544-B28D-7237DFF4299E}"/>
                </a:ext>
              </a:extLst>
            </p:cNvPr>
            <p:cNvSpPr/>
            <p:nvPr/>
          </p:nvSpPr>
          <p:spPr>
            <a:xfrm>
              <a:off x="4362405" y="353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0F071D-4A87-284A-AFE4-D32895A14584}"/>
                </a:ext>
              </a:extLst>
            </p:cNvPr>
            <p:cNvSpPr/>
            <p:nvPr/>
          </p:nvSpPr>
          <p:spPr>
            <a:xfrm>
              <a:off x="4362405" y="371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5E3A1B-6804-9E41-BE6F-E54303419AE2}"/>
                </a:ext>
              </a:extLst>
            </p:cNvPr>
            <p:cNvSpPr/>
            <p:nvPr/>
          </p:nvSpPr>
          <p:spPr>
            <a:xfrm>
              <a:off x="4362405" y="389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4E943C-3E39-A74B-A757-F9208D699117}"/>
                </a:ext>
              </a:extLst>
            </p:cNvPr>
            <p:cNvSpPr/>
            <p:nvPr/>
          </p:nvSpPr>
          <p:spPr>
            <a:xfrm>
              <a:off x="4362405" y="407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9A8A40-2EF1-1144-AFA0-641B9965A105}"/>
                </a:ext>
              </a:extLst>
            </p:cNvPr>
            <p:cNvSpPr/>
            <p:nvPr/>
          </p:nvSpPr>
          <p:spPr>
            <a:xfrm>
              <a:off x="4362405" y="42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7DAE3E1-222C-6D47-8608-613ACC21535E}"/>
                </a:ext>
              </a:extLst>
            </p:cNvPr>
            <p:cNvSpPr/>
            <p:nvPr/>
          </p:nvSpPr>
          <p:spPr>
            <a:xfrm>
              <a:off x="4362405" y="44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B10956-EFDE-9746-BFB0-BAB89BD26692}"/>
                </a:ext>
              </a:extLst>
            </p:cNvPr>
            <p:cNvSpPr/>
            <p:nvPr/>
          </p:nvSpPr>
          <p:spPr>
            <a:xfrm>
              <a:off x="4362405" y="461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0D04F1-577B-4140-8CF7-82B3A6FF5D8F}"/>
                </a:ext>
              </a:extLst>
            </p:cNvPr>
            <p:cNvSpPr/>
            <p:nvPr/>
          </p:nvSpPr>
          <p:spPr>
            <a:xfrm>
              <a:off x="4362405" y="479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136BBC-F450-9346-947F-B4D3D0A63D70}"/>
                </a:ext>
              </a:extLst>
            </p:cNvPr>
            <p:cNvSpPr/>
            <p:nvPr/>
          </p:nvSpPr>
          <p:spPr>
            <a:xfrm>
              <a:off x="4362405" y="497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F11D15-9E70-4747-9443-599ED6CDDA21}"/>
                </a:ext>
              </a:extLst>
            </p:cNvPr>
            <p:cNvSpPr/>
            <p:nvPr/>
          </p:nvSpPr>
          <p:spPr>
            <a:xfrm>
              <a:off x="4362405" y="515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80EF9B-F6A5-7340-A376-80D563C74B62}"/>
                </a:ext>
              </a:extLst>
            </p:cNvPr>
            <p:cNvSpPr/>
            <p:nvPr/>
          </p:nvSpPr>
          <p:spPr>
            <a:xfrm>
              <a:off x="4362405" y="53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FB76F559-8448-514F-B5F7-276BA7857000}"/>
                </a:ext>
              </a:extLst>
            </p:cNvPr>
            <p:cNvSpPr txBox="1"/>
            <p:nvPr/>
          </p:nvSpPr>
          <p:spPr>
            <a:xfrm>
              <a:off x="5459440" y="496232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900" dirty="0"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6660FB-A974-5644-9E4B-99021B16C57B}"/>
                </a:ext>
              </a:extLst>
            </p:cNvPr>
            <p:cNvSpPr/>
            <p:nvPr/>
          </p:nvSpPr>
          <p:spPr>
            <a:xfrm>
              <a:off x="3426557" y="4584729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31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7405A9B-5DBF-D34F-8A2B-3AAADAEAE882}"/>
                </a:ext>
              </a:extLst>
            </p:cNvPr>
            <p:cNvSpPr/>
            <p:nvPr/>
          </p:nvSpPr>
          <p:spPr>
            <a:xfrm>
              <a:off x="3426557" y="5396764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6C14E1-BC20-CB44-91B5-2EF2B7661ADB}"/>
                </a:ext>
              </a:extLst>
            </p:cNvPr>
            <p:cNvSpPr/>
            <p:nvPr/>
          </p:nvSpPr>
          <p:spPr>
            <a:xfrm>
              <a:off x="3426557" y="4855498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32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985EC77-653F-D54D-96AB-3D89E6E9160C}"/>
                </a:ext>
              </a:extLst>
            </p:cNvPr>
            <p:cNvSpPr/>
            <p:nvPr/>
          </p:nvSpPr>
          <p:spPr>
            <a:xfrm>
              <a:off x="3426557" y="5125995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33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C7E78C0-A419-F94C-B940-88C476642531}"/>
                </a:ext>
              </a:extLst>
            </p:cNvPr>
            <p:cNvSpPr txBox="1"/>
            <p:nvPr/>
          </p:nvSpPr>
          <p:spPr>
            <a:xfrm>
              <a:off x="3166175" y="480747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2BB593F1-DB48-794B-B2D4-32361933B7B3}"/>
                </a:ext>
              </a:extLst>
            </p:cNvPr>
            <p:cNvCxnSpPr>
              <a:cxnSpLocks/>
              <a:stCxn id="5" idx="6"/>
              <a:endCxn id="171" idx="2"/>
            </p:cNvCxnSpPr>
            <p:nvPr/>
          </p:nvCxnSpPr>
          <p:spPr>
            <a:xfrm>
              <a:off x="2891378" y="5116746"/>
              <a:ext cx="535179" cy="1352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A42E21B0-5136-0241-B09A-089D2D65191D}"/>
                </a:ext>
              </a:extLst>
            </p:cNvPr>
            <p:cNvCxnSpPr>
              <a:cxnSpLocks/>
              <a:stCxn id="5" idx="6"/>
              <a:endCxn id="170" idx="2"/>
            </p:cNvCxnSpPr>
            <p:nvPr/>
          </p:nvCxnSpPr>
          <p:spPr>
            <a:xfrm>
              <a:off x="2891378" y="5116746"/>
              <a:ext cx="535179" cy="40601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6E41673-6892-384A-88D3-CD7CE8E0FBA3}"/>
                </a:ext>
              </a:extLst>
            </p:cNvPr>
            <p:cNvSpPr txBox="1"/>
            <p:nvPr/>
          </p:nvSpPr>
          <p:spPr>
            <a:xfrm>
              <a:off x="3166175" y="4997505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271BA30-411E-C748-83AA-5DB57F4B4552}"/>
                </a:ext>
              </a:extLst>
            </p:cNvPr>
            <p:cNvSpPr txBox="1"/>
            <p:nvPr/>
          </p:nvSpPr>
          <p:spPr>
            <a:xfrm>
              <a:off x="3166175" y="51641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169E0491-258B-CA49-A822-27D5CF8D70EF}"/>
                </a:ext>
              </a:extLst>
            </p:cNvPr>
            <p:cNvCxnSpPr>
              <a:cxnSpLocks/>
              <a:stCxn id="170" idx="6"/>
              <a:endCxn id="30" idx="1"/>
            </p:cNvCxnSpPr>
            <p:nvPr/>
          </p:nvCxnSpPr>
          <p:spPr>
            <a:xfrm flipV="1">
              <a:off x="3678557" y="5240189"/>
              <a:ext cx="683848" cy="28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E43332F3-B8BB-D24B-B6BB-0FF87F7D185F}"/>
                </a:ext>
              </a:extLst>
            </p:cNvPr>
            <p:cNvCxnSpPr>
              <a:cxnSpLocks/>
              <a:stCxn id="170" idx="6"/>
              <a:endCxn id="31" idx="1"/>
            </p:cNvCxnSpPr>
            <p:nvPr/>
          </p:nvCxnSpPr>
          <p:spPr>
            <a:xfrm flipV="1">
              <a:off x="3678557" y="5420189"/>
              <a:ext cx="683848" cy="10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8C2D080-52C9-1446-B5E2-80C6F06F80B7}"/>
                </a:ext>
              </a:extLst>
            </p:cNvPr>
            <p:cNvSpPr/>
            <p:nvPr/>
          </p:nvSpPr>
          <p:spPr>
            <a:xfrm>
              <a:off x="2639378" y="3751041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623BDDAD-08DA-5A4B-BC56-41104C23E816}"/>
                </a:ext>
              </a:extLst>
            </p:cNvPr>
            <p:cNvSpPr/>
            <p:nvPr/>
          </p:nvSpPr>
          <p:spPr>
            <a:xfrm>
              <a:off x="3426557" y="375094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23</a:t>
              </a:r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34E4F118-BDF3-604D-B13D-BEEE2C5D235D}"/>
                </a:ext>
              </a:extLst>
            </p:cNvPr>
            <p:cNvCxnSpPr>
              <a:cxnSpLocks/>
              <a:stCxn id="271" idx="6"/>
              <a:endCxn id="272" idx="2"/>
            </p:cNvCxnSpPr>
            <p:nvPr/>
          </p:nvCxnSpPr>
          <p:spPr>
            <a:xfrm flipV="1">
              <a:off x="2891378" y="3876942"/>
              <a:ext cx="535179" cy="9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B5BBDE88-BEF7-6A4F-A216-FB99049BDDB4}"/>
                </a:ext>
              </a:extLst>
            </p:cNvPr>
            <p:cNvCxnSpPr>
              <a:cxnSpLocks/>
              <a:stCxn id="287" idx="6"/>
              <a:endCxn id="20" idx="1"/>
            </p:cNvCxnSpPr>
            <p:nvPr/>
          </p:nvCxnSpPr>
          <p:spPr>
            <a:xfrm>
              <a:off x="3678557" y="3337892"/>
              <a:ext cx="683848" cy="10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7B928D57-C5A6-2141-96F7-475539DC4C29}"/>
                </a:ext>
              </a:extLst>
            </p:cNvPr>
            <p:cNvCxnSpPr>
              <a:cxnSpLocks/>
              <a:stCxn id="283" idx="6"/>
              <a:endCxn id="21" idx="1"/>
            </p:cNvCxnSpPr>
            <p:nvPr/>
          </p:nvCxnSpPr>
          <p:spPr>
            <a:xfrm>
              <a:off x="3678557" y="3607355"/>
              <a:ext cx="683848" cy="1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8E7478C3-57CB-9745-B11C-A7BA5A588D4F}"/>
                </a:ext>
              </a:extLst>
            </p:cNvPr>
            <p:cNvCxnSpPr>
              <a:cxnSpLocks/>
              <a:stCxn id="287" idx="6"/>
              <a:endCxn id="21" idx="1"/>
            </p:cNvCxnSpPr>
            <p:nvPr/>
          </p:nvCxnSpPr>
          <p:spPr>
            <a:xfrm>
              <a:off x="3678557" y="3337892"/>
              <a:ext cx="683848" cy="28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4610372F-AD9D-034B-9E68-CF965680DAC8}"/>
                </a:ext>
              </a:extLst>
            </p:cNvPr>
            <p:cNvCxnSpPr>
              <a:cxnSpLocks/>
              <a:stCxn id="283" idx="6"/>
              <a:endCxn id="22" idx="1"/>
            </p:cNvCxnSpPr>
            <p:nvPr/>
          </p:nvCxnSpPr>
          <p:spPr>
            <a:xfrm>
              <a:off x="3678557" y="3607355"/>
              <a:ext cx="683848" cy="19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94D747C-4C03-5A45-B3C8-6A3237953F4E}"/>
                </a:ext>
              </a:extLst>
            </p:cNvPr>
            <p:cNvCxnSpPr>
              <a:cxnSpLocks/>
              <a:stCxn id="272" idx="6"/>
              <a:endCxn id="22" idx="1"/>
            </p:cNvCxnSpPr>
            <p:nvPr/>
          </p:nvCxnSpPr>
          <p:spPr>
            <a:xfrm flipV="1">
              <a:off x="3678557" y="3800189"/>
              <a:ext cx="683848" cy="7675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A1B7EEFF-61CE-ED40-A147-A7264F46D2E1}"/>
                </a:ext>
              </a:extLst>
            </p:cNvPr>
            <p:cNvCxnSpPr>
              <a:cxnSpLocks/>
              <a:stCxn id="272" idx="6"/>
              <a:endCxn id="23" idx="1"/>
            </p:cNvCxnSpPr>
            <p:nvPr/>
          </p:nvCxnSpPr>
          <p:spPr>
            <a:xfrm>
              <a:off x="3678557" y="3876942"/>
              <a:ext cx="683848" cy="10324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6AE5B18C-5954-C54A-A4CA-2AE92C9AE418}"/>
                </a:ext>
              </a:extLst>
            </p:cNvPr>
            <p:cNvSpPr/>
            <p:nvPr/>
          </p:nvSpPr>
          <p:spPr>
            <a:xfrm>
              <a:off x="3426557" y="3481355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22</a:t>
              </a: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58D4A87E-2A83-3547-A4AB-CAB60B9ABD74}"/>
                </a:ext>
              </a:extLst>
            </p:cNvPr>
            <p:cNvSpPr/>
            <p:nvPr/>
          </p:nvSpPr>
          <p:spPr>
            <a:xfrm>
              <a:off x="3426557" y="4020530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A27023A-9C71-AC46-9E4D-C57551556185}"/>
                </a:ext>
              </a:extLst>
            </p:cNvPr>
            <p:cNvSpPr/>
            <p:nvPr/>
          </p:nvSpPr>
          <p:spPr>
            <a:xfrm>
              <a:off x="3426557" y="32118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21</a:t>
              </a: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ADFEDA61-0015-DC4C-B844-B2AEC691164E}"/>
                </a:ext>
              </a:extLst>
            </p:cNvPr>
            <p:cNvSpPr/>
            <p:nvPr/>
          </p:nvSpPr>
          <p:spPr>
            <a:xfrm>
              <a:off x="3426557" y="42899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25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7E2D74D6-96CB-E04E-BE9A-0AB2AA753FF1}"/>
                </a:ext>
              </a:extLst>
            </p:cNvPr>
            <p:cNvCxnSpPr>
              <a:cxnSpLocks/>
              <a:stCxn id="286" idx="6"/>
              <a:endCxn id="23" idx="1"/>
            </p:cNvCxnSpPr>
            <p:nvPr/>
          </p:nvCxnSpPr>
          <p:spPr>
            <a:xfrm flipV="1">
              <a:off x="3678557" y="3980189"/>
              <a:ext cx="683848" cy="1663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D5A4F6DB-64E8-9E4D-B0E7-46235B182DB2}"/>
                </a:ext>
              </a:extLst>
            </p:cNvPr>
            <p:cNvCxnSpPr>
              <a:cxnSpLocks/>
              <a:stCxn id="292" idx="6"/>
              <a:endCxn id="24" idx="1"/>
            </p:cNvCxnSpPr>
            <p:nvPr/>
          </p:nvCxnSpPr>
          <p:spPr>
            <a:xfrm flipV="1">
              <a:off x="3678557" y="4160189"/>
              <a:ext cx="683848" cy="25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A57EF411-1FBD-E241-84D6-916CB9E83D41}"/>
                </a:ext>
              </a:extLst>
            </p:cNvPr>
            <p:cNvCxnSpPr>
              <a:cxnSpLocks/>
              <a:stCxn id="286" idx="6"/>
              <a:endCxn id="24" idx="1"/>
            </p:cNvCxnSpPr>
            <p:nvPr/>
          </p:nvCxnSpPr>
          <p:spPr>
            <a:xfrm>
              <a:off x="3678557" y="4146530"/>
              <a:ext cx="683848" cy="136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DB2EE373-5125-8E41-AC43-DEAF616767EB}"/>
                </a:ext>
              </a:extLst>
            </p:cNvPr>
            <p:cNvCxnSpPr>
              <a:cxnSpLocks/>
              <a:stCxn id="292" idx="6"/>
              <a:endCxn id="25" idx="1"/>
            </p:cNvCxnSpPr>
            <p:nvPr/>
          </p:nvCxnSpPr>
          <p:spPr>
            <a:xfrm flipV="1">
              <a:off x="3678557" y="4340189"/>
              <a:ext cx="683848" cy="7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14C2978E-BF5A-2749-B8F7-34FEA8E3F11A}"/>
                </a:ext>
              </a:extLst>
            </p:cNvPr>
            <p:cNvCxnSpPr>
              <a:cxnSpLocks/>
              <a:stCxn id="271" idx="6"/>
              <a:endCxn id="287" idx="2"/>
            </p:cNvCxnSpPr>
            <p:nvPr/>
          </p:nvCxnSpPr>
          <p:spPr>
            <a:xfrm flipV="1">
              <a:off x="2891378" y="3337892"/>
              <a:ext cx="535179" cy="5391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87AB43BB-7A7D-AF44-BA67-9B9D47B7566D}"/>
                </a:ext>
              </a:extLst>
            </p:cNvPr>
            <p:cNvCxnSpPr>
              <a:cxnSpLocks/>
              <a:stCxn id="271" idx="6"/>
              <a:endCxn id="283" idx="2"/>
            </p:cNvCxnSpPr>
            <p:nvPr/>
          </p:nvCxnSpPr>
          <p:spPr>
            <a:xfrm flipV="1">
              <a:off x="2891378" y="3607355"/>
              <a:ext cx="535179" cy="26968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9644231F-2471-F248-A5CC-527BF2CF23C6}"/>
                </a:ext>
              </a:extLst>
            </p:cNvPr>
            <p:cNvCxnSpPr>
              <a:cxnSpLocks/>
              <a:stCxn id="271" idx="6"/>
              <a:endCxn id="286" idx="2"/>
            </p:cNvCxnSpPr>
            <p:nvPr/>
          </p:nvCxnSpPr>
          <p:spPr>
            <a:xfrm>
              <a:off x="2891378" y="3877041"/>
              <a:ext cx="535179" cy="26948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CCC0FE27-5840-F945-BB6E-DDE1807CEE28}"/>
                </a:ext>
              </a:extLst>
            </p:cNvPr>
            <p:cNvCxnSpPr>
              <a:cxnSpLocks/>
              <a:stCxn id="271" idx="6"/>
              <a:endCxn id="292" idx="2"/>
            </p:cNvCxnSpPr>
            <p:nvPr/>
          </p:nvCxnSpPr>
          <p:spPr>
            <a:xfrm>
              <a:off x="2891378" y="3877041"/>
              <a:ext cx="535179" cy="53895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9586907-23EB-B14D-9FA7-FDB591A48E1A}"/>
                </a:ext>
              </a:extLst>
            </p:cNvPr>
            <p:cNvSpPr txBox="1"/>
            <p:nvPr/>
          </p:nvSpPr>
          <p:spPr>
            <a:xfrm>
              <a:off x="3166175" y="32794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12E16D59-5892-AB49-9C14-6191FEFE9865}"/>
                </a:ext>
              </a:extLst>
            </p:cNvPr>
            <p:cNvSpPr txBox="1"/>
            <p:nvPr/>
          </p:nvSpPr>
          <p:spPr>
            <a:xfrm>
              <a:off x="3166175" y="346774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583D1EAD-DB2F-8C44-B15D-AB571ED717BB}"/>
                </a:ext>
              </a:extLst>
            </p:cNvPr>
            <p:cNvSpPr txBox="1"/>
            <p:nvPr/>
          </p:nvSpPr>
          <p:spPr>
            <a:xfrm>
              <a:off x="3166175" y="3665764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46933A-3EE1-F14C-AF91-51CE75CE81B1}"/>
                </a:ext>
              </a:extLst>
            </p:cNvPr>
            <p:cNvSpPr txBox="1"/>
            <p:nvPr/>
          </p:nvSpPr>
          <p:spPr>
            <a:xfrm>
              <a:off x="3166175" y="385579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F849A538-B90F-8341-8B30-1B58BD0C3162}"/>
                </a:ext>
              </a:extLst>
            </p:cNvPr>
            <p:cNvSpPr txBox="1"/>
            <p:nvPr/>
          </p:nvSpPr>
          <p:spPr>
            <a:xfrm>
              <a:off x="3166175" y="402239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E15ED44A-B57D-7F4C-80E0-3639E1F92DB8}"/>
              </a:ext>
            </a:extLst>
          </p:cNvPr>
          <p:cNvCxnSpPr>
            <a:cxnSpLocks/>
          </p:cNvCxnSpPr>
          <p:nvPr/>
        </p:nvCxnSpPr>
        <p:spPr>
          <a:xfrm>
            <a:off x="4353126" y="2505772"/>
            <a:ext cx="0" cy="327272"/>
          </a:xfrm>
          <a:prstGeom prst="straightConnector1">
            <a:avLst/>
          </a:prstGeom>
          <a:ln w="9525" cap="rnd">
            <a:solidFill>
              <a:schemeClr val="tx1"/>
            </a:solidFill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5627DC6A-362A-0B49-87B8-79B8FA49D392}"/>
              </a:ext>
            </a:extLst>
          </p:cNvPr>
          <p:cNvSpPr txBox="1"/>
          <p:nvPr/>
        </p:nvSpPr>
        <p:spPr>
          <a:xfrm>
            <a:off x="3709560" y="2040519"/>
            <a:ext cx="91959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w(1,1)</a:t>
            </a:r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2D776F0E-052A-FC49-B9E2-1F9C15128E63}"/>
              </a:ext>
            </a:extLst>
          </p:cNvPr>
          <p:cNvCxnSpPr>
            <a:cxnSpLocks/>
          </p:cNvCxnSpPr>
          <p:nvPr/>
        </p:nvCxnSpPr>
        <p:spPr>
          <a:xfrm>
            <a:off x="4232275" y="2247265"/>
            <a:ext cx="106752" cy="258507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2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4" grpId="0"/>
      <p:bldP spid="277" grpId="0"/>
      <p:bldP spid="290" grpId="0"/>
      <p:bldP spid="326" grpId="0"/>
      <p:bldP spid="3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E132-9EDE-0C4C-B3D7-1E5DE001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P-fair (PF) Scheduling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F555-DF07-D941-934F-9B7DE2A6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PF priorities subtasks on </a:t>
            </a:r>
            <a:r>
              <a:rPr lang="en-CA" sz="1800" dirty="0">
                <a:solidFill>
                  <a:srgbClr val="FF0000"/>
                </a:solidFill>
              </a:rPr>
              <a:t>earliest-pseudo-deadline-first (EPDF)</a:t>
            </a:r>
            <a:r>
              <a:rPr lang="en-CA" sz="1800" dirty="0"/>
              <a:t> basis</a:t>
            </a:r>
          </a:p>
          <a:p>
            <a:pPr lvl="1"/>
            <a:endParaRPr lang="en-CA" sz="1600" dirty="0"/>
          </a:p>
          <a:p>
            <a:r>
              <a:rPr lang="en-CA" sz="1800" dirty="0"/>
              <a:t>At time t,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has higher priority than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 (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</a:t>
            </a:r>
            <a:r>
              <a:rPr lang="en-CA" sz="1800" dirty="0">
                <a:latin typeface="+mj-lt"/>
              </a:rPr>
              <a:t>≻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), if any of following holds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&lt;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and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&gt;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),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= 1, and </a:t>
            </a:r>
            <a:r>
              <a:rPr lang="en-CA" sz="1600" dirty="0" err="1">
                <a:latin typeface="+mj-lt"/>
              </a:rPr>
              <a:t>T</a:t>
            </a:r>
            <a:r>
              <a:rPr lang="en-CA" sz="1600" i="1" baseline="-25000" dirty="0" err="1">
                <a:latin typeface="+mj-lt"/>
              </a:rPr>
              <a:t>i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j</a:t>
            </a:r>
            <a:r>
              <a:rPr lang="en-CA" sz="1600" baseline="-25000" dirty="0">
                <a:latin typeface="+mj-lt"/>
              </a:rPr>
              <a:t>+1)</a:t>
            </a:r>
            <a:r>
              <a:rPr lang="en-CA" sz="1600" dirty="0">
                <a:latin typeface="+mj-lt"/>
              </a:rPr>
              <a:t> </a:t>
            </a:r>
            <a:r>
              <a:rPr lang="en-CA" sz="1600" dirty="0"/>
              <a:t>≻ </a:t>
            </a:r>
            <a:r>
              <a:rPr lang="en-CA" sz="1600" dirty="0">
                <a:latin typeface="+mj-lt"/>
              </a:rPr>
              <a:t>T</a:t>
            </a:r>
            <a:r>
              <a:rPr lang="en-CA" sz="1600" i="1" baseline="-25000" dirty="0">
                <a:latin typeface="+mj-lt"/>
              </a:rPr>
              <a:t>m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n</a:t>
            </a:r>
            <a:r>
              <a:rPr lang="en-CA" sz="1600" baseline="-25000" dirty="0">
                <a:latin typeface="+mj-lt"/>
              </a:rPr>
              <a:t>+1)</a:t>
            </a:r>
          </a:p>
          <a:p>
            <a:pPr marL="857250" lvl="1" indent="-400050">
              <a:buFont typeface="+mj-lt"/>
              <a:buAutoNum type="romanUcPeriod"/>
            </a:pPr>
            <a:endParaRPr lang="en-CA" sz="1600" baseline="-25000" dirty="0">
              <a:latin typeface="+mj-lt"/>
            </a:endParaRPr>
          </a:p>
          <a:p>
            <a:r>
              <a:rPr lang="en-CA" sz="1800" dirty="0"/>
              <a:t>If neither subtask has priority over other, then tie can be broken arbitrarily</a:t>
            </a:r>
          </a:p>
          <a:p>
            <a:pPr lvl="1"/>
            <a:endParaRPr lang="en-CA" sz="1600" dirty="0"/>
          </a:p>
          <a:p>
            <a:r>
              <a:rPr lang="en-CA" sz="1800" dirty="0"/>
              <a:t>Intuition behind (II): scheduling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earlier prevents it from shortening </a:t>
            </a:r>
            <a:r>
              <a:rPr lang="en-CA" sz="1800" dirty="0">
                <a:latin typeface="+mj-lt"/>
              </a:rPr>
              <a:t>w(</a:t>
            </a:r>
            <a:r>
              <a:rPr lang="en-CA" sz="1800" i="1" dirty="0">
                <a:latin typeface="+mj-lt"/>
              </a:rPr>
              <a:t>i,j</a:t>
            </a:r>
            <a:r>
              <a:rPr lang="en-CA" sz="1800" dirty="0">
                <a:latin typeface="+mj-lt"/>
              </a:rPr>
              <a:t>+1)</a:t>
            </a:r>
          </a:p>
          <a:p>
            <a:pPr lvl="1"/>
            <a:r>
              <a:rPr lang="en-CA" sz="1600" dirty="0"/>
              <a:t>Makes it easier to schedule </a:t>
            </a:r>
            <a:r>
              <a:rPr lang="en-CA" sz="1600" dirty="0" err="1"/>
              <a:t>T</a:t>
            </a:r>
            <a:r>
              <a:rPr lang="en-CA" sz="1600" i="1" baseline="-25000" dirty="0" err="1"/>
              <a:t>i</a:t>
            </a:r>
            <a:r>
              <a:rPr lang="en-CA" sz="1600" baseline="-25000" dirty="0"/>
              <a:t>(</a:t>
            </a:r>
            <a:r>
              <a:rPr lang="en-CA" sz="1600" i="1" baseline="-25000" dirty="0"/>
              <a:t>j</a:t>
            </a:r>
            <a:r>
              <a:rPr lang="en-CA" sz="1600" baseline="-25000" dirty="0"/>
              <a:t>+1)</a:t>
            </a:r>
            <a:r>
              <a:rPr lang="en-CA" sz="1600" dirty="0"/>
              <a:t> by its pseudo-deadline</a:t>
            </a:r>
            <a:endParaRPr lang="en-US" sz="1800" dirty="0"/>
          </a:p>
          <a:p>
            <a:pPr lvl="1"/>
            <a:r>
              <a:rPr lang="en-US" sz="1600" dirty="0"/>
              <a:t>Similar intuition behind (III)</a:t>
            </a:r>
          </a:p>
        </p:txBody>
      </p:sp>
    </p:spTree>
    <p:extLst>
      <p:ext uri="{BB962C8B-B14F-4D97-AF65-F5344CB8AC3E}">
        <p14:creationId xmlns:p14="http://schemas.microsoft.com/office/powerpoint/2010/main" val="38324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PF incurs very high </a:t>
            </a:r>
            <a:r>
              <a:rPr lang="en-CA" sz="2400" dirty="0">
                <a:solidFill>
                  <a:srgbClr val="FF0000"/>
                </a:solidFill>
              </a:rPr>
              <a:t>overheads</a:t>
            </a:r>
            <a:r>
              <a:rPr lang="en-CA" sz="2400" dirty="0"/>
              <a:t> by making scheduling decisions at every time quantum</a:t>
            </a:r>
          </a:p>
          <a:p>
            <a:endParaRPr lang="en-CA" sz="2400" dirty="0"/>
          </a:p>
          <a:p>
            <a:r>
              <a:rPr lang="en-CA" sz="2400" dirty="0"/>
              <a:t>Also, all processors need to </a:t>
            </a:r>
            <a:r>
              <a:rPr lang="en-CA" sz="2400" dirty="0">
                <a:solidFill>
                  <a:srgbClr val="FF0000"/>
                </a:solidFill>
              </a:rPr>
              <a:t>synchronize</a:t>
            </a:r>
            <a:r>
              <a:rPr lang="en-CA" sz="2400" dirty="0"/>
              <a:t> on boundary between quanta when scheduling decisions are made</a:t>
            </a:r>
          </a:p>
          <a:p>
            <a:endParaRPr lang="en-CA" sz="2400" dirty="0"/>
          </a:p>
          <a:p>
            <a:r>
              <a:rPr lang="en-CA" sz="2400" dirty="0"/>
              <a:t>Extensions to PF try to mitigate some of these problems</a:t>
            </a:r>
          </a:p>
          <a:p>
            <a:pPr lvl="1"/>
            <a:r>
              <a:rPr lang="en-CA" sz="2000" dirty="0"/>
              <a:t>E.g., PD, PD</a:t>
            </a:r>
            <a:r>
              <a:rPr lang="en-CA" sz="2000" baseline="30000" dirty="0"/>
              <a:t>2</a:t>
            </a:r>
            <a:r>
              <a:rPr lang="en-CA" sz="2000" dirty="0"/>
              <a:t>, </a:t>
            </a:r>
            <a:r>
              <a:rPr lang="en-CA" sz="2000" dirty="0" err="1"/>
              <a:t>ERfair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56789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5D74-F6CC-4C46-8ACE-DE4FDF85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73A6-8DE5-F344-9BD0-D2EE48E52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Real-time systems have strict timing constraints</a:t>
            </a:r>
          </a:p>
          <a:p>
            <a:r>
              <a:rPr lang="en-US" sz="2000" dirty="0"/>
              <a:t>General-purpose operating systems are inadequate for real-time systems</a:t>
            </a:r>
          </a:p>
          <a:p>
            <a:r>
              <a:rPr lang="en-US" sz="2000" dirty="0"/>
              <a:t>Real-time operating systems should provide predictability</a:t>
            </a:r>
          </a:p>
          <a:p>
            <a:pPr lvl="1"/>
            <a:r>
              <a:rPr lang="en-US" sz="1600" dirty="0"/>
              <a:t>Memory management, interrupt handling, scheduling, etc.</a:t>
            </a:r>
          </a:p>
          <a:p>
            <a:r>
              <a:rPr lang="en-US" sz="2000" dirty="0"/>
              <a:t>Scheduling in real-time systems is task-centric</a:t>
            </a:r>
          </a:p>
          <a:p>
            <a:pPr lvl="1"/>
            <a:r>
              <a:rPr lang="en-US" sz="1600" dirty="0"/>
              <a:t>All tasks should meet their deadlines</a:t>
            </a:r>
          </a:p>
          <a:p>
            <a:pPr lvl="1"/>
            <a:r>
              <a:rPr lang="en-US" sz="1600" dirty="0"/>
              <a:t>Worst-case execution time is important not average throughput</a:t>
            </a:r>
          </a:p>
          <a:p>
            <a:r>
              <a:rPr lang="en-US" sz="2000" dirty="0"/>
              <a:t>Optimal scheduler exist for uniprocessor systems</a:t>
            </a:r>
          </a:p>
          <a:p>
            <a:pPr lvl="1"/>
            <a:r>
              <a:rPr lang="en-US" sz="1600" dirty="0"/>
              <a:t>RM, EDF, and LLF</a:t>
            </a:r>
          </a:p>
          <a:p>
            <a:r>
              <a:rPr lang="en-US" sz="2000" dirty="0"/>
              <a:t>Scheduling real-time tasks on multiprocessors is challenging</a:t>
            </a:r>
          </a:p>
          <a:p>
            <a:pPr lvl="1"/>
            <a:r>
              <a:rPr lang="en-US" sz="1600" dirty="0"/>
              <a:t>Optimal uniprocessor scheduler are no longer optimal for multiprocessors</a:t>
            </a:r>
          </a:p>
          <a:p>
            <a:pPr lvl="1"/>
            <a:r>
              <a:rPr lang="en-US" sz="1600" dirty="0"/>
              <a:t>Partitioning tasks between processors is a “hard” problem</a:t>
            </a:r>
          </a:p>
          <a:p>
            <a:pPr lvl="1"/>
            <a:r>
              <a:rPr lang="en-US" sz="1600" dirty="0"/>
              <a:t>Optimal schedulers exist, but they typically incur high overhead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1554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Canny, Lee (</a:t>
            </a:r>
            <a:r>
              <a:rPr lang="en-US" dirty="0" err="1"/>
              <a:t>Insup</a:t>
            </a:r>
            <a:r>
              <a:rPr lang="en-US" dirty="0"/>
              <a:t>), Drews, and Andersson (</a:t>
            </a:r>
            <a:r>
              <a:rPr lang="en-CA" dirty="0" err="1"/>
              <a:t>Björn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A4C2C67-C42C-9C42-AE5F-AE01C1942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Types of Real-time Systems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40AF53-55ED-E14B-B10D-EE7F6C9DD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Soft</a:t>
            </a:r>
            <a:r>
              <a:rPr lang="en-US" altLang="en-US" sz="2400" dirty="0"/>
              <a:t>: must try to meet all deadlines</a:t>
            </a:r>
          </a:p>
          <a:p>
            <a:pPr lvl="1"/>
            <a:r>
              <a:rPr lang="en-US" altLang="en-US" sz="2000" dirty="0"/>
              <a:t>System does not fail if a few </a:t>
            </a:r>
            <a:br>
              <a:rPr lang="en-US" altLang="en-US" sz="2000" dirty="0"/>
            </a:br>
            <a:r>
              <a:rPr lang="en-US" altLang="en-US" sz="2000" dirty="0"/>
              <a:t>deadlines are missed</a:t>
            </a:r>
          </a:p>
          <a:p>
            <a:pPr marL="914400" lvl="2" indent="0">
              <a:buNone/>
            </a:pPr>
            <a:endParaRPr lang="en-US" altLang="en-US" sz="1600" dirty="0"/>
          </a:p>
          <a:p>
            <a:pPr lvl="2"/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Firm</a:t>
            </a:r>
            <a:r>
              <a:rPr lang="en-US" altLang="en-US" sz="2400" dirty="0"/>
              <a:t>: result has no use outside </a:t>
            </a:r>
            <a:br>
              <a:rPr lang="en-US" altLang="en-US" sz="2400" dirty="0"/>
            </a:br>
            <a:r>
              <a:rPr lang="en-US" altLang="en-US" sz="2400" dirty="0"/>
              <a:t>deadline window</a:t>
            </a:r>
          </a:p>
          <a:p>
            <a:pPr lvl="1"/>
            <a:r>
              <a:rPr lang="en-US" altLang="en-US" sz="2000" dirty="0"/>
              <a:t>Tasks that fail are discarded</a:t>
            </a:r>
          </a:p>
          <a:p>
            <a:pPr lvl="2"/>
            <a:endParaRPr lang="en-US" altLang="en-US" sz="1600" dirty="0"/>
          </a:p>
          <a:p>
            <a:pPr marL="914400" lvl="2" indent="0">
              <a:buNone/>
            </a:pPr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Hard</a:t>
            </a:r>
            <a:r>
              <a:rPr lang="en-US" altLang="en-US" sz="2400" dirty="0"/>
              <a:t>: must always meet all deadlines</a:t>
            </a:r>
          </a:p>
          <a:p>
            <a:pPr lvl="1"/>
            <a:r>
              <a:rPr lang="en-US" altLang="en-US" sz="2000" dirty="0"/>
              <a:t>System fails if deadline window is missed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4406DB-B4EF-6042-901C-2F1D24D32B20}"/>
              </a:ext>
            </a:extLst>
          </p:cNvPr>
          <p:cNvGrpSpPr/>
          <p:nvPr/>
        </p:nvGrpSpPr>
        <p:grpSpPr>
          <a:xfrm>
            <a:off x="5890581" y="3113199"/>
            <a:ext cx="2624769" cy="1592543"/>
            <a:chOff x="5406853" y="3556176"/>
            <a:chExt cx="2624769" cy="1592543"/>
          </a:xfrm>
        </p:grpSpPr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ECEC73DD-572B-E449-8EC7-76F25EDE601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9547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31F37C-A79A-8441-B264-1EC602BBDB14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5" name="Left-Up Arrow 4">
                <a:extLst>
                  <a:ext uri="{FF2B5EF4-FFF2-40B4-BE49-F238E27FC236}">
                    <a16:creationId xmlns:a16="http://schemas.microsoft.com/office/drawing/2014/main" id="{7565B283-85D5-4A41-9DD8-D2C11C370B43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835731-50B5-1349-92FD-8AF9E6F8CF86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E99492-4824-0248-B7C2-2058C16DB16E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DA8B0E-6C1A-5C43-A476-4AD070B13FFF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F4E1A8-4FC3-CA49-B111-2AD746F75916}"/>
              </a:ext>
            </a:extLst>
          </p:cNvPr>
          <p:cNvGrpSpPr/>
          <p:nvPr/>
        </p:nvGrpSpPr>
        <p:grpSpPr>
          <a:xfrm>
            <a:off x="5890581" y="1394013"/>
            <a:ext cx="2624769" cy="1592543"/>
            <a:chOff x="5890581" y="1676400"/>
            <a:chExt cx="2624769" cy="15925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2ECD63-9271-5146-9088-4E77FAF631D3}"/>
                </a:ext>
              </a:extLst>
            </p:cNvPr>
            <p:cNvGrpSpPr/>
            <p:nvPr/>
          </p:nvGrpSpPr>
          <p:grpSpPr>
            <a:xfrm>
              <a:off x="5890581" y="1676400"/>
              <a:ext cx="2624769" cy="1592543"/>
              <a:chOff x="5339986" y="4336105"/>
              <a:chExt cx="2624769" cy="1592543"/>
            </a:xfrm>
          </p:grpSpPr>
          <p:sp>
            <p:nvSpPr>
              <p:cNvPr id="29" name="Left-Up Arrow 28">
                <a:extLst>
                  <a:ext uri="{FF2B5EF4-FFF2-40B4-BE49-F238E27FC236}">
                    <a16:creationId xmlns:a16="http://schemas.microsoft.com/office/drawing/2014/main" id="{C53B9B45-1094-8544-8C1A-AB66FC52EC20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051E7E-E2AC-6247-BFF3-4B24D00CC062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A7D325-F80B-7041-AC83-00D2CF4FB98D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90818C-0FFE-484F-9BC0-641460E21D86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165537E-23D0-6442-9BDA-94A9716D3D1B}"/>
                </a:ext>
              </a:extLst>
            </p:cNvPr>
            <p:cNvSpPr/>
            <p:nvPr/>
          </p:nvSpPr>
          <p:spPr>
            <a:xfrm>
              <a:off x="6266329" y="1976718"/>
              <a:ext cx="1600200" cy="968188"/>
            </a:xfrm>
            <a:custGeom>
              <a:avLst/>
              <a:gdLst>
                <a:gd name="connsiteX0" fmla="*/ 0 w 1600200"/>
                <a:gd name="connsiteY0" fmla="*/ 0 h 968188"/>
                <a:gd name="connsiteX1" fmla="*/ 914400 w 1600200"/>
                <a:gd name="connsiteY1" fmla="*/ 0 h 968188"/>
                <a:gd name="connsiteX2" fmla="*/ 1600200 w 1600200"/>
                <a:gd name="connsiteY2" fmla="*/ 968188 h 96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968188">
                  <a:moveTo>
                    <a:pt x="0" y="0"/>
                  </a:moveTo>
                  <a:lnTo>
                    <a:pt x="914400" y="0"/>
                  </a:lnTo>
                  <a:lnTo>
                    <a:pt x="1600200" y="968188"/>
                  </a:lnTo>
                </a:path>
              </a:pathLst>
            </a:cu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2D25AF-3308-EF48-89F7-393C772AB435}"/>
              </a:ext>
            </a:extLst>
          </p:cNvPr>
          <p:cNvGrpSpPr/>
          <p:nvPr/>
        </p:nvGrpSpPr>
        <p:grpSpPr>
          <a:xfrm>
            <a:off x="5890581" y="4824133"/>
            <a:ext cx="2624769" cy="1802944"/>
            <a:chOff x="5406853" y="3556176"/>
            <a:chExt cx="2624769" cy="1802944"/>
          </a:xfrm>
        </p:grpSpPr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4327E64-1788-0B45-A208-25272DA0770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14998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F9C022-1544-3A49-92A3-B5FA19E32E18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39" name="Left-Up Arrow 38">
                <a:extLst>
                  <a:ext uri="{FF2B5EF4-FFF2-40B4-BE49-F238E27FC236}">
                    <a16:creationId xmlns:a16="http://schemas.microsoft.com/office/drawing/2014/main" id="{41D2CDEB-C5B8-5A43-AA9F-FBE8DB9814BB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CA0B0B-BC11-9843-B2BD-D3DC89264253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1C6B19-6D34-0C4F-A933-086B48133E81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4C47419-1785-A64C-AC30-C30452AC15B3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43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A011-E89F-FE49-99B5-4331D0CB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Spectrum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BF81DD-0668-A742-81CB-0D4B1C0A0099}"/>
              </a:ext>
            </a:extLst>
          </p:cNvPr>
          <p:cNvGrpSpPr/>
          <p:nvPr/>
        </p:nvGrpSpPr>
        <p:grpSpPr>
          <a:xfrm>
            <a:off x="879035" y="3429000"/>
            <a:ext cx="7385929" cy="923241"/>
            <a:chOff x="252000" y="3429000"/>
            <a:chExt cx="864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CB8205-207D-CD4C-BEF9-8745122F3C9D}"/>
                </a:ext>
              </a:extLst>
            </p:cNvPr>
            <p:cNvSpPr/>
            <p:nvPr/>
          </p:nvSpPr>
          <p:spPr>
            <a:xfrm>
              <a:off x="252000" y="3429000"/>
              <a:ext cx="8640000" cy="10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rgbClr val="FFFF00"/>
                </a:gs>
                <a:gs pos="67000">
                  <a:srgbClr val="FFC000"/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50754A-6FE4-164E-AC55-723D7C6B0276}"/>
                </a:ext>
              </a:extLst>
            </p:cNvPr>
            <p:cNvSpPr/>
            <p:nvPr/>
          </p:nvSpPr>
          <p:spPr>
            <a:xfrm>
              <a:off x="25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5A3E7E-90A5-9847-8158-C2F58B5DEA42}"/>
                </a:ext>
              </a:extLst>
            </p:cNvPr>
            <p:cNvSpPr/>
            <p:nvPr/>
          </p:nvSpPr>
          <p:spPr>
            <a:xfrm>
              <a:off x="241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097393-A466-8E4A-B554-EE3C94395361}"/>
                </a:ext>
              </a:extLst>
            </p:cNvPr>
            <p:cNvSpPr/>
            <p:nvPr/>
          </p:nvSpPr>
          <p:spPr>
            <a:xfrm>
              <a:off x="457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780FD1-D59F-9847-AEF7-7E33D009E6AF}"/>
                </a:ext>
              </a:extLst>
            </p:cNvPr>
            <p:cNvSpPr/>
            <p:nvPr/>
          </p:nvSpPr>
          <p:spPr>
            <a:xfrm>
              <a:off x="673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A2B90A-7472-CE4E-A281-EC16BE009549}"/>
              </a:ext>
            </a:extLst>
          </p:cNvPr>
          <p:cNvSpPr txBox="1"/>
          <p:nvPr/>
        </p:nvSpPr>
        <p:spPr>
          <a:xfrm>
            <a:off x="1340655" y="4518212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Computer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simulation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35560-5FA9-8E4B-ADB0-4F11F0296659}"/>
              </a:ext>
            </a:extLst>
          </p:cNvPr>
          <p:cNvSpPr txBox="1"/>
          <p:nvPr/>
        </p:nvSpPr>
        <p:spPr>
          <a:xfrm>
            <a:off x="2321580" y="4518212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556D4-E6EC-CB4A-8292-4E675B2E3206}"/>
              </a:ext>
            </a:extLst>
          </p:cNvPr>
          <p:cNvSpPr txBox="1"/>
          <p:nvPr/>
        </p:nvSpPr>
        <p:spPr>
          <a:xfrm>
            <a:off x="3179963" y="4518212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Internet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video/audio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5221D-B780-C245-8FFB-A8FB5DE5B52B}"/>
              </a:ext>
            </a:extLst>
          </p:cNvPr>
          <p:cNvSpPr txBox="1"/>
          <p:nvPr/>
        </p:nvSpPr>
        <p:spPr>
          <a:xfrm>
            <a:off x="4226391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Cruise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786223-4187-DA47-B0D8-DDA71E613D8B}"/>
              </a:ext>
            </a:extLst>
          </p:cNvPr>
          <p:cNvSpPr txBox="1"/>
          <p:nvPr/>
        </p:nvSpPr>
        <p:spPr>
          <a:xfrm>
            <a:off x="4879468" y="4518212"/>
            <a:ext cx="12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Tele-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communication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688B-E1F8-A74F-9FCF-EECDB79A1CC5}"/>
              </a:ext>
            </a:extLst>
          </p:cNvPr>
          <p:cNvSpPr txBox="1"/>
          <p:nvPr/>
        </p:nvSpPr>
        <p:spPr>
          <a:xfrm>
            <a:off x="6108760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Flight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70986-1BC9-F84E-A596-6F1A062BA79B}"/>
              </a:ext>
            </a:extLst>
          </p:cNvPr>
          <p:cNvSpPr txBox="1"/>
          <p:nvPr/>
        </p:nvSpPr>
        <p:spPr>
          <a:xfrm>
            <a:off x="6916740" y="4518212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Electronic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engine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D11B0-F6C5-4442-BA29-164F87116C15}"/>
              </a:ext>
            </a:extLst>
          </p:cNvPr>
          <p:cNvSpPr txBox="1"/>
          <p:nvPr/>
        </p:nvSpPr>
        <p:spPr>
          <a:xfrm>
            <a:off x="4101968" y="2887688"/>
            <a:ext cx="94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Soft 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2162A-5593-6741-86AE-7869C437E287}"/>
              </a:ext>
            </a:extLst>
          </p:cNvPr>
          <p:cNvSpPr txBox="1"/>
          <p:nvPr/>
        </p:nvSpPr>
        <p:spPr>
          <a:xfrm>
            <a:off x="879035" y="2887688"/>
            <a:ext cx="87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 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F6438-37CB-3046-B266-96144FFF5F7D}"/>
              </a:ext>
            </a:extLst>
          </p:cNvPr>
          <p:cNvSpPr txBox="1"/>
          <p:nvPr/>
        </p:nvSpPr>
        <p:spPr>
          <a:xfrm>
            <a:off x="7212688" y="2887688"/>
            <a:ext cx="1052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Hard RT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A1F7392-68C9-7A46-BC22-BAD74498BB23}"/>
              </a:ext>
            </a:extLst>
          </p:cNvPr>
          <p:cNvSpPr/>
          <p:nvPr/>
        </p:nvSpPr>
        <p:spPr>
          <a:xfrm>
            <a:off x="5221527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78767CB-66A9-E841-A926-845EC82667D2}"/>
              </a:ext>
            </a:extLst>
          </p:cNvPr>
          <p:cNvSpPr/>
          <p:nvPr/>
        </p:nvSpPr>
        <p:spPr>
          <a:xfrm flipH="1">
            <a:off x="1943259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chemeClr val="bg1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>
            <a:extLst>
              <a:ext uri="{FF2B5EF4-FFF2-40B4-BE49-F238E27FC236}">
                <a16:creationId xmlns:a16="http://schemas.microsoft.com/office/drawing/2014/main" id="{D34E4CC3-931F-C547-B26F-6D05928B9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General-purpose OS for </a:t>
            </a:r>
            <a:r>
              <a:rPr lang="en-US" altLang="en-US" dirty="0" err="1"/>
              <a:t>RTSes</a:t>
            </a:r>
            <a:endParaRPr lang="en-US" altLang="en-US" dirty="0"/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095A5A6C-9B94-DE4D-BA2C-CE0C670F8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/>
              <a:t>General-purpose kernels are inadequate for </a:t>
            </a:r>
            <a:r>
              <a:rPr lang="en-US" altLang="en-US" sz="2400" dirty="0" err="1"/>
              <a:t>RTSes</a:t>
            </a:r>
            <a:endParaRPr lang="en-US" altLang="en-US" sz="2400" dirty="0"/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Multitasking/scheduling</a:t>
            </a:r>
          </a:p>
          <a:p>
            <a:pPr lvl="2"/>
            <a:r>
              <a:rPr lang="en-US" altLang="en-US" sz="1800" dirty="0"/>
              <a:t>Provided through system calls</a:t>
            </a:r>
          </a:p>
          <a:p>
            <a:pPr lvl="2"/>
            <a:r>
              <a:rPr lang="en-US" altLang="en-US" sz="1800" dirty="0"/>
              <a:t>Does not take time into account and could introduce unbounded delays</a:t>
            </a:r>
          </a:p>
          <a:p>
            <a:pPr lvl="3"/>
            <a:endParaRPr lang="en-US" altLang="en-US" sz="1600" dirty="0"/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Interrupt management</a:t>
            </a:r>
          </a:p>
          <a:p>
            <a:pPr lvl="2"/>
            <a:r>
              <a:rPr lang="en-US" altLang="en-US" sz="1800" dirty="0"/>
              <a:t>Achieved by setting interrupt priority more than process priority</a:t>
            </a:r>
          </a:p>
          <a:p>
            <a:pPr lvl="2"/>
            <a:r>
              <a:rPr lang="en-US" altLang="en-US" sz="1800" dirty="0"/>
              <a:t>Increases system reactivity but may cause unbounded delays even due to unimportant interrupts</a:t>
            </a:r>
          </a:p>
          <a:p>
            <a:pPr lvl="3"/>
            <a:endParaRPr lang="en-US" altLang="en-US" sz="1600" dirty="0"/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Basic IPC and synchronization primitives</a:t>
            </a:r>
          </a:p>
          <a:p>
            <a:pPr lvl="2"/>
            <a:r>
              <a:rPr lang="en-US" altLang="en-US" sz="1800" dirty="0"/>
              <a:t>May cause priority inversion </a:t>
            </a:r>
          </a:p>
          <a:p>
            <a:pPr lvl="2"/>
            <a:r>
              <a:rPr lang="en-US" altLang="en-US" sz="1800" dirty="0"/>
              <a:t>Causes unbounded delays</a:t>
            </a:r>
          </a:p>
          <a:p>
            <a:pPr lvl="2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483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>
            <a:extLst>
              <a:ext uri="{FF2B5EF4-FFF2-40B4-BE49-F238E27FC236}">
                <a16:creationId xmlns:a16="http://schemas.microsoft.com/office/drawing/2014/main" id="{7FD682AD-274A-7C49-9E4A-C08394B0E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Real-time Operating System (RTOS):</a:t>
            </a:r>
            <a:br>
              <a:rPr lang="en-US" altLang="en-US" dirty="0"/>
            </a:br>
            <a:r>
              <a:rPr lang="en-US" altLang="en-US" dirty="0"/>
              <a:t>Desirable Properties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48F2F5A9-588A-DB4F-AC76-FC18076F9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Predictability</a:t>
            </a:r>
          </a:p>
          <a:p>
            <a:pPr lvl="1"/>
            <a:r>
              <a:rPr lang="en-US" altLang="en-US" sz="2000" dirty="0"/>
              <a:t>Guaranteeing in advance deadline satisfaction</a:t>
            </a:r>
          </a:p>
          <a:p>
            <a:pPr lvl="1"/>
            <a:r>
              <a:rPr lang="en-US" altLang="en-US" sz="2000" dirty="0"/>
              <a:t>Notifying when deadline cannot be guaranteed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Timeliness</a:t>
            </a:r>
          </a:p>
          <a:p>
            <a:pPr lvl="1"/>
            <a:r>
              <a:rPr lang="en-US" altLang="en-US" sz="2000" dirty="0"/>
              <a:t>Handling tasks with explicit time constraints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Fault tolerance</a:t>
            </a:r>
          </a:p>
          <a:p>
            <a:pPr lvl="1"/>
            <a:r>
              <a:rPr lang="en-US" altLang="en-US" sz="2000" dirty="0"/>
              <a:t>Avoiding crashes even with HW/SW failures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 Design for peak load</a:t>
            </a:r>
          </a:p>
          <a:p>
            <a:pPr lvl="1"/>
            <a:r>
              <a:rPr lang="en-US" altLang="en-US" sz="2000" dirty="0"/>
              <a:t>All scenarios must be considered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Maintainability</a:t>
            </a:r>
          </a:p>
          <a:p>
            <a:pPr lvl="1"/>
            <a:endParaRPr lang="en-US" altLang="en-US" sz="2000" dirty="0"/>
          </a:p>
        </p:txBody>
      </p:sp>
      <p:pic>
        <p:nvPicPr>
          <p:cNvPr id="2052" name="Picture 4" descr="Minions, Is That a Banana in Your Pocket? | Minions banana song, Minions,  Minions wallpaper">
            <a:extLst>
              <a:ext uri="{FF2B5EF4-FFF2-40B4-BE49-F238E27FC236}">
                <a16:creationId xmlns:a16="http://schemas.microsoft.com/office/drawing/2014/main" id="{6F876E53-D3AD-C140-9384-AD719C90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4325" y="1676400"/>
            <a:ext cx="1861025" cy="273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329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>
            <a:extLst>
              <a:ext uri="{FF2B5EF4-FFF2-40B4-BE49-F238E27FC236}">
                <a16:creationId xmlns:a16="http://schemas.microsoft.com/office/drawing/2014/main" id="{FD270794-5FA6-0446-844A-73F245DA4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/>
              <a:t>Microarchitecture</a:t>
            </a:r>
            <a:endParaRPr lang="en-US" altLang="en-US" dirty="0"/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3406D40E-F7DE-AF47-8ADD-E5A28F96EC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I/O devices and CPU typically share the same bus</a:t>
            </a:r>
          </a:p>
          <a:p>
            <a:pPr lvl="1"/>
            <a:r>
              <a:rPr lang="en-US" altLang="en-US" sz="1800" dirty="0"/>
              <a:t>DMA steals CPU memory cycle to </a:t>
            </a:r>
            <a:br>
              <a:rPr lang="en-US" altLang="en-US" sz="1800" dirty="0"/>
            </a:br>
            <a:r>
              <a:rPr lang="en-US" altLang="en-US" sz="1800" dirty="0"/>
              <a:t>transfer data (cycle stealing)</a:t>
            </a:r>
          </a:p>
          <a:p>
            <a:pPr lvl="1"/>
            <a:r>
              <a:rPr lang="en-US" altLang="en-US" sz="1800" dirty="0"/>
              <a:t>CPU waits until the transfer is completed</a:t>
            </a:r>
          </a:p>
          <a:p>
            <a:pPr lvl="2"/>
            <a:r>
              <a:rPr lang="en-US" altLang="en-US" sz="1600" dirty="0"/>
              <a:t>Source of </a:t>
            </a:r>
            <a:r>
              <a:rPr lang="en-US" altLang="en-US" sz="1600" dirty="0">
                <a:solidFill>
                  <a:srgbClr val="FF0000"/>
                </a:solidFill>
              </a:rPr>
              <a:t>non-determinism</a:t>
            </a:r>
            <a:r>
              <a:rPr lang="en-US" altLang="en-US" sz="1600" dirty="0"/>
              <a:t>!</a:t>
            </a:r>
          </a:p>
          <a:p>
            <a:pPr lvl="1"/>
            <a:r>
              <a:rPr lang="en-US" altLang="en-US" sz="1800" dirty="0"/>
              <a:t>Possible solution: </a:t>
            </a:r>
            <a:r>
              <a:rPr lang="en-US" altLang="en-US" sz="1800" dirty="0">
                <a:solidFill>
                  <a:srgbClr val="FF0000"/>
                </a:solidFill>
              </a:rPr>
              <a:t>time-slice method</a:t>
            </a:r>
          </a:p>
          <a:p>
            <a:pPr lvl="2"/>
            <a:r>
              <a:rPr lang="en-US" altLang="en-US" sz="1600" dirty="0"/>
              <a:t>Each memory cycle is split in two adjacent </a:t>
            </a:r>
            <a:br>
              <a:rPr lang="en-US" altLang="en-US" sz="1600" dirty="0"/>
            </a:br>
            <a:r>
              <a:rPr lang="en-US" altLang="en-US" sz="1600" dirty="0"/>
              <a:t>time slots one for CPU one for DMA</a:t>
            </a:r>
          </a:p>
          <a:p>
            <a:pPr lvl="2"/>
            <a:r>
              <a:rPr lang="en-US" altLang="en-US" sz="1600" dirty="0"/>
              <a:t>More costly, but more predictable!</a:t>
            </a:r>
          </a:p>
          <a:p>
            <a:pPr lvl="3"/>
            <a:endParaRPr lang="en-US" altLang="en-US" sz="1400" dirty="0"/>
          </a:p>
          <a:p>
            <a:r>
              <a:rPr lang="en-US" altLang="en-US" sz="2000" dirty="0"/>
              <a:t>Caches speedup execution by keeping data close to CPU</a:t>
            </a:r>
          </a:p>
          <a:p>
            <a:pPr lvl="1"/>
            <a:r>
              <a:rPr lang="en-US" altLang="en-US" sz="1800" dirty="0"/>
              <a:t>The same load/store instruction could experience different delays depending on </a:t>
            </a:r>
            <a:r>
              <a:rPr lang="en-US" altLang="en-US" sz="1800" dirty="0">
                <a:solidFill>
                  <a:srgbClr val="FF0000"/>
                </a:solidFill>
              </a:rPr>
              <a:t>hitting or missing</a:t>
            </a:r>
            <a:r>
              <a:rPr lang="en-US" altLang="en-US" sz="1800" dirty="0"/>
              <a:t> in cache ⇒ source of non-determinism!</a:t>
            </a:r>
          </a:p>
          <a:p>
            <a:pPr lvl="1"/>
            <a:r>
              <a:rPr lang="en-US" altLang="en-US" sz="1800" dirty="0"/>
              <a:t>Possible solution: processors without cache</a:t>
            </a:r>
          </a:p>
          <a:p>
            <a:pPr lvl="2"/>
            <a:r>
              <a:rPr lang="en-US" altLang="en-US" sz="1600" dirty="0"/>
              <a:t>Slow execution, but more predictable!</a:t>
            </a:r>
          </a:p>
          <a:p>
            <a:pPr lvl="3"/>
            <a:endParaRPr lang="en-US" altLang="en-US" sz="1400" dirty="0"/>
          </a:p>
        </p:txBody>
      </p:sp>
      <p:pic>
        <p:nvPicPr>
          <p:cNvPr id="1026" name="Picture 2" descr="What is Micro processor Generation of Microprocesor">
            <a:extLst>
              <a:ext uri="{FF2B5EF4-FFF2-40B4-BE49-F238E27FC236}">
                <a16:creationId xmlns:a16="http://schemas.microsoft.com/office/drawing/2014/main" id="{1BD4EA67-EC1D-FB4B-B13E-65BFE69D7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3310" y="2109470"/>
            <a:ext cx="2352040" cy="15691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57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{6BEC43DF-4DD8-0147-808C-31AA2B37FC42}tf10001076</Template>
  <TotalTime>23366</TotalTime>
  <Words>4481</Words>
  <Application>Microsoft Macintosh PowerPoint</Application>
  <PresentationFormat>On-screen Show (4:3)</PresentationFormat>
  <Paragraphs>769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Gill Sans</vt:lpstr>
      <vt:lpstr>Gill Sans Light</vt:lpstr>
      <vt:lpstr>Gill Sans SemiBold</vt:lpstr>
      <vt:lpstr>Harrington</vt:lpstr>
      <vt:lpstr>Ubuntu Mono</vt:lpstr>
      <vt:lpstr>gill-sans</vt:lpstr>
      <vt:lpstr>PowerPoint Presentation</vt:lpstr>
      <vt:lpstr>Lecture 6:  Real-time Systems</vt:lpstr>
      <vt:lpstr>Outline</vt:lpstr>
      <vt:lpstr>Real-time Systems (RTSes)</vt:lpstr>
      <vt:lpstr>Types of Real-time Systems</vt:lpstr>
      <vt:lpstr>Real-time Spectrum</vt:lpstr>
      <vt:lpstr>General-purpose OS for RTSes</vt:lpstr>
      <vt:lpstr>Real-time Operating System (RTOS): Desirable Properties</vt:lpstr>
      <vt:lpstr>Microarchitecture</vt:lpstr>
      <vt:lpstr>System Calls and Interrupts</vt:lpstr>
      <vt:lpstr>System Calls and Interrupts (cont.)</vt:lpstr>
      <vt:lpstr>Memory Management</vt:lpstr>
      <vt:lpstr>Programming Languages </vt:lpstr>
      <vt:lpstr>Scheduling</vt:lpstr>
      <vt:lpstr>Terminology of Real-time Scheduling</vt:lpstr>
      <vt:lpstr>General-purpose Schedulers for RTSes</vt:lpstr>
      <vt:lpstr>Rate Monotonic (RM)</vt:lpstr>
      <vt:lpstr>RM: Schedulablity</vt:lpstr>
      <vt:lpstr>RM: Schedulablity Test [Liu &amp; Layland 1973]</vt:lpstr>
      <vt:lpstr>Earliest Deadline First (EDF)</vt:lpstr>
      <vt:lpstr>EDF: Schedulablity Test [Liu &amp; Layland 1973]</vt:lpstr>
      <vt:lpstr>Overloaded System under EDF</vt:lpstr>
      <vt:lpstr>Least Laxity First (LLF)</vt:lpstr>
      <vt:lpstr>RM vs. EDF vs. LLF</vt:lpstr>
      <vt:lpstr>Scheduling Mixed Periodic and Aperiodic Tasks</vt:lpstr>
      <vt:lpstr>Polling Server (PS)</vt:lpstr>
      <vt:lpstr>Deferrable Server (DC)</vt:lpstr>
      <vt:lpstr>Total Bandwidth Server (TBS)</vt:lpstr>
      <vt:lpstr>Scheduling Interdependent Tasks: Synchronization</vt:lpstr>
      <vt:lpstr>Priority Inversion and MARS Pathfinder</vt:lpstr>
      <vt:lpstr>Priority Inheritance Protocol (PIP)</vt:lpstr>
      <vt:lpstr>PIP and Chained Blocking</vt:lpstr>
      <vt:lpstr>Priority Ceiling Protocol (PCP)</vt:lpstr>
      <vt:lpstr>PIP Prevents Chained Blocking</vt:lpstr>
      <vt:lpstr>EDF and Deadline Interchange</vt:lpstr>
      <vt:lpstr>Multiprocessors and Remote Blocking</vt:lpstr>
      <vt:lpstr>Multiprocessor Scheduling</vt:lpstr>
      <vt:lpstr>(.,N)-based Schedulers</vt:lpstr>
      <vt:lpstr>Some Other Scheduling Classes</vt:lpstr>
      <vt:lpstr>(F,F)-based Schedulers</vt:lpstr>
      <vt:lpstr>P-fairness</vt:lpstr>
      <vt:lpstr>Subtasks and Pseudo Parameters</vt:lpstr>
      <vt:lpstr>Existence of P-fair Schedule</vt:lpstr>
      <vt:lpstr>P-fair (PF) Scheduling Algorithm</vt:lpstr>
      <vt:lpstr>PF Discussion</vt:lpstr>
      <vt:lpstr>Summary</vt:lpstr>
      <vt:lpstr>Questions?</vt:lpstr>
      <vt:lpstr>Acknowledgment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350: Real-time Operating Systems</dc:title>
  <dc:creator>Seyed Majid Zahedi</dc:creator>
  <cp:lastModifiedBy>Seyed Majid Zahedi</cp:lastModifiedBy>
  <cp:revision>910</cp:revision>
  <dcterms:created xsi:type="dcterms:W3CDTF">2020-09-11T04:38:22Z</dcterms:created>
  <dcterms:modified xsi:type="dcterms:W3CDTF">2020-10-05T02:49:04Z</dcterms:modified>
</cp:coreProperties>
</file>