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716" r:id="rId2"/>
    <p:sldId id="1875" r:id="rId3"/>
    <p:sldId id="551" r:id="rId4"/>
    <p:sldId id="509" r:id="rId5"/>
    <p:sldId id="506" r:id="rId6"/>
    <p:sldId id="465" r:id="rId7"/>
    <p:sldId id="466" r:id="rId8"/>
    <p:sldId id="1305" r:id="rId9"/>
    <p:sldId id="1874" r:id="rId10"/>
    <p:sldId id="413" r:id="rId11"/>
    <p:sldId id="299" r:id="rId12"/>
    <p:sldId id="414" r:id="rId13"/>
    <p:sldId id="416" r:id="rId14"/>
    <p:sldId id="470" r:id="rId15"/>
    <p:sldId id="471" r:id="rId16"/>
    <p:sldId id="499" r:id="rId17"/>
    <p:sldId id="624" r:id="rId18"/>
    <p:sldId id="803" r:id="rId19"/>
    <p:sldId id="804" r:id="rId20"/>
    <p:sldId id="806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487" r:id="rId31"/>
    <p:sldId id="517" r:id="rId32"/>
    <p:sldId id="490" r:id="rId33"/>
    <p:sldId id="627" r:id="rId34"/>
    <p:sldId id="422" r:id="rId35"/>
    <p:sldId id="821" r:id="rId36"/>
    <p:sldId id="1304" r:id="rId37"/>
    <p:sldId id="801" r:id="rId38"/>
    <p:sldId id="611" r:id="rId39"/>
    <p:sldId id="647" r:id="rId40"/>
    <p:sldId id="731" r:id="rId41"/>
    <p:sldId id="477" r:id="rId42"/>
    <p:sldId id="817" r:id="rId43"/>
    <p:sldId id="511" r:id="rId44"/>
    <p:sldId id="628" r:id="rId45"/>
    <p:sldId id="629" r:id="rId46"/>
    <p:sldId id="630" r:id="rId47"/>
    <p:sldId id="631" r:id="rId48"/>
    <p:sldId id="547" r:id="rId49"/>
    <p:sldId id="632" r:id="rId50"/>
    <p:sldId id="423" r:id="rId51"/>
    <p:sldId id="435" r:id="rId52"/>
    <p:sldId id="281" r:id="rId53"/>
    <p:sldId id="818" r:id="rId54"/>
    <p:sldId id="284" r:id="rId55"/>
    <p:sldId id="531" r:id="rId56"/>
    <p:sldId id="450" r:id="rId57"/>
    <p:sldId id="451" r:id="rId58"/>
    <p:sldId id="576" r:id="rId59"/>
    <p:sldId id="577" r:id="rId60"/>
    <p:sldId id="579" r:id="rId61"/>
    <p:sldId id="578" r:id="rId62"/>
    <p:sldId id="279" r:id="rId63"/>
    <p:sldId id="501" r:id="rId64"/>
    <p:sldId id="1178" r:id="rId65"/>
    <p:sldId id="538" r:id="rId66"/>
    <p:sldId id="539" r:id="rId67"/>
    <p:sldId id="310" r:id="rId68"/>
    <p:sldId id="1302" r:id="rId69"/>
    <p:sldId id="1303" r:id="rId70"/>
    <p:sldId id="600" r:id="rId71"/>
    <p:sldId id="601" r:id="rId72"/>
    <p:sldId id="575" r:id="rId73"/>
    <p:sldId id="574" r:id="rId74"/>
    <p:sldId id="558" r:id="rId75"/>
    <p:sldId id="330" r:id="rId76"/>
    <p:sldId id="283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77835" autoAdjust="0"/>
  </p:normalViewPr>
  <p:slideViewPr>
    <p:cSldViewPr snapToGrid="0" snapToObjects="1">
      <p:cViewPr varScale="1">
        <p:scale>
          <a:sx n="172" d="100"/>
          <a:sy n="172" d="100"/>
        </p:scale>
        <p:origin x="496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" Type="http://schemas.openxmlformats.org/officeDocument/2006/relationships/image" Target="../media/image26.emf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2447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01000" y="1395591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B34AD-F5EA-C34A-93F2-524495AE7B54}"/>
              </a:ext>
            </a:extLst>
          </p:cNvPr>
          <p:cNvSpPr/>
          <p:nvPr/>
        </p:nvSpPr>
        <p:spPr bwMode="auto">
          <a:xfrm flipV="1">
            <a:off x="7220194" y="1767826"/>
            <a:ext cx="1441853" cy="4333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02715-7C9C-B24D-BC8F-4AB9BF29385D}"/>
              </a:ext>
            </a:extLst>
          </p:cNvPr>
          <p:cNvSpPr/>
          <p:nvPr/>
        </p:nvSpPr>
        <p:spPr bwMode="auto">
          <a:xfrm rot="10800000" flipV="1">
            <a:off x="7317338" y="2038403"/>
            <a:ext cx="1247564" cy="3482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08B0931-DB7D-6048-A07C-25DBE4D2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65609-4C27-1641-A4EF-E73B4A0673F7}"/>
              </a:ext>
            </a:extLst>
          </p:cNvPr>
          <p:cNvSpPr txBox="1"/>
          <p:nvPr/>
        </p:nvSpPr>
        <p:spPr>
          <a:xfrm>
            <a:off x="1947722" y="5958750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Next instruction or jump 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new address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39D4D-E6E4-4844-B7AA-0C01B94D03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17260" y="4883543"/>
            <a:ext cx="562439" cy="10752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AF241B-00EE-D741-931F-7D17C264712D}"/>
              </a:ext>
            </a:extLst>
          </p:cNvPr>
          <p:cNvGrpSpPr/>
          <p:nvPr/>
        </p:nvGrpSpPr>
        <p:grpSpPr>
          <a:xfrm>
            <a:off x="5620007" y="5195106"/>
            <a:ext cx="1754039" cy="421855"/>
            <a:chOff x="5620007" y="5195106"/>
            <a:chExt cx="1754039" cy="421855"/>
          </a:xfrm>
        </p:grpSpPr>
        <p:sp>
          <p:nvSpPr>
            <p:cNvPr id="8" name="Rectangle 7"/>
            <p:cNvSpPr/>
            <p:nvPr/>
          </p:nvSpPr>
          <p:spPr bwMode="auto">
            <a:xfrm>
              <a:off x="5620007" y="5388361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0CB1BAAD-5AAF-D24E-8747-6ECDEAF08632}"/>
                </a:ext>
              </a:extLst>
            </p:cNvPr>
            <p:cNvCxnSpPr/>
            <p:nvPr/>
          </p:nvCxnSpPr>
          <p:spPr>
            <a:xfrm rot="5400000" flipH="1" flipV="1">
              <a:off x="6712673" y="4726989"/>
              <a:ext cx="193255" cy="11294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20D1AA-2466-F548-8C6E-A67F7E07429E}"/>
              </a:ext>
            </a:extLst>
          </p:cNvPr>
          <p:cNvGrpSpPr/>
          <p:nvPr/>
        </p:nvGrpSpPr>
        <p:grpSpPr>
          <a:xfrm>
            <a:off x="5728957" y="4406871"/>
            <a:ext cx="1645088" cy="643628"/>
            <a:chOff x="5728957" y="4406871"/>
            <a:chExt cx="1645088" cy="64362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D044D2-B433-164A-A3A0-9A0A904BFDE4}"/>
                </a:ext>
              </a:extLst>
            </p:cNvPr>
            <p:cNvSpPr/>
            <p:nvPr/>
          </p:nvSpPr>
          <p:spPr>
            <a:xfrm>
              <a:off x="5728957" y="4406871"/>
              <a:ext cx="1031194" cy="476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767F46E-2372-394B-8A2F-9D0E54A9FA8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6725822" y="4402276"/>
              <a:ext cx="166955" cy="112949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5F095-B27B-E243-9CD2-85B7768DB438}"/>
              </a:ext>
            </a:extLst>
          </p:cNvPr>
          <p:cNvSpPr/>
          <p:nvPr/>
        </p:nvSpPr>
        <p:spPr bwMode="auto">
          <a:xfrm rot="10800000" flipV="1">
            <a:off x="7374045" y="4948217"/>
            <a:ext cx="1134151" cy="375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Instructions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4794C-9D2E-7044-826E-BFB685C38FEE}"/>
              </a:ext>
            </a:extLst>
          </p:cNvPr>
          <p:cNvGrpSpPr/>
          <p:nvPr/>
        </p:nvGrpSpPr>
        <p:grpSpPr>
          <a:xfrm>
            <a:off x="5620007" y="1888584"/>
            <a:ext cx="1754040" cy="2030967"/>
            <a:chOff x="5620007" y="1888584"/>
            <a:chExt cx="1754040" cy="2030967"/>
          </a:xfrm>
        </p:grpSpPr>
        <p:sp>
          <p:nvSpPr>
            <p:cNvPr id="15" name="Trapezoid 14"/>
            <p:cNvSpPr/>
            <p:nvPr/>
          </p:nvSpPr>
          <p:spPr bwMode="auto">
            <a:xfrm>
              <a:off x="5620007" y="2386613"/>
              <a:ext cx="1249095" cy="520456"/>
            </a:xfrm>
            <a:prstGeom prst="trapezoid">
              <a:avLst>
                <a:gd name="adj" fmla="val 5599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20007" y="3143467"/>
              <a:ext cx="1249095" cy="7697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5620007" y="3340384"/>
              <a:ext cx="1249095" cy="2039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854212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6634896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5620007" y="1888584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1065" y="2123153"/>
              <a:ext cx="0" cy="2634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058954F-F434-8F46-94EA-7ED6C04A3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5230" y="2903877"/>
              <a:ext cx="2018649" cy="12700"/>
            </a:xfrm>
            <a:prstGeom prst="bentConnector5">
              <a:avLst>
                <a:gd name="adj1" fmla="val -11324"/>
                <a:gd name="adj2" fmla="val -7308276"/>
                <a:gd name="adj3" fmla="val 111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A49AD1-1ECD-9648-B324-A8AD0729BE3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747456" y="1760022"/>
              <a:ext cx="123690" cy="11294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418D84-9AED-5144-9C7A-768641C5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02" y="2002884"/>
              <a:ext cx="5049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ADDC5-7652-5548-9D16-53797654A21D}"/>
              </a:ext>
            </a:extLst>
          </p:cNvPr>
          <p:cNvGrpSpPr/>
          <p:nvPr/>
        </p:nvGrpSpPr>
        <p:grpSpPr>
          <a:xfrm>
            <a:off x="5728957" y="5189435"/>
            <a:ext cx="1324989" cy="922429"/>
            <a:chOff x="5728957" y="5189435"/>
            <a:chExt cx="1324989" cy="9224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5728957" y="5815887"/>
              <a:ext cx="1031194" cy="2959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4554" y="5616961"/>
              <a:ext cx="1" cy="198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240B83F-EF5F-6D4E-A6A2-31448DDF4840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rot="5400000">
              <a:off x="6188036" y="5245954"/>
              <a:ext cx="922429" cy="809391"/>
            </a:xfrm>
            <a:prstGeom prst="bentConnector3">
              <a:avLst>
                <a:gd name="adj1" fmla="val 124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pPr lvl="1"/>
            <a:endParaRPr lang="en-US" altLang="en-US" sz="1800" dirty="0"/>
          </a:p>
          <a:p>
            <a:r>
              <a:rPr lang="en-US" sz="2000" dirty="0"/>
              <a:t>Thread is executing on processor when it resides in processor’s registers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hold root state of thread (the rest is “in memory”)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509365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4931080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352795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3774510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72433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6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350718"/>
            <a:ext cx="1939186" cy="5782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stCxn id="11" idx="0"/>
          </p:cNvCxnSpPr>
          <p:nvPr/>
        </p:nvCxnSpPr>
        <p:spPr>
          <a:xfrm flipV="1">
            <a:off x="1823712" y="3494762"/>
            <a:ext cx="0" cy="279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</p:cNvCxnSpPr>
          <p:nvPr/>
        </p:nvCxnSpPr>
        <p:spPr>
          <a:xfrm>
            <a:off x="1823712" y="2929003"/>
            <a:ext cx="0" cy="279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1"/>
            <a:ext cx="1039661" cy="1828800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192055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642992"/>
            <a:ext cx="1302707" cy="1505056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>
            <a:off x="2906038" y="4020855"/>
            <a:ext cx="3920647" cy="313151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3B7DA-56C4-F14B-AF9B-6340E2BBB852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DD4C1-D62D-3E46-B897-C5871581694C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18083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286601"/>
            <a:ext cx="7886700" cy="2358674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Fundamental tradeoff between </a:t>
            </a:r>
            <a:r>
              <a:rPr lang="en-US" altLang="en-US" sz="1800" dirty="0">
                <a:solidFill>
                  <a:srgbClr val="FF0000"/>
                </a:solidFill>
              </a:rPr>
              <a:t>protection and efficiency</a:t>
            </a:r>
          </a:p>
          <a:p>
            <a:pPr lvl="1"/>
            <a:r>
              <a:rPr lang="en-US" altLang="en-US" sz="1600" dirty="0"/>
              <a:t>Communication easier within a process</a:t>
            </a:r>
          </a:p>
          <a:p>
            <a:pPr lvl="1"/>
            <a:r>
              <a:rPr lang="en-US" altLang="en-US" sz="16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1648" y="1492351"/>
            <a:ext cx="4680705" cy="26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</a:t>
            </a:r>
            <a:r>
              <a:rPr lang="en-US" altLang="en-US" sz="2000" dirty="0">
                <a:solidFill>
                  <a:srgbClr val="FF0000"/>
                </a:solidFill>
              </a:rPr>
              <a:t>process control block (PCB)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</a:t>
            </a:r>
            <a:r>
              <a:rPr lang="en-US" altLang="en-US" sz="2000" i="1" dirty="0">
                <a:solidFill>
                  <a:srgbClr val="FF0000"/>
                </a:solidFill>
              </a:rPr>
              <a:t>page tables</a:t>
            </a:r>
            <a:r>
              <a:rPr lang="en-US" altLang="en-US" sz="2000" dirty="0"/>
              <a:t>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switching from process to process</a:t>
            </a:r>
          </a:p>
          <a:p>
            <a:pPr lvl="1"/>
            <a:r>
              <a:rPr lang="en-US" altLang="en-US" dirty="0"/>
              <a:t>Use of </a:t>
            </a:r>
            <a:r>
              <a:rPr lang="en-US" altLang="en-US" dirty="0">
                <a:solidFill>
                  <a:srgbClr val="FF0000"/>
                </a:solidFill>
              </a:rPr>
              <a:t>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rgbClr val="233AE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233AE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ldLvl="2"/>
      <p:bldP spid="993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/>
      <p:bldP spid="102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Interrupt</a:t>
            </a:r>
          </a:p>
          <a:p>
            <a:pPr lvl="1"/>
            <a:r>
              <a:rPr lang="en-US" sz="1800" dirty="0"/>
              <a:t>External asynchronous event triggers context switch, e. g., Timer, I/O device</a:t>
            </a:r>
          </a:p>
          <a:p>
            <a:pPr lvl="2"/>
            <a:r>
              <a:rPr lang="en-US" sz="1400" dirty="0"/>
              <a:t>Independent of user process</a:t>
            </a:r>
          </a:p>
          <a:p>
            <a:r>
              <a:rPr lang="en-US" sz="2000" dirty="0" err="1"/>
              <a:t>Syscall</a:t>
            </a:r>
            <a:endParaRPr lang="en-US" sz="2000" dirty="0"/>
          </a:p>
          <a:p>
            <a:pPr lvl="1"/>
            <a:r>
              <a:rPr lang="en-US" sz="1800" dirty="0"/>
              <a:t>Process requests system service, e.g., </a:t>
            </a:r>
            <a:r>
              <a:rPr lang="en-US" sz="1800" dirty="0">
                <a:latin typeface="Ubuntu Mono" panose="020B0509030602030204" pitchFamily="49" charset="0"/>
              </a:rPr>
              <a:t>exit</a:t>
            </a:r>
          </a:p>
          <a:p>
            <a:pPr lvl="2"/>
            <a:r>
              <a:rPr lang="en-US" sz="1400" dirty="0"/>
              <a:t>Like function call, but outside process</a:t>
            </a:r>
          </a:p>
          <a:p>
            <a:pPr lvl="1"/>
            <a:r>
              <a:rPr lang="en-US" sz="1800" dirty="0"/>
              <a:t>Process does not have address of system function to call</a:t>
            </a:r>
          </a:p>
          <a:p>
            <a:pPr lvl="2"/>
            <a:r>
              <a:rPr lang="en-US" sz="1400" dirty="0"/>
              <a:t>Like a Remote Procedure Call (RPC) – for later</a:t>
            </a:r>
          </a:p>
          <a:p>
            <a:pPr lvl="1"/>
            <a:r>
              <a:rPr lang="en-US" sz="1800" dirty="0"/>
              <a:t>OS </a:t>
            </a:r>
            <a:r>
              <a:rPr lang="en-US" sz="1800" dirty="0" err="1"/>
              <a:t>marshalls</a:t>
            </a:r>
            <a:r>
              <a:rPr lang="en-US" sz="1800" dirty="0"/>
              <a:t> </a:t>
            </a:r>
            <a:r>
              <a:rPr lang="en-US" sz="1800" dirty="0" err="1"/>
              <a:t>syscall</a:t>
            </a:r>
            <a:r>
              <a:rPr lang="en-US" sz="1800" dirty="0"/>
              <a:t> id and </a:t>
            </a:r>
            <a:r>
              <a:rPr lang="en-US" sz="1800" dirty="0" err="1"/>
              <a:t>args</a:t>
            </a:r>
            <a:r>
              <a:rPr lang="en-US" sz="1800" dirty="0"/>
              <a:t> in registers and exec </a:t>
            </a:r>
            <a:r>
              <a:rPr lang="en-US" sz="1800" dirty="0" err="1"/>
              <a:t>syscall</a:t>
            </a:r>
            <a:endParaRPr lang="en-US" sz="1800" dirty="0"/>
          </a:p>
          <a:p>
            <a:r>
              <a:rPr lang="en-US" sz="2000" dirty="0"/>
              <a:t>Trap or exception</a:t>
            </a:r>
          </a:p>
          <a:p>
            <a:pPr lvl="1"/>
            <a:r>
              <a:rPr lang="en-US" sz="1800" dirty="0"/>
              <a:t>Internal synchronous event in process triggers context switch, e.g., protection violation (segmentation fault), divide by zero, …</a:t>
            </a:r>
          </a:p>
          <a:p>
            <a:r>
              <a:rPr lang="en-US" sz="2000" dirty="0"/>
              <a:t>All 3 are </a:t>
            </a:r>
            <a:r>
              <a:rPr lang="en-US" sz="2000" dirty="0">
                <a:solidFill>
                  <a:srgbClr val="FF0000"/>
                </a:solidFill>
              </a:rPr>
              <a:t>UNPROGRAMMED CONTROL TRANSFER</a:t>
            </a:r>
          </a:p>
          <a:p>
            <a:r>
              <a:rPr lang="en-US" sz="2000" dirty="0"/>
              <a:t>How do we get address of unprogrammed control transfer?</a:t>
            </a:r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81" y="4688581"/>
            <a:ext cx="3799417" cy="1198229"/>
          </a:xfrm>
        </p:spPr>
        <p:txBody>
          <a:bodyPr/>
          <a:lstStyle/>
          <a:p>
            <a:r>
              <a:rPr lang="en-US" sz="2000" dirty="0"/>
              <a:t>Table set up by OS pointing </a:t>
            </a:r>
            <a:br>
              <a:rPr lang="en-US" sz="2000" dirty="0"/>
            </a:br>
            <a:r>
              <a:rPr lang="en-US" sz="2000" dirty="0"/>
              <a:t>to code to run on </a:t>
            </a:r>
            <a:br>
              <a:rPr lang="en-US" sz="2000" dirty="0"/>
            </a:br>
            <a:r>
              <a:rPr lang="en-US" sz="2000" dirty="0"/>
              <a:t>different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24" y="3553600"/>
            <a:ext cx="4366393" cy="2557828"/>
          </a:xfrm>
          <a:prstGeom prst="rect">
            <a:avLst/>
          </a:prstGeom>
        </p:spPr>
      </p:pic>
      <p:pic>
        <p:nvPicPr>
          <p:cNvPr id="2050" name="Picture 2" descr="sorry I interrupted you - Unpopular Opinion Puffin | Make a Meme">
            <a:extLst>
              <a:ext uri="{FF2B5EF4-FFF2-40B4-BE49-F238E27FC236}">
                <a16:creationId xmlns:a16="http://schemas.microsoft.com/office/drawing/2014/main" id="{993BE3E4-AED1-D945-A04E-28553690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673924"/>
            <a:ext cx="2937840" cy="19928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CF2-4261-DF46-83E1-BAD0BE1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2A95-CD22-AB4E-94C4-61197D7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4521538" cy="4968875"/>
          </a:xfrm>
        </p:spPr>
        <p:txBody>
          <a:bodyPr/>
          <a:lstStyle/>
          <a:p>
            <a:r>
              <a:rPr lang="en-US" altLang="ko-KR" sz="2000" dirty="0"/>
              <a:t>Interrupts invoked with interrupt lines from devices</a:t>
            </a:r>
          </a:p>
          <a:p>
            <a:r>
              <a:rPr lang="en-US" altLang="ko-KR" sz="2000" dirty="0"/>
              <a:t>Interrupt controller chooses interrupt request to honor</a:t>
            </a:r>
          </a:p>
          <a:p>
            <a:pPr lvl="1"/>
            <a:r>
              <a:rPr lang="en-US" altLang="ko-KR" sz="1800" dirty="0"/>
              <a:t>Mask enables/disables interrupts</a:t>
            </a:r>
          </a:p>
          <a:p>
            <a:pPr lvl="1"/>
            <a:r>
              <a:rPr lang="en-US" altLang="ko-KR" sz="1800" dirty="0"/>
              <a:t>Priority picks highest enabled interrupt </a:t>
            </a:r>
          </a:p>
          <a:p>
            <a:pPr lvl="1"/>
            <a:r>
              <a:rPr lang="en-US" altLang="ko-KR" sz="1800" dirty="0"/>
              <a:t>Software interrupt set/cleared by SW</a:t>
            </a:r>
          </a:p>
          <a:p>
            <a:pPr lvl="1"/>
            <a:r>
              <a:rPr lang="en-US" altLang="ko-KR" sz="1800" dirty="0"/>
              <a:t>Interrupt identity specified with ID line</a:t>
            </a:r>
          </a:p>
          <a:p>
            <a:r>
              <a:rPr lang="en-US" altLang="ko-KR" sz="2000" dirty="0"/>
              <a:t>CPU can disable all interrupts with internal flag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Non-maskable interrupt line (NMI) </a:t>
            </a:r>
            <a:r>
              <a:rPr lang="en-US" altLang="ko-KR" sz="2000" dirty="0"/>
              <a:t>cannot be disabled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2F9DBC-1148-F844-ADBE-54A9CE29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807" y="2545252"/>
            <a:ext cx="3525408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03E760-3A1C-4D40-9FD7-A5D21F6CCF6B}"/>
              </a:ext>
            </a:extLst>
          </p:cNvPr>
          <p:cNvSpPr/>
          <p:nvPr/>
        </p:nvSpPr>
        <p:spPr>
          <a:xfrm>
            <a:off x="4194332" y="6693803"/>
            <a:ext cx="75533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www.embien.com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6051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 runs with interrupts off</a:t>
            </a:r>
          </a:p>
          <a:p>
            <a:pPr lvl="1"/>
            <a:r>
              <a:rPr lang="en-US" dirty="0"/>
              <a:t>Re-enabled when interrupt completes</a:t>
            </a:r>
          </a:p>
          <a:p>
            <a:r>
              <a:rPr lang="en-US" dirty="0"/>
              <a:t>OS kernel can also turn interrupts off</a:t>
            </a:r>
          </a:p>
          <a:p>
            <a:pPr lvl="1"/>
            <a:r>
              <a:rPr lang="en-US" dirty="0"/>
              <a:t>E.g., when determining next process/thread to run</a:t>
            </a:r>
          </a:p>
          <a:p>
            <a:pPr lvl="1"/>
            <a:r>
              <a:rPr lang="en-US" dirty="0"/>
              <a:t>On x86</a:t>
            </a:r>
          </a:p>
          <a:p>
            <a:pPr lvl="2"/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dirty="0"/>
              <a:t>: disable interrupts</a:t>
            </a:r>
          </a:p>
          <a:p>
            <a:pPr lvl="2"/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dirty="0"/>
              <a:t>: enable interrupts</a:t>
            </a:r>
          </a:p>
          <a:p>
            <a:pPr lvl="2"/>
            <a:r>
              <a:rPr lang="en-US" dirty="0"/>
              <a:t>Only applies to current CPU (on a multicore)</a:t>
            </a:r>
          </a:p>
          <a:p>
            <a:r>
              <a:rPr lang="en-US" dirty="0"/>
              <a:t>We will need this to implement synchronization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well-defined </a:t>
            </a:r>
            <a:r>
              <a:rPr lang="en-US" sz="2400" dirty="0" err="1"/>
              <a:t>syscall</a:t>
            </a:r>
            <a:r>
              <a:rPr lang="en-US" sz="2400" dirty="0"/>
              <a:t> 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694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impossible for buggy or malicious user program to cause kernel to corrupt itself</a:t>
            </a:r>
          </a:p>
          <a:p>
            <a:pPr lvl="1"/>
            <a:r>
              <a:rPr lang="en-US" dirty="0"/>
              <a:t>Controlled transfer into kernel (e.g., interrupt vector table)</a:t>
            </a:r>
          </a:p>
          <a:p>
            <a:pPr lvl="1"/>
            <a:r>
              <a:rPr lang="en-US" dirty="0"/>
              <a:t>Separate kernel stack</a:t>
            </a:r>
          </a:p>
          <a:p>
            <a:endParaRPr lang="en-US" dirty="0"/>
          </a:p>
          <a:p>
            <a:r>
              <a:rPr lang="en-US" dirty="0"/>
              <a:t>Carefully constructed kernel code should pack up user process state and set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cannot put anything on user stack (Why?)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: what if user program’s SP is not valid?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what if other threads in user process change kernel’s return address? </a:t>
            </a:r>
          </a:p>
          <a:p>
            <a:endParaRPr lang="en-US" dirty="0"/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Kernel keeps separate stack for each thread in kernel memory (in addition to user stack in user memory)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− Consumes processor cycles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Microkernel 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54AA91-3393-8947-8990-CC0C0988B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2057717"/>
            <a:ext cx="78867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3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</a:p>
          <a:p>
            <a:pPr lvl="1"/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74675386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20421</TotalTime>
  <Words>5594</Words>
  <Application>Microsoft Macintosh PowerPoint</Application>
  <PresentationFormat>On-screen Show (4:3)</PresentationFormat>
  <Paragraphs>1264</Paragraphs>
  <Slides>76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Monolithic vs Microkernel OS</vt:lpstr>
      <vt:lpstr>Influence of Microkernels</vt:lpstr>
      <vt:lpstr>Today: Four Fundamental OS Concepts</vt:lpstr>
      <vt:lpstr>Booting OS</vt:lpstr>
      <vt:lpstr>OS Bottom Line: Run Programs</vt:lpstr>
      <vt:lpstr>Instruction Cycle: Fetch, Decode, Execute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Vector</vt:lpstr>
      <vt:lpstr>Interrupt Controller</vt:lpstr>
      <vt:lpstr>Interrupt Masking</vt:lpstr>
      <vt:lpstr>Kernel System Call Handler</vt:lpstr>
      <vt:lpstr>Implementing Safe Mode Transfers</vt:lpstr>
      <vt:lpstr>Need for Separate Kernel Stacks</vt:lpstr>
      <vt:lpstr>Two-Stack Model</vt:lpstr>
      <vt:lpstr>Atomic Transfer of Control</vt:lpstr>
      <vt:lpstr>Atomic Transfer of Control (cont.)</vt:lpstr>
      <vt:lpstr>Atomic Transfer of Control (cont.)</vt:lpstr>
      <vt:lpstr>Kernel to User Mode Switch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437</cp:revision>
  <cp:lastPrinted>2019-01-17T18:38:19Z</cp:lastPrinted>
  <dcterms:created xsi:type="dcterms:W3CDTF">2014-10-01T16:55:19Z</dcterms:created>
  <dcterms:modified xsi:type="dcterms:W3CDTF">2020-09-19T17:10:04Z</dcterms:modified>
  <cp:category/>
</cp:coreProperties>
</file>