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7"/>
  </p:notesMasterIdLst>
  <p:handoutMasterIdLst>
    <p:handoutMasterId r:id="rId58"/>
  </p:handoutMasterIdLst>
  <p:sldIdLst>
    <p:sldId id="716"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411" r:id="rId42"/>
    <p:sldId id="1897" r:id="rId43"/>
    <p:sldId id="1898" r:id="rId44"/>
    <p:sldId id="1899" r:id="rId45"/>
    <p:sldId id="373" r:id="rId46"/>
    <p:sldId id="1892" r:id="rId47"/>
    <p:sldId id="1159" r:id="rId48"/>
    <p:sldId id="357" r:id="rId49"/>
    <p:sldId id="358" r:id="rId50"/>
    <p:sldId id="1251" r:id="rId51"/>
    <p:sldId id="1895" r:id="rId52"/>
    <p:sldId id="1329" r:id="rId53"/>
    <p:sldId id="1072" r:id="rId54"/>
    <p:sldId id="330" r:id="rId55"/>
    <p:sldId id="283"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22" autoAdjust="0"/>
    <p:restoredTop sz="89747" autoAdjust="0"/>
  </p:normalViewPr>
  <p:slideViewPr>
    <p:cSldViewPr snapToGrid="0" snapToObjects="1">
      <p:cViewPr varScale="1">
        <p:scale>
          <a:sx n="110" d="100"/>
          <a:sy n="110" d="100"/>
        </p:scale>
        <p:origin x="2152"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55</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3257389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Least flexible</a:t>
            </a:r>
          </a:p>
          <a:p>
            <a:pPr lvl="1"/>
            <a:r>
              <a:rPr lang="en-US" sz="1800" dirty="0">
                <a:solidFill>
                  <a:srgbClr val="FF0000"/>
                </a:solidFill>
              </a:rPr>
              <a:t>− Shortest access latency</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312055" y="3665764"/>
            <a:ext cx="2372981" cy="2158565"/>
            <a:chOff x="312055" y="4230903"/>
            <a:chExt cx="2372981" cy="2158565"/>
          </a:xfrm>
        </p:grpSpPr>
        <p:sp>
          <p:nvSpPr>
            <p:cNvPr id="29771" name="Text Box 24"/>
            <p:cNvSpPr txBox="1">
              <a:spLocks noChangeArrowheads="1"/>
            </p:cNvSpPr>
            <p:nvPr/>
          </p:nvSpPr>
          <p:spPr bwMode="auto">
            <a:xfrm>
              <a:off x="312055" y="6112469"/>
              <a:ext cx="102316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number</a:t>
              </a:r>
            </a:p>
          </p:txBody>
        </p:sp>
        <p:sp>
          <p:nvSpPr>
            <p:cNvPr id="29768" name="Text Box 25"/>
            <p:cNvSpPr txBox="1">
              <a:spLocks noChangeArrowheads="1"/>
            </p:cNvSpPr>
            <p:nvPr/>
          </p:nvSpPr>
          <p:spPr bwMode="auto">
            <a:xfrm>
              <a:off x="1289564" y="4230903"/>
              <a:ext cx="1395472" cy="984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 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 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304951"/>
            <a:chOff x="3648424" y="4230903"/>
            <a:chExt cx="2009774" cy="23049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154499"/>
              <a:chOff x="4077270" y="5437987"/>
              <a:chExt cx="1152505" cy="11544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7" y="6361654"/>
                <a:ext cx="473206" cy="230832"/>
              </a:xfrm>
              <a:prstGeom prst="rect">
                <a:avLst/>
              </a:prstGeom>
              <a:noFill/>
            </p:spPr>
            <p:txBody>
              <a:bodyPr wrap="none" rtlCol="0">
                <a:spAutoFit/>
              </a:bodyPr>
              <a:lstStyle/>
              <a:p>
                <a:pPr algn="ctr"/>
                <a:r>
                  <a:rPr lang="en-US" sz="900" dirty="0">
                    <a:latin typeface="Ubuntu Mono" panose="020B0509030602030204" pitchFamily="49" charset="0"/>
                  </a:rPr>
                  <a:t>Set 1</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98591" y="6361654"/>
                <a:ext cx="473206" cy="230832"/>
              </a:xfrm>
              <a:prstGeom prst="rect">
                <a:avLst/>
              </a:prstGeom>
              <a:noFill/>
            </p:spPr>
            <p:txBody>
              <a:bodyPr wrap="none" rtlCol="0">
                <a:spAutoFit/>
              </a:bodyPr>
              <a:lstStyle/>
              <a:p>
                <a:pPr algn="ctr"/>
                <a:r>
                  <a:rPr lang="en-US" sz="900" dirty="0">
                    <a:latin typeface="Ubuntu Mono" panose="020B0509030602030204" pitchFamily="49" charset="0"/>
                  </a:rPr>
                  <a:t>Set 2</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072417"/>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 Mapped Cache</a:t>
            </a:r>
          </a:p>
        </p:txBody>
      </p:sp>
      <p:sp>
        <p:nvSpPr>
          <p:cNvPr id="732163" name="Rectangle 3"/>
          <p:cNvSpPr>
            <a:spLocks noGrp="1" noChangeArrowheads="1"/>
          </p:cNvSpPr>
          <p:nvPr>
            <p:ph type="body" idx="1"/>
          </p:nvPr>
        </p:nvSpPr>
        <p:spPr/>
        <p:txBody>
          <a:bodyPr/>
          <a:lstStyle/>
          <a:p>
            <a:r>
              <a:rPr lang="en-US" altLang="ko-KR" sz="1600" dirty="0"/>
              <a:t>Direct 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 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 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4519" cy="1521028"/>
            <a:chOff x="5054098" y="3863341"/>
            <a:chExt cx="3654519" cy="1521028"/>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4809" y="5125324"/>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 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 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 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 mapped: only one possibility</a:t>
            </a:r>
          </a:p>
          <a:p>
            <a:pPr>
              <a:lnSpc>
                <a:spcPct val="150000"/>
              </a:lnSpc>
            </a:pPr>
            <a:r>
              <a:rPr lang="en-US" altLang="ko-KR" sz="2400" dirty="0"/>
              <a:t>For set associative or </a:t>
            </a:r>
            <a:r>
              <a:rPr lang="en-US" altLang="ko-KR" sz="2400"/>
              <a:t>fully associative</a:t>
            </a:r>
            <a:endParaRPr lang="en-US" altLang="ko-KR" sz="2400" dirty="0"/>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 mapped, set associative, fully 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r4,(r5)</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r3, (r4)</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Memory-mapped </a:t>
            </a:r>
            <a:r>
              <a:rPr lang="en-US" dirty="0"/>
              <a:t>Files</a:t>
            </a:r>
          </a:p>
        </p:txBody>
      </p:sp>
      <p:sp>
        <p:nvSpPr>
          <p:cNvPr id="3" name="Content Placeholder 2"/>
          <p:cNvSpPr>
            <a:spLocks noGrp="1"/>
          </p:cNvSpPr>
          <p:nvPr>
            <p:ph idx="1"/>
          </p:nvPr>
        </p:nvSpPr>
        <p:spPr/>
        <p:txBody>
          <a:bodyPr/>
          <a:lstStyle/>
          <a:p>
            <a:r>
              <a:rPr lang="en-US" sz="2000" dirty="0"/>
              <a:t>Traditional I/O involves explicit transfers between buffers in process address space to/from regions of file</a:t>
            </a:r>
          </a:p>
          <a:p>
            <a:pPr lvl="1"/>
            <a:r>
              <a:rPr lang="en-US" sz="1800" dirty="0"/>
              <a:t>This involves multiple copies into caches in memory, plus system calls</a:t>
            </a:r>
          </a:p>
          <a:p>
            <a:pPr lvl="1"/>
            <a:endParaRPr lang="en-US" sz="1800" dirty="0"/>
          </a:p>
          <a:p>
            <a:r>
              <a:rPr lang="en-US" sz="2000" dirty="0"/>
              <a:t>OS can map region of file into empty region of process address space</a:t>
            </a:r>
          </a:p>
          <a:p>
            <a:pPr lvl="1"/>
            <a:r>
              <a:rPr lang="en-US" sz="1800" dirty="0"/>
              <a:t>Implicitly </a:t>
            </a:r>
            <a:r>
              <a:rPr lang="en-US" sz="1800" i="1" dirty="0">
                <a:solidFill>
                  <a:srgbClr val="FF0000"/>
                </a:solidFill>
              </a:rPr>
              <a:t>page it in</a:t>
            </a:r>
            <a:r>
              <a:rPr lang="en-US" sz="1800" dirty="0"/>
              <a:t> when we read it</a:t>
            </a:r>
          </a:p>
          <a:p>
            <a:pPr lvl="1"/>
            <a:r>
              <a:rPr lang="en-US" sz="1800" dirty="0"/>
              <a:t>Write it and eventually </a:t>
            </a:r>
            <a:r>
              <a:rPr lang="en-US" sz="1800" i="1" dirty="0">
                <a:solidFill>
                  <a:srgbClr val="FF0000"/>
                </a:solidFill>
              </a:rPr>
              <a:t>page it out</a:t>
            </a:r>
          </a:p>
          <a:p>
            <a:pPr lvl="1"/>
            <a:endParaRPr lang="en-US" sz="1800" dirty="0"/>
          </a:p>
          <a:p>
            <a:r>
              <a:rPr lang="en-US" sz="2000" dirty="0"/>
              <a:t>Executable files are treated this way when we </a:t>
            </a:r>
            <a:r>
              <a:rPr lang="en-US" sz="2000" dirty="0">
                <a:latin typeface="Ubuntu Mono" panose="020B0509030602030204" pitchFamily="49" charset="0"/>
              </a:rPr>
              <a:t>exec</a:t>
            </a:r>
            <a:r>
              <a:rPr lang="en-US" sz="2000" dirty="0"/>
              <a:t> the process</a:t>
            </a:r>
          </a:p>
        </p:txBody>
      </p:sp>
    </p:spTree>
    <p:extLst>
      <p:ext uri="{BB962C8B-B14F-4D97-AF65-F5344CB8AC3E}">
        <p14:creationId xmlns:p14="http://schemas.microsoft.com/office/powerpoint/2010/main" val="186940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 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47950</TotalTime>
  <Words>4744</Words>
  <Application>Microsoft Macintosh PowerPoint</Application>
  <PresentationFormat>On-screen Show (4:3)</PresentationFormat>
  <Paragraphs>1184</Paragraphs>
  <Slides>55</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 Mapped Cache</vt:lpstr>
      <vt:lpstr>Set-Associative Cache</vt:lpstr>
      <vt:lpstr>Fully 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Aside: Memory-mapped Files</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2238</cp:revision>
  <cp:lastPrinted>2019-02-13T05:52:18Z</cp:lastPrinted>
  <dcterms:created xsi:type="dcterms:W3CDTF">2014-10-17T18:24:38Z</dcterms:created>
  <dcterms:modified xsi:type="dcterms:W3CDTF">2020-11-09T07:15:59Z</dcterms:modified>
  <cp:category/>
</cp:coreProperties>
</file>