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55"/>
  </p:notesMasterIdLst>
  <p:handoutMasterIdLst>
    <p:handoutMasterId r:id="rId56"/>
  </p:handoutMasterIdLst>
  <p:sldIdLst>
    <p:sldId id="716" r:id="rId2"/>
    <p:sldId id="1875" r:id="rId3"/>
    <p:sldId id="1107" r:id="rId4"/>
    <p:sldId id="1051" r:id="rId5"/>
    <p:sldId id="1054" r:id="rId6"/>
    <p:sldId id="1876" r:id="rId7"/>
    <p:sldId id="1059" r:id="rId8"/>
    <p:sldId id="920" r:id="rId9"/>
    <p:sldId id="1882" r:id="rId10"/>
    <p:sldId id="468" r:id="rId11"/>
    <p:sldId id="1064" r:id="rId12"/>
    <p:sldId id="1065" r:id="rId13"/>
    <p:sldId id="1066" r:id="rId14"/>
    <p:sldId id="511" r:id="rId15"/>
    <p:sldId id="1055" r:id="rId16"/>
    <p:sldId id="1252" r:id="rId17"/>
    <p:sldId id="550" r:id="rId18"/>
    <p:sldId id="271" r:id="rId19"/>
    <p:sldId id="1068" r:id="rId20"/>
    <p:sldId id="1082" r:id="rId21"/>
    <p:sldId id="1075" r:id="rId22"/>
    <p:sldId id="1076" r:id="rId23"/>
    <p:sldId id="1077" r:id="rId24"/>
    <p:sldId id="1081" r:id="rId25"/>
    <p:sldId id="1036" r:id="rId26"/>
    <p:sldId id="1014" r:id="rId27"/>
    <p:sldId id="1083" r:id="rId28"/>
    <p:sldId id="1016" r:id="rId29"/>
    <p:sldId id="1105" r:id="rId30"/>
    <p:sldId id="1127" r:id="rId31"/>
    <p:sldId id="1084" r:id="rId32"/>
    <p:sldId id="1096" r:id="rId33"/>
    <p:sldId id="1097" r:id="rId34"/>
    <p:sldId id="1098" r:id="rId35"/>
    <p:sldId id="1099" r:id="rId36"/>
    <p:sldId id="1100" r:id="rId37"/>
    <p:sldId id="1101" r:id="rId38"/>
    <p:sldId id="1108" r:id="rId39"/>
    <p:sldId id="1102" r:id="rId40"/>
    <p:sldId id="349" r:id="rId41"/>
    <p:sldId id="411" r:id="rId42"/>
    <p:sldId id="412" r:id="rId43"/>
    <p:sldId id="1878" r:id="rId44"/>
    <p:sldId id="1103" r:id="rId45"/>
    <p:sldId id="1062" r:id="rId46"/>
    <p:sldId id="1104" r:id="rId47"/>
    <p:sldId id="1133" r:id="rId48"/>
    <p:sldId id="1134" r:id="rId49"/>
    <p:sldId id="1060" r:id="rId50"/>
    <p:sldId id="986" r:id="rId51"/>
    <p:sldId id="1071" r:id="rId52"/>
    <p:sldId id="330" r:id="rId53"/>
    <p:sldId id="283" r:id="rId5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62" autoAdjust="0"/>
    <p:restoredTop sz="89747" autoAdjust="0"/>
  </p:normalViewPr>
  <p:slideViewPr>
    <p:cSldViewPr snapToGrid="0" snapToObjects="1">
      <p:cViewPr varScale="1">
        <p:scale>
          <a:sx n="110" d="100"/>
          <a:sy n="110" d="100"/>
        </p:scale>
        <p:origin x="22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5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82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806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54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04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72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736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917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77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043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 dirty="0">
                <a:latin typeface="+mn-lt"/>
              </a:rPr>
              <a:t>What is virtual address 0x6? 1|10 = 3|2 = 0xE</a:t>
            </a:r>
          </a:p>
          <a:p>
            <a:r>
              <a:rPr lang="en-US" altLang="en-US" sz="1400" dirty="0">
                <a:latin typeface="+mn-lt"/>
              </a:rPr>
              <a:t>What is virtual address 0x9? 10|01 = 1|1 = 0x5</a:t>
            </a:r>
          </a:p>
        </p:txBody>
      </p:sp>
    </p:spTree>
    <p:extLst>
      <p:ext uri="{BB962C8B-B14F-4D97-AF65-F5344CB8AC3E}">
        <p14:creationId xmlns:p14="http://schemas.microsoft.com/office/powerpoint/2010/main" val="351749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277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098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09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4014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2126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436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593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022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775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61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FB53EFE-EBA2-EA48-99FE-F0A6406E9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0FC0B8B-281A-A846-BAF5-D11D255D7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902030302020204" pitchFamily="66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579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546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610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99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9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F1E42F4-6D74-014F-9B33-555C06844E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C555048-48B3-F34C-B2D3-1725C24D9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91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8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3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22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496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02132724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473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16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210866"/>
            <a:ext cx="7886700" cy="4436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73893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What Happens During Program Execution?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EE5B5F-3C39-E347-A705-F63170CA2C40}"/>
              </a:ext>
            </a:extLst>
          </p:cNvPr>
          <p:cNvGrpSpPr/>
          <p:nvPr/>
        </p:nvGrpSpPr>
        <p:grpSpPr>
          <a:xfrm>
            <a:off x="912467" y="4271257"/>
            <a:ext cx="2913875" cy="2109582"/>
            <a:chOff x="912467" y="4191047"/>
            <a:chExt cx="2913875" cy="210958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AE1E994-D6EE-0549-86FF-D874E1380BA8}"/>
                </a:ext>
              </a:extLst>
            </p:cNvPr>
            <p:cNvSpPr/>
            <p:nvPr/>
          </p:nvSpPr>
          <p:spPr>
            <a:xfrm>
              <a:off x="1851536" y="4191047"/>
              <a:ext cx="1237741" cy="635157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89F8881-DFF6-7444-BE7B-8DA49B18CBB2}"/>
                </a:ext>
              </a:extLst>
            </p:cNvPr>
            <p:cNvCxnSpPr>
              <a:cxnSpLocks/>
              <a:stCxn id="62" idx="0"/>
              <a:endCxn id="53" idx="4"/>
            </p:cNvCxnSpPr>
            <p:nvPr/>
          </p:nvCxnSpPr>
          <p:spPr>
            <a:xfrm flipV="1">
              <a:off x="2369405" y="4826204"/>
              <a:ext cx="101002" cy="11666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585A3A8-5196-014A-A56A-96465984A168}"/>
                </a:ext>
              </a:extLst>
            </p:cNvPr>
            <p:cNvSpPr txBox="1"/>
            <p:nvPr/>
          </p:nvSpPr>
          <p:spPr>
            <a:xfrm>
              <a:off x="912467" y="5992852"/>
              <a:ext cx="291387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E.g., function calls, return, branches, etc.</a:t>
              </a:r>
            </a:p>
          </p:txBody>
        </p:sp>
      </p:grpSp>
      <p:sp>
        <p:nvSpPr>
          <p:cNvPr id="42" name="Rectangle 12">
            <a:extLst>
              <a:ext uri="{FF2B5EF4-FFF2-40B4-BE49-F238E27FC236}">
                <a16:creationId xmlns:a16="http://schemas.microsoft.com/office/drawing/2014/main" id="{0DE8041C-FCD7-0B43-8D78-50849AE8E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0" y="2664622"/>
            <a:ext cx="4142375" cy="290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en-US" sz="2000" dirty="0"/>
              <a:t>Execution sequence</a:t>
            </a:r>
          </a:p>
          <a:p>
            <a:pPr lvl="1" defTabSz="914400"/>
            <a:r>
              <a:rPr lang="en-US" altLang="en-US" sz="1800" dirty="0"/>
              <a:t>Fetch instruction at PC 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Decode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Execute (possibly using registers)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Write results to registers/memory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PC ← </a:t>
            </a:r>
            <a:r>
              <a:rPr lang="en-US" altLang="en-US" sz="1800" i="1" dirty="0">
                <a:sym typeface="Symbol" panose="05050102010706020507" pitchFamily="18" charset="2"/>
              </a:rPr>
              <a:t>Next</a:t>
            </a:r>
            <a:r>
              <a:rPr lang="en-US" altLang="en-US" sz="1800" dirty="0">
                <a:sym typeface="Symbol" panose="05050102010706020507" pitchFamily="18" charset="2"/>
              </a:rPr>
              <a:t>(PC)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Repeat </a:t>
            </a:r>
          </a:p>
          <a:p>
            <a:pPr defTabSz="914400"/>
            <a:endParaRPr lang="en-US" alt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471BBF-A21E-1E48-BDD5-01A36936A1DC}"/>
              </a:ext>
            </a:extLst>
          </p:cNvPr>
          <p:cNvGrpSpPr/>
          <p:nvPr/>
        </p:nvGrpSpPr>
        <p:grpSpPr>
          <a:xfrm>
            <a:off x="5616895" y="2391740"/>
            <a:ext cx="2285528" cy="3221277"/>
            <a:chOff x="5620007" y="1395591"/>
            <a:chExt cx="3042035" cy="471627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EFEA97-91D6-F541-988C-0573D1A14816}"/>
                </a:ext>
              </a:extLst>
            </p:cNvPr>
            <p:cNvSpPr txBox="1"/>
            <p:nvPr/>
          </p:nvSpPr>
          <p:spPr>
            <a:xfrm>
              <a:off x="7501000" y="1395591"/>
              <a:ext cx="940747" cy="368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86BA8F4-8D6B-5348-BA65-2450EF22D20B}"/>
                </a:ext>
              </a:extLst>
            </p:cNvPr>
            <p:cNvSpPr/>
            <p:nvPr/>
          </p:nvSpPr>
          <p:spPr bwMode="auto">
            <a:xfrm flipV="1">
              <a:off x="7220189" y="1767825"/>
              <a:ext cx="1441853" cy="433349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33CEE44-611E-4846-9FD9-EB4564611308}"/>
                </a:ext>
              </a:extLst>
            </p:cNvPr>
            <p:cNvSpPr/>
            <p:nvPr/>
          </p:nvSpPr>
          <p:spPr bwMode="auto">
            <a:xfrm rot="10800000" flipV="1">
              <a:off x="7317338" y="2038403"/>
              <a:ext cx="1247564" cy="34821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D7D24FE-07D1-744A-ACAA-2C747F8E5E84}"/>
                </a:ext>
              </a:extLst>
            </p:cNvPr>
            <p:cNvGrpSpPr/>
            <p:nvPr/>
          </p:nvGrpSpPr>
          <p:grpSpPr>
            <a:xfrm>
              <a:off x="5620007" y="5195106"/>
              <a:ext cx="1754039" cy="421855"/>
              <a:chOff x="5620007" y="5195106"/>
              <a:chExt cx="1754039" cy="42185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62A0D99-9154-E84C-B30F-6FF9FF7473D7}"/>
                  </a:ext>
                </a:extLst>
              </p:cNvPr>
              <p:cNvSpPr/>
              <p:nvPr/>
            </p:nvSpPr>
            <p:spPr bwMode="auto">
              <a:xfrm>
                <a:off x="5620007" y="5388361"/>
                <a:ext cx="1249095" cy="2286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PC</a:t>
                </a:r>
              </a:p>
            </p:txBody>
          </p:sp>
          <p:cxnSp>
            <p:nvCxnSpPr>
              <p:cNvPr id="47" name="Elbow Connector 46">
                <a:extLst>
                  <a:ext uri="{FF2B5EF4-FFF2-40B4-BE49-F238E27FC236}">
                    <a16:creationId xmlns:a16="http://schemas.microsoft.com/office/drawing/2014/main" id="{8AD65E4F-DF8C-7142-8D7F-3511B8D827CD}"/>
                  </a:ext>
                </a:extLst>
              </p:cNvPr>
              <p:cNvCxnSpPr/>
              <p:nvPr/>
            </p:nvCxnSpPr>
            <p:spPr>
              <a:xfrm rot="5400000" flipH="1" flipV="1">
                <a:off x="6712673" y="4726989"/>
                <a:ext cx="193255" cy="112949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C8FADDF-7DAE-3242-931F-23111E90BFD7}"/>
                </a:ext>
              </a:extLst>
            </p:cNvPr>
            <p:cNvGrpSpPr/>
            <p:nvPr/>
          </p:nvGrpSpPr>
          <p:grpSpPr>
            <a:xfrm>
              <a:off x="5728957" y="4406871"/>
              <a:ext cx="1645088" cy="643628"/>
              <a:chOff x="5728957" y="4406871"/>
              <a:chExt cx="1645088" cy="643628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D920D67F-29F2-E340-8235-B573F3F746DB}"/>
                  </a:ext>
                </a:extLst>
              </p:cNvPr>
              <p:cNvSpPr/>
              <p:nvPr/>
            </p:nvSpPr>
            <p:spPr>
              <a:xfrm>
                <a:off x="5728957" y="4406871"/>
                <a:ext cx="1031194" cy="47667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Decode</a:t>
                </a:r>
              </a:p>
            </p:txBody>
          </p:sp>
          <p:cxnSp>
            <p:nvCxnSpPr>
              <p:cNvPr id="50" name="Elbow Connector 49">
                <a:extLst>
                  <a:ext uri="{FF2B5EF4-FFF2-40B4-BE49-F238E27FC236}">
                    <a16:creationId xmlns:a16="http://schemas.microsoft.com/office/drawing/2014/main" id="{F1B9504F-DDE8-2943-AB8A-388B763E273F}"/>
                  </a:ext>
                </a:extLst>
              </p:cNvPr>
              <p:cNvCxnSpPr>
                <a:cxnSpLocks/>
                <a:stCxn id="49" idx="2"/>
              </p:cNvCxnSpPr>
              <p:nvPr/>
            </p:nvCxnSpPr>
            <p:spPr>
              <a:xfrm rot="16200000" flipH="1">
                <a:off x="6725822" y="4402276"/>
                <a:ext cx="166955" cy="1129491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C3BE4E-1F9E-FC4A-9B77-3B96BE8DC161}"/>
                </a:ext>
              </a:extLst>
            </p:cNvPr>
            <p:cNvSpPr/>
            <p:nvPr/>
          </p:nvSpPr>
          <p:spPr bwMode="auto">
            <a:xfrm rot="10800000" flipV="1">
              <a:off x="7317337" y="4948217"/>
              <a:ext cx="1247566" cy="37546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Instructions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3A71754-7EAA-3A41-8C47-E03727C55BE2}"/>
                </a:ext>
              </a:extLst>
            </p:cNvPr>
            <p:cNvGrpSpPr/>
            <p:nvPr/>
          </p:nvGrpSpPr>
          <p:grpSpPr>
            <a:xfrm>
              <a:off x="5620007" y="1888584"/>
              <a:ext cx="1754040" cy="2030967"/>
              <a:chOff x="5620007" y="1888584"/>
              <a:chExt cx="1754040" cy="2030967"/>
            </a:xfrm>
          </p:grpSpPr>
          <p:sp>
            <p:nvSpPr>
              <p:cNvPr id="55" name="Trapezoid 54">
                <a:extLst>
                  <a:ext uri="{FF2B5EF4-FFF2-40B4-BE49-F238E27FC236}">
                    <a16:creationId xmlns:a16="http://schemas.microsoft.com/office/drawing/2014/main" id="{19E35A89-8AC8-C242-9BDA-4816CA2B6F40}"/>
                  </a:ext>
                </a:extLst>
              </p:cNvPr>
              <p:cNvSpPr/>
              <p:nvPr/>
            </p:nvSpPr>
            <p:spPr bwMode="auto">
              <a:xfrm>
                <a:off x="5620007" y="2386613"/>
                <a:ext cx="1249095" cy="520456"/>
              </a:xfrm>
              <a:prstGeom prst="trapezoid">
                <a:avLst>
                  <a:gd name="adj" fmla="val 5599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ALU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4060039-DDEE-CE42-AAB2-7ABD4B7D801E}"/>
                  </a:ext>
                </a:extLst>
              </p:cNvPr>
              <p:cNvSpPr/>
              <p:nvPr/>
            </p:nvSpPr>
            <p:spPr bwMode="auto">
              <a:xfrm>
                <a:off x="5620007" y="3143467"/>
                <a:ext cx="1249095" cy="76973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40D8CD0-F84C-EF47-B63E-A7495D70B2E5}"/>
                  </a:ext>
                </a:extLst>
              </p:cNvPr>
              <p:cNvSpPr/>
              <p:nvPr/>
            </p:nvSpPr>
            <p:spPr bwMode="auto">
              <a:xfrm flipV="1">
                <a:off x="5620007" y="3340384"/>
                <a:ext cx="1249095" cy="20398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2E2ED68-D2CB-7648-92E2-19FF0AB12FC3}"/>
                  </a:ext>
                </a:extLst>
              </p:cNvPr>
              <p:cNvCxnSpPr/>
              <p:nvPr/>
            </p:nvCxnSpPr>
            <p:spPr bwMode="auto">
              <a:xfrm flipV="1">
                <a:off x="5854212" y="2896896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9346C8A3-17AF-BF41-B253-87B90444761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634896" y="2896896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DBCD922-62E2-5641-9D1C-AF2988F9E1E8}"/>
                  </a:ext>
                </a:extLst>
              </p:cNvPr>
              <p:cNvSpPr/>
              <p:nvPr/>
            </p:nvSpPr>
            <p:spPr bwMode="auto">
              <a:xfrm>
                <a:off x="5620007" y="1888584"/>
                <a:ext cx="1249095" cy="2286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D5C768C2-AFED-7240-8E0C-F53EB177E7B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41065" y="2123153"/>
                <a:ext cx="0" cy="26346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81" name="Elbow Connector 80">
                <a:extLst>
                  <a:ext uri="{FF2B5EF4-FFF2-40B4-BE49-F238E27FC236}">
                    <a16:creationId xmlns:a16="http://schemas.microsoft.com/office/drawing/2014/main" id="{F4CA39AA-20F6-A540-AA11-893890A31D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35230" y="2903877"/>
                <a:ext cx="2018649" cy="12700"/>
              </a:xfrm>
              <a:prstGeom prst="bentConnector5">
                <a:avLst>
                  <a:gd name="adj1" fmla="val -11324"/>
                  <a:gd name="adj2" fmla="val -7308276"/>
                  <a:gd name="adj3" fmla="val 111324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Elbow Connector 81">
                <a:extLst>
                  <a:ext uri="{FF2B5EF4-FFF2-40B4-BE49-F238E27FC236}">
                    <a16:creationId xmlns:a16="http://schemas.microsoft.com/office/drawing/2014/main" id="{FBDFF3B6-BC06-D945-84C5-A5D7F2BA07E2}"/>
                  </a:ext>
                </a:extLst>
              </p:cNvPr>
              <p:cNvCxnSpPr>
                <a:cxnSpLocks/>
                <a:stCxn id="55" idx="0"/>
              </p:cNvCxnSpPr>
              <p:nvPr/>
            </p:nvCxnSpPr>
            <p:spPr>
              <a:xfrm rot="5400000" flipH="1" flipV="1">
                <a:off x="6747456" y="1760022"/>
                <a:ext cx="123690" cy="1129492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BFB6A9C1-19C8-3D48-8ED3-339EAE8F61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9102" y="2002884"/>
                <a:ext cx="504943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CDDAC94-9392-054F-B68E-16E625FCFB0A}"/>
                </a:ext>
              </a:extLst>
            </p:cNvPr>
            <p:cNvGrpSpPr/>
            <p:nvPr/>
          </p:nvGrpSpPr>
          <p:grpSpPr>
            <a:xfrm>
              <a:off x="5728957" y="5189435"/>
              <a:ext cx="1324989" cy="922429"/>
              <a:chOff x="5728957" y="5189435"/>
              <a:chExt cx="1324989" cy="922429"/>
            </a:xfrm>
          </p:grpSpPr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0C4D9216-798C-0D49-8C14-2388E3A6C024}"/>
                  </a:ext>
                </a:extLst>
              </p:cNvPr>
              <p:cNvSpPr/>
              <p:nvPr/>
            </p:nvSpPr>
            <p:spPr>
              <a:xfrm>
                <a:off x="5728957" y="5815887"/>
                <a:ext cx="1031194" cy="29597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Next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AE75F4E-0936-6F48-B1CC-542A274409B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44554" y="5616961"/>
                <a:ext cx="1" cy="19892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87" name="Elbow Connector 86">
                <a:extLst>
                  <a:ext uri="{FF2B5EF4-FFF2-40B4-BE49-F238E27FC236}">
                    <a16:creationId xmlns:a16="http://schemas.microsoft.com/office/drawing/2014/main" id="{70EC331F-6B65-1C47-BCB9-CBB6E76DF972}"/>
                  </a:ext>
                </a:extLst>
              </p:cNvPr>
              <p:cNvCxnSpPr>
                <a:cxnSpLocks/>
                <a:endCxn id="85" idx="2"/>
              </p:cNvCxnSpPr>
              <p:nvPr/>
            </p:nvCxnSpPr>
            <p:spPr>
              <a:xfrm rot="5400000">
                <a:off x="6188036" y="5245954"/>
                <a:ext cx="922429" cy="809391"/>
              </a:xfrm>
              <a:prstGeom prst="bentConnector3">
                <a:avLst>
                  <a:gd name="adj1" fmla="val 124782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0F1266-31F8-CF4E-8D97-AFE449322CF4}"/>
              </a:ext>
            </a:extLst>
          </p:cNvPr>
          <p:cNvGrpSpPr/>
          <p:nvPr/>
        </p:nvGrpSpPr>
        <p:grpSpPr>
          <a:xfrm>
            <a:off x="4922578" y="1560000"/>
            <a:ext cx="3144322" cy="1553887"/>
            <a:chOff x="5201620" y="1358388"/>
            <a:chExt cx="3144322" cy="155388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58C45A7-CB8A-BE4E-93DF-A0D53619E0E0}"/>
                </a:ext>
              </a:extLst>
            </p:cNvPr>
            <p:cNvSpPr/>
            <p:nvPr/>
          </p:nvSpPr>
          <p:spPr>
            <a:xfrm>
              <a:off x="6900712" y="2478454"/>
              <a:ext cx="433821" cy="433821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700468C-530F-EB49-9990-BAF3114A1C0E}"/>
                </a:ext>
              </a:extLst>
            </p:cNvPr>
            <p:cNvCxnSpPr>
              <a:cxnSpLocks/>
              <a:stCxn id="40" idx="2"/>
              <a:endCxn id="38" idx="0"/>
            </p:cNvCxnSpPr>
            <p:nvPr/>
          </p:nvCxnSpPr>
          <p:spPr>
            <a:xfrm>
              <a:off x="6773781" y="1881608"/>
              <a:ext cx="343842" cy="5968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912CFA-A163-C34E-AA00-BBEC81AFEB82}"/>
                </a:ext>
              </a:extLst>
            </p:cNvPr>
            <p:cNvSpPr txBox="1"/>
            <p:nvPr/>
          </p:nvSpPr>
          <p:spPr>
            <a:xfrm>
              <a:off x="5201620" y="1358388"/>
              <a:ext cx="3144322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references: </a:t>
              </a:r>
              <a:b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access on load/store instructions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537013-4C81-3544-884A-2977636AB57F}"/>
              </a:ext>
            </a:extLst>
          </p:cNvPr>
          <p:cNvGrpSpPr/>
          <p:nvPr/>
        </p:nvGrpSpPr>
        <p:grpSpPr>
          <a:xfrm>
            <a:off x="5322322" y="4718125"/>
            <a:ext cx="2759858" cy="1708134"/>
            <a:chOff x="5571316" y="5023383"/>
            <a:chExt cx="2759858" cy="17081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3B4778A-735B-614E-AFD9-349BE932ECF0}"/>
                </a:ext>
              </a:extLst>
            </p:cNvPr>
            <p:cNvSpPr/>
            <p:nvPr/>
          </p:nvSpPr>
          <p:spPr>
            <a:xfrm>
              <a:off x="6889772" y="5023383"/>
              <a:ext cx="433821" cy="433821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A6143E8-64A1-DB44-90BE-D544D7C9DE80}"/>
                </a:ext>
              </a:extLst>
            </p:cNvPr>
            <p:cNvCxnSpPr>
              <a:cxnSpLocks/>
              <a:stCxn id="8" idx="0"/>
              <a:endCxn id="3" idx="4"/>
            </p:cNvCxnSpPr>
            <p:nvPr/>
          </p:nvCxnSpPr>
          <p:spPr>
            <a:xfrm flipV="1">
              <a:off x="6951245" y="5457204"/>
              <a:ext cx="155438" cy="7510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88AA38-40E3-BA41-BB2D-D9140810D986}"/>
                </a:ext>
              </a:extLst>
            </p:cNvPr>
            <p:cNvSpPr txBox="1"/>
            <p:nvPr/>
          </p:nvSpPr>
          <p:spPr>
            <a:xfrm>
              <a:off x="5571316" y="6208297"/>
              <a:ext cx="275985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Instruction references:</a:t>
              </a:r>
            </a:p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access on every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709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Uni-programming </a:t>
            </a:r>
            <a:br>
              <a:rPr lang="en-US" altLang="ko-KR" dirty="0"/>
            </a:br>
            <a:r>
              <a:rPr lang="en-US" altLang="ko-KR" dirty="0"/>
              <a:t>Without Protection and Translation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There is always </a:t>
            </a:r>
            <a:r>
              <a:rPr lang="en-US" altLang="ko-KR" sz="1800" dirty="0">
                <a:solidFill>
                  <a:srgbClr val="FF0000"/>
                </a:solidFill>
              </a:rPr>
              <a:t>only one</a:t>
            </a:r>
            <a:r>
              <a:rPr lang="en-US" altLang="ko-KR" sz="1800" dirty="0"/>
              <a:t> program running at a time</a:t>
            </a:r>
          </a:p>
          <a:p>
            <a:r>
              <a:rPr lang="en-US" altLang="ko-KR" sz="1800" dirty="0"/>
              <a:t>Program </a:t>
            </a:r>
            <a:r>
              <a:rPr lang="en-US" altLang="ko-KR" sz="1800" dirty="0">
                <a:solidFill>
                  <a:srgbClr val="FF0000"/>
                </a:solidFill>
              </a:rPr>
              <a:t>always</a:t>
            </a:r>
            <a:r>
              <a:rPr lang="en-US" altLang="ko-KR" sz="1800" dirty="0"/>
              <a:t> runs at same place in physical memory</a:t>
            </a:r>
          </a:p>
          <a:p>
            <a:pPr lvl="1"/>
            <a:r>
              <a:rPr lang="en-US" altLang="ko-KR" sz="1400" dirty="0"/>
              <a:t>Virtual address space = physical address space</a:t>
            </a:r>
          </a:p>
          <a:p>
            <a:r>
              <a:rPr lang="en-US" altLang="ko-KR" sz="1800" dirty="0"/>
              <a:t>Program can access any physical address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Program is given illusion of dedicated machine by literally giving it one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970515" y="3393905"/>
            <a:ext cx="2945535" cy="2483716"/>
            <a:chOff x="1728" y="2112"/>
            <a:chExt cx="2041" cy="1721"/>
          </a:xfrm>
        </p:grpSpPr>
        <p:sp>
          <p:nvSpPr>
            <p:cNvPr id="27653" name="Text Box 6"/>
            <p:cNvSpPr txBox="1">
              <a:spLocks noChangeArrowheads="1"/>
            </p:cNvSpPr>
            <p:nvPr/>
          </p:nvSpPr>
          <p:spPr bwMode="auto">
            <a:xfrm>
              <a:off x="2932" y="3600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0x00000000</a:t>
              </a:r>
            </a:p>
          </p:txBody>
        </p:sp>
        <p:sp>
          <p:nvSpPr>
            <p:cNvPr id="27654" name="Text Box 7"/>
            <p:cNvSpPr txBox="1">
              <a:spLocks noChangeArrowheads="1"/>
            </p:cNvSpPr>
            <p:nvPr/>
          </p:nvSpPr>
          <p:spPr bwMode="auto">
            <a:xfrm>
              <a:off x="2932" y="2121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0xFFFFFFFF</a:t>
              </a:r>
            </a:p>
          </p:txBody>
        </p:sp>
        <p:grpSp>
          <p:nvGrpSpPr>
            <p:cNvPr id="27655" name="Group 11"/>
            <p:cNvGrpSpPr>
              <a:grpSpLocks/>
            </p:cNvGrpSpPr>
            <p:nvPr/>
          </p:nvGrpSpPr>
          <p:grpSpPr bwMode="auto">
            <a:xfrm>
              <a:off x="1728" y="2112"/>
              <a:ext cx="1104" cy="1680"/>
              <a:chOff x="2208" y="1968"/>
              <a:chExt cx="1104" cy="1680"/>
            </a:xfrm>
          </p:grpSpPr>
          <p:sp>
            <p:nvSpPr>
              <p:cNvPr id="61449" name="Rectangle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1104" cy="168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0478" tIns="44445" rIns="90478" bIns="44445" anchor="ctr"/>
              <a:lstStyle/>
              <a:p>
                <a:pPr eaLnBrk="0" hangingPunct="0">
                  <a:defRPr/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658" name="Text Box 9"/>
              <p:cNvSpPr txBox="1">
                <a:spLocks noChangeArrowheads="1"/>
              </p:cNvSpPr>
              <p:nvPr/>
            </p:nvSpPr>
            <p:spPr bwMode="auto">
              <a:xfrm>
                <a:off x="2284" y="3312"/>
                <a:ext cx="85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User Process</a:t>
                </a:r>
              </a:p>
            </p:txBody>
          </p:sp>
          <p:sp>
            <p:nvSpPr>
              <p:cNvPr id="27659" name="Text Box 10"/>
              <p:cNvSpPr txBox="1">
                <a:spLocks noChangeArrowheads="1"/>
              </p:cNvSpPr>
              <p:nvPr/>
            </p:nvSpPr>
            <p:spPr bwMode="auto">
              <a:xfrm>
                <a:off x="2282" y="2008"/>
                <a:ext cx="697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Operating</a:t>
                </a:r>
              </a:p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System</a:t>
                </a:r>
              </a:p>
            </p:txBody>
          </p:sp>
        </p:grpSp>
        <p:sp>
          <p:nvSpPr>
            <p:cNvPr id="27656" name="Text Box 12"/>
            <p:cNvSpPr txBox="1">
              <a:spLocks noChangeArrowheads="1"/>
            </p:cNvSpPr>
            <p:nvPr/>
          </p:nvSpPr>
          <p:spPr bwMode="auto">
            <a:xfrm rot="16200000">
              <a:off x="3133" y="2734"/>
              <a:ext cx="75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Valid 32-bit</a:t>
              </a:r>
            </a:p>
            <a:p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Addresses</a:t>
              </a:r>
            </a:p>
          </p:txBody>
        </p:sp>
      </p:grpSp>
      <p:pic>
        <p:nvPicPr>
          <p:cNvPr id="15" name="Picture 4" descr="File:NASAComputerRoom7090.NARA.jpg">
            <a:extLst>
              <a:ext uri="{FF2B5EF4-FFF2-40B4-BE49-F238E27FC236}">
                <a16:creationId xmlns:a16="http://schemas.microsoft.com/office/drawing/2014/main" id="{7EA726DC-B894-6E47-BDB7-1C14CE223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6358" y="1676400"/>
            <a:ext cx="2128992" cy="1717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9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Multi-programming </a:t>
            </a:r>
            <a:br>
              <a:rPr lang="en-US" altLang="ko-KR" dirty="0"/>
            </a:br>
            <a:r>
              <a:rPr lang="en-US" altLang="ko-KR" dirty="0"/>
              <a:t>Without Protection and Translation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To prevent address overlap between processes, loader/linker adjust addresses while programs are loaded into memory (loads, stores, jumps)</a:t>
            </a:r>
          </a:p>
          <a:p>
            <a:pPr lvl="1"/>
            <a:r>
              <a:rPr lang="en-US" altLang="ko-KR" sz="1600" dirty="0"/>
              <a:t>Virtual address = physical address</a:t>
            </a:r>
          </a:p>
          <a:p>
            <a:pPr lvl="2"/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Bugs in any program can cause other programs (including OS) to crash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832882" y="3078315"/>
            <a:ext cx="2945535" cy="2483716"/>
            <a:chOff x="1680" y="2256"/>
            <a:chExt cx="2041" cy="1721"/>
          </a:xfrm>
        </p:grpSpPr>
        <p:sp>
          <p:nvSpPr>
            <p:cNvPr id="29701" name="Text Box 4"/>
            <p:cNvSpPr txBox="1">
              <a:spLocks noChangeArrowheads="1"/>
            </p:cNvSpPr>
            <p:nvPr/>
          </p:nvSpPr>
          <p:spPr bwMode="auto">
            <a:xfrm>
              <a:off x="2884" y="3744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0x00000000</a:t>
              </a:r>
            </a:p>
          </p:txBody>
        </p:sp>
        <p:sp>
          <p:nvSpPr>
            <p:cNvPr id="29702" name="Text Box 5"/>
            <p:cNvSpPr txBox="1">
              <a:spLocks noChangeArrowheads="1"/>
            </p:cNvSpPr>
            <p:nvPr/>
          </p:nvSpPr>
          <p:spPr bwMode="auto">
            <a:xfrm>
              <a:off x="2884" y="2265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0xFFFFFFFF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680" y="2256"/>
              <a:ext cx="1104" cy="16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1707" y="3600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1</a:t>
              </a: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1796" y="2400"/>
              <a:ext cx="697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Operating</a:t>
              </a:r>
            </a:p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System</a:t>
              </a: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727" y="3120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2</a:t>
              </a:r>
            </a:p>
          </p:txBody>
        </p:sp>
        <p:sp>
          <p:nvSpPr>
            <p:cNvPr id="29707" name="Text Box 12"/>
            <p:cNvSpPr txBox="1">
              <a:spLocks noChangeArrowheads="1"/>
            </p:cNvSpPr>
            <p:nvPr/>
          </p:nvSpPr>
          <p:spPr bwMode="auto">
            <a:xfrm>
              <a:off x="2880" y="3102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0x00020000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628" y="3465009"/>
            <a:ext cx="1457277" cy="174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9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Multiprogramming With Protection </a:t>
            </a:r>
            <a:br>
              <a:rPr lang="en-US" altLang="ko-KR" dirty="0"/>
            </a:br>
            <a:r>
              <a:rPr lang="en-US" altLang="ko-KR" dirty="0"/>
              <a:t>but Without Translation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Can we protect programs from each other </a:t>
            </a:r>
            <a:r>
              <a:rPr lang="en-US" altLang="ko-KR" sz="2000" u="sng" dirty="0">
                <a:solidFill>
                  <a:srgbClr val="FF0000"/>
                </a:solidFill>
              </a:rPr>
              <a:t>without translation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800" dirty="0"/>
              <a:t>Yes: use two special registers </a:t>
            </a:r>
            <a:r>
              <a:rPr lang="en-US" altLang="ko-KR" sz="1600" dirty="0">
                <a:latin typeface="Ubuntu Mono" panose="020B0509030602030204" pitchFamily="49" charset="0"/>
              </a:rPr>
              <a:t>base</a:t>
            </a:r>
            <a:r>
              <a:rPr lang="en-US" altLang="ko-KR" sz="1800" dirty="0"/>
              <a:t> and </a:t>
            </a:r>
            <a:r>
              <a:rPr lang="en-US" altLang="ko-KR" sz="1600" dirty="0">
                <a:latin typeface="Ubuntu Mono" panose="020B0509030602030204" pitchFamily="49" charset="0"/>
              </a:rPr>
              <a:t>limit</a:t>
            </a:r>
            <a:r>
              <a:rPr lang="en-US" altLang="ko-KR" sz="1800" dirty="0"/>
              <a:t> </a:t>
            </a:r>
          </a:p>
          <a:p>
            <a:pPr lvl="2"/>
            <a:r>
              <a:rPr lang="en-US" altLang="ko-KR" sz="1600" dirty="0"/>
              <a:t>Prevent application from straying outside designated area</a:t>
            </a:r>
          </a:p>
          <a:p>
            <a:pPr lvl="2"/>
            <a:r>
              <a:rPr lang="en-US" altLang="ko-KR" sz="1600" dirty="0"/>
              <a:t>If application tries to access an illegal address, raise exception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en-US" altLang="ko-KR" sz="1800" dirty="0"/>
              <a:t>During switch, kernel loads new base/limit from PCB</a:t>
            </a:r>
          </a:p>
          <a:p>
            <a:pPr lvl="2"/>
            <a:r>
              <a:rPr lang="en-US" altLang="ko-KR" sz="1600" dirty="0"/>
              <a:t>User is not allowed to change base/limit registers</a:t>
            </a:r>
          </a:p>
          <a:p>
            <a:endParaRPr lang="en-US" altLang="ko-KR" sz="2000" dirty="0"/>
          </a:p>
        </p:txBody>
      </p:sp>
      <p:grpSp>
        <p:nvGrpSpPr>
          <p:cNvPr id="16" name="Group 21">
            <a:extLst>
              <a:ext uri="{FF2B5EF4-FFF2-40B4-BE49-F238E27FC236}">
                <a16:creationId xmlns:a16="http://schemas.microsoft.com/office/drawing/2014/main" id="{82090934-F844-5C46-909A-1E00A4813F60}"/>
              </a:ext>
            </a:extLst>
          </p:cNvPr>
          <p:cNvGrpSpPr>
            <a:grpSpLocks/>
          </p:cNvGrpSpPr>
          <p:nvPr/>
        </p:nvGrpSpPr>
        <p:grpSpPr bwMode="auto">
          <a:xfrm>
            <a:off x="1321954" y="3186764"/>
            <a:ext cx="6298046" cy="2288099"/>
            <a:chOff x="872" y="894"/>
            <a:chExt cx="4364" cy="1744"/>
          </a:xfrm>
        </p:grpSpPr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F6AF8D63-5FDC-A24D-B876-C26AD71E3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2382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7716983D-B531-2748-A35F-2677F24F3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903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5D8CAA54-91E5-A24A-A95E-4BE8FAA21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894"/>
              <a:ext cx="1104" cy="16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078006F1-C1F7-4F4B-9FFB-E0113D6FE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" y="2238"/>
              <a:ext cx="96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1</a:t>
              </a: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D68C1C5-3C30-1C4D-BEBE-ACF9C1EC6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1030"/>
              <a:ext cx="69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Operating</a:t>
              </a:r>
            </a:p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System</a:t>
              </a: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87590863-C619-C24C-8CA3-0EE7BE139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1758"/>
              <a:ext cx="96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2</a:t>
              </a:r>
            </a:p>
          </p:txBody>
        </p:sp>
        <p:sp>
          <p:nvSpPr>
            <p:cNvPr id="23" name="Text Box 13">
              <a:extLst>
                <a:ext uri="{FF2B5EF4-FFF2-40B4-BE49-F238E27FC236}">
                  <a16:creationId xmlns:a16="http://schemas.microsoft.com/office/drawing/2014/main" id="{F3FC8D4B-A8AF-FC49-9CF1-1463C450B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1740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0x00020000</a:t>
              </a: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B2A94995-9833-1B45-B92E-CA7632FB2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769"/>
              <a:ext cx="148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14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base = 0x20000</a:t>
              </a:r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FB582609-8D56-CD43-A413-0BC24AD00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0" y="1891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15">
              <a:extLst>
                <a:ext uri="{FF2B5EF4-FFF2-40B4-BE49-F238E27FC236}">
                  <a16:creationId xmlns:a16="http://schemas.microsoft.com/office/drawing/2014/main" id="{F03450CC-EC22-8F40-8ABF-53AFAB463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382"/>
              <a:ext cx="148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14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limit = 0x10000</a:t>
              </a: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B0A0C095-23F0-3442-A1D1-D9B7496B94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0" y="150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31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>
            <a:extLst>
              <a:ext uri="{FF2B5EF4-FFF2-40B4-BE49-F238E27FC236}">
                <a16:creationId xmlns:a16="http://schemas.microsoft.com/office/drawing/2014/main" id="{F3CC6016-2954-FD40-B755-9BEAE183E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</a:t>
            </a:r>
            <a:br>
              <a:rPr lang="en-US" altLang="ko-KR" dirty="0"/>
            </a:br>
            <a:r>
              <a:rPr lang="en-US" altLang="ko-KR" dirty="0"/>
              <a:t>Protection With Address Translation</a:t>
            </a:r>
            <a:endParaRPr lang="en-US" altLang="en-US" dirty="0"/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112E936A-9480-7D48-8E12-A7160F2F6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49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1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1</a:t>
            </a:r>
          </a:p>
        </p:txBody>
      </p:sp>
      <p:grpSp>
        <p:nvGrpSpPr>
          <p:cNvPr id="26633" name="Group 17">
            <a:extLst>
              <a:ext uri="{FF2B5EF4-FFF2-40B4-BE49-F238E27FC236}">
                <a16:creationId xmlns:a16="http://schemas.microsoft.com/office/drawing/2014/main" id="{D8274236-7E39-264C-B3EE-5C3E9BCF6E78}"/>
              </a:ext>
            </a:extLst>
          </p:cNvPr>
          <p:cNvGrpSpPr>
            <a:grpSpLocks/>
          </p:cNvGrpSpPr>
          <p:nvPr/>
        </p:nvGrpSpPr>
        <p:grpSpPr bwMode="auto">
          <a:xfrm>
            <a:off x="3923969" y="1714393"/>
            <a:ext cx="1295400" cy="4849091"/>
            <a:chOff x="2448" y="624"/>
            <a:chExt cx="816" cy="3360"/>
          </a:xfrm>
        </p:grpSpPr>
        <p:sp>
          <p:nvSpPr>
            <p:cNvPr id="26652" name="Rectangle 18">
              <a:extLst>
                <a:ext uri="{FF2B5EF4-FFF2-40B4-BE49-F238E27FC236}">
                  <a16:creationId xmlns:a16="http://schemas.microsoft.com/office/drawing/2014/main" id="{84A80DBF-760B-6343-9A03-15A78B9AC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Code 2</a:t>
              </a:r>
            </a:p>
          </p:txBody>
        </p:sp>
        <p:sp>
          <p:nvSpPr>
            <p:cNvPr id="47133" name="Rectangle 19">
              <a:extLst>
                <a:ext uri="{FF2B5EF4-FFF2-40B4-BE49-F238E27FC236}">
                  <a16:creationId xmlns:a16="http://schemas.microsoft.com/office/drawing/2014/main" id="{0BED46C8-5861-F644-84F6-D82FD4ADC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 sz="1600" dirty="0">
                  <a:latin typeface="Gill Sans Light" panose="020B0302020104020203" pitchFamily="34" charset="-79"/>
                  <a:ea typeface="Helvetica" charset="0"/>
                  <a:cs typeface="Gill Sans Light" panose="020B0302020104020203" pitchFamily="34" charset="-79"/>
                </a:rPr>
                <a:t>Code 1</a:t>
              </a:r>
            </a:p>
          </p:txBody>
        </p:sp>
        <p:sp>
          <p:nvSpPr>
            <p:cNvPr id="26654" name="Rectangle 20">
              <a:extLst>
                <a:ext uri="{FF2B5EF4-FFF2-40B4-BE49-F238E27FC236}">
                  <a16:creationId xmlns:a16="http://schemas.microsoft.com/office/drawing/2014/main" id="{4AF5AE51-CBB6-7A4F-9AF8-D2E141FD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2</a:t>
              </a:r>
            </a:p>
          </p:txBody>
        </p:sp>
        <p:sp>
          <p:nvSpPr>
            <p:cNvPr id="26655" name="Rectangle 21">
              <a:extLst>
                <a:ext uri="{FF2B5EF4-FFF2-40B4-BE49-F238E27FC236}">
                  <a16:creationId xmlns:a16="http://schemas.microsoft.com/office/drawing/2014/main" id="{EAD9BE58-FF3E-F04A-BE97-C5E6A8A85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heap &amp; </a:t>
              </a:r>
            </a:p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Stacks</a:t>
              </a:r>
            </a:p>
          </p:txBody>
        </p:sp>
        <p:sp>
          <p:nvSpPr>
            <p:cNvPr id="26656" name="Rectangle 22">
              <a:extLst>
                <a:ext uri="{FF2B5EF4-FFF2-40B4-BE49-F238E27FC236}">
                  <a16:creationId xmlns:a16="http://schemas.microsoft.com/office/drawing/2014/main" id="{4245968F-9B1A-2C45-930E-5488B2DA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1</a:t>
              </a:r>
            </a:p>
          </p:txBody>
        </p:sp>
        <p:sp>
          <p:nvSpPr>
            <p:cNvPr id="26657" name="Rectangle 23">
              <a:extLst>
                <a:ext uri="{FF2B5EF4-FFF2-40B4-BE49-F238E27FC236}">
                  <a16:creationId xmlns:a16="http://schemas.microsoft.com/office/drawing/2014/main" id="{CF350D24-FDBD-9843-B8CB-9D4A7ECE2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2 </a:t>
              </a:r>
            </a:p>
          </p:txBody>
        </p:sp>
        <p:sp>
          <p:nvSpPr>
            <p:cNvPr id="26658" name="Rectangle 24">
              <a:extLst>
                <a:ext uri="{FF2B5EF4-FFF2-40B4-BE49-F238E27FC236}">
                  <a16:creationId xmlns:a16="http://schemas.microsoft.com/office/drawing/2014/main" id="{B3A31B80-C4DE-1548-B60D-0D2317329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1</a:t>
              </a:r>
            </a:p>
          </p:txBody>
        </p:sp>
        <p:sp>
          <p:nvSpPr>
            <p:cNvPr id="26659" name="Rectangle 25">
              <a:extLst>
                <a:ext uri="{FF2B5EF4-FFF2-40B4-BE49-F238E27FC236}">
                  <a16:creationId xmlns:a16="http://schemas.microsoft.com/office/drawing/2014/main" id="{D642561D-1AE6-AF44-99C6-A3825171B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2</a:t>
              </a:r>
            </a:p>
          </p:txBody>
        </p:sp>
        <p:sp>
          <p:nvSpPr>
            <p:cNvPr id="26660" name="Rectangle 26">
              <a:extLst>
                <a:ext uri="{FF2B5EF4-FFF2-40B4-BE49-F238E27FC236}">
                  <a16:creationId xmlns:a16="http://schemas.microsoft.com/office/drawing/2014/main" id="{AC8775FC-01D5-CD4E-B4BA-1195B4821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1</a:t>
              </a:r>
            </a:p>
          </p:txBody>
        </p:sp>
        <p:sp>
          <p:nvSpPr>
            <p:cNvPr id="26661" name="Rectangle 27">
              <a:extLst>
                <a:ext uri="{FF2B5EF4-FFF2-40B4-BE49-F238E27FC236}">
                  <a16:creationId xmlns:a16="http://schemas.microsoft.com/office/drawing/2014/main" id="{48CCDCC3-D5C5-594D-BFE2-E8320E6CB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code</a:t>
              </a:r>
            </a:p>
          </p:txBody>
        </p:sp>
        <p:sp>
          <p:nvSpPr>
            <p:cNvPr id="26662" name="Rectangle 28">
              <a:extLst>
                <a:ext uri="{FF2B5EF4-FFF2-40B4-BE49-F238E27FC236}">
                  <a16:creationId xmlns:a16="http://schemas.microsoft.com/office/drawing/2014/main" id="{852E968A-59A5-144B-A658-274AA4756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data</a:t>
              </a:r>
            </a:p>
          </p:txBody>
        </p:sp>
      </p:grpSp>
      <p:sp>
        <p:nvSpPr>
          <p:cNvPr id="26634" name="Line 29">
            <a:extLst>
              <a:ext uri="{FF2B5EF4-FFF2-40B4-BE49-F238E27FC236}">
                <a16:creationId xmlns:a16="http://schemas.microsoft.com/office/drawing/2014/main" id="{B1754491-2CA9-0D4A-BC0E-65B1D58BD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7406" y="2508835"/>
            <a:ext cx="2023930" cy="156420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5" name="Line 30">
            <a:extLst>
              <a:ext uri="{FF2B5EF4-FFF2-40B4-BE49-F238E27FC236}">
                <a16:creationId xmlns:a16="http://schemas.microsoft.com/office/drawing/2014/main" id="{149EC1A1-7077-B346-A2CD-CB0DB484C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4669" y="2889836"/>
            <a:ext cx="2014034" cy="1900138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6" name="Line 31">
            <a:extLst>
              <a:ext uri="{FF2B5EF4-FFF2-40B4-BE49-F238E27FC236}">
                <a16:creationId xmlns:a16="http://schemas.microsoft.com/office/drawing/2014/main" id="{4C316BCB-E6F1-5A46-9E79-4A7388900C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4669" y="3187700"/>
            <a:ext cx="2023930" cy="15933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7" name="Line 32">
            <a:extLst>
              <a:ext uri="{FF2B5EF4-FFF2-40B4-BE49-F238E27FC236}">
                <a16:creationId xmlns:a16="http://schemas.microsoft.com/office/drawing/2014/main" id="{073E41E1-4D1A-0349-B2C0-486A7FD45D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4773" y="2343134"/>
            <a:ext cx="2023930" cy="1357062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8" name="Line 33">
            <a:extLst>
              <a:ext uri="{FF2B5EF4-FFF2-40B4-BE49-F238E27FC236}">
                <a16:creationId xmlns:a16="http://schemas.microsoft.com/office/drawing/2014/main" id="{E5133322-ABB2-294B-AE8B-A7F1DA1923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5563" y="2889835"/>
            <a:ext cx="2054501" cy="1545334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9" name="Line 34">
            <a:extLst>
              <a:ext uri="{FF2B5EF4-FFF2-40B4-BE49-F238E27FC236}">
                <a16:creationId xmlns:a16="http://schemas.microsoft.com/office/drawing/2014/main" id="{2CF5479C-9A0A-FE4A-B9BC-EF3FE49930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8197" y="2483304"/>
            <a:ext cx="2051869" cy="111366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0" name="Line 35">
            <a:extLst>
              <a:ext uri="{FF2B5EF4-FFF2-40B4-BE49-F238E27FC236}">
                <a16:creationId xmlns:a16="http://schemas.microsoft.com/office/drawing/2014/main" id="{6D87E850-F6CE-FF4C-B7BF-9149BFAD39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22002" y="1928205"/>
            <a:ext cx="2098062" cy="172334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1" name="Line 36">
            <a:extLst>
              <a:ext uri="{FF2B5EF4-FFF2-40B4-BE49-F238E27FC236}">
                <a16:creationId xmlns:a16="http://schemas.microsoft.com/office/drawing/2014/main" id="{D6559007-79C1-7846-B7DF-B4D36C616E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3463" y="2778699"/>
            <a:ext cx="2046600" cy="535171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51" name="Text Box 46">
            <a:extLst>
              <a:ext uri="{FF2B5EF4-FFF2-40B4-BE49-F238E27FC236}">
                <a16:creationId xmlns:a16="http://schemas.microsoft.com/office/drawing/2014/main" id="{66D9659B-A6D4-C546-B556-EEC70E644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704" y="1345285"/>
            <a:ext cx="2023930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 Space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912604-E368-0D42-AF34-250FFFB11753}"/>
              </a:ext>
            </a:extLst>
          </p:cNvPr>
          <p:cNvGrpSpPr/>
          <p:nvPr/>
        </p:nvGrpSpPr>
        <p:grpSpPr>
          <a:xfrm>
            <a:off x="545278" y="2164144"/>
            <a:ext cx="1441852" cy="1827962"/>
            <a:chOff x="545278" y="2072746"/>
            <a:chExt cx="1441852" cy="201075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0DCE5E6-F610-8347-BDA7-D4633BA3DFBF}"/>
                </a:ext>
              </a:extLst>
            </p:cNvPr>
            <p:cNvSpPr/>
            <p:nvPr/>
          </p:nvSpPr>
          <p:spPr bwMode="auto">
            <a:xfrm rot="10800000" flipV="1">
              <a:off x="649842" y="2620336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AC13365-A973-FF46-AFBD-01D5F3FFBDA0}"/>
                </a:ext>
              </a:extLst>
            </p:cNvPr>
            <p:cNvSpPr/>
            <p:nvPr/>
          </p:nvSpPr>
          <p:spPr bwMode="auto">
            <a:xfrm rot="10800000" flipV="1">
              <a:off x="649842" y="216177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1808287-9309-6541-8D46-41DD2245C3FB}"/>
                </a:ext>
              </a:extLst>
            </p:cNvPr>
            <p:cNvSpPr/>
            <p:nvPr/>
          </p:nvSpPr>
          <p:spPr bwMode="auto">
            <a:xfrm flipV="1">
              <a:off x="545278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A56365-8B92-E945-8FDF-C97E5FDE0A84}"/>
                </a:ext>
              </a:extLst>
            </p:cNvPr>
            <p:cNvSpPr/>
            <p:nvPr/>
          </p:nvSpPr>
          <p:spPr bwMode="auto">
            <a:xfrm rot="10800000" flipV="1">
              <a:off x="649842" y="351336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C4024E-206A-CF4D-B1C1-BC777102A237}"/>
                </a:ext>
              </a:extLst>
            </p:cNvPr>
            <p:cNvSpPr/>
            <p:nvPr/>
          </p:nvSpPr>
          <p:spPr bwMode="auto">
            <a:xfrm rot="10800000" flipV="1">
              <a:off x="649842" y="3054804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69" name="Text Box 5">
            <a:extLst>
              <a:ext uri="{FF2B5EF4-FFF2-40B4-BE49-F238E27FC236}">
                <a16:creationId xmlns:a16="http://schemas.microsoft.com/office/drawing/2014/main" id="{B3172ADB-5A42-2542-8AB6-679AC7A2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476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2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234778-5E35-B045-AABD-E204CF7F78D4}"/>
              </a:ext>
            </a:extLst>
          </p:cNvPr>
          <p:cNvGrpSpPr/>
          <p:nvPr/>
        </p:nvGrpSpPr>
        <p:grpSpPr>
          <a:xfrm>
            <a:off x="7215505" y="2164144"/>
            <a:ext cx="1441852" cy="1827962"/>
            <a:chOff x="7215505" y="2072746"/>
            <a:chExt cx="1441852" cy="201075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95EA427-1DC7-3E4B-A1D9-E20FBE73FCF7}"/>
                </a:ext>
              </a:extLst>
            </p:cNvPr>
            <p:cNvSpPr/>
            <p:nvPr/>
          </p:nvSpPr>
          <p:spPr bwMode="auto">
            <a:xfrm rot="10800000" flipV="1">
              <a:off x="7320069" y="2620336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7B06EB0-5248-EB45-BB76-C4A80CC8ED0C}"/>
                </a:ext>
              </a:extLst>
            </p:cNvPr>
            <p:cNvSpPr/>
            <p:nvPr/>
          </p:nvSpPr>
          <p:spPr bwMode="auto">
            <a:xfrm rot="10800000" flipV="1">
              <a:off x="7320069" y="216177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02C2DFB-8A53-1540-BB69-DD54697D92CC}"/>
                </a:ext>
              </a:extLst>
            </p:cNvPr>
            <p:cNvSpPr/>
            <p:nvPr/>
          </p:nvSpPr>
          <p:spPr bwMode="auto">
            <a:xfrm flipV="1">
              <a:off x="7215505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A910417-A9B8-3541-A8DF-230197F67812}"/>
                </a:ext>
              </a:extLst>
            </p:cNvPr>
            <p:cNvSpPr/>
            <p:nvPr/>
          </p:nvSpPr>
          <p:spPr bwMode="auto">
            <a:xfrm rot="10800000" flipV="1">
              <a:off x="7320069" y="351336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694141F-E39D-AD40-BDD8-2448B35D5CA6}"/>
                </a:ext>
              </a:extLst>
            </p:cNvPr>
            <p:cNvSpPr/>
            <p:nvPr/>
          </p:nvSpPr>
          <p:spPr bwMode="auto">
            <a:xfrm rot="10800000" flipV="1">
              <a:off x="7320069" y="3054804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26627" name="Oval 3">
            <a:extLst>
              <a:ext uri="{FF2B5EF4-FFF2-40B4-BE49-F238E27FC236}">
                <a16:creationId xmlns:a16="http://schemas.microsoft.com/office/drawing/2014/main" id="{F54115D9-3D29-FF4D-A808-4ED0BBB52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958" y="2355903"/>
            <a:ext cx="811378" cy="189256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7" name="Text Box 42">
            <a:extLst>
              <a:ext uri="{FF2B5EF4-FFF2-40B4-BE49-F238E27FC236}">
                <a16:creationId xmlns:a16="http://schemas.microsoft.com/office/drawing/2014/main" id="{6E7337C1-CD0F-9A45-8C0A-4914FAA8803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816455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1</a:t>
            </a:r>
          </a:p>
        </p:txBody>
      </p:sp>
      <p:sp>
        <p:nvSpPr>
          <p:cNvPr id="77" name="Oval 3">
            <a:extLst>
              <a:ext uri="{FF2B5EF4-FFF2-40B4-BE49-F238E27FC236}">
                <a16:creationId xmlns:a16="http://schemas.microsoft.com/office/drawing/2014/main" id="{BB622D40-2FFF-CA41-9A80-0BA4E772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339" y="2355903"/>
            <a:ext cx="811378" cy="18925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78" name="Text Box 42">
            <a:extLst>
              <a:ext uri="{FF2B5EF4-FFF2-40B4-BE49-F238E27FC236}">
                <a16:creationId xmlns:a16="http://schemas.microsoft.com/office/drawing/2014/main" id="{8F312DF1-51B6-D648-B4E8-74C6C4C7519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735836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2</a:t>
            </a:r>
          </a:p>
        </p:txBody>
      </p:sp>
    </p:spTree>
    <p:extLst>
      <p:ext uri="{BB962C8B-B14F-4D97-AF65-F5344CB8AC3E}">
        <p14:creationId xmlns:p14="http://schemas.microsoft.com/office/powerpoint/2010/main" val="148641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FCB8F5EB-9E14-D245-B11F-730E8AF6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Upsides</a:t>
            </a:r>
          </a:p>
          <a:p>
            <a:pPr lvl="1"/>
            <a:r>
              <a:rPr lang="en-US" sz="1800" dirty="0"/>
              <a:t>Code can be written, compiled, linked, and loaded </a:t>
            </a:r>
            <a:r>
              <a:rPr lang="en-US" sz="1800" dirty="0">
                <a:solidFill>
                  <a:srgbClr val="FF0000"/>
                </a:solidFill>
              </a:rPr>
              <a:t>independently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Threads think they have unrestricted access to their entire virtual memory range</a:t>
            </a:r>
          </a:p>
          <a:p>
            <a:pPr lvl="2"/>
            <a:r>
              <a:rPr lang="en-CA" sz="1600" dirty="0"/>
              <a:t>Threads do not need to worry about memory usage of others</a:t>
            </a:r>
          </a:p>
          <a:p>
            <a:pPr lvl="1"/>
            <a:r>
              <a:rPr lang="en-US" sz="1800" dirty="0"/>
              <a:t>OS can provide </a:t>
            </a:r>
            <a:r>
              <a:rPr lang="en-US" sz="1800" dirty="0">
                <a:solidFill>
                  <a:srgbClr val="FF0000"/>
                </a:solidFill>
              </a:rPr>
              <a:t>protection</a:t>
            </a:r>
            <a:endParaRPr lang="en-US" sz="1800" dirty="0"/>
          </a:p>
          <a:p>
            <a:pPr lvl="2"/>
            <a:r>
              <a:rPr lang="en-US" sz="1600" dirty="0"/>
              <a:t>Threads cannot affect each other if they cannot see each other’s memory</a:t>
            </a:r>
          </a:p>
          <a:p>
            <a:pPr lvl="1"/>
            <a:r>
              <a:rPr lang="en-US" sz="1800" dirty="0"/>
              <a:t>OS can allow </a:t>
            </a:r>
            <a:r>
              <a:rPr lang="en-US" sz="1800" dirty="0">
                <a:solidFill>
                  <a:srgbClr val="FF0000"/>
                </a:solidFill>
              </a:rPr>
              <a:t>memory sharing</a:t>
            </a:r>
          </a:p>
          <a:p>
            <a:pPr lvl="2"/>
            <a:r>
              <a:rPr lang="en-US" sz="1600" dirty="0"/>
              <a:t>Threads’ virtual memory regions can be mapped to same physical regions</a:t>
            </a:r>
          </a:p>
          <a:p>
            <a:pPr lvl="2"/>
            <a:endParaRPr lang="en-US" sz="1600" dirty="0"/>
          </a:p>
          <a:p>
            <a:r>
              <a:rPr lang="en-US" sz="2000" dirty="0"/>
              <a:t>Downsides</a:t>
            </a:r>
          </a:p>
          <a:p>
            <a:pPr lvl="1"/>
            <a:r>
              <a:rPr lang="en-US" sz="1800" dirty="0"/>
              <a:t>Address translation adds </a:t>
            </a:r>
            <a:r>
              <a:rPr lang="en-US" sz="1800" dirty="0">
                <a:solidFill>
                  <a:srgbClr val="FF0000"/>
                </a:solidFill>
              </a:rPr>
              <a:t>performance overhead</a:t>
            </a:r>
          </a:p>
          <a:p>
            <a:pPr lvl="1"/>
            <a:r>
              <a:rPr lang="en-US" sz="1800" dirty="0"/>
              <a:t>Address translation needs </a:t>
            </a:r>
            <a:r>
              <a:rPr lang="en-US" sz="1800" dirty="0">
                <a:solidFill>
                  <a:srgbClr val="FF0000"/>
                </a:solidFill>
              </a:rPr>
              <a:t>extra hardware support</a:t>
            </a:r>
          </a:p>
          <a:p>
            <a:pPr lvl="2"/>
            <a:r>
              <a:rPr lang="en-US" sz="1600" dirty="0"/>
              <a:t>Extra hardware consumes area and power</a:t>
            </a:r>
          </a:p>
          <a:p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DC927-E372-8C49-9643-736DE7CC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Protection With Address Translation:</a:t>
            </a:r>
            <a:br>
              <a:rPr lang="en-US" altLang="ko-KR" dirty="0"/>
            </a:br>
            <a:r>
              <a:rPr lang="en-US" altLang="ko-KR" dirty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0DBC-413E-3045-BE4E-8078231B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Bound (B&amp;B) Address Translation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E0FDBD-DE34-6740-9982-A29AA6DD8BC0}"/>
              </a:ext>
            </a:extLst>
          </p:cNvPr>
          <p:cNvSpPr/>
          <p:nvPr/>
        </p:nvSpPr>
        <p:spPr bwMode="auto">
          <a:xfrm>
            <a:off x="6496875" y="1718078"/>
            <a:ext cx="1661313" cy="41532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52B60C-39D2-724A-8DA6-A6C21959107A}"/>
              </a:ext>
            </a:extLst>
          </p:cNvPr>
          <p:cNvSpPr/>
          <p:nvPr/>
        </p:nvSpPr>
        <p:spPr bwMode="auto">
          <a:xfrm>
            <a:off x="628650" y="4185630"/>
            <a:ext cx="1423983" cy="186474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14D138-F7EC-0643-9217-DEBE4A0B78C0}"/>
              </a:ext>
            </a:extLst>
          </p:cNvPr>
          <p:cNvSpPr/>
          <p:nvPr/>
        </p:nvSpPr>
        <p:spPr bwMode="auto">
          <a:xfrm>
            <a:off x="628650" y="3948299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224522-4E91-BD43-8AF3-70EC8A1E21D8}"/>
              </a:ext>
            </a:extLst>
          </p:cNvPr>
          <p:cNvSpPr/>
          <p:nvPr/>
        </p:nvSpPr>
        <p:spPr bwMode="auto">
          <a:xfrm>
            <a:off x="628650" y="3710969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D6E848-6FBC-AE45-8FAC-2A18710A5F44}"/>
              </a:ext>
            </a:extLst>
          </p:cNvPr>
          <p:cNvSpPr/>
          <p:nvPr/>
        </p:nvSpPr>
        <p:spPr bwMode="auto">
          <a:xfrm>
            <a:off x="628650" y="3304117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4F77A8-36CA-A845-AA8F-F96D89D3CB96}"/>
              </a:ext>
            </a:extLst>
          </p:cNvPr>
          <p:cNvCxnSpPr>
            <a:cxnSpLocks/>
          </p:cNvCxnSpPr>
          <p:nvPr/>
        </p:nvCxnSpPr>
        <p:spPr bwMode="auto">
          <a:xfrm>
            <a:off x="1961205" y="3304117"/>
            <a:ext cx="0" cy="178686"/>
          </a:xfrm>
          <a:prstGeom prst="straightConnector1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E0C48C-3045-5549-B001-E24D808CD5EC}"/>
              </a:ext>
            </a:extLst>
          </p:cNvPr>
          <p:cNvCxnSpPr>
            <a:cxnSpLocks/>
          </p:cNvCxnSpPr>
          <p:nvPr/>
        </p:nvCxnSpPr>
        <p:spPr bwMode="auto">
          <a:xfrm flipV="1">
            <a:off x="1961205" y="3774796"/>
            <a:ext cx="0" cy="173504"/>
          </a:xfrm>
          <a:prstGeom prst="straightConnector1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287680-01B8-724B-A746-893E381C09E3}"/>
              </a:ext>
            </a:extLst>
          </p:cNvPr>
          <p:cNvSpPr txBox="1"/>
          <p:nvPr/>
        </p:nvSpPr>
        <p:spPr>
          <a:xfrm>
            <a:off x="1560350" y="441118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0x000…0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6BF0DC-CAB7-C54C-B4D1-D41BEBC15EED}"/>
              </a:ext>
            </a:extLst>
          </p:cNvPr>
          <p:cNvSpPr txBox="1"/>
          <p:nvPr/>
        </p:nvSpPr>
        <p:spPr>
          <a:xfrm>
            <a:off x="1560350" y="294604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0x010…0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3BD59E-D2A3-C440-9D16-92C9CEF03672}"/>
              </a:ext>
            </a:extLst>
          </p:cNvPr>
          <p:cNvSpPr txBox="1"/>
          <p:nvPr/>
        </p:nvSpPr>
        <p:spPr>
          <a:xfrm>
            <a:off x="8186868" y="5871361"/>
            <a:ext cx="9028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Ubuntu Mono" panose="020B0509030602030204" pitchFamily="49" charset="0"/>
                <a:ea typeface="Gill Sans" charset="0"/>
                <a:cs typeface="Gill Sans Light" panose="020B0302020104020203" pitchFamily="34" charset="-79"/>
              </a:rPr>
              <a:t>0x000…0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274A55-7A03-CF43-A2F9-D6ECB7EB9B9A}"/>
              </a:ext>
            </a:extLst>
          </p:cNvPr>
          <p:cNvSpPr txBox="1"/>
          <p:nvPr/>
        </p:nvSpPr>
        <p:spPr>
          <a:xfrm>
            <a:off x="8186867" y="1438316"/>
            <a:ext cx="9028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Ubuntu Mono" panose="020B0509030602030204" pitchFamily="49" charset="0"/>
                <a:ea typeface="Gill Sans" charset="0"/>
                <a:cs typeface="Gill Sans Light" panose="020B0302020104020203" pitchFamily="34" charset="-79"/>
              </a:rPr>
              <a:t>0xFFF…F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71C1C-E5D3-6A40-8321-62E34F0F0983}"/>
              </a:ext>
            </a:extLst>
          </p:cNvPr>
          <p:cNvSpPr/>
          <p:nvPr/>
        </p:nvSpPr>
        <p:spPr>
          <a:xfrm>
            <a:off x="3269068" y="3113267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E904CE-66D3-B247-A5C6-816F55C8C039}"/>
              </a:ext>
            </a:extLst>
          </p:cNvPr>
          <p:cNvGrpSpPr/>
          <p:nvPr/>
        </p:nvGrpSpPr>
        <p:grpSpPr>
          <a:xfrm>
            <a:off x="3619219" y="3405260"/>
            <a:ext cx="228166" cy="538563"/>
            <a:chOff x="3619219" y="3405260"/>
            <a:chExt cx="228166" cy="53856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CC0740C-2DA5-3045-8D2D-EF4263706ECC}"/>
                </a:ext>
              </a:extLst>
            </p:cNvPr>
            <p:cNvSpPr/>
            <p:nvPr/>
          </p:nvSpPr>
          <p:spPr>
            <a:xfrm>
              <a:off x="3619219" y="3715657"/>
              <a:ext cx="228166" cy="2281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A326D4E-C4FA-4A4B-B927-3EA33A0E3C3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302" y="3405260"/>
              <a:ext cx="0" cy="31039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1CC3F56-88E6-D04D-9F0C-E0422CDA4767}"/>
              </a:ext>
            </a:extLst>
          </p:cNvPr>
          <p:cNvSpPr txBox="1"/>
          <p:nvPr/>
        </p:nvSpPr>
        <p:spPr>
          <a:xfrm>
            <a:off x="3457425" y="2764050"/>
            <a:ext cx="55175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Base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059FA8-A2B4-A142-ADA1-8029BF1DA409}"/>
              </a:ext>
            </a:extLst>
          </p:cNvPr>
          <p:cNvSpPr/>
          <p:nvPr/>
        </p:nvSpPr>
        <p:spPr>
          <a:xfrm>
            <a:off x="3269068" y="4574057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B7E9CE-48A5-044E-9B17-E2E77753FCDC}"/>
              </a:ext>
            </a:extLst>
          </p:cNvPr>
          <p:cNvSpPr txBox="1"/>
          <p:nvPr/>
        </p:nvSpPr>
        <p:spPr>
          <a:xfrm>
            <a:off x="3378077" y="4240505"/>
            <a:ext cx="71045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Bound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0D4172-F681-9B41-B738-B40B05B635A0}"/>
              </a:ext>
            </a:extLst>
          </p:cNvPr>
          <p:cNvGrpSpPr/>
          <p:nvPr/>
        </p:nvGrpSpPr>
        <p:grpSpPr>
          <a:xfrm>
            <a:off x="6607419" y="3108640"/>
            <a:ext cx="2455811" cy="1480133"/>
            <a:chOff x="6607419" y="3108640"/>
            <a:chExt cx="2455811" cy="14801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209F14C-FCE5-5640-9745-6C80C40E6F76}"/>
                </a:ext>
              </a:extLst>
            </p:cNvPr>
            <p:cNvSpPr/>
            <p:nvPr/>
          </p:nvSpPr>
          <p:spPr bwMode="auto">
            <a:xfrm>
              <a:off x="6607419" y="4185630"/>
              <a:ext cx="1423983" cy="18647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CEB6DDE-1E40-6747-AEEC-728795D16A54}"/>
                </a:ext>
              </a:extLst>
            </p:cNvPr>
            <p:cNvSpPr/>
            <p:nvPr/>
          </p:nvSpPr>
          <p:spPr bwMode="auto">
            <a:xfrm>
              <a:off x="6607419" y="394829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B2C4F6D-F641-6F40-9D0A-405ED81C41C9}"/>
                </a:ext>
              </a:extLst>
            </p:cNvPr>
            <p:cNvSpPr/>
            <p:nvPr/>
          </p:nvSpPr>
          <p:spPr bwMode="auto">
            <a:xfrm>
              <a:off x="6607419" y="371096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7227B0D-96B0-FE4C-A7C9-AC6E067D18DE}"/>
                </a:ext>
              </a:extLst>
            </p:cNvPr>
            <p:cNvSpPr/>
            <p:nvPr/>
          </p:nvSpPr>
          <p:spPr bwMode="auto">
            <a:xfrm>
              <a:off x="6607419" y="3304117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58F9805-72AE-5143-9BD7-91600BD802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39974" y="3304117"/>
              <a:ext cx="0" cy="178686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9D5B3EB-CC52-4C48-9A06-E44433CCAD2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939974" y="3774796"/>
              <a:ext cx="0" cy="173504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C21A4AD-039E-664A-A541-46396C0B2426}"/>
                </a:ext>
              </a:extLst>
            </p:cNvPr>
            <p:cNvSpPr txBox="1"/>
            <p:nvPr/>
          </p:nvSpPr>
          <p:spPr>
            <a:xfrm>
              <a:off x="8160419" y="4250219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0x100…0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418E148-0921-3442-9B39-DD10B967BC60}"/>
                </a:ext>
              </a:extLst>
            </p:cNvPr>
            <p:cNvSpPr txBox="1"/>
            <p:nvPr/>
          </p:nvSpPr>
          <p:spPr>
            <a:xfrm>
              <a:off x="8160419" y="3108640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0x110…0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1BEC9F-0F9E-EA4B-892F-8790DA425B8D}"/>
              </a:ext>
            </a:extLst>
          </p:cNvPr>
          <p:cNvGrpSpPr/>
          <p:nvPr/>
        </p:nvGrpSpPr>
        <p:grpSpPr>
          <a:xfrm>
            <a:off x="1848662" y="2010357"/>
            <a:ext cx="1770557" cy="1819383"/>
            <a:chOff x="1848662" y="2010357"/>
            <a:chExt cx="1770557" cy="1819383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AB23AE9-7E51-4E45-A66C-E213DA573667}"/>
                </a:ext>
              </a:extLst>
            </p:cNvPr>
            <p:cNvCxnSpPr>
              <a:stCxn id="25" idx="3"/>
              <a:endCxn id="36" idx="2"/>
            </p:cNvCxnSpPr>
            <p:nvPr/>
          </p:nvCxnSpPr>
          <p:spPr>
            <a:xfrm>
              <a:off x="2052633" y="3829634"/>
              <a:ext cx="1566586" cy="106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439BE76-2999-E942-9E80-7542A85AC23E}"/>
                </a:ext>
              </a:extLst>
            </p:cNvPr>
            <p:cNvSpPr txBox="1"/>
            <p:nvPr/>
          </p:nvSpPr>
          <p:spPr>
            <a:xfrm>
              <a:off x="1848662" y="2010357"/>
              <a:ext cx="157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Virtual Address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6F4B92-E838-194D-8C87-E085580B9C84}"/>
                </a:ext>
              </a:extLst>
            </p:cNvPr>
            <p:cNvSpPr txBox="1"/>
            <p:nvPr/>
          </p:nvSpPr>
          <p:spPr>
            <a:xfrm>
              <a:off x="2157944" y="347435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0x001…1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572148-1DDE-A049-A90C-8DA3F2C45D62}"/>
              </a:ext>
            </a:extLst>
          </p:cNvPr>
          <p:cNvGrpSpPr/>
          <p:nvPr/>
        </p:nvGrpSpPr>
        <p:grpSpPr>
          <a:xfrm>
            <a:off x="3847385" y="2015269"/>
            <a:ext cx="2760034" cy="1814471"/>
            <a:chOff x="3847385" y="2015269"/>
            <a:chExt cx="2760034" cy="1814471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60DBAEE-39B7-0842-8853-9172D43645D9}"/>
                </a:ext>
              </a:extLst>
            </p:cNvPr>
            <p:cNvCxnSpPr>
              <a:cxnSpLocks/>
              <a:stCxn id="36" idx="6"/>
              <a:endCxn id="45" idx="1"/>
            </p:cNvCxnSpPr>
            <p:nvPr/>
          </p:nvCxnSpPr>
          <p:spPr>
            <a:xfrm flipV="1">
              <a:off x="3847385" y="3829634"/>
              <a:ext cx="2760034" cy="106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0CA15AB-82AD-324C-B2E6-2B8E1AA1462C}"/>
                </a:ext>
              </a:extLst>
            </p:cNvPr>
            <p:cNvSpPr txBox="1"/>
            <p:nvPr/>
          </p:nvSpPr>
          <p:spPr>
            <a:xfrm>
              <a:off x="5117909" y="343212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</a:t>
              </a:r>
              <a:r>
                <a:rPr lang="en-US" sz="1600" dirty="0">
                  <a:solidFill>
                    <a:srgbClr val="FF0000"/>
                  </a:solidFill>
                  <a:latin typeface="Ubuntu Mono" panose="020B0509030602030204" pitchFamily="49" charset="0"/>
                  <a:cs typeface="Gill Sans Light" panose="020B0302020104020203" pitchFamily="34" charset="-79"/>
                </a:rPr>
                <a:t>1</a:t>
              </a:r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01…1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8E67C6-5FF3-D149-ADE6-9B5E8EFCF392}"/>
                </a:ext>
              </a:extLst>
            </p:cNvPr>
            <p:cNvSpPr txBox="1"/>
            <p:nvPr/>
          </p:nvSpPr>
          <p:spPr>
            <a:xfrm>
              <a:off x="4775296" y="2015269"/>
              <a:ext cx="1659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F88827C-B5CD-E64B-B83C-D8E7C031D527}"/>
              </a:ext>
            </a:extLst>
          </p:cNvPr>
          <p:cNvSpPr/>
          <p:nvPr/>
        </p:nvSpPr>
        <p:spPr>
          <a:xfrm>
            <a:off x="3326781" y="3081310"/>
            <a:ext cx="81304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0x100…0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AD368E-96CF-8947-B83A-F008E1F626D7}"/>
              </a:ext>
            </a:extLst>
          </p:cNvPr>
          <p:cNvSpPr/>
          <p:nvPr/>
        </p:nvSpPr>
        <p:spPr>
          <a:xfrm>
            <a:off x="3326781" y="4542100"/>
            <a:ext cx="81304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0x010…0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BE59B45-A715-0141-9A5B-A052E3B6D4ED}"/>
              </a:ext>
            </a:extLst>
          </p:cNvPr>
          <p:cNvGrpSpPr/>
          <p:nvPr/>
        </p:nvGrpSpPr>
        <p:grpSpPr>
          <a:xfrm>
            <a:off x="2052633" y="3829634"/>
            <a:ext cx="2172150" cy="2646182"/>
            <a:chOff x="2052633" y="3829634"/>
            <a:chExt cx="2172150" cy="264618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56C7889-38F6-DC4D-AF5C-A6A82090AD5C}"/>
                </a:ext>
              </a:extLst>
            </p:cNvPr>
            <p:cNvSpPr/>
            <p:nvPr/>
          </p:nvSpPr>
          <p:spPr>
            <a:xfrm>
              <a:off x="3619219" y="5192112"/>
              <a:ext cx="228166" cy="2281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&gt;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11175B6-3B51-E743-8E6C-8133CD860A43}"/>
                </a:ext>
              </a:extLst>
            </p:cNvPr>
            <p:cNvCxnSpPr>
              <a:cxnSpLocks/>
            </p:cNvCxnSpPr>
            <p:nvPr/>
          </p:nvCxnSpPr>
          <p:spPr>
            <a:xfrm>
              <a:off x="3733302" y="4866050"/>
              <a:ext cx="0" cy="32606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5DC29C1-3DA4-224B-B136-7CA0C1AB17AD}"/>
                </a:ext>
              </a:extLst>
            </p:cNvPr>
            <p:cNvCxnSpPr>
              <a:cxnSpLocks/>
              <a:stCxn id="58" idx="4"/>
              <a:endCxn id="42" idx="0"/>
            </p:cNvCxnSpPr>
            <p:nvPr/>
          </p:nvCxnSpPr>
          <p:spPr>
            <a:xfrm>
              <a:off x="3733302" y="5420278"/>
              <a:ext cx="1" cy="470763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E948D6-4A0D-AC40-A2AE-B3C3B01F821E}"/>
                </a:ext>
              </a:extLst>
            </p:cNvPr>
            <p:cNvSpPr txBox="1"/>
            <p:nvPr/>
          </p:nvSpPr>
          <p:spPr>
            <a:xfrm>
              <a:off x="3241822" y="5891041"/>
              <a:ext cx="982961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Raise</a:t>
              </a:r>
              <a:b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Exception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AE1B7B3F-BA2A-9442-84AE-33E6F1110458}"/>
                </a:ext>
              </a:extLst>
            </p:cNvPr>
            <p:cNvCxnSpPr>
              <a:cxnSpLocks/>
              <a:stCxn id="25" idx="3"/>
              <a:endCxn id="58" idx="2"/>
            </p:cNvCxnSpPr>
            <p:nvPr/>
          </p:nvCxnSpPr>
          <p:spPr>
            <a:xfrm>
              <a:off x="2052633" y="3829634"/>
              <a:ext cx="1566586" cy="1476561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068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0DBC-413E-3045-BE4E-8078231B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B&amp;B Address Translation: 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47C4C-32F6-BE47-8A57-7BDAF636B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7200"/>
            <a:ext cx="7886700" cy="1888075"/>
          </a:xfrm>
        </p:spPr>
        <p:txBody>
          <a:bodyPr/>
          <a:lstStyle/>
          <a:p>
            <a:r>
              <a:rPr lang="en-US" altLang="ko-KR" sz="1600" dirty="0"/>
              <a:t>Process is given illusion of running on its own dedicated memory starting at </a:t>
            </a:r>
            <a:r>
              <a:rPr lang="en-US" altLang="ko-KR" sz="1400" dirty="0">
                <a:latin typeface="Ubuntu Mono" panose="020B0509030602030204" pitchFamily="49" charset="0"/>
                <a:ea typeface="Gill Sans" charset="0"/>
                <a:cs typeface="Gill Sans" charset="0"/>
              </a:rPr>
              <a:t>0x00000000</a:t>
            </a:r>
            <a:endParaRPr lang="en-US" altLang="ko-KR" sz="1600" dirty="0"/>
          </a:p>
          <a:p>
            <a:r>
              <a:rPr lang="en-US" altLang="ko-KR" sz="1600" dirty="0"/>
              <a:t>Program are mapped to continuous region of memory</a:t>
            </a:r>
          </a:p>
          <a:p>
            <a:r>
              <a:rPr lang="en-US" altLang="ko-KR" sz="1600" dirty="0"/>
              <a:t>Virtual addresses do not change if program is relocated to different physical memory region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AAE884E-404E-9748-9E62-DF8E255DBA62}"/>
              </a:ext>
            </a:extLst>
          </p:cNvPr>
          <p:cNvSpPr/>
          <p:nvPr/>
        </p:nvSpPr>
        <p:spPr bwMode="auto">
          <a:xfrm>
            <a:off x="1595763" y="2637083"/>
            <a:ext cx="730728" cy="5596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CPU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E0ABA64-3CEF-C740-9538-D6BBEDA5DD74}"/>
              </a:ext>
            </a:extLst>
          </p:cNvPr>
          <p:cNvSpPr/>
          <p:nvPr/>
        </p:nvSpPr>
        <p:spPr>
          <a:xfrm>
            <a:off x="4784523" y="2179854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Base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5392BCF-2443-B44D-BBE8-11C7549752EA}"/>
              </a:ext>
            </a:extLst>
          </p:cNvPr>
          <p:cNvSpPr/>
          <p:nvPr/>
        </p:nvSpPr>
        <p:spPr>
          <a:xfrm>
            <a:off x="5127201" y="2802806"/>
            <a:ext cx="228166" cy="228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3FD39AB-513D-3740-8A28-51A782982344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5241284" y="2471847"/>
            <a:ext cx="7473" cy="330959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C3C0BC1-66D3-B44D-A4B1-413B901C8A2B}"/>
              </a:ext>
            </a:extLst>
          </p:cNvPr>
          <p:cNvSpPr/>
          <p:nvPr/>
        </p:nvSpPr>
        <p:spPr>
          <a:xfrm>
            <a:off x="3596151" y="2189233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Bound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8A8834D-7765-DF48-9070-21156CB2EF31}"/>
              </a:ext>
            </a:extLst>
          </p:cNvPr>
          <p:cNvCxnSpPr>
            <a:cxnSpLocks/>
            <a:stCxn id="83" idx="3"/>
            <a:endCxn id="92" idx="2"/>
          </p:cNvCxnSpPr>
          <p:nvPr/>
        </p:nvCxnSpPr>
        <p:spPr>
          <a:xfrm flipV="1">
            <a:off x="2326491" y="2916889"/>
            <a:ext cx="1619811" cy="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E99AB21-6C5A-194F-92D4-98AD723B13F8}"/>
              </a:ext>
            </a:extLst>
          </p:cNvPr>
          <p:cNvSpPr txBox="1"/>
          <p:nvPr/>
        </p:nvSpPr>
        <p:spPr>
          <a:xfrm>
            <a:off x="2371206" y="2504868"/>
            <a:ext cx="157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71D0870-2BF6-FE4E-9B5B-74B9A6FA6A8D}"/>
              </a:ext>
            </a:extLst>
          </p:cNvPr>
          <p:cNvCxnSpPr>
            <a:cxnSpLocks/>
            <a:stCxn id="85" idx="6"/>
            <a:endCxn id="97" idx="1"/>
          </p:cNvCxnSpPr>
          <p:nvPr/>
        </p:nvCxnSpPr>
        <p:spPr>
          <a:xfrm>
            <a:off x="5355367" y="2916889"/>
            <a:ext cx="1645192" cy="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0F46592-921E-DA4D-8973-4B3A9D2E10FB}"/>
              </a:ext>
            </a:extLst>
          </p:cNvPr>
          <p:cNvSpPr txBox="1"/>
          <p:nvPr/>
        </p:nvSpPr>
        <p:spPr>
          <a:xfrm>
            <a:off x="5334733" y="2504868"/>
            <a:ext cx="165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EA29F2D-580C-F04D-ADDD-B2DEF8DD3F0B}"/>
              </a:ext>
            </a:extLst>
          </p:cNvPr>
          <p:cNvSpPr/>
          <p:nvPr/>
        </p:nvSpPr>
        <p:spPr>
          <a:xfrm>
            <a:off x="3946302" y="2802806"/>
            <a:ext cx="228166" cy="228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1E12A03-2BAC-9A47-8517-E383AE9D413B}"/>
              </a:ext>
            </a:extLst>
          </p:cNvPr>
          <p:cNvCxnSpPr>
            <a:stCxn id="87" idx="2"/>
            <a:endCxn id="92" idx="0"/>
          </p:cNvCxnSpPr>
          <p:nvPr/>
        </p:nvCxnSpPr>
        <p:spPr>
          <a:xfrm>
            <a:off x="4060385" y="2481226"/>
            <a:ext cx="0" cy="32158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331F88-EC85-7742-BCDF-AA2F2E4F1558}"/>
              </a:ext>
            </a:extLst>
          </p:cNvPr>
          <p:cNvCxnSpPr>
            <a:cxnSpLocks/>
            <a:stCxn id="92" idx="4"/>
            <a:endCxn id="95" idx="0"/>
          </p:cNvCxnSpPr>
          <p:nvPr/>
        </p:nvCxnSpPr>
        <p:spPr>
          <a:xfrm>
            <a:off x="4060385" y="3030972"/>
            <a:ext cx="1" cy="604643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05CE04E-FA5F-054B-BD3B-E5A5904FF252}"/>
              </a:ext>
            </a:extLst>
          </p:cNvPr>
          <p:cNvSpPr txBox="1"/>
          <p:nvPr/>
        </p:nvSpPr>
        <p:spPr>
          <a:xfrm>
            <a:off x="3568905" y="3635615"/>
            <a:ext cx="9829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Raise</a:t>
            </a:r>
            <a:b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Exception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72B00B7-E786-B641-945E-40D74CA3B129}"/>
              </a:ext>
            </a:extLst>
          </p:cNvPr>
          <p:cNvSpPr/>
          <p:nvPr/>
        </p:nvSpPr>
        <p:spPr bwMode="auto">
          <a:xfrm>
            <a:off x="7000559" y="2191144"/>
            <a:ext cx="972599" cy="145149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C0622B-B63F-2949-93D8-5B46EA309231}"/>
              </a:ext>
            </a:extLst>
          </p:cNvPr>
          <p:cNvSpPr/>
          <p:nvPr/>
        </p:nvSpPr>
        <p:spPr>
          <a:xfrm>
            <a:off x="5094953" y="2720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74B621A-34EE-4E47-B282-C231A1993B12}"/>
              </a:ext>
            </a:extLst>
          </p:cNvPr>
          <p:cNvCxnSpPr>
            <a:cxnSpLocks/>
            <a:stCxn id="92" idx="6"/>
            <a:endCxn id="85" idx="2"/>
          </p:cNvCxnSpPr>
          <p:nvPr/>
        </p:nvCxnSpPr>
        <p:spPr>
          <a:xfrm>
            <a:off x="4174468" y="2916889"/>
            <a:ext cx="952733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B0E0718-75BA-184F-9960-865FDD138789}"/>
              </a:ext>
            </a:extLst>
          </p:cNvPr>
          <p:cNvSpPr/>
          <p:nvPr/>
        </p:nvSpPr>
        <p:spPr>
          <a:xfrm>
            <a:off x="3924455" y="27284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4AF676E-20CB-1D42-AF7E-7BD5B64F6EA6}"/>
              </a:ext>
            </a:extLst>
          </p:cNvPr>
          <p:cNvSpPr txBox="1"/>
          <p:nvPr/>
        </p:nvSpPr>
        <p:spPr>
          <a:xfrm>
            <a:off x="4020988" y="3008280"/>
            <a:ext cx="4070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yes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711DF6-5503-1D46-886B-7DADFD44FE03}"/>
              </a:ext>
            </a:extLst>
          </p:cNvPr>
          <p:cNvSpPr txBox="1"/>
          <p:nvPr/>
        </p:nvSpPr>
        <p:spPr>
          <a:xfrm>
            <a:off x="4189286" y="2624903"/>
            <a:ext cx="37061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5107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B&amp;B Address Translation: Discussion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400" dirty="0"/>
              <a:t>Upsides</a:t>
            </a:r>
          </a:p>
          <a:p>
            <a:pPr lvl="1"/>
            <a:r>
              <a:rPr lang="en-US" sz="2000" dirty="0"/>
              <a:t>OS protection and program isolation</a:t>
            </a:r>
          </a:p>
          <a:p>
            <a:pPr lvl="1"/>
            <a:r>
              <a:rPr lang="en-US" sz="2000" dirty="0"/>
              <a:t>Low overhead address translation</a:t>
            </a:r>
          </a:p>
          <a:p>
            <a:pPr lvl="1"/>
            <a:endParaRPr lang="en-US" sz="2000" dirty="0"/>
          </a:p>
          <a:p>
            <a:r>
              <a:rPr lang="en-US" sz="2400" dirty="0"/>
              <a:t>Downsides</a:t>
            </a:r>
          </a:p>
          <a:p>
            <a:pPr lvl="1"/>
            <a:r>
              <a:rPr lang="en-US" sz="2000" dirty="0"/>
              <a:t>Expandable heap?  </a:t>
            </a:r>
          </a:p>
          <a:p>
            <a:pPr lvl="1"/>
            <a:r>
              <a:rPr lang="en-US" sz="2000" dirty="0"/>
              <a:t>Expandable stack?</a:t>
            </a:r>
          </a:p>
          <a:p>
            <a:pPr lvl="1"/>
            <a:r>
              <a:rPr lang="en-US" sz="2000" dirty="0"/>
              <a:t>Memory sharing between processes?</a:t>
            </a:r>
          </a:p>
          <a:p>
            <a:pPr lvl="1"/>
            <a:r>
              <a:rPr lang="en-US" sz="2000" dirty="0"/>
              <a:t>Non-relative addresses – hard to move memory around</a:t>
            </a:r>
          </a:p>
          <a:p>
            <a:pPr lvl="1"/>
            <a:r>
              <a:rPr lang="en-US" sz="2000" dirty="0"/>
              <a:t>Memory fragmentation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79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Issues with B&amp;B Address Translation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/>
              <a:t>Missing support for </a:t>
            </a:r>
            <a:r>
              <a:rPr lang="en-US" altLang="ko-KR" sz="1800" dirty="0">
                <a:solidFill>
                  <a:srgbClr val="FF0000"/>
                </a:solidFill>
              </a:rPr>
              <a:t>inter-process memory sharing</a:t>
            </a:r>
          </a:p>
          <a:p>
            <a:pPr lvl="1"/>
            <a:r>
              <a:rPr lang="en-US" altLang="ko-KR" sz="1600" dirty="0"/>
              <a:t>E.g., it’s not possible to share code segments in two processes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Fragmentation</a:t>
            </a:r>
            <a:r>
              <a:rPr lang="en-US" altLang="ko-KR" sz="1800" dirty="0"/>
              <a:t>: wasted space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External</a:t>
            </a:r>
            <a:r>
              <a:rPr lang="en-US" altLang="ko-KR" sz="1600" dirty="0"/>
              <a:t>: free gaps between allocated chunks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Internal</a:t>
            </a:r>
            <a:r>
              <a:rPr lang="en-US" altLang="ko-KR" sz="1600" dirty="0"/>
              <a:t>: don’t need all memory within allocated chunks</a:t>
            </a:r>
          </a:p>
          <a:p>
            <a:endParaRPr lang="en-US" altLang="ko-KR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BB4B7-D125-A741-B802-3CF98C9EF6C9}"/>
              </a:ext>
            </a:extLst>
          </p:cNvPr>
          <p:cNvGrpSpPr/>
          <p:nvPr/>
        </p:nvGrpSpPr>
        <p:grpSpPr>
          <a:xfrm>
            <a:off x="788670" y="4072931"/>
            <a:ext cx="1143000" cy="1763306"/>
            <a:chOff x="1194955" y="1620982"/>
            <a:chExt cx="1039091" cy="1939636"/>
          </a:xfrm>
        </p:grpSpPr>
        <p:sp>
          <p:nvSpPr>
            <p:cNvPr id="35843" name="Rectangle 4"/>
            <p:cNvSpPr>
              <a:spLocks noChangeArrowheads="1"/>
            </p:cNvSpPr>
            <p:nvPr/>
          </p:nvSpPr>
          <p:spPr bwMode="auto">
            <a:xfrm>
              <a:off x="11949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ko-KR" altLang="en-US" sz="1600" b="0">
                <a:solidFill>
                  <a:srgbClr val="FF66CC"/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35844" name="Line 5"/>
            <p:cNvSpPr>
              <a:spLocks noChangeShapeType="1"/>
            </p:cNvSpPr>
            <p:nvPr/>
          </p:nvSpPr>
          <p:spPr bwMode="auto">
            <a:xfrm>
              <a:off x="11949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5" name="Line 6"/>
            <p:cNvSpPr>
              <a:spLocks noChangeShapeType="1"/>
            </p:cNvSpPr>
            <p:nvPr/>
          </p:nvSpPr>
          <p:spPr bwMode="auto">
            <a:xfrm>
              <a:off x="1194955" y="2311977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6" name="Line 7"/>
            <p:cNvSpPr>
              <a:spLocks noChangeShapeType="1"/>
            </p:cNvSpPr>
            <p:nvPr/>
          </p:nvSpPr>
          <p:spPr bwMode="auto">
            <a:xfrm>
              <a:off x="1194955" y="3244835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7" name="Text Box 8"/>
            <p:cNvSpPr txBox="1">
              <a:spLocks noChangeArrowheads="1"/>
            </p:cNvSpPr>
            <p:nvPr/>
          </p:nvSpPr>
          <p:spPr bwMode="auto">
            <a:xfrm>
              <a:off x="13320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48" name="Text Box 9"/>
            <p:cNvSpPr txBox="1">
              <a:spLocks noChangeArrowheads="1"/>
            </p:cNvSpPr>
            <p:nvPr/>
          </p:nvSpPr>
          <p:spPr bwMode="auto">
            <a:xfrm>
              <a:off x="12295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49" name="Text Box 10"/>
            <p:cNvSpPr txBox="1">
              <a:spLocks noChangeArrowheads="1"/>
            </p:cNvSpPr>
            <p:nvPr/>
          </p:nvSpPr>
          <p:spPr bwMode="auto">
            <a:xfrm>
              <a:off x="1229591" y="2664980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2</a:t>
              </a:r>
            </a:p>
          </p:txBody>
        </p:sp>
        <p:sp>
          <p:nvSpPr>
            <p:cNvPr id="35850" name="Text Box 11"/>
            <p:cNvSpPr txBox="1">
              <a:spLocks noChangeArrowheads="1"/>
            </p:cNvSpPr>
            <p:nvPr/>
          </p:nvSpPr>
          <p:spPr bwMode="auto">
            <a:xfrm>
              <a:off x="12295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72CCA2-AA9B-8045-8AF8-66ACC7414599}"/>
              </a:ext>
            </a:extLst>
          </p:cNvPr>
          <p:cNvGrpSpPr/>
          <p:nvPr/>
        </p:nvGrpSpPr>
        <p:grpSpPr>
          <a:xfrm>
            <a:off x="2052474" y="4072931"/>
            <a:ext cx="1739865" cy="1763306"/>
            <a:chOff x="2481151" y="1620982"/>
            <a:chExt cx="1581695" cy="1939636"/>
          </a:xfrm>
        </p:grpSpPr>
        <p:sp>
          <p:nvSpPr>
            <p:cNvPr id="35881" name="Rectangle 12"/>
            <p:cNvSpPr>
              <a:spLocks noChangeArrowheads="1"/>
            </p:cNvSpPr>
            <p:nvPr/>
          </p:nvSpPr>
          <p:spPr bwMode="auto">
            <a:xfrm>
              <a:off x="30237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2" name="Line 13"/>
            <p:cNvSpPr>
              <a:spLocks noChangeShapeType="1"/>
            </p:cNvSpPr>
            <p:nvPr/>
          </p:nvSpPr>
          <p:spPr bwMode="auto">
            <a:xfrm>
              <a:off x="30237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3" name="Line 14"/>
            <p:cNvSpPr>
              <a:spLocks noChangeShapeType="1"/>
            </p:cNvSpPr>
            <p:nvPr/>
          </p:nvSpPr>
          <p:spPr bwMode="auto">
            <a:xfrm>
              <a:off x="3023755" y="2311977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4" name="Line 15"/>
            <p:cNvSpPr>
              <a:spLocks noChangeShapeType="1"/>
            </p:cNvSpPr>
            <p:nvPr/>
          </p:nvSpPr>
          <p:spPr bwMode="auto">
            <a:xfrm>
              <a:off x="30237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5" name="Text Box 16"/>
            <p:cNvSpPr txBox="1">
              <a:spLocks noChangeArrowheads="1"/>
            </p:cNvSpPr>
            <p:nvPr/>
          </p:nvSpPr>
          <p:spPr bwMode="auto">
            <a:xfrm>
              <a:off x="31608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86" name="Text Box 17"/>
            <p:cNvSpPr txBox="1">
              <a:spLocks noChangeArrowheads="1"/>
            </p:cNvSpPr>
            <p:nvPr/>
          </p:nvSpPr>
          <p:spPr bwMode="auto">
            <a:xfrm>
              <a:off x="30583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87" name="Text Box 18"/>
            <p:cNvSpPr txBox="1">
              <a:spLocks noChangeArrowheads="1"/>
            </p:cNvSpPr>
            <p:nvPr/>
          </p:nvSpPr>
          <p:spPr bwMode="auto">
            <a:xfrm>
              <a:off x="30583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88" name="Rectangle 34"/>
            <p:cNvSpPr>
              <a:spLocks noChangeArrowheads="1"/>
            </p:cNvSpPr>
            <p:nvPr/>
          </p:nvSpPr>
          <p:spPr bwMode="auto">
            <a:xfrm>
              <a:off x="3023755" y="2310246"/>
              <a:ext cx="1039091" cy="939252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9" name="AutoShape 40"/>
            <p:cNvSpPr>
              <a:spLocks noChangeArrowheads="1"/>
            </p:cNvSpPr>
            <p:nvPr/>
          </p:nvSpPr>
          <p:spPr bwMode="auto">
            <a:xfrm>
              <a:off x="2481151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A48566-5F4D-0048-A463-03C3E31159FC}"/>
              </a:ext>
            </a:extLst>
          </p:cNvPr>
          <p:cNvGrpSpPr/>
          <p:nvPr/>
        </p:nvGrpSpPr>
        <p:grpSpPr>
          <a:xfrm>
            <a:off x="5710072" y="4072931"/>
            <a:ext cx="1739865" cy="1763306"/>
            <a:chOff x="6138751" y="1620982"/>
            <a:chExt cx="1581695" cy="1939636"/>
          </a:xfrm>
        </p:grpSpPr>
        <p:sp>
          <p:nvSpPr>
            <p:cNvPr id="35860" name="Rectangle 26"/>
            <p:cNvSpPr>
              <a:spLocks noChangeArrowheads="1"/>
            </p:cNvSpPr>
            <p:nvPr/>
          </p:nvSpPr>
          <p:spPr bwMode="auto">
            <a:xfrm>
              <a:off x="66813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1" name="Line 27"/>
            <p:cNvSpPr>
              <a:spLocks noChangeShapeType="1"/>
            </p:cNvSpPr>
            <p:nvPr/>
          </p:nvSpPr>
          <p:spPr bwMode="auto">
            <a:xfrm>
              <a:off x="6681355" y="1899799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2" name="Line 28"/>
            <p:cNvSpPr>
              <a:spLocks noChangeShapeType="1"/>
            </p:cNvSpPr>
            <p:nvPr/>
          </p:nvSpPr>
          <p:spPr bwMode="auto">
            <a:xfrm>
              <a:off x="6681355" y="2311977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3" name="Line 29"/>
            <p:cNvSpPr>
              <a:spLocks noChangeShapeType="1"/>
            </p:cNvSpPr>
            <p:nvPr/>
          </p:nvSpPr>
          <p:spPr bwMode="auto">
            <a:xfrm>
              <a:off x="66813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4" name="Text Box 30"/>
            <p:cNvSpPr txBox="1">
              <a:spLocks noChangeArrowheads="1"/>
            </p:cNvSpPr>
            <p:nvPr/>
          </p:nvSpPr>
          <p:spPr bwMode="auto">
            <a:xfrm>
              <a:off x="68184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65" name="Text Box 32"/>
            <p:cNvSpPr txBox="1">
              <a:spLocks noChangeArrowheads="1"/>
            </p:cNvSpPr>
            <p:nvPr/>
          </p:nvSpPr>
          <p:spPr bwMode="auto">
            <a:xfrm>
              <a:off x="6715991" y="2313709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9</a:t>
              </a:r>
            </a:p>
          </p:txBody>
        </p:sp>
        <p:sp>
          <p:nvSpPr>
            <p:cNvPr id="35866" name="Text Box 33"/>
            <p:cNvSpPr txBox="1">
              <a:spLocks noChangeArrowheads="1"/>
            </p:cNvSpPr>
            <p:nvPr/>
          </p:nvSpPr>
          <p:spPr bwMode="auto">
            <a:xfrm>
              <a:off x="67159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67" name="Rectangle 37"/>
            <p:cNvSpPr>
              <a:spLocks noChangeArrowheads="1"/>
            </p:cNvSpPr>
            <p:nvPr/>
          </p:nvSpPr>
          <p:spPr bwMode="auto">
            <a:xfrm>
              <a:off x="6681355" y="2968798"/>
              <a:ext cx="1039091" cy="277091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8" name="Line 38"/>
            <p:cNvSpPr>
              <a:spLocks noChangeShapeType="1"/>
            </p:cNvSpPr>
            <p:nvPr/>
          </p:nvSpPr>
          <p:spPr bwMode="auto">
            <a:xfrm>
              <a:off x="6681355" y="2619664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9" name="Text Box 39"/>
            <p:cNvSpPr txBox="1">
              <a:spLocks noChangeArrowheads="1"/>
            </p:cNvSpPr>
            <p:nvPr/>
          </p:nvSpPr>
          <p:spPr bwMode="auto">
            <a:xfrm>
              <a:off x="6715991" y="2660073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10</a:t>
              </a:r>
            </a:p>
          </p:txBody>
        </p:sp>
        <p:sp>
          <p:nvSpPr>
            <p:cNvPr id="35870" name="AutoShape 42"/>
            <p:cNvSpPr>
              <a:spLocks noChangeArrowheads="1"/>
            </p:cNvSpPr>
            <p:nvPr/>
          </p:nvSpPr>
          <p:spPr bwMode="auto">
            <a:xfrm>
              <a:off x="6138751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59" name="Rectangle 37"/>
            <p:cNvSpPr>
              <a:spLocks noChangeArrowheads="1"/>
            </p:cNvSpPr>
            <p:nvPr/>
          </p:nvSpPr>
          <p:spPr bwMode="auto">
            <a:xfrm>
              <a:off x="6681355" y="1894609"/>
              <a:ext cx="1039091" cy="415637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BF7EF5-BCE3-E94C-B2DD-2333DFE42110}"/>
              </a:ext>
            </a:extLst>
          </p:cNvPr>
          <p:cNvGrpSpPr/>
          <p:nvPr/>
        </p:nvGrpSpPr>
        <p:grpSpPr>
          <a:xfrm>
            <a:off x="7594187" y="4318220"/>
            <a:ext cx="1066800" cy="1196529"/>
            <a:chOff x="7881258" y="1894609"/>
            <a:chExt cx="969818" cy="1316182"/>
          </a:xfrm>
        </p:grpSpPr>
        <p:sp>
          <p:nvSpPr>
            <p:cNvPr id="35855" name="Text Box 31"/>
            <p:cNvSpPr txBox="1">
              <a:spLocks noChangeArrowheads="1"/>
            </p:cNvSpPr>
            <p:nvPr/>
          </p:nvSpPr>
          <p:spPr bwMode="auto">
            <a:xfrm>
              <a:off x="7881258" y="2289349"/>
              <a:ext cx="969818" cy="524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en-US" altLang="ko-KR" sz="6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11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en-US" altLang="ko-KR" sz="7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6" name="Bent Arrow 5"/>
            <p:cNvSpPr/>
            <p:nvPr/>
          </p:nvSpPr>
          <p:spPr bwMode="auto">
            <a:xfrm flipH="1">
              <a:off x="7906332" y="1894609"/>
              <a:ext cx="515251" cy="346364"/>
            </a:xfrm>
            <a:prstGeom prst="ben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16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  <p:sp>
          <p:nvSpPr>
            <p:cNvPr id="52" name="Bent Arrow 51"/>
            <p:cNvSpPr/>
            <p:nvPr/>
          </p:nvSpPr>
          <p:spPr bwMode="auto">
            <a:xfrm flipH="1" flipV="1">
              <a:off x="7906332" y="2864427"/>
              <a:ext cx="515251" cy="346364"/>
            </a:xfrm>
            <a:prstGeom prst="ben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16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FC5FBA-F509-9542-91D7-7B64CC98A94B}"/>
              </a:ext>
            </a:extLst>
          </p:cNvPr>
          <p:cNvGrpSpPr/>
          <p:nvPr/>
        </p:nvGrpSpPr>
        <p:grpSpPr>
          <a:xfrm>
            <a:off x="3892848" y="4072931"/>
            <a:ext cx="1728290" cy="1763306"/>
            <a:chOff x="4320474" y="1620982"/>
            <a:chExt cx="1571172" cy="1939636"/>
          </a:xfrm>
        </p:grpSpPr>
        <p:sp>
          <p:nvSpPr>
            <p:cNvPr id="35871" name="Rectangle 19"/>
            <p:cNvSpPr>
              <a:spLocks noChangeArrowheads="1"/>
            </p:cNvSpPr>
            <p:nvPr/>
          </p:nvSpPr>
          <p:spPr bwMode="auto">
            <a:xfrm>
              <a:off x="48525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2" name="Line 20"/>
            <p:cNvSpPr>
              <a:spLocks noChangeShapeType="1"/>
            </p:cNvSpPr>
            <p:nvPr/>
          </p:nvSpPr>
          <p:spPr bwMode="auto">
            <a:xfrm>
              <a:off x="48525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3" name="Line 21"/>
            <p:cNvSpPr>
              <a:spLocks noChangeShapeType="1"/>
            </p:cNvSpPr>
            <p:nvPr/>
          </p:nvSpPr>
          <p:spPr bwMode="auto">
            <a:xfrm>
              <a:off x="4852555" y="2311977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4" name="Line 22"/>
            <p:cNvSpPr>
              <a:spLocks noChangeShapeType="1"/>
            </p:cNvSpPr>
            <p:nvPr/>
          </p:nvSpPr>
          <p:spPr bwMode="auto">
            <a:xfrm>
              <a:off x="48525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5" name="Text Box 23"/>
            <p:cNvSpPr txBox="1">
              <a:spLocks noChangeArrowheads="1"/>
            </p:cNvSpPr>
            <p:nvPr/>
          </p:nvSpPr>
          <p:spPr bwMode="auto">
            <a:xfrm>
              <a:off x="49896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76" name="Text Box 24"/>
            <p:cNvSpPr txBox="1">
              <a:spLocks noChangeArrowheads="1"/>
            </p:cNvSpPr>
            <p:nvPr/>
          </p:nvSpPr>
          <p:spPr bwMode="auto">
            <a:xfrm>
              <a:off x="48871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77" name="Text Box 25"/>
            <p:cNvSpPr txBox="1">
              <a:spLocks noChangeArrowheads="1"/>
            </p:cNvSpPr>
            <p:nvPr/>
          </p:nvSpPr>
          <p:spPr bwMode="auto">
            <a:xfrm>
              <a:off x="48871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78" name="Rectangle 35"/>
            <p:cNvSpPr>
              <a:spLocks noChangeArrowheads="1"/>
            </p:cNvSpPr>
            <p:nvPr/>
          </p:nvSpPr>
          <p:spPr bwMode="auto">
            <a:xfrm>
              <a:off x="4852555" y="2618973"/>
              <a:ext cx="1039091" cy="630515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9" name="Text Box 36"/>
            <p:cNvSpPr txBox="1">
              <a:spLocks noChangeArrowheads="1"/>
            </p:cNvSpPr>
            <p:nvPr/>
          </p:nvSpPr>
          <p:spPr bwMode="auto">
            <a:xfrm>
              <a:off x="4887191" y="2313709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9</a:t>
              </a:r>
            </a:p>
          </p:txBody>
        </p:sp>
        <p:sp>
          <p:nvSpPr>
            <p:cNvPr id="35880" name="AutoShape 41"/>
            <p:cNvSpPr>
              <a:spLocks noChangeArrowheads="1"/>
            </p:cNvSpPr>
            <p:nvPr/>
          </p:nvSpPr>
          <p:spPr bwMode="auto">
            <a:xfrm>
              <a:off x="4320474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5" name="Line 38">
              <a:extLst>
                <a:ext uri="{FF2B5EF4-FFF2-40B4-BE49-F238E27FC236}">
                  <a16:creationId xmlns:a16="http://schemas.microsoft.com/office/drawing/2014/main" id="{B05CC1C9-2227-9D40-9CF8-97149514A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2555" y="2619664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46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7: </a:t>
            </a:r>
            <a:br>
              <a:rPr lang="en-US" dirty="0"/>
            </a:br>
            <a:r>
              <a:rPr lang="en-US" dirty="0"/>
              <a:t>Address Translation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Multi-segment Address Translation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4444409"/>
            <a:ext cx="7886700" cy="2200866"/>
          </a:xfrm>
        </p:spPr>
        <p:txBody>
          <a:bodyPr/>
          <a:lstStyle/>
          <a:p>
            <a:r>
              <a:rPr lang="en-US" altLang="ko-KR" sz="2000" dirty="0"/>
              <a:t>Segment map resides in processor</a:t>
            </a:r>
          </a:p>
          <a:p>
            <a:pPr lvl="1"/>
            <a:r>
              <a:rPr lang="en-US" altLang="ko-KR" sz="1800" dirty="0"/>
              <a:t>Base is added to offset to generate physical address</a:t>
            </a:r>
          </a:p>
          <a:p>
            <a:r>
              <a:rPr lang="en-US" altLang="ko-KR" sz="2000" dirty="0"/>
              <a:t>For each contiguous segment of physical memory there is one entry</a:t>
            </a:r>
          </a:p>
          <a:p>
            <a:pPr lvl="1"/>
            <a:r>
              <a:rPr lang="en-US" altLang="ko-KR" sz="1800" dirty="0"/>
              <a:t>Segment addressed by portion of virtual address</a:t>
            </a:r>
          </a:p>
          <a:p>
            <a:pPr lvl="1"/>
            <a:r>
              <a:rPr lang="en-US" altLang="ko-KR" sz="1800" dirty="0"/>
              <a:t>However, could be included in instruction instead</a:t>
            </a:r>
          </a:p>
          <a:p>
            <a:pPr lvl="2"/>
            <a:r>
              <a:rPr lang="en-US" altLang="ko-KR" sz="1600" dirty="0"/>
              <a:t>E.g., </a:t>
            </a:r>
            <a:r>
              <a:rPr lang="en-US" altLang="ko-KR" sz="1600" dirty="0">
                <a:latin typeface="Ubuntu Mono" panose="020B0509030602030204" pitchFamily="49" charset="0"/>
              </a:rPr>
              <a:t>mov ax, es:[bx]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EC94DF0D-8023-584D-9AB6-42B8E992F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34227"/>
              </p:ext>
            </p:extLst>
          </p:nvPr>
        </p:nvGraphicFramePr>
        <p:xfrm>
          <a:off x="3196815" y="1649948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sp>
        <p:nvSpPr>
          <p:cNvPr id="90" name="Rectangle 89">
            <a:extLst>
              <a:ext uri="{FF2B5EF4-FFF2-40B4-BE49-F238E27FC236}">
                <a16:creationId xmlns:a16="http://schemas.microsoft.com/office/drawing/2014/main" id="{C9CA0AB1-7E1F-7145-8F96-7DE2E533AF96}"/>
              </a:ext>
            </a:extLst>
          </p:cNvPr>
          <p:cNvSpPr/>
          <p:nvPr/>
        </p:nvSpPr>
        <p:spPr bwMode="auto">
          <a:xfrm>
            <a:off x="7549551" y="2883495"/>
            <a:ext cx="972599" cy="145149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099A16B-0078-5342-A785-BA54A88CF198}"/>
              </a:ext>
            </a:extLst>
          </p:cNvPr>
          <p:cNvSpPr/>
          <p:nvPr/>
        </p:nvSpPr>
        <p:spPr bwMode="auto">
          <a:xfrm>
            <a:off x="628650" y="1658886"/>
            <a:ext cx="66429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D4690B-E907-C641-B2F5-7E5AAFC82A9A}"/>
              </a:ext>
            </a:extLst>
          </p:cNvPr>
          <p:cNvSpPr txBox="1"/>
          <p:nvPr/>
        </p:nvSpPr>
        <p:spPr>
          <a:xfrm>
            <a:off x="378779" y="1351110"/>
            <a:ext cx="1268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C6CFCEC-15A9-9A4C-BB02-5852DDD0581B}"/>
              </a:ext>
            </a:extLst>
          </p:cNvPr>
          <p:cNvSpPr/>
          <p:nvPr/>
        </p:nvSpPr>
        <p:spPr bwMode="auto">
          <a:xfrm>
            <a:off x="1292948" y="1658886"/>
            <a:ext cx="1521972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CF699999-8AA7-1140-A828-DAEA8FAC954C}"/>
              </a:ext>
            </a:extLst>
          </p:cNvPr>
          <p:cNvCxnSpPr>
            <a:cxnSpLocks/>
            <a:stCxn id="82" idx="2"/>
            <a:endCxn id="79" idx="1"/>
          </p:cNvCxnSpPr>
          <p:nvPr/>
        </p:nvCxnSpPr>
        <p:spPr>
          <a:xfrm rot="16200000" flipH="1">
            <a:off x="1893285" y="987463"/>
            <a:ext cx="371044" cy="2236016"/>
          </a:xfrm>
          <a:prstGeom prst="bentConnector2">
            <a:avLst/>
          </a:prstGeom>
          <a:ln w="317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2F9D3F2-AB25-4F44-9975-DDF57E2C2844}"/>
              </a:ext>
            </a:extLst>
          </p:cNvPr>
          <p:cNvSpPr/>
          <p:nvPr/>
        </p:nvSpPr>
        <p:spPr>
          <a:xfrm>
            <a:off x="3522083" y="1351109"/>
            <a:ext cx="120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1F5C0A9-E3BC-FB4A-A2DF-39B3FD1B50F9}"/>
              </a:ext>
            </a:extLst>
          </p:cNvPr>
          <p:cNvGrpSpPr/>
          <p:nvPr/>
        </p:nvGrpSpPr>
        <p:grpSpPr>
          <a:xfrm>
            <a:off x="2053934" y="1919948"/>
            <a:ext cx="3522122" cy="2434286"/>
            <a:chOff x="2053934" y="1919948"/>
            <a:chExt cx="3522122" cy="243428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9B4110C-0203-A14C-9B3A-2A6581EAC9FF}"/>
                </a:ext>
              </a:extLst>
            </p:cNvPr>
            <p:cNvSpPr/>
            <p:nvPr/>
          </p:nvSpPr>
          <p:spPr>
            <a:xfrm>
              <a:off x="4785724" y="3525006"/>
              <a:ext cx="169389" cy="1566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/>
                <a:t>&gt;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1B52151-DB7A-A24E-8E60-0602DD792C15}"/>
                </a:ext>
              </a:extLst>
            </p:cNvPr>
            <p:cNvSpPr/>
            <p:nvPr/>
          </p:nvSpPr>
          <p:spPr>
            <a:xfrm>
              <a:off x="4747887" y="3495157"/>
              <a:ext cx="228166" cy="228166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29463678-C059-394F-9623-55BDCC65AE45}"/>
                </a:ext>
              </a:extLst>
            </p:cNvPr>
            <p:cNvCxnSpPr>
              <a:cxnSpLocks/>
              <a:stCxn id="92" idx="2"/>
              <a:endCxn id="88" idx="2"/>
            </p:cNvCxnSpPr>
            <p:nvPr/>
          </p:nvCxnSpPr>
          <p:spPr>
            <a:xfrm rot="16200000" flipH="1">
              <a:off x="2556265" y="1417617"/>
              <a:ext cx="1689291" cy="2693953"/>
            </a:xfrm>
            <a:prstGeom prst="bentConnector2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49104AC-A8AF-3545-8CE3-BC2B0C25B43D}"/>
                </a:ext>
              </a:extLst>
            </p:cNvPr>
            <p:cNvGrpSpPr/>
            <p:nvPr/>
          </p:nvGrpSpPr>
          <p:grpSpPr>
            <a:xfrm>
              <a:off x="4147884" y="2175652"/>
              <a:ext cx="1428172" cy="2178582"/>
              <a:chOff x="4147884" y="2175652"/>
              <a:chExt cx="1428172" cy="2178582"/>
            </a:xfrm>
          </p:grpSpPr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72AE5131-74D9-A14B-8BEA-D604B03FAC5F}"/>
                  </a:ext>
                </a:extLst>
              </p:cNvPr>
              <p:cNvCxnSpPr>
                <a:cxnSpLocks/>
                <a:stCxn id="88" idx="4"/>
                <a:endCxn id="89" idx="0"/>
              </p:cNvCxnSpPr>
              <p:nvPr/>
            </p:nvCxnSpPr>
            <p:spPr>
              <a:xfrm>
                <a:off x="4861970" y="3723323"/>
                <a:ext cx="0" cy="323134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33D199C-DD51-AE4D-B68D-922D7D3A63E9}"/>
                  </a:ext>
                </a:extLst>
              </p:cNvPr>
              <p:cNvSpPr txBox="1"/>
              <p:nvPr/>
            </p:nvSpPr>
            <p:spPr>
              <a:xfrm>
                <a:off x="4147884" y="4046457"/>
                <a:ext cx="142817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Raise Exception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ADA957A1-4B43-FD49-9346-440FDFA360CE}"/>
                  </a:ext>
                </a:extLst>
              </p:cNvPr>
              <p:cNvCxnSpPr>
                <a:cxnSpLocks/>
                <a:stCxn id="127" idx="2"/>
                <a:endCxn id="88" idx="0"/>
              </p:cNvCxnSpPr>
              <p:nvPr/>
            </p:nvCxnSpPr>
            <p:spPr>
              <a:xfrm>
                <a:off x="4861970" y="2427730"/>
                <a:ext cx="0" cy="1067427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CBFF5FA-6F71-3F40-898F-D807FBB08080}"/>
                  </a:ext>
                </a:extLst>
              </p:cNvPr>
              <p:cNvSpPr/>
              <p:nvPr/>
            </p:nvSpPr>
            <p:spPr>
              <a:xfrm>
                <a:off x="4434078" y="2175652"/>
                <a:ext cx="855784" cy="252078"/>
              </a:xfrm>
              <a:prstGeom prst="rect">
                <a:avLst/>
              </a:prstGeom>
              <a:noFill/>
              <a:ln w="317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EBAB3-90F0-DC49-B4B8-4C0BC07A47B3}"/>
              </a:ext>
            </a:extLst>
          </p:cNvPr>
          <p:cNvSpPr/>
          <p:nvPr/>
        </p:nvSpPr>
        <p:spPr>
          <a:xfrm>
            <a:off x="3198774" y="2175651"/>
            <a:ext cx="362936" cy="252078"/>
          </a:xfrm>
          <a:prstGeom prst="rect">
            <a:avLst/>
          </a:prstGeom>
          <a:noFill/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599699C-7B6C-5944-9572-A894AB254F5D}"/>
              </a:ext>
            </a:extLst>
          </p:cNvPr>
          <p:cNvGrpSpPr/>
          <p:nvPr/>
        </p:nvGrpSpPr>
        <p:grpSpPr>
          <a:xfrm>
            <a:off x="3552894" y="2175652"/>
            <a:ext cx="3996657" cy="1547671"/>
            <a:chOff x="3552894" y="2175652"/>
            <a:chExt cx="3996657" cy="1547671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2762CD1-C1F8-D44C-82F3-BC7244185A4A}"/>
                </a:ext>
              </a:extLst>
            </p:cNvPr>
            <p:cNvCxnSpPr>
              <a:cxnSpLocks/>
              <a:stCxn id="83" idx="6"/>
              <a:endCxn id="90" idx="1"/>
            </p:cNvCxnSpPr>
            <p:nvPr/>
          </p:nvCxnSpPr>
          <p:spPr>
            <a:xfrm>
              <a:off x="5966243" y="3609240"/>
              <a:ext cx="1583308" cy="1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EF4929-276C-1E4F-95CC-191E5A5536C6}"/>
                </a:ext>
              </a:extLst>
            </p:cNvPr>
            <p:cNvSpPr txBox="1"/>
            <p:nvPr/>
          </p:nvSpPr>
          <p:spPr>
            <a:xfrm>
              <a:off x="6098883" y="3295545"/>
              <a:ext cx="1336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A1329CB-A343-AE41-9406-E8E2C6CCCD48}"/>
                </a:ext>
              </a:extLst>
            </p:cNvPr>
            <p:cNvSpPr/>
            <p:nvPr/>
          </p:nvSpPr>
          <p:spPr>
            <a:xfrm>
              <a:off x="5771124" y="3510300"/>
              <a:ext cx="169388" cy="1722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B025756-50C4-7F48-8CFB-A645DE5D9152}"/>
                </a:ext>
              </a:extLst>
            </p:cNvPr>
            <p:cNvSpPr/>
            <p:nvPr/>
          </p:nvSpPr>
          <p:spPr>
            <a:xfrm>
              <a:off x="5738077" y="3495157"/>
              <a:ext cx="228166" cy="228166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8286DEE-DCB0-4D45-BFF8-09E9E9B78E8F}"/>
                </a:ext>
              </a:extLst>
            </p:cNvPr>
            <p:cNvCxnSpPr>
              <a:cxnSpLocks/>
              <a:stCxn id="88" idx="6"/>
              <a:endCxn id="83" idx="2"/>
            </p:cNvCxnSpPr>
            <p:nvPr/>
          </p:nvCxnSpPr>
          <p:spPr>
            <a:xfrm>
              <a:off x="4976053" y="3609240"/>
              <a:ext cx="762024" cy="0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923C7CB-31D9-7949-8F08-4C81244A6838}"/>
                </a:ext>
              </a:extLst>
            </p:cNvPr>
            <p:cNvSpPr/>
            <p:nvPr/>
          </p:nvSpPr>
          <p:spPr>
            <a:xfrm>
              <a:off x="3552894" y="2175652"/>
              <a:ext cx="855784" cy="252078"/>
            </a:xfrm>
            <a:prstGeom prst="rect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F90784C7-49DE-6E4E-8F5B-12E894A3D9B6}"/>
                </a:ext>
              </a:extLst>
            </p:cNvPr>
            <p:cNvCxnSpPr>
              <a:cxnSpLocks/>
              <a:stCxn id="132" idx="2"/>
              <a:endCxn id="83" idx="0"/>
            </p:cNvCxnSpPr>
            <p:nvPr/>
          </p:nvCxnSpPr>
          <p:spPr>
            <a:xfrm rot="16200000" flipH="1">
              <a:off x="4382760" y="2025756"/>
              <a:ext cx="1067427" cy="1871374"/>
            </a:xfrm>
            <a:prstGeom prst="bentConnector3">
              <a:avLst>
                <a:gd name="adj1" fmla="val 72543"/>
              </a:avLst>
            </a:prstGeom>
            <a:ln w="31750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558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  <p:bldP spid="8" grpId="0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</a:t>
            </a:r>
          </a:p>
        </p:txBody>
      </p:sp>
      <p:grpSp>
        <p:nvGrpSpPr>
          <p:cNvPr id="34" name="Group 105">
            <a:extLst>
              <a:ext uri="{FF2B5EF4-FFF2-40B4-BE49-F238E27FC236}">
                <a16:creationId xmlns:a16="http://schemas.microsoft.com/office/drawing/2014/main" id="{550BA9EE-C007-9E4B-99BE-14C203476B75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62E1F5AE-E627-1049-990E-5CE6116BD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36" name="Rectangle 58">
              <a:extLst>
                <a:ext uri="{FF2B5EF4-FFF2-40B4-BE49-F238E27FC236}">
                  <a16:creationId xmlns:a16="http://schemas.microsoft.com/office/drawing/2014/main" id="{CB5248BB-5D4E-FC43-967D-54F3453F6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37" name="Text Box 59">
              <a:extLst>
                <a:ext uri="{FF2B5EF4-FFF2-40B4-BE49-F238E27FC236}">
                  <a16:creationId xmlns:a16="http://schemas.microsoft.com/office/drawing/2014/main" id="{EB22C448-F47B-E341-9B5B-113D2F07D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8" name="Text Box 60">
              <a:extLst>
                <a:ext uri="{FF2B5EF4-FFF2-40B4-BE49-F238E27FC236}">
                  <a16:creationId xmlns:a16="http://schemas.microsoft.com/office/drawing/2014/main" id="{CA7E1542-06D7-E943-AF48-B5AAFEFCF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39" name="Text Box 61">
              <a:extLst>
                <a:ext uri="{FF2B5EF4-FFF2-40B4-BE49-F238E27FC236}">
                  <a16:creationId xmlns:a16="http://schemas.microsoft.com/office/drawing/2014/main" id="{78B9B94C-B249-A340-84CA-7DCF7DC7C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40" name="Text Box 62">
              <a:extLst>
                <a:ext uri="{FF2B5EF4-FFF2-40B4-BE49-F238E27FC236}">
                  <a16:creationId xmlns:a16="http://schemas.microsoft.com/office/drawing/2014/main" id="{4AE8B480-711A-674B-A4C9-3E528321D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55" name="Text Box 107">
            <a:extLst>
              <a:ext uri="{FF2B5EF4-FFF2-40B4-BE49-F238E27FC236}">
                <a16:creationId xmlns:a16="http://schemas.microsoft.com/office/drawing/2014/main" id="{D5E989B7-7489-9842-8AA2-D36E04D1E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  <p:sp>
        <p:nvSpPr>
          <p:cNvPr id="62" name="Rectangle 64">
            <a:extLst>
              <a:ext uri="{FF2B5EF4-FFF2-40B4-BE49-F238E27FC236}">
                <a16:creationId xmlns:a16="http://schemas.microsoft.com/office/drawing/2014/main" id="{59CACCAA-4F39-3C42-87F6-3CD9A6804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4" name="Text Box 102">
            <a:extLst>
              <a:ext uri="{FF2B5EF4-FFF2-40B4-BE49-F238E27FC236}">
                <a16:creationId xmlns:a16="http://schemas.microsoft.com/office/drawing/2014/main" id="{78693218-0EB6-CB49-BEFE-2DD645EFE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7A6D24B-EE91-FA47-82F3-E432A1AF4E79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46">
            <a:extLst>
              <a:ext uri="{FF2B5EF4-FFF2-40B4-BE49-F238E27FC236}">
                <a16:creationId xmlns:a16="http://schemas.microsoft.com/office/drawing/2014/main" id="{E39BCF25-6786-1E46-96AF-CAE42EC2561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Text Box 72">
            <a:extLst>
              <a:ext uri="{FF2B5EF4-FFF2-40B4-BE49-F238E27FC236}">
                <a16:creationId xmlns:a16="http://schemas.microsoft.com/office/drawing/2014/main" id="{38EA4DAD-67DC-4D4E-9936-DD9F387A6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68" name="Text Box 72">
            <a:extLst>
              <a:ext uri="{FF2B5EF4-FFF2-40B4-BE49-F238E27FC236}">
                <a16:creationId xmlns:a16="http://schemas.microsoft.com/office/drawing/2014/main" id="{7DE100FE-7717-2943-A475-C92F73D06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69" name="TextBox 11">
            <a:extLst>
              <a:ext uri="{FF2B5EF4-FFF2-40B4-BE49-F238E27FC236}">
                <a16:creationId xmlns:a16="http://schemas.microsoft.com/office/drawing/2014/main" id="{062E2367-5D3D-BD42-A341-4068F0816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sp>
        <p:nvSpPr>
          <p:cNvPr id="78" name="AutoShape 111">
            <a:extLst>
              <a:ext uri="{FF2B5EF4-FFF2-40B4-BE49-F238E27FC236}">
                <a16:creationId xmlns:a16="http://schemas.microsoft.com/office/drawing/2014/main" id="{CD5F572B-3877-3244-AE46-04799EBD4B3D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 Box 117">
            <a:extLst>
              <a:ext uri="{FF2B5EF4-FFF2-40B4-BE49-F238E27FC236}">
                <a16:creationId xmlns:a16="http://schemas.microsoft.com/office/drawing/2014/main" id="{53A46994-7E38-B240-AC1F-E2431660E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sp>
        <p:nvSpPr>
          <p:cNvPr id="83" name="Text Box 72">
            <a:extLst>
              <a:ext uri="{FF2B5EF4-FFF2-40B4-BE49-F238E27FC236}">
                <a16:creationId xmlns:a16="http://schemas.microsoft.com/office/drawing/2014/main" id="{A18DC464-93F1-FF47-A1CB-870D82E83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graphicFrame>
        <p:nvGraphicFramePr>
          <p:cNvPr id="41" name="Group 108">
            <a:extLst>
              <a:ext uri="{FF2B5EF4-FFF2-40B4-BE49-F238E27FC236}">
                <a16:creationId xmlns:a16="http://schemas.microsoft.com/office/drawing/2014/main" id="{2E539416-A15E-6E43-93A7-F6B42916BF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78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/>
      <p:bldP spid="69" grpId="0"/>
      <p:bldP spid="78" grpId="0" animBg="1"/>
      <p:bldP spid="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1" name="Text Box 72">
            <a:extLst>
              <a:ext uri="{FF2B5EF4-FFF2-40B4-BE49-F238E27FC236}">
                <a16:creationId xmlns:a16="http://schemas.microsoft.com/office/drawing/2014/main" id="{B6A9D71B-6CAB-6C4C-8DEB-AA7A219F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92" name="Rectangle 64">
            <a:extLst>
              <a:ext uri="{FF2B5EF4-FFF2-40B4-BE49-F238E27FC236}">
                <a16:creationId xmlns:a16="http://schemas.microsoft.com/office/drawing/2014/main" id="{CCFA5C8B-5227-3C41-804A-AAF894BB4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3" name="Text Box 71">
            <a:extLst>
              <a:ext uri="{FF2B5EF4-FFF2-40B4-BE49-F238E27FC236}">
                <a16:creationId xmlns:a16="http://schemas.microsoft.com/office/drawing/2014/main" id="{9D796383-B17C-5B4C-A1B3-63DCF9C00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69" y="573087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94" name="Text Box 102">
            <a:extLst>
              <a:ext uri="{FF2B5EF4-FFF2-40B4-BE49-F238E27FC236}">
                <a16:creationId xmlns:a16="http://schemas.microsoft.com/office/drawing/2014/main" id="{6D2E0AB5-23B9-9240-AC5A-B4CDECB8A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888BE651-7311-5F41-BA66-8AC63A917BDB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46">
            <a:extLst>
              <a:ext uri="{FF2B5EF4-FFF2-40B4-BE49-F238E27FC236}">
                <a16:creationId xmlns:a16="http://schemas.microsoft.com/office/drawing/2014/main" id="{C7F1E945-3EC0-8A48-8CB9-D54EF26EA39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7" name="Text Box 72">
            <a:extLst>
              <a:ext uri="{FF2B5EF4-FFF2-40B4-BE49-F238E27FC236}">
                <a16:creationId xmlns:a16="http://schemas.microsoft.com/office/drawing/2014/main" id="{03DB4231-F0CE-0A4D-A898-5F51477D0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98" name="Text Box 72">
            <a:extLst>
              <a:ext uri="{FF2B5EF4-FFF2-40B4-BE49-F238E27FC236}">
                <a16:creationId xmlns:a16="http://schemas.microsoft.com/office/drawing/2014/main" id="{E44070FE-2FBB-DF4A-9700-C780C74C0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99" name="TextBox 11">
            <a:extLst>
              <a:ext uri="{FF2B5EF4-FFF2-40B4-BE49-F238E27FC236}">
                <a16:creationId xmlns:a16="http://schemas.microsoft.com/office/drawing/2014/main" id="{937D7DE1-1EF7-304C-B6FB-7B07CEC62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3B11C202-4521-FD41-8648-A06F9B32657E}"/>
              </a:ext>
            </a:extLst>
          </p:cNvPr>
          <p:cNvCxnSpPr>
            <a:cxnSpLocks/>
          </p:cNvCxnSpPr>
          <p:nvPr/>
        </p:nvCxnSpPr>
        <p:spPr>
          <a:xfrm flipV="1">
            <a:off x="2308522" y="5000126"/>
            <a:ext cx="3211273" cy="13854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47">
            <a:extLst>
              <a:ext uri="{FF2B5EF4-FFF2-40B4-BE49-F238E27FC236}">
                <a16:creationId xmlns:a16="http://schemas.microsoft.com/office/drawing/2014/main" id="{C6449E20-4428-8C4B-B594-888BEFC11E7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4861581"/>
            <a:ext cx="1219202" cy="2770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2" name="TextBox 11">
            <a:extLst>
              <a:ext uri="{FF2B5EF4-FFF2-40B4-BE49-F238E27FC236}">
                <a16:creationId xmlns:a16="http://schemas.microsoft.com/office/drawing/2014/main" id="{9EE2E8D3-4DA6-3C43-B51D-BC7885368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555" y="480011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1</a:t>
            </a:r>
          </a:p>
        </p:txBody>
      </p:sp>
      <p:sp>
        <p:nvSpPr>
          <p:cNvPr id="103" name="Text Box 72">
            <a:extLst>
              <a:ext uri="{FF2B5EF4-FFF2-40B4-BE49-F238E27FC236}">
                <a16:creationId xmlns:a16="http://schemas.microsoft.com/office/drawing/2014/main" id="{A147A9BD-A1EE-E94A-BA52-330B80002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666547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0x5C00</a:t>
            </a:r>
          </a:p>
        </p:txBody>
      </p:sp>
      <p:sp>
        <p:nvSpPr>
          <p:cNvPr id="108" name="AutoShape 111">
            <a:extLst>
              <a:ext uri="{FF2B5EF4-FFF2-40B4-BE49-F238E27FC236}">
                <a16:creationId xmlns:a16="http://schemas.microsoft.com/office/drawing/2014/main" id="{F516D6BA-D70E-AE42-86D0-0ABB86C00939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1" name="Text Box 117">
            <a:extLst>
              <a:ext uri="{FF2B5EF4-FFF2-40B4-BE49-F238E27FC236}">
                <a16:creationId xmlns:a16="http://schemas.microsoft.com/office/drawing/2014/main" id="{B445C8B7-48BF-034B-9D11-11BEAEF2D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graphicFrame>
        <p:nvGraphicFramePr>
          <p:cNvPr id="50" name="Group 108">
            <a:extLst>
              <a:ext uri="{FF2B5EF4-FFF2-40B4-BE49-F238E27FC236}">
                <a16:creationId xmlns:a16="http://schemas.microsoft.com/office/drawing/2014/main" id="{4D7E031C-37F4-0E4E-80DB-BCB13A0D35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6" name="Group 105">
            <a:extLst>
              <a:ext uri="{FF2B5EF4-FFF2-40B4-BE49-F238E27FC236}">
                <a16:creationId xmlns:a16="http://schemas.microsoft.com/office/drawing/2014/main" id="{33041963-7E8E-1643-8303-833AEDFA781B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57" name="Rectangle 57">
              <a:extLst>
                <a:ext uri="{FF2B5EF4-FFF2-40B4-BE49-F238E27FC236}">
                  <a16:creationId xmlns:a16="http://schemas.microsoft.com/office/drawing/2014/main" id="{73416B21-FFE8-0C4C-B76D-B73E9C3E3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58" name="Rectangle 58">
              <a:extLst>
                <a:ext uri="{FF2B5EF4-FFF2-40B4-BE49-F238E27FC236}">
                  <a16:creationId xmlns:a16="http://schemas.microsoft.com/office/drawing/2014/main" id="{510BB795-C6EA-0D4D-903A-05443F3BF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59" name="Text Box 59">
              <a:extLst>
                <a:ext uri="{FF2B5EF4-FFF2-40B4-BE49-F238E27FC236}">
                  <a16:creationId xmlns:a16="http://schemas.microsoft.com/office/drawing/2014/main" id="{FF59C262-5A3A-5C4F-840E-881B8D606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60" name="Text Box 60">
              <a:extLst>
                <a:ext uri="{FF2B5EF4-FFF2-40B4-BE49-F238E27FC236}">
                  <a16:creationId xmlns:a16="http://schemas.microsoft.com/office/drawing/2014/main" id="{2FD9F1FF-D4E3-124A-A1BC-EF3533405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61" name="Text Box 61">
              <a:extLst>
                <a:ext uri="{FF2B5EF4-FFF2-40B4-BE49-F238E27FC236}">
                  <a16:creationId xmlns:a16="http://schemas.microsoft.com/office/drawing/2014/main" id="{3673083C-AF6C-DE43-96EC-D2CB0F879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62" name="Text Box 62">
              <a:extLst>
                <a:ext uri="{FF2B5EF4-FFF2-40B4-BE49-F238E27FC236}">
                  <a16:creationId xmlns:a16="http://schemas.microsoft.com/office/drawing/2014/main" id="{F8E49626-7426-FC4A-A305-DA735B94F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63" name="Text Box 107">
            <a:extLst>
              <a:ext uri="{FF2B5EF4-FFF2-40B4-BE49-F238E27FC236}">
                <a16:creationId xmlns:a16="http://schemas.microsoft.com/office/drawing/2014/main" id="{C59B9425-3129-EE41-B354-55F652B66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</p:spTree>
    <p:extLst>
      <p:ext uri="{BB962C8B-B14F-4D97-AF65-F5344CB8AC3E}">
        <p14:creationId xmlns:p14="http://schemas.microsoft.com/office/powerpoint/2010/main" val="3331263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1" name="Text Box 72">
            <a:extLst>
              <a:ext uri="{FF2B5EF4-FFF2-40B4-BE49-F238E27FC236}">
                <a16:creationId xmlns:a16="http://schemas.microsoft.com/office/drawing/2014/main" id="{B6A9D71B-6CAB-6C4C-8DEB-AA7A219F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59" name="Rectangle 64">
            <a:extLst>
              <a:ext uri="{FF2B5EF4-FFF2-40B4-BE49-F238E27FC236}">
                <a16:creationId xmlns:a16="http://schemas.microsoft.com/office/drawing/2014/main" id="{DB2D1F7C-A372-2A49-9BBC-4729D907C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0" name="Text Box 71">
            <a:extLst>
              <a:ext uri="{FF2B5EF4-FFF2-40B4-BE49-F238E27FC236}">
                <a16:creationId xmlns:a16="http://schemas.microsoft.com/office/drawing/2014/main" id="{39487438-14B0-B345-BF9F-CBF314AB8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69" y="573087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8" name="Text Box 102">
            <a:extLst>
              <a:ext uri="{FF2B5EF4-FFF2-40B4-BE49-F238E27FC236}">
                <a16:creationId xmlns:a16="http://schemas.microsoft.com/office/drawing/2014/main" id="{3EB0929E-5D3E-B849-83AF-E89C31133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7A12D5FA-453D-1841-9321-9E31659FD132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6">
            <a:extLst>
              <a:ext uri="{FF2B5EF4-FFF2-40B4-BE49-F238E27FC236}">
                <a16:creationId xmlns:a16="http://schemas.microsoft.com/office/drawing/2014/main" id="{25968CE9-A0E4-864A-B57B-4AD5F5DC162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42" name="Text Box 72">
            <a:extLst>
              <a:ext uri="{FF2B5EF4-FFF2-40B4-BE49-F238E27FC236}">
                <a16:creationId xmlns:a16="http://schemas.microsoft.com/office/drawing/2014/main" id="{7560B106-4B67-774A-87E4-9E641DB68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0" name="Text Box 72">
            <a:extLst>
              <a:ext uri="{FF2B5EF4-FFF2-40B4-BE49-F238E27FC236}">
                <a16:creationId xmlns:a16="http://schemas.microsoft.com/office/drawing/2014/main" id="{527DDB9E-BFD4-E041-A13B-0A8D9AF1B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61" name="TextBox 11">
            <a:extLst>
              <a:ext uri="{FF2B5EF4-FFF2-40B4-BE49-F238E27FC236}">
                <a16:creationId xmlns:a16="http://schemas.microsoft.com/office/drawing/2014/main" id="{B68A7C72-B356-4447-B3E4-357677147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62F5AE8A-D709-5F42-8699-2D4AA92575F8}"/>
              </a:ext>
            </a:extLst>
          </p:cNvPr>
          <p:cNvCxnSpPr>
            <a:cxnSpLocks/>
          </p:cNvCxnSpPr>
          <p:nvPr/>
        </p:nvCxnSpPr>
        <p:spPr>
          <a:xfrm flipV="1">
            <a:off x="2308522" y="5000126"/>
            <a:ext cx="3211273" cy="13854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47">
            <a:extLst>
              <a:ext uri="{FF2B5EF4-FFF2-40B4-BE49-F238E27FC236}">
                <a16:creationId xmlns:a16="http://schemas.microsoft.com/office/drawing/2014/main" id="{5750AEB3-C8D4-1143-B024-94A6B537A68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4861581"/>
            <a:ext cx="1219202" cy="2770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TextBox 11">
            <a:extLst>
              <a:ext uri="{FF2B5EF4-FFF2-40B4-BE49-F238E27FC236}">
                <a16:creationId xmlns:a16="http://schemas.microsoft.com/office/drawing/2014/main" id="{A118FFC5-CF1A-9B43-B356-622BAC45F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555" y="480011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1</a:t>
            </a:r>
          </a:p>
        </p:txBody>
      </p:sp>
      <p:sp>
        <p:nvSpPr>
          <p:cNvPr id="68" name="Text Box 72">
            <a:extLst>
              <a:ext uri="{FF2B5EF4-FFF2-40B4-BE49-F238E27FC236}">
                <a16:creationId xmlns:a16="http://schemas.microsoft.com/office/drawing/2014/main" id="{91B19EA1-5ABD-DF4A-BBD0-03ADF8EB7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666547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0x5C00</a:t>
            </a:r>
          </a:p>
        </p:txBody>
      </p:sp>
      <p:sp>
        <p:nvSpPr>
          <p:cNvPr id="62" name="Rectangle 48">
            <a:extLst>
              <a:ext uri="{FF2B5EF4-FFF2-40B4-BE49-F238E27FC236}">
                <a16:creationId xmlns:a16="http://schemas.microsoft.com/office/drawing/2014/main" id="{1737E463-C487-C64A-8CB1-4DFBDB88161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484091"/>
            <a:ext cx="1219202" cy="484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3" name="Rectangle 82">
            <a:extLst>
              <a:ext uri="{FF2B5EF4-FFF2-40B4-BE49-F238E27FC236}">
                <a16:creationId xmlns:a16="http://schemas.microsoft.com/office/drawing/2014/main" id="{C7DA8762-BE1A-C44D-9E21-59A703C0A7A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3195896"/>
            <a:ext cx="1219202" cy="20781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5" name="Text Box 72">
            <a:extLst>
              <a:ext uri="{FF2B5EF4-FFF2-40B4-BE49-F238E27FC236}">
                <a16:creationId xmlns:a16="http://schemas.microsoft.com/office/drawing/2014/main" id="{910202E5-56B7-D049-BF0D-852BBF432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3221278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0xF000</a:t>
            </a:r>
          </a:p>
        </p:txBody>
      </p:sp>
      <p:sp>
        <p:nvSpPr>
          <p:cNvPr id="75" name="AutoShape 109">
            <a:extLst>
              <a:ext uri="{FF2B5EF4-FFF2-40B4-BE49-F238E27FC236}">
                <a16:creationId xmlns:a16="http://schemas.microsoft.com/office/drawing/2014/main" id="{53B3678B-1CDE-884B-A90A-B7CD5EE51CE2}"/>
              </a:ext>
            </a:extLst>
          </p:cNvPr>
          <p:cNvSpPr>
            <a:spLocks/>
          </p:cNvSpPr>
          <p:nvPr/>
        </p:nvSpPr>
        <p:spPr bwMode="auto">
          <a:xfrm>
            <a:off x="7790541" y="3432783"/>
            <a:ext cx="154507" cy="1385457"/>
          </a:xfrm>
          <a:prstGeom prst="rightBrace">
            <a:avLst>
              <a:gd name="adj1" fmla="val 2381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6" name="AutoShape 111">
            <a:extLst>
              <a:ext uri="{FF2B5EF4-FFF2-40B4-BE49-F238E27FC236}">
                <a16:creationId xmlns:a16="http://schemas.microsoft.com/office/drawing/2014/main" id="{DAD45622-B3E6-7741-A6BB-F9E4C3E689F2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AutoShape 113">
            <a:extLst>
              <a:ext uri="{FF2B5EF4-FFF2-40B4-BE49-F238E27FC236}">
                <a16:creationId xmlns:a16="http://schemas.microsoft.com/office/drawing/2014/main" id="{DE52F4D7-6EEC-6B41-A8A4-FFDDC7200EC2}"/>
              </a:ext>
            </a:extLst>
          </p:cNvPr>
          <p:cNvSpPr>
            <a:spLocks/>
          </p:cNvSpPr>
          <p:nvPr/>
        </p:nvSpPr>
        <p:spPr bwMode="auto">
          <a:xfrm>
            <a:off x="7790541" y="3199390"/>
            <a:ext cx="154507" cy="18892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8" name="Text Box 114">
            <a:extLst>
              <a:ext uri="{FF2B5EF4-FFF2-40B4-BE49-F238E27FC236}">
                <a16:creationId xmlns:a16="http://schemas.microsoft.com/office/drawing/2014/main" id="{6D988CED-BEA5-B747-A7B0-C0E6AF1CF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407" y="3002751"/>
            <a:ext cx="1144525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Shared with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Other Apps</a:t>
            </a:r>
          </a:p>
        </p:txBody>
      </p:sp>
      <p:sp>
        <p:nvSpPr>
          <p:cNvPr id="79" name="Text Box 117">
            <a:extLst>
              <a:ext uri="{FF2B5EF4-FFF2-40B4-BE49-F238E27FC236}">
                <a16:creationId xmlns:a16="http://schemas.microsoft.com/office/drawing/2014/main" id="{2618FEAD-F6BF-0E48-92BE-98D26CA80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sp>
        <p:nvSpPr>
          <p:cNvPr id="80" name="Text Box 110">
            <a:extLst>
              <a:ext uri="{FF2B5EF4-FFF2-40B4-BE49-F238E27FC236}">
                <a16:creationId xmlns:a16="http://schemas.microsoft.com/office/drawing/2014/main" id="{2253C2C2-0DE2-7041-8958-929C1F413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014" y="3834410"/>
            <a:ext cx="1143435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Space for</a:t>
            </a:r>
          </a:p>
          <a:p>
            <a:pPr eaLnBrk="1" hangingPunct="1"/>
            <a:r>
              <a:rPr lang="en-US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Other Apps</a:t>
            </a:r>
          </a:p>
        </p:txBody>
      </p:sp>
      <p:graphicFrame>
        <p:nvGraphicFramePr>
          <p:cNvPr id="69" name="Group 108">
            <a:extLst>
              <a:ext uri="{FF2B5EF4-FFF2-40B4-BE49-F238E27FC236}">
                <a16:creationId xmlns:a16="http://schemas.microsoft.com/office/drawing/2014/main" id="{84DF0144-D5A7-564A-B9E5-592230918B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0" name="Group 105">
            <a:extLst>
              <a:ext uri="{FF2B5EF4-FFF2-40B4-BE49-F238E27FC236}">
                <a16:creationId xmlns:a16="http://schemas.microsoft.com/office/drawing/2014/main" id="{9512FB4E-6A37-684D-9962-32081ACDC6CB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71" name="Rectangle 57">
              <a:extLst>
                <a:ext uri="{FF2B5EF4-FFF2-40B4-BE49-F238E27FC236}">
                  <a16:creationId xmlns:a16="http://schemas.microsoft.com/office/drawing/2014/main" id="{36DAB3CB-B64B-5146-B330-929153ABA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72" name="Rectangle 58">
              <a:extLst>
                <a:ext uri="{FF2B5EF4-FFF2-40B4-BE49-F238E27FC236}">
                  <a16:creationId xmlns:a16="http://schemas.microsoft.com/office/drawing/2014/main" id="{F7C5FA29-FBF0-1F47-BFC0-9D0C17B9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73" name="Text Box 59">
              <a:extLst>
                <a:ext uri="{FF2B5EF4-FFF2-40B4-BE49-F238E27FC236}">
                  <a16:creationId xmlns:a16="http://schemas.microsoft.com/office/drawing/2014/main" id="{025D980F-55FD-7A4C-B27C-1B6A9B3C7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74" name="Text Box 60">
              <a:extLst>
                <a:ext uri="{FF2B5EF4-FFF2-40B4-BE49-F238E27FC236}">
                  <a16:creationId xmlns:a16="http://schemas.microsoft.com/office/drawing/2014/main" id="{D7F4BBAA-2F40-EB4A-989C-296D77561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81" name="Text Box 61">
              <a:extLst>
                <a:ext uri="{FF2B5EF4-FFF2-40B4-BE49-F238E27FC236}">
                  <a16:creationId xmlns:a16="http://schemas.microsoft.com/office/drawing/2014/main" id="{B6070C79-16A9-5E49-847A-34174A258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82" name="Text Box 62">
              <a:extLst>
                <a:ext uri="{FF2B5EF4-FFF2-40B4-BE49-F238E27FC236}">
                  <a16:creationId xmlns:a16="http://schemas.microsoft.com/office/drawing/2014/main" id="{0F8F1720-778F-8846-982F-13E0AB04D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83" name="Text Box 107">
            <a:extLst>
              <a:ext uri="{FF2B5EF4-FFF2-40B4-BE49-F238E27FC236}">
                <a16:creationId xmlns:a16="http://schemas.microsoft.com/office/drawing/2014/main" id="{3D39CE9C-D2DD-E143-BA84-742278708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</p:spTree>
    <p:extLst>
      <p:ext uri="{BB962C8B-B14F-4D97-AF65-F5344CB8AC3E}">
        <p14:creationId xmlns:p14="http://schemas.microsoft.com/office/powerpoint/2010/main" val="270211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78" grpId="0"/>
      <p:bldP spid="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DD2D4D6-92C1-4841-B953-96F0B2757A97}"/>
              </a:ext>
            </a:extLst>
          </p:cNvPr>
          <p:cNvSpPr/>
          <p:nvPr/>
        </p:nvSpPr>
        <p:spPr>
          <a:xfrm>
            <a:off x="628649" y="1389188"/>
            <a:ext cx="4093388" cy="1642863"/>
          </a:xfrm>
          <a:prstGeom prst="roundRect">
            <a:avLst>
              <a:gd name="adj" fmla="val 6517"/>
            </a:avLst>
          </a:prstGeom>
          <a:solidFill>
            <a:schemeClr val="tx1">
              <a:lumMod val="95000"/>
              <a:lumOff val="5000"/>
            </a:schemeClr>
          </a:solidFill>
          <a:ln w="25400">
            <a:noFill/>
            <a:round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478" tIns="44445" rIns="90478" bIns="44445">
            <a:spAutoFit/>
          </a:bodyPr>
          <a:lstStyle/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0x0240	main:		la $a0, 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varx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0x0244	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jal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strlen</a:t>
            </a:r>
            <a:endParaRPr lang="en-US" altLang="en-US" sz="1200" dirty="0">
              <a:solidFill>
                <a:schemeClr val="bg1"/>
              </a:solidFill>
              <a:latin typeface="Ubuntu Mono" panose="020B0509030602030204" pitchFamily="49" charset="0"/>
              <a:ea typeface="Consolas" charset="0"/>
              <a:cs typeface="Consolas" charset="0"/>
            </a:endParaRP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 …		   		…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0x0360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strlen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0x0364	loop: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lb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0x0368	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beq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$r0,$t0, done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 …		  	 	…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0x4050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varx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dw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0x314159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F066A-D3C3-AF40-9CF0-733ABC37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6784A-C11C-D34F-B4E4-C3FC006D4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64313"/>
            <a:ext cx="7886700" cy="3480962"/>
          </a:xfrm>
        </p:spPr>
        <p:txBody>
          <a:bodyPr/>
          <a:lstStyle/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0x0240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Virtual segment number? 0, offset? </a:t>
            </a:r>
            <a:r>
              <a:rPr lang="en-US" sz="1400" dirty="0">
                <a:latin typeface="Ubuntu Mono" panose="020B0509030602030204" pitchFamily="49" charset="0"/>
              </a:rPr>
              <a:t>0x240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Physical address? Base: </a:t>
            </a:r>
            <a:r>
              <a:rPr lang="en-US" sz="1400" dirty="0">
                <a:latin typeface="Ubuntu Mono" panose="020B0509030602030204" pitchFamily="49" charset="0"/>
              </a:rPr>
              <a:t>0x4000</a:t>
            </a:r>
            <a:r>
              <a:rPr lang="en-US" sz="1400" dirty="0"/>
              <a:t>, so physical address: </a:t>
            </a:r>
            <a:r>
              <a:rPr lang="en-US" sz="1400" dirty="0">
                <a:latin typeface="Ubuntu Mono" panose="020B0509030602030204" pitchFamily="49" charset="0"/>
              </a:rPr>
              <a:t>0x4240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Fetch instruction at </a:t>
            </a:r>
            <a:r>
              <a:rPr lang="en-US" sz="1400" dirty="0">
                <a:latin typeface="Ubuntu Mono" panose="020B0509030602030204" pitchFamily="49" charset="0"/>
              </a:rPr>
              <a:t>0x4240</a:t>
            </a:r>
            <a:r>
              <a:rPr lang="en-US" sz="1400" dirty="0"/>
              <a:t>, get “</a:t>
            </a:r>
            <a:r>
              <a:rPr lang="en-US" sz="1400" dirty="0">
                <a:latin typeface="Ubuntu Mono" panose="020B0509030602030204" pitchFamily="49" charset="0"/>
              </a:rPr>
              <a:t>la $a0, </a:t>
            </a:r>
            <a:r>
              <a:rPr lang="en-US" sz="1400" dirty="0" err="1">
                <a:latin typeface="Ubuntu Mono" panose="020B0509030602030204" pitchFamily="49" charset="0"/>
              </a:rPr>
              <a:t>varx</a:t>
            </a:r>
            <a:r>
              <a:rPr lang="en-US" sz="14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$a0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0x244</a:t>
            </a:r>
            <a:r>
              <a:rPr lang="en-US" sz="1600" dirty="0"/>
              <a:t>, translated to physical address: </a:t>
            </a:r>
            <a:r>
              <a:rPr lang="en-US" sz="1500" dirty="0">
                <a:latin typeface="Ubuntu Mono" panose="020B0509030602030204" pitchFamily="49" charset="0"/>
              </a:rPr>
              <a:t>0x4244</a:t>
            </a:r>
            <a:r>
              <a:rPr lang="en-US" sz="1600" dirty="0"/>
              <a:t>,  get “</a:t>
            </a:r>
            <a:r>
              <a:rPr lang="en-US" sz="1500" dirty="0" err="1">
                <a:latin typeface="Ubuntu Mono" panose="020B0509030602030204" pitchFamily="49" charset="0"/>
              </a:rPr>
              <a:t>jal</a:t>
            </a:r>
            <a:r>
              <a:rPr lang="en-US" sz="1500" dirty="0">
                <a:latin typeface="Ubuntu Mono" panose="020B0509030602030204" pitchFamily="49" charset="0"/>
              </a:rPr>
              <a:t> </a:t>
            </a:r>
            <a:r>
              <a:rPr lang="en-US" sz="1500" dirty="0" err="1">
                <a:latin typeface="Ubuntu Mono" panose="020B0509030602030204" pitchFamily="49" charset="0"/>
              </a:rPr>
              <a:t>strlen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0x0248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$ra</a:t>
            </a:r>
            <a:r>
              <a:rPr lang="en-US" sz="1400" dirty="0"/>
              <a:t> (return address!), move </a:t>
            </a:r>
            <a:r>
              <a:rPr lang="en-US" sz="1400" dirty="0">
                <a:latin typeface="Ubuntu Mono" panose="020B0509030602030204" pitchFamily="49" charset="0"/>
              </a:rPr>
              <a:t>0x0360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0x360</a:t>
            </a:r>
            <a:r>
              <a:rPr lang="en-US" sz="1600" dirty="0"/>
              <a:t>, translated to physical address: </a:t>
            </a:r>
            <a:r>
              <a:rPr lang="en-US" sz="1500" dirty="0">
                <a:latin typeface="Ubuntu Mono" panose="020B0509030602030204" pitchFamily="49" charset="0"/>
              </a:rPr>
              <a:t>0x4360</a:t>
            </a:r>
            <a:r>
              <a:rPr lang="en-US" sz="1600" dirty="0"/>
              <a:t>, get “</a:t>
            </a:r>
            <a:r>
              <a:rPr lang="en-US" sz="1500" dirty="0">
                <a:latin typeface="Ubuntu Mono" panose="020B0509030602030204" pitchFamily="49" charset="0"/>
              </a:rPr>
              <a:t>li $v0, 0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0x0000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$v0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0x0364</a:t>
            </a:r>
            <a:r>
              <a:rPr lang="en-US" sz="1600" dirty="0"/>
              <a:t>, translated to physical address </a:t>
            </a:r>
            <a:r>
              <a:rPr lang="en-US" sz="1500" dirty="0">
                <a:latin typeface="Ubuntu Mono" panose="020B0509030602030204" pitchFamily="49" charset="0"/>
              </a:rPr>
              <a:t>0x4364</a:t>
            </a:r>
            <a:r>
              <a:rPr lang="en-US" sz="1600" dirty="0"/>
              <a:t>, get “</a:t>
            </a:r>
            <a:r>
              <a:rPr lang="en-US" sz="1500" dirty="0" err="1">
                <a:latin typeface="Ubuntu Mono" panose="020B0509030602030204" pitchFamily="49" charset="0"/>
              </a:rPr>
              <a:t>lb</a:t>
            </a:r>
            <a:r>
              <a:rPr lang="en-US" sz="1500" dirty="0">
                <a:latin typeface="Ubuntu Mono" panose="020B0509030602030204" pitchFamily="49" charset="0"/>
              </a:rPr>
              <a:t> $t0, ($a0)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Since </a:t>
            </a:r>
            <a:r>
              <a:rPr lang="en-US" sz="1400" dirty="0">
                <a:latin typeface="Ubuntu Mono" panose="020B0509030602030204" pitchFamily="49" charset="0"/>
              </a:rPr>
              <a:t>$a0</a:t>
            </a:r>
            <a:r>
              <a:rPr lang="en-US" sz="1400" dirty="0"/>
              <a:t> is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  <a:r>
              <a:rPr lang="en-US" sz="1400" dirty="0"/>
              <a:t>, try to load byte from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Translate </a:t>
            </a:r>
            <a:r>
              <a:rPr lang="en-US" sz="1400" dirty="0">
                <a:latin typeface="Ubuntu Mono" panose="020B0509030602030204" pitchFamily="49" charset="0"/>
              </a:rPr>
              <a:t>0x4050 (0100 0000 0101 000)</a:t>
            </a:r>
            <a:r>
              <a:rPr lang="en-US" sz="1400" dirty="0"/>
              <a:t>:  virtual segment #? 1, offset? </a:t>
            </a:r>
            <a:r>
              <a:rPr lang="en-US" sz="1400" dirty="0">
                <a:latin typeface="Ubuntu Mono" panose="020B0509030602030204" pitchFamily="49" charset="0"/>
              </a:rPr>
              <a:t>0x50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Physical address? Base: </a:t>
            </a:r>
            <a:r>
              <a:rPr lang="en-US" sz="1400" dirty="0">
                <a:latin typeface="Ubuntu Mono" panose="020B0509030602030204" pitchFamily="49" charset="0"/>
              </a:rPr>
              <a:t>0x4800</a:t>
            </a:r>
            <a:r>
              <a:rPr lang="en-US" sz="1400" dirty="0"/>
              <a:t>, physical address; </a:t>
            </a:r>
            <a:r>
              <a:rPr lang="en-US" sz="1400" dirty="0">
                <a:latin typeface="Ubuntu Mono" panose="020B0509030602030204" pitchFamily="49" charset="0"/>
              </a:rPr>
              <a:t>0x4850</a:t>
            </a:r>
            <a:endParaRPr lang="en-US" sz="1400" dirty="0"/>
          </a:p>
          <a:p>
            <a:pPr lvl="1">
              <a:lnSpc>
                <a:spcPct val="77000"/>
              </a:lnSpc>
            </a:pPr>
            <a:r>
              <a:rPr lang="en-US" sz="1400" dirty="0"/>
              <a:t>Load byte from </a:t>
            </a:r>
            <a:r>
              <a:rPr lang="en-US" sz="1400" dirty="0">
                <a:latin typeface="Ubuntu Mono" panose="020B0509030602030204" pitchFamily="49" charset="0"/>
              </a:rPr>
              <a:t>0x4850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$t0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B518CA-CF6A-6144-BE31-E3C88E99A3E7}"/>
              </a:ext>
            </a:extLst>
          </p:cNvPr>
          <p:cNvSpPr/>
          <p:nvPr/>
        </p:nvSpPr>
        <p:spPr bwMode="auto">
          <a:xfrm>
            <a:off x="628649" y="1464973"/>
            <a:ext cx="4093388" cy="20818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8" name="Group 108">
            <a:extLst>
              <a:ext uri="{FF2B5EF4-FFF2-40B4-BE49-F238E27FC236}">
                <a16:creationId xmlns:a16="http://schemas.microsoft.com/office/drawing/2014/main" id="{B5F58A66-AFC3-1440-BA06-84B2FD97F0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878895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8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L -4.72222E-6 0.0284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2848 L -4.72222E-6 0.0798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7986 L -4.72222E-6 0.1057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6" grpId="1" animBg="1"/>
      <p:bldP spid="6" grpId="2" animBg="1"/>
      <p:bldP spid="6" grpId="3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Multi-segment Address Translation: Discussion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Virtual address space has holes</a:t>
            </a:r>
          </a:p>
          <a:p>
            <a:pPr lvl="1"/>
            <a:r>
              <a:rPr lang="en-US" altLang="ko-KR" sz="1800" dirty="0"/>
              <a:t>It’s efficient for sparse address spaces (avoids internal fragmentation)</a:t>
            </a:r>
          </a:p>
          <a:p>
            <a:pPr lvl="1"/>
            <a:r>
              <a:rPr lang="en-US" altLang="ko-KR" sz="1800" dirty="0"/>
              <a:t>If program tries to access gaps, trap to kernel (</a:t>
            </a:r>
            <a:r>
              <a:rPr lang="en-US" altLang="ko-KR" sz="1800" i="1" dirty="0">
                <a:solidFill>
                  <a:srgbClr val="FF0000"/>
                </a:solidFill>
              </a:rPr>
              <a:t>segmentation fault</a:t>
            </a:r>
            <a:r>
              <a:rPr lang="en-US" altLang="ko-KR" sz="1800" dirty="0"/>
              <a:t>)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When is it OK to address outside valid range?</a:t>
            </a:r>
          </a:p>
          <a:p>
            <a:pPr lvl="1"/>
            <a:r>
              <a:rPr lang="en-US" altLang="ko-KR" sz="1800" dirty="0"/>
              <a:t>This is how stack and heap grow</a:t>
            </a:r>
          </a:p>
          <a:p>
            <a:pPr lvl="1"/>
            <a:r>
              <a:rPr lang="en-US" altLang="ko-KR" sz="1800" dirty="0"/>
              <a:t>E.g., stack takes segmentation fault, kernel automatically increases size of stack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What must be saved/restored on context switch?</a:t>
            </a:r>
          </a:p>
          <a:p>
            <a:pPr lvl="1"/>
            <a:r>
              <a:rPr lang="en-US" altLang="ko-KR" sz="1800" dirty="0"/>
              <a:t>Segment table stored in CPU, not in memory (small)</a:t>
            </a:r>
          </a:p>
          <a:p>
            <a:pPr lvl="1"/>
            <a:r>
              <a:rPr lang="en-US" altLang="ko-KR" sz="1800" dirty="0"/>
              <a:t>Might store all of processes memory in disk when switched (called </a:t>
            </a:r>
            <a:r>
              <a:rPr lang="en-US" altLang="ko-KR" sz="1800" i="1" dirty="0">
                <a:solidFill>
                  <a:srgbClr val="FF0000"/>
                </a:solidFill>
              </a:rPr>
              <a:t>swapping</a:t>
            </a:r>
            <a:r>
              <a:rPr lang="en-US" altLang="ko-KR" sz="1800" dirty="0"/>
              <a:t>)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What are downsides?</a:t>
            </a:r>
          </a:p>
          <a:p>
            <a:pPr lvl="1"/>
            <a:r>
              <a:rPr lang="en-US" altLang="ko-KR" sz="1600" dirty="0"/>
              <a:t>Must fit variable-sized chunks into physical memory (external fragmentation)</a:t>
            </a:r>
          </a:p>
          <a:p>
            <a:pPr lvl="1"/>
            <a:r>
              <a:rPr lang="en-US" altLang="ko-KR" sz="1600" dirty="0"/>
              <a:t>Limited options for swapping to disk</a:t>
            </a:r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9866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Paged Memory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Allocate physical memory in fixed-size chunks called </a:t>
            </a:r>
            <a:r>
              <a:rPr lang="en-US" altLang="ko-KR" sz="2400" dirty="0">
                <a:solidFill>
                  <a:srgbClr val="FF0000"/>
                </a:solidFill>
              </a:rPr>
              <a:t>pages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Can use simple </a:t>
            </a:r>
            <a:r>
              <a:rPr lang="en-US" altLang="ko-KR" sz="2000" i="1" dirty="0">
                <a:solidFill>
                  <a:srgbClr val="FF0000"/>
                </a:solidFill>
              </a:rPr>
              <a:t>bit map</a:t>
            </a:r>
            <a:r>
              <a:rPr lang="en-US" altLang="ko-KR" sz="2000" dirty="0"/>
              <a:t> to handle allocation</a:t>
            </a:r>
            <a:br>
              <a:rPr lang="en-US" altLang="ko-KR" sz="2000" dirty="0"/>
            </a:br>
            <a:r>
              <a:rPr lang="en-US" altLang="ko-KR" sz="2000" dirty="0">
                <a:latin typeface="Ubuntu Mono" panose="020B0509030602030204" pitchFamily="49" charset="0"/>
              </a:rPr>
              <a:t>	</a:t>
            </a:r>
            <a:r>
              <a:rPr lang="en-US" altLang="ko-KR" sz="1800" dirty="0">
                <a:latin typeface="Ubuntu Mono" panose="020B0509030602030204" pitchFamily="49" charset="0"/>
              </a:rPr>
              <a:t>00110001110001101 … 110010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Each bit represents page of physical memory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en-US" altLang="ko-KR" sz="2000" dirty="0">
                <a:latin typeface="Ubuntu Mono" panose="020B0509030602030204" pitchFamily="49" charset="0"/>
              </a:rPr>
              <a:t>1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Symbol" panose="05050102010706020507" pitchFamily="18" charset="2"/>
              </a:rPr>
              <a:t> </a:t>
            </a:r>
            <a:r>
              <a:rPr lang="en-US" altLang="ko-KR" sz="2000" dirty="0">
                <a:solidFill>
                  <a:srgbClr val="FF0000"/>
                </a:solidFill>
                <a:sym typeface="Symbol" panose="05050102010706020507" pitchFamily="18" charset="2"/>
              </a:rPr>
              <a:t>allocated</a:t>
            </a:r>
            <a:r>
              <a:rPr lang="en-US" altLang="ko-KR" sz="2000" dirty="0">
                <a:sym typeface="Symbol" panose="05050102010706020507" pitchFamily="18" charset="2"/>
              </a:rPr>
              <a:t>, </a:t>
            </a:r>
            <a:r>
              <a:rPr lang="en-US" altLang="ko-KR" sz="2000" dirty="0">
                <a:latin typeface="Ubuntu Mono" panose="020B0509030602030204" pitchFamily="49" charset="0"/>
                <a:sym typeface="Symbol" panose="05050102010706020507" pitchFamily="18" charset="2"/>
              </a:rPr>
              <a:t>0</a:t>
            </a:r>
            <a:r>
              <a:rPr lang="en-US" altLang="ko-KR" sz="2000" dirty="0">
                <a:sym typeface="Symbol" panose="05050102010706020507" pitchFamily="18" charset="2"/>
              </a:rPr>
              <a:t>  </a:t>
            </a:r>
            <a:r>
              <a:rPr lang="en-US" altLang="ko-KR" sz="2000" dirty="0">
                <a:solidFill>
                  <a:srgbClr val="00B050"/>
                </a:solidFill>
                <a:sym typeface="Symbol" panose="05050102010706020507" pitchFamily="18" charset="2"/>
              </a:rPr>
              <a:t>free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Should pages be as big as our previous segments?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No, big pages could lead to internal fragmentation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Typically, pages are small (</a:t>
            </a:r>
            <a:r>
              <a:rPr lang="en-US" altLang="ko-KR" sz="1800" dirty="0">
                <a:latin typeface="Ubuntu Mono" panose="020B0509030602030204" pitchFamily="49" charset="0"/>
              </a:rPr>
              <a:t>1-16Kib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Consequently, each segment needs multiple pages</a:t>
            </a:r>
          </a:p>
        </p:txBody>
      </p:sp>
    </p:spTree>
    <p:extLst>
      <p:ext uri="{BB962C8B-B14F-4D97-AF65-F5344CB8AC3E}">
        <p14:creationId xmlns:p14="http://schemas.microsoft.com/office/powerpoint/2010/main" val="44732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Table Address Translation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530D7E47-ACA1-F246-9E37-BBD590ACE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615360"/>
            <a:ext cx="7886700" cy="2029916"/>
          </a:xfrm>
        </p:spPr>
        <p:txBody>
          <a:bodyPr/>
          <a:lstStyle/>
          <a:p>
            <a:pPr>
              <a:lnSpc>
                <a:spcPct val="84000"/>
              </a:lnSpc>
            </a:pPr>
            <a:r>
              <a:rPr lang="en-US" sz="1600" dirty="0"/>
              <a:t>Page resides in physical memory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Contains physical page and permission for each virtual page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Offset from virtual address gets copied to physical address</a:t>
            </a:r>
          </a:p>
          <a:p>
            <a:pPr lvl="1">
              <a:lnSpc>
                <a:spcPct val="84000"/>
              </a:lnSpc>
            </a:pPr>
            <a:r>
              <a:rPr lang="en-US" sz="1400" dirty="0"/>
              <a:t>E.g.,</a:t>
            </a:r>
            <a:r>
              <a:rPr lang="en-US" sz="1400" dirty="0">
                <a:latin typeface="Ubuntu Mono" panose="020B0509030602030204" pitchFamily="49" charset="0"/>
              </a:rPr>
              <a:t>10-bit</a:t>
            </a:r>
            <a:r>
              <a:rPr lang="en-US" sz="1400" dirty="0"/>
              <a:t> offset ⇒ </a:t>
            </a:r>
            <a:r>
              <a:rPr lang="en-US" sz="1400" dirty="0">
                <a:latin typeface="Ubuntu Mono" panose="020B0509030602030204" pitchFamily="49" charset="0"/>
              </a:rPr>
              <a:t>1024-byte = 4KiB</a:t>
            </a:r>
            <a:r>
              <a:rPr lang="en-US" sz="1400" dirty="0"/>
              <a:t> pages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Virtual page number is all remaining bits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Physical page number is copied from table into physical address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AAE6D63E-1355-D641-8898-54093BB46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25331"/>
              </p:ext>
            </p:extLst>
          </p:nvPr>
        </p:nvGraphicFramePr>
        <p:xfrm>
          <a:off x="4559043" y="1934609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95" name="Rectangle 94">
            <a:extLst>
              <a:ext uri="{FF2B5EF4-FFF2-40B4-BE49-F238E27FC236}">
                <a16:creationId xmlns:a16="http://schemas.microsoft.com/office/drawing/2014/main" id="{F68EF0BB-386D-284B-93C5-C9591F1F6756}"/>
              </a:ext>
            </a:extLst>
          </p:cNvPr>
          <p:cNvSpPr/>
          <p:nvPr/>
        </p:nvSpPr>
        <p:spPr bwMode="auto">
          <a:xfrm>
            <a:off x="628650" y="1823837"/>
            <a:ext cx="79269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E25F493-0523-BE4D-86C1-4F9206A83EDC}"/>
              </a:ext>
            </a:extLst>
          </p:cNvPr>
          <p:cNvSpPr txBox="1"/>
          <p:nvPr/>
        </p:nvSpPr>
        <p:spPr>
          <a:xfrm>
            <a:off x="699170" y="1547031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B54FCAB-A319-014A-AF29-79A2A88E6410}"/>
              </a:ext>
            </a:extLst>
          </p:cNvPr>
          <p:cNvSpPr/>
          <p:nvPr/>
        </p:nvSpPr>
        <p:spPr bwMode="auto">
          <a:xfrm>
            <a:off x="1421834" y="1823837"/>
            <a:ext cx="136448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77C1D4-E153-8F4E-A518-1377BAD78E1C}"/>
              </a:ext>
            </a:extLst>
          </p:cNvPr>
          <p:cNvGrpSpPr/>
          <p:nvPr/>
        </p:nvGrpSpPr>
        <p:grpSpPr>
          <a:xfrm>
            <a:off x="2866693" y="1489200"/>
            <a:ext cx="1656340" cy="449154"/>
            <a:chOff x="3180548" y="1535369"/>
            <a:chExt cx="1656340" cy="4491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DE146F5-8FAE-3741-8587-A652AB5491DF}"/>
                </a:ext>
              </a:extLst>
            </p:cNvPr>
            <p:cNvSpPr/>
            <p:nvPr/>
          </p:nvSpPr>
          <p:spPr bwMode="auto">
            <a:xfrm>
              <a:off x="3180548" y="1535369"/>
              <a:ext cx="1294682" cy="2340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 Table Pointer</a:t>
              </a:r>
            </a:p>
          </p:txBody>
        </p:sp>
        <p:cxnSp>
          <p:nvCxnSpPr>
            <p:cNvPr id="103" name="Elbow Connector 102">
              <a:extLst>
                <a:ext uri="{FF2B5EF4-FFF2-40B4-BE49-F238E27FC236}">
                  <a16:creationId xmlns:a16="http://schemas.microsoft.com/office/drawing/2014/main" id="{928A438A-AEC2-E74A-881C-95A65C2E2F44}"/>
                </a:ext>
              </a:extLst>
            </p:cNvPr>
            <p:cNvCxnSpPr>
              <a:cxnSpLocks/>
            </p:cNvCxnSpPr>
            <p:nvPr/>
          </p:nvCxnSpPr>
          <p:spPr>
            <a:xfrm>
              <a:off x="4478742" y="1652394"/>
              <a:ext cx="358146" cy="332129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3CDCAA-87D3-A643-981F-894CD174F0AF}"/>
              </a:ext>
            </a:extLst>
          </p:cNvPr>
          <p:cNvGrpSpPr/>
          <p:nvPr/>
        </p:nvGrpSpPr>
        <p:grpSpPr>
          <a:xfrm>
            <a:off x="2104078" y="2057887"/>
            <a:ext cx="5741422" cy="1884422"/>
            <a:chOff x="2104078" y="2057887"/>
            <a:chExt cx="5741422" cy="1884422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4617B66-CB72-4C4C-908C-51BC17C85E81}"/>
                </a:ext>
              </a:extLst>
            </p:cNvPr>
            <p:cNvSpPr/>
            <p:nvPr/>
          </p:nvSpPr>
          <p:spPr bwMode="auto">
            <a:xfrm>
              <a:off x="5838532" y="3708259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114" name="Elbow Connector 113">
              <a:extLst>
                <a:ext uri="{FF2B5EF4-FFF2-40B4-BE49-F238E27FC236}">
                  <a16:creationId xmlns:a16="http://schemas.microsoft.com/office/drawing/2014/main" id="{2B6959A1-F825-234C-AD56-239484A014AF}"/>
                </a:ext>
              </a:extLst>
            </p:cNvPr>
            <p:cNvCxnSpPr>
              <a:cxnSpLocks/>
              <a:stCxn id="113" idx="3"/>
              <a:endCxn id="39941" idx="1"/>
            </p:cNvCxnSpPr>
            <p:nvPr/>
          </p:nvCxnSpPr>
          <p:spPr>
            <a:xfrm flipV="1">
              <a:off x="7339468" y="3147440"/>
              <a:ext cx="506032" cy="677844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A2C64058-48C2-3B4C-9B85-2F18AD13384E}"/>
                </a:ext>
              </a:extLst>
            </p:cNvPr>
            <p:cNvCxnSpPr>
              <a:cxnSpLocks/>
              <a:stCxn id="97" idx="2"/>
              <a:endCxn id="113" idx="2"/>
            </p:cNvCxnSpPr>
            <p:nvPr/>
          </p:nvCxnSpPr>
          <p:spPr>
            <a:xfrm rot="16200000" flipH="1">
              <a:off x="3404328" y="757637"/>
              <a:ext cx="1884422" cy="4484922"/>
            </a:xfrm>
            <a:prstGeom prst="bentConnector3">
              <a:avLst>
                <a:gd name="adj1" fmla="val 112131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B3C694-ED1C-F54D-A5E4-9512C5B7A6B7}"/>
              </a:ext>
            </a:extLst>
          </p:cNvPr>
          <p:cNvGrpSpPr/>
          <p:nvPr/>
        </p:nvGrpSpPr>
        <p:grpSpPr>
          <a:xfrm>
            <a:off x="1024995" y="1823633"/>
            <a:ext cx="3169823" cy="1676101"/>
            <a:chOff x="1024995" y="2006519"/>
            <a:chExt cx="3169823" cy="167610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C5661DC-DC77-3048-86FB-66EB477CCFF4}"/>
                </a:ext>
              </a:extLst>
            </p:cNvPr>
            <p:cNvSpPr/>
            <p:nvPr/>
          </p:nvSpPr>
          <p:spPr bwMode="auto">
            <a:xfrm>
              <a:off x="2966130" y="2006519"/>
              <a:ext cx="1176983" cy="2340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 Table Size</a:t>
              </a:r>
            </a:p>
          </p:txBody>
        </p: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42DE5FA5-6A27-1847-A833-7F5042259D87}"/>
                </a:ext>
              </a:extLst>
            </p:cNvPr>
            <p:cNvCxnSpPr>
              <a:cxnSpLocks/>
              <a:stCxn id="95" idx="2"/>
              <a:endCxn id="107" idx="2"/>
            </p:cNvCxnSpPr>
            <p:nvPr/>
          </p:nvCxnSpPr>
          <p:spPr>
            <a:xfrm rot="16200000" flipH="1">
              <a:off x="1970373" y="1295395"/>
              <a:ext cx="536592" cy="242734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6D7573C-04E5-5744-BB20-8AB7B297D294}"/>
                </a:ext>
              </a:extLst>
            </p:cNvPr>
            <p:cNvSpPr/>
            <p:nvPr/>
          </p:nvSpPr>
          <p:spPr>
            <a:xfrm>
              <a:off x="3452343" y="2675086"/>
              <a:ext cx="204557" cy="204557"/>
            </a:xfrm>
            <a:prstGeom prst="ellipse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688E8DC-53D8-9144-8CA3-DA23FCFA7889}"/>
                </a:ext>
              </a:extLst>
            </p:cNvPr>
            <p:cNvCxnSpPr>
              <a:cxnSpLocks/>
              <a:stCxn id="107" idx="4"/>
              <a:endCxn id="109" idx="0"/>
            </p:cNvCxnSpPr>
            <p:nvPr/>
          </p:nvCxnSpPr>
          <p:spPr>
            <a:xfrm>
              <a:off x="3554622" y="2879643"/>
              <a:ext cx="0" cy="541367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164BDA2-54AD-CD45-B0CC-53D7C0FD22CA}"/>
                </a:ext>
              </a:extLst>
            </p:cNvPr>
            <p:cNvSpPr txBox="1"/>
            <p:nvPr/>
          </p:nvSpPr>
          <p:spPr>
            <a:xfrm>
              <a:off x="2914425" y="3421010"/>
              <a:ext cx="1280393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Raise Exception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FF744AF-1541-6E45-BBDF-4685C4E706B4}"/>
                </a:ext>
              </a:extLst>
            </p:cNvPr>
            <p:cNvCxnSpPr>
              <a:cxnSpLocks/>
              <a:stCxn id="101" idx="2"/>
              <a:endCxn id="107" idx="0"/>
            </p:cNvCxnSpPr>
            <p:nvPr/>
          </p:nvCxnSpPr>
          <p:spPr>
            <a:xfrm>
              <a:off x="3554622" y="2240569"/>
              <a:ext cx="0" cy="434517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360226D-D353-C947-BBCB-EEA395E64F40}"/>
                </a:ext>
              </a:extLst>
            </p:cNvPr>
            <p:cNvSpPr/>
            <p:nvPr/>
          </p:nvSpPr>
          <p:spPr>
            <a:xfrm>
              <a:off x="3431303" y="2619774"/>
              <a:ext cx="274434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/>
                <a:t>&gt;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DDA99F-84EE-9740-8294-0C3526ED4491}"/>
              </a:ext>
            </a:extLst>
          </p:cNvPr>
          <p:cNvGrpSpPr/>
          <p:nvPr/>
        </p:nvGrpSpPr>
        <p:grpSpPr>
          <a:xfrm>
            <a:off x="3656900" y="2463368"/>
            <a:ext cx="2182624" cy="1575753"/>
            <a:chOff x="3656900" y="2646254"/>
            <a:chExt cx="2182624" cy="1575753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3BB2C24-AFE9-634D-8120-138A15BB980D}"/>
                </a:ext>
              </a:extLst>
            </p:cNvPr>
            <p:cNvCxnSpPr>
              <a:cxnSpLocks/>
              <a:stCxn id="107" idx="6"/>
            </p:cNvCxnSpPr>
            <p:nvPr/>
          </p:nvCxnSpPr>
          <p:spPr>
            <a:xfrm>
              <a:off x="3656900" y="2777365"/>
              <a:ext cx="902143" cy="0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5F97665-05DB-E84C-80C5-E181A8D72A10}"/>
                </a:ext>
              </a:extLst>
            </p:cNvPr>
            <p:cNvSpPr/>
            <p:nvPr/>
          </p:nvSpPr>
          <p:spPr>
            <a:xfrm>
              <a:off x="5169872" y="2646254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A8BC989-0792-F34E-81D3-A9FA9A38FF36}"/>
                </a:ext>
              </a:extLst>
            </p:cNvPr>
            <p:cNvSpPr/>
            <p:nvPr/>
          </p:nvSpPr>
          <p:spPr bwMode="auto">
            <a:xfrm>
              <a:off x="5118895" y="3891242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2553494-C8DB-D944-97C1-966223789436}"/>
                </a:ext>
              </a:extLst>
            </p:cNvPr>
            <p:cNvSpPr txBox="1"/>
            <p:nvPr/>
          </p:nvSpPr>
          <p:spPr>
            <a:xfrm>
              <a:off x="4417579" y="3791120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8F04A617-0215-1C4C-A6E8-3B8C527ACE27}"/>
                </a:ext>
              </a:extLst>
            </p:cNvPr>
            <p:cNvCxnSpPr>
              <a:cxnSpLocks/>
              <a:stCxn id="106" idx="2"/>
              <a:endCxn id="111" idx="0"/>
            </p:cNvCxnSpPr>
            <p:nvPr/>
          </p:nvCxnSpPr>
          <p:spPr>
            <a:xfrm>
              <a:off x="5479210" y="2908474"/>
              <a:ext cx="0" cy="982768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F94337D-169D-2E4B-A90F-FE4AFC48B9E1}"/>
                </a:ext>
              </a:extLst>
            </p:cNvPr>
            <p:cNvSpPr/>
            <p:nvPr/>
          </p:nvSpPr>
          <p:spPr>
            <a:xfrm>
              <a:off x="4559043" y="2646254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aphicFrame>
        <p:nvGraphicFramePr>
          <p:cNvPr id="39941" name="Table 39940">
            <a:extLst>
              <a:ext uri="{FF2B5EF4-FFF2-40B4-BE49-F238E27FC236}">
                <a16:creationId xmlns:a16="http://schemas.microsoft.com/office/drawing/2014/main" id="{AB71AB57-234F-D541-A920-8ADA2A213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94189"/>
              </p:ext>
            </p:extLst>
          </p:nvPr>
        </p:nvGraphicFramePr>
        <p:xfrm>
          <a:off x="7845500" y="1941740"/>
          <a:ext cx="845613" cy="24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613">
                  <a:extLst>
                    <a:ext uri="{9D8B030D-6E8A-4147-A177-3AD203B41FA5}">
                      <a16:colId xmlns:a16="http://schemas.microsoft.com/office/drawing/2014/main" val="398564053"/>
                    </a:ext>
                  </a:extLst>
                </a:gridCol>
              </a:tblGrid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91088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052234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07189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62895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5</a:t>
                      </a:r>
                    </a:p>
                  </a:txBody>
                  <a:tcPr anchor="ctr"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77803"/>
                  </a:ext>
                </a:extLst>
              </a:tr>
              <a:tr h="1116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47470"/>
                  </a:ext>
                </a:extLst>
              </a:tr>
            </a:tbl>
          </a:graphicData>
        </a:graphic>
      </p:graphicFrame>
      <p:sp>
        <p:nvSpPr>
          <p:cNvPr id="39942" name="TextBox 39941">
            <a:extLst>
              <a:ext uri="{FF2B5EF4-FFF2-40B4-BE49-F238E27FC236}">
                <a16:creationId xmlns:a16="http://schemas.microsoft.com/office/drawing/2014/main" id="{33DBBA50-09DA-BC4B-905D-0D2D494B943C}"/>
              </a:ext>
            </a:extLst>
          </p:cNvPr>
          <p:cNvSpPr txBox="1"/>
          <p:nvPr/>
        </p:nvSpPr>
        <p:spPr>
          <a:xfrm>
            <a:off x="7907887" y="1646818"/>
            <a:ext cx="7208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21884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 Table Address Translation with 4-byte Pages</a:t>
            </a:r>
          </a:p>
        </p:txBody>
      </p:sp>
      <p:sp>
        <p:nvSpPr>
          <p:cNvPr id="56388" name="Rectangle 6"/>
          <p:cNvSpPr>
            <a:spLocks noChangeArrowheads="1"/>
          </p:cNvSpPr>
          <p:nvPr/>
        </p:nvSpPr>
        <p:spPr bwMode="auto">
          <a:xfrm>
            <a:off x="1319651" y="2009365"/>
            <a:ext cx="480775" cy="923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L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K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J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I</a:t>
            </a:r>
          </a:p>
        </p:txBody>
      </p:sp>
      <p:sp>
        <p:nvSpPr>
          <p:cNvPr id="56389" name="Rectangle 7"/>
          <p:cNvSpPr>
            <a:spLocks noChangeArrowheads="1"/>
          </p:cNvSpPr>
          <p:nvPr/>
        </p:nvSpPr>
        <p:spPr bwMode="auto">
          <a:xfrm>
            <a:off x="1319651" y="2933038"/>
            <a:ext cx="480775" cy="923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H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G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F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E</a:t>
            </a:r>
          </a:p>
        </p:txBody>
      </p:sp>
      <p:sp>
        <p:nvSpPr>
          <p:cNvPr id="56390" name="Rectangle 8"/>
          <p:cNvSpPr>
            <a:spLocks noChangeArrowheads="1"/>
          </p:cNvSpPr>
          <p:nvPr/>
        </p:nvSpPr>
        <p:spPr bwMode="auto">
          <a:xfrm>
            <a:off x="1319651" y="3856712"/>
            <a:ext cx="480775" cy="923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D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C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B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56385" name="Text Box 47"/>
          <p:cNvSpPr txBox="1">
            <a:spLocks noChangeArrowheads="1"/>
          </p:cNvSpPr>
          <p:nvPr/>
        </p:nvSpPr>
        <p:spPr bwMode="auto">
          <a:xfrm>
            <a:off x="598488" y="4622931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0x00</a:t>
            </a:r>
          </a:p>
        </p:txBody>
      </p:sp>
      <p:sp>
        <p:nvSpPr>
          <p:cNvPr id="56386" name="Text Box 48"/>
          <p:cNvSpPr txBox="1">
            <a:spLocks noChangeArrowheads="1"/>
          </p:cNvSpPr>
          <p:nvPr/>
        </p:nvSpPr>
        <p:spPr bwMode="auto">
          <a:xfrm>
            <a:off x="598488" y="3704094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0x04</a:t>
            </a:r>
          </a:p>
        </p:txBody>
      </p:sp>
      <p:sp>
        <p:nvSpPr>
          <p:cNvPr id="56387" name="Text Box 49"/>
          <p:cNvSpPr txBox="1">
            <a:spLocks noChangeArrowheads="1"/>
          </p:cNvSpPr>
          <p:nvPr/>
        </p:nvSpPr>
        <p:spPr bwMode="auto">
          <a:xfrm>
            <a:off x="598488" y="2786718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0x08</a:t>
            </a:r>
          </a:p>
        </p:txBody>
      </p:sp>
      <p:sp>
        <p:nvSpPr>
          <p:cNvPr id="56383" name="Text Box 51"/>
          <p:cNvSpPr txBox="1">
            <a:spLocks noChangeArrowheads="1"/>
          </p:cNvSpPr>
          <p:nvPr/>
        </p:nvSpPr>
        <p:spPr bwMode="auto">
          <a:xfrm>
            <a:off x="824141" y="1661238"/>
            <a:ext cx="147179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56323" name="Text Box 27"/>
          <p:cNvSpPr txBox="1">
            <a:spLocks noChangeArrowheads="1"/>
          </p:cNvSpPr>
          <p:nvPr/>
        </p:nvSpPr>
        <p:spPr bwMode="auto">
          <a:xfrm>
            <a:off x="6164262" y="6423591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0x00</a:t>
            </a:r>
          </a:p>
        </p:txBody>
      </p:sp>
      <p:sp>
        <p:nvSpPr>
          <p:cNvPr id="56327" name="Text Box 52"/>
          <p:cNvSpPr txBox="1">
            <a:spLocks noChangeArrowheads="1"/>
          </p:cNvSpPr>
          <p:nvPr/>
        </p:nvSpPr>
        <p:spPr bwMode="auto">
          <a:xfrm>
            <a:off x="6336727" y="1371409"/>
            <a:ext cx="1545276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56372" name="Rectangle 9"/>
          <p:cNvSpPr>
            <a:spLocks noChangeArrowheads="1"/>
          </p:cNvSpPr>
          <p:nvPr/>
        </p:nvSpPr>
        <p:spPr bwMode="auto">
          <a:xfrm>
            <a:off x="3815918" y="2563437"/>
            <a:ext cx="481339" cy="3467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4</a:t>
            </a:r>
          </a:p>
        </p:txBody>
      </p:sp>
      <p:sp>
        <p:nvSpPr>
          <p:cNvPr id="56373" name="Rectangle 10"/>
          <p:cNvSpPr>
            <a:spLocks noChangeArrowheads="1"/>
          </p:cNvSpPr>
          <p:nvPr/>
        </p:nvSpPr>
        <p:spPr bwMode="auto">
          <a:xfrm>
            <a:off x="3815918" y="2910235"/>
            <a:ext cx="481339" cy="3467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3</a:t>
            </a:r>
          </a:p>
        </p:txBody>
      </p:sp>
      <p:sp>
        <p:nvSpPr>
          <p:cNvPr id="56374" name="Rectangle 11"/>
          <p:cNvSpPr>
            <a:spLocks noChangeArrowheads="1"/>
          </p:cNvSpPr>
          <p:nvPr/>
        </p:nvSpPr>
        <p:spPr bwMode="auto">
          <a:xfrm>
            <a:off x="3815918" y="3257034"/>
            <a:ext cx="481339" cy="346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1</a:t>
            </a:r>
          </a:p>
        </p:txBody>
      </p:sp>
      <p:sp>
        <p:nvSpPr>
          <p:cNvPr id="56371" name="Text Box 53"/>
          <p:cNvSpPr txBox="1">
            <a:spLocks noChangeArrowheads="1"/>
          </p:cNvSpPr>
          <p:nvPr/>
        </p:nvSpPr>
        <p:spPr bwMode="auto">
          <a:xfrm>
            <a:off x="3535609" y="2219661"/>
            <a:ext cx="100179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56367" name="Text Box 47"/>
          <p:cNvSpPr txBox="1">
            <a:spLocks noChangeArrowheads="1"/>
          </p:cNvSpPr>
          <p:nvPr/>
        </p:nvSpPr>
        <p:spPr bwMode="auto">
          <a:xfrm>
            <a:off x="3524250" y="2588531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</a:t>
            </a:r>
          </a:p>
        </p:txBody>
      </p:sp>
      <p:sp>
        <p:nvSpPr>
          <p:cNvPr id="56368" name="Text Box 47"/>
          <p:cNvSpPr txBox="1">
            <a:spLocks noChangeArrowheads="1"/>
          </p:cNvSpPr>
          <p:nvPr/>
        </p:nvSpPr>
        <p:spPr bwMode="auto">
          <a:xfrm>
            <a:off x="3524250" y="2935329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1</a:t>
            </a:r>
          </a:p>
        </p:txBody>
      </p:sp>
      <p:sp>
        <p:nvSpPr>
          <p:cNvPr id="56369" name="Text Box 47"/>
          <p:cNvSpPr txBox="1">
            <a:spLocks noChangeArrowheads="1"/>
          </p:cNvSpPr>
          <p:nvPr/>
        </p:nvSpPr>
        <p:spPr bwMode="auto">
          <a:xfrm>
            <a:off x="3524250" y="3282128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2</a:t>
            </a:r>
          </a:p>
        </p:txBody>
      </p:sp>
      <p:cxnSp>
        <p:nvCxnSpPr>
          <p:cNvPr id="56364" name="Elbow Connector 3"/>
          <p:cNvCxnSpPr>
            <a:cxnSpLocks noChangeShapeType="1"/>
            <a:endCxn id="56367" idx="1"/>
          </p:cNvCxnSpPr>
          <p:nvPr/>
        </p:nvCxnSpPr>
        <p:spPr bwMode="auto">
          <a:xfrm flipV="1">
            <a:off x="1800990" y="2736836"/>
            <a:ext cx="1723260" cy="1889686"/>
          </a:xfrm>
          <a:prstGeom prst="bentConnector3">
            <a:avLst>
              <a:gd name="adj1" fmla="val 804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65" name="TextBox 4"/>
          <p:cNvSpPr txBox="1">
            <a:spLocks noChangeArrowheads="1"/>
          </p:cNvSpPr>
          <p:nvPr/>
        </p:nvSpPr>
        <p:spPr bwMode="auto">
          <a:xfrm>
            <a:off x="1790243" y="4357905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0000 00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sp>
        <p:nvSpPr>
          <p:cNvPr id="56334" name="Rectangle 21"/>
          <p:cNvSpPr>
            <a:spLocks noChangeArrowheads="1"/>
          </p:cNvSpPr>
          <p:nvPr/>
        </p:nvSpPr>
        <p:spPr bwMode="auto">
          <a:xfrm>
            <a:off x="6872187" y="1701800"/>
            <a:ext cx="482400" cy="488335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endParaRPr lang="en-US" altLang="en-US" sz="1600" b="0" dirty="0">
              <a:latin typeface="Ubuntu Mono" panose="020B0509030602030204" pitchFamily="49" charset="0"/>
              <a:ea typeface="Gill Sans" charset="0"/>
              <a:cs typeface="Gill Sans" charset="0"/>
            </a:endParaRPr>
          </a:p>
        </p:txBody>
      </p:sp>
      <p:cxnSp>
        <p:nvCxnSpPr>
          <p:cNvPr id="56354" name="Elbow Connector 85"/>
          <p:cNvCxnSpPr>
            <a:cxnSpLocks noChangeShapeType="1"/>
            <a:endCxn id="56369" idx="1"/>
          </p:cNvCxnSpPr>
          <p:nvPr/>
        </p:nvCxnSpPr>
        <p:spPr bwMode="auto">
          <a:xfrm>
            <a:off x="1790136" y="2776677"/>
            <a:ext cx="1734114" cy="653756"/>
          </a:xfrm>
          <a:prstGeom prst="bentConnector3">
            <a:avLst>
              <a:gd name="adj1" fmla="val 65197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55" name="TextBox 86"/>
          <p:cNvSpPr txBox="1">
            <a:spLocks noChangeArrowheads="1"/>
          </p:cNvSpPr>
          <p:nvPr/>
        </p:nvSpPr>
        <p:spPr bwMode="auto">
          <a:xfrm>
            <a:off x="1790243" y="2495007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0000 10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571500" y="3229014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0x06?</a:t>
            </a:r>
          </a:p>
        </p:txBody>
      </p:sp>
      <p:sp>
        <p:nvSpPr>
          <p:cNvPr id="61" name="Text Box 48"/>
          <p:cNvSpPr txBox="1">
            <a:spLocks noChangeArrowheads="1"/>
          </p:cNvSpPr>
          <p:nvPr/>
        </p:nvSpPr>
        <p:spPr bwMode="auto">
          <a:xfrm>
            <a:off x="1313638" y="5547034"/>
            <a:ext cx="1106053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>
                <a:latin typeface="Ubuntu Mono" panose="020B0509030602030204" pitchFamily="49" charset="0"/>
              </a:rPr>
              <a:t>10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5E11EA-8158-E54E-BCD3-8D66F9565084}"/>
              </a:ext>
            </a:extLst>
          </p:cNvPr>
          <p:cNvGrpSpPr/>
          <p:nvPr/>
        </p:nvGrpSpPr>
        <p:grpSpPr>
          <a:xfrm>
            <a:off x="2419691" y="5547034"/>
            <a:ext cx="1903795" cy="296610"/>
            <a:chOff x="2419691" y="5547034"/>
            <a:chExt cx="1903795" cy="296610"/>
          </a:xfrm>
        </p:grpSpPr>
        <p:cxnSp>
          <p:nvCxnSpPr>
            <p:cNvPr id="56349" name="Elbow Connector 67"/>
            <p:cNvCxnSpPr>
              <a:cxnSpLocks noChangeShapeType="1"/>
              <a:stCxn id="61" idx="3"/>
              <a:endCxn id="56350" idx="1"/>
            </p:cNvCxnSpPr>
            <p:nvPr/>
          </p:nvCxnSpPr>
          <p:spPr bwMode="auto">
            <a:xfrm>
              <a:off x="2419691" y="5695339"/>
              <a:ext cx="797742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0" name="Text Box 48"/>
            <p:cNvSpPr txBox="1">
              <a:spLocks noChangeArrowheads="1"/>
            </p:cNvSpPr>
            <p:nvPr/>
          </p:nvSpPr>
          <p:spPr bwMode="auto">
            <a:xfrm>
              <a:off x="3217433" y="5547034"/>
              <a:ext cx="1106053" cy="296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4000"/>
                </a:lnSpc>
              </a:pPr>
              <a:r>
                <a:rPr lang="en-US" altLang="en-US" sz="160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0000 11</a:t>
              </a:r>
              <a:r>
                <a:rPr lang="en-US" altLang="en-US" sz="1600" dirty="0">
                  <a:latin typeface="Ubuntu Mono" panose="020B0509030602030204" pitchFamily="49" charset="0"/>
                </a:rPr>
                <a:t>10</a:t>
              </a:r>
            </a:p>
          </p:txBody>
        </p:sp>
      </p:grpSp>
      <p:sp>
        <p:nvSpPr>
          <p:cNvPr id="66" name="Text Box 48"/>
          <p:cNvSpPr txBox="1">
            <a:spLocks noChangeArrowheads="1"/>
          </p:cNvSpPr>
          <p:nvPr/>
        </p:nvSpPr>
        <p:spPr bwMode="auto">
          <a:xfrm>
            <a:off x="7505700" y="3196803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0x0E!</a:t>
            </a:r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571500" y="2521838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0x09?</a:t>
            </a:r>
          </a:p>
        </p:txBody>
      </p:sp>
      <p:sp>
        <p:nvSpPr>
          <p:cNvPr id="69" name="Text Box 48"/>
          <p:cNvSpPr txBox="1">
            <a:spLocks noChangeArrowheads="1"/>
          </p:cNvSpPr>
          <p:nvPr/>
        </p:nvSpPr>
        <p:spPr bwMode="auto">
          <a:xfrm>
            <a:off x="1313638" y="5972198"/>
            <a:ext cx="1106053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0000 10</a:t>
            </a:r>
            <a:r>
              <a:rPr lang="en-US" altLang="en-US" sz="1600">
                <a:latin typeface="Ubuntu Mono" panose="020B0509030602030204" pitchFamily="49" charset="0"/>
              </a:rPr>
              <a:t>01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B7FA2B-A8F9-0241-A711-7BAE227B68E2}"/>
              </a:ext>
            </a:extLst>
          </p:cNvPr>
          <p:cNvGrpSpPr/>
          <p:nvPr/>
        </p:nvGrpSpPr>
        <p:grpSpPr>
          <a:xfrm>
            <a:off x="2419691" y="5972198"/>
            <a:ext cx="1903795" cy="296610"/>
            <a:chOff x="2419691" y="5972198"/>
            <a:chExt cx="1903795" cy="296610"/>
          </a:xfrm>
        </p:grpSpPr>
        <p:cxnSp>
          <p:nvCxnSpPr>
            <p:cNvPr id="56347" name="Elbow Connector 67"/>
            <p:cNvCxnSpPr>
              <a:cxnSpLocks noChangeShapeType="1"/>
              <a:stCxn id="69" idx="3"/>
              <a:endCxn id="56348" idx="1"/>
            </p:cNvCxnSpPr>
            <p:nvPr/>
          </p:nvCxnSpPr>
          <p:spPr bwMode="auto">
            <a:xfrm>
              <a:off x="2419691" y="6120503"/>
              <a:ext cx="797742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48" name="Text Box 48"/>
            <p:cNvSpPr txBox="1">
              <a:spLocks noChangeArrowheads="1"/>
            </p:cNvSpPr>
            <p:nvPr/>
          </p:nvSpPr>
          <p:spPr bwMode="auto">
            <a:xfrm>
              <a:off x="3217433" y="5972198"/>
              <a:ext cx="1106053" cy="296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4000"/>
                </a:lnSpc>
              </a:pPr>
              <a:r>
                <a:rPr lang="en-US" altLang="en-US" sz="160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0000 01</a:t>
              </a:r>
              <a:r>
                <a:rPr lang="en-US" altLang="en-US" sz="1600" dirty="0">
                  <a:latin typeface="Ubuntu Mono" panose="020B0509030602030204" pitchFamily="49" charset="0"/>
                </a:rPr>
                <a:t>01</a:t>
              </a: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7505700" y="5240188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0x05!</a:t>
            </a:r>
          </a:p>
        </p:txBody>
      </p:sp>
      <p:sp>
        <p:nvSpPr>
          <p:cNvPr id="56360" name="TextBox 68"/>
          <p:cNvSpPr txBox="1">
            <a:spLocks noChangeArrowheads="1"/>
          </p:cNvSpPr>
          <p:nvPr/>
        </p:nvSpPr>
        <p:spPr bwMode="auto">
          <a:xfrm>
            <a:off x="1790243" y="3409395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81" name="Elbow Connector 85">
            <a:extLst>
              <a:ext uri="{FF2B5EF4-FFF2-40B4-BE49-F238E27FC236}">
                <a16:creationId xmlns:a16="http://schemas.microsoft.com/office/drawing/2014/main" id="{82C7CCD0-5826-9542-91B1-E335F41CB33D}"/>
              </a:ext>
            </a:extLst>
          </p:cNvPr>
          <p:cNvCxnSpPr>
            <a:cxnSpLocks noChangeShapeType="1"/>
            <a:endCxn id="56368" idx="1"/>
          </p:cNvCxnSpPr>
          <p:nvPr/>
        </p:nvCxnSpPr>
        <p:spPr bwMode="auto">
          <a:xfrm flipV="1">
            <a:off x="1790136" y="3083634"/>
            <a:ext cx="1734114" cy="617637"/>
          </a:xfrm>
          <a:prstGeom prst="bentConnector3">
            <a:avLst>
              <a:gd name="adj1" fmla="val 7252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81" name="Text Box 29"/>
          <p:cNvSpPr txBox="1">
            <a:spLocks noChangeArrowheads="1"/>
          </p:cNvSpPr>
          <p:nvPr/>
        </p:nvSpPr>
        <p:spPr bwMode="auto">
          <a:xfrm>
            <a:off x="6164262" y="4572869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0x08</a:t>
            </a:r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011E3748-6FA1-6B4E-AB77-4831A81DB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4729492"/>
            <a:ext cx="480775" cy="923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L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K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J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I</a:t>
            </a: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B91C3E74-A16F-904C-A8FB-C6C82A351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2883272"/>
            <a:ext cx="480775" cy="923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H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G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F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E</a:t>
            </a: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3BCC2D8-51EF-604D-BA27-08E2AE0C8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1960726"/>
            <a:ext cx="480775" cy="923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D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C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B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56376" name="Text Box 31"/>
          <p:cNvSpPr txBox="1">
            <a:spLocks noChangeArrowheads="1"/>
          </p:cNvSpPr>
          <p:nvPr/>
        </p:nvSpPr>
        <p:spPr bwMode="auto">
          <a:xfrm>
            <a:off x="6164262" y="2738626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0x10</a:t>
            </a:r>
          </a:p>
        </p:txBody>
      </p:sp>
      <p:sp>
        <p:nvSpPr>
          <p:cNvPr id="56363" name="TextBox 58"/>
          <p:cNvSpPr txBox="1">
            <a:spLocks noChangeArrowheads="1"/>
          </p:cNvSpPr>
          <p:nvPr/>
        </p:nvSpPr>
        <p:spPr bwMode="auto">
          <a:xfrm>
            <a:off x="4490166" y="2469974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0001 00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99" name="Elbow Connector 85">
            <a:extLst>
              <a:ext uri="{FF2B5EF4-FFF2-40B4-BE49-F238E27FC236}">
                <a16:creationId xmlns:a16="http://schemas.microsoft.com/office/drawing/2014/main" id="{60AD556B-8DD8-154A-A426-4F735FCA4A38}"/>
              </a:ext>
            </a:extLst>
          </p:cNvPr>
          <p:cNvCxnSpPr>
            <a:cxnSpLocks noChangeShapeType="1"/>
            <a:stCxn id="56372" idx="3"/>
          </p:cNvCxnSpPr>
          <p:nvPr/>
        </p:nvCxnSpPr>
        <p:spPr bwMode="auto">
          <a:xfrm>
            <a:off x="4297257" y="2736836"/>
            <a:ext cx="2579475" cy="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78" name="Text Box 30"/>
          <p:cNvSpPr txBox="1">
            <a:spLocks noChangeArrowheads="1"/>
          </p:cNvSpPr>
          <p:nvPr/>
        </p:nvSpPr>
        <p:spPr bwMode="auto">
          <a:xfrm>
            <a:off x="6164262" y="3649196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0x0C</a:t>
            </a:r>
          </a:p>
        </p:txBody>
      </p:sp>
      <p:sp>
        <p:nvSpPr>
          <p:cNvPr id="56358" name="TextBox 78"/>
          <p:cNvSpPr txBox="1">
            <a:spLocks noChangeArrowheads="1"/>
          </p:cNvSpPr>
          <p:nvPr/>
        </p:nvSpPr>
        <p:spPr bwMode="auto">
          <a:xfrm>
            <a:off x="4488291" y="2786718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0000 11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109" name="Elbow Connector 85">
            <a:extLst>
              <a:ext uri="{FF2B5EF4-FFF2-40B4-BE49-F238E27FC236}">
                <a16:creationId xmlns:a16="http://schemas.microsoft.com/office/drawing/2014/main" id="{E93E8F45-5BE8-E548-A26E-4DB34D3F6151}"/>
              </a:ext>
            </a:extLst>
          </p:cNvPr>
          <p:cNvCxnSpPr>
            <a:cxnSpLocks noChangeShapeType="1"/>
            <a:stCxn id="56373" idx="3"/>
          </p:cNvCxnSpPr>
          <p:nvPr/>
        </p:nvCxnSpPr>
        <p:spPr bwMode="auto">
          <a:xfrm>
            <a:off x="4297257" y="3083634"/>
            <a:ext cx="2575460" cy="557625"/>
          </a:xfrm>
          <a:prstGeom prst="bentConnector3">
            <a:avLst>
              <a:gd name="adj1" fmla="val 60849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80" name="Text Box 28"/>
          <p:cNvSpPr txBox="1">
            <a:spLocks noChangeArrowheads="1"/>
          </p:cNvSpPr>
          <p:nvPr/>
        </p:nvSpPr>
        <p:spPr bwMode="auto">
          <a:xfrm>
            <a:off x="6164262" y="5498230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0x04</a:t>
            </a:r>
          </a:p>
        </p:txBody>
      </p:sp>
      <p:sp>
        <p:nvSpPr>
          <p:cNvPr id="56353" name="TextBox 94"/>
          <p:cNvSpPr txBox="1">
            <a:spLocks noChangeArrowheads="1"/>
          </p:cNvSpPr>
          <p:nvPr/>
        </p:nvSpPr>
        <p:spPr bwMode="auto">
          <a:xfrm>
            <a:off x="4488291" y="3159184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112" name="Elbow Connector 85">
            <a:extLst>
              <a:ext uri="{FF2B5EF4-FFF2-40B4-BE49-F238E27FC236}">
                <a16:creationId xmlns:a16="http://schemas.microsoft.com/office/drawing/2014/main" id="{5E6F0635-22FD-204D-BC97-2B98DDE3E1A4}"/>
              </a:ext>
            </a:extLst>
          </p:cNvPr>
          <p:cNvCxnSpPr>
            <a:cxnSpLocks noChangeShapeType="1"/>
            <a:stCxn id="56374" idx="3"/>
          </p:cNvCxnSpPr>
          <p:nvPr/>
        </p:nvCxnSpPr>
        <p:spPr bwMode="auto">
          <a:xfrm>
            <a:off x="4297257" y="3430433"/>
            <a:ext cx="2575460" cy="206649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8853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65" grpId="0"/>
      <p:bldP spid="56355" grpId="0"/>
      <p:bldP spid="60" grpId="0"/>
      <p:bldP spid="61" grpId="0"/>
      <p:bldP spid="66" grpId="0"/>
      <p:bldP spid="68" grpId="0"/>
      <p:bldP spid="69" grpId="0"/>
      <p:bldP spid="73" grpId="0"/>
      <p:bldP spid="56360" grpId="0"/>
      <p:bldP spid="100" grpId="0" animBg="1"/>
      <p:bldP spid="101" grpId="0" animBg="1"/>
      <p:bldP spid="102" grpId="0" animBg="1"/>
      <p:bldP spid="56363" grpId="0"/>
      <p:bldP spid="56358" grpId="0"/>
      <p:bldP spid="563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Table Entry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4000"/>
              </a:lnSpc>
            </a:pPr>
            <a:r>
              <a:rPr lang="en-US" altLang="ko-KR" sz="2000" dirty="0"/>
              <a:t>What is in each page table entry (or PTE)?</a:t>
            </a:r>
          </a:p>
          <a:p>
            <a:pPr lvl="1">
              <a:lnSpc>
                <a:spcPct val="84000"/>
              </a:lnSpc>
            </a:pPr>
            <a:r>
              <a:rPr lang="en-US" altLang="ko-KR" sz="1800" dirty="0"/>
              <a:t>Pointer to next-level page table or to actual page</a:t>
            </a:r>
          </a:p>
          <a:p>
            <a:pPr lvl="1">
              <a:lnSpc>
                <a:spcPct val="84000"/>
              </a:lnSpc>
            </a:pPr>
            <a:r>
              <a:rPr lang="en-US" altLang="ko-KR" sz="1800" dirty="0">
                <a:sym typeface="Symbol" panose="05050102010706020507" pitchFamily="18" charset="2"/>
              </a:rPr>
              <a:t>Permission bits: valid, read-only, read-write, write-only</a:t>
            </a:r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BADD75D6-3BD8-0E4C-873D-6194BD9F57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0967486"/>
              </p:ext>
            </p:extLst>
          </p:nvPr>
        </p:nvGraphicFramePr>
        <p:xfrm>
          <a:off x="1373652" y="3044842"/>
          <a:ext cx="6396695" cy="314993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3802">
                  <a:extLst>
                    <a:ext uri="{9D8B030D-6E8A-4147-A177-3AD203B41FA5}">
                      <a16:colId xmlns:a16="http://schemas.microsoft.com/office/drawing/2014/main" val="2200334698"/>
                    </a:ext>
                  </a:extLst>
                </a:gridCol>
                <a:gridCol w="743802">
                  <a:extLst>
                    <a:ext uri="{9D8B030D-6E8A-4147-A177-3AD203B41FA5}">
                      <a16:colId xmlns:a16="http://schemas.microsoft.com/office/drawing/2014/main" val="204277666"/>
                    </a:ext>
                  </a:extLst>
                </a:gridCol>
                <a:gridCol w="743802">
                  <a:extLst>
                    <a:ext uri="{9D8B030D-6E8A-4147-A177-3AD203B41FA5}">
                      <a16:colId xmlns:a16="http://schemas.microsoft.com/office/drawing/2014/main" val="2730533541"/>
                    </a:ext>
                  </a:extLst>
                </a:gridCol>
                <a:gridCol w="4165289">
                  <a:extLst>
                    <a:ext uri="{9D8B030D-6E8A-4147-A177-3AD203B41FA5}">
                      <a16:colId xmlns:a16="http://schemas.microsoft.com/office/drawing/2014/main" val="4175478118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</a:t>
                      </a:r>
                    </a:p>
                  </a:txBody>
                  <a:tcPr marL="75570" marR="75570" marT="37785" marB="377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Write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Execute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Use Case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4697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Code or data; was common, but now generally deprecated/discouraged due to security risks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6933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Read-write data;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03773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Executable code;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18682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Read-only data;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56158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N/A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96719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Interaction with devices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61194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To protect code from inspection; uncommon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92409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Guard; security feature used to trap buffer overflows or other illegal accesses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33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06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Virtual to physical address translation</a:t>
            </a:r>
          </a:p>
          <a:p>
            <a:pPr lvl="1"/>
            <a:r>
              <a:rPr lang="en-US" altLang="ko-KR" sz="2000" dirty="0"/>
              <a:t>Base and bound</a:t>
            </a:r>
          </a:p>
          <a:p>
            <a:pPr lvl="1"/>
            <a:r>
              <a:rPr lang="en-US" altLang="ko-KR" sz="2000" dirty="0"/>
              <a:t>Segmentation</a:t>
            </a:r>
          </a:p>
          <a:p>
            <a:pPr lvl="1"/>
            <a:r>
              <a:rPr lang="en-US" altLang="ko-KR" sz="2000" dirty="0"/>
              <a:t>Page table</a:t>
            </a:r>
          </a:p>
          <a:p>
            <a:pPr lvl="1"/>
            <a:r>
              <a:rPr lang="en-US" altLang="ko-KR" sz="2000" dirty="0"/>
              <a:t>Multi-level table</a:t>
            </a:r>
          </a:p>
          <a:p>
            <a:pPr lvl="1"/>
            <a:r>
              <a:rPr lang="en-US" altLang="ko-KR" sz="2000" dirty="0"/>
              <a:t>Inverted page table</a:t>
            </a:r>
          </a:p>
        </p:txBody>
      </p:sp>
    </p:spTree>
    <p:extLst>
      <p:ext uri="{BB962C8B-B14F-4D97-AF65-F5344CB8AC3E}">
        <p14:creationId xmlns:p14="http://schemas.microsoft.com/office/powerpoint/2010/main" val="2615829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Permissions in Action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87830"/>
            <a:ext cx="7886700" cy="4968875"/>
          </a:xfrm>
        </p:spPr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Demand paging </a:t>
            </a:r>
            <a:r>
              <a:rPr lang="en-US" altLang="ko-KR" sz="1800" dirty="0">
                <a:sym typeface="Symbol" panose="05050102010706020507" pitchFamily="18" charset="2"/>
              </a:rPr>
              <a:t>(more on this later)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Keep only active pages in memory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Place others on disk and mark their PTEs invalid</a:t>
            </a:r>
          </a:p>
          <a:p>
            <a:pPr lvl="4"/>
            <a:endParaRPr lang="en-US" altLang="ko-KR" sz="9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Copy-on-write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UNIX fork gives copy of parent address space to child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How to do this cheaply?  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Make copy of parent’s page tables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Mark entries in both sets of page tables as read-only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On write, page fault happens, OS creates two copies </a:t>
            </a:r>
          </a:p>
          <a:p>
            <a:pPr lvl="4"/>
            <a:endParaRPr lang="en-US" altLang="ko-KR" sz="9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Zero-fill-on-demand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New data pages must carry no information (say be zeroed)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Mark PTEs as invalid; page fault on use gets zeroed page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Often, OS creates zeroed pages in background</a:t>
            </a:r>
          </a:p>
        </p:txBody>
      </p:sp>
      <p:pic>
        <p:nvPicPr>
          <p:cNvPr id="5" name="Picture 2" descr="Whut u means &quot;Access Denied&quot;? - Cheezburger - Funny Memes | Funny Pictures">
            <a:extLst>
              <a:ext uri="{FF2B5EF4-FFF2-40B4-BE49-F238E27FC236}">
                <a16:creationId xmlns:a16="http://schemas.microsoft.com/office/drawing/2014/main" id="{13E1554B-0018-774E-A5A1-B85AA279A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7150" y="1592850"/>
            <a:ext cx="2448200" cy="1836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696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F70EED4-4366-4C4B-A27E-1ACBEFD0F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7468"/>
              </p:ext>
            </p:extLst>
          </p:nvPr>
        </p:nvGraphicFramePr>
        <p:xfrm>
          <a:off x="4387826" y="1772559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2CE7339-749D-634A-9323-1F7459582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68888"/>
              </p:ext>
            </p:extLst>
          </p:nvPr>
        </p:nvGraphicFramePr>
        <p:xfrm>
          <a:off x="4387826" y="5054295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4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7431569-D719-1541-A1A3-20A284BD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Sharing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F0730C3-C879-C040-B4BE-B8D8F820BFD4}"/>
              </a:ext>
            </a:extLst>
          </p:cNvPr>
          <p:cNvSpPr/>
          <p:nvPr/>
        </p:nvSpPr>
        <p:spPr bwMode="auto">
          <a:xfrm>
            <a:off x="467294" y="1651503"/>
            <a:ext cx="720629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BE632EE-B748-4043-93E4-1E882E07AA44}"/>
              </a:ext>
            </a:extLst>
          </p:cNvPr>
          <p:cNvSpPr txBox="1"/>
          <p:nvPr/>
        </p:nvSpPr>
        <p:spPr>
          <a:xfrm>
            <a:off x="366241" y="1375574"/>
            <a:ext cx="1701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A’s Virtual Address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FD81B58-FD74-6A4C-9374-F688144654D3}"/>
              </a:ext>
            </a:extLst>
          </p:cNvPr>
          <p:cNvSpPr/>
          <p:nvPr/>
        </p:nvSpPr>
        <p:spPr bwMode="auto">
          <a:xfrm>
            <a:off x="1187078" y="1651503"/>
            <a:ext cx="1500936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1238EB-7A00-C944-B64D-52A08465F6FC}"/>
              </a:ext>
            </a:extLst>
          </p:cNvPr>
          <p:cNvSpPr/>
          <p:nvPr/>
        </p:nvSpPr>
        <p:spPr bwMode="auto">
          <a:xfrm>
            <a:off x="2748386" y="1653258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 Pointer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9305A46-7EB3-364A-AE39-C74D8FD2E3D3}"/>
              </a:ext>
            </a:extLst>
          </p:cNvPr>
          <p:cNvGrpSpPr/>
          <p:nvPr/>
        </p:nvGrpSpPr>
        <p:grpSpPr>
          <a:xfrm>
            <a:off x="1937546" y="1885552"/>
            <a:ext cx="5226159" cy="1785284"/>
            <a:chOff x="1937546" y="1885552"/>
            <a:chExt cx="5226159" cy="178528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F6AE5B2-AFF3-7243-8BF7-4175AA5105FA}"/>
                </a:ext>
              </a:extLst>
            </p:cNvPr>
            <p:cNvSpPr/>
            <p:nvPr/>
          </p:nvSpPr>
          <p:spPr bwMode="auto">
            <a:xfrm>
              <a:off x="5662769" y="3436786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35E4A5FA-270F-4B44-AFB9-5EEB1F3E501B}"/>
                </a:ext>
              </a:extLst>
            </p:cNvPr>
            <p:cNvCxnSpPr>
              <a:cxnSpLocks/>
              <a:stCxn id="80" idx="2"/>
              <a:endCxn id="85" idx="2"/>
            </p:cNvCxnSpPr>
            <p:nvPr/>
          </p:nvCxnSpPr>
          <p:spPr>
            <a:xfrm rot="16200000" flipH="1">
              <a:off x="3282750" y="540348"/>
              <a:ext cx="1785283" cy="4475691"/>
            </a:xfrm>
            <a:prstGeom prst="bentConnector3">
              <a:avLst>
                <a:gd name="adj1" fmla="val 112805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B82DFB1-E176-F74E-A457-EAC026CA894C}"/>
              </a:ext>
            </a:extLst>
          </p:cNvPr>
          <p:cNvGrpSpPr/>
          <p:nvPr/>
        </p:nvGrpSpPr>
        <p:grpSpPr>
          <a:xfrm>
            <a:off x="827608" y="1885553"/>
            <a:ext cx="4792238" cy="673144"/>
            <a:chOff x="827608" y="1885553"/>
            <a:chExt cx="4792238" cy="673144"/>
          </a:xfrm>
        </p:grpSpPr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B4A901D3-59BE-DD4E-88E8-AA4DA63D0569}"/>
                </a:ext>
              </a:extLst>
            </p:cNvPr>
            <p:cNvCxnSpPr>
              <a:cxnSpLocks/>
              <a:stCxn id="78" idx="2"/>
              <a:endCxn id="48" idx="1"/>
            </p:cNvCxnSpPr>
            <p:nvPr/>
          </p:nvCxnSpPr>
          <p:spPr>
            <a:xfrm rot="16200000" flipH="1">
              <a:off x="2336700" y="376461"/>
              <a:ext cx="542034" cy="356021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27633DB-5AFD-EE43-883E-F772DC111E94}"/>
                </a:ext>
              </a:extLst>
            </p:cNvPr>
            <p:cNvSpPr/>
            <p:nvPr/>
          </p:nvSpPr>
          <p:spPr>
            <a:xfrm>
              <a:off x="5001171" y="2296477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86CDA57-DF08-8643-A4B1-1ACEFDD7AF47}"/>
                </a:ext>
              </a:extLst>
            </p:cNvPr>
            <p:cNvSpPr/>
            <p:nvPr/>
          </p:nvSpPr>
          <p:spPr>
            <a:xfrm>
              <a:off x="4387826" y="2296477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600FFAC-C68F-0A4C-A102-FA82A924D5F2}"/>
              </a:ext>
            </a:extLst>
          </p:cNvPr>
          <p:cNvGrpSpPr/>
          <p:nvPr/>
        </p:nvGrpSpPr>
        <p:grpSpPr>
          <a:xfrm>
            <a:off x="4241816" y="2558697"/>
            <a:ext cx="1421945" cy="1208951"/>
            <a:chOff x="4241816" y="2558697"/>
            <a:chExt cx="1421945" cy="1208951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6327867-2E40-E644-9C96-EBD3F7C38D04}"/>
                </a:ext>
              </a:extLst>
            </p:cNvPr>
            <p:cNvSpPr txBox="1"/>
            <p:nvPr/>
          </p:nvSpPr>
          <p:spPr>
            <a:xfrm>
              <a:off x="4241816" y="3336761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2D0C5D6-7087-D54E-A962-75212737FE37}"/>
                </a:ext>
              </a:extLst>
            </p:cNvPr>
            <p:cNvSpPr/>
            <p:nvPr/>
          </p:nvSpPr>
          <p:spPr bwMode="auto">
            <a:xfrm>
              <a:off x="4943132" y="3436883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D534C29-76DA-9442-8642-13C5D8B96E74}"/>
                </a:ext>
              </a:extLst>
            </p:cNvPr>
            <p:cNvCxnSpPr>
              <a:cxnSpLocks/>
              <a:stCxn id="98" idx="2"/>
              <a:endCxn id="99" idx="0"/>
            </p:cNvCxnSpPr>
            <p:nvPr/>
          </p:nvCxnSpPr>
          <p:spPr>
            <a:xfrm flipH="1">
              <a:off x="5303447" y="2558697"/>
              <a:ext cx="7062" cy="878186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A5F9FF83-6272-0545-9597-C394FF58C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42362"/>
              </p:ext>
            </p:extLst>
          </p:nvPr>
        </p:nvGraphicFramePr>
        <p:xfrm>
          <a:off x="7669737" y="2841853"/>
          <a:ext cx="845613" cy="24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613">
                  <a:extLst>
                    <a:ext uri="{9D8B030D-6E8A-4147-A177-3AD203B41FA5}">
                      <a16:colId xmlns:a16="http://schemas.microsoft.com/office/drawing/2014/main" val="398564053"/>
                    </a:ext>
                  </a:extLst>
                </a:gridCol>
              </a:tblGrid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91088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052234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07189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62895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5</a:t>
                      </a:r>
                    </a:p>
                  </a:txBody>
                  <a:tcPr anchor="ctr"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77803"/>
                  </a:ext>
                </a:extLst>
              </a:tr>
              <a:tr h="1116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4747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C0E9EF9A-621D-2E44-BF51-6A82A8A769D0}"/>
              </a:ext>
            </a:extLst>
          </p:cNvPr>
          <p:cNvSpPr txBox="1"/>
          <p:nvPr/>
        </p:nvSpPr>
        <p:spPr>
          <a:xfrm>
            <a:off x="7732124" y="2546931"/>
            <a:ext cx="7208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80B52AC-7F74-B444-A7E4-A7C5C0E2A847}"/>
              </a:ext>
            </a:extLst>
          </p:cNvPr>
          <p:cNvCxnSpPr>
            <a:cxnSpLocks/>
          </p:cNvCxnSpPr>
          <p:nvPr/>
        </p:nvCxnSpPr>
        <p:spPr>
          <a:xfrm>
            <a:off x="4043067" y="5051352"/>
            <a:ext cx="34475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990C54B-4C3B-D14B-8298-218A81E50596}"/>
              </a:ext>
            </a:extLst>
          </p:cNvPr>
          <p:cNvSpPr/>
          <p:nvPr/>
        </p:nvSpPr>
        <p:spPr bwMode="auto">
          <a:xfrm>
            <a:off x="467294" y="4938813"/>
            <a:ext cx="720629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3E0DAE-5DFC-BA48-8957-721F06F99679}"/>
              </a:ext>
            </a:extLst>
          </p:cNvPr>
          <p:cNvSpPr txBox="1"/>
          <p:nvPr/>
        </p:nvSpPr>
        <p:spPr>
          <a:xfrm>
            <a:off x="366241" y="4662884"/>
            <a:ext cx="1681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B’s Virtual Address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3AED056-C6F7-DB44-BF92-648D0DCB36AA}"/>
              </a:ext>
            </a:extLst>
          </p:cNvPr>
          <p:cNvSpPr/>
          <p:nvPr/>
        </p:nvSpPr>
        <p:spPr bwMode="auto">
          <a:xfrm>
            <a:off x="1187078" y="4938813"/>
            <a:ext cx="1500936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A0D280D-E077-2846-B8DD-4359416FCFE7}"/>
              </a:ext>
            </a:extLst>
          </p:cNvPr>
          <p:cNvSpPr/>
          <p:nvPr/>
        </p:nvSpPr>
        <p:spPr bwMode="auto">
          <a:xfrm>
            <a:off x="2748386" y="4940568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 Pointer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48E6A2B-860E-824F-8022-6772B447401D}"/>
              </a:ext>
            </a:extLst>
          </p:cNvPr>
          <p:cNvGrpSpPr/>
          <p:nvPr/>
        </p:nvGrpSpPr>
        <p:grpSpPr>
          <a:xfrm>
            <a:off x="827608" y="5172863"/>
            <a:ext cx="4785176" cy="415296"/>
            <a:chOff x="827608" y="5172863"/>
            <a:chExt cx="4785176" cy="415296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D6E555-F4DD-D146-8839-4405C3F56E7A}"/>
                </a:ext>
              </a:extLst>
            </p:cNvPr>
            <p:cNvSpPr/>
            <p:nvPr/>
          </p:nvSpPr>
          <p:spPr>
            <a:xfrm>
              <a:off x="4994109" y="5325939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2879A40B-52F3-4546-88AD-5D31CE28869A}"/>
                </a:ext>
              </a:extLst>
            </p:cNvPr>
            <p:cNvCxnSpPr>
              <a:cxnSpLocks/>
              <a:stCxn id="122" idx="2"/>
              <a:endCxn id="52" idx="1"/>
            </p:cNvCxnSpPr>
            <p:nvPr/>
          </p:nvCxnSpPr>
          <p:spPr>
            <a:xfrm rot="16200000" flipH="1">
              <a:off x="2462959" y="3537512"/>
              <a:ext cx="284186" cy="355488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0E33FB-C888-2A44-BB74-D837B1FBB838}"/>
                </a:ext>
              </a:extLst>
            </p:cNvPr>
            <p:cNvSpPr/>
            <p:nvPr/>
          </p:nvSpPr>
          <p:spPr>
            <a:xfrm>
              <a:off x="4382496" y="5325939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5CAA03B-802E-A14C-9461-CE8974E07238}"/>
              </a:ext>
            </a:extLst>
          </p:cNvPr>
          <p:cNvGrpSpPr/>
          <p:nvPr/>
        </p:nvGrpSpPr>
        <p:grpSpPr>
          <a:xfrm>
            <a:off x="4241816" y="4219824"/>
            <a:ext cx="1421945" cy="1106115"/>
            <a:chOff x="4241816" y="4219824"/>
            <a:chExt cx="1421945" cy="110611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3CEFFC7-270A-4A47-B9D9-F8E9E158AF72}"/>
                </a:ext>
              </a:extLst>
            </p:cNvPr>
            <p:cNvSpPr/>
            <p:nvPr/>
          </p:nvSpPr>
          <p:spPr bwMode="auto">
            <a:xfrm>
              <a:off x="4943132" y="4319946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C76554B-B9A9-8F4A-899D-1D58963B7A66}"/>
                </a:ext>
              </a:extLst>
            </p:cNvPr>
            <p:cNvSpPr txBox="1"/>
            <p:nvPr/>
          </p:nvSpPr>
          <p:spPr>
            <a:xfrm>
              <a:off x="4241816" y="4219824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E353208-24A5-2C45-BD19-392D15E14185}"/>
                </a:ext>
              </a:extLst>
            </p:cNvPr>
            <p:cNvCxnSpPr>
              <a:cxnSpLocks/>
              <a:stCxn id="129" idx="0"/>
              <a:endCxn id="137" idx="2"/>
            </p:cNvCxnSpPr>
            <p:nvPr/>
          </p:nvCxnSpPr>
          <p:spPr>
            <a:xfrm flipV="1">
              <a:off x="5303447" y="4553996"/>
              <a:ext cx="0" cy="771943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20BD28D-55A5-9047-A72D-CDDB3E594688}"/>
              </a:ext>
            </a:extLst>
          </p:cNvPr>
          <p:cNvGrpSpPr/>
          <p:nvPr/>
        </p:nvGrpSpPr>
        <p:grpSpPr>
          <a:xfrm>
            <a:off x="1937545" y="4047553"/>
            <a:ext cx="5732192" cy="891261"/>
            <a:chOff x="1937545" y="4047553"/>
            <a:chExt cx="5732192" cy="891261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C96FF2E-F9BE-FD4E-B50F-89DE1C9C2EA4}"/>
                </a:ext>
              </a:extLst>
            </p:cNvPr>
            <p:cNvSpPr/>
            <p:nvPr/>
          </p:nvSpPr>
          <p:spPr bwMode="auto">
            <a:xfrm>
              <a:off x="5662769" y="4319849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142" name="Elbow Connector 141">
              <a:extLst>
                <a:ext uri="{FF2B5EF4-FFF2-40B4-BE49-F238E27FC236}">
                  <a16:creationId xmlns:a16="http://schemas.microsoft.com/office/drawing/2014/main" id="{921DD9FB-5641-8540-95CD-DA747465B338}"/>
                </a:ext>
              </a:extLst>
            </p:cNvPr>
            <p:cNvCxnSpPr>
              <a:cxnSpLocks/>
              <a:stCxn id="124" idx="0"/>
              <a:endCxn id="136" idx="2"/>
            </p:cNvCxnSpPr>
            <p:nvPr/>
          </p:nvCxnSpPr>
          <p:spPr>
            <a:xfrm rot="5400000" flipH="1" flipV="1">
              <a:off x="3982934" y="2508511"/>
              <a:ext cx="384914" cy="4475691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Elbow Connector 145">
              <a:extLst>
                <a:ext uri="{FF2B5EF4-FFF2-40B4-BE49-F238E27FC236}">
                  <a16:creationId xmlns:a16="http://schemas.microsoft.com/office/drawing/2014/main" id="{C83AB6F7-D986-7545-9578-3ABF07CCF362}"/>
                </a:ext>
              </a:extLst>
            </p:cNvPr>
            <p:cNvCxnSpPr>
              <a:cxnSpLocks/>
              <a:stCxn id="136" idx="3"/>
              <a:endCxn id="102" idx="1"/>
            </p:cNvCxnSpPr>
            <p:nvPr/>
          </p:nvCxnSpPr>
          <p:spPr>
            <a:xfrm flipV="1">
              <a:off x="7163705" y="4047553"/>
              <a:ext cx="506032" cy="389321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3EB6A993-F229-E349-ABC3-D45CC8458F44}"/>
              </a:ext>
            </a:extLst>
          </p:cNvPr>
          <p:cNvCxnSpPr>
            <a:cxnSpLocks/>
          </p:cNvCxnSpPr>
          <p:nvPr/>
        </p:nvCxnSpPr>
        <p:spPr>
          <a:xfrm>
            <a:off x="7163705" y="3553811"/>
            <a:ext cx="506032" cy="493742"/>
          </a:xfrm>
          <a:prstGeom prst="bentConnector3">
            <a:avLst>
              <a:gd name="adj1" fmla="val 50000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D91B10-CAC2-C140-8A59-CDC6525B6DE7}"/>
              </a:ext>
            </a:extLst>
          </p:cNvPr>
          <p:cNvCxnSpPr>
            <a:cxnSpLocks/>
          </p:cNvCxnSpPr>
          <p:nvPr/>
        </p:nvCxnSpPr>
        <p:spPr>
          <a:xfrm>
            <a:off x="4043067" y="1769616"/>
            <a:ext cx="34475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22" grpId="0" animBg="1"/>
      <p:bldP spid="123" grpId="0"/>
      <p:bldP spid="124" grpId="0" animBg="1"/>
      <p:bldP spid="1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1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188377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002080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1111 0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4" name="Left Brace 22"/>
          <p:cNvSpPr>
            <a:spLocks/>
          </p:cNvSpPr>
          <p:nvPr/>
        </p:nvSpPr>
        <p:spPr bwMode="auto">
          <a:xfrm rot="5400000" flipH="1">
            <a:off x="1207228" y="5719352"/>
            <a:ext cx="129374" cy="546471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6645" name="TextBox 23"/>
          <p:cNvSpPr txBox="1">
            <a:spLocks noChangeArrowheads="1"/>
          </p:cNvSpPr>
          <p:nvPr/>
        </p:nvSpPr>
        <p:spPr bwMode="auto">
          <a:xfrm>
            <a:off x="920021" y="6011346"/>
            <a:ext cx="6976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</a:rPr>
              <a:t>page#</a:t>
            </a:r>
          </a:p>
        </p:txBody>
      </p:sp>
      <p:sp>
        <p:nvSpPr>
          <p:cNvPr id="26646" name="TextBox 24"/>
          <p:cNvSpPr txBox="1">
            <a:spLocks noChangeArrowheads="1"/>
          </p:cNvSpPr>
          <p:nvPr/>
        </p:nvSpPr>
        <p:spPr bwMode="auto">
          <a:xfrm>
            <a:off x="1509804" y="601134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FF"/>
                </a:solidFill>
                <a:latin typeface="Ubuntu Mono" panose="020B0509030602030204" pitchFamily="49" charset="0"/>
              </a:rPr>
              <a:t>offset</a:t>
            </a:r>
          </a:p>
        </p:txBody>
      </p:sp>
      <p:sp>
        <p:nvSpPr>
          <p:cNvPr id="26647" name="Left Brace 25"/>
          <p:cNvSpPr>
            <a:spLocks/>
          </p:cNvSpPr>
          <p:nvPr/>
        </p:nvSpPr>
        <p:spPr bwMode="auto">
          <a:xfrm rot="5400000" flipH="1">
            <a:off x="1669193" y="5862110"/>
            <a:ext cx="135788" cy="248396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13319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13319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26756" name="TextBox 5"/>
          <p:cNvSpPr txBox="1">
            <a:spLocks noChangeArrowheads="1"/>
          </p:cNvSpPr>
          <p:nvPr/>
        </p:nvSpPr>
        <p:spPr bwMode="auto">
          <a:xfrm rot="1262929">
            <a:off x="5146799" y="1815242"/>
            <a:ext cx="8194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rgbClr val="FF0000"/>
                </a:solidFill>
                <a:latin typeface="Ubuntu Mono" panose="020B0509030602030204" pitchFamily="49" charset="0"/>
              </a:rPr>
              <a:t>1110 1</a:t>
            </a:r>
            <a:r>
              <a:rPr lang="en-US" altLang="en-US" sz="1100" dirty="0">
                <a:solidFill>
                  <a:srgbClr val="0330D8"/>
                </a:solidFill>
                <a:latin typeface="Ubuntu Mono" panose="020B0509030602030204" pitchFamily="49" charset="0"/>
              </a:rPr>
              <a:t>111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</p:spTree>
    <p:extLst>
      <p:ext uri="{BB962C8B-B14F-4D97-AF65-F5344CB8AC3E}">
        <p14:creationId xmlns:p14="http://schemas.microsoft.com/office/powerpoint/2010/main" val="177134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13319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13319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  <p:sp>
        <p:nvSpPr>
          <p:cNvPr id="136" name="Rounded Rectangular Callout 135">
            <a:extLst>
              <a:ext uri="{FF2B5EF4-FFF2-40B4-BE49-F238E27FC236}">
                <a16:creationId xmlns:a16="http://schemas.microsoft.com/office/drawing/2014/main" id="{6B86B665-39ED-5740-B404-FAA56B14C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55" y="2750577"/>
            <a:ext cx="2286000" cy="709714"/>
          </a:xfrm>
          <a:prstGeom prst="wedgeRoundRectCallout">
            <a:avLst>
              <a:gd name="adj1" fmla="val 24601"/>
              <a:gd name="adj2" fmla="val -91752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What happens if stack grows to </a:t>
            </a:r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1110 0000</a:t>
            </a:r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616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13319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13319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  <p:cxnSp>
        <p:nvCxnSpPr>
          <p:cNvPr id="137" name="Straight Arrow Connector 174">
            <a:extLst>
              <a:ext uri="{FF2B5EF4-FFF2-40B4-BE49-F238E27FC236}">
                <a16:creationId xmlns:a16="http://schemas.microsoft.com/office/drawing/2014/main" id="{49E73CE4-2037-E44F-98AC-7453036E10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8383" y="2151613"/>
            <a:ext cx="1046662" cy="9025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8" name="Straight Arrow Connector 176">
            <a:extLst>
              <a:ext uri="{FF2B5EF4-FFF2-40B4-BE49-F238E27FC236}">
                <a16:creationId xmlns:a16="http://schemas.microsoft.com/office/drawing/2014/main" id="{FD2A5239-0D79-4940-808A-A6FB3A8466E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8383" y="2298000"/>
            <a:ext cx="1046662" cy="6807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9" name="Straight Arrow Connector 187">
            <a:extLst>
              <a:ext uri="{FF2B5EF4-FFF2-40B4-BE49-F238E27FC236}">
                <a16:creationId xmlns:a16="http://schemas.microsoft.com/office/drawing/2014/main" id="{E1A4EF0E-816F-4144-8995-3FFB421C71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9542" y="2162026"/>
            <a:ext cx="948047" cy="84138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1" name="Straight Arrow Connector 189">
            <a:extLst>
              <a:ext uri="{FF2B5EF4-FFF2-40B4-BE49-F238E27FC236}">
                <a16:creationId xmlns:a16="http://schemas.microsoft.com/office/drawing/2014/main" id="{73D20C18-DAE4-7047-A71E-F794F17371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9542" y="2310864"/>
            <a:ext cx="954515" cy="81674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913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148" name="Rounded Rectangular Callout 137">
            <a:extLst>
              <a:ext uri="{FF2B5EF4-FFF2-40B4-BE49-F238E27FC236}">
                <a16:creationId xmlns:a16="http://schemas.microsoft.com/office/drawing/2014/main" id="{9007D8C6-BAC8-E247-9A05-72FA399A0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792" y="3452955"/>
            <a:ext cx="1828800" cy="624548"/>
          </a:xfrm>
          <a:prstGeom prst="wedgeRoundRectCallout">
            <a:avLst>
              <a:gd name="adj1" fmla="val -33058"/>
              <a:gd name="adj2" fmla="val -89167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Allocate new pages where room!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5B973CF-C4A4-6E4E-AA7A-30787488E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138" y="5064482"/>
            <a:ext cx="5943600" cy="51706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Challenge: table size equal to # of pages in virtual memory!</a:t>
            </a:r>
          </a:p>
        </p:txBody>
      </p:sp>
    </p:spTree>
    <p:extLst>
      <p:ext uri="{BB962C8B-B14F-4D97-AF65-F5344CB8AC3E}">
        <p14:creationId xmlns:p14="http://schemas.microsoft.com/office/powerpoint/2010/main" val="5718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Table Address Translation: Discussion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What needs to be switched on context switch? </a:t>
            </a:r>
          </a:p>
          <a:p>
            <a:pPr lvl="1"/>
            <a:r>
              <a:rPr lang="en-US" altLang="ko-KR" sz="1600" dirty="0"/>
              <a:t>Page table pointer and page table size</a:t>
            </a:r>
          </a:p>
          <a:p>
            <a:r>
              <a:rPr lang="en-US" altLang="ko-KR" sz="1800" dirty="0"/>
              <a:t>How big is page table?</a:t>
            </a:r>
          </a:p>
          <a:p>
            <a:pPr lvl="1">
              <a:lnSpc>
                <a:spcPct val="84000"/>
              </a:lnSpc>
            </a:pPr>
            <a:r>
              <a:rPr lang="en-US" sz="1600" dirty="0">
                <a:latin typeface="Ubuntu Mono" panose="020B0509030602030204" pitchFamily="49" charset="0"/>
              </a:rPr>
              <a:t>32-bits</a:t>
            </a:r>
            <a:r>
              <a:rPr lang="en-US" sz="1600" dirty="0"/>
              <a:t> and </a:t>
            </a:r>
            <a:r>
              <a:rPr lang="en-US" sz="16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pages ⇒ </a:t>
            </a:r>
            <a:r>
              <a:rPr lang="en-US" sz="1600" dirty="0">
                <a:latin typeface="Ubuntu Mono" panose="020B0509030602030204" pitchFamily="49" charset="0"/>
              </a:rPr>
              <a:t>2</a:t>
            </a:r>
            <a:r>
              <a:rPr lang="en-US" sz="1600" baseline="30000" dirty="0">
                <a:latin typeface="Ubuntu Mono" panose="020B0509030602030204" pitchFamily="49" charset="0"/>
              </a:rPr>
              <a:t>22</a:t>
            </a:r>
            <a:r>
              <a:rPr lang="en-US" sz="1600" dirty="0"/>
              <a:t> entries x </a:t>
            </a:r>
            <a:r>
              <a:rPr lang="en-US" sz="1600" dirty="0">
                <a:latin typeface="Ubuntu Mono" panose="020B0509030602030204" pitchFamily="49" charset="0"/>
              </a:rPr>
              <a:t>4B</a:t>
            </a:r>
            <a:r>
              <a:rPr lang="en-US" sz="1600" dirty="0"/>
              <a:t> each ⇒ </a:t>
            </a:r>
            <a:r>
              <a:rPr lang="en-US" sz="1600" dirty="0">
                <a:latin typeface="Ubuntu Mono" panose="020B0509030602030204" pitchFamily="49" charset="0"/>
              </a:rPr>
              <a:t>4MiB</a:t>
            </a:r>
            <a:endParaRPr lang="en-US" sz="1600" dirty="0"/>
          </a:p>
          <a:p>
            <a:pPr lvl="1">
              <a:lnSpc>
                <a:spcPct val="84000"/>
              </a:lnSpc>
            </a:pPr>
            <a:r>
              <a:rPr lang="en-US" sz="1600" dirty="0">
                <a:latin typeface="Ubuntu Mono" panose="020B0509030602030204" pitchFamily="49" charset="0"/>
              </a:rPr>
              <a:t>64-bits</a:t>
            </a:r>
            <a:r>
              <a:rPr lang="en-US" sz="1600" dirty="0"/>
              <a:t> and </a:t>
            </a:r>
            <a:r>
              <a:rPr lang="en-US" sz="16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pages ⇒ </a:t>
            </a:r>
            <a:r>
              <a:rPr lang="en-US" sz="1600" dirty="0">
                <a:latin typeface="Ubuntu Mono" panose="020B0509030602030204" pitchFamily="49" charset="0"/>
              </a:rPr>
              <a:t>2</a:t>
            </a:r>
            <a:r>
              <a:rPr lang="en-US" sz="1600" baseline="30000" dirty="0">
                <a:latin typeface="Ubuntu Mono" panose="020B0509030602030204" pitchFamily="49" charset="0"/>
              </a:rPr>
              <a:t>52</a:t>
            </a:r>
            <a:r>
              <a:rPr lang="en-US" sz="1600" dirty="0"/>
              <a:t> entries x </a:t>
            </a:r>
            <a:r>
              <a:rPr lang="en-US" sz="1600" dirty="0">
                <a:latin typeface="Ubuntu Mono" panose="020B0509030602030204" pitchFamily="49" charset="0"/>
              </a:rPr>
              <a:t>8B</a:t>
            </a:r>
            <a:r>
              <a:rPr lang="en-US" sz="1600" dirty="0"/>
              <a:t> each ⇒ </a:t>
            </a:r>
            <a:r>
              <a:rPr lang="en-US" sz="1600" dirty="0">
                <a:latin typeface="Ubuntu Mono" panose="020B0509030602030204" pitchFamily="49" charset="0"/>
              </a:rPr>
              <a:t>32PiB</a:t>
            </a:r>
            <a:r>
              <a:rPr lang="en-US" sz="1600" dirty="0"/>
              <a:t> </a:t>
            </a:r>
            <a:endParaRPr lang="en-US" altLang="ko-KR" sz="105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altLang="ko-KR" sz="1800" dirty="0"/>
              <a:t>Upsides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Simple memory allocation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Easy to share</a:t>
            </a:r>
            <a:endParaRPr lang="en-US" altLang="ko-KR" sz="1050" dirty="0">
              <a:solidFill>
                <a:srgbClr val="00B050"/>
              </a:solidFill>
            </a:endParaRPr>
          </a:p>
          <a:p>
            <a:r>
              <a:rPr lang="en-US" altLang="ko-KR" sz="1800" dirty="0"/>
              <a:t>Downsides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Inefficient for sparse address spaces</a:t>
            </a:r>
          </a:p>
          <a:p>
            <a:pPr lvl="1"/>
            <a:r>
              <a:rPr lang="en-US" sz="1600" dirty="0"/>
              <a:t>There are too many unused page table entries</a:t>
            </a:r>
          </a:p>
          <a:p>
            <a:pPr lvl="1"/>
            <a:r>
              <a:rPr lang="en-US" altLang="ko-KR" sz="1600" dirty="0"/>
              <a:t>What if page size is very small?</a:t>
            </a:r>
          </a:p>
          <a:p>
            <a:pPr lvl="2"/>
            <a:r>
              <a:rPr lang="en-US" altLang="ko-KR" sz="1400" dirty="0"/>
              <a:t>With </a:t>
            </a:r>
            <a:r>
              <a:rPr lang="en-US" altLang="ko-KR" sz="1400" dirty="0">
                <a:latin typeface="Ubuntu Mono" panose="020B0509030602030204" pitchFamily="49" charset="0"/>
              </a:rPr>
              <a:t>1KiB</a:t>
            </a:r>
            <a:r>
              <a:rPr lang="en-US" altLang="ko-KR" sz="1400" dirty="0"/>
              <a:t> pages, we need </a:t>
            </a:r>
            <a:r>
              <a:rPr lang="en-US" altLang="ko-KR" sz="1400" dirty="0">
                <a:latin typeface="Ubuntu Mono" panose="020B0509030602030204" pitchFamily="49" charset="0"/>
              </a:rPr>
              <a:t>2</a:t>
            </a:r>
            <a:r>
              <a:rPr lang="en-US" altLang="ko-KR" sz="1400" baseline="30000" dirty="0">
                <a:latin typeface="Ubuntu Mono" panose="020B0509030602030204" pitchFamily="49" charset="0"/>
              </a:rPr>
              <a:t>22</a:t>
            </a:r>
            <a:r>
              <a:rPr lang="en-US" altLang="ko-KR" sz="1400" dirty="0"/>
              <a:t> (~4 million) table entries!</a:t>
            </a:r>
          </a:p>
          <a:p>
            <a:pPr lvl="1"/>
            <a:r>
              <a:rPr lang="en-US" altLang="ko-KR" sz="1600" dirty="0"/>
              <a:t>What if page size is too big?</a:t>
            </a:r>
          </a:p>
          <a:p>
            <a:pPr lvl="2"/>
            <a:r>
              <a:rPr lang="en-US" altLang="ko-KR" sz="1400" dirty="0"/>
              <a:t>Wastes space inside of page (internal fragmentation)</a:t>
            </a:r>
          </a:p>
        </p:txBody>
      </p:sp>
    </p:spTree>
    <p:extLst>
      <p:ext uri="{BB962C8B-B14F-4D97-AF65-F5344CB8AC3E}">
        <p14:creationId xmlns:p14="http://schemas.microsoft.com/office/powerpoint/2010/main" val="419510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619" name="Rectangle 121"/>
          <p:cNvSpPr>
            <a:spLocks noChangeArrowheads="1"/>
          </p:cNvSpPr>
          <p:nvPr/>
        </p:nvSpPr>
        <p:spPr bwMode="auto">
          <a:xfrm>
            <a:off x="7355196" y="5036715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23620" name="Rectangle 36"/>
          <p:cNvSpPr>
            <a:spLocks noChangeArrowheads="1"/>
          </p:cNvSpPr>
          <p:nvPr/>
        </p:nvSpPr>
        <p:spPr bwMode="auto">
          <a:xfrm>
            <a:off x="7468373" y="5091277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23622" name="Rectangle 37"/>
          <p:cNvSpPr>
            <a:spLocks noChangeArrowheads="1"/>
          </p:cNvSpPr>
          <p:nvPr/>
        </p:nvSpPr>
        <p:spPr bwMode="auto">
          <a:xfrm>
            <a:off x="7606010" y="5145976"/>
            <a:ext cx="666750" cy="115585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Two-level Page Table </a:t>
            </a:r>
            <a:br>
              <a:rPr lang="en-US" altLang="ko-KR" dirty="0"/>
            </a:br>
            <a:r>
              <a:rPr lang="en-US" altLang="ko-KR" dirty="0"/>
              <a:t>Address Translation</a:t>
            </a:r>
          </a:p>
        </p:txBody>
      </p:sp>
      <p:sp>
        <p:nvSpPr>
          <p:cNvPr id="671838" name="Rectangle 94"/>
          <p:cNvSpPr>
            <a:spLocks noGrp="1" noChangeArrowheads="1"/>
          </p:cNvSpPr>
          <p:nvPr>
            <p:ph idx="1"/>
          </p:nvPr>
        </p:nvSpPr>
        <p:spPr>
          <a:xfrm>
            <a:off x="628650" y="5148966"/>
            <a:ext cx="7886700" cy="1496309"/>
          </a:xfrm>
        </p:spPr>
        <p:txBody>
          <a:bodyPr/>
          <a:lstStyle/>
          <a:p>
            <a:r>
              <a:rPr lang="en-US" altLang="ko-KR" sz="1600" dirty="0"/>
              <a:t>Tables fixed size (e.g., 1024 entries)</a:t>
            </a:r>
          </a:p>
          <a:p>
            <a:pPr lvl="1"/>
            <a:r>
              <a:rPr lang="en-US" altLang="ko-KR" sz="1400" dirty="0"/>
              <a:t>On context switch: save single page table pointer register</a:t>
            </a:r>
          </a:p>
          <a:p>
            <a:r>
              <a:rPr lang="en-US" altLang="ko-KR" sz="1600" dirty="0"/>
              <a:t>Valid bits on page table entries </a:t>
            </a:r>
          </a:p>
          <a:p>
            <a:pPr lvl="1"/>
            <a:r>
              <a:rPr lang="en-US" altLang="ko-KR" sz="1400" dirty="0"/>
              <a:t>Don’t need every 2nd-level table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Even when exist, 2nd-level tables can reside on disk if not in use</a:t>
            </a:r>
          </a:p>
        </p:txBody>
      </p:sp>
      <p:sp>
        <p:nvSpPr>
          <p:cNvPr id="23602" name="Rectangle 54"/>
          <p:cNvSpPr>
            <a:spLocks noChangeArrowheads="1"/>
          </p:cNvSpPr>
          <p:nvPr/>
        </p:nvSpPr>
        <p:spPr bwMode="auto">
          <a:xfrm>
            <a:off x="2438109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10 bits</a:t>
            </a:r>
          </a:p>
        </p:txBody>
      </p:sp>
      <p:sp>
        <p:nvSpPr>
          <p:cNvPr id="23603" name="Rectangle 55"/>
          <p:cNvSpPr>
            <a:spLocks noChangeArrowheads="1"/>
          </p:cNvSpPr>
          <p:nvPr/>
        </p:nvSpPr>
        <p:spPr bwMode="auto">
          <a:xfrm>
            <a:off x="3346789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10 bits</a:t>
            </a:r>
          </a:p>
        </p:txBody>
      </p:sp>
      <p:sp>
        <p:nvSpPr>
          <p:cNvPr id="23604" name="Rectangle 56"/>
          <p:cNvSpPr>
            <a:spLocks noChangeArrowheads="1"/>
          </p:cNvSpPr>
          <p:nvPr/>
        </p:nvSpPr>
        <p:spPr bwMode="auto">
          <a:xfrm>
            <a:off x="4452468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12 bits</a:t>
            </a:r>
          </a:p>
        </p:txBody>
      </p:sp>
      <p:sp>
        <p:nvSpPr>
          <p:cNvPr id="23593" name="Rectangle 5" descr="80%"/>
          <p:cNvSpPr>
            <a:spLocks noChangeArrowheads="1"/>
          </p:cNvSpPr>
          <p:nvPr/>
        </p:nvSpPr>
        <p:spPr bwMode="auto">
          <a:xfrm>
            <a:off x="3489673" y="3609933"/>
            <a:ext cx="669925" cy="142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4" name="Rectangle 6" descr="75%"/>
          <p:cNvSpPr>
            <a:spLocks noChangeArrowheads="1"/>
          </p:cNvSpPr>
          <p:nvPr/>
        </p:nvSpPr>
        <p:spPr bwMode="auto">
          <a:xfrm>
            <a:off x="3489673" y="4174447"/>
            <a:ext cx="669925" cy="14446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5" name="Rectangle 7" descr="75%"/>
          <p:cNvSpPr>
            <a:spLocks noChangeArrowheads="1"/>
          </p:cNvSpPr>
          <p:nvPr/>
        </p:nvSpPr>
        <p:spPr bwMode="auto">
          <a:xfrm>
            <a:off x="3489673" y="4314527"/>
            <a:ext cx="669925" cy="14287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>
            <a:off x="3215271" y="4753047"/>
            <a:ext cx="256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 flipH="1">
            <a:off x="4159417" y="4753047"/>
            <a:ext cx="2786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EFF141-DFF9-E542-890D-8DD4DD163E2F}"/>
              </a:ext>
            </a:extLst>
          </p:cNvPr>
          <p:cNvSpPr/>
          <p:nvPr/>
        </p:nvSpPr>
        <p:spPr bwMode="auto">
          <a:xfrm>
            <a:off x="2264262" y="1627301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V-P1 </a:t>
            </a:r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Index</a:t>
            </a:r>
            <a:endParaRPr kumimoji="0" 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D525B6-621D-8942-A90E-99DA8F25D60A}"/>
              </a:ext>
            </a:extLst>
          </p:cNvPr>
          <p:cNvSpPr txBox="1"/>
          <p:nvPr/>
        </p:nvSpPr>
        <p:spPr>
          <a:xfrm>
            <a:off x="1625642" y="1878645"/>
            <a:ext cx="111267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83BCB89-89D6-C742-9193-2CB50361F2D4}"/>
              </a:ext>
            </a:extLst>
          </p:cNvPr>
          <p:cNvSpPr/>
          <p:nvPr/>
        </p:nvSpPr>
        <p:spPr bwMode="auto">
          <a:xfrm>
            <a:off x="3218354" y="1627301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V-P2 </a:t>
            </a:r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Index</a:t>
            </a:r>
            <a:endParaRPr kumimoji="0" 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CA6F4F5-0D8C-5148-ADFD-6B35F4DD2713}"/>
              </a:ext>
            </a:extLst>
          </p:cNvPr>
          <p:cNvSpPr/>
          <p:nvPr/>
        </p:nvSpPr>
        <p:spPr bwMode="auto">
          <a:xfrm>
            <a:off x="1240835" y="3357236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 Pointer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37470283-EAB4-744A-BB8E-1945FC1560AE}"/>
              </a:ext>
            </a:extLst>
          </p:cNvPr>
          <p:cNvCxnSpPr>
            <a:cxnSpLocks/>
            <a:stCxn id="80" idx="2"/>
            <a:endCxn id="23593" idx="1"/>
          </p:cNvCxnSpPr>
          <p:nvPr/>
        </p:nvCxnSpPr>
        <p:spPr>
          <a:xfrm rot="16200000" flipH="1">
            <a:off x="2206747" y="2398445"/>
            <a:ext cx="1820020" cy="745832"/>
          </a:xfrm>
          <a:prstGeom prst="bentConnector2">
            <a:avLst/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92" name="Rectangle 4"/>
          <p:cNvSpPr>
            <a:spLocks noChangeArrowheads="1"/>
          </p:cNvSpPr>
          <p:nvPr/>
        </p:nvSpPr>
        <p:spPr bwMode="auto">
          <a:xfrm>
            <a:off x="3489673" y="3464461"/>
            <a:ext cx="669925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3482317" y="4635474"/>
            <a:ext cx="666849" cy="21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2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 bytes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23039946-4218-E44F-8B42-2B42812B175A}"/>
              </a:ext>
            </a:extLst>
          </p:cNvPr>
          <p:cNvCxnSpPr>
            <a:cxnSpLocks/>
            <a:stCxn id="23593" idx="3"/>
          </p:cNvCxnSpPr>
          <p:nvPr/>
        </p:nvCxnSpPr>
        <p:spPr>
          <a:xfrm flipV="1">
            <a:off x="4159598" y="2189724"/>
            <a:ext cx="1644989" cy="1491647"/>
          </a:xfrm>
          <a:prstGeom prst="bentConnector3">
            <a:avLst>
              <a:gd name="adj1" fmla="val 37691"/>
            </a:avLst>
          </a:prstGeom>
          <a:ln w="254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4F806D8-0439-7A45-BD88-27B165DB3027}"/>
              </a:ext>
            </a:extLst>
          </p:cNvPr>
          <p:cNvCxnSpPr>
            <a:cxnSpLocks/>
            <a:stCxn id="83" idx="2"/>
            <a:endCxn id="23591" idx="1"/>
          </p:cNvCxnSpPr>
          <p:nvPr/>
        </p:nvCxnSpPr>
        <p:spPr>
          <a:xfrm rot="16200000" flipH="1">
            <a:off x="4117269" y="1442015"/>
            <a:ext cx="1271961" cy="2110632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DC2A83-A37B-E046-BE25-E7C9A470EC79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2535516" y="3474261"/>
            <a:ext cx="94680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AE1D34D-AEA7-FD42-BBD1-6EBF3CA9306E}"/>
              </a:ext>
            </a:extLst>
          </p:cNvPr>
          <p:cNvSpPr/>
          <p:nvPr/>
        </p:nvSpPr>
        <p:spPr bwMode="auto">
          <a:xfrm>
            <a:off x="4177511" y="1627301"/>
            <a:ext cx="128746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48791291-2AE1-B74A-A2AA-28446BA0E1E3}"/>
              </a:ext>
            </a:extLst>
          </p:cNvPr>
          <p:cNvCxnSpPr>
            <a:cxnSpLocks/>
            <a:stCxn id="23595" idx="3"/>
          </p:cNvCxnSpPr>
          <p:nvPr/>
        </p:nvCxnSpPr>
        <p:spPr>
          <a:xfrm>
            <a:off x="4159598" y="4385965"/>
            <a:ext cx="1644989" cy="659936"/>
          </a:xfrm>
          <a:prstGeom prst="bentConnector3">
            <a:avLst>
              <a:gd name="adj1" fmla="val 37691"/>
            </a:avLst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4" name="Rectangle 12"/>
          <p:cNvSpPr>
            <a:spLocks noChangeArrowheads="1"/>
          </p:cNvSpPr>
          <p:nvPr/>
        </p:nvSpPr>
        <p:spPr bwMode="auto">
          <a:xfrm>
            <a:off x="5808565" y="3619381"/>
            <a:ext cx="668338" cy="11558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5" name="Rectangle 13" descr="50%"/>
          <p:cNvSpPr>
            <a:spLocks noChangeArrowheads="1"/>
          </p:cNvSpPr>
          <p:nvPr/>
        </p:nvSpPr>
        <p:spPr bwMode="auto">
          <a:xfrm>
            <a:off x="5808565" y="4123870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6" name="Rectangle 14" descr="50%"/>
          <p:cNvSpPr>
            <a:spLocks noChangeArrowheads="1"/>
          </p:cNvSpPr>
          <p:nvPr/>
        </p:nvSpPr>
        <p:spPr bwMode="auto">
          <a:xfrm>
            <a:off x="5808565" y="2818059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7" name="Rectangle 15" descr="50%"/>
          <p:cNvSpPr>
            <a:spLocks noChangeArrowheads="1"/>
          </p:cNvSpPr>
          <p:nvPr/>
        </p:nvSpPr>
        <p:spPr bwMode="auto">
          <a:xfrm>
            <a:off x="5808565" y="3987236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0" name="Rectangle 16"/>
          <p:cNvSpPr>
            <a:spLocks noChangeArrowheads="1"/>
          </p:cNvSpPr>
          <p:nvPr/>
        </p:nvSpPr>
        <p:spPr bwMode="auto">
          <a:xfrm>
            <a:off x="5808565" y="5034929"/>
            <a:ext cx="668338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1" name="Rectangle 17" descr="50%"/>
          <p:cNvSpPr>
            <a:spLocks noChangeArrowheads="1"/>
          </p:cNvSpPr>
          <p:nvPr/>
        </p:nvSpPr>
        <p:spPr bwMode="auto">
          <a:xfrm>
            <a:off x="5808565" y="5338188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2" name="Rectangle 18" descr="50%"/>
          <p:cNvSpPr>
            <a:spLocks noChangeArrowheads="1"/>
          </p:cNvSpPr>
          <p:nvPr/>
        </p:nvSpPr>
        <p:spPr bwMode="auto">
          <a:xfrm>
            <a:off x="5808565" y="5712335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3" name="Rectangle 19" descr="50%"/>
          <p:cNvSpPr>
            <a:spLocks noChangeArrowheads="1"/>
          </p:cNvSpPr>
          <p:nvPr/>
        </p:nvSpPr>
        <p:spPr bwMode="auto">
          <a:xfrm>
            <a:off x="5808565" y="6047285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9" name="Rectangle 9" descr="50%"/>
          <p:cNvSpPr>
            <a:spLocks noChangeArrowheads="1"/>
          </p:cNvSpPr>
          <p:nvPr/>
        </p:nvSpPr>
        <p:spPr bwMode="auto">
          <a:xfrm>
            <a:off x="5808565" y="2556576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0" name="Rectangle 10" descr="50%"/>
          <p:cNvSpPr>
            <a:spLocks noChangeArrowheads="1"/>
          </p:cNvSpPr>
          <p:nvPr/>
        </p:nvSpPr>
        <p:spPr bwMode="auto">
          <a:xfrm>
            <a:off x="5808565" y="2310763"/>
            <a:ext cx="668338" cy="141288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1" name="Rectangle 11" descr="70%"/>
          <p:cNvSpPr>
            <a:spLocks noChangeArrowheads="1"/>
          </p:cNvSpPr>
          <p:nvPr/>
        </p:nvSpPr>
        <p:spPr bwMode="auto">
          <a:xfrm>
            <a:off x="5808565" y="3061080"/>
            <a:ext cx="668338" cy="14446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8" name="Line 48">
            <a:extLst>
              <a:ext uri="{FF2B5EF4-FFF2-40B4-BE49-F238E27FC236}">
                <a16:creationId xmlns:a16="http://schemas.microsoft.com/office/drawing/2014/main" id="{3C7144DE-8B75-2248-8901-32F289A75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7612" y="6318407"/>
            <a:ext cx="256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9" name="Line 49">
            <a:extLst>
              <a:ext uri="{FF2B5EF4-FFF2-40B4-BE49-F238E27FC236}">
                <a16:creationId xmlns:a16="http://schemas.microsoft.com/office/drawing/2014/main" id="{CDBE7795-D0E9-9E44-BD5D-E2F44A8B96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91758" y="6318407"/>
            <a:ext cx="2786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0" name="Rectangle 47">
            <a:extLst>
              <a:ext uri="{FF2B5EF4-FFF2-40B4-BE49-F238E27FC236}">
                <a16:creationId xmlns:a16="http://schemas.microsoft.com/office/drawing/2014/main" id="{93B363D9-0190-F74B-90F4-1C5BCA3DD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380" y="6218633"/>
            <a:ext cx="666849" cy="21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2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 bytes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D3768FD-8003-5A45-9632-045C3E58FAB6}"/>
              </a:ext>
            </a:extLst>
          </p:cNvPr>
          <p:cNvCxnSpPr>
            <a:cxnSpLocks/>
            <a:stCxn id="23583" idx="3"/>
          </p:cNvCxnSpPr>
          <p:nvPr/>
        </p:nvCxnSpPr>
        <p:spPr>
          <a:xfrm flipV="1">
            <a:off x="6476903" y="5145977"/>
            <a:ext cx="1129107" cy="9727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5183CFD9-943A-BA49-B138-2FC41BE5E249}"/>
              </a:ext>
            </a:extLst>
          </p:cNvPr>
          <p:cNvCxnSpPr>
            <a:cxnSpLocks/>
            <a:stCxn id="23582" idx="3"/>
          </p:cNvCxnSpPr>
          <p:nvPr/>
        </p:nvCxnSpPr>
        <p:spPr>
          <a:xfrm flipV="1">
            <a:off x="6476903" y="5091277"/>
            <a:ext cx="976410" cy="69329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C513D877-83FC-CC4F-B391-5699840E62AB}"/>
              </a:ext>
            </a:extLst>
          </p:cNvPr>
          <p:cNvCxnSpPr>
            <a:cxnSpLocks/>
            <a:stCxn id="23581" idx="3"/>
          </p:cNvCxnSpPr>
          <p:nvPr/>
        </p:nvCxnSpPr>
        <p:spPr>
          <a:xfrm flipV="1">
            <a:off x="6476903" y="5026158"/>
            <a:ext cx="878293" cy="38426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0" name="Rectangle 121">
            <a:extLst>
              <a:ext uri="{FF2B5EF4-FFF2-40B4-BE49-F238E27FC236}">
                <a16:creationId xmlns:a16="http://schemas.microsoft.com/office/drawing/2014/main" id="{EF88F110-724F-EC48-9645-0AA607756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196" y="3613498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51" name="Rectangle 36">
            <a:extLst>
              <a:ext uri="{FF2B5EF4-FFF2-40B4-BE49-F238E27FC236}">
                <a16:creationId xmlns:a16="http://schemas.microsoft.com/office/drawing/2014/main" id="{7FBA07C9-7FD6-4243-8E92-23DC6078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73" y="3668060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6F76DA42-B8EF-BF49-84A8-FC3A3205E75D}"/>
              </a:ext>
            </a:extLst>
          </p:cNvPr>
          <p:cNvCxnSpPr>
            <a:cxnSpLocks/>
            <a:stCxn id="23585" idx="3"/>
          </p:cNvCxnSpPr>
          <p:nvPr/>
        </p:nvCxnSpPr>
        <p:spPr>
          <a:xfrm flipV="1">
            <a:off x="6476903" y="3667512"/>
            <a:ext cx="987394" cy="52859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B3C76FA8-5D35-D84E-B706-CE2D7ADA6F52}"/>
              </a:ext>
            </a:extLst>
          </p:cNvPr>
          <p:cNvCxnSpPr>
            <a:cxnSpLocks/>
            <a:stCxn id="23587" idx="3"/>
          </p:cNvCxnSpPr>
          <p:nvPr/>
        </p:nvCxnSpPr>
        <p:spPr>
          <a:xfrm flipV="1">
            <a:off x="6476903" y="3604270"/>
            <a:ext cx="878293" cy="45519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2" name="Rectangle 121">
            <a:extLst>
              <a:ext uri="{FF2B5EF4-FFF2-40B4-BE49-F238E27FC236}">
                <a16:creationId xmlns:a16="http://schemas.microsoft.com/office/drawing/2014/main" id="{9DA73FA9-1D65-894B-B356-0B9A97303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196" y="2205234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73" name="Rectangle 36">
            <a:extLst>
              <a:ext uri="{FF2B5EF4-FFF2-40B4-BE49-F238E27FC236}">
                <a16:creationId xmlns:a16="http://schemas.microsoft.com/office/drawing/2014/main" id="{D4A95994-8BD4-4442-AE54-EA4088A59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73" y="2259796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74" name="Rectangle 37">
            <a:extLst>
              <a:ext uri="{FF2B5EF4-FFF2-40B4-BE49-F238E27FC236}">
                <a16:creationId xmlns:a16="http://schemas.microsoft.com/office/drawing/2014/main" id="{560CDED5-775F-D24C-94AD-F1DB27941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010" y="2314495"/>
            <a:ext cx="666750" cy="115585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F0F690CE-773B-A04B-91CB-BC1F8CF639CA}"/>
              </a:ext>
            </a:extLst>
          </p:cNvPr>
          <p:cNvCxnSpPr>
            <a:cxnSpLocks/>
            <a:stCxn id="23589" idx="3"/>
          </p:cNvCxnSpPr>
          <p:nvPr/>
        </p:nvCxnSpPr>
        <p:spPr>
          <a:xfrm flipV="1">
            <a:off x="6476903" y="2259248"/>
            <a:ext cx="987394" cy="36876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C3F13AB9-9777-2142-84A5-D239D55468E9}"/>
              </a:ext>
            </a:extLst>
          </p:cNvPr>
          <p:cNvCxnSpPr>
            <a:cxnSpLocks/>
            <a:stCxn id="23590" idx="3"/>
          </p:cNvCxnSpPr>
          <p:nvPr/>
        </p:nvCxnSpPr>
        <p:spPr>
          <a:xfrm flipV="1">
            <a:off x="6476903" y="2196007"/>
            <a:ext cx="878293" cy="1854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BFFD4253-CA64-ED43-8BFB-EA468EE81D40}"/>
              </a:ext>
            </a:extLst>
          </p:cNvPr>
          <p:cNvCxnSpPr>
            <a:cxnSpLocks/>
            <a:stCxn id="23594" idx="3"/>
          </p:cNvCxnSpPr>
          <p:nvPr/>
        </p:nvCxnSpPr>
        <p:spPr>
          <a:xfrm flipV="1">
            <a:off x="4159598" y="3624358"/>
            <a:ext cx="1644989" cy="62232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37">
            <a:extLst>
              <a:ext uri="{FF2B5EF4-FFF2-40B4-BE49-F238E27FC236}">
                <a16:creationId xmlns:a16="http://schemas.microsoft.com/office/drawing/2014/main" id="{0D862095-7EDA-BC4E-9B07-54981DC7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8591" y="2369057"/>
            <a:ext cx="666750" cy="115585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4K</a:t>
            </a:r>
          </a:p>
        </p:txBody>
      </p: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FDAC18A9-D2C8-1642-ABC4-B1511DAA24D1}"/>
              </a:ext>
            </a:extLst>
          </p:cNvPr>
          <p:cNvCxnSpPr>
            <a:cxnSpLocks/>
            <a:stCxn id="23591" idx="3"/>
            <a:endCxn id="197" idx="2"/>
          </p:cNvCxnSpPr>
          <p:nvPr/>
        </p:nvCxnSpPr>
        <p:spPr>
          <a:xfrm flipV="1">
            <a:off x="6476903" y="1598067"/>
            <a:ext cx="332620" cy="1535245"/>
          </a:xfrm>
          <a:prstGeom prst="bentConnector2">
            <a:avLst/>
          </a:prstGeom>
          <a:ln w="28575">
            <a:solidFill>
              <a:schemeClr val="accent3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2255E8FA-B897-2447-8F65-BEFB970212A6}"/>
              </a:ext>
            </a:extLst>
          </p:cNvPr>
          <p:cNvCxnSpPr>
            <a:cxnSpLocks/>
          </p:cNvCxnSpPr>
          <p:nvPr/>
        </p:nvCxnSpPr>
        <p:spPr>
          <a:xfrm flipV="1">
            <a:off x="6476903" y="2318225"/>
            <a:ext cx="1125639" cy="57127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8" name="Rectangle 8"/>
          <p:cNvSpPr>
            <a:spLocks noChangeArrowheads="1"/>
          </p:cNvSpPr>
          <p:nvPr/>
        </p:nvSpPr>
        <p:spPr bwMode="auto">
          <a:xfrm>
            <a:off x="5808565" y="2187980"/>
            <a:ext cx="668338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B98A1BA-3432-4A40-B14B-362EFDAE2AB2}"/>
              </a:ext>
            </a:extLst>
          </p:cNvPr>
          <p:cNvSpPr/>
          <p:nvPr/>
        </p:nvSpPr>
        <p:spPr bwMode="auto">
          <a:xfrm>
            <a:off x="6329944" y="1364017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P-Page #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0A6906C-2A23-6E4C-8DCF-3846BDC98BA6}"/>
              </a:ext>
            </a:extLst>
          </p:cNvPr>
          <p:cNvSpPr/>
          <p:nvPr/>
        </p:nvSpPr>
        <p:spPr bwMode="auto">
          <a:xfrm>
            <a:off x="7289101" y="1364017"/>
            <a:ext cx="128746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EF99FA47-E549-7048-BE58-38CAFEB42756}"/>
              </a:ext>
            </a:extLst>
          </p:cNvPr>
          <p:cNvCxnSpPr>
            <a:cxnSpLocks/>
            <a:stCxn id="82" idx="2"/>
            <a:endCxn id="198" idx="2"/>
          </p:cNvCxnSpPr>
          <p:nvPr/>
        </p:nvCxnSpPr>
        <p:spPr>
          <a:xfrm rot="5400000" flipH="1" flipV="1">
            <a:off x="6245395" y="173914"/>
            <a:ext cx="263284" cy="3111590"/>
          </a:xfrm>
          <a:prstGeom prst="bentConnector3">
            <a:avLst>
              <a:gd name="adj1" fmla="val -67882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E982155-0543-F745-B47D-5481EB005C98}"/>
              </a:ext>
            </a:extLst>
          </p:cNvPr>
          <p:cNvSpPr txBox="1"/>
          <p:nvPr/>
        </p:nvSpPr>
        <p:spPr>
          <a:xfrm>
            <a:off x="5657336" y="1603571"/>
            <a:ext cx="117019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3136266-AF50-6741-B7F1-C62B4108BD8D}"/>
              </a:ext>
            </a:extLst>
          </p:cNvPr>
          <p:cNvCxnSpPr>
            <a:cxnSpLocks/>
          </p:cNvCxnSpPr>
          <p:nvPr/>
        </p:nvCxnSpPr>
        <p:spPr>
          <a:xfrm>
            <a:off x="6809523" y="2381407"/>
            <a:ext cx="929068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D1B09CBA-EE9A-4246-AA86-4CCF6EA236E1}"/>
              </a:ext>
            </a:extLst>
          </p:cNvPr>
          <p:cNvCxnSpPr>
            <a:cxnSpLocks/>
            <a:endCxn id="187" idx="3"/>
          </p:cNvCxnSpPr>
          <p:nvPr/>
        </p:nvCxnSpPr>
        <p:spPr>
          <a:xfrm rot="16200000" flipH="1">
            <a:off x="7715103" y="2256747"/>
            <a:ext cx="914523" cy="465954"/>
          </a:xfrm>
          <a:prstGeom prst="bentConnector4">
            <a:avLst>
              <a:gd name="adj1" fmla="val 696"/>
              <a:gd name="adj2" fmla="val 149061"/>
            </a:avLst>
          </a:prstGeom>
          <a:ln w="31750">
            <a:solidFill>
              <a:srgbClr val="7030A0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94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9" grpId="0" animBg="1"/>
      <p:bldP spid="23620" grpId="0" animBg="1"/>
      <p:bldP spid="23622" grpId="0" animBg="1"/>
      <p:bldP spid="671838" grpId="0" build="p"/>
      <p:bldP spid="23602" grpId="0"/>
      <p:bldP spid="23603" grpId="0"/>
      <p:bldP spid="23604" grpId="0"/>
      <p:bldP spid="23593" grpId="0" animBg="1"/>
      <p:bldP spid="23594" grpId="0" animBg="1"/>
      <p:bldP spid="23595" grpId="0" animBg="1"/>
      <p:bldP spid="23600" grpId="0" animBg="1"/>
      <p:bldP spid="23601" grpId="0" animBg="1"/>
      <p:bldP spid="80" grpId="0" animBg="1"/>
      <p:bldP spid="81" grpId="0"/>
      <p:bldP spid="83" grpId="0" animBg="1"/>
      <p:bldP spid="84" grpId="0" animBg="1"/>
      <p:bldP spid="23592" grpId="0" animBg="1"/>
      <p:bldP spid="23599" grpId="0"/>
      <p:bldP spid="82" grpId="0" animBg="1"/>
      <p:bldP spid="23584" grpId="0" animBg="1"/>
      <p:bldP spid="23585" grpId="0" animBg="1"/>
      <p:bldP spid="23586" grpId="0" animBg="1"/>
      <p:bldP spid="23587" grpId="0" animBg="1"/>
      <p:bldP spid="23580" grpId="0" animBg="1"/>
      <p:bldP spid="23581" grpId="0" animBg="1"/>
      <p:bldP spid="23582" grpId="0" animBg="1"/>
      <p:bldP spid="23583" grpId="0" animBg="1"/>
      <p:bldP spid="23589" grpId="0" animBg="1"/>
      <p:bldP spid="23590" grpId="0" animBg="1"/>
      <p:bldP spid="23591" grpId="0" animBg="1"/>
      <p:bldP spid="128" grpId="0" animBg="1"/>
      <p:bldP spid="129" grpId="0" animBg="1"/>
      <p:bldP spid="130" grpId="0"/>
      <p:bldP spid="150" grpId="0" animBg="1"/>
      <p:bldP spid="151" grpId="0" animBg="1"/>
      <p:bldP spid="172" grpId="0" animBg="1"/>
      <p:bldP spid="173" grpId="0" animBg="1"/>
      <p:bldP spid="174" grpId="0" animBg="1"/>
      <p:bldP spid="187" grpId="0" animBg="1"/>
      <p:bldP spid="23588" grpId="0" animBg="1"/>
      <p:bldP spid="197" grpId="0" animBg="1"/>
      <p:bldP spid="198" grpId="0" animBg="1"/>
      <p:bldP spid="20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475348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Two-level Page Table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Address Translation</a:t>
            </a:r>
            <a:endParaRPr lang="en-US" altLang="en-US" dirty="0"/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  <a:cs typeface="Helvetica" charset="0"/>
              </a:rPr>
              <a:t>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225624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475348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475348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75348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5348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75348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5348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475348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75348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475348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75348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523336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523336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574633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574633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523336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348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grpSp>
        <p:nvGrpSpPr>
          <p:cNvPr id="181" name="Group 141">
            <a:extLst>
              <a:ext uri="{FF2B5EF4-FFF2-40B4-BE49-F238E27FC236}">
                <a16:creationId xmlns:a16="http://schemas.microsoft.com/office/drawing/2014/main" id="{A138E5B3-1EA4-0F48-AC65-7638A2A600D2}"/>
              </a:ext>
            </a:extLst>
          </p:cNvPr>
          <p:cNvGrpSpPr>
            <a:grpSpLocks/>
          </p:cNvGrpSpPr>
          <p:nvPr/>
        </p:nvGrpSpPr>
        <p:grpSpPr bwMode="auto">
          <a:xfrm>
            <a:off x="3618069" y="3158179"/>
            <a:ext cx="797718" cy="1227553"/>
            <a:chOff x="4188007" y="838200"/>
            <a:chExt cx="990600" cy="1524000"/>
          </a:xfrm>
        </p:grpSpPr>
        <p:sp>
          <p:nvSpPr>
            <p:cNvPr id="182" name="TextBox 180">
              <a:extLst>
                <a:ext uri="{FF2B5EF4-FFF2-40B4-BE49-F238E27FC236}">
                  <a16:creationId xmlns:a16="http://schemas.microsoft.com/office/drawing/2014/main" id="{1F5CD01D-95A7-E744-BE01-EEAC24757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490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D143360-028C-F749-80D5-42FD8A893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161" y="838200"/>
              <a:ext cx="533399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 b="0">
                <a:latin typeface="Helvetica" panose="020B0604020202020204" pitchFamily="34" charset="0"/>
              </a:endParaRPr>
            </a:p>
          </p:txBody>
        </p:sp>
      </p:grpSp>
      <p:sp>
        <p:nvSpPr>
          <p:cNvPr id="184" name="TextBox 184">
            <a:extLst>
              <a:ext uri="{FF2B5EF4-FFF2-40B4-BE49-F238E27FC236}">
                <a16:creationId xmlns:a16="http://schemas.microsoft.com/office/drawing/2014/main" id="{C0146900-2EFF-C74F-89D9-F70FED686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2158476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11101    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11100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185" name="Rectangle 185">
            <a:extLst>
              <a:ext uri="{FF2B5EF4-FFF2-40B4-BE49-F238E27FC236}">
                <a16:creationId xmlns:a16="http://schemas.microsoft.com/office/drawing/2014/main" id="{1E523AF3-C416-774B-BABE-CFACC98A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2152083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6" name="TextBox 190">
            <a:extLst>
              <a:ext uri="{FF2B5EF4-FFF2-40B4-BE49-F238E27FC236}">
                <a16:creationId xmlns:a16="http://schemas.microsoft.com/office/drawing/2014/main" id="{6F50DB32-69E4-F84A-B8F5-5CA127C3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418345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187" name="Rectangle 191">
            <a:extLst>
              <a:ext uri="{FF2B5EF4-FFF2-40B4-BE49-F238E27FC236}">
                <a16:creationId xmlns:a16="http://schemas.microsoft.com/office/drawing/2014/main" id="{3DCF84B2-25C1-C74A-85DA-CDFA4FC3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4177059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8" name="TextBox 193">
            <a:extLst>
              <a:ext uri="{FF2B5EF4-FFF2-40B4-BE49-F238E27FC236}">
                <a16:creationId xmlns:a16="http://schemas.microsoft.com/office/drawing/2014/main" id="{1537D695-C42E-6640-809A-C0EA0D69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5103895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00011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189" name="Rectangle 194">
            <a:extLst>
              <a:ext uri="{FF2B5EF4-FFF2-40B4-BE49-F238E27FC236}">
                <a16:creationId xmlns:a16="http://schemas.microsoft.com/office/drawing/2014/main" id="{940BE5B1-8BD5-3140-A38C-24A98E04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5097502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90" name="TextBox 196">
            <a:extLst>
              <a:ext uri="{FF2B5EF4-FFF2-40B4-BE49-F238E27FC236}">
                <a16:creationId xmlns:a16="http://schemas.microsoft.com/office/drawing/2014/main" id="{611DA67F-5E71-A74F-83A9-10A25859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314028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10000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191" name="Rectangle 197">
            <a:extLst>
              <a:ext uri="{FF2B5EF4-FFF2-40B4-BE49-F238E27FC236}">
                <a16:creationId xmlns:a16="http://schemas.microsoft.com/office/drawing/2014/main" id="{AFB3DB21-8B18-4441-BAED-A5A87A72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3133890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cxnSp>
        <p:nvCxnSpPr>
          <p:cNvPr id="192" name="Straight Arrow Connector 199">
            <a:extLst>
              <a:ext uri="{FF2B5EF4-FFF2-40B4-BE49-F238E27FC236}">
                <a16:creationId xmlns:a16="http://schemas.microsoft.com/office/drawing/2014/main" id="{0B735605-2AC5-164D-998F-21ED0644A6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274809"/>
            <a:ext cx="687776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3" name="Straight Arrow Connector 202">
            <a:extLst>
              <a:ext uri="{FF2B5EF4-FFF2-40B4-BE49-F238E27FC236}">
                <a16:creationId xmlns:a16="http://schemas.microsoft.com/office/drawing/2014/main" id="{3130BE7B-835C-6540-A7C1-A0CC14E1C5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397535"/>
            <a:ext cx="687776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" name="Straight Arrow Connector 203">
            <a:extLst>
              <a:ext uri="{FF2B5EF4-FFF2-40B4-BE49-F238E27FC236}">
                <a16:creationId xmlns:a16="http://schemas.microsoft.com/office/drawing/2014/main" id="{3FE32499-24DD-0843-95FD-F33567E83D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580345"/>
            <a:ext cx="674992" cy="4308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" name="Straight Arrow Connector 205">
            <a:extLst>
              <a:ext uri="{FF2B5EF4-FFF2-40B4-BE49-F238E27FC236}">
                <a16:creationId xmlns:a16="http://schemas.microsoft.com/office/drawing/2014/main" id="{29C1D684-B271-4446-8D44-0C2C11864E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703071"/>
            <a:ext cx="674992" cy="4308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6" name="Straight Arrow Connector 208">
            <a:extLst>
              <a:ext uri="{FF2B5EF4-FFF2-40B4-BE49-F238E27FC236}">
                <a16:creationId xmlns:a16="http://schemas.microsoft.com/office/drawing/2014/main" id="{D97E8A84-FF29-0F46-A0A1-082B45F547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563430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7" name="Straight Arrow Connector 212">
            <a:extLst>
              <a:ext uri="{FF2B5EF4-FFF2-40B4-BE49-F238E27FC236}">
                <a16:creationId xmlns:a16="http://schemas.microsoft.com/office/drawing/2014/main" id="{C8428CD8-B05C-4945-8F08-7B514EFEF4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686156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8" name="Straight Arrow Connector 213">
            <a:extLst>
              <a:ext uri="{FF2B5EF4-FFF2-40B4-BE49-F238E27FC236}">
                <a16:creationId xmlns:a16="http://schemas.microsoft.com/office/drawing/2014/main" id="{53CADFF7-1081-2F4D-B814-7889616C72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440704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9" name="Straight Arrow Connector 214">
            <a:extLst>
              <a:ext uri="{FF2B5EF4-FFF2-40B4-BE49-F238E27FC236}">
                <a16:creationId xmlns:a16="http://schemas.microsoft.com/office/drawing/2014/main" id="{2BD45A55-87F2-5C4A-9177-F00C4CB06F91}"/>
              </a:ext>
            </a:extLst>
          </p:cNvPr>
          <p:cNvCxnSpPr>
            <a:cxnSpLocks noChangeShapeType="1"/>
            <a:stCxn id="224" idx="7"/>
          </p:cNvCxnSpPr>
          <p:nvPr/>
        </p:nvCxnSpPr>
        <p:spPr bwMode="auto">
          <a:xfrm flipV="1">
            <a:off x="4192303" y="2184253"/>
            <a:ext cx="858915" cy="108134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0" name="Straight Arrow Connector 218">
            <a:extLst>
              <a:ext uri="{FF2B5EF4-FFF2-40B4-BE49-F238E27FC236}">
                <a16:creationId xmlns:a16="http://schemas.microsoft.com/office/drawing/2014/main" id="{A5D10AB1-E78C-A140-A794-C1D81140C1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01289" y="3133890"/>
            <a:ext cx="828128" cy="51270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1" name="Straight Arrow Connector 220">
            <a:extLst>
              <a:ext uri="{FF2B5EF4-FFF2-40B4-BE49-F238E27FC236}">
                <a16:creationId xmlns:a16="http://schemas.microsoft.com/office/drawing/2014/main" id="{447C0807-94C9-1346-B7EA-BB65644D0F09}"/>
              </a:ext>
            </a:extLst>
          </p:cNvPr>
          <p:cNvCxnSpPr>
            <a:cxnSpLocks noChangeShapeType="1"/>
            <a:stCxn id="222" idx="6"/>
          </p:cNvCxnSpPr>
          <p:nvPr/>
        </p:nvCxnSpPr>
        <p:spPr bwMode="auto">
          <a:xfrm>
            <a:off x="4201289" y="3975296"/>
            <a:ext cx="920443" cy="15340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2" name="Straight Arrow Connector 222">
            <a:extLst>
              <a:ext uri="{FF2B5EF4-FFF2-40B4-BE49-F238E27FC236}">
                <a16:creationId xmlns:a16="http://schemas.microsoft.com/office/drawing/2014/main" id="{1CD3CD56-1925-3E41-AB50-30F1357DA292}"/>
              </a:ext>
            </a:extLst>
          </p:cNvPr>
          <p:cNvCxnSpPr>
            <a:cxnSpLocks noChangeShapeType="1"/>
            <a:stCxn id="221" idx="5"/>
          </p:cNvCxnSpPr>
          <p:nvPr/>
        </p:nvCxnSpPr>
        <p:spPr bwMode="auto">
          <a:xfrm>
            <a:off x="4192303" y="4268819"/>
            <a:ext cx="858915" cy="77142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3" name="Straight Arrow Connector 224">
            <a:extLst>
              <a:ext uri="{FF2B5EF4-FFF2-40B4-BE49-F238E27FC236}">
                <a16:creationId xmlns:a16="http://schemas.microsoft.com/office/drawing/2014/main" id="{5557C88E-301C-CD42-AF63-286A1D51093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43077" y="2581623"/>
            <a:ext cx="1104532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4" name="Right Brace 227">
            <a:extLst>
              <a:ext uri="{FF2B5EF4-FFF2-40B4-BE49-F238E27FC236}">
                <a16:creationId xmlns:a16="http://schemas.microsoft.com/office/drawing/2014/main" id="{B318CD69-B471-9A4F-81D1-8FC7A855C116}"/>
              </a:ext>
            </a:extLst>
          </p:cNvPr>
          <p:cNvSpPr>
            <a:spLocks/>
          </p:cNvSpPr>
          <p:nvPr/>
        </p:nvSpPr>
        <p:spPr bwMode="auto">
          <a:xfrm>
            <a:off x="3127166" y="1967994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5" name="Right Brace 229">
            <a:extLst>
              <a:ext uri="{FF2B5EF4-FFF2-40B4-BE49-F238E27FC236}">
                <a16:creationId xmlns:a16="http://schemas.microsoft.com/office/drawing/2014/main" id="{5FD6C4B4-1C66-FF49-9FC0-5C1D768EA965}"/>
              </a:ext>
            </a:extLst>
          </p:cNvPr>
          <p:cNvSpPr>
            <a:spLocks/>
          </p:cNvSpPr>
          <p:nvPr/>
        </p:nvSpPr>
        <p:spPr bwMode="auto">
          <a:xfrm>
            <a:off x="3127166" y="3563430"/>
            <a:ext cx="184089" cy="368177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6" name="Right Brace 230">
            <a:extLst>
              <a:ext uri="{FF2B5EF4-FFF2-40B4-BE49-F238E27FC236}">
                <a16:creationId xmlns:a16="http://schemas.microsoft.com/office/drawing/2014/main" id="{8A84566D-8A95-A54A-A853-A6BE9F723D01}"/>
              </a:ext>
            </a:extLst>
          </p:cNvPr>
          <p:cNvSpPr>
            <a:spLocks/>
          </p:cNvSpPr>
          <p:nvPr/>
        </p:nvSpPr>
        <p:spPr bwMode="auto">
          <a:xfrm>
            <a:off x="3127166" y="4422510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7" name="Right Brace 231">
            <a:extLst>
              <a:ext uri="{FF2B5EF4-FFF2-40B4-BE49-F238E27FC236}">
                <a16:creationId xmlns:a16="http://schemas.microsoft.com/office/drawing/2014/main" id="{F266FCA7-F809-B64B-B201-92977B0811A0}"/>
              </a:ext>
            </a:extLst>
          </p:cNvPr>
          <p:cNvSpPr>
            <a:spLocks/>
          </p:cNvSpPr>
          <p:nvPr/>
        </p:nvSpPr>
        <p:spPr bwMode="auto">
          <a:xfrm>
            <a:off x="3127166" y="5404317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cxnSp>
        <p:nvCxnSpPr>
          <p:cNvPr id="208" name="Straight Arrow Connector 233">
            <a:extLst>
              <a:ext uri="{FF2B5EF4-FFF2-40B4-BE49-F238E27FC236}">
                <a16:creationId xmlns:a16="http://schemas.microsoft.com/office/drawing/2014/main" id="{0D5778CC-2AF8-2D47-8910-07216B4B79AF}"/>
              </a:ext>
            </a:extLst>
          </p:cNvPr>
          <p:cNvCxnSpPr>
            <a:cxnSpLocks noChangeShapeType="1"/>
            <a:stCxn id="205" idx="1"/>
          </p:cNvCxnSpPr>
          <p:nvPr/>
        </p:nvCxnSpPr>
        <p:spPr bwMode="auto">
          <a:xfrm>
            <a:off x="3311255" y="3747519"/>
            <a:ext cx="36817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9" name="Straight Arrow Connector 235">
            <a:extLst>
              <a:ext uri="{FF2B5EF4-FFF2-40B4-BE49-F238E27FC236}">
                <a16:creationId xmlns:a16="http://schemas.microsoft.com/office/drawing/2014/main" id="{89590ED7-E243-B34C-A09A-8F82A894458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157848" y="4146377"/>
            <a:ext cx="674992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0" name="Straight Arrow Connector 237">
            <a:extLst>
              <a:ext uri="{FF2B5EF4-FFF2-40B4-BE49-F238E27FC236}">
                <a16:creationId xmlns:a16="http://schemas.microsoft.com/office/drawing/2014/main" id="{4B488CFC-8872-724B-A80D-70917619DC7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820352" y="4790688"/>
            <a:ext cx="1349984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1" name="Straight Arrow Connector 239">
            <a:extLst>
              <a:ext uri="{FF2B5EF4-FFF2-40B4-BE49-F238E27FC236}">
                <a16:creationId xmlns:a16="http://schemas.microsoft.com/office/drawing/2014/main" id="{BDCD5B5A-1E25-234C-8057-1F76D2EC80C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238422"/>
            <a:ext cx="674992" cy="61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2" name="Straight Arrow Connector 241">
            <a:extLst>
              <a:ext uri="{FF2B5EF4-FFF2-40B4-BE49-F238E27FC236}">
                <a16:creationId xmlns:a16="http://schemas.microsoft.com/office/drawing/2014/main" id="{CED68487-A04C-BF41-A08A-06B4B767CA4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361148"/>
            <a:ext cx="674992" cy="61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3" name="Straight Arrow Connector 242">
            <a:extLst>
              <a:ext uri="{FF2B5EF4-FFF2-40B4-BE49-F238E27FC236}">
                <a16:creationId xmlns:a16="http://schemas.microsoft.com/office/drawing/2014/main" id="{0052C74C-E14F-A041-8F23-57BC6E53AA8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483873"/>
            <a:ext cx="674992" cy="1227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4" name="Straight Arrow Connector 243">
            <a:extLst>
              <a:ext uri="{FF2B5EF4-FFF2-40B4-BE49-F238E27FC236}">
                <a16:creationId xmlns:a16="http://schemas.microsoft.com/office/drawing/2014/main" id="{7A04D6C5-1E9B-0A46-82EB-7C289DA0246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606599"/>
            <a:ext cx="674992" cy="1227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" name="Straight Arrow Connector 244">
            <a:extLst>
              <a:ext uri="{FF2B5EF4-FFF2-40B4-BE49-F238E27FC236}">
                <a16:creationId xmlns:a16="http://schemas.microsoft.com/office/drawing/2014/main" id="{235F369C-9031-7F42-9CC1-F8DB855993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5220228"/>
            <a:ext cx="674992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6" name="Straight Arrow Connector 246">
            <a:extLst>
              <a:ext uri="{FF2B5EF4-FFF2-40B4-BE49-F238E27FC236}">
                <a16:creationId xmlns:a16="http://schemas.microsoft.com/office/drawing/2014/main" id="{67C0FF86-868E-4A48-B035-DFD6213C5B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5342954"/>
            <a:ext cx="674992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7" name="Straight Arrow Connector 247">
            <a:extLst>
              <a:ext uri="{FF2B5EF4-FFF2-40B4-BE49-F238E27FC236}">
                <a16:creationId xmlns:a16="http://schemas.microsoft.com/office/drawing/2014/main" id="{E5891269-7AAF-0C47-A177-EA7FD93E80E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5465680"/>
            <a:ext cx="674992" cy="600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8" name="Straight Arrow Connector 249">
            <a:extLst>
              <a:ext uri="{FF2B5EF4-FFF2-40B4-BE49-F238E27FC236}">
                <a16:creationId xmlns:a16="http://schemas.microsoft.com/office/drawing/2014/main" id="{2D151E20-1926-7848-B313-F020073E5AB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5588406"/>
            <a:ext cx="674992" cy="600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9" name="TextBox 252">
            <a:extLst>
              <a:ext uri="{FF2B5EF4-FFF2-40B4-BE49-F238E27FC236}">
                <a16:creationId xmlns:a16="http://schemas.microsoft.com/office/drawing/2014/main" id="{0E6994F7-43C3-9B45-A1AD-001A12304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90" y="1661180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Tables</a:t>
            </a:r>
          </a:p>
          <a:p>
            <a:pPr algn="ctr" eaLnBrk="1" hangingPunct="1"/>
            <a:r>
              <a:rPr lang="en-US" altLang="en-US" sz="1050" b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2)</a:t>
            </a:r>
          </a:p>
        </p:txBody>
      </p:sp>
      <p:sp>
        <p:nvSpPr>
          <p:cNvPr id="220" name="TextBox 253">
            <a:extLst>
              <a:ext uri="{FF2B5EF4-FFF2-40B4-BE49-F238E27FC236}">
                <a16:creationId xmlns:a16="http://schemas.microsoft.com/office/drawing/2014/main" id="{3F4A4831-57D4-6A4B-823F-73C1162A7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706" y="2663441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  <a:p>
            <a:pPr algn="ctr" eaLnBrk="1" hangingPunct="1"/>
            <a:r>
              <a:rPr lang="en-US" altLang="en-US" sz="1050" b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1)</a:t>
            </a:r>
          </a:p>
        </p:txBody>
      </p:sp>
      <p:sp>
        <p:nvSpPr>
          <p:cNvPr id="221" name="Oval 254">
            <a:extLst>
              <a:ext uri="{FF2B5EF4-FFF2-40B4-BE49-F238E27FC236}">
                <a16:creationId xmlns:a16="http://schemas.microsoft.com/office/drawing/2014/main" id="{F21E0887-B301-DB47-AD7E-AADC717F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421644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2" name="Oval 255">
            <a:extLst>
              <a:ext uri="{FF2B5EF4-FFF2-40B4-BE49-F238E27FC236}">
                <a16:creationId xmlns:a16="http://schemas.microsoft.com/office/drawing/2014/main" id="{79C88D07-1596-3148-8B6C-251B22978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944614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3" name="Oval 256">
            <a:extLst>
              <a:ext uri="{FF2B5EF4-FFF2-40B4-BE49-F238E27FC236}">
                <a16:creationId xmlns:a16="http://schemas.microsoft.com/office/drawing/2014/main" id="{92C2B186-72F2-1640-86E2-9556150E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64659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4" name="Oval 257">
            <a:extLst>
              <a:ext uri="{FF2B5EF4-FFF2-40B4-BE49-F238E27FC236}">
                <a16:creationId xmlns:a16="http://schemas.microsoft.com/office/drawing/2014/main" id="{7478919B-69E8-2B4C-AF45-3231A807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256615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7" name="Left Brace 22">
            <a:extLst>
              <a:ext uri="{FF2B5EF4-FFF2-40B4-BE49-F238E27FC236}">
                <a16:creationId xmlns:a16="http://schemas.microsoft.com/office/drawing/2014/main" id="{427AA90E-31D8-B44C-8353-C7B59BF14A5B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062813" y="5863767"/>
            <a:ext cx="120130" cy="248397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28" name="TextBox 23">
            <a:extLst>
              <a:ext uri="{FF2B5EF4-FFF2-40B4-BE49-F238E27FC236}">
                <a16:creationId xmlns:a16="http://schemas.microsoft.com/office/drawing/2014/main" id="{605FEA40-FB31-1D47-8B02-C72479E30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656" y="6019960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</a:rPr>
              <a:t>p1#</a:t>
            </a:r>
          </a:p>
        </p:txBody>
      </p:sp>
      <p:sp>
        <p:nvSpPr>
          <p:cNvPr id="229" name="TextBox 24">
            <a:extLst>
              <a:ext uri="{FF2B5EF4-FFF2-40B4-BE49-F238E27FC236}">
                <a16:creationId xmlns:a16="http://schemas.microsoft.com/office/drawing/2014/main" id="{A05CDB5A-8050-1E4F-9E48-D5479403B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804" y="601134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FF"/>
                </a:solidFill>
                <a:latin typeface="Ubuntu Mono" panose="020B0509030602030204" pitchFamily="49" charset="0"/>
              </a:rPr>
              <a:t>offset</a:t>
            </a:r>
          </a:p>
        </p:txBody>
      </p:sp>
      <p:sp>
        <p:nvSpPr>
          <p:cNvPr id="230" name="Left Brace 25">
            <a:extLst>
              <a:ext uri="{FF2B5EF4-FFF2-40B4-BE49-F238E27FC236}">
                <a16:creationId xmlns:a16="http://schemas.microsoft.com/office/drawing/2014/main" id="{C5586C22-451B-3A48-8132-8147D9A2C615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675365" y="5862110"/>
            <a:ext cx="123444" cy="248397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31" name="Left Brace 25">
            <a:extLst>
              <a:ext uri="{FF2B5EF4-FFF2-40B4-BE49-F238E27FC236}">
                <a16:creationId xmlns:a16="http://schemas.microsoft.com/office/drawing/2014/main" id="{A770F3DB-F464-6342-A51C-17E5617E29B5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1385012" y="5567860"/>
            <a:ext cx="123444" cy="248397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32" name="TextBox 23">
            <a:extLst>
              <a:ext uri="{FF2B5EF4-FFF2-40B4-BE49-F238E27FC236}">
                <a16:creationId xmlns:a16="http://schemas.microsoft.com/office/drawing/2014/main" id="{0E8CE3A2-BCFF-4C45-AE2A-5887251D0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512" y="5304249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00B050"/>
                </a:solidFill>
                <a:latin typeface="Ubuntu Mono" panose="020B0509030602030204" pitchFamily="49" charset="0"/>
              </a:rPr>
              <a:t>p2#</a:t>
            </a:r>
          </a:p>
        </p:txBody>
      </p:sp>
    </p:spTree>
    <p:extLst>
      <p:ext uri="{BB962C8B-B14F-4D97-AF65-F5344CB8AC3E}">
        <p14:creationId xmlns:p14="http://schemas.microsoft.com/office/powerpoint/2010/main" val="1829912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475348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Two-level Page Table </a:t>
            </a:r>
            <a:br>
              <a:rPr lang="en-US" altLang="en-US" dirty="0"/>
            </a:br>
            <a:r>
              <a:rPr lang="en-US" altLang="ko-KR" dirty="0"/>
              <a:t>Address Translation </a:t>
            </a:r>
            <a:r>
              <a:rPr lang="en-US" altLang="en-US" dirty="0"/>
              <a:t>(cont.)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495391"/>
            <a:ext cx="11079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1 0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(x90)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225624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475348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75348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5348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75348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5348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475348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75348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475348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75348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523336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574633" y="3838969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0111 000</a:t>
            </a:r>
          </a:p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(0x80)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348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grpSp>
        <p:nvGrpSpPr>
          <p:cNvPr id="181" name="Group 141">
            <a:extLst>
              <a:ext uri="{FF2B5EF4-FFF2-40B4-BE49-F238E27FC236}">
                <a16:creationId xmlns:a16="http://schemas.microsoft.com/office/drawing/2014/main" id="{A138E5B3-1EA4-0F48-AC65-7638A2A600D2}"/>
              </a:ext>
            </a:extLst>
          </p:cNvPr>
          <p:cNvGrpSpPr>
            <a:grpSpLocks/>
          </p:cNvGrpSpPr>
          <p:nvPr/>
        </p:nvGrpSpPr>
        <p:grpSpPr bwMode="auto">
          <a:xfrm>
            <a:off x="3618069" y="3158179"/>
            <a:ext cx="797718" cy="1227553"/>
            <a:chOff x="4188007" y="838200"/>
            <a:chExt cx="990600" cy="1524000"/>
          </a:xfrm>
        </p:grpSpPr>
        <p:sp>
          <p:nvSpPr>
            <p:cNvPr id="182" name="TextBox 180">
              <a:extLst>
                <a:ext uri="{FF2B5EF4-FFF2-40B4-BE49-F238E27FC236}">
                  <a16:creationId xmlns:a16="http://schemas.microsoft.com/office/drawing/2014/main" id="{1F5CD01D-95A7-E744-BE01-EEAC24757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490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D143360-028C-F749-80D5-42FD8A893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161" y="838200"/>
              <a:ext cx="533399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 b="0">
                <a:latin typeface="Helvetica" panose="020B0604020202020204" pitchFamily="34" charset="0"/>
              </a:endParaRPr>
            </a:p>
          </p:txBody>
        </p:sp>
      </p:grpSp>
      <p:sp>
        <p:nvSpPr>
          <p:cNvPr id="184" name="TextBox 184">
            <a:extLst>
              <a:ext uri="{FF2B5EF4-FFF2-40B4-BE49-F238E27FC236}">
                <a16:creationId xmlns:a16="http://schemas.microsoft.com/office/drawing/2014/main" id="{C0146900-2EFF-C74F-89D9-F70FED686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2158476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11101    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11100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185" name="Rectangle 185">
            <a:extLst>
              <a:ext uri="{FF2B5EF4-FFF2-40B4-BE49-F238E27FC236}">
                <a16:creationId xmlns:a16="http://schemas.microsoft.com/office/drawing/2014/main" id="{1E523AF3-C416-774B-BABE-CFACC98A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2152083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6" name="TextBox 190">
            <a:extLst>
              <a:ext uri="{FF2B5EF4-FFF2-40B4-BE49-F238E27FC236}">
                <a16:creationId xmlns:a16="http://schemas.microsoft.com/office/drawing/2014/main" id="{6F50DB32-69E4-F84A-B8F5-5CA127C3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418345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187" name="Rectangle 191">
            <a:extLst>
              <a:ext uri="{FF2B5EF4-FFF2-40B4-BE49-F238E27FC236}">
                <a16:creationId xmlns:a16="http://schemas.microsoft.com/office/drawing/2014/main" id="{3DCF84B2-25C1-C74A-85DA-CDFA4FC3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4177059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8" name="TextBox 193">
            <a:extLst>
              <a:ext uri="{FF2B5EF4-FFF2-40B4-BE49-F238E27FC236}">
                <a16:creationId xmlns:a16="http://schemas.microsoft.com/office/drawing/2014/main" id="{1537D695-C42E-6640-809A-C0EA0D69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5103895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00011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189" name="Rectangle 194">
            <a:extLst>
              <a:ext uri="{FF2B5EF4-FFF2-40B4-BE49-F238E27FC236}">
                <a16:creationId xmlns:a16="http://schemas.microsoft.com/office/drawing/2014/main" id="{940BE5B1-8BD5-3140-A38C-24A98E04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5097502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90" name="TextBox 196">
            <a:extLst>
              <a:ext uri="{FF2B5EF4-FFF2-40B4-BE49-F238E27FC236}">
                <a16:creationId xmlns:a16="http://schemas.microsoft.com/office/drawing/2014/main" id="{611DA67F-5E71-A74F-83A9-10A25859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314028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10000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191" name="Rectangle 197">
            <a:extLst>
              <a:ext uri="{FF2B5EF4-FFF2-40B4-BE49-F238E27FC236}">
                <a16:creationId xmlns:a16="http://schemas.microsoft.com/office/drawing/2014/main" id="{AFB3DB21-8B18-4441-BAED-A5A87A72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3133890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19" name="TextBox 252">
            <a:extLst>
              <a:ext uri="{FF2B5EF4-FFF2-40B4-BE49-F238E27FC236}">
                <a16:creationId xmlns:a16="http://schemas.microsoft.com/office/drawing/2014/main" id="{0E6994F7-43C3-9B45-A1AD-001A12304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90" y="1661180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Tables</a:t>
            </a:r>
          </a:p>
          <a:p>
            <a:pPr algn="ctr" eaLnBrk="1" hangingPunct="1"/>
            <a:r>
              <a:rPr lang="en-US" altLang="en-US" sz="1050" b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2)</a:t>
            </a:r>
          </a:p>
        </p:txBody>
      </p:sp>
      <p:sp>
        <p:nvSpPr>
          <p:cNvPr id="220" name="TextBox 253">
            <a:extLst>
              <a:ext uri="{FF2B5EF4-FFF2-40B4-BE49-F238E27FC236}">
                <a16:creationId xmlns:a16="http://schemas.microsoft.com/office/drawing/2014/main" id="{3F4A4831-57D4-6A4B-823F-73C1162A7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706" y="2663441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  <a:p>
            <a:pPr algn="ctr" eaLnBrk="1" hangingPunct="1"/>
            <a:r>
              <a:rPr lang="en-US" altLang="en-US" sz="1050" b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1)</a:t>
            </a:r>
          </a:p>
        </p:txBody>
      </p:sp>
      <p:sp>
        <p:nvSpPr>
          <p:cNvPr id="221" name="Oval 254">
            <a:extLst>
              <a:ext uri="{FF2B5EF4-FFF2-40B4-BE49-F238E27FC236}">
                <a16:creationId xmlns:a16="http://schemas.microsoft.com/office/drawing/2014/main" id="{F21E0887-B301-DB47-AD7E-AADC717F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421644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2" name="Oval 255">
            <a:extLst>
              <a:ext uri="{FF2B5EF4-FFF2-40B4-BE49-F238E27FC236}">
                <a16:creationId xmlns:a16="http://schemas.microsoft.com/office/drawing/2014/main" id="{79C88D07-1596-3148-8B6C-251B22978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944614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3" name="Oval 256">
            <a:extLst>
              <a:ext uri="{FF2B5EF4-FFF2-40B4-BE49-F238E27FC236}">
                <a16:creationId xmlns:a16="http://schemas.microsoft.com/office/drawing/2014/main" id="{92C2B186-72F2-1640-86E2-9556150E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64659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4" name="Oval 257">
            <a:extLst>
              <a:ext uri="{FF2B5EF4-FFF2-40B4-BE49-F238E27FC236}">
                <a16:creationId xmlns:a16="http://schemas.microsoft.com/office/drawing/2014/main" id="{7478919B-69E8-2B4C-AF45-3231A807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256615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8B7B2A0-AEF6-904C-B7E7-C5B254D3D1FD}"/>
              </a:ext>
            </a:extLst>
          </p:cNvPr>
          <p:cNvSpPr/>
          <p:nvPr/>
        </p:nvSpPr>
        <p:spPr bwMode="auto">
          <a:xfrm>
            <a:off x="1993608" y="3551843"/>
            <a:ext cx="1055683" cy="124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568F265-8DBD-5A41-93AB-C4A63C8201A8}"/>
              </a:ext>
            </a:extLst>
          </p:cNvPr>
          <p:cNvSpPr/>
          <p:nvPr/>
        </p:nvSpPr>
        <p:spPr bwMode="auto">
          <a:xfrm>
            <a:off x="6475348" y="3800338"/>
            <a:ext cx="1055683" cy="124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68E0C27-A189-644A-81DF-E144FAF2D527}"/>
              </a:ext>
            </a:extLst>
          </p:cNvPr>
          <p:cNvSpPr/>
          <p:nvPr/>
        </p:nvSpPr>
        <p:spPr bwMode="auto">
          <a:xfrm>
            <a:off x="3668449" y="3606145"/>
            <a:ext cx="793150" cy="150280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cxnSp>
        <p:nvCxnSpPr>
          <p:cNvPr id="156" name="Straight Arrow Connector 218">
            <a:extLst>
              <a:ext uri="{FF2B5EF4-FFF2-40B4-BE49-F238E27FC236}">
                <a16:creationId xmlns:a16="http://schemas.microsoft.com/office/drawing/2014/main" id="{1E50AD75-687B-6E43-9A64-D61B0B0586E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01289" y="3133890"/>
            <a:ext cx="828128" cy="512702"/>
          </a:xfrm>
          <a:prstGeom prst="straightConnector1">
            <a:avLst/>
          </a:prstGeom>
          <a:noFill/>
          <a:ln w="1905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7" name="Straight Arrow Connector 218">
            <a:extLst>
              <a:ext uri="{FF2B5EF4-FFF2-40B4-BE49-F238E27FC236}">
                <a16:creationId xmlns:a16="http://schemas.microsoft.com/office/drawing/2014/main" id="{09C616B3-FB1A-6543-9C76-F148E32F8942}"/>
              </a:ext>
            </a:extLst>
          </p:cNvPr>
          <p:cNvCxnSpPr>
            <a:cxnSpLocks noChangeShapeType="1"/>
            <a:stCxn id="152" idx="3"/>
            <a:endCxn id="154" idx="1"/>
          </p:cNvCxnSpPr>
          <p:nvPr/>
        </p:nvCxnSpPr>
        <p:spPr bwMode="auto">
          <a:xfrm>
            <a:off x="3049291" y="3613942"/>
            <a:ext cx="619158" cy="67343"/>
          </a:xfrm>
          <a:prstGeom prst="straightConnector1">
            <a:avLst/>
          </a:prstGeom>
          <a:noFill/>
          <a:ln w="2540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4A4FC0B-BD89-A548-94EE-1135824796BE}"/>
              </a:ext>
            </a:extLst>
          </p:cNvPr>
          <p:cNvSpPr/>
          <p:nvPr/>
        </p:nvSpPr>
        <p:spPr bwMode="auto">
          <a:xfrm>
            <a:off x="5047428" y="3314040"/>
            <a:ext cx="793150" cy="150280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cxnSp>
        <p:nvCxnSpPr>
          <p:cNvPr id="161" name="Straight Arrow Connector 213">
            <a:extLst>
              <a:ext uri="{FF2B5EF4-FFF2-40B4-BE49-F238E27FC236}">
                <a16:creationId xmlns:a16="http://schemas.microsoft.com/office/drawing/2014/main" id="{76C4F81E-F912-E442-A616-B0E8E0E15BEA}"/>
              </a:ext>
            </a:extLst>
          </p:cNvPr>
          <p:cNvCxnSpPr>
            <a:cxnSpLocks noChangeShapeType="1"/>
            <a:stCxn id="160" idx="3"/>
            <a:endCxn id="153" idx="1"/>
          </p:cNvCxnSpPr>
          <p:nvPr/>
        </p:nvCxnSpPr>
        <p:spPr bwMode="auto">
          <a:xfrm>
            <a:off x="5840578" y="3389180"/>
            <a:ext cx="634770" cy="473257"/>
          </a:xfrm>
          <a:prstGeom prst="straightConnector1">
            <a:avLst/>
          </a:prstGeom>
          <a:noFill/>
          <a:ln w="1905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475348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4FFB371-8B45-CB48-ADDE-DF6366754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9762" y="5592086"/>
                <a:ext cx="6629400" cy="703848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In best case, total size of page tables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 panose="020B0302020104020203" pitchFamily="34" charset="-79"/>
                      </a:rPr>
                      <m:t>≈</m:t>
                    </m:r>
                  </m:oMath>
                </a14:m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number of pages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used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by program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virtual memory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. Requires two additional memory access!</a:t>
                </a: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4FFB371-8B45-CB48-ADDE-DF6366754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9762" y="5592086"/>
                <a:ext cx="6629400" cy="703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2" grpId="0"/>
      <p:bldP spid="153" grpId="0" animBg="1"/>
      <p:bldP spid="154" grpId="0" animBg="1"/>
      <p:bldP spid="160" grpId="0" animBg="1"/>
      <p:bldP spid="16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9886C20-3132-F944-98DA-191B28BD4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54827"/>
              </p:ext>
            </p:extLst>
          </p:nvPr>
        </p:nvGraphicFramePr>
        <p:xfrm>
          <a:off x="1197530" y="3020678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9BBAAC7-40EA-9D44-A3C8-EC399A4A8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26869"/>
              </p:ext>
            </p:extLst>
          </p:nvPr>
        </p:nvGraphicFramePr>
        <p:xfrm>
          <a:off x="4227441" y="3004052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19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7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61BF3B-3E6D-C14C-A3B1-29DAF56E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Address Translation: </a:t>
            </a:r>
            <a:br>
              <a:rPr lang="en-US" altLang="ko-KR" dirty="0"/>
            </a:br>
            <a:r>
              <a:rPr lang="en-US" altLang="ko-KR" dirty="0"/>
              <a:t>Segments and Pages</a:t>
            </a:r>
            <a:endParaRPr lang="en-US" dirty="0"/>
          </a:p>
        </p:txBody>
      </p:sp>
      <p:sp>
        <p:nvSpPr>
          <p:cNvPr id="99" name="Content Placeholder 98">
            <a:extLst>
              <a:ext uri="{FF2B5EF4-FFF2-40B4-BE49-F238E27FC236}">
                <a16:creationId xmlns:a16="http://schemas.microsoft.com/office/drawing/2014/main" id="{AD312A01-FD4F-4D49-A8C7-A1B9171E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3071"/>
            <a:ext cx="7886700" cy="1202204"/>
          </a:xfrm>
        </p:spPr>
        <p:txBody>
          <a:bodyPr/>
          <a:lstStyle/>
          <a:p>
            <a:r>
              <a:rPr lang="en-US" altLang="ko-KR" sz="2000" dirty="0"/>
              <a:t>What must be saved/restored on context switch?</a:t>
            </a:r>
          </a:p>
          <a:p>
            <a:pPr lvl="1"/>
            <a:r>
              <a:rPr lang="en-US" altLang="ko-KR" sz="1800" dirty="0"/>
              <a:t>Contents of top-level segment registers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C34F7-A5E1-F142-BD34-E26B9036F6C4}"/>
              </a:ext>
            </a:extLst>
          </p:cNvPr>
          <p:cNvSpPr/>
          <p:nvPr/>
        </p:nvSpPr>
        <p:spPr bwMode="auto">
          <a:xfrm>
            <a:off x="490703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634DF-29B4-CD49-929A-52DABAE6C7CB}"/>
              </a:ext>
            </a:extLst>
          </p:cNvPr>
          <p:cNvSpPr txBox="1"/>
          <p:nvPr/>
        </p:nvSpPr>
        <p:spPr>
          <a:xfrm>
            <a:off x="378779" y="1351110"/>
            <a:ext cx="1268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5E2E5-D835-054A-BA8D-9094C0B54EF0}"/>
              </a:ext>
            </a:extLst>
          </p:cNvPr>
          <p:cNvSpPr/>
          <p:nvPr/>
        </p:nvSpPr>
        <p:spPr bwMode="auto">
          <a:xfrm>
            <a:off x="1955293" y="1658886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1CA9111-D1C5-1241-92B1-81F6AFCC902D}"/>
              </a:ext>
            </a:extLst>
          </p:cNvPr>
          <p:cNvCxnSpPr>
            <a:cxnSpLocks/>
            <a:stCxn id="6" idx="2"/>
            <a:endCxn id="38" idx="1"/>
          </p:cNvCxnSpPr>
          <p:nvPr/>
        </p:nvCxnSpPr>
        <p:spPr>
          <a:xfrm rot="16200000" flipH="1">
            <a:off x="159891" y="2616125"/>
            <a:ext cx="1740951" cy="348598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7C727-2290-0D44-9C62-999D5BB1EBC8}"/>
              </a:ext>
            </a:extLst>
          </p:cNvPr>
          <p:cNvSpPr/>
          <p:nvPr/>
        </p:nvSpPr>
        <p:spPr>
          <a:xfrm>
            <a:off x="1084641" y="2697483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39BD75-17A6-2C4A-91F8-32F71075B810}"/>
              </a:ext>
            </a:extLst>
          </p:cNvPr>
          <p:cNvCxnSpPr>
            <a:cxnSpLocks/>
            <a:stCxn id="62" idx="0"/>
            <a:endCxn id="56" idx="4"/>
          </p:cNvCxnSpPr>
          <p:nvPr/>
        </p:nvCxnSpPr>
        <p:spPr>
          <a:xfrm flipV="1">
            <a:off x="2863464" y="2513481"/>
            <a:ext cx="0" cy="102138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BF4C-18A3-974A-BE8E-67E8D38A41EC}"/>
              </a:ext>
            </a:extLst>
          </p:cNvPr>
          <p:cNvSpPr/>
          <p:nvPr/>
        </p:nvSpPr>
        <p:spPr>
          <a:xfrm>
            <a:off x="1571965" y="3534861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399C071-B8CF-4848-A8E5-B36AA12663D3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 flipV="1">
            <a:off x="2715090" y="2277697"/>
            <a:ext cx="794008" cy="2224475"/>
          </a:xfrm>
          <a:prstGeom prst="bentConnector4">
            <a:avLst>
              <a:gd name="adj1" fmla="val -114640"/>
              <a:gd name="adj2" fmla="val 67466"/>
            </a:avLst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utoShape 112">
            <a:extLst>
              <a:ext uri="{FF2B5EF4-FFF2-40B4-BE49-F238E27FC236}">
                <a16:creationId xmlns:a16="http://schemas.microsoft.com/office/drawing/2014/main" id="{1945811D-AD8B-A24F-845E-EEC343B34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805" y="3445400"/>
            <a:ext cx="941248" cy="43231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rgbClr val="C00000"/>
            </a:solidFill>
            <a:round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Check </a:t>
            </a:r>
            <a:b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Permissions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903EDD-E50D-4C4D-AF5C-2591B0AB22D3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7295429" y="3877712"/>
            <a:ext cx="0" cy="485035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FF37F4F-D02B-5D4F-AD61-E3C8A6FDB0F3}"/>
              </a:ext>
            </a:extLst>
          </p:cNvPr>
          <p:cNvSpPr txBox="1"/>
          <p:nvPr/>
        </p:nvSpPr>
        <p:spPr>
          <a:xfrm>
            <a:off x="6824805" y="4362747"/>
            <a:ext cx="941248" cy="5045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Raise Exception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352276-B97C-7E43-9B15-52FF0E7F897B}"/>
              </a:ext>
            </a:extLst>
          </p:cNvPr>
          <p:cNvCxnSpPr>
            <a:cxnSpLocks/>
            <a:stCxn id="88" idx="3"/>
            <a:endCxn id="29" idx="1"/>
          </p:cNvCxnSpPr>
          <p:nvPr/>
        </p:nvCxnSpPr>
        <p:spPr>
          <a:xfrm>
            <a:off x="6456530" y="3660900"/>
            <a:ext cx="368275" cy="656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264347-0AA5-4147-B71A-9E40B0A647B4}"/>
              </a:ext>
            </a:extLst>
          </p:cNvPr>
          <p:cNvSpPr/>
          <p:nvPr/>
        </p:nvSpPr>
        <p:spPr bwMode="auto">
          <a:xfrm>
            <a:off x="1222998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E6A202-73B3-1F4D-84F4-389FBE5C5BFA}"/>
              </a:ext>
            </a:extLst>
          </p:cNvPr>
          <p:cNvSpPr/>
          <p:nvPr/>
        </p:nvSpPr>
        <p:spPr>
          <a:xfrm>
            <a:off x="2778769" y="2316793"/>
            <a:ext cx="169389" cy="1566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17686AC-C5CA-664E-8A3D-DAB2F2F07206}"/>
              </a:ext>
            </a:extLst>
          </p:cNvPr>
          <p:cNvSpPr/>
          <p:nvPr/>
        </p:nvSpPr>
        <p:spPr>
          <a:xfrm>
            <a:off x="2749381" y="2285315"/>
            <a:ext cx="228166" cy="22816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DEC84DC1-112C-6248-9BE1-EE8E247198DB}"/>
              </a:ext>
            </a:extLst>
          </p:cNvPr>
          <p:cNvCxnSpPr>
            <a:cxnSpLocks/>
            <a:stCxn id="36" idx="2"/>
            <a:endCxn id="56" idx="2"/>
          </p:cNvCxnSpPr>
          <p:nvPr/>
        </p:nvCxnSpPr>
        <p:spPr>
          <a:xfrm rot="16200000" flipH="1">
            <a:off x="1929147" y="1579163"/>
            <a:ext cx="479449" cy="1161019"/>
          </a:xfrm>
          <a:prstGeom prst="bentConnector2">
            <a:avLst/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19C6C36-C448-1845-9E7E-A6A716746225}"/>
              </a:ext>
            </a:extLst>
          </p:cNvPr>
          <p:cNvSpPr/>
          <p:nvPr/>
        </p:nvSpPr>
        <p:spPr>
          <a:xfrm>
            <a:off x="2435572" y="3534861"/>
            <a:ext cx="855784" cy="252078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0E862E9F-A690-DA4A-AF79-A46BB49C775D}"/>
              </a:ext>
            </a:extLst>
          </p:cNvPr>
          <p:cNvCxnSpPr>
            <a:cxnSpLocks/>
            <a:stCxn id="56" idx="6"/>
            <a:endCxn id="47" idx="1"/>
          </p:cNvCxnSpPr>
          <p:nvPr/>
        </p:nvCxnSpPr>
        <p:spPr>
          <a:xfrm>
            <a:off x="2977547" y="2399398"/>
            <a:ext cx="1249740" cy="1261502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71C85F3-42D5-BC4F-83C2-34000EEA7F85}"/>
              </a:ext>
            </a:extLst>
          </p:cNvPr>
          <p:cNvSpPr txBox="1"/>
          <p:nvPr/>
        </p:nvSpPr>
        <p:spPr>
          <a:xfrm>
            <a:off x="3680820" y="1351108"/>
            <a:ext cx="1336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7358CA-72F6-2448-8F60-FD77F357D9F6}"/>
              </a:ext>
            </a:extLst>
          </p:cNvPr>
          <p:cNvCxnSpPr>
            <a:cxnSpLocks/>
            <a:stCxn id="51" idx="0"/>
            <a:endCxn id="80" idx="2"/>
          </p:cNvCxnSpPr>
          <p:nvPr/>
        </p:nvCxnSpPr>
        <p:spPr>
          <a:xfrm flipH="1" flipV="1">
            <a:off x="5149379" y="1919948"/>
            <a:ext cx="1" cy="1609842"/>
          </a:xfrm>
          <a:prstGeom prst="straightConnector1">
            <a:avLst/>
          </a:prstGeom>
          <a:ln w="31750">
            <a:solidFill>
              <a:schemeClr val="accent5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C0A1DBB-0C70-EF48-999C-2113E366835D}"/>
              </a:ext>
            </a:extLst>
          </p:cNvPr>
          <p:cNvCxnSpPr>
            <a:cxnSpLocks/>
            <a:stCxn id="8" idx="2"/>
            <a:endCxn id="79" idx="2"/>
          </p:cNvCxnSpPr>
          <p:nvPr/>
        </p:nvCxnSpPr>
        <p:spPr>
          <a:xfrm rot="5400000" flipH="1" flipV="1">
            <a:off x="4377387" y="140224"/>
            <a:ext cx="1" cy="3559450"/>
          </a:xfrm>
          <a:prstGeom prst="bentConnector3">
            <a:avLst>
              <a:gd name="adj1" fmla="val -22860000000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D33E42C-B0DF-1D4E-A5C6-FF330146BA69}"/>
              </a:ext>
            </a:extLst>
          </p:cNvPr>
          <p:cNvSpPr/>
          <p:nvPr/>
        </p:nvSpPr>
        <p:spPr bwMode="auto">
          <a:xfrm>
            <a:off x="5514743" y="1658885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E7DA8-8A99-A440-9ADD-5DB0F5BCBE6C}"/>
              </a:ext>
            </a:extLst>
          </p:cNvPr>
          <p:cNvSpPr/>
          <p:nvPr/>
        </p:nvSpPr>
        <p:spPr bwMode="auto">
          <a:xfrm>
            <a:off x="4784015" y="1658885"/>
            <a:ext cx="730728" cy="26106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P-Page #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00F25C-9D25-394E-8CFC-AC6D094B432A}"/>
              </a:ext>
            </a:extLst>
          </p:cNvPr>
          <p:cNvSpPr/>
          <p:nvPr/>
        </p:nvSpPr>
        <p:spPr>
          <a:xfrm>
            <a:off x="1204665" y="3534861"/>
            <a:ext cx="329942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691DF5-8F85-BF44-B30F-D5F60DC7AA15}"/>
              </a:ext>
            </a:extLst>
          </p:cNvPr>
          <p:cNvSpPr/>
          <p:nvPr/>
        </p:nvSpPr>
        <p:spPr>
          <a:xfrm>
            <a:off x="4227287" y="3529790"/>
            <a:ext cx="611767" cy="26222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ABEAB82-4AA6-4A47-A05E-525C940D326A}"/>
              </a:ext>
            </a:extLst>
          </p:cNvPr>
          <p:cNvSpPr/>
          <p:nvPr/>
        </p:nvSpPr>
        <p:spPr>
          <a:xfrm>
            <a:off x="4843126" y="3529790"/>
            <a:ext cx="612507" cy="262220"/>
          </a:xfrm>
          <a:prstGeom prst="rect">
            <a:avLst/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502A1A-6392-324B-93B2-209091427FC9}"/>
              </a:ext>
            </a:extLst>
          </p:cNvPr>
          <p:cNvSpPr/>
          <p:nvPr/>
        </p:nvSpPr>
        <p:spPr>
          <a:xfrm>
            <a:off x="4128757" y="2697483"/>
            <a:ext cx="9025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5F278C5-D754-9844-8379-1644F5DA03A8}"/>
              </a:ext>
            </a:extLst>
          </p:cNvPr>
          <p:cNvSpPr/>
          <p:nvPr/>
        </p:nvSpPr>
        <p:spPr>
          <a:xfrm>
            <a:off x="5454893" y="3534861"/>
            <a:ext cx="1001637" cy="25207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6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 bldLvl="2"/>
      <p:bldP spid="6" grpId="0" animBg="1"/>
      <p:bldP spid="7" grpId="0"/>
      <p:bldP spid="8" grpId="0" animBg="1"/>
      <p:bldP spid="10" grpId="0"/>
      <p:bldP spid="26" grpId="0" animBg="1"/>
      <p:bldP spid="29" grpId="0" animBg="1"/>
      <p:bldP spid="31" grpId="0"/>
      <p:bldP spid="36" grpId="0" animBg="1"/>
      <p:bldP spid="55" grpId="0"/>
      <p:bldP spid="56" grpId="0" animBg="1"/>
      <p:bldP spid="62" grpId="0" animBg="1"/>
      <p:bldP spid="72" grpId="0"/>
      <p:bldP spid="79" grpId="0" animBg="1"/>
      <p:bldP spid="80" grpId="0" animBg="1"/>
      <p:bldP spid="38" grpId="0" animBg="1"/>
      <p:bldP spid="47" grpId="0" animBg="1"/>
      <p:bldP spid="51" grpId="0" animBg="1"/>
      <p:bldP spid="70" grpId="0"/>
      <p:bldP spid="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086" name="Group 134"/>
          <p:cNvGrpSpPr>
            <a:grpSpLocks/>
          </p:cNvGrpSpPr>
          <p:nvPr/>
        </p:nvGrpSpPr>
        <p:grpSpPr bwMode="auto">
          <a:xfrm>
            <a:off x="2956689" y="1959275"/>
            <a:ext cx="3230621" cy="1521366"/>
            <a:chOff x="1632" y="645"/>
            <a:chExt cx="2816" cy="1421"/>
          </a:xfrm>
        </p:grpSpPr>
        <p:sp>
          <p:nvSpPr>
            <p:cNvPr id="21509" name="Freeform 129"/>
            <p:cNvSpPr>
              <a:spLocks/>
            </p:cNvSpPr>
            <p:nvPr/>
          </p:nvSpPr>
          <p:spPr bwMode="auto">
            <a:xfrm rot="696599">
              <a:off x="2308" y="1087"/>
              <a:ext cx="847" cy="94"/>
            </a:xfrm>
            <a:custGeom>
              <a:avLst/>
              <a:gdLst>
                <a:gd name="T0" fmla="*/ 6 w 2541"/>
                <a:gd name="T1" fmla="*/ 27 h 284"/>
                <a:gd name="T2" fmla="*/ 16 w 2541"/>
                <a:gd name="T3" fmla="*/ 26 h 284"/>
                <a:gd name="T4" fmla="*/ 26 w 2541"/>
                <a:gd name="T5" fmla="*/ 25 h 284"/>
                <a:gd name="T6" fmla="*/ 33 w 2541"/>
                <a:gd name="T7" fmla="*/ 24 h 284"/>
                <a:gd name="T8" fmla="*/ 40 w 2541"/>
                <a:gd name="T9" fmla="*/ 24 h 284"/>
                <a:gd name="T10" fmla="*/ 56 w 2541"/>
                <a:gd name="T11" fmla="*/ 23 h 284"/>
                <a:gd name="T12" fmla="*/ 80 w 2541"/>
                <a:gd name="T13" fmla="*/ 20 h 284"/>
                <a:gd name="T14" fmla="*/ 110 w 2541"/>
                <a:gd name="T15" fmla="*/ 18 h 284"/>
                <a:gd name="T16" fmla="*/ 141 w 2541"/>
                <a:gd name="T17" fmla="*/ 16 h 284"/>
                <a:gd name="T18" fmla="*/ 173 w 2541"/>
                <a:gd name="T19" fmla="*/ 14 h 284"/>
                <a:gd name="T20" fmla="*/ 200 w 2541"/>
                <a:gd name="T21" fmla="*/ 13 h 284"/>
                <a:gd name="T22" fmla="*/ 223 w 2541"/>
                <a:gd name="T23" fmla="*/ 13 h 284"/>
                <a:gd name="T24" fmla="*/ 235 w 2541"/>
                <a:gd name="T25" fmla="*/ 15 h 284"/>
                <a:gd name="T26" fmla="*/ 239 w 2541"/>
                <a:gd name="T27" fmla="*/ 17 h 284"/>
                <a:gd name="T28" fmla="*/ 238 w 2541"/>
                <a:gd name="T29" fmla="*/ 22 h 284"/>
                <a:gd name="T30" fmla="*/ 234 w 2541"/>
                <a:gd name="T31" fmla="*/ 28 h 284"/>
                <a:gd name="T32" fmla="*/ 237 w 2541"/>
                <a:gd name="T33" fmla="*/ 26 h 284"/>
                <a:gd name="T34" fmla="*/ 249 w 2541"/>
                <a:gd name="T35" fmla="*/ 16 h 284"/>
                <a:gd name="T36" fmla="*/ 263 w 2541"/>
                <a:gd name="T37" fmla="*/ 9 h 284"/>
                <a:gd name="T38" fmla="*/ 276 w 2541"/>
                <a:gd name="T39" fmla="*/ 2 h 284"/>
                <a:gd name="T40" fmla="*/ 273 w 2541"/>
                <a:gd name="T41" fmla="*/ 0 h 284"/>
                <a:gd name="T42" fmla="*/ 255 w 2541"/>
                <a:gd name="T43" fmla="*/ 1 h 284"/>
                <a:gd name="T44" fmla="*/ 236 w 2541"/>
                <a:gd name="T45" fmla="*/ 2 h 284"/>
                <a:gd name="T46" fmla="*/ 218 w 2541"/>
                <a:gd name="T47" fmla="*/ 3 h 284"/>
                <a:gd name="T48" fmla="*/ 199 w 2541"/>
                <a:gd name="T49" fmla="*/ 4 h 284"/>
                <a:gd name="T50" fmla="*/ 181 w 2541"/>
                <a:gd name="T51" fmla="*/ 5 h 284"/>
                <a:gd name="T52" fmla="*/ 163 w 2541"/>
                <a:gd name="T53" fmla="*/ 7 h 284"/>
                <a:gd name="T54" fmla="*/ 144 w 2541"/>
                <a:gd name="T55" fmla="*/ 9 h 284"/>
                <a:gd name="T56" fmla="*/ 127 w 2541"/>
                <a:gd name="T57" fmla="*/ 10 h 284"/>
                <a:gd name="T58" fmla="*/ 109 w 2541"/>
                <a:gd name="T59" fmla="*/ 12 h 284"/>
                <a:gd name="T60" fmla="*/ 91 w 2541"/>
                <a:gd name="T61" fmla="*/ 14 h 284"/>
                <a:gd name="T62" fmla="*/ 74 w 2541"/>
                <a:gd name="T63" fmla="*/ 16 h 284"/>
                <a:gd name="T64" fmla="*/ 57 w 2541"/>
                <a:gd name="T65" fmla="*/ 19 h 284"/>
                <a:gd name="T66" fmla="*/ 40 w 2541"/>
                <a:gd name="T67" fmla="*/ 21 h 284"/>
                <a:gd name="T68" fmla="*/ 24 w 2541"/>
                <a:gd name="T69" fmla="*/ 23 h 284"/>
                <a:gd name="T70" fmla="*/ 8 w 2541"/>
                <a:gd name="T71" fmla="*/ 26 h 2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41" h="284">
                  <a:moveTo>
                    <a:pt x="0" y="249"/>
                  </a:moveTo>
                  <a:lnTo>
                    <a:pt x="50" y="246"/>
                  </a:lnTo>
                  <a:lnTo>
                    <a:pt x="102" y="239"/>
                  </a:lnTo>
                  <a:lnTo>
                    <a:pt x="148" y="235"/>
                  </a:lnTo>
                  <a:lnTo>
                    <a:pt x="193" y="232"/>
                  </a:lnTo>
                  <a:lnTo>
                    <a:pt x="235" y="227"/>
                  </a:lnTo>
                  <a:lnTo>
                    <a:pt x="269" y="224"/>
                  </a:lnTo>
                  <a:lnTo>
                    <a:pt x="296" y="220"/>
                  </a:lnTo>
                  <a:lnTo>
                    <a:pt x="316" y="220"/>
                  </a:lnTo>
                  <a:lnTo>
                    <a:pt x="358" y="217"/>
                  </a:lnTo>
                  <a:lnTo>
                    <a:pt x="422" y="212"/>
                  </a:lnTo>
                  <a:lnTo>
                    <a:pt x="506" y="205"/>
                  </a:lnTo>
                  <a:lnTo>
                    <a:pt x="607" y="197"/>
                  </a:lnTo>
                  <a:lnTo>
                    <a:pt x="721" y="185"/>
                  </a:lnTo>
                  <a:lnTo>
                    <a:pt x="851" y="175"/>
                  </a:lnTo>
                  <a:lnTo>
                    <a:pt x="987" y="163"/>
                  </a:lnTo>
                  <a:lnTo>
                    <a:pt x="1128" y="151"/>
                  </a:lnTo>
                  <a:lnTo>
                    <a:pt x="1273" y="143"/>
                  </a:lnTo>
                  <a:lnTo>
                    <a:pt x="1414" y="133"/>
                  </a:lnTo>
                  <a:lnTo>
                    <a:pt x="1554" y="125"/>
                  </a:lnTo>
                  <a:lnTo>
                    <a:pt x="1683" y="121"/>
                  </a:lnTo>
                  <a:lnTo>
                    <a:pt x="1804" y="116"/>
                  </a:lnTo>
                  <a:lnTo>
                    <a:pt x="1915" y="116"/>
                  </a:lnTo>
                  <a:lnTo>
                    <a:pt x="2009" y="121"/>
                  </a:lnTo>
                  <a:lnTo>
                    <a:pt x="2082" y="128"/>
                  </a:lnTo>
                  <a:lnTo>
                    <a:pt x="2112" y="133"/>
                  </a:lnTo>
                  <a:lnTo>
                    <a:pt x="2139" y="143"/>
                  </a:lnTo>
                  <a:lnTo>
                    <a:pt x="2154" y="151"/>
                  </a:lnTo>
                  <a:lnTo>
                    <a:pt x="2158" y="163"/>
                  </a:lnTo>
                  <a:lnTo>
                    <a:pt x="2142" y="197"/>
                  </a:lnTo>
                  <a:lnTo>
                    <a:pt x="2124" y="227"/>
                  </a:lnTo>
                  <a:lnTo>
                    <a:pt x="2105" y="254"/>
                  </a:lnTo>
                  <a:lnTo>
                    <a:pt x="2090" y="284"/>
                  </a:lnTo>
                  <a:lnTo>
                    <a:pt x="2134" y="235"/>
                  </a:lnTo>
                  <a:lnTo>
                    <a:pt x="2188" y="190"/>
                  </a:lnTo>
                  <a:lnTo>
                    <a:pt x="2245" y="148"/>
                  </a:lnTo>
                  <a:lnTo>
                    <a:pt x="2302" y="109"/>
                  </a:lnTo>
                  <a:lnTo>
                    <a:pt x="2363" y="79"/>
                  </a:lnTo>
                  <a:lnTo>
                    <a:pt x="2423" y="49"/>
                  </a:lnTo>
                  <a:lnTo>
                    <a:pt x="2484" y="22"/>
                  </a:lnTo>
                  <a:lnTo>
                    <a:pt x="2541" y="0"/>
                  </a:lnTo>
                  <a:lnTo>
                    <a:pt x="2457" y="3"/>
                  </a:lnTo>
                  <a:lnTo>
                    <a:pt x="2374" y="7"/>
                  </a:lnTo>
                  <a:lnTo>
                    <a:pt x="2294" y="10"/>
                  </a:lnTo>
                  <a:lnTo>
                    <a:pt x="2211" y="15"/>
                  </a:lnTo>
                  <a:lnTo>
                    <a:pt x="2127" y="18"/>
                  </a:lnTo>
                  <a:lnTo>
                    <a:pt x="2043" y="22"/>
                  </a:lnTo>
                  <a:lnTo>
                    <a:pt x="1959" y="27"/>
                  </a:lnTo>
                  <a:lnTo>
                    <a:pt x="1877" y="34"/>
                  </a:lnTo>
                  <a:lnTo>
                    <a:pt x="1793" y="37"/>
                  </a:lnTo>
                  <a:lnTo>
                    <a:pt x="1713" y="45"/>
                  </a:lnTo>
                  <a:lnTo>
                    <a:pt x="1629" y="49"/>
                  </a:lnTo>
                  <a:lnTo>
                    <a:pt x="1547" y="57"/>
                  </a:lnTo>
                  <a:lnTo>
                    <a:pt x="1463" y="64"/>
                  </a:lnTo>
                  <a:lnTo>
                    <a:pt x="1382" y="72"/>
                  </a:lnTo>
                  <a:lnTo>
                    <a:pt x="1298" y="79"/>
                  </a:lnTo>
                  <a:lnTo>
                    <a:pt x="1219" y="86"/>
                  </a:lnTo>
                  <a:lnTo>
                    <a:pt x="1140" y="94"/>
                  </a:lnTo>
                  <a:lnTo>
                    <a:pt x="1059" y="101"/>
                  </a:lnTo>
                  <a:lnTo>
                    <a:pt x="980" y="109"/>
                  </a:lnTo>
                  <a:lnTo>
                    <a:pt x="901" y="121"/>
                  </a:lnTo>
                  <a:lnTo>
                    <a:pt x="820" y="128"/>
                  </a:lnTo>
                  <a:lnTo>
                    <a:pt x="741" y="140"/>
                  </a:lnTo>
                  <a:lnTo>
                    <a:pt x="664" y="148"/>
                  </a:lnTo>
                  <a:lnTo>
                    <a:pt x="588" y="158"/>
                  </a:lnTo>
                  <a:lnTo>
                    <a:pt x="513" y="170"/>
                  </a:lnTo>
                  <a:lnTo>
                    <a:pt x="437" y="182"/>
                  </a:lnTo>
                  <a:lnTo>
                    <a:pt x="361" y="190"/>
                  </a:lnTo>
                  <a:lnTo>
                    <a:pt x="289" y="200"/>
                  </a:lnTo>
                  <a:lnTo>
                    <a:pt x="213" y="212"/>
                  </a:lnTo>
                  <a:lnTo>
                    <a:pt x="141" y="227"/>
                  </a:lnTo>
                  <a:lnTo>
                    <a:pt x="72" y="239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6E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Freeform 21"/>
            <p:cNvSpPr>
              <a:spLocks/>
            </p:cNvSpPr>
            <p:nvPr/>
          </p:nvSpPr>
          <p:spPr bwMode="auto">
            <a:xfrm rot="696599">
              <a:off x="1935" y="1162"/>
              <a:ext cx="1035" cy="78"/>
            </a:xfrm>
            <a:custGeom>
              <a:avLst/>
              <a:gdLst>
                <a:gd name="T0" fmla="*/ 9 w 3106"/>
                <a:gd name="T1" fmla="*/ 18 h 236"/>
                <a:gd name="T2" fmla="*/ 345 w 3106"/>
                <a:gd name="T3" fmla="*/ 0 h 236"/>
                <a:gd name="T4" fmla="*/ 327 w 3106"/>
                <a:gd name="T5" fmla="*/ 14 h 236"/>
                <a:gd name="T6" fmla="*/ 9 w 3106"/>
                <a:gd name="T7" fmla="*/ 26 h 236"/>
                <a:gd name="T8" fmla="*/ 0 w 3106"/>
                <a:gd name="T9" fmla="*/ 20 h 236"/>
                <a:gd name="T10" fmla="*/ 9 w 3106"/>
                <a:gd name="T11" fmla="*/ 18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6" h="236">
                  <a:moveTo>
                    <a:pt x="82" y="165"/>
                  </a:moveTo>
                  <a:lnTo>
                    <a:pt x="3106" y="0"/>
                  </a:lnTo>
                  <a:lnTo>
                    <a:pt x="2940" y="126"/>
                  </a:lnTo>
                  <a:lnTo>
                    <a:pt x="82" y="236"/>
                  </a:lnTo>
                  <a:lnTo>
                    <a:pt x="0" y="183"/>
                  </a:lnTo>
                  <a:lnTo>
                    <a:pt x="82" y="165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Freeform 130"/>
            <p:cNvSpPr>
              <a:spLocks/>
            </p:cNvSpPr>
            <p:nvPr/>
          </p:nvSpPr>
          <p:spPr bwMode="auto">
            <a:xfrm rot="696599">
              <a:off x="2106" y="1141"/>
              <a:ext cx="902" cy="70"/>
            </a:xfrm>
            <a:custGeom>
              <a:avLst/>
              <a:gdLst>
                <a:gd name="T0" fmla="*/ 0 w 2704"/>
                <a:gd name="T1" fmla="*/ 23 h 209"/>
                <a:gd name="T2" fmla="*/ 289 w 2704"/>
                <a:gd name="T3" fmla="*/ 7 h 209"/>
                <a:gd name="T4" fmla="*/ 301 w 2704"/>
                <a:gd name="T5" fmla="*/ 0 h 209"/>
                <a:gd name="T6" fmla="*/ 0 w 2704"/>
                <a:gd name="T7" fmla="*/ 23 h 2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04" h="209">
                  <a:moveTo>
                    <a:pt x="0" y="209"/>
                  </a:moveTo>
                  <a:lnTo>
                    <a:pt x="2598" y="64"/>
                  </a:lnTo>
                  <a:lnTo>
                    <a:pt x="2704" y="0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Freeform 10"/>
            <p:cNvSpPr>
              <a:spLocks/>
            </p:cNvSpPr>
            <p:nvPr/>
          </p:nvSpPr>
          <p:spPr bwMode="auto">
            <a:xfrm rot="696599">
              <a:off x="1947" y="1043"/>
              <a:ext cx="1250" cy="199"/>
            </a:xfrm>
            <a:custGeom>
              <a:avLst/>
              <a:gdLst>
                <a:gd name="T0" fmla="*/ 18 w 3750"/>
                <a:gd name="T1" fmla="*/ 52 h 597"/>
                <a:gd name="T2" fmla="*/ 41 w 3750"/>
                <a:gd name="T3" fmla="*/ 47 h 597"/>
                <a:gd name="T4" fmla="*/ 65 w 3750"/>
                <a:gd name="T5" fmla="*/ 42 h 597"/>
                <a:gd name="T6" fmla="*/ 89 w 3750"/>
                <a:gd name="T7" fmla="*/ 38 h 597"/>
                <a:gd name="T8" fmla="*/ 112 w 3750"/>
                <a:gd name="T9" fmla="*/ 33 h 597"/>
                <a:gd name="T10" fmla="*/ 137 w 3750"/>
                <a:gd name="T11" fmla="*/ 28 h 597"/>
                <a:gd name="T12" fmla="*/ 161 w 3750"/>
                <a:gd name="T13" fmla="*/ 24 h 597"/>
                <a:gd name="T14" fmla="*/ 186 w 3750"/>
                <a:gd name="T15" fmla="*/ 20 h 597"/>
                <a:gd name="T16" fmla="*/ 211 w 3750"/>
                <a:gd name="T17" fmla="*/ 16 h 597"/>
                <a:gd name="T18" fmla="*/ 237 w 3750"/>
                <a:gd name="T19" fmla="*/ 13 h 597"/>
                <a:gd name="T20" fmla="*/ 263 w 3750"/>
                <a:gd name="T21" fmla="*/ 10 h 597"/>
                <a:gd name="T22" fmla="*/ 289 w 3750"/>
                <a:gd name="T23" fmla="*/ 7 h 597"/>
                <a:gd name="T24" fmla="*/ 316 w 3750"/>
                <a:gd name="T25" fmla="*/ 5 h 597"/>
                <a:gd name="T26" fmla="*/ 344 w 3750"/>
                <a:gd name="T27" fmla="*/ 3 h 597"/>
                <a:gd name="T28" fmla="*/ 371 w 3750"/>
                <a:gd name="T29" fmla="*/ 1 h 597"/>
                <a:gd name="T30" fmla="*/ 400 w 3750"/>
                <a:gd name="T31" fmla="*/ 0 h 597"/>
                <a:gd name="T32" fmla="*/ 415 w 3750"/>
                <a:gd name="T33" fmla="*/ 0 h 597"/>
                <a:gd name="T34" fmla="*/ 416 w 3750"/>
                <a:gd name="T35" fmla="*/ 0 h 597"/>
                <a:gd name="T36" fmla="*/ 413 w 3750"/>
                <a:gd name="T37" fmla="*/ 5 h 597"/>
                <a:gd name="T38" fmla="*/ 405 w 3750"/>
                <a:gd name="T39" fmla="*/ 13 h 597"/>
                <a:gd name="T40" fmla="*/ 396 w 3750"/>
                <a:gd name="T41" fmla="*/ 20 h 597"/>
                <a:gd name="T42" fmla="*/ 388 w 3750"/>
                <a:gd name="T43" fmla="*/ 27 h 597"/>
                <a:gd name="T44" fmla="*/ 378 w 3750"/>
                <a:gd name="T45" fmla="*/ 33 h 597"/>
                <a:gd name="T46" fmla="*/ 369 w 3750"/>
                <a:gd name="T47" fmla="*/ 39 h 597"/>
                <a:gd name="T48" fmla="*/ 359 w 3750"/>
                <a:gd name="T49" fmla="*/ 44 h 597"/>
                <a:gd name="T50" fmla="*/ 349 w 3750"/>
                <a:gd name="T51" fmla="*/ 50 h 597"/>
                <a:gd name="T52" fmla="*/ 334 w 3750"/>
                <a:gd name="T53" fmla="*/ 53 h 597"/>
                <a:gd name="T54" fmla="*/ 312 w 3750"/>
                <a:gd name="T55" fmla="*/ 54 h 597"/>
                <a:gd name="T56" fmla="*/ 291 w 3750"/>
                <a:gd name="T57" fmla="*/ 55 h 597"/>
                <a:gd name="T58" fmla="*/ 270 w 3750"/>
                <a:gd name="T59" fmla="*/ 56 h 597"/>
                <a:gd name="T60" fmla="*/ 249 w 3750"/>
                <a:gd name="T61" fmla="*/ 57 h 597"/>
                <a:gd name="T62" fmla="*/ 228 w 3750"/>
                <a:gd name="T63" fmla="*/ 57 h 597"/>
                <a:gd name="T64" fmla="*/ 206 w 3750"/>
                <a:gd name="T65" fmla="*/ 58 h 597"/>
                <a:gd name="T66" fmla="*/ 185 w 3750"/>
                <a:gd name="T67" fmla="*/ 59 h 597"/>
                <a:gd name="T68" fmla="*/ 163 w 3750"/>
                <a:gd name="T69" fmla="*/ 60 h 597"/>
                <a:gd name="T70" fmla="*/ 142 w 3750"/>
                <a:gd name="T71" fmla="*/ 60 h 597"/>
                <a:gd name="T72" fmla="*/ 121 w 3750"/>
                <a:gd name="T73" fmla="*/ 61 h 597"/>
                <a:gd name="T74" fmla="*/ 99 w 3750"/>
                <a:gd name="T75" fmla="*/ 62 h 597"/>
                <a:gd name="T76" fmla="*/ 78 w 3750"/>
                <a:gd name="T77" fmla="*/ 63 h 597"/>
                <a:gd name="T78" fmla="*/ 57 w 3750"/>
                <a:gd name="T79" fmla="*/ 64 h 597"/>
                <a:gd name="T80" fmla="*/ 36 w 3750"/>
                <a:gd name="T81" fmla="*/ 65 h 597"/>
                <a:gd name="T82" fmla="*/ 15 w 3750"/>
                <a:gd name="T83" fmla="*/ 66 h 597"/>
                <a:gd name="T84" fmla="*/ 0 w 3750"/>
                <a:gd name="T85" fmla="*/ 63 h 597"/>
                <a:gd name="T86" fmla="*/ 3 w 3750"/>
                <a:gd name="T87" fmla="*/ 57 h 59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750" h="597">
                  <a:moveTo>
                    <a:pt x="62" y="491"/>
                  </a:moveTo>
                  <a:lnTo>
                    <a:pt x="163" y="467"/>
                  </a:lnTo>
                  <a:lnTo>
                    <a:pt x="270" y="445"/>
                  </a:lnTo>
                  <a:lnTo>
                    <a:pt x="373" y="422"/>
                  </a:lnTo>
                  <a:lnTo>
                    <a:pt x="479" y="403"/>
                  </a:lnTo>
                  <a:lnTo>
                    <a:pt x="585" y="380"/>
                  </a:lnTo>
                  <a:lnTo>
                    <a:pt x="691" y="358"/>
                  </a:lnTo>
                  <a:lnTo>
                    <a:pt x="798" y="338"/>
                  </a:lnTo>
                  <a:lnTo>
                    <a:pt x="905" y="316"/>
                  </a:lnTo>
                  <a:lnTo>
                    <a:pt x="1011" y="296"/>
                  </a:lnTo>
                  <a:lnTo>
                    <a:pt x="1121" y="277"/>
                  </a:lnTo>
                  <a:lnTo>
                    <a:pt x="1231" y="255"/>
                  </a:lnTo>
                  <a:lnTo>
                    <a:pt x="1342" y="235"/>
                  </a:lnTo>
                  <a:lnTo>
                    <a:pt x="1451" y="217"/>
                  </a:lnTo>
                  <a:lnTo>
                    <a:pt x="1562" y="202"/>
                  </a:lnTo>
                  <a:lnTo>
                    <a:pt x="1675" y="183"/>
                  </a:lnTo>
                  <a:lnTo>
                    <a:pt x="1786" y="163"/>
                  </a:lnTo>
                  <a:lnTo>
                    <a:pt x="1900" y="148"/>
                  </a:lnTo>
                  <a:lnTo>
                    <a:pt x="2013" y="133"/>
                  </a:lnTo>
                  <a:lnTo>
                    <a:pt x="2132" y="118"/>
                  </a:lnTo>
                  <a:lnTo>
                    <a:pt x="2250" y="102"/>
                  </a:lnTo>
                  <a:lnTo>
                    <a:pt x="2363" y="92"/>
                  </a:lnTo>
                  <a:lnTo>
                    <a:pt x="2485" y="77"/>
                  </a:lnTo>
                  <a:lnTo>
                    <a:pt x="2603" y="65"/>
                  </a:lnTo>
                  <a:lnTo>
                    <a:pt x="2724" y="53"/>
                  </a:lnTo>
                  <a:lnTo>
                    <a:pt x="2846" y="45"/>
                  </a:lnTo>
                  <a:lnTo>
                    <a:pt x="2968" y="35"/>
                  </a:lnTo>
                  <a:lnTo>
                    <a:pt x="3093" y="27"/>
                  </a:lnTo>
                  <a:lnTo>
                    <a:pt x="3214" y="20"/>
                  </a:lnTo>
                  <a:lnTo>
                    <a:pt x="3343" y="12"/>
                  </a:lnTo>
                  <a:lnTo>
                    <a:pt x="3469" y="8"/>
                  </a:lnTo>
                  <a:lnTo>
                    <a:pt x="3597" y="3"/>
                  </a:lnTo>
                  <a:lnTo>
                    <a:pt x="3727" y="0"/>
                  </a:lnTo>
                  <a:lnTo>
                    <a:pt x="3735" y="0"/>
                  </a:lnTo>
                  <a:lnTo>
                    <a:pt x="3738" y="0"/>
                  </a:lnTo>
                  <a:lnTo>
                    <a:pt x="3742" y="0"/>
                  </a:lnTo>
                  <a:lnTo>
                    <a:pt x="3750" y="0"/>
                  </a:lnTo>
                  <a:lnTo>
                    <a:pt x="3715" y="42"/>
                  </a:lnTo>
                  <a:lnTo>
                    <a:pt x="3681" y="80"/>
                  </a:lnTo>
                  <a:lnTo>
                    <a:pt x="3644" y="118"/>
                  </a:lnTo>
                  <a:lnTo>
                    <a:pt x="3606" y="151"/>
                  </a:lnTo>
                  <a:lnTo>
                    <a:pt x="3567" y="183"/>
                  </a:lnTo>
                  <a:lnTo>
                    <a:pt x="3530" y="213"/>
                  </a:lnTo>
                  <a:lnTo>
                    <a:pt x="3488" y="243"/>
                  </a:lnTo>
                  <a:lnTo>
                    <a:pt x="3446" y="270"/>
                  </a:lnTo>
                  <a:lnTo>
                    <a:pt x="3404" y="301"/>
                  </a:lnTo>
                  <a:lnTo>
                    <a:pt x="3362" y="323"/>
                  </a:lnTo>
                  <a:lnTo>
                    <a:pt x="3321" y="350"/>
                  </a:lnTo>
                  <a:lnTo>
                    <a:pt x="3276" y="376"/>
                  </a:lnTo>
                  <a:lnTo>
                    <a:pt x="3234" y="400"/>
                  </a:lnTo>
                  <a:lnTo>
                    <a:pt x="3187" y="425"/>
                  </a:lnTo>
                  <a:lnTo>
                    <a:pt x="3143" y="449"/>
                  </a:lnTo>
                  <a:lnTo>
                    <a:pt x="3096" y="474"/>
                  </a:lnTo>
                  <a:lnTo>
                    <a:pt x="3002" y="479"/>
                  </a:lnTo>
                  <a:lnTo>
                    <a:pt x="2906" y="482"/>
                  </a:lnTo>
                  <a:lnTo>
                    <a:pt x="2812" y="486"/>
                  </a:lnTo>
                  <a:lnTo>
                    <a:pt x="2716" y="494"/>
                  </a:lnTo>
                  <a:lnTo>
                    <a:pt x="2622" y="498"/>
                  </a:lnTo>
                  <a:lnTo>
                    <a:pt x="2526" y="501"/>
                  </a:lnTo>
                  <a:lnTo>
                    <a:pt x="2432" y="506"/>
                  </a:lnTo>
                  <a:lnTo>
                    <a:pt x="2336" y="509"/>
                  </a:lnTo>
                  <a:lnTo>
                    <a:pt x="2242" y="509"/>
                  </a:lnTo>
                  <a:lnTo>
                    <a:pt x="2144" y="513"/>
                  </a:lnTo>
                  <a:lnTo>
                    <a:pt x="2048" y="516"/>
                  </a:lnTo>
                  <a:lnTo>
                    <a:pt x="1954" y="521"/>
                  </a:lnTo>
                  <a:lnTo>
                    <a:pt x="1855" y="524"/>
                  </a:lnTo>
                  <a:lnTo>
                    <a:pt x="1759" y="528"/>
                  </a:lnTo>
                  <a:lnTo>
                    <a:pt x="1665" y="531"/>
                  </a:lnTo>
                  <a:lnTo>
                    <a:pt x="1566" y="536"/>
                  </a:lnTo>
                  <a:lnTo>
                    <a:pt x="1471" y="536"/>
                  </a:lnTo>
                  <a:lnTo>
                    <a:pt x="1376" y="540"/>
                  </a:lnTo>
                  <a:lnTo>
                    <a:pt x="1276" y="543"/>
                  </a:lnTo>
                  <a:lnTo>
                    <a:pt x="1182" y="548"/>
                  </a:lnTo>
                  <a:lnTo>
                    <a:pt x="1086" y="551"/>
                  </a:lnTo>
                  <a:lnTo>
                    <a:pt x="987" y="555"/>
                  </a:lnTo>
                  <a:lnTo>
                    <a:pt x="893" y="558"/>
                  </a:lnTo>
                  <a:lnTo>
                    <a:pt x="798" y="563"/>
                  </a:lnTo>
                  <a:lnTo>
                    <a:pt x="703" y="566"/>
                  </a:lnTo>
                  <a:lnTo>
                    <a:pt x="608" y="570"/>
                  </a:lnTo>
                  <a:lnTo>
                    <a:pt x="513" y="573"/>
                  </a:lnTo>
                  <a:lnTo>
                    <a:pt x="418" y="578"/>
                  </a:lnTo>
                  <a:lnTo>
                    <a:pt x="323" y="582"/>
                  </a:lnTo>
                  <a:lnTo>
                    <a:pt x="228" y="585"/>
                  </a:lnTo>
                  <a:lnTo>
                    <a:pt x="136" y="593"/>
                  </a:lnTo>
                  <a:lnTo>
                    <a:pt x="42" y="597"/>
                  </a:lnTo>
                  <a:lnTo>
                    <a:pt x="0" y="566"/>
                  </a:lnTo>
                  <a:lnTo>
                    <a:pt x="0" y="540"/>
                  </a:lnTo>
                  <a:lnTo>
                    <a:pt x="27" y="513"/>
                  </a:lnTo>
                  <a:lnTo>
                    <a:pt x="62" y="49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Freeform 22"/>
            <p:cNvSpPr>
              <a:spLocks/>
            </p:cNvSpPr>
            <p:nvPr/>
          </p:nvSpPr>
          <p:spPr bwMode="auto">
            <a:xfrm rot="696599">
              <a:off x="1940" y="1157"/>
              <a:ext cx="1060" cy="69"/>
            </a:xfrm>
            <a:custGeom>
              <a:avLst/>
              <a:gdLst>
                <a:gd name="T0" fmla="*/ 9 w 3180"/>
                <a:gd name="T1" fmla="*/ 18 h 205"/>
                <a:gd name="T2" fmla="*/ 353 w 3180"/>
                <a:gd name="T3" fmla="*/ 0 h 205"/>
                <a:gd name="T4" fmla="*/ 334 w 3180"/>
                <a:gd name="T5" fmla="*/ 9 h 205"/>
                <a:gd name="T6" fmla="*/ 9 w 3180"/>
                <a:gd name="T7" fmla="*/ 23 h 205"/>
                <a:gd name="T8" fmla="*/ 0 w 3180"/>
                <a:gd name="T9" fmla="*/ 19 h 205"/>
                <a:gd name="T10" fmla="*/ 9 w 3180"/>
                <a:gd name="T11" fmla="*/ 18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80" h="205">
                  <a:moveTo>
                    <a:pt x="84" y="160"/>
                  </a:moveTo>
                  <a:lnTo>
                    <a:pt x="3180" y="0"/>
                  </a:lnTo>
                  <a:lnTo>
                    <a:pt x="3005" y="76"/>
                  </a:lnTo>
                  <a:lnTo>
                    <a:pt x="84" y="205"/>
                  </a:lnTo>
                  <a:lnTo>
                    <a:pt x="0" y="170"/>
                  </a:lnTo>
                  <a:lnTo>
                    <a:pt x="84" y="160"/>
                  </a:lnTo>
                  <a:close/>
                </a:path>
              </a:pathLst>
            </a:custGeom>
            <a:solidFill>
              <a:srgbClr val="9999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Freeform 23"/>
            <p:cNvSpPr>
              <a:spLocks/>
            </p:cNvSpPr>
            <p:nvPr/>
          </p:nvSpPr>
          <p:spPr bwMode="auto">
            <a:xfrm rot="696599">
              <a:off x="2178" y="1099"/>
              <a:ext cx="16" cy="51"/>
            </a:xfrm>
            <a:custGeom>
              <a:avLst/>
              <a:gdLst>
                <a:gd name="T0" fmla="*/ 4 w 50"/>
                <a:gd name="T1" fmla="*/ 0 h 152"/>
                <a:gd name="T2" fmla="*/ 5 w 50"/>
                <a:gd name="T3" fmla="*/ 1 h 152"/>
                <a:gd name="T4" fmla="*/ 0 w 50"/>
                <a:gd name="T5" fmla="*/ 17 h 152"/>
                <a:gd name="T6" fmla="*/ 0 w 50"/>
                <a:gd name="T7" fmla="*/ 13 h 152"/>
                <a:gd name="T8" fmla="*/ 2 w 50"/>
                <a:gd name="T9" fmla="*/ 9 h 152"/>
                <a:gd name="T10" fmla="*/ 3 w 50"/>
                <a:gd name="T11" fmla="*/ 4 h 152"/>
                <a:gd name="T12" fmla="*/ 4 w 50"/>
                <a:gd name="T13" fmla="*/ 0 h 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52">
                  <a:moveTo>
                    <a:pt x="38" y="0"/>
                  </a:moveTo>
                  <a:lnTo>
                    <a:pt x="50" y="7"/>
                  </a:lnTo>
                  <a:lnTo>
                    <a:pt x="0" y="152"/>
                  </a:lnTo>
                  <a:lnTo>
                    <a:pt x="3" y="113"/>
                  </a:lnTo>
                  <a:lnTo>
                    <a:pt x="15" y="76"/>
                  </a:lnTo>
                  <a:lnTo>
                    <a:pt x="27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24"/>
            <p:cNvSpPr>
              <a:spLocks/>
            </p:cNvSpPr>
            <p:nvPr/>
          </p:nvSpPr>
          <p:spPr bwMode="auto">
            <a:xfrm rot="696599">
              <a:off x="2355" y="1114"/>
              <a:ext cx="18" cy="51"/>
            </a:xfrm>
            <a:custGeom>
              <a:avLst/>
              <a:gdLst>
                <a:gd name="T0" fmla="*/ 5 w 52"/>
                <a:gd name="T1" fmla="*/ 0 h 153"/>
                <a:gd name="T2" fmla="*/ 6 w 52"/>
                <a:gd name="T3" fmla="*/ 1 h 153"/>
                <a:gd name="T4" fmla="*/ 0 w 52"/>
                <a:gd name="T5" fmla="*/ 17 h 153"/>
                <a:gd name="T6" fmla="*/ 0 w 52"/>
                <a:gd name="T7" fmla="*/ 13 h 153"/>
                <a:gd name="T8" fmla="*/ 2 w 52"/>
                <a:gd name="T9" fmla="*/ 9 h 153"/>
                <a:gd name="T10" fmla="*/ 3 w 52"/>
                <a:gd name="T11" fmla="*/ 4 h 153"/>
                <a:gd name="T12" fmla="*/ 5 w 52"/>
                <a:gd name="T13" fmla="*/ 0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" h="153">
                  <a:moveTo>
                    <a:pt x="37" y="0"/>
                  </a:moveTo>
                  <a:lnTo>
                    <a:pt x="52" y="8"/>
                  </a:lnTo>
                  <a:lnTo>
                    <a:pt x="0" y="153"/>
                  </a:lnTo>
                  <a:lnTo>
                    <a:pt x="3" y="114"/>
                  </a:lnTo>
                  <a:lnTo>
                    <a:pt x="15" y="77"/>
                  </a:lnTo>
                  <a:lnTo>
                    <a:pt x="25" y="3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25"/>
            <p:cNvSpPr>
              <a:spLocks/>
            </p:cNvSpPr>
            <p:nvPr/>
          </p:nvSpPr>
          <p:spPr bwMode="auto">
            <a:xfrm rot="696599">
              <a:off x="2528" y="1136"/>
              <a:ext cx="28" cy="90"/>
            </a:xfrm>
            <a:custGeom>
              <a:avLst/>
              <a:gdLst>
                <a:gd name="T0" fmla="*/ 8 w 83"/>
                <a:gd name="T1" fmla="*/ 0 h 270"/>
                <a:gd name="T2" fmla="*/ 9 w 83"/>
                <a:gd name="T3" fmla="*/ 2 h 270"/>
                <a:gd name="T4" fmla="*/ 0 w 83"/>
                <a:gd name="T5" fmla="*/ 30 h 270"/>
                <a:gd name="T6" fmla="*/ 2 w 83"/>
                <a:gd name="T7" fmla="*/ 22 h 270"/>
                <a:gd name="T8" fmla="*/ 3 w 83"/>
                <a:gd name="T9" fmla="*/ 15 h 270"/>
                <a:gd name="T10" fmla="*/ 6 w 83"/>
                <a:gd name="T11" fmla="*/ 8 h 270"/>
                <a:gd name="T12" fmla="*/ 8 w 83"/>
                <a:gd name="T13" fmla="*/ 0 h 2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" h="270">
                  <a:moveTo>
                    <a:pt x="71" y="0"/>
                  </a:moveTo>
                  <a:lnTo>
                    <a:pt x="83" y="20"/>
                  </a:lnTo>
                  <a:lnTo>
                    <a:pt x="0" y="270"/>
                  </a:lnTo>
                  <a:lnTo>
                    <a:pt x="15" y="202"/>
                  </a:lnTo>
                  <a:lnTo>
                    <a:pt x="30" y="137"/>
                  </a:lnTo>
                  <a:lnTo>
                    <a:pt x="53" y="6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26"/>
            <p:cNvSpPr>
              <a:spLocks/>
            </p:cNvSpPr>
            <p:nvPr/>
          </p:nvSpPr>
          <p:spPr bwMode="auto">
            <a:xfrm rot="696599">
              <a:off x="2705" y="1139"/>
              <a:ext cx="26" cy="90"/>
            </a:xfrm>
            <a:custGeom>
              <a:avLst/>
              <a:gdLst>
                <a:gd name="T0" fmla="*/ 8 w 79"/>
                <a:gd name="T1" fmla="*/ 0 h 269"/>
                <a:gd name="T2" fmla="*/ 9 w 79"/>
                <a:gd name="T3" fmla="*/ 2 h 269"/>
                <a:gd name="T4" fmla="*/ 0 w 79"/>
                <a:gd name="T5" fmla="*/ 30 h 269"/>
                <a:gd name="T6" fmla="*/ 2 w 79"/>
                <a:gd name="T7" fmla="*/ 23 h 269"/>
                <a:gd name="T8" fmla="*/ 4 w 79"/>
                <a:gd name="T9" fmla="*/ 15 h 269"/>
                <a:gd name="T10" fmla="*/ 6 w 79"/>
                <a:gd name="T11" fmla="*/ 8 h 269"/>
                <a:gd name="T12" fmla="*/ 8 w 79"/>
                <a:gd name="T13" fmla="*/ 0 h 2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269">
                  <a:moveTo>
                    <a:pt x="76" y="0"/>
                  </a:moveTo>
                  <a:lnTo>
                    <a:pt x="79" y="19"/>
                  </a:lnTo>
                  <a:lnTo>
                    <a:pt x="0" y="269"/>
                  </a:lnTo>
                  <a:lnTo>
                    <a:pt x="15" y="205"/>
                  </a:lnTo>
                  <a:lnTo>
                    <a:pt x="35" y="136"/>
                  </a:lnTo>
                  <a:lnTo>
                    <a:pt x="57" y="6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27"/>
            <p:cNvSpPr>
              <a:spLocks/>
            </p:cNvSpPr>
            <p:nvPr/>
          </p:nvSpPr>
          <p:spPr bwMode="auto">
            <a:xfrm rot="696599">
              <a:off x="2166" y="1103"/>
              <a:ext cx="10" cy="32"/>
            </a:xfrm>
            <a:custGeom>
              <a:avLst/>
              <a:gdLst>
                <a:gd name="T0" fmla="*/ 2 w 30"/>
                <a:gd name="T1" fmla="*/ 0 h 96"/>
                <a:gd name="T2" fmla="*/ 3 w 30"/>
                <a:gd name="T3" fmla="*/ 0 h 96"/>
                <a:gd name="T4" fmla="*/ 0 w 30"/>
                <a:gd name="T5" fmla="*/ 11 h 96"/>
                <a:gd name="T6" fmla="*/ 0 w 30"/>
                <a:gd name="T7" fmla="*/ 8 h 96"/>
                <a:gd name="T8" fmla="*/ 1 w 30"/>
                <a:gd name="T9" fmla="*/ 5 h 96"/>
                <a:gd name="T10" fmla="*/ 2 w 30"/>
                <a:gd name="T11" fmla="*/ 3 h 96"/>
                <a:gd name="T12" fmla="*/ 2 w 30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96">
                  <a:moveTo>
                    <a:pt x="18" y="0"/>
                  </a:moveTo>
                  <a:lnTo>
                    <a:pt x="30" y="0"/>
                  </a:lnTo>
                  <a:lnTo>
                    <a:pt x="0" y="96"/>
                  </a:lnTo>
                  <a:lnTo>
                    <a:pt x="3" y="73"/>
                  </a:lnTo>
                  <a:lnTo>
                    <a:pt x="10" y="46"/>
                  </a:lnTo>
                  <a:lnTo>
                    <a:pt x="15" y="2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Freeform 28"/>
            <p:cNvSpPr>
              <a:spLocks/>
            </p:cNvSpPr>
            <p:nvPr/>
          </p:nvSpPr>
          <p:spPr bwMode="auto">
            <a:xfrm rot="696599">
              <a:off x="2343" y="1117"/>
              <a:ext cx="9" cy="32"/>
            </a:xfrm>
            <a:custGeom>
              <a:avLst/>
              <a:gdLst>
                <a:gd name="T0" fmla="*/ 2 w 27"/>
                <a:gd name="T1" fmla="*/ 0 h 95"/>
                <a:gd name="T2" fmla="*/ 3 w 27"/>
                <a:gd name="T3" fmla="*/ 0 h 95"/>
                <a:gd name="T4" fmla="*/ 0 w 27"/>
                <a:gd name="T5" fmla="*/ 11 h 95"/>
                <a:gd name="T6" fmla="*/ 1 w 27"/>
                <a:gd name="T7" fmla="*/ 8 h 95"/>
                <a:gd name="T8" fmla="*/ 1 w 27"/>
                <a:gd name="T9" fmla="*/ 5 h 95"/>
                <a:gd name="T10" fmla="*/ 2 w 27"/>
                <a:gd name="T11" fmla="*/ 2 h 95"/>
                <a:gd name="T12" fmla="*/ 2 w 27"/>
                <a:gd name="T13" fmla="*/ 0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95">
                  <a:moveTo>
                    <a:pt x="19" y="0"/>
                  </a:moveTo>
                  <a:lnTo>
                    <a:pt x="27" y="0"/>
                  </a:lnTo>
                  <a:lnTo>
                    <a:pt x="0" y="95"/>
                  </a:lnTo>
                  <a:lnTo>
                    <a:pt x="7" y="72"/>
                  </a:lnTo>
                  <a:lnTo>
                    <a:pt x="12" y="46"/>
                  </a:lnTo>
                  <a:lnTo>
                    <a:pt x="19" y="2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29"/>
            <p:cNvSpPr>
              <a:spLocks/>
            </p:cNvSpPr>
            <p:nvPr/>
          </p:nvSpPr>
          <p:spPr bwMode="auto">
            <a:xfrm rot="696599">
              <a:off x="2519" y="1147"/>
              <a:ext cx="15" cy="54"/>
            </a:xfrm>
            <a:custGeom>
              <a:avLst/>
              <a:gdLst>
                <a:gd name="T0" fmla="*/ 4 w 45"/>
                <a:gd name="T1" fmla="*/ 0 h 163"/>
                <a:gd name="T2" fmla="*/ 5 w 45"/>
                <a:gd name="T3" fmla="*/ 0 h 163"/>
                <a:gd name="T4" fmla="*/ 0 w 45"/>
                <a:gd name="T5" fmla="*/ 18 h 163"/>
                <a:gd name="T6" fmla="*/ 1 w 45"/>
                <a:gd name="T7" fmla="*/ 13 h 163"/>
                <a:gd name="T8" fmla="*/ 2 w 45"/>
                <a:gd name="T9" fmla="*/ 9 h 163"/>
                <a:gd name="T10" fmla="*/ 3 w 45"/>
                <a:gd name="T11" fmla="*/ 5 h 163"/>
                <a:gd name="T12" fmla="*/ 4 w 45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63">
                  <a:moveTo>
                    <a:pt x="37" y="0"/>
                  </a:moveTo>
                  <a:lnTo>
                    <a:pt x="45" y="0"/>
                  </a:lnTo>
                  <a:lnTo>
                    <a:pt x="0" y="163"/>
                  </a:lnTo>
                  <a:lnTo>
                    <a:pt x="10" y="121"/>
                  </a:lnTo>
                  <a:lnTo>
                    <a:pt x="19" y="84"/>
                  </a:lnTo>
                  <a:lnTo>
                    <a:pt x="30" y="4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30"/>
            <p:cNvSpPr>
              <a:spLocks/>
            </p:cNvSpPr>
            <p:nvPr/>
          </p:nvSpPr>
          <p:spPr bwMode="auto">
            <a:xfrm rot="696599">
              <a:off x="2696" y="1150"/>
              <a:ext cx="16" cy="54"/>
            </a:xfrm>
            <a:custGeom>
              <a:avLst/>
              <a:gdLst>
                <a:gd name="T0" fmla="*/ 4 w 50"/>
                <a:gd name="T1" fmla="*/ 0 h 163"/>
                <a:gd name="T2" fmla="*/ 5 w 50"/>
                <a:gd name="T3" fmla="*/ 0 h 163"/>
                <a:gd name="T4" fmla="*/ 0 w 50"/>
                <a:gd name="T5" fmla="*/ 18 h 163"/>
                <a:gd name="T6" fmla="*/ 1 w 50"/>
                <a:gd name="T7" fmla="*/ 13 h 163"/>
                <a:gd name="T8" fmla="*/ 2 w 50"/>
                <a:gd name="T9" fmla="*/ 9 h 163"/>
                <a:gd name="T10" fmla="*/ 3 w 50"/>
                <a:gd name="T11" fmla="*/ 5 h 163"/>
                <a:gd name="T12" fmla="*/ 4 w 50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63">
                  <a:moveTo>
                    <a:pt x="38" y="3"/>
                  </a:moveTo>
                  <a:lnTo>
                    <a:pt x="50" y="0"/>
                  </a:lnTo>
                  <a:lnTo>
                    <a:pt x="0" y="163"/>
                  </a:lnTo>
                  <a:lnTo>
                    <a:pt x="11" y="121"/>
                  </a:lnTo>
                  <a:lnTo>
                    <a:pt x="20" y="83"/>
                  </a:lnTo>
                  <a:lnTo>
                    <a:pt x="30" y="41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31"/>
            <p:cNvSpPr>
              <a:spLocks/>
            </p:cNvSpPr>
            <p:nvPr/>
          </p:nvSpPr>
          <p:spPr bwMode="auto">
            <a:xfrm rot="696599">
              <a:off x="2197" y="1102"/>
              <a:ext cx="11" cy="47"/>
            </a:xfrm>
            <a:custGeom>
              <a:avLst/>
              <a:gdLst>
                <a:gd name="T0" fmla="*/ 3 w 35"/>
                <a:gd name="T1" fmla="*/ 0 h 140"/>
                <a:gd name="T2" fmla="*/ 3 w 35"/>
                <a:gd name="T3" fmla="*/ 4 h 140"/>
                <a:gd name="T4" fmla="*/ 2 w 35"/>
                <a:gd name="T5" fmla="*/ 8 h 140"/>
                <a:gd name="T6" fmla="*/ 1 w 35"/>
                <a:gd name="T7" fmla="*/ 12 h 140"/>
                <a:gd name="T8" fmla="*/ 0 w 35"/>
                <a:gd name="T9" fmla="*/ 16 h 140"/>
                <a:gd name="T10" fmla="*/ 1 w 35"/>
                <a:gd name="T11" fmla="*/ 12 h 140"/>
                <a:gd name="T12" fmla="*/ 2 w 35"/>
                <a:gd name="T13" fmla="*/ 8 h 140"/>
                <a:gd name="T14" fmla="*/ 2 w 35"/>
                <a:gd name="T15" fmla="*/ 4 h 140"/>
                <a:gd name="T16" fmla="*/ 3 w 35"/>
                <a:gd name="T17" fmla="*/ 0 h 1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140">
                  <a:moveTo>
                    <a:pt x="35" y="0"/>
                  </a:moveTo>
                  <a:lnTo>
                    <a:pt x="35" y="34"/>
                  </a:lnTo>
                  <a:lnTo>
                    <a:pt x="23" y="68"/>
                  </a:lnTo>
                  <a:lnTo>
                    <a:pt x="8" y="106"/>
                  </a:lnTo>
                  <a:lnTo>
                    <a:pt x="0" y="140"/>
                  </a:lnTo>
                  <a:lnTo>
                    <a:pt x="12" y="106"/>
                  </a:lnTo>
                  <a:lnTo>
                    <a:pt x="20" y="68"/>
                  </a:lnTo>
                  <a:lnTo>
                    <a:pt x="23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32"/>
            <p:cNvSpPr>
              <a:spLocks/>
            </p:cNvSpPr>
            <p:nvPr/>
          </p:nvSpPr>
          <p:spPr bwMode="auto">
            <a:xfrm rot="696599">
              <a:off x="2374" y="1117"/>
              <a:ext cx="12" cy="47"/>
            </a:xfrm>
            <a:custGeom>
              <a:avLst/>
              <a:gdLst>
                <a:gd name="T0" fmla="*/ 4 w 34"/>
                <a:gd name="T1" fmla="*/ 0 h 141"/>
                <a:gd name="T2" fmla="*/ 4 w 34"/>
                <a:gd name="T3" fmla="*/ 3 h 141"/>
                <a:gd name="T4" fmla="*/ 3 w 34"/>
                <a:gd name="T5" fmla="*/ 7 h 141"/>
                <a:gd name="T6" fmla="*/ 1 w 34"/>
                <a:gd name="T7" fmla="*/ 12 h 141"/>
                <a:gd name="T8" fmla="*/ 0 w 34"/>
                <a:gd name="T9" fmla="*/ 16 h 141"/>
                <a:gd name="T10" fmla="*/ 1 w 34"/>
                <a:gd name="T11" fmla="*/ 12 h 141"/>
                <a:gd name="T12" fmla="*/ 2 w 34"/>
                <a:gd name="T13" fmla="*/ 8 h 141"/>
                <a:gd name="T14" fmla="*/ 3 w 34"/>
                <a:gd name="T15" fmla="*/ 4 h 141"/>
                <a:gd name="T16" fmla="*/ 4 w 34"/>
                <a:gd name="T17" fmla="*/ 0 h 1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41">
                  <a:moveTo>
                    <a:pt x="34" y="0"/>
                  </a:moveTo>
                  <a:lnTo>
                    <a:pt x="34" y="30"/>
                  </a:lnTo>
                  <a:lnTo>
                    <a:pt x="22" y="65"/>
                  </a:lnTo>
                  <a:lnTo>
                    <a:pt x="7" y="104"/>
                  </a:lnTo>
                  <a:lnTo>
                    <a:pt x="0" y="141"/>
                  </a:lnTo>
                  <a:lnTo>
                    <a:pt x="7" y="107"/>
                  </a:lnTo>
                  <a:lnTo>
                    <a:pt x="15" y="69"/>
                  </a:lnTo>
                  <a:lnTo>
                    <a:pt x="22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33"/>
            <p:cNvSpPr>
              <a:spLocks/>
            </p:cNvSpPr>
            <p:nvPr/>
          </p:nvSpPr>
          <p:spPr bwMode="auto">
            <a:xfrm rot="696599">
              <a:off x="2549" y="1142"/>
              <a:ext cx="19" cy="79"/>
            </a:xfrm>
            <a:custGeom>
              <a:avLst/>
              <a:gdLst>
                <a:gd name="T0" fmla="*/ 6 w 57"/>
                <a:gd name="T1" fmla="*/ 0 h 236"/>
                <a:gd name="T2" fmla="*/ 6 w 57"/>
                <a:gd name="T3" fmla="*/ 6 h 236"/>
                <a:gd name="T4" fmla="*/ 4 w 57"/>
                <a:gd name="T5" fmla="*/ 12 h 236"/>
                <a:gd name="T6" fmla="*/ 2 w 57"/>
                <a:gd name="T7" fmla="*/ 20 h 236"/>
                <a:gd name="T8" fmla="*/ 0 w 57"/>
                <a:gd name="T9" fmla="*/ 26 h 236"/>
                <a:gd name="T10" fmla="*/ 2 w 57"/>
                <a:gd name="T11" fmla="*/ 20 h 236"/>
                <a:gd name="T12" fmla="*/ 3 w 57"/>
                <a:gd name="T13" fmla="*/ 13 h 236"/>
                <a:gd name="T14" fmla="*/ 5 w 57"/>
                <a:gd name="T15" fmla="*/ 6 h 236"/>
                <a:gd name="T16" fmla="*/ 6 w 57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236">
                  <a:moveTo>
                    <a:pt x="57" y="0"/>
                  </a:moveTo>
                  <a:lnTo>
                    <a:pt x="52" y="54"/>
                  </a:lnTo>
                  <a:lnTo>
                    <a:pt x="37" y="111"/>
                  </a:lnTo>
                  <a:lnTo>
                    <a:pt x="15" y="175"/>
                  </a:lnTo>
                  <a:lnTo>
                    <a:pt x="0" y="236"/>
                  </a:lnTo>
                  <a:lnTo>
                    <a:pt x="15" y="175"/>
                  </a:lnTo>
                  <a:lnTo>
                    <a:pt x="30" y="118"/>
                  </a:lnTo>
                  <a:lnTo>
                    <a:pt x="42" y="5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34"/>
            <p:cNvSpPr>
              <a:spLocks/>
            </p:cNvSpPr>
            <p:nvPr/>
          </p:nvSpPr>
          <p:spPr bwMode="auto">
            <a:xfrm rot="696599">
              <a:off x="2726" y="1145"/>
              <a:ext cx="21" cy="80"/>
            </a:xfrm>
            <a:custGeom>
              <a:avLst/>
              <a:gdLst>
                <a:gd name="T0" fmla="*/ 7 w 62"/>
                <a:gd name="T1" fmla="*/ 0 h 240"/>
                <a:gd name="T2" fmla="*/ 6 w 62"/>
                <a:gd name="T3" fmla="*/ 6 h 240"/>
                <a:gd name="T4" fmla="*/ 4 w 62"/>
                <a:gd name="T5" fmla="*/ 13 h 240"/>
                <a:gd name="T6" fmla="*/ 2 w 62"/>
                <a:gd name="T7" fmla="*/ 19 h 240"/>
                <a:gd name="T8" fmla="*/ 0 w 62"/>
                <a:gd name="T9" fmla="*/ 27 h 240"/>
                <a:gd name="T10" fmla="*/ 2 w 62"/>
                <a:gd name="T11" fmla="*/ 20 h 240"/>
                <a:gd name="T12" fmla="*/ 3 w 62"/>
                <a:gd name="T13" fmla="*/ 13 h 240"/>
                <a:gd name="T14" fmla="*/ 5 w 62"/>
                <a:gd name="T15" fmla="*/ 6 h 240"/>
                <a:gd name="T16" fmla="*/ 7 w 62"/>
                <a:gd name="T17" fmla="*/ 0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" h="240">
                  <a:moveTo>
                    <a:pt x="62" y="0"/>
                  </a:moveTo>
                  <a:lnTo>
                    <a:pt x="54" y="54"/>
                  </a:lnTo>
                  <a:lnTo>
                    <a:pt x="39" y="114"/>
                  </a:lnTo>
                  <a:lnTo>
                    <a:pt x="15" y="175"/>
                  </a:lnTo>
                  <a:lnTo>
                    <a:pt x="0" y="240"/>
                  </a:lnTo>
                  <a:lnTo>
                    <a:pt x="15" y="178"/>
                  </a:lnTo>
                  <a:lnTo>
                    <a:pt x="27" y="118"/>
                  </a:lnTo>
                  <a:lnTo>
                    <a:pt x="42" y="5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35"/>
            <p:cNvSpPr>
              <a:spLocks/>
            </p:cNvSpPr>
            <p:nvPr/>
          </p:nvSpPr>
          <p:spPr bwMode="auto">
            <a:xfrm rot="696599">
              <a:off x="2209" y="1098"/>
              <a:ext cx="18" cy="54"/>
            </a:xfrm>
            <a:custGeom>
              <a:avLst/>
              <a:gdLst>
                <a:gd name="T0" fmla="*/ 6 w 53"/>
                <a:gd name="T1" fmla="*/ 0 h 163"/>
                <a:gd name="T2" fmla="*/ 0 w 53"/>
                <a:gd name="T3" fmla="*/ 18 h 163"/>
                <a:gd name="T4" fmla="*/ 4 w 53"/>
                <a:gd name="T5" fmla="*/ 3 h 163"/>
                <a:gd name="T6" fmla="*/ 6 w 53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63">
                  <a:moveTo>
                    <a:pt x="53" y="0"/>
                  </a:moveTo>
                  <a:lnTo>
                    <a:pt x="0" y="163"/>
                  </a:lnTo>
                  <a:lnTo>
                    <a:pt x="38" y="2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36"/>
            <p:cNvSpPr>
              <a:spLocks/>
            </p:cNvSpPr>
            <p:nvPr/>
          </p:nvSpPr>
          <p:spPr bwMode="auto">
            <a:xfrm rot="696599">
              <a:off x="2388" y="1112"/>
              <a:ext cx="18" cy="55"/>
            </a:xfrm>
            <a:custGeom>
              <a:avLst/>
              <a:gdLst>
                <a:gd name="T0" fmla="*/ 6 w 54"/>
                <a:gd name="T1" fmla="*/ 0 h 163"/>
                <a:gd name="T2" fmla="*/ 0 w 54"/>
                <a:gd name="T3" fmla="*/ 19 h 163"/>
                <a:gd name="T4" fmla="*/ 5 w 54"/>
                <a:gd name="T5" fmla="*/ 2 h 163"/>
                <a:gd name="T6" fmla="*/ 6 w 54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63">
                  <a:moveTo>
                    <a:pt x="54" y="0"/>
                  </a:moveTo>
                  <a:lnTo>
                    <a:pt x="0" y="163"/>
                  </a:lnTo>
                  <a:lnTo>
                    <a:pt x="42" y="2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37"/>
            <p:cNvSpPr>
              <a:spLocks/>
            </p:cNvSpPr>
            <p:nvPr/>
          </p:nvSpPr>
          <p:spPr bwMode="auto">
            <a:xfrm rot="696599">
              <a:off x="2562" y="1131"/>
              <a:ext cx="30" cy="94"/>
            </a:xfrm>
            <a:custGeom>
              <a:avLst/>
              <a:gdLst>
                <a:gd name="T0" fmla="*/ 10 w 89"/>
                <a:gd name="T1" fmla="*/ 0 h 281"/>
                <a:gd name="T2" fmla="*/ 0 w 89"/>
                <a:gd name="T3" fmla="*/ 31 h 281"/>
                <a:gd name="T4" fmla="*/ 8 w 89"/>
                <a:gd name="T5" fmla="*/ 4 h 281"/>
                <a:gd name="T6" fmla="*/ 10 w 89"/>
                <a:gd name="T7" fmla="*/ 0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" h="281">
                  <a:moveTo>
                    <a:pt x="89" y="0"/>
                  </a:moveTo>
                  <a:lnTo>
                    <a:pt x="0" y="281"/>
                  </a:lnTo>
                  <a:lnTo>
                    <a:pt x="69" y="3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38"/>
            <p:cNvSpPr>
              <a:spLocks/>
            </p:cNvSpPr>
            <p:nvPr/>
          </p:nvSpPr>
          <p:spPr bwMode="auto">
            <a:xfrm rot="696599">
              <a:off x="2740" y="1134"/>
              <a:ext cx="31" cy="94"/>
            </a:xfrm>
            <a:custGeom>
              <a:avLst/>
              <a:gdLst>
                <a:gd name="T0" fmla="*/ 10 w 92"/>
                <a:gd name="T1" fmla="*/ 0 h 282"/>
                <a:gd name="T2" fmla="*/ 0 w 92"/>
                <a:gd name="T3" fmla="*/ 31 h 282"/>
                <a:gd name="T4" fmla="*/ 7 w 92"/>
                <a:gd name="T5" fmla="*/ 4 h 282"/>
                <a:gd name="T6" fmla="*/ 10 w 92"/>
                <a:gd name="T7" fmla="*/ 0 h 2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" h="282">
                  <a:moveTo>
                    <a:pt x="92" y="0"/>
                  </a:moveTo>
                  <a:lnTo>
                    <a:pt x="0" y="282"/>
                  </a:lnTo>
                  <a:lnTo>
                    <a:pt x="65" y="3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39"/>
            <p:cNvSpPr>
              <a:spLocks/>
            </p:cNvSpPr>
            <p:nvPr/>
          </p:nvSpPr>
          <p:spPr bwMode="auto">
            <a:xfrm rot="696599">
              <a:off x="2230" y="1102"/>
              <a:ext cx="15" cy="48"/>
            </a:xfrm>
            <a:custGeom>
              <a:avLst/>
              <a:gdLst>
                <a:gd name="T0" fmla="*/ 5 w 45"/>
                <a:gd name="T1" fmla="*/ 0 h 144"/>
                <a:gd name="T2" fmla="*/ 0 w 45"/>
                <a:gd name="T3" fmla="*/ 16 h 144"/>
                <a:gd name="T4" fmla="*/ 4 w 45"/>
                <a:gd name="T5" fmla="*/ 0 h 144"/>
                <a:gd name="T6" fmla="*/ 5 w 45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144">
                  <a:moveTo>
                    <a:pt x="45" y="0"/>
                  </a:moveTo>
                  <a:lnTo>
                    <a:pt x="0" y="144"/>
                  </a:lnTo>
                  <a:lnTo>
                    <a:pt x="40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Freeform 40"/>
            <p:cNvSpPr>
              <a:spLocks/>
            </p:cNvSpPr>
            <p:nvPr/>
          </p:nvSpPr>
          <p:spPr bwMode="auto">
            <a:xfrm rot="696599">
              <a:off x="2408" y="1116"/>
              <a:ext cx="17" cy="48"/>
            </a:xfrm>
            <a:custGeom>
              <a:avLst/>
              <a:gdLst>
                <a:gd name="T0" fmla="*/ 6 w 50"/>
                <a:gd name="T1" fmla="*/ 0 h 143"/>
                <a:gd name="T2" fmla="*/ 0 w 50"/>
                <a:gd name="T3" fmla="*/ 16 h 143"/>
                <a:gd name="T4" fmla="*/ 4 w 50"/>
                <a:gd name="T5" fmla="*/ 0 h 143"/>
                <a:gd name="T6" fmla="*/ 6 w 50"/>
                <a:gd name="T7" fmla="*/ 0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43">
                  <a:moveTo>
                    <a:pt x="50" y="0"/>
                  </a:moveTo>
                  <a:lnTo>
                    <a:pt x="0" y="143"/>
                  </a:lnTo>
                  <a:lnTo>
                    <a:pt x="38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41"/>
            <p:cNvSpPr>
              <a:spLocks/>
            </p:cNvSpPr>
            <p:nvPr/>
          </p:nvSpPr>
          <p:spPr bwMode="auto">
            <a:xfrm rot="696599">
              <a:off x="2581" y="1135"/>
              <a:ext cx="28" cy="87"/>
            </a:xfrm>
            <a:custGeom>
              <a:avLst/>
              <a:gdLst>
                <a:gd name="T0" fmla="*/ 9 w 84"/>
                <a:gd name="T1" fmla="*/ 0 h 259"/>
                <a:gd name="T2" fmla="*/ 0 w 84"/>
                <a:gd name="T3" fmla="*/ 29 h 259"/>
                <a:gd name="T4" fmla="*/ 8 w 84"/>
                <a:gd name="T5" fmla="*/ 1 h 259"/>
                <a:gd name="T6" fmla="*/ 9 w 84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259">
                  <a:moveTo>
                    <a:pt x="84" y="0"/>
                  </a:moveTo>
                  <a:lnTo>
                    <a:pt x="0" y="259"/>
                  </a:lnTo>
                  <a:lnTo>
                    <a:pt x="69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42"/>
            <p:cNvSpPr>
              <a:spLocks/>
            </p:cNvSpPr>
            <p:nvPr/>
          </p:nvSpPr>
          <p:spPr bwMode="auto">
            <a:xfrm rot="696599">
              <a:off x="2760" y="1138"/>
              <a:ext cx="27" cy="87"/>
            </a:xfrm>
            <a:custGeom>
              <a:avLst/>
              <a:gdLst>
                <a:gd name="T0" fmla="*/ 9 w 81"/>
                <a:gd name="T1" fmla="*/ 0 h 259"/>
                <a:gd name="T2" fmla="*/ 0 w 81"/>
                <a:gd name="T3" fmla="*/ 29 h 259"/>
                <a:gd name="T4" fmla="*/ 8 w 81"/>
                <a:gd name="T5" fmla="*/ 1 h 259"/>
                <a:gd name="T6" fmla="*/ 9 w 81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" h="259">
                  <a:moveTo>
                    <a:pt x="81" y="0"/>
                  </a:moveTo>
                  <a:lnTo>
                    <a:pt x="0" y="259"/>
                  </a:lnTo>
                  <a:lnTo>
                    <a:pt x="69" y="5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43"/>
            <p:cNvSpPr>
              <a:spLocks/>
            </p:cNvSpPr>
            <p:nvPr/>
          </p:nvSpPr>
          <p:spPr bwMode="auto">
            <a:xfrm rot="696599">
              <a:off x="2254" y="1106"/>
              <a:ext cx="12" cy="44"/>
            </a:xfrm>
            <a:custGeom>
              <a:avLst/>
              <a:gdLst>
                <a:gd name="T0" fmla="*/ 4 w 37"/>
                <a:gd name="T1" fmla="*/ 0 h 133"/>
                <a:gd name="T2" fmla="*/ 0 w 37"/>
                <a:gd name="T3" fmla="*/ 15 h 133"/>
                <a:gd name="T4" fmla="*/ 3 w 37"/>
                <a:gd name="T5" fmla="*/ 1 h 133"/>
                <a:gd name="T6" fmla="*/ 4 w 37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133">
                  <a:moveTo>
                    <a:pt x="37" y="0"/>
                  </a:moveTo>
                  <a:lnTo>
                    <a:pt x="0" y="133"/>
                  </a:lnTo>
                  <a:lnTo>
                    <a:pt x="27" y="1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44"/>
            <p:cNvSpPr>
              <a:spLocks/>
            </p:cNvSpPr>
            <p:nvPr/>
          </p:nvSpPr>
          <p:spPr bwMode="auto">
            <a:xfrm rot="696599">
              <a:off x="2431" y="1121"/>
              <a:ext cx="12" cy="43"/>
            </a:xfrm>
            <a:custGeom>
              <a:avLst/>
              <a:gdLst>
                <a:gd name="T0" fmla="*/ 4 w 38"/>
                <a:gd name="T1" fmla="*/ 0 h 129"/>
                <a:gd name="T2" fmla="*/ 0 w 38"/>
                <a:gd name="T3" fmla="*/ 14 h 129"/>
                <a:gd name="T4" fmla="*/ 3 w 38"/>
                <a:gd name="T5" fmla="*/ 1 h 129"/>
                <a:gd name="T6" fmla="*/ 4 w 38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29">
                  <a:moveTo>
                    <a:pt x="38" y="0"/>
                  </a:moveTo>
                  <a:lnTo>
                    <a:pt x="0" y="129"/>
                  </a:lnTo>
                  <a:lnTo>
                    <a:pt x="26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45"/>
            <p:cNvSpPr>
              <a:spLocks/>
            </p:cNvSpPr>
            <p:nvPr/>
          </p:nvSpPr>
          <p:spPr bwMode="auto">
            <a:xfrm rot="696599">
              <a:off x="2607" y="1138"/>
              <a:ext cx="22" cy="79"/>
            </a:xfrm>
            <a:custGeom>
              <a:avLst/>
              <a:gdLst>
                <a:gd name="T0" fmla="*/ 7 w 65"/>
                <a:gd name="T1" fmla="*/ 0 h 236"/>
                <a:gd name="T2" fmla="*/ 0 w 65"/>
                <a:gd name="T3" fmla="*/ 26 h 236"/>
                <a:gd name="T4" fmla="*/ 6 w 65"/>
                <a:gd name="T5" fmla="*/ 3 h 236"/>
                <a:gd name="T6" fmla="*/ 7 w 65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" h="236">
                  <a:moveTo>
                    <a:pt x="65" y="0"/>
                  </a:moveTo>
                  <a:lnTo>
                    <a:pt x="0" y="236"/>
                  </a:lnTo>
                  <a:lnTo>
                    <a:pt x="54" y="2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46"/>
            <p:cNvSpPr>
              <a:spLocks/>
            </p:cNvSpPr>
            <p:nvPr/>
          </p:nvSpPr>
          <p:spPr bwMode="auto">
            <a:xfrm rot="696599">
              <a:off x="2784" y="1141"/>
              <a:ext cx="23" cy="79"/>
            </a:xfrm>
            <a:custGeom>
              <a:avLst/>
              <a:gdLst>
                <a:gd name="T0" fmla="*/ 8 w 69"/>
                <a:gd name="T1" fmla="*/ 0 h 236"/>
                <a:gd name="T2" fmla="*/ 0 w 69"/>
                <a:gd name="T3" fmla="*/ 26 h 236"/>
                <a:gd name="T4" fmla="*/ 6 w 69"/>
                <a:gd name="T5" fmla="*/ 3 h 236"/>
                <a:gd name="T6" fmla="*/ 8 w 69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" h="236">
                  <a:moveTo>
                    <a:pt x="69" y="0"/>
                  </a:moveTo>
                  <a:lnTo>
                    <a:pt x="0" y="236"/>
                  </a:lnTo>
                  <a:lnTo>
                    <a:pt x="54" y="3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47"/>
            <p:cNvSpPr>
              <a:spLocks/>
            </p:cNvSpPr>
            <p:nvPr/>
          </p:nvSpPr>
          <p:spPr bwMode="auto">
            <a:xfrm rot="696599">
              <a:off x="2281" y="1108"/>
              <a:ext cx="10" cy="37"/>
            </a:xfrm>
            <a:custGeom>
              <a:avLst/>
              <a:gdLst>
                <a:gd name="T0" fmla="*/ 3 w 30"/>
                <a:gd name="T1" fmla="*/ 0 h 111"/>
                <a:gd name="T2" fmla="*/ 0 w 30"/>
                <a:gd name="T3" fmla="*/ 12 h 111"/>
                <a:gd name="T4" fmla="*/ 1 w 30"/>
                <a:gd name="T5" fmla="*/ 3 h 111"/>
                <a:gd name="T6" fmla="*/ 3 w 30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111">
                  <a:moveTo>
                    <a:pt x="30" y="0"/>
                  </a:moveTo>
                  <a:lnTo>
                    <a:pt x="0" y="111"/>
                  </a:lnTo>
                  <a:lnTo>
                    <a:pt x="8" y="2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48"/>
            <p:cNvSpPr>
              <a:spLocks/>
            </p:cNvSpPr>
            <p:nvPr/>
          </p:nvSpPr>
          <p:spPr bwMode="auto">
            <a:xfrm rot="696599">
              <a:off x="2459" y="1122"/>
              <a:ext cx="12" cy="37"/>
            </a:xfrm>
            <a:custGeom>
              <a:avLst/>
              <a:gdLst>
                <a:gd name="T0" fmla="*/ 4 w 35"/>
                <a:gd name="T1" fmla="*/ 0 h 111"/>
                <a:gd name="T2" fmla="*/ 0 w 35"/>
                <a:gd name="T3" fmla="*/ 12 h 111"/>
                <a:gd name="T4" fmla="*/ 1 w 35"/>
                <a:gd name="T5" fmla="*/ 3 h 111"/>
                <a:gd name="T6" fmla="*/ 4 w 35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111">
                  <a:moveTo>
                    <a:pt x="35" y="0"/>
                  </a:moveTo>
                  <a:lnTo>
                    <a:pt x="0" y="111"/>
                  </a:lnTo>
                  <a:lnTo>
                    <a:pt x="8" y="3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49"/>
            <p:cNvSpPr>
              <a:spLocks/>
            </p:cNvSpPr>
            <p:nvPr/>
          </p:nvSpPr>
          <p:spPr bwMode="auto">
            <a:xfrm rot="696599">
              <a:off x="2640" y="1139"/>
              <a:ext cx="19" cy="64"/>
            </a:xfrm>
            <a:custGeom>
              <a:avLst/>
              <a:gdLst>
                <a:gd name="T0" fmla="*/ 6 w 57"/>
                <a:gd name="T1" fmla="*/ 0 h 193"/>
                <a:gd name="T2" fmla="*/ 0 w 57"/>
                <a:gd name="T3" fmla="*/ 21 h 193"/>
                <a:gd name="T4" fmla="*/ 3 w 57"/>
                <a:gd name="T5" fmla="*/ 5 h 193"/>
                <a:gd name="T6" fmla="*/ 6 w 57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193">
                  <a:moveTo>
                    <a:pt x="57" y="0"/>
                  </a:moveTo>
                  <a:lnTo>
                    <a:pt x="0" y="193"/>
                  </a:lnTo>
                  <a:lnTo>
                    <a:pt x="30" y="4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50"/>
            <p:cNvSpPr>
              <a:spLocks/>
            </p:cNvSpPr>
            <p:nvPr/>
          </p:nvSpPr>
          <p:spPr bwMode="auto">
            <a:xfrm rot="696599">
              <a:off x="2819" y="1142"/>
              <a:ext cx="18" cy="66"/>
            </a:xfrm>
            <a:custGeom>
              <a:avLst/>
              <a:gdLst>
                <a:gd name="T0" fmla="*/ 6 w 53"/>
                <a:gd name="T1" fmla="*/ 0 h 197"/>
                <a:gd name="T2" fmla="*/ 0 w 53"/>
                <a:gd name="T3" fmla="*/ 22 h 197"/>
                <a:gd name="T4" fmla="*/ 3 w 53"/>
                <a:gd name="T5" fmla="*/ 5 h 197"/>
                <a:gd name="T6" fmla="*/ 6 w 53"/>
                <a:gd name="T7" fmla="*/ 0 h 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97">
                  <a:moveTo>
                    <a:pt x="53" y="0"/>
                  </a:moveTo>
                  <a:lnTo>
                    <a:pt x="0" y="197"/>
                  </a:lnTo>
                  <a:lnTo>
                    <a:pt x="27" y="4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Freeform 51"/>
            <p:cNvSpPr>
              <a:spLocks/>
            </p:cNvSpPr>
            <p:nvPr/>
          </p:nvSpPr>
          <p:spPr bwMode="auto">
            <a:xfrm rot="696599">
              <a:off x="2300" y="1116"/>
              <a:ext cx="12" cy="29"/>
            </a:xfrm>
            <a:custGeom>
              <a:avLst/>
              <a:gdLst>
                <a:gd name="T0" fmla="*/ 2 w 35"/>
                <a:gd name="T1" fmla="*/ 0 h 87"/>
                <a:gd name="T2" fmla="*/ 4 w 35"/>
                <a:gd name="T3" fmla="*/ 0 h 87"/>
                <a:gd name="T4" fmla="*/ 1 w 35"/>
                <a:gd name="T5" fmla="*/ 10 h 87"/>
                <a:gd name="T6" fmla="*/ 0 w 35"/>
                <a:gd name="T7" fmla="*/ 8 h 87"/>
                <a:gd name="T8" fmla="*/ 1 w 35"/>
                <a:gd name="T9" fmla="*/ 6 h 87"/>
                <a:gd name="T10" fmla="*/ 2 w 35"/>
                <a:gd name="T11" fmla="*/ 3 h 87"/>
                <a:gd name="T12" fmla="*/ 2 w 35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87">
                  <a:moveTo>
                    <a:pt x="18" y="3"/>
                  </a:moveTo>
                  <a:lnTo>
                    <a:pt x="35" y="0"/>
                  </a:lnTo>
                  <a:lnTo>
                    <a:pt x="8" y="87"/>
                  </a:lnTo>
                  <a:lnTo>
                    <a:pt x="0" y="69"/>
                  </a:lnTo>
                  <a:lnTo>
                    <a:pt x="8" y="50"/>
                  </a:lnTo>
                  <a:lnTo>
                    <a:pt x="15" y="27"/>
                  </a:lnTo>
                  <a:lnTo>
                    <a:pt x="1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Freeform 52"/>
            <p:cNvSpPr>
              <a:spLocks/>
            </p:cNvSpPr>
            <p:nvPr/>
          </p:nvSpPr>
          <p:spPr bwMode="auto">
            <a:xfrm rot="696599">
              <a:off x="2480" y="1130"/>
              <a:ext cx="10" cy="29"/>
            </a:xfrm>
            <a:custGeom>
              <a:avLst/>
              <a:gdLst>
                <a:gd name="T0" fmla="*/ 2 w 30"/>
                <a:gd name="T1" fmla="*/ 0 h 87"/>
                <a:gd name="T2" fmla="*/ 3 w 30"/>
                <a:gd name="T3" fmla="*/ 0 h 87"/>
                <a:gd name="T4" fmla="*/ 0 w 30"/>
                <a:gd name="T5" fmla="*/ 10 h 87"/>
                <a:gd name="T6" fmla="*/ 0 w 30"/>
                <a:gd name="T7" fmla="*/ 7 h 87"/>
                <a:gd name="T8" fmla="*/ 0 w 30"/>
                <a:gd name="T9" fmla="*/ 5 h 87"/>
                <a:gd name="T10" fmla="*/ 2 w 30"/>
                <a:gd name="T11" fmla="*/ 3 h 87"/>
                <a:gd name="T12" fmla="*/ 2 w 30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87">
                  <a:moveTo>
                    <a:pt x="15" y="3"/>
                  </a:moveTo>
                  <a:lnTo>
                    <a:pt x="30" y="0"/>
                  </a:lnTo>
                  <a:lnTo>
                    <a:pt x="3" y="87"/>
                  </a:lnTo>
                  <a:lnTo>
                    <a:pt x="0" y="67"/>
                  </a:lnTo>
                  <a:lnTo>
                    <a:pt x="3" y="49"/>
                  </a:lnTo>
                  <a:lnTo>
                    <a:pt x="15" y="25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Freeform 53"/>
            <p:cNvSpPr>
              <a:spLocks/>
            </p:cNvSpPr>
            <p:nvPr/>
          </p:nvSpPr>
          <p:spPr bwMode="auto">
            <a:xfrm rot="696599">
              <a:off x="2660" y="1150"/>
              <a:ext cx="16" cy="51"/>
            </a:xfrm>
            <a:custGeom>
              <a:avLst/>
              <a:gdLst>
                <a:gd name="T0" fmla="*/ 4 w 46"/>
                <a:gd name="T1" fmla="*/ 1 h 153"/>
                <a:gd name="T2" fmla="*/ 6 w 46"/>
                <a:gd name="T3" fmla="*/ 0 h 153"/>
                <a:gd name="T4" fmla="*/ 0 w 46"/>
                <a:gd name="T5" fmla="*/ 17 h 153"/>
                <a:gd name="T6" fmla="*/ 0 w 46"/>
                <a:gd name="T7" fmla="*/ 13 h 153"/>
                <a:gd name="T8" fmla="*/ 1 w 46"/>
                <a:gd name="T9" fmla="*/ 9 h 153"/>
                <a:gd name="T10" fmla="*/ 3 w 46"/>
                <a:gd name="T11" fmla="*/ 5 h 153"/>
                <a:gd name="T12" fmla="*/ 4 w 46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153">
                  <a:moveTo>
                    <a:pt x="31" y="12"/>
                  </a:moveTo>
                  <a:lnTo>
                    <a:pt x="46" y="0"/>
                  </a:lnTo>
                  <a:lnTo>
                    <a:pt x="0" y="153"/>
                  </a:lnTo>
                  <a:lnTo>
                    <a:pt x="0" y="118"/>
                  </a:lnTo>
                  <a:lnTo>
                    <a:pt x="12" y="84"/>
                  </a:lnTo>
                  <a:lnTo>
                    <a:pt x="22" y="46"/>
                  </a:lnTo>
                  <a:lnTo>
                    <a:pt x="31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Freeform 54"/>
            <p:cNvSpPr>
              <a:spLocks/>
            </p:cNvSpPr>
            <p:nvPr/>
          </p:nvSpPr>
          <p:spPr bwMode="auto">
            <a:xfrm rot="696599">
              <a:off x="2838" y="1153"/>
              <a:ext cx="15" cy="51"/>
            </a:xfrm>
            <a:custGeom>
              <a:avLst/>
              <a:gdLst>
                <a:gd name="T0" fmla="*/ 4 w 45"/>
                <a:gd name="T1" fmla="*/ 1 h 153"/>
                <a:gd name="T2" fmla="*/ 5 w 45"/>
                <a:gd name="T3" fmla="*/ 0 h 153"/>
                <a:gd name="T4" fmla="*/ 0 w 45"/>
                <a:gd name="T5" fmla="*/ 17 h 153"/>
                <a:gd name="T6" fmla="*/ 0 w 45"/>
                <a:gd name="T7" fmla="*/ 13 h 153"/>
                <a:gd name="T8" fmla="*/ 1 w 45"/>
                <a:gd name="T9" fmla="*/ 9 h 153"/>
                <a:gd name="T10" fmla="*/ 2 w 45"/>
                <a:gd name="T11" fmla="*/ 5 h 153"/>
                <a:gd name="T12" fmla="*/ 4 w 45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53">
                  <a:moveTo>
                    <a:pt x="34" y="12"/>
                  </a:moveTo>
                  <a:lnTo>
                    <a:pt x="45" y="0"/>
                  </a:lnTo>
                  <a:lnTo>
                    <a:pt x="3" y="153"/>
                  </a:lnTo>
                  <a:lnTo>
                    <a:pt x="0" y="118"/>
                  </a:lnTo>
                  <a:lnTo>
                    <a:pt x="7" y="84"/>
                  </a:lnTo>
                  <a:lnTo>
                    <a:pt x="22" y="47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Freeform 55"/>
            <p:cNvSpPr>
              <a:spLocks/>
            </p:cNvSpPr>
            <p:nvPr/>
          </p:nvSpPr>
          <p:spPr bwMode="auto">
            <a:xfrm rot="696599">
              <a:off x="2324" y="1117"/>
              <a:ext cx="10" cy="35"/>
            </a:xfrm>
            <a:custGeom>
              <a:avLst/>
              <a:gdLst>
                <a:gd name="T0" fmla="*/ 3 w 30"/>
                <a:gd name="T1" fmla="*/ 0 h 106"/>
                <a:gd name="T2" fmla="*/ 0 w 30"/>
                <a:gd name="T3" fmla="*/ 12 h 106"/>
                <a:gd name="T4" fmla="*/ 0 w 30"/>
                <a:gd name="T5" fmla="*/ 9 h 106"/>
                <a:gd name="T6" fmla="*/ 1 w 30"/>
                <a:gd name="T7" fmla="*/ 6 h 106"/>
                <a:gd name="T8" fmla="*/ 2 w 30"/>
                <a:gd name="T9" fmla="*/ 3 h 106"/>
                <a:gd name="T10" fmla="*/ 3 w 30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06">
                  <a:moveTo>
                    <a:pt x="30" y="0"/>
                  </a:moveTo>
                  <a:lnTo>
                    <a:pt x="4" y="106"/>
                  </a:lnTo>
                  <a:lnTo>
                    <a:pt x="0" y="81"/>
                  </a:lnTo>
                  <a:lnTo>
                    <a:pt x="7" y="50"/>
                  </a:lnTo>
                  <a:lnTo>
                    <a:pt x="15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Freeform 56"/>
            <p:cNvSpPr>
              <a:spLocks/>
            </p:cNvSpPr>
            <p:nvPr/>
          </p:nvSpPr>
          <p:spPr bwMode="auto">
            <a:xfrm rot="696599">
              <a:off x="2503" y="1131"/>
              <a:ext cx="9" cy="36"/>
            </a:xfrm>
            <a:custGeom>
              <a:avLst/>
              <a:gdLst>
                <a:gd name="T0" fmla="*/ 3 w 27"/>
                <a:gd name="T1" fmla="*/ 0 h 106"/>
                <a:gd name="T2" fmla="*/ 1 w 27"/>
                <a:gd name="T3" fmla="*/ 12 h 106"/>
                <a:gd name="T4" fmla="*/ 0 w 27"/>
                <a:gd name="T5" fmla="*/ 9 h 106"/>
                <a:gd name="T6" fmla="*/ 1 w 27"/>
                <a:gd name="T7" fmla="*/ 6 h 106"/>
                <a:gd name="T8" fmla="*/ 1 w 27"/>
                <a:gd name="T9" fmla="*/ 2 h 106"/>
                <a:gd name="T10" fmla="*/ 3 w 27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106">
                  <a:moveTo>
                    <a:pt x="27" y="0"/>
                  </a:moveTo>
                  <a:lnTo>
                    <a:pt x="5" y="106"/>
                  </a:lnTo>
                  <a:lnTo>
                    <a:pt x="0" y="79"/>
                  </a:lnTo>
                  <a:lnTo>
                    <a:pt x="5" y="49"/>
                  </a:lnTo>
                  <a:lnTo>
                    <a:pt x="12" y="2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Freeform 57"/>
            <p:cNvSpPr>
              <a:spLocks/>
            </p:cNvSpPr>
            <p:nvPr/>
          </p:nvSpPr>
          <p:spPr bwMode="auto">
            <a:xfrm rot="696599">
              <a:off x="2683" y="1148"/>
              <a:ext cx="18" cy="62"/>
            </a:xfrm>
            <a:custGeom>
              <a:avLst/>
              <a:gdLst>
                <a:gd name="T0" fmla="*/ 6 w 54"/>
                <a:gd name="T1" fmla="*/ 0 h 185"/>
                <a:gd name="T2" fmla="*/ 0 w 54"/>
                <a:gd name="T3" fmla="*/ 21 h 185"/>
                <a:gd name="T4" fmla="*/ 0 w 54"/>
                <a:gd name="T5" fmla="*/ 16 h 185"/>
                <a:gd name="T6" fmla="*/ 2 w 54"/>
                <a:gd name="T7" fmla="*/ 10 h 185"/>
                <a:gd name="T8" fmla="*/ 4 w 54"/>
                <a:gd name="T9" fmla="*/ 4 h 185"/>
                <a:gd name="T10" fmla="*/ 6 w 54"/>
                <a:gd name="T11" fmla="*/ 0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" h="185">
                  <a:moveTo>
                    <a:pt x="54" y="0"/>
                  </a:moveTo>
                  <a:lnTo>
                    <a:pt x="0" y="185"/>
                  </a:lnTo>
                  <a:lnTo>
                    <a:pt x="4" y="140"/>
                  </a:lnTo>
                  <a:lnTo>
                    <a:pt x="15" y="86"/>
                  </a:lnTo>
                  <a:lnTo>
                    <a:pt x="34" y="3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Freeform 58"/>
            <p:cNvSpPr>
              <a:spLocks/>
            </p:cNvSpPr>
            <p:nvPr/>
          </p:nvSpPr>
          <p:spPr bwMode="auto">
            <a:xfrm rot="696599">
              <a:off x="2863" y="1151"/>
              <a:ext cx="17" cy="59"/>
            </a:xfrm>
            <a:custGeom>
              <a:avLst/>
              <a:gdLst>
                <a:gd name="T0" fmla="*/ 6 w 49"/>
                <a:gd name="T1" fmla="*/ 0 h 178"/>
                <a:gd name="T2" fmla="*/ 0 w 49"/>
                <a:gd name="T3" fmla="*/ 20 h 178"/>
                <a:gd name="T4" fmla="*/ 0 w 49"/>
                <a:gd name="T5" fmla="*/ 15 h 178"/>
                <a:gd name="T6" fmla="*/ 1 w 49"/>
                <a:gd name="T7" fmla="*/ 9 h 178"/>
                <a:gd name="T8" fmla="*/ 3 w 49"/>
                <a:gd name="T9" fmla="*/ 4 h 178"/>
                <a:gd name="T10" fmla="*/ 6 w 49"/>
                <a:gd name="T11" fmla="*/ 0 h 1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178">
                  <a:moveTo>
                    <a:pt x="49" y="0"/>
                  </a:moveTo>
                  <a:lnTo>
                    <a:pt x="0" y="178"/>
                  </a:lnTo>
                  <a:lnTo>
                    <a:pt x="0" y="136"/>
                  </a:lnTo>
                  <a:lnTo>
                    <a:pt x="12" y="84"/>
                  </a:lnTo>
                  <a:lnTo>
                    <a:pt x="30" y="3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155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023987">
              <a:off x="1632" y="720"/>
              <a:ext cx="1332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51" name="Freeform 9"/>
            <p:cNvSpPr>
              <a:spLocks/>
            </p:cNvSpPr>
            <p:nvPr/>
          </p:nvSpPr>
          <p:spPr bwMode="auto">
            <a:xfrm rot="696599">
              <a:off x="3838" y="1329"/>
              <a:ext cx="505" cy="131"/>
            </a:xfrm>
            <a:custGeom>
              <a:avLst/>
              <a:gdLst>
                <a:gd name="T0" fmla="*/ 10 w 1515"/>
                <a:gd name="T1" fmla="*/ 35 h 395"/>
                <a:gd name="T2" fmla="*/ 11 w 1515"/>
                <a:gd name="T3" fmla="*/ 32 h 395"/>
                <a:gd name="T4" fmla="*/ 13 w 1515"/>
                <a:gd name="T5" fmla="*/ 29 h 395"/>
                <a:gd name="T6" fmla="*/ 16 w 1515"/>
                <a:gd name="T7" fmla="*/ 28 h 395"/>
                <a:gd name="T8" fmla="*/ 19 w 1515"/>
                <a:gd name="T9" fmla="*/ 26 h 395"/>
                <a:gd name="T10" fmla="*/ 23 w 1515"/>
                <a:gd name="T11" fmla="*/ 26 h 395"/>
                <a:gd name="T12" fmla="*/ 27 w 1515"/>
                <a:gd name="T13" fmla="*/ 25 h 395"/>
                <a:gd name="T14" fmla="*/ 31 w 1515"/>
                <a:gd name="T15" fmla="*/ 24 h 395"/>
                <a:gd name="T16" fmla="*/ 35 w 1515"/>
                <a:gd name="T17" fmla="*/ 23 h 395"/>
                <a:gd name="T18" fmla="*/ 44 w 1515"/>
                <a:gd name="T19" fmla="*/ 22 h 395"/>
                <a:gd name="T20" fmla="*/ 52 w 1515"/>
                <a:gd name="T21" fmla="*/ 22 h 395"/>
                <a:gd name="T22" fmla="*/ 60 w 1515"/>
                <a:gd name="T23" fmla="*/ 23 h 395"/>
                <a:gd name="T24" fmla="*/ 67 w 1515"/>
                <a:gd name="T25" fmla="*/ 25 h 395"/>
                <a:gd name="T26" fmla="*/ 73 w 1515"/>
                <a:gd name="T27" fmla="*/ 26 h 395"/>
                <a:gd name="T28" fmla="*/ 80 w 1515"/>
                <a:gd name="T29" fmla="*/ 28 h 395"/>
                <a:gd name="T30" fmla="*/ 86 w 1515"/>
                <a:gd name="T31" fmla="*/ 29 h 395"/>
                <a:gd name="T32" fmla="*/ 92 w 1515"/>
                <a:gd name="T33" fmla="*/ 28 h 395"/>
                <a:gd name="T34" fmla="*/ 96 w 1515"/>
                <a:gd name="T35" fmla="*/ 28 h 395"/>
                <a:gd name="T36" fmla="*/ 100 w 1515"/>
                <a:gd name="T37" fmla="*/ 27 h 395"/>
                <a:gd name="T38" fmla="*/ 105 w 1515"/>
                <a:gd name="T39" fmla="*/ 27 h 395"/>
                <a:gd name="T40" fmla="*/ 111 w 1515"/>
                <a:gd name="T41" fmla="*/ 26 h 395"/>
                <a:gd name="T42" fmla="*/ 116 w 1515"/>
                <a:gd name="T43" fmla="*/ 26 h 395"/>
                <a:gd name="T44" fmla="*/ 122 w 1515"/>
                <a:gd name="T45" fmla="*/ 26 h 395"/>
                <a:gd name="T46" fmla="*/ 128 w 1515"/>
                <a:gd name="T47" fmla="*/ 26 h 395"/>
                <a:gd name="T48" fmla="*/ 134 w 1515"/>
                <a:gd name="T49" fmla="*/ 26 h 395"/>
                <a:gd name="T50" fmla="*/ 138 w 1515"/>
                <a:gd name="T51" fmla="*/ 26 h 395"/>
                <a:gd name="T52" fmla="*/ 141 w 1515"/>
                <a:gd name="T53" fmla="*/ 26 h 395"/>
                <a:gd name="T54" fmla="*/ 145 w 1515"/>
                <a:gd name="T55" fmla="*/ 26 h 395"/>
                <a:gd name="T56" fmla="*/ 148 w 1515"/>
                <a:gd name="T57" fmla="*/ 27 h 395"/>
                <a:gd name="T58" fmla="*/ 152 w 1515"/>
                <a:gd name="T59" fmla="*/ 27 h 395"/>
                <a:gd name="T60" fmla="*/ 155 w 1515"/>
                <a:gd name="T61" fmla="*/ 28 h 395"/>
                <a:gd name="T62" fmla="*/ 157 w 1515"/>
                <a:gd name="T63" fmla="*/ 29 h 395"/>
                <a:gd name="T64" fmla="*/ 160 w 1515"/>
                <a:gd name="T65" fmla="*/ 29 h 395"/>
                <a:gd name="T66" fmla="*/ 163 w 1515"/>
                <a:gd name="T67" fmla="*/ 32 h 395"/>
                <a:gd name="T68" fmla="*/ 166 w 1515"/>
                <a:gd name="T69" fmla="*/ 37 h 395"/>
                <a:gd name="T70" fmla="*/ 168 w 1515"/>
                <a:gd name="T71" fmla="*/ 41 h 395"/>
                <a:gd name="T72" fmla="*/ 168 w 1515"/>
                <a:gd name="T73" fmla="*/ 43 h 395"/>
                <a:gd name="T74" fmla="*/ 168 w 1515"/>
                <a:gd name="T75" fmla="*/ 37 h 395"/>
                <a:gd name="T76" fmla="*/ 168 w 1515"/>
                <a:gd name="T77" fmla="*/ 30 h 395"/>
                <a:gd name="T78" fmla="*/ 168 w 1515"/>
                <a:gd name="T79" fmla="*/ 23 h 395"/>
                <a:gd name="T80" fmla="*/ 167 w 1515"/>
                <a:gd name="T81" fmla="*/ 17 h 395"/>
                <a:gd name="T82" fmla="*/ 165 w 1515"/>
                <a:gd name="T83" fmla="*/ 15 h 395"/>
                <a:gd name="T84" fmla="*/ 158 w 1515"/>
                <a:gd name="T85" fmla="*/ 13 h 395"/>
                <a:gd name="T86" fmla="*/ 148 w 1515"/>
                <a:gd name="T87" fmla="*/ 11 h 395"/>
                <a:gd name="T88" fmla="*/ 134 w 1515"/>
                <a:gd name="T89" fmla="*/ 8 h 395"/>
                <a:gd name="T90" fmla="*/ 119 w 1515"/>
                <a:gd name="T91" fmla="*/ 5 h 395"/>
                <a:gd name="T92" fmla="*/ 102 w 1515"/>
                <a:gd name="T93" fmla="*/ 3 h 395"/>
                <a:gd name="T94" fmla="*/ 84 w 1515"/>
                <a:gd name="T95" fmla="*/ 1 h 395"/>
                <a:gd name="T96" fmla="*/ 67 w 1515"/>
                <a:gd name="T97" fmla="*/ 1 h 395"/>
                <a:gd name="T98" fmla="*/ 50 w 1515"/>
                <a:gd name="T99" fmla="*/ 0 h 395"/>
                <a:gd name="T100" fmla="*/ 34 w 1515"/>
                <a:gd name="T101" fmla="*/ 1 h 395"/>
                <a:gd name="T102" fmla="*/ 21 w 1515"/>
                <a:gd name="T103" fmla="*/ 2 h 395"/>
                <a:gd name="T104" fmla="*/ 10 w 1515"/>
                <a:gd name="T105" fmla="*/ 6 h 395"/>
                <a:gd name="T106" fmla="*/ 3 w 1515"/>
                <a:gd name="T107" fmla="*/ 11 h 395"/>
                <a:gd name="T108" fmla="*/ 0 w 1515"/>
                <a:gd name="T109" fmla="*/ 17 h 395"/>
                <a:gd name="T110" fmla="*/ 2 w 1515"/>
                <a:gd name="T111" fmla="*/ 25 h 395"/>
                <a:gd name="T112" fmla="*/ 10 w 1515"/>
                <a:gd name="T113" fmla="*/ 35 h 3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15" h="395">
                  <a:moveTo>
                    <a:pt x="91" y="316"/>
                  </a:moveTo>
                  <a:lnTo>
                    <a:pt x="99" y="289"/>
                  </a:lnTo>
                  <a:lnTo>
                    <a:pt x="114" y="266"/>
                  </a:lnTo>
                  <a:lnTo>
                    <a:pt x="141" y="251"/>
                  </a:lnTo>
                  <a:lnTo>
                    <a:pt x="170" y="239"/>
                  </a:lnTo>
                  <a:lnTo>
                    <a:pt x="205" y="232"/>
                  </a:lnTo>
                  <a:lnTo>
                    <a:pt x="244" y="224"/>
                  </a:lnTo>
                  <a:lnTo>
                    <a:pt x="281" y="217"/>
                  </a:lnTo>
                  <a:lnTo>
                    <a:pt x="316" y="209"/>
                  </a:lnTo>
                  <a:lnTo>
                    <a:pt x="395" y="197"/>
                  </a:lnTo>
                  <a:lnTo>
                    <a:pt x="471" y="202"/>
                  </a:lnTo>
                  <a:lnTo>
                    <a:pt x="540" y="209"/>
                  </a:lnTo>
                  <a:lnTo>
                    <a:pt x="604" y="224"/>
                  </a:lnTo>
                  <a:lnTo>
                    <a:pt x="661" y="239"/>
                  </a:lnTo>
                  <a:lnTo>
                    <a:pt x="718" y="251"/>
                  </a:lnTo>
                  <a:lnTo>
                    <a:pt x="772" y="259"/>
                  </a:lnTo>
                  <a:lnTo>
                    <a:pt x="824" y="254"/>
                  </a:lnTo>
                  <a:lnTo>
                    <a:pt x="863" y="251"/>
                  </a:lnTo>
                  <a:lnTo>
                    <a:pt x="900" y="247"/>
                  </a:lnTo>
                  <a:lnTo>
                    <a:pt x="945" y="244"/>
                  </a:lnTo>
                  <a:lnTo>
                    <a:pt x="995" y="236"/>
                  </a:lnTo>
                  <a:lnTo>
                    <a:pt x="1045" y="236"/>
                  </a:lnTo>
                  <a:lnTo>
                    <a:pt x="1098" y="232"/>
                  </a:lnTo>
                  <a:lnTo>
                    <a:pt x="1152" y="232"/>
                  </a:lnTo>
                  <a:lnTo>
                    <a:pt x="1208" y="232"/>
                  </a:lnTo>
                  <a:lnTo>
                    <a:pt x="1243" y="236"/>
                  </a:lnTo>
                  <a:lnTo>
                    <a:pt x="1273" y="236"/>
                  </a:lnTo>
                  <a:lnTo>
                    <a:pt x="1303" y="239"/>
                  </a:lnTo>
                  <a:lnTo>
                    <a:pt x="1334" y="244"/>
                  </a:lnTo>
                  <a:lnTo>
                    <a:pt x="1364" y="247"/>
                  </a:lnTo>
                  <a:lnTo>
                    <a:pt x="1391" y="251"/>
                  </a:lnTo>
                  <a:lnTo>
                    <a:pt x="1416" y="259"/>
                  </a:lnTo>
                  <a:lnTo>
                    <a:pt x="1443" y="266"/>
                  </a:lnTo>
                  <a:lnTo>
                    <a:pt x="1470" y="293"/>
                  </a:lnTo>
                  <a:lnTo>
                    <a:pt x="1493" y="335"/>
                  </a:lnTo>
                  <a:lnTo>
                    <a:pt x="1508" y="377"/>
                  </a:lnTo>
                  <a:lnTo>
                    <a:pt x="1515" y="395"/>
                  </a:lnTo>
                  <a:lnTo>
                    <a:pt x="1512" y="335"/>
                  </a:lnTo>
                  <a:lnTo>
                    <a:pt x="1508" y="274"/>
                  </a:lnTo>
                  <a:lnTo>
                    <a:pt x="1508" y="212"/>
                  </a:lnTo>
                  <a:lnTo>
                    <a:pt x="1505" y="156"/>
                  </a:lnTo>
                  <a:lnTo>
                    <a:pt x="1482" y="138"/>
                  </a:lnTo>
                  <a:lnTo>
                    <a:pt x="1421" y="118"/>
                  </a:lnTo>
                  <a:lnTo>
                    <a:pt x="1330" y="96"/>
                  </a:lnTo>
                  <a:lnTo>
                    <a:pt x="1208" y="72"/>
                  </a:lnTo>
                  <a:lnTo>
                    <a:pt x="1071" y="49"/>
                  </a:lnTo>
                  <a:lnTo>
                    <a:pt x="920" y="30"/>
                  </a:lnTo>
                  <a:lnTo>
                    <a:pt x="760" y="12"/>
                  </a:lnTo>
                  <a:lnTo>
                    <a:pt x="600" y="5"/>
                  </a:lnTo>
                  <a:lnTo>
                    <a:pt x="449" y="0"/>
                  </a:lnTo>
                  <a:lnTo>
                    <a:pt x="308" y="8"/>
                  </a:lnTo>
                  <a:lnTo>
                    <a:pt x="185" y="22"/>
                  </a:lnTo>
                  <a:lnTo>
                    <a:pt x="91" y="54"/>
                  </a:lnTo>
                  <a:lnTo>
                    <a:pt x="27" y="96"/>
                  </a:lnTo>
                  <a:lnTo>
                    <a:pt x="0" y="153"/>
                  </a:lnTo>
                  <a:lnTo>
                    <a:pt x="19" y="224"/>
                  </a:lnTo>
                  <a:lnTo>
                    <a:pt x="91" y="316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Freeform 11"/>
            <p:cNvSpPr>
              <a:spLocks/>
            </p:cNvSpPr>
            <p:nvPr/>
          </p:nvSpPr>
          <p:spPr bwMode="auto">
            <a:xfrm rot="696599">
              <a:off x="3391" y="974"/>
              <a:ext cx="231" cy="178"/>
            </a:xfrm>
            <a:custGeom>
              <a:avLst/>
              <a:gdLst>
                <a:gd name="T0" fmla="*/ 16 w 694"/>
                <a:gd name="T1" fmla="*/ 0 h 532"/>
                <a:gd name="T2" fmla="*/ 21 w 694"/>
                <a:gd name="T3" fmla="*/ 1 h 532"/>
                <a:gd name="T4" fmla="*/ 29 w 694"/>
                <a:gd name="T5" fmla="*/ 2 h 532"/>
                <a:gd name="T6" fmla="*/ 37 w 694"/>
                <a:gd name="T7" fmla="*/ 5 h 532"/>
                <a:gd name="T8" fmla="*/ 46 w 694"/>
                <a:gd name="T9" fmla="*/ 7 h 532"/>
                <a:gd name="T10" fmla="*/ 55 w 694"/>
                <a:gd name="T11" fmla="*/ 10 h 532"/>
                <a:gd name="T12" fmla="*/ 63 w 694"/>
                <a:gd name="T13" fmla="*/ 13 h 532"/>
                <a:gd name="T14" fmla="*/ 71 w 694"/>
                <a:gd name="T15" fmla="*/ 15 h 532"/>
                <a:gd name="T16" fmla="*/ 77 w 694"/>
                <a:gd name="T17" fmla="*/ 17 h 532"/>
                <a:gd name="T18" fmla="*/ 67 w 694"/>
                <a:gd name="T19" fmla="*/ 60 h 532"/>
                <a:gd name="T20" fmla="*/ 59 w 694"/>
                <a:gd name="T21" fmla="*/ 57 h 532"/>
                <a:gd name="T22" fmla="*/ 51 w 694"/>
                <a:gd name="T23" fmla="*/ 53 h 532"/>
                <a:gd name="T24" fmla="*/ 42 w 694"/>
                <a:gd name="T25" fmla="*/ 50 h 532"/>
                <a:gd name="T26" fmla="*/ 32 w 694"/>
                <a:gd name="T27" fmla="*/ 46 h 532"/>
                <a:gd name="T28" fmla="*/ 23 w 694"/>
                <a:gd name="T29" fmla="*/ 41 h 532"/>
                <a:gd name="T30" fmla="*/ 15 w 694"/>
                <a:gd name="T31" fmla="*/ 37 h 532"/>
                <a:gd name="T32" fmla="*/ 7 w 694"/>
                <a:gd name="T33" fmla="*/ 34 h 532"/>
                <a:gd name="T34" fmla="*/ 0 w 694"/>
                <a:gd name="T35" fmla="*/ 30 h 532"/>
                <a:gd name="T36" fmla="*/ 16 w 694"/>
                <a:gd name="T37" fmla="*/ 0 h 5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94" h="532">
                  <a:moveTo>
                    <a:pt x="141" y="0"/>
                  </a:moveTo>
                  <a:lnTo>
                    <a:pt x="190" y="7"/>
                  </a:lnTo>
                  <a:lnTo>
                    <a:pt x="258" y="19"/>
                  </a:lnTo>
                  <a:lnTo>
                    <a:pt x="331" y="42"/>
                  </a:lnTo>
                  <a:lnTo>
                    <a:pt x="413" y="66"/>
                  </a:lnTo>
                  <a:lnTo>
                    <a:pt x="494" y="91"/>
                  </a:lnTo>
                  <a:lnTo>
                    <a:pt x="570" y="115"/>
                  </a:lnTo>
                  <a:lnTo>
                    <a:pt x="638" y="138"/>
                  </a:lnTo>
                  <a:lnTo>
                    <a:pt x="694" y="153"/>
                  </a:lnTo>
                  <a:lnTo>
                    <a:pt x="600" y="532"/>
                  </a:lnTo>
                  <a:lnTo>
                    <a:pt x="531" y="506"/>
                  </a:lnTo>
                  <a:lnTo>
                    <a:pt x="460" y="476"/>
                  </a:lnTo>
                  <a:lnTo>
                    <a:pt x="376" y="441"/>
                  </a:lnTo>
                  <a:lnTo>
                    <a:pt x="292" y="407"/>
                  </a:lnTo>
                  <a:lnTo>
                    <a:pt x="208" y="369"/>
                  </a:lnTo>
                  <a:lnTo>
                    <a:pt x="132" y="331"/>
                  </a:lnTo>
                  <a:lnTo>
                    <a:pt x="60" y="301"/>
                  </a:lnTo>
                  <a:lnTo>
                    <a:pt x="0" y="27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Freeform 12"/>
            <p:cNvSpPr>
              <a:spLocks noEditPoints="1"/>
            </p:cNvSpPr>
            <p:nvPr/>
          </p:nvSpPr>
          <p:spPr bwMode="auto">
            <a:xfrm rot="696599">
              <a:off x="3488" y="645"/>
              <a:ext cx="833" cy="475"/>
            </a:xfrm>
            <a:custGeom>
              <a:avLst/>
              <a:gdLst>
                <a:gd name="T0" fmla="*/ 142 w 2499"/>
                <a:gd name="T1" fmla="*/ 0 h 1425"/>
                <a:gd name="T2" fmla="*/ 146 w 2499"/>
                <a:gd name="T3" fmla="*/ 0 h 1425"/>
                <a:gd name="T4" fmla="*/ 149 w 2499"/>
                <a:gd name="T5" fmla="*/ 0 h 1425"/>
                <a:gd name="T6" fmla="*/ 153 w 2499"/>
                <a:gd name="T7" fmla="*/ 0 h 1425"/>
                <a:gd name="T8" fmla="*/ 162 w 2499"/>
                <a:gd name="T9" fmla="*/ 2 h 1425"/>
                <a:gd name="T10" fmla="*/ 176 w 2499"/>
                <a:gd name="T11" fmla="*/ 6 h 1425"/>
                <a:gd name="T12" fmla="*/ 190 w 2499"/>
                <a:gd name="T13" fmla="*/ 11 h 1425"/>
                <a:gd name="T14" fmla="*/ 205 w 2499"/>
                <a:gd name="T15" fmla="*/ 17 h 1425"/>
                <a:gd name="T16" fmla="*/ 219 w 2499"/>
                <a:gd name="T17" fmla="*/ 24 h 1425"/>
                <a:gd name="T18" fmla="*/ 232 w 2499"/>
                <a:gd name="T19" fmla="*/ 31 h 1425"/>
                <a:gd name="T20" fmla="*/ 246 w 2499"/>
                <a:gd name="T21" fmla="*/ 38 h 1425"/>
                <a:gd name="T22" fmla="*/ 260 w 2499"/>
                <a:gd name="T23" fmla="*/ 45 h 1425"/>
                <a:gd name="T24" fmla="*/ 274 w 2499"/>
                <a:gd name="T25" fmla="*/ 51 h 1425"/>
                <a:gd name="T26" fmla="*/ 277 w 2499"/>
                <a:gd name="T27" fmla="*/ 53 h 1425"/>
                <a:gd name="T28" fmla="*/ 141 w 2499"/>
                <a:gd name="T29" fmla="*/ 119 h 1425"/>
                <a:gd name="T30" fmla="*/ 148 w 2499"/>
                <a:gd name="T31" fmla="*/ 85 h 1425"/>
                <a:gd name="T32" fmla="*/ 163 w 2499"/>
                <a:gd name="T33" fmla="*/ 77 h 1425"/>
                <a:gd name="T34" fmla="*/ 176 w 2499"/>
                <a:gd name="T35" fmla="*/ 68 h 1425"/>
                <a:gd name="T36" fmla="*/ 185 w 2499"/>
                <a:gd name="T37" fmla="*/ 59 h 1425"/>
                <a:gd name="T38" fmla="*/ 183 w 2499"/>
                <a:gd name="T39" fmla="*/ 49 h 1425"/>
                <a:gd name="T40" fmla="*/ 174 w 2499"/>
                <a:gd name="T41" fmla="*/ 40 h 1425"/>
                <a:gd name="T42" fmla="*/ 163 w 2499"/>
                <a:gd name="T43" fmla="*/ 36 h 1425"/>
                <a:gd name="T44" fmla="*/ 151 w 2499"/>
                <a:gd name="T45" fmla="*/ 35 h 1425"/>
                <a:gd name="T46" fmla="*/ 143 w 2499"/>
                <a:gd name="T47" fmla="*/ 35 h 1425"/>
                <a:gd name="T48" fmla="*/ 141 w 2499"/>
                <a:gd name="T49" fmla="*/ 35 h 1425"/>
                <a:gd name="T50" fmla="*/ 141 w 2499"/>
                <a:gd name="T51" fmla="*/ 0 h 1425"/>
                <a:gd name="T52" fmla="*/ 5 w 2499"/>
                <a:gd name="T53" fmla="*/ 129 h 1425"/>
                <a:gd name="T54" fmla="*/ 19 w 2499"/>
                <a:gd name="T55" fmla="*/ 113 h 1425"/>
                <a:gd name="T56" fmla="*/ 35 w 2499"/>
                <a:gd name="T57" fmla="*/ 94 h 1425"/>
                <a:gd name="T58" fmla="*/ 52 w 2499"/>
                <a:gd name="T59" fmla="*/ 72 h 1425"/>
                <a:gd name="T60" fmla="*/ 71 w 2499"/>
                <a:gd name="T61" fmla="*/ 50 h 1425"/>
                <a:gd name="T62" fmla="*/ 90 w 2499"/>
                <a:gd name="T63" fmla="*/ 30 h 1425"/>
                <a:gd name="T64" fmla="*/ 111 w 2499"/>
                <a:gd name="T65" fmla="*/ 14 h 1425"/>
                <a:gd name="T66" fmla="*/ 131 w 2499"/>
                <a:gd name="T67" fmla="*/ 3 h 1425"/>
                <a:gd name="T68" fmla="*/ 141 w 2499"/>
                <a:gd name="T69" fmla="*/ 35 h 1425"/>
                <a:gd name="T70" fmla="*/ 127 w 2499"/>
                <a:gd name="T71" fmla="*/ 37 h 1425"/>
                <a:gd name="T72" fmla="*/ 115 w 2499"/>
                <a:gd name="T73" fmla="*/ 43 h 1425"/>
                <a:gd name="T74" fmla="*/ 106 w 2499"/>
                <a:gd name="T75" fmla="*/ 51 h 1425"/>
                <a:gd name="T76" fmla="*/ 97 w 2499"/>
                <a:gd name="T77" fmla="*/ 61 h 1425"/>
                <a:gd name="T78" fmla="*/ 94 w 2499"/>
                <a:gd name="T79" fmla="*/ 71 h 1425"/>
                <a:gd name="T80" fmla="*/ 95 w 2499"/>
                <a:gd name="T81" fmla="*/ 81 h 1425"/>
                <a:gd name="T82" fmla="*/ 101 w 2499"/>
                <a:gd name="T83" fmla="*/ 91 h 1425"/>
                <a:gd name="T84" fmla="*/ 111 w 2499"/>
                <a:gd name="T85" fmla="*/ 96 h 1425"/>
                <a:gd name="T86" fmla="*/ 116 w 2499"/>
                <a:gd name="T87" fmla="*/ 96 h 1425"/>
                <a:gd name="T88" fmla="*/ 122 w 2499"/>
                <a:gd name="T89" fmla="*/ 95 h 1425"/>
                <a:gd name="T90" fmla="*/ 131 w 2499"/>
                <a:gd name="T91" fmla="*/ 92 h 1425"/>
                <a:gd name="T92" fmla="*/ 141 w 2499"/>
                <a:gd name="T93" fmla="*/ 89 h 1425"/>
                <a:gd name="T94" fmla="*/ 56 w 2499"/>
                <a:gd name="T95" fmla="*/ 158 h 1425"/>
                <a:gd name="T96" fmla="*/ 43 w 2499"/>
                <a:gd name="T97" fmla="*/ 154 h 1425"/>
                <a:gd name="T98" fmla="*/ 28 w 2499"/>
                <a:gd name="T99" fmla="*/ 148 h 1425"/>
                <a:gd name="T100" fmla="*/ 13 w 2499"/>
                <a:gd name="T101" fmla="*/ 141 h 1425"/>
                <a:gd name="T102" fmla="*/ 0 w 2499"/>
                <a:gd name="T103" fmla="*/ 135 h 14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99" h="1425">
                  <a:moveTo>
                    <a:pt x="1265" y="4"/>
                  </a:moveTo>
                  <a:lnTo>
                    <a:pt x="1280" y="4"/>
                  </a:lnTo>
                  <a:lnTo>
                    <a:pt x="1295" y="0"/>
                  </a:lnTo>
                  <a:lnTo>
                    <a:pt x="1315" y="0"/>
                  </a:lnTo>
                  <a:lnTo>
                    <a:pt x="1330" y="0"/>
                  </a:lnTo>
                  <a:lnTo>
                    <a:pt x="1344" y="0"/>
                  </a:lnTo>
                  <a:lnTo>
                    <a:pt x="1364" y="0"/>
                  </a:lnTo>
                  <a:lnTo>
                    <a:pt x="1379" y="4"/>
                  </a:lnTo>
                  <a:lnTo>
                    <a:pt x="1394" y="4"/>
                  </a:lnTo>
                  <a:lnTo>
                    <a:pt x="1458" y="19"/>
                  </a:lnTo>
                  <a:lnTo>
                    <a:pt x="1522" y="34"/>
                  </a:lnTo>
                  <a:lnTo>
                    <a:pt x="1587" y="54"/>
                  </a:lnTo>
                  <a:lnTo>
                    <a:pt x="1653" y="76"/>
                  </a:lnTo>
                  <a:lnTo>
                    <a:pt x="1712" y="103"/>
                  </a:lnTo>
                  <a:lnTo>
                    <a:pt x="1777" y="129"/>
                  </a:lnTo>
                  <a:lnTo>
                    <a:pt x="1843" y="156"/>
                  </a:lnTo>
                  <a:lnTo>
                    <a:pt x="1902" y="185"/>
                  </a:lnTo>
                  <a:lnTo>
                    <a:pt x="1967" y="217"/>
                  </a:lnTo>
                  <a:lnTo>
                    <a:pt x="2028" y="247"/>
                  </a:lnTo>
                  <a:lnTo>
                    <a:pt x="2092" y="277"/>
                  </a:lnTo>
                  <a:lnTo>
                    <a:pt x="2157" y="308"/>
                  </a:lnTo>
                  <a:lnTo>
                    <a:pt x="2218" y="343"/>
                  </a:lnTo>
                  <a:lnTo>
                    <a:pt x="2282" y="372"/>
                  </a:lnTo>
                  <a:lnTo>
                    <a:pt x="2344" y="402"/>
                  </a:lnTo>
                  <a:lnTo>
                    <a:pt x="2408" y="429"/>
                  </a:lnTo>
                  <a:lnTo>
                    <a:pt x="2465" y="459"/>
                  </a:lnTo>
                  <a:lnTo>
                    <a:pt x="2487" y="467"/>
                  </a:lnTo>
                  <a:lnTo>
                    <a:pt x="2496" y="476"/>
                  </a:lnTo>
                  <a:lnTo>
                    <a:pt x="2499" y="498"/>
                  </a:lnTo>
                  <a:lnTo>
                    <a:pt x="1265" y="1068"/>
                  </a:lnTo>
                  <a:lnTo>
                    <a:pt x="1265" y="797"/>
                  </a:lnTo>
                  <a:lnTo>
                    <a:pt x="1333" y="767"/>
                  </a:lnTo>
                  <a:lnTo>
                    <a:pt x="1401" y="733"/>
                  </a:lnTo>
                  <a:lnTo>
                    <a:pt x="1466" y="696"/>
                  </a:lnTo>
                  <a:lnTo>
                    <a:pt x="1527" y="654"/>
                  </a:lnTo>
                  <a:lnTo>
                    <a:pt x="1584" y="615"/>
                  </a:lnTo>
                  <a:lnTo>
                    <a:pt x="1629" y="574"/>
                  </a:lnTo>
                  <a:lnTo>
                    <a:pt x="1663" y="535"/>
                  </a:lnTo>
                  <a:lnTo>
                    <a:pt x="1687" y="498"/>
                  </a:lnTo>
                  <a:lnTo>
                    <a:pt x="1648" y="437"/>
                  </a:lnTo>
                  <a:lnTo>
                    <a:pt x="1606" y="392"/>
                  </a:lnTo>
                  <a:lnTo>
                    <a:pt x="1564" y="357"/>
                  </a:lnTo>
                  <a:lnTo>
                    <a:pt x="1519" y="335"/>
                  </a:lnTo>
                  <a:lnTo>
                    <a:pt x="1470" y="323"/>
                  </a:lnTo>
                  <a:lnTo>
                    <a:pt x="1413" y="316"/>
                  </a:lnTo>
                  <a:lnTo>
                    <a:pt x="1356" y="311"/>
                  </a:lnTo>
                  <a:lnTo>
                    <a:pt x="1291" y="311"/>
                  </a:lnTo>
                  <a:lnTo>
                    <a:pt x="1288" y="311"/>
                  </a:lnTo>
                  <a:lnTo>
                    <a:pt x="1280" y="311"/>
                  </a:lnTo>
                  <a:lnTo>
                    <a:pt x="1273" y="311"/>
                  </a:lnTo>
                  <a:lnTo>
                    <a:pt x="1265" y="311"/>
                  </a:lnTo>
                  <a:lnTo>
                    <a:pt x="1265" y="4"/>
                  </a:lnTo>
                  <a:close/>
                  <a:moveTo>
                    <a:pt x="0" y="1212"/>
                  </a:moveTo>
                  <a:lnTo>
                    <a:pt x="49" y="1159"/>
                  </a:lnTo>
                  <a:lnTo>
                    <a:pt x="106" y="1095"/>
                  </a:lnTo>
                  <a:lnTo>
                    <a:pt x="170" y="1019"/>
                  </a:lnTo>
                  <a:lnTo>
                    <a:pt x="239" y="935"/>
                  </a:lnTo>
                  <a:lnTo>
                    <a:pt x="311" y="844"/>
                  </a:lnTo>
                  <a:lnTo>
                    <a:pt x="387" y="745"/>
                  </a:lnTo>
                  <a:lnTo>
                    <a:pt x="467" y="649"/>
                  </a:lnTo>
                  <a:lnTo>
                    <a:pt x="550" y="550"/>
                  </a:lnTo>
                  <a:lnTo>
                    <a:pt x="637" y="452"/>
                  </a:lnTo>
                  <a:lnTo>
                    <a:pt x="725" y="360"/>
                  </a:lnTo>
                  <a:lnTo>
                    <a:pt x="812" y="274"/>
                  </a:lnTo>
                  <a:lnTo>
                    <a:pt x="903" y="194"/>
                  </a:lnTo>
                  <a:lnTo>
                    <a:pt x="995" y="126"/>
                  </a:lnTo>
                  <a:lnTo>
                    <a:pt x="1086" y="69"/>
                  </a:lnTo>
                  <a:lnTo>
                    <a:pt x="1177" y="30"/>
                  </a:lnTo>
                  <a:lnTo>
                    <a:pt x="1265" y="4"/>
                  </a:lnTo>
                  <a:lnTo>
                    <a:pt x="1265" y="311"/>
                  </a:lnTo>
                  <a:lnTo>
                    <a:pt x="1199" y="319"/>
                  </a:lnTo>
                  <a:lnTo>
                    <a:pt x="1140" y="335"/>
                  </a:lnTo>
                  <a:lnTo>
                    <a:pt x="1086" y="353"/>
                  </a:lnTo>
                  <a:lnTo>
                    <a:pt x="1036" y="384"/>
                  </a:lnTo>
                  <a:lnTo>
                    <a:pt x="992" y="417"/>
                  </a:lnTo>
                  <a:lnTo>
                    <a:pt x="950" y="456"/>
                  </a:lnTo>
                  <a:lnTo>
                    <a:pt x="911" y="501"/>
                  </a:lnTo>
                  <a:lnTo>
                    <a:pt x="876" y="550"/>
                  </a:lnTo>
                  <a:lnTo>
                    <a:pt x="858" y="592"/>
                  </a:lnTo>
                  <a:lnTo>
                    <a:pt x="846" y="639"/>
                  </a:lnTo>
                  <a:lnTo>
                    <a:pt x="851" y="688"/>
                  </a:lnTo>
                  <a:lnTo>
                    <a:pt x="858" y="733"/>
                  </a:lnTo>
                  <a:lnTo>
                    <a:pt x="881" y="779"/>
                  </a:lnTo>
                  <a:lnTo>
                    <a:pt x="911" y="817"/>
                  </a:lnTo>
                  <a:lnTo>
                    <a:pt x="950" y="847"/>
                  </a:lnTo>
                  <a:lnTo>
                    <a:pt x="999" y="863"/>
                  </a:lnTo>
                  <a:lnTo>
                    <a:pt x="1017" y="866"/>
                  </a:lnTo>
                  <a:lnTo>
                    <a:pt x="1041" y="866"/>
                  </a:lnTo>
                  <a:lnTo>
                    <a:pt x="1066" y="863"/>
                  </a:lnTo>
                  <a:lnTo>
                    <a:pt x="1101" y="856"/>
                  </a:lnTo>
                  <a:lnTo>
                    <a:pt x="1140" y="847"/>
                  </a:lnTo>
                  <a:lnTo>
                    <a:pt x="1177" y="832"/>
                  </a:lnTo>
                  <a:lnTo>
                    <a:pt x="1223" y="817"/>
                  </a:lnTo>
                  <a:lnTo>
                    <a:pt x="1265" y="797"/>
                  </a:lnTo>
                  <a:lnTo>
                    <a:pt x="1265" y="1068"/>
                  </a:lnTo>
                  <a:lnTo>
                    <a:pt x="508" y="1425"/>
                  </a:lnTo>
                  <a:lnTo>
                    <a:pt x="452" y="1406"/>
                  </a:lnTo>
                  <a:lnTo>
                    <a:pt x="387" y="1384"/>
                  </a:lnTo>
                  <a:lnTo>
                    <a:pt x="319" y="1357"/>
                  </a:lnTo>
                  <a:lnTo>
                    <a:pt x="250" y="1330"/>
                  </a:lnTo>
                  <a:lnTo>
                    <a:pt x="182" y="1300"/>
                  </a:lnTo>
                  <a:lnTo>
                    <a:pt x="117" y="1268"/>
                  </a:lnTo>
                  <a:lnTo>
                    <a:pt x="52" y="1238"/>
                  </a:lnTo>
                  <a:lnTo>
                    <a:pt x="0" y="1212"/>
                  </a:lnTo>
                  <a:close/>
                </a:path>
              </a:pathLst>
            </a:custGeom>
            <a:solidFill>
              <a:srgbClr val="336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Freeform 13"/>
            <p:cNvSpPr>
              <a:spLocks noEditPoints="1"/>
            </p:cNvSpPr>
            <p:nvPr/>
          </p:nvSpPr>
          <p:spPr bwMode="auto">
            <a:xfrm rot="696599">
              <a:off x="3497" y="648"/>
              <a:ext cx="811" cy="461"/>
            </a:xfrm>
            <a:custGeom>
              <a:avLst/>
              <a:gdLst>
                <a:gd name="T0" fmla="*/ 141 w 2435"/>
                <a:gd name="T1" fmla="*/ 0 h 1382"/>
                <a:gd name="T2" fmla="*/ 145 w 2435"/>
                <a:gd name="T3" fmla="*/ 0 h 1382"/>
                <a:gd name="T4" fmla="*/ 150 w 2435"/>
                <a:gd name="T5" fmla="*/ 1 h 1382"/>
                <a:gd name="T6" fmla="*/ 172 w 2435"/>
                <a:gd name="T7" fmla="*/ 6 h 1382"/>
                <a:gd name="T8" fmla="*/ 192 w 2435"/>
                <a:gd name="T9" fmla="*/ 13 h 1382"/>
                <a:gd name="T10" fmla="*/ 212 w 2435"/>
                <a:gd name="T11" fmla="*/ 23 h 1382"/>
                <a:gd name="T12" fmla="*/ 232 w 2435"/>
                <a:gd name="T13" fmla="*/ 33 h 1382"/>
                <a:gd name="T14" fmla="*/ 253 w 2435"/>
                <a:gd name="T15" fmla="*/ 43 h 1382"/>
                <a:gd name="T16" fmla="*/ 269 w 2435"/>
                <a:gd name="T17" fmla="*/ 50 h 1382"/>
                <a:gd name="T18" fmla="*/ 261 w 2435"/>
                <a:gd name="T19" fmla="*/ 57 h 1382"/>
                <a:gd name="T20" fmla="*/ 237 w 2435"/>
                <a:gd name="T21" fmla="*/ 68 h 1382"/>
                <a:gd name="T22" fmla="*/ 212 w 2435"/>
                <a:gd name="T23" fmla="*/ 80 h 1382"/>
                <a:gd name="T24" fmla="*/ 187 w 2435"/>
                <a:gd name="T25" fmla="*/ 92 h 1382"/>
                <a:gd name="T26" fmla="*/ 162 w 2435"/>
                <a:gd name="T27" fmla="*/ 103 h 1382"/>
                <a:gd name="T28" fmla="*/ 137 w 2435"/>
                <a:gd name="T29" fmla="*/ 115 h 1382"/>
                <a:gd name="T30" fmla="*/ 154 w 2435"/>
                <a:gd name="T31" fmla="*/ 81 h 1382"/>
                <a:gd name="T32" fmla="*/ 176 w 2435"/>
                <a:gd name="T33" fmla="*/ 66 h 1382"/>
                <a:gd name="T34" fmla="*/ 187 w 2435"/>
                <a:gd name="T35" fmla="*/ 53 h 1382"/>
                <a:gd name="T36" fmla="*/ 173 w 2435"/>
                <a:gd name="T37" fmla="*/ 37 h 1382"/>
                <a:gd name="T38" fmla="*/ 155 w 2435"/>
                <a:gd name="T39" fmla="*/ 32 h 1382"/>
                <a:gd name="T40" fmla="*/ 141 w 2435"/>
                <a:gd name="T41" fmla="*/ 31 h 1382"/>
                <a:gd name="T42" fmla="*/ 137 w 2435"/>
                <a:gd name="T43" fmla="*/ 31 h 1382"/>
                <a:gd name="T44" fmla="*/ 5 w 2435"/>
                <a:gd name="T45" fmla="*/ 126 h 1382"/>
                <a:gd name="T46" fmla="*/ 26 w 2435"/>
                <a:gd name="T47" fmla="*/ 101 h 1382"/>
                <a:gd name="T48" fmla="*/ 51 w 2435"/>
                <a:gd name="T49" fmla="*/ 70 h 1382"/>
                <a:gd name="T50" fmla="*/ 79 w 2435"/>
                <a:gd name="T51" fmla="*/ 39 h 1382"/>
                <a:gd name="T52" fmla="*/ 109 w 2435"/>
                <a:gd name="T53" fmla="*/ 14 h 1382"/>
                <a:gd name="T54" fmla="*/ 137 w 2435"/>
                <a:gd name="T55" fmla="*/ 1 h 1382"/>
                <a:gd name="T56" fmla="*/ 123 w 2435"/>
                <a:gd name="T57" fmla="*/ 35 h 1382"/>
                <a:gd name="T58" fmla="*/ 105 w 2435"/>
                <a:gd name="T59" fmla="*/ 45 h 1382"/>
                <a:gd name="T60" fmla="*/ 91 w 2435"/>
                <a:gd name="T61" fmla="*/ 60 h 1382"/>
                <a:gd name="T62" fmla="*/ 88 w 2435"/>
                <a:gd name="T63" fmla="*/ 78 h 1382"/>
                <a:gd name="T64" fmla="*/ 96 w 2435"/>
                <a:gd name="T65" fmla="*/ 92 h 1382"/>
                <a:gd name="T66" fmla="*/ 111 w 2435"/>
                <a:gd name="T67" fmla="*/ 96 h 1382"/>
                <a:gd name="T68" fmla="*/ 120 w 2435"/>
                <a:gd name="T69" fmla="*/ 95 h 1382"/>
                <a:gd name="T70" fmla="*/ 133 w 2435"/>
                <a:gd name="T71" fmla="*/ 90 h 1382"/>
                <a:gd name="T72" fmla="*/ 132 w 2435"/>
                <a:gd name="T73" fmla="*/ 118 h 1382"/>
                <a:gd name="T74" fmla="*/ 116 w 2435"/>
                <a:gd name="T75" fmla="*/ 125 h 1382"/>
                <a:gd name="T76" fmla="*/ 100 w 2435"/>
                <a:gd name="T77" fmla="*/ 132 h 1382"/>
                <a:gd name="T78" fmla="*/ 85 w 2435"/>
                <a:gd name="T79" fmla="*/ 139 h 1382"/>
                <a:gd name="T80" fmla="*/ 69 w 2435"/>
                <a:gd name="T81" fmla="*/ 147 h 1382"/>
                <a:gd name="T82" fmla="*/ 54 w 2435"/>
                <a:gd name="T83" fmla="*/ 154 h 1382"/>
                <a:gd name="T84" fmla="*/ 34 w 2435"/>
                <a:gd name="T85" fmla="*/ 147 h 1382"/>
                <a:gd name="T86" fmla="*/ 12 w 2435"/>
                <a:gd name="T87" fmla="*/ 138 h 138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35" h="1382">
                  <a:moveTo>
                    <a:pt x="1238" y="7"/>
                  </a:moveTo>
                  <a:lnTo>
                    <a:pt x="1253" y="3"/>
                  </a:lnTo>
                  <a:lnTo>
                    <a:pt x="1268" y="3"/>
                  </a:lnTo>
                  <a:lnTo>
                    <a:pt x="1283" y="3"/>
                  </a:lnTo>
                  <a:lnTo>
                    <a:pt x="1298" y="0"/>
                  </a:lnTo>
                  <a:lnTo>
                    <a:pt x="1310" y="3"/>
                  </a:lnTo>
                  <a:lnTo>
                    <a:pt x="1325" y="3"/>
                  </a:lnTo>
                  <a:lnTo>
                    <a:pt x="1340" y="3"/>
                  </a:lnTo>
                  <a:lnTo>
                    <a:pt x="1355" y="7"/>
                  </a:lnTo>
                  <a:lnTo>
                    <a:pt x="1419" y="18"/>
                  </a:lnTo>
                  <a:lnTo>
                    <a:pt x="1485" y="33"/>
                  </a:lnTo>
                  <a:lnTo>
                    <a:pt x="1545" y="52"/>
                  </a:lnTo>
                  <a:lnTo>
                    <a:pt x="1609" y="75"/>
                  </a:lnTo>
                  <a:lnTo>
                    <a:pt x="1670" y="99"/>
                  </a:lnTo>
                  <a:lnTo>
                    <a:pt x="1732" y="121"/>
                  </a:lnTo>
                  <a:lnTo>
                    <a:pt x="1792" y="148"/>
                  </a:lnTo>
                  <a:lnTo>
                    <a:pt x="1853" y="178"/>
                  </a:lnTo>
                  <a:lnTo>
                    <a:pt x="1914" y="205"/>
                  </a:lnTo>
                  <a:lnTo>
                    <a:pt x="1974" y="235"/>
                  </a:lnTo>
                  <a:lnTo>
                    <a:pt x="2035" y="265"/>
                  </a:lnTo>
                  <a:lnTo>
                    <a:pt x="2097" y="296"/>
                  </a:lnTo>
                  <a:lnTo>
                    <a:pt x="2157" y="326"/>
                  </a:lnTo>
                  <a:lnTo>
                    <a:pt x="2218" y="353"/>
                  </a:lnTo>
                  <a:lnTo>
                    <a:pt x="2282" y="383"/>
                  </a:lnTo>
                  <a:lnTo>
                    <a:pt x="2343" y="410"/>
                  </a:lnTo>
                  <a:lnTo>
                    <a:pt x="2400" y="440"/>
                  </a:lnTo>
                  <a:lnTo>
                    <a:pt x="2423" y="447"/>
                  </a:lnTo>
                  <a:lnTo>
                    <a:pt x="2427" y="452"/>
                  </a:lnTo>
                  <a:lnTo>
                    <a:pt x="2435" y="474"/>
                  </a:lnTo>
                  <a:lnTo>
                    <a:pt x="2358" y="509"/>
                  </a:lnTo>
                  <a:lnTo>
                    <a:pt x="2287" y="543"/>
                  </a:lnTo>
                  <a:lnTo>
                    <a:pt x="2210" y="580"/>
                  </a:lnTo>
                  <a:lnTo>
                    <a:pt x="2134" y="615"/>
                  </a:lnTo>
                  <a:lnTo>
                    <a:pt x="2062" y="649"/>
                  </a:lnTo>
                  <a:lnTo>
                    <a:pt x="1986" y="684"/>
                  </a:lnTo>
                  <a:lnTo>
                    <a:pt x="1910" y="721"/>
                  </a:lnTo>
                  <a:lnTo>
                    <a:pt x="1838" y="755"/>
                  </a:lnTo>
                  <a:lnTo>
                    <a:pt x="1762" y="790"/>
                  </a:lnTo>
                  <a:lnTo>
                    <a:pt x="1685" y="827"/>
                  </a:lnTo>
                  <a:lnTo>
                    <a:pt x="1609" y="861"/>
                  </a:lnTo>
                  <a:lnTo>
                    <a:pt x="1537" y="896"/>
                  </a:lnTo>
                  <a:lnTo>
                    <a:pt x="1461" y="930"/>
                  </a:lnTo>
                  <a:lnTo>
                    <a:pt x="1386" y="968"/>
                  </a:lnTo>
                  <a:lnTo>
                    <a:pt x="1313" y="1002"/>
                  </a:lnTo>
                  <a:lnTo>
                    <a:pt x="1238" y="1036"/>
                  </a:lnTo>
                  <a:lnTo>
                    <a:pt x="1238" y="797"/>
                  </a:lnTo>
                  <a:lnTo>
                    <a:pt x="1310" y="763"/>
                  </a:lnTo>
                  <a:lnTo>
                    <a:pt x="1386" y="725"/>
                  </a:lnTo>
                  <a:lnTo>
                    <a:pt x="1458" y="684"/>
                  </a:lnTo>
                  <a:lnTo>
                    <a:pt x="1527" y="637"/>
                  </a:lnTo>
                  <a:lnTo>
                    <a:pt x="1584" y="595"/>
                  </a:lnTo>
                  <a:lnTo>
                    <a:pt x="1633" y="553"/>
                  </a:lnTo>
                  <a:lnTo>
                    <a:pt x="1667" y="513"/>
                  </a:lnTo>
                  <a:lnTo>
                    <a:pt x="1685" y="474"/>
                  </a:lnTo>
                  <a:lnTo>
                    <a:pt x="1648" y="413"/>
                  </a:lnTo>
                  <a:lnTo>
                    <a:pt x="1602" y="368"/>
                  </a:lnTo>
                  <a:lnTo>
                    <a:pt x="1557" y="334"/>
                  </a:lnTo>
                  <a:lnTo>
                    <a:pt x="1507" y="307"/>
                  </a:lnTo>
                  <a:lnTo>
                    <a:pt x="1454" y="292"/>
                  </a:lnTo>
                  <a:lnTo>
                    <a:pt x="1397" y="284"/>
                  </a:lnTo>
                  <a:lnTo>
                    <a:pt x="1337" y="281"/>
                  </a:lnTo>
                  <a:lnTo>
                    <a:pt x="1276" y="281"/>
                  </a:lnTo>
                  <a:lnTo>
                    <a:pt x="1268" y="281"/>
                  </a:lnTo>
                  <a:lnTo>
                    <a:pt x="1256" y="281"/>
                  </a:lnTo>
                  <a:lnTo>
                    <a:pt x="1249" y="281"/>
                  </a:lnTo>
                  <a:lnTo>
                    <a:pt x="1238" y="281"/>
                  </a:lnTo>
                  <a:lnTo>
                    <a:pt x="1238" y="7"/>
                  </a:lnTo>
                  <a:close/>
                  <a:moveTo>
                    <a:pt x="0" y="1185"/>
                  </a:moveTo>
                  <a:lnTo>
                    <a:pt x="49" y="1135"/>
                  </a:lnTo>
                  <a:lnTo>
                    <a:pt x="106" y="1071"/>
                  </a:lnTo>
                  <a:lnTo>
                    <a:pt x="166" y="995"/>
                  </a:lnTo>
                  <a:lnTo>
                    <a:pt x="230" y="911"/>
                  </a:lnTo>
                  <a:lnTo>
                    <a:pt x="303" y="824"/>
                  </a:lnTo>
                  <a:lnTo>
                    <a:pt x="380" y="728"/>
                  </a:lnTo>
                  <a:lnTo>
                    <a:pt x="459" y="634"/>
                  </a:lnTo>
                  <a:lnTo>
                    <a:pt x="543" y="538"/>
                  </a:lnTo>
                  <a:lnTo>
                    <a:pt x="627" y="444"/>
                  </a:lnTo>
                  <a:lnTo>
                    <a:pt x="713" y="353"/>
                  </a:lnTo>
                  <a:lnTo>
                    <a:pt x="800" y="269"/>
                  </a:lnTo>
                  <a:lnTo>
                    <a:pt x="888" y="193"/>
                  </a:lnTo>
                  <a:lnTo>
                    <a:pt x="979" y="124"/>
                  </a:lnTo>
                  <a:lnTo>
                    <a:pt x="1066" y="72"/>
                  </a:lnTo>
                  <a:lnTo>
                    <a:pt x="1154" y="30"/>
                  </a:lnTo>
                  <a:lnTo>
                    <a:pt x="1238" y="7"/>
                  </a:lnTo>
                  <a:lnTo>
                    <a:pt x="1238" y="281"/>
                  </a:lnTo>
                  <a:lnTo>
                    <a:pt x="1172" y="292"/>
                  </a:lnTo>
                  <a:lnTo>
                    <a:pt x="1108" y="311"/>
                  </a:lnTo>
                  <a:lnTo>
                    <a:pt x="1051" y="334"/>
                  </a:lnTo>
                  <a:lnTo>
                    <a:pt x="994" y="368"/>
                  </a:lnTo>
                  <a:lnTo>
                    <a:pt x="945" y="402"/>
                  </a:lnTo>
                  <a:lnTo>
                    <a:pt x="896" y="444"/>
                  </a:lnTo>
                  <a:lnTo>
                    <a:pt x="854" y="489"/>
                  </a:lnTo>
                  <a:lnTo>
                    <a:pt x="819" y="538"/>
                  </a:lnTo>
                  <a:lnTo>
                    <a:pt x="797" y="588"/>
                  </a:lnTo>
                  <a:lnTo>
                    <a:pt x="790" y="645"/>
                  </a:lnTo>
                  <a:lnTo>
                    <a:pt x="790" y="698"/>
                  </a:lnTo>
                  <a:lnTo>
                    <a:pt x="800" y="748"/>
                  </a:lnTo>
                  <a:lnTo>
                    <a:pt x="827" y="793"/>
                  </a:lnTo>
                  <a:lnTo>
                    <a:pt x="866" y="827"/>
                  </a:lnTo>
                  <a:lnTo>
                    <a:pt x="915" y="854"/>
                  </a:lnTo>
                  <a:lnTo>
                    <a:pt x="979" y="861"/>
                  </a:lnTo>
                  <a:lnTo>
                    <a:pt x="999" y="866"/>
                  </a:lnTo>
                  <a:lnTo>
                    <a:pt x="1017" y="861"/>
                  </a:lnTo>
                  <a:lnTo>
                    <a:pt x="1048" y="859"/>
                  </a:lnTo>
                  <a:lnTo>
                    <a:pt x="1078" y="851"/>
                  </a:lnTo>
                  <a:lnTo>
                    <a:pt x="1113" y="839"/>
                  </a:lnTo>
                  <a:lnTo>
                    <a:pt x="1154" y="827"/>
                  </a:lnTo>
                  <a:lnTo>
                    <a:pt x="1196" y="812"/>
                  </a:lnTo>
                  <a:lnTo>
                    <a:pt x="1238" y="797"/>
                  </a:lnTo>
                  <a:lnTo>
                    <a:pt x="1238" y="1036"/>
                  </a:lnTo>
                  <a:lnTo>
                    <a:pt x="1189" y="1059"/>
                  </a:lnTo>
                  <a:lnTo>
                    <a:pt x="1142" y="1083"/>
                  </a:lnTo>
                  <a:lnTo>
                    <a:pt x="1093" y="1101"/>
                  </a:lnTo>
                  <a:lnTo>
                    <a:pt x="1048" y="1123"/>
                  </a:lnTo>
                  <a:lnTo>
                    <a:pt x="999" y="1147"/>
                  </a:lnTo>
                  <a:lnTo>
                    <a:pt x="953" y="1165"/>
                  </a:lnTo>
                  <a:lnTo>
                    <a:pt x="903" y="1189"/>
                  </a:lnTo>
                  <a:lnTo>
                    <a:pt x="858" y="1207"/>
                  </a:lnTo>
                  <a:lnTo>
                    <a:pt x="809" y="1231"/>
                  </a:lnTo>
                  <a:lnTo>
                    <a:pt x="763" y="1253"/>
                  </a:lnTo>
                  <a:lnTo>
                    <a:pt x="718" y="1273"/>
                  </a:lnTo>
                  <a:lnTo>
                    <a:pt x="671" y="1295"/>
                  </a:lnTo>
                  <a:lnTo>
                    <a:pt x="622" y="1318"/>
                  </a:lnTo>
                  <a:lnTo>
                    <a:pt x="577" y="1337"/>
                  </a:lnTo>
                  <a:lnTo>
                    <a:pt x="531" y="1360"/>
                  </a:lnTo>
                  <a:lnTo>
                    <a:pt x="486" y="1382"/>
                  </a:lnTo>
                  <a:lnTo>
                    <a:pt x="429" y="1367"/>
                  </a:lnTo>
                  <a:lnTo>
                    <a:pt x="368" y="1345"/>
                  </a:lnTo>
                  <a:lnTo>
                    <a:pt x="303" y="1322"/>
                  </a:lnTo>
                  <a:lnTo>
                    <a:pt x="239" y="1295"/>
                  </a:lnTo>
                  <a:lnTo>
                    <a:pt x="173" y="1268"/>
                  </a:lnTo>
                  <a:lnTo>
                    <a:pt x="109" y="1238"/>
                  </a:lnTo>
                  <a:lnTo>
                    <a:pt x="52" y="1211"/>
                  </a:lnTo>
                  <a:lnTo>
                    <a:pt x="0" y="118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Freeform 14"/>
            <p:cNvSpPr>
              <a:spLocks noEditPoints="1"/>
            </p:cNvSpPr>
            <p:nvPr/>
          </p:nvSpPr>
          <p:spPr bwMode="auto">
            <a:xfrm rot="696599">
              <a:off x="3505" y="650"/>
              <a:ext cx="790" cy="450"/>
            </a:xfrm>
            <a:custGeom>
              <a:avLst/>
              <a:gdLst>
                <a:gd name="T0" fmla="*/ 138 w 2371"/>
                <a:gd name="T1" fmla="*/ 1 h 1350"/>
                <a:gd name="T2" fmla="*/ 143 w 2371"/>
                <a:gd name="T3" fmla="*/ 1 h 1350"/>
                <a:gd name="T4" fmla="*/ 148 w 2371"/>
                <a:gd name="T5" fmla="*/ 1 h 1350"/>
                <a:gd name="T6" fmla="*/ 168 w 2371"/>
                <a:gd name="T7" fmla="*/ 6 h 1350"/>
                <a:gd name="T8" fmla="*/ 188 w 2371"/>
                <a:gd name="T9" fmla="*/ 13 h 1350"/>
                <a:gd name="T10" fmla="*/ 207 w 2371"/>
                <a:gd name="T11" fmla="*/ 22 h 1350"/>
                <a:gd name="T12" fmla="*/ 227 w 2371"/>
                <a:gd name="T13" fmla="*/ 32 h 1350"/>
                <a:gd name="T14" fmla="*/ 247 w 2371"/>
                <a:gd name="T15" fmla="*/ 41 h 1350"/>
                <a:gd name="T16" fmla="*/ 262 w 2371"/>
                <a:gd name="T17" fmla="*/ 48 h 1350"/>
                <a:gd name="T18" fmla="*/ 255 w 2371"/>
                <a:gd name="T19" fmla="*/ 55 h 1350"/>
                <a:gd name="T20" fmla="*/ 231 w 2371"/>
                <a:gd name="T21" fmla="*/ 66 h 1350"/>
                <a:gd name="T22" fmla="*/ 207 w 2371"/>
                <a:gd name="T23" fmla="*/ 77 h 1350"/>
                <a:gd name="T24" fmla="*/ 183 w 2371"/>
                <a:gd name="T25" fmla="*/ 89 h 1350"/>
                <a:gd name="T26" fmla="*/ 159 w 2371"/>
                <a:gd name="T27" fmla="*/ 100 h 1350"/>
                <a:gd name="T28" fmla="*/ 135 w 2371"/>
                <a:gd name="T29" fmla="*/ 111 h 1350"/>
                <a:gd name="T30" fmla="*/ 153 w 2371"/>
                <a:gd name="T31" fmla="*/ 79 h 1350"/>
                <a:gd name="T32" fmla="*/ 177 w 2371"/>
                <a:gd name="T33" fmla="*/ 64 h 1350"/>
                <a:gd name="T34" fmla="*/ 188 w 2371"/>
                <a:gd name="T35" fmla="*/ 50 h 1350"/>
                <a:gd name="T36" fmla="*/ 173 w 2371"/>
                <a:gd name="T37" fmla="*/ 34 h 1350"/>
                <a:gd name="T38" fmla="*/ 153 w 2371"/>
                <a:gd name="T39" fmla="*/ 29 h 1350"/>
                <a:gd name="T40" fmla="*/ 138 w 2371"/>
                <a:gd name="T41" fmla="*/ 29 h 1350"/>
                <a:gd name="T42" fmla="*/ 135 w 2371"/>
                <a:gd name="T43" fmla="*/ 29 h 1350"/>
                <a:gd name="T44" fmla="*/ 6 w 2371"/>
                <a:gd name="T45" fmla="*/ 123 h 1350"/>
                <a:gd name="T46" fmla="*/ 26 w 2371"/>
                <a:gd name="T47" fmla="*/ 99 h 1350"/>
                <a:gd name="T48" fmla="*/ 51 w 2371"/>
                <a:gd name="T49" fmla="*/ 69 h 1350"/>
                <a:gd name="T50" fmla="*/ 78 w 2371"/>
                <a:gd name="T51" fmla="*/ 38 h 1350"/>
                <a:gd name="T52" fmla="*/ 107 w 2371"/>
                <a:gd name="T53" fmla="*/ 14 h 1350"/>
                <a:gd name="T54" fmla="*/ 135 w 2371"/>
                <a:gd name="T55" fmla="*/ 1 h 1350"/>
                <a:gd name="T56" fmla="*/ 120 w 2371"/>
                <a:gd name="T57" fmla="*/ 33 h 1350"/>
                <a:gd name="T58" fmla="*/ 100 w 2371"/>
                <a:gd name="T59" fmla="*/ 44 h 1350"/>
                <a:gd name="T60" fmla="*/ 86 w 2371"/>
                <a:gd name="T61" fmla="*/ 60 h 1350"/>
                <a:gd name="T62" fmla="*/ 81 w 2371"/>
                <a:gd name="T63" fmla="*/ 79 h 1350"/>
                <a:gd name="T64" fmla="*/ 91 w 2371"/>
                <a:gd name="T65" fmla="*/ 93 h 1350"/>
                <a:gd name="T66" fmla="*/ 109 w 2371"/>
                <a:gd name="T67" fmla="*/ 95 h 1350"/>
                <a:gd name="T68" fmla="*/ 118 w 2371"/>
                <a:gd name="T69" fmla="*/ 94 h 1350"/>
                <a:gd name="T70" fmla="*/ 130 w 2371"/>
                <a:gd name="T71" fmla="*/ 90 h 1350"/>
                <a:gd name="T72" fmla="*/ 130 w 2371"/>
                <a:gd name="T73" fmla="*/ 113 h 1350"/>
                <a:gd name="T74" fmla="*/ 114 w 2371"/>
                <a:gd name="T75" fmla="*/ 120 h 1350"/>
                <a:gd name="T76" fmla="*/ 98 w 2371"/>
                <a:gd name="T77" fmla="*/ 128 h 1350"/>
                <a:gd name="T78" fmla="*/ 83 w 2371"/>
                <a:gd name="T79" fmla="*/ 135 h 1350"/>
                <a:gd name="T80" fmla="*/ 68 w 2371"/>
                <a:gd name="T81" fmla="*/ 143 h 1350"/>
                <a:gd name="T82" fmla="*/ 52 w 2371"/>
                <a:gd name="T83" fmla="*/ 150 h 1350"/>
                <a:gd name="T84" fmla="*/ 33 w 2371"/>
                <a:gd name="T85" fmla="*/ 143 h 1350"/>
                <a:gd name="T86" fmla="*/ 12 w 2371"/>
                <a:gd name="T87" fmla="*/ 134 h 13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371" h="1350">
                  <a:moveTo>
                    <a:pt x="1216" y="8"/>
                  </a:moveTo>
                  <a:lnTo>
                    <a:pt x="1231" y="5"/>
                  </a:lnTo>
                  <a:lnTo>
                    <a:pt x="1246" y="5"/>
                  </a:lnTo>
                  <a:lnTo>
                    <a:pt x="1258" y="5"/>
                  </a:lnTo>
                  <a:lnTo>
                    <a:pt x="1273" y="0"/>
                  </a:lnTo>
                  <a:lnTo>
                    <a:pt x="1288" y="5"/>
                  </a:lnTo>
                  <a:lnTo>
                    <a:pt x="1303" y="5"/>
                  </a:lnTo>
                  <a:lnTo>
                    <a:pt x="1315" y="5"/>
                  </a:lnTo>
                  <a:lnTo>
                    <a:pt x="1330" y="8"/>
                  </a:lnTo>
                  <a:lnTo>
                    <a:pt x="1390" y="20"/>
                  </a:lnTo>
                  <a:lnTo>
                    <a:pt x="1456" y="35"/>
                  </a:lnTo>
                  <a:lnTo>
                    <a:pt x="1515" y="54"/>
                  </a:lnTo>
                  <a:lnTo>
                    <a:pt x="1572" y="74"/>
                  </a:lnTo>
                  <a:lnTo>
                    <a:pt x="1633" y="96"/>
                  </a:lnTo>
                  <a:lnTo>
                    <a:pt x="1695" y="119"/>
                  </a:lnTo>
                  <a:lnTo>
                    <a:pt x="1752" y="146"/>
                  </a:lnTo>
                  <a:lnTo>
                    <a:pt x="1811" y="172"/>
                  </a:lnTo>
                  <a:lnTo>
                    <a:pt x="1868" y="202"/>
                  </a:lnTo>
                  <a:lnTo>
                    <a:pt x="1927" y="229"/>
                  </a:lnTo>
                  <a:lnTo>
                    <a:pt x="1986" y="259"/>
                  </a:lnTo>
                  <a:lnTo>
                    <a:pt x="2043" y="286"/>
                  </a:lnTo>
                  <a:lnTo>
                    <a:pt x="2105" y="316"/>
                  </a:lnTo>
                  <a:lnTo>
                    <a:pt x="2161" y="346"/>
                  </a:lnTo>
                  <a:lnTo>
                    <a:pt x="2223" y="373"/>
                  </a:lnTo>
                  <a:lnTo>
                    <a:pt x="2283" y="400"/>
                  </a:lnTo>
                  <a:lnTo>
                    <a:pt x="2339" y="427"/>
                  </a:lnTo>
                  <a:lnTo>
                    <a:pt x="2363" y="434"/>
                  </a:lnTo>
                  <a:lnTo>
                    <a:pt x="2366" y="442"/>
                  </a:lnTo>
                  <a:lnTo>
                    <a:pt x="2371" y="464"/>
                  </a:lnTo>
                  <a:lnTo>
                    <a:pt x="2298" y="499"/>
                  </a:lnTo>
                  <a:lnTo>
                    <a:pt x="2226" y="528"/>
                  </a:lnTo>
                  <a:lnTo>
                    <a:pt x="2154" y="563"/>
                  </a:lnTo>
                  <a:lnTo>
                    <a:pt x="2082" y="597"/>
                  </a:lnTo>
                  <a:lnTo>
                    <a:pt x="2009" y="632"/>
                  </a:lnTo>
                  <a:lnTo>
                    <a:pt x="1937" y="662"/>
                  </a:lnTo>
                  <a:lnTo>
                    <a:pt x="1865" y="696"/>
                  </a:lnTo>
                  <a:lnTo>
                    <a:pt x="1794" y="730"/>
                  </a:lnTo>
                  <a:lnTo>
                    <a:pt x="1720" y="765"/>
                  </a:lnTo>
                  <a:lnTo>
                    <a:pt x="1648" y="799"/>
                  </a:lnTo>
                  <a:lnTo>
                    <a:pt x="1577" y="829"/>
                  </a:lnTo>
                  <a:lnTo>
                    <a:pt x="1505" y="863"/>
                  </a:lnTo>
                  <a:lnTo>
                    <a:pt x="1432" y="898"/>
                  </a:lnTo>
                  <a:lnTo>
                    <a:pt x="1360" y="932"/>
                  </a:lnTo>
                  <a:lnTo>
                    <a:pt x="1288" y="962"/>
                  </a:lnTo>
                  <a:lnTo>
                    <a:pt x="1216" y="997"/>
                  </a:lnTo>
                  <a:lnTo>
                    <a:pt x="1216" y="792"/>
                  </a:lnTo>
                  <a:lnTo>
                    <a:pt x="1295" y="753"/>
                  </a:lnTo>
                  <a:lnTo>
                    <a:pt x="1379" y="711"/>
                  </a:lnTo>
                  <a:lnTo>
                    <a:pt x="1458" y="666"/>
                  </a:lnTo>
                  <a:lnTo>
                    <a:pt x="1530" y="620"/>
                  </a:lnTo>
                  <a:lnTo>
                    <a:pt x="1596" y="575"/>
                  </a:lnTo>
                  <a:lnTo>
                    <a:pt x="1645" y="528"/>
                  </a:lnTo>
                  <a:lnTo>
                    <a:pt x="1678" y="487"/>
                  </a:lnTo>
                  <a:lnTo>
                    <a:pt x="1690" y="454"/>
                  </a:lnTo>
                  <a:lnTo>
                    <a:pt x="1653" y="392"/>
                  </a:lnTo>
                  <a:lnTo>
                    <a:pt x="1611" y="343"/>
                  </a:lnTo>
                  <a:lnTo>
                    <a:pt x="1557" y="309"/>
                  </a:lnTo>
                  <a:lnTo>
                    <a:pt x="1505" y="286"/>
                  </a:lnTo>
                  <a:lnTo>
                    <a:pt x="1444" y="271"/>
                  </a:lnTo>
                  <a:lnTo>
                    <a:pt x="1382" y="259"/>
                  </a:lnTo>
                  <a:lnTo>
                    <a:pt x="1322" y="259"/>
                  </a:lnTo>
                  <a:lnTo>
                    <a:pt x="1258" y="259"/>
                  </a:lnTo>
                  <a:lnTo>
                    <a:pt x="1246" y="259"/>
                  </a:lnTo>
                  <a:lnTo>
                    <a:pt x="1239" y="259"/>
                  </a:lnTo>
                  <a:lnTo>
                    <a:pt x="1227" y="259"/>
                  </a:lnTo>
                  <a:lnTo>
                    <a:pt x="1216" y="259"/>
                  </a:lnTo>
                  <a:lnTo>
                    <a:pt x="1216" y="8"/>
                  </a:lnTo>
                  <a:close/>
                  <a:moveTo>
                    <a:pt x="0" y="1155"/>
                  </a:moveTo>
                  <a:lnTo>
                    <a:pt x="50" y="1106"/>
                  </a:lnTo>
                  <a:lnTo>
                    <a:pt x="106" y="1046"/>
                  </a:lnTo>
                  <a:lnTo>
                    <a:pt x="168" y="973"/>
                  </a:lnTo>
                  <a:lnTo>
                    <a:pt x="232" y="890"/>
                  </a:lnTo>
                  <a:lnTo>
                    <a:pt x="304" y="802"/>
                  </a:lnTo>
                  <a:lnTo>
                    <a:pt x="380" y="711"/>
                  </a:lnTo>
                  <a:lnTo>
                    <a:pt x="456" y="620"/>
                  </a:lnTo>
                  <a:lnTo>
                    <a:pt x="539" y="525"/>
                  </a:lnTo>
                  <a:lnTo>
                    <a:pt x="619" y="434"/>
                  </a:lnTo>
                  <a:lnTo>
                    <a:pt x="706" y="346"/>
                  </a:lnTo>
                  <a:lnTo>
                    <a:pt x="790" y="264"/>
                  </a:lnTo>
                  <a:lnTo>
                    <a:pt x="877" y="187"/>
                  </a:lnTo>
                  <a:lnTo>
                    <a:pt x="965" y="123"/>
                  </a:lnTo>
                  <a:lnTo>
                    <a:pt x="1049" y="69"/>
                  </a:lnTo>
                  <a:lnTo>
                    <a:pt x="1132" y="32"/>
                  </a:lnTo>
                  <a:lnTo>
                    <a:pt x="1216" y="8"/>
                  </a:lnTo>
                  <a:lnTo>
                    <a:pt x="1216" y="259"/>
                  </a:lnTo>
                  <a:lnTo>
                    <a:pt x="1147" y="271"/>
                  </a:lnTo>
                  <a:lnTo>
                    <a:pt x="1083" y="294"/>
                  </a:lnTo>
                  <a:lnTo>
                    <a:pt x="1017" y="321"/>
                  </a:lnTo>
                  <a:lnTo>
                    <a:pt x="960" y="353"/>
                  </a:lnTo>
                  <a:lnTo>
                    <a:pt x="904" y="395"/>
                  </a:lnTo>
                  <a:lnTo>
                    <a:pt x="851" y="437"/>
                  </a:lnTo>
                  <a:lnTo>
                    <a:pt x="809" y="487"/>
                  </a:lnTo>
                  <a:lnTo>
                    <a:pt x="771" y="536"/>
                  </a:lnTo>
                  <a:lnTo>
                    <a:pt x="745" y="593"/>
                  </a:lnTo>
                  <a:lnTo>
                    <a:pt x="733" y="654"/>
                  </a:lnTo>
                  <a:lnTo>
                    <a:pt x="733" y="711"/>
                  </a:lnTo>
                  <a:lnTo>
                    <a:pt x="748" y="765"/>
                  </a:lnTo>
                  <a:lnTo>
                    <a:pt x="778" y="810"/>
                  </a:lnTo>
                  <a:lnTo>
                    <a:pt x="820" y="841"/>
                  </a:lnTo>
                  <a:lnTo>
                    <a:pt x="881" y="859"/>
                  </a:lnTo>
                  <a:lnTo>
                    <a:pt x="960" y="856"/>
                  </a:lnTo>
                  <a:lnTo>
                    <a:pt x="980" y="859"/>
                  </a:lnTo>
                  <a:lnTo>
                    <a:pt x="999" y="859"/>
                  </a:lnTo>
                  <a:lnTo>
                    <a:pt x="1029" y="856"/>
                  </a:lnTo>
                  <a:lnTo>
                    <a:pt x="1059" y="849"/>
                  </a:lnTo>
                  <a:lnTo>
                    <a:pt x="1094" y="837"/>
                  </a:lnTo>
                  <a:lnTo>
                    <a:pt x="1132" y="825"/>
                  </a:lnTo>
                  <a:lnTo>
                    <a:pt x="1174" y="810"/>
                  </a:lnTo>
                  <a:lnTo>
                    <a:pt x="1216" y="792"/>
                  </a:lnTo>
                  <a:lnTo>
                    <a:pt x="1216" y="997"/>
                  </a:lnTo>
                  <a:lnTo>
                    <a:pt x="1167" y="1019"/>
                  </a:lnTo>
                  <a:lnTo>
                    <a:pt x="1120" y="1041"/>
                  </a:lnTo>
                  <a:lnTo>
                    <a:pt x="1076" y="1061"/>
                  </a:lnTo>
                  <a:lnTo>
                    <a:pt x="1026" y="1083"/>
                  </a:lnTo>
                  <a:lnTo>
                    <a:pt x="980" y="1106"/>
                  </a:lnTo>
                  <a:lnTo>
                    <a:pt x="931" y="1130"/>
                  </a:lnTo>
                  <a:lnTo>
                    <a:pt x="886" y="1152"/>
                  </a:lnTo>
                  <a:lnTo>
                    <a:pt x="839" y="1172"/>
                  </a:lnTo>
                  <a:lnTo>
                    <a:pt x="790" y="1194"/>
                  </a:lnTo>
                  <a:lnTo>
                    <a:pt x="745" y="1216"/>
                  </a:lnTo>
                  <a:lnTo>
                    <a:pt x="699" y="1239"/>
                  </a:lnTo>
                  <a:lnTo>
                    <a:pt x="654" y="1263"/>
                  </a:lnTo>
                  <a:lnTo>
                    <a:pt x="608" y="1285"/>
                  </a:lnTo>
                  <a:lnTo>
                    <a:pt x="558" y="1303"/>
                  </a:lnTo>
                  <a:lnTo>
                    <a:pt x="513" y="1327"/>
                  </a:lnTo>
                  <a:lnTo>
                    <a:pt x="467" y="1350"/>
                  </a:lnTo>
                  <a:lnTo>
                    <a:pt x="415" y="1330"/>
                  </a:lnTo>
                  <a:lnTo>
                    <a:pt x="358" y="1312"/>
                  </a:lnTo>
                  <a:lnTo>
                    <a:pt x="296" y="1288"/>
                  </a:lnTo>
                  <a:lnTo>
                    <a:pt x="232" y="1263"/>
                  </a:lnTo>
                  <a:lnTo>
                    <a:pt x="171" y="1236"/>
                  </a:lnTo>
                  <a:lnTo>
                    <a:pt x="109" y="1209"/>
                  </a:lnTo>
                  <a:lnTo>
                    <a:pt x="53" y="1182"/>
                  </a:lnTo>
                  <a:lnTo>
                    <a:pt x="0" y="1155"/>
                  </a:lnTo>
                  <a:close/>
                </a:path>
              </a:pathLst>
            </a:custGeom>
            <a:solidFill>
              <a:srgbClr val="497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Freeform 15"/>
            <p:cNvSpPr>
              <a:spLocks noEditPoints="1"/>
            </p:cNvSpPr>
            <p:nvPr/>
          </p:nvSpPr>
          <p:spPr bwMode="auto">
            <a:xfrm rot="696599">
              <a:off x="3515" y="654"/>
              <a:ext cx="766" cy="436"/>
            </a:xfrm>
            <a:custGeom>
              <a:avLst/>
              <a:gdLst>
                <a:gd name="T0" fmla="*/ 138 w 2297"/>
                <a:gd name="T1" fmla="*/ 0 h 1308"/>
                <a:gd name="T2" fmla="*/ 150 w 2297"/>
                <a:gd name="T3" fmla="*/ 2 h 1308"/>
                <a:gd name="T4" fmla="*/ 170 w 2297"/>
                <a:gd name="T5" fmla="*/ 8 h 1308"/>
                <a:gd name="T6" fmla="*/ 189 w 2297"/>
                <a:gd name="T7" fmla="*/ 15 h 1308"/>
                <a:gd name="T8" fmla="*/ 208 w 2297"/>
                <a:gd name="T9" fmla="*/ 24 h 1308"/>
                <a:gd name="T10" fmla="*/ 227 w 2297"/>
                <a:gd name="T11" fmla="*/ 33 h 1308"/>
                <a:gd name="T12" fmla="*/ 247 w 2297"/>
                <a:gd name="T13" fmla="*/ 42 h 1308"/>
                <a:gd name="T14" fmla="*/ 255 w 2297"/>
                <a:gd name="T15" fmla="*/ 46 h 1308"/>
                <a:gd name="T16" fmla="*/ 240 w 2297"/>
                <a:gd name="T17" fmla="*/ 56 h 1308"/>
                <a:gd name="T18" fmla="*/ 217 w 2297"/>
                <a:gd name="T19" fmla="*/ 67 h 1308"/>
                <a:gd name="T20" fmla="*/ 194 w 2297"/>
                <a:gd name="T21" fmla="*/ 78 h 1308"/>
                <a:gd name="T22" fmla="*/ 171 w 2297"/>
                <a:gd name="T23" fmla="*/ 89 h 1308"/>
                <a:gd name="T24" fmla="*/ 148 w 2297"/>
                <a:gd name="T25" fmla="*/ 100 h 1308"/>
                <a:gd name="T26" fmla="*/ 132 w 2297"/>
                <a:gd name="T27" fmla="*/ 87 h 1308"/>
                <a:gd name="T28" fmla="*/ 162 w 2297"/>
                <a:gd name="T29" fmla="*/ 73 h 1308"/>
                <a:gd name="T30" fmla="*/ 184 w 2297"/>
                <a:gd name="T31" fmla="*/ 56 h 1308"/>
                <a:gd name="T32" fmla="*/ 184 w 2297"/>
                <a:gd name="T33" fmla="*/ 41 h 1308"/>
                <a:gd name="T34" fmla="*/ 166 w 2297"/>
                <a:gd name="T35" fmla="*/ 29 h 1308"/>
                <a:gd name="T36" fmla="*/ 145 w 2297"/>
                <a:gd name="T37" fmla="*/ 25 h 1308"/>
                <a:gd name="T38" fmla="*/ 135 w 2297"/>
                <a:gd name="T39" fmla="*/ 25 h 1308"/>
                <a:gd name="T40" fmla="*/ 132 w 2297"/>
                <a:gd name="T41" fmla="*/ 1 h 1308"/>
                <a:gd name="T42" fmla="*/ 11 w 2297"/>
                <a:gd name="T43" fmla="*/ 113 h 1308"/>
                <a:gd name="T44" fmla="*/ 33 w 2297"/>
                <a:gd name="T45" fmla="*/ 87 h 1308"/>
                <a:gd name="T46" fmla="*/ 59 w 2297"/>
                <a:gd name="T47" fmla="*/ 57 h 1308"/>
                <a:gd name="T48" fmla="*/ 86 w 2297"/>
                <a:gd name="T49" fmla="*/ 28 h 1308"/>
                <a:gd name="T50" fmla="*/ 114 w 2297"/>
                <a:gd name="T51" fmla="*/ 8 h 1308"/>
                <a:gd name="T52" fmla="*/ 132 w 2297"/>
                <a:gd name="T53" fmla="*/ 25 h 1308"/>
                <a:gd name="T54" fmla="*/ 109 w 2297"/>
                <a:gd name="T55" fmla="*/ 33 h 1308"/>
                <a:gd name="T56" fmla="*/ 89 w 2297"/>
                <a:gd name="T57" fmla="*/ 47 h 1308"/>
                <a:gd name="T58" fmla="*/ 77 w 2297"/>
                <a:gd name="T59" fmla="*/ 66 h 1308"/>
                <a:gd name="T60" fmla="*/ 77 w 2297"/>
                <a:gd name="T61" fmla="*/ 87 h 1308"/>
                <a:gd name="T62" fmla="*/ 94 w 2297"/>
                <a:gd name="T63" fmla="*/ 96 h 1308"/>
                <a:gd name="T64" fmla="*/ 108 w 2297"/>
                <a:gd name="T65" fmla="*/ 95 h 1308"/>
                <a:gd name="T66" fmla="*/ 119 w 2297"/>
                <a:gd name="T67" fmla="*/ 92 h 1308"/>
                <a:gd name="T68" fmla="*/ 132 w 2297"/>
                <a:gd name="T69" fmla="*/ 87 h 1308"/>
                <a:gd name="T70" fmla="*/ 121 w 2297"/>
                <a:gd name="T71" fmla="*/ 112 h 1308"/>
                <a:gd name="T72" fmla="*/ 106 w 2297"/>
                <a:gd name="T73" fmla="*/ 119 h 1308"/>
                <a:gd name="T74" fmla="*/ 90 w 2297"/>
                <a:gd name="T75" fmla="*/ 126 h 1308"/>
                <a:gd name="T76" fmla="*/ 75 w 2297"/>
                <a:gd name="T77" fmla="*/ 133 h 1308"/>
                <a:gd name="T78" fmla="*/ 60 w 2297"/>
                <a:gd name="T79" fmla="*/ 140 h 1308"/>
                <a:gd name="T80" fmla="*/ 44 w 2297"/>
                <a:gd name="T81" fmla="*/ 143 h 1308"/>
                <a:gd name="T82" fmla="*/ 25 w 2297"/>
                <a:gd name="T83" fmla="*/ 136 h 1308"/>
                <a:gd name="T84" fmla="*/ 6 w 2297"/>
                <a:gd name="T85" fmla="*/ 128 h 13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97" h="1308">
                  <a:moveTo>
                    <a:pt x="1189" y="8"/>
                  </a:moveTo>
                  <a:lnTo>
                    <a:pt x="1212" y="3"/>
                  </a:lnTo>
                  <a:lnTo>
                    <a:pt x="1239" y="0"/>
                  </a:lnTo>
                  <a:lnTo>
                    <a:pt x="1264" y="3"/>
                  </a:lnTo>
                  <a:lnTo>
                    <a:pt x="1291" y="8"/>
                  </a:lnTo>
                  <a:lnTo>
                    <a:pt x="1352" y="20"/>
                  </a:lnTo>
                  <a:lnTo>
                    <a:pt x="1409" y="35"/>
                  </a:lnTo>
                  <a:lnTo>
                    <a:pt x="1470" y="50"/>
                  </a:lnTo>
                  <a:lnTo>
                    <a:pt x="1527" y="69"/>
                  </a:lnTo>
                  <a:lnTo>
                    <a:pt x="1584" y="92"/>
                  </a:lnTo>
                  <a:lnTo>
                    <a:pt x="1641" y="114"/>
                  </a:lnTo>
                  <a:lnTo>
                    <a:pt x="1698" y="137"/>
                  </a:lnTo>
                  <a:lnTo>
                    <a:pt x="1755" y="163"/>
                  </a:lnTo>
                  <a:lnTo>
                    <a:pt x="1811" y="186"/>
                  </a:lnTo>
                  <a:lnTo>
                    <a:pt x="1868" y="213"/>
                  </a:lnTo>
                  <a:lnTo>
                    <a:pt x="1925" y="243"/>
                  </a:lnTo>
                  <a:lnTo>
                    <a:pt x="1982" y="270"/>
                  </a:lnTo>
                  <a:lnTo>
                    <a:pt x="2040" y="297"/>
                  </a:lnTo>
                  <a:lnTo>
                    <a:pt x="2100" y="323"/>
                  </a:lnTo>
                  <a:lnTo>
                    <a:pt x="2157" y="350"/>
                  </a:lnTo>
                  <a:lnTo>
                    <a:pt x="2218" y="376"/>
                  </a:lnTo>
                  <a:lnTo>
                    <a:pt x="2271" y="407"/>
                  </a:lnTo>
                  <a:lnTo>
                    <a:pt x="2294" y="415"/>
                  </a:lnTo>
                  <a:lnTo>
                    <a:pt x="2297" y="418"/>
                  </a:lnTo>
                  <a:lnTo>
                    <a:pt x="2297" y="442"/>
                  </a:lnTo>
                  <a:lnTo>
                    <a:pt x="2230" y="475"/>
                  </a:lnTo>
                  <a:lnTo>
                    <a:pt x="2161" y="506"/>
                  </a:lnTo>
                  <a:lnTo>
                    <a:pt x="2093" y="540"/>
                  </a:lnTo>
                  <a:lnTo>
                    <a:pt x="2024" y="570"/>
                  </a:lnTo>
                  <a:lnTo>
                    <a:pt x="1952" y="605"/>
                  </a:lnTo>
                  <a:lnTo>
                    <a:pt x="1883" y="635"/>
                  </a:lnTo>
                  <a:lnTo>
                    <a:pt x="1816" y="669"/>
                  </a:lnTo>
                  <a:lnTo>
                    <a:pt x="1747" y="699"/>
                  </a:lnTo>
                  <a:lnTo>
                    <a:pt x="1675" y="733"/>
                  </a:lnTo>
                  <a:lnTo>
                    <a:pt x="1606" y="768"/>
                  </a:lnTo>
                  <a:lnTo>
                    <a:pt x="1538" y="798"/>
                  </a:lnTo>
                  <a:lnTo>
                    <a:pt x="1466" y="832"/>
                  </a:lnTo>
                  <a:lnTo>
                    <a:pt x="1397" y="862"/>
                  </a:lnTo>
                  <a:lnTo>
                    <a:pt x="1330" y="896"/>
                  </a:lnTo>
                  <a:lnTo>
                    <a:pt x="1257" y="928"/>
                  </a:lnTo>
                  <a:lnTo>
                    <a:pt x="1189" y="961"/>
                  </a:lnTo>
                  <a:lnTo>
                    <a:pt x="1189" y="787"/>
                  </a:lnTo>
                  <a:lnTo>
                    <a:pt x="1276" y="748"/>
                  </a:lnTo>
                  <a:lnTo>
                    <a:pt x="1367" y="703"/>
                  </a:lnTo>
                  <a:lnTo>
                    <a:pt x="1454" y="654"/>
                  </a:lnTo>
                  <a:lnTo>
                    <a:pt x="1535" y="605"/>
                  </a:lnTo>
                  <a:lnTo>
                    <a:pt x="1602" y="555"/>
                  </a:lnTo>
                  <a:lnTo>
                    <a:pt x="1656" y="506"/>
                  </a:lnTo>
                  <a:lnTo>
                    <a:pt x="1686" y="460"/>
                  </a:lnTo>
                  <a:lnTo>
                    <a:pt x="1693" y="422"/>
                  </a:lnTo>
                  <a:lnTo>
                    <a:pt x="1656" y="365"/>
                  </a:lnTo>
                  <a:lnTo>
                    <a:pt x="1606" y="316"/>
                  </a:lnTo>
                  <a:lnTo>
                    <a:pt x="1553" y="282"/>
                  </a:lnTo>
                  <a:lnTo>
                    <a:pt x="1496" y="259"/>
                  </a:lnTo>
                  <a:lnTo>
                    <a:pt x="1431" y="240"/>
                  </a:lnTo>
                  <a:lnTo>
                    <a:pt x="1367" y="232"/>
                  </a:lnTo>
                  <a:lnTo>
                    <a:pt x="1303" y="225"/>
                  </a:lnTo>
                  <a:lnTo>
                    <a:pt x="1242" y="225"/>
                  </a:lnTo>
                  <a:lnTo>
                    <a:pt x="1227" y="225"/>
                  </a:lnTo>
                  <a:lnTo>
                    <a:pt x="1212" y="225"/>
                  </a:lnTo>
                  <a:lnTo>
                    <a:pt x="1200" y="228"/>
                  </a:lnTo>
                  <a:lnTo>
                    <a:pt x="1189" y="228"/>
                  </a:lnTo>
                  <a:lnTo>
                    <a:pt x="1189" y="8"/>
                  </a:lnTo>
                  <a:close/>
                  <a:moveTo>
                    <a:pt x="0" y="1125"/>
                  </a:moveTo>
                  <a:lnTo>
                    <a:pt x="50" y="1076"/>
                  </a:lnTo>
                  <a:lnTo>
                    <a:pt x="102" y="1019"/>
                  </a:lnTo>
                  <a:lnTo>
                    <a:pt x="163" y="946"/>
                  </a:lnTo>
                  <a:lnTo>
                    <a:pt x="231" y="866"/>
                  </a:lnTo>
                  <a:lnTo>
                    <a:pt x="299" y="783"/>
                  </a:lnTo>
                  <a:lnTo>
                    <a:pt x="376" y="696"/>
                  </a:lnTo>
                  <a:lnTo>
                    <a:pt x="452" y="605"/>
                  </a:lnTo>
                  <a:lnTo>
                    <a:pt x="531" y="513"/>
                  </a:lnTo>
                  <a:lnTo>
                    <a:pt x="615" y="422"/>
                  </a:lnTo>
                  <a:lnTo>
                    <a:pt x="694" y="338"/>
                  </a:lnTo>
                  <a:lnTo>
                    <a:pt x="778" y="255"/>
                  </a:lnTo>
                  <a:lnTo>
                    <a:pt x="866" y="183"/>
                  </a:lnTo>
                  <a:lnTo>
                    <a:pt x="945" y="122"/>
                  </a:lnTo>
                  <a:lnTo>
                    <a:pt x="1029" y="69"/>
                  </a:lnTo>
                  <a:lnTo>
                    <a:pt x="1108" y="30"/>
                  </a:lnTo>
                  <a:lnTo>
                    <a:pt x="1189" y="8"/>
                  </a:lnTo>
                  <a:lnTo>
                    <a:pt x="1189" y="228"/>
                  </a:lnTo>
                  <a:lnTo>
                    <a:pt x="1120" y="243"/>
                  </a:lnTo>
                  <a:lnTo>
                    <a:pt x="1052" y="270"/>
                  </a:lnTo>
                  <a:lnTo>
                    <a:pt x="983" y="301"/>
                  </a:lnTo>
                  <a:lnTo>
                    <a:pt x="919" y="338"/>
                  </a:lnTo>
                  <a:lnTo>
                    <a:pt x="859" y="380"/>
                  </a:lnTo>
                  <a:lnTo>
                    <a:pt x="805" y="425"/>
                  </a:lnTo>
                  <a:lnTo>
                    <a:pt x="760" y="475"/>
                  </a:lnTo>
                  <a:lnTo>
                    <a:pt x="726" y="528"/>
                  </a:lnTo>
                  <a:lnTo>
                    <a:pt x="694" y="593"/>
                  </a:lnTo>
                  <a:lnTo>
                    <a:pt x="679" y="662"/>
                  </a:lnTo>
                  <a:lnTo>
                    <a:pt x="676" y="721"/>
                  </a:lnTo>
                  <a:lnTo>
                    <a:pt x="694" y="780"/>
                  </a:lnTo>
                  <a:lnTo>
                    <a:pt x="726" y="825"/>
                  </a:lnTo>
                  <a:lnTo>
                    <a:pt x="778" y="854"/>
                  </a:lnTo>
                  <a:lnTo>
                    <a:pt x="847" y="862"/>
                  </a:lnTo>
                  <a:lnTo>
                    <a:pt x="933" y="851"/>
                  </a:lnTo>
                  <a:lnTo>
                    <a:pt x="953" y="854"/>
                  </a:lnTo>
                  <a:lnTo>
                    <a:pt x="972" y="851"/>
                  </a:lnTo>
                  <a:lnTo>
                    <a:pt x="1002" y="847"/>
                  </a:lnTo>
                  <a:lnTo>
                    <a:pt x="1032" y="839"/>
                  </a:lnTo>
                  <a:lnTo>
                    <a:pt x="1067" y="829"/>
                  </a:lnTo>
                  <a:lnTo>
                    <a:pt x="1105" y="817"/>
                  </a:lnTo>
                  <a:lnTo>
                    <a:pt x="1147" y="802"/>
                  </a:lnTo>
                  <a:lnTo>
                    <a:pt x="1189" y="787"/>
                  </a:lnTo>
                  <a:lnTo>
                    <a:pt x="1189" y="961"/>
                  </a:lnTo>
                  <a:lnTo>
                    <a:pt x="1140" y="985"/>
                  </a:lnTo>
                  <a:lnTo>
                    <a:pt x="1093" y="1007"/>
                  </a:lnTo>
                  <a:lnTo>
                    <a:pt x="1049" y="1026"/>
                  </a:lnTo>
                  <a:lnTo>
                    <a:pt x="999" y="1049"/>
                  </a:lnTo>
                  <a:lnTo>
                    <a:pt x="953" y="1071"/>
                  </a:lnTo>
                  <a:lnTo>
                    <a:pt x="908" y="1091"/>
                  </a:lnTo>
                  <a:lnTo>
                    <a:pt x="862" y="1113"/>
                  </a:lnTo>
                  <a:lnTo>
                    <a:pt x="812" y="1133"/>
                  </a:lnTo>
                  <a:lnTo>
                    <a:pt x="767" y="1155"/>
                  </a:lnTo>
                  <a:lnTo>
                    <a:pt x="721" y="1178"/>
                  </a:lnTo>
                  <a:lnTo>
                    <a:pt x="676" y="1197"/>
                  </a:lnTo>
                  <a:lnTo>
                    <a:pt x="630" y="1219"/>
                  </a:lnTo>
                  <a:lnTo>
                    <a:pt x="585" y="1242"/>
                  </a:lnTo>
                  <a:lnTo>
                    <a:pt x="539" y="1261"/>
                  </a:lnTo>
                  <a:lnTo>
                    <a:pt x="494" y="1284"/>
                  </a:lnTo>
                  <a:lnTo>
                    <a:pt x="447" y="1308"/>
                  </a:lnTo>
                  <a:lnTo>
                    <a:pt x="398" y="1291"/>
                  </a:lnTo>
                  <a:lnTo>
                    <a:pt x="341" y="1273"/>
                  </a:lnTo>
                  <a:lnTo>
                    <a:pt x="284" y="1251"/>
                  </a:lnTo>
                  <a:lnTo>
                    <a:pt x="223" y="1227"/>
                  </a:lnTo>
                  <a:lnTo>
                    <a:pt x="163" y="1201"/>
                  </a:lnTo>
                  <a:lnTo>
                    <a:pt x="106" y="1175"/>
                  </a:lnTo>
                  <a:lnTo>
                    <a:pt x="50" y="1151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568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Freeform 16"/>
            <p:cNvSpPr>
              <a:spLocks noEditPoints="1"/>
            </p:cNvSpPr>
            <p:nvPr/>
          </p:nvSpPr>
          <p:spPr bwMode="auto">
            <a:xfrm rot="696599">
              <a:off x="3524" y="658"/>
              <a:ext cx="745" cy="424"/>
            </a:xfrm>
            <a:custGeom>
              <a:avLst/>
              <a:gdLst>
                <a:gd name="T0" fmla="*/ 134 w 2237"/>
                <a:gd name="T1" fmla="*/ 0 h 1273"/>
                <a:gd name="T2" fmla="*/ 146 w 2237"/>
                <a:gd name="T3" fmla="*/ 2 h 1273"/>
                <a:gd name="T4" fmla="*/ 165 w 2237"/>
                <a:gd name="T5" fmla="*/ 8 h 1273"/>
                <a:gd name="T6" fmla="*/ 183 w 2237"/>
                <a:gd name="T7" fmla="*/ 15 h 1273"/>
                <a:gd name="T8" fmla="*/ 201 w 2237"/>
                <a:gd name="T9" fmla="*/ 23 h 1273"/>
                <a:gd name="T10" fmla="*/ 219 w 2237"/>
                <a:gd name="T11" fmla="*/ 32 h 1273"/>
                <a:gd name="T12" fmla="*/ 238 w 2237"/>
                <a:gd name="T13" fmla="*/ 41 h 1273"/>
                <a:gd name="T14" fmla="*/ 247 w 2237"/>
                <a:gd name="T15" fmla="*/ 45 h 1273"/>
                <a:gd name="T16" fmla="*/ 233 w 2237"/>
                <a:gd name="T17" fmla="*/ 54 h 1273"/>
                <a:gd name="T18" fmla="*/ 210 w 2237"/>
                <a:gd name="T19" fmla="*/ 65 h 1273"/>
                <a:gd name="T20" fmla="*/ 188 w 2237"/>
                <a:gd name="T21" fmla="*/ 75 h 1273"/>
                <a:gd name="T22" fmla="*/ 166 w 2237"/>
                <a:gd name="T23" fmla="*/ 85 h 1273"/>
                <a:gd name="T24" fmla="*/ 143 w 2237"/>
                <a:gd name="T25" fmla="*/ 96 h 1273"/>
                <a:gd name="T26" fmla="*/ 128 w 2237"/>
                <a:gd name="T27" fmla="*/ 87 h 1273"/>
                <a:gd name="T28" fmla="*/ 161 w 2237"/>
                <a:gd name="T29" fmla="*/ 71 h 1273"/>
                <a:gd name="T30" fmla="*/ 185 w 2237"/>
                <a:gd name="T31" fmla="*/ 54 h 1273"/>
                <a:gd name="T32" fmla="*/ 184 w 2237"/>
                <a:gd name="T33" fmla="*/ 38 h 1273"/>
                <a:gd name="T34" fmla="*/ 165 w 2237"/>
                <a:gd name="T35" fmla="*/ 25 h 1273"/>
                <a:gd name="T36" fmla="*/ 143 w 2237"/>
                <a:gd name="T37" fmla="*/ 22 h 1273"/>
                <a:gd name="T38" fmla="*/ 132 w 2237"/>
                <a:gd name="T39" fmla="*/ 22 h 1273"/>
                <a:gd name="T40" fmla="*/ 128 w 2237"/>
                <a:gd name="T41" fmla="*/ 1 h 1273"/>
                <a:gd name="T42" fmla="*/ 11 w 2237"/>
                <a:gd name="T43" fmla="*/ 110 h 1273"/>
                <a:gd name="T44" fmla="*/ 33 w 2237"/>
                <a:gd name="T45" fmla="*/ 85 h 1273"/>
                <a:gd name="T46" fmla="*/ 58 w 2237"/>
                <a:gd name="T47" fmla="*/ 56 h 1273"/>
                <a:gd name="T48" fmla="*/ 85 w 2237"/>
                <a:gd name="T49" fmla="*/ 28 h 1273"/>
                <a:gd name="T50" fmla="*/ 111 w 2237"/>
                <a:gd name="T51" fmla="*/ 8 h 1273"/>
                <a:gd name="T52" fmla="*/ 128 w 2237"/>
                <a:gd name="T53" fmla="*/ 22 h 1273"/>
                <a:gd name="T54" fmla="*/ 105 w 2237"/>
                <a:gd name="T55" fmla="*/ 31 h 1273"/>
                <a:gd name="T56" fmla="*/ 84 w 2237"/>
                <a:gd name="T57" fmla="*/ 47 h 1273"/>
                <a:gd name="T58" fmla="*/ 71 w 2237"/>
                <a:gd name="T59" fmla="*/ 65 h 1273"/>
                <a:gd name="T60" fmla="*/ 71 w 2237"/>
                <a:gd name="T61" fmla="*/ 88 h 1273"/>
                <a:gd name="T62" fmla="*/ 90 w 2237"/>
                <a:gd name="T63" fmla="*/ 97 h 1273"/>
                <a:gd name="T64" fmla="*/ 106 w 2237"/>
                <a:gd name="T65" fmla="*/ 94 h 1273"/>
                <a:gd name="T66" fmla="*/ 116 w 2237"/>
                <a:gd name="T67" fmla="*/ 92 h 1273"/>
                <a:gd name="T68" fmla="*/ 128 w 2237"/>
                <a:gd name="T69" fmla="*/ 87 h 1273"/>
                <a:gd name="T70" fmla="*/ 118 w 2237"/>
                <a:gd name="T71" fmla="*/ 108 h 1273"/>
                <a:gd name="T72" fmla="*/ 103 w 2237"/>
                <a:gd name="T73" fmla="*/ 115 h 1273"/>
                <a:gd name="T74" fmla="*/ 88 w 2237"/>
                <a:gd name="T75" fmla="*/ 122 h 1273"/>
                <a:gd name="T76" fmla="*/ 72 w 2237"/>
                <a:gd name="T77" fmla="*/ 129 h 1273"/>
                <a:gd name="T78" fmla="*/ 58 w 2237"/>
                <a:gd name="T79" fmla="*/ 136 h 1273"/>
                <a:gd name="T80" fmla="*/ 43 w 2237"/>
                <a:gd name="T81" fmla="*/ 140 h 1273"/>
                <a:gd name="T82" fmla="*/ 24 w 2237"/>
                <a:gd name="T83" fmla="*/ 132 h 1273"/>
                <a:gd name="T84" fmla="*/ 5 w 2237"/>
                <a:gd name="T85" fmla="*/ 125 h 12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37" h="1273">
                  <a:moveTo>
                    <a:pt x="1154" y="9"/>
                  </a:moveTo>
                  <a:lnTo>
                    <a:pt x="1181" y="0"/>
                  </a:lnTo>
                  <a:lnTo>
                    <a:pt x="1208" y="0"/>
                  </a:lnTo>
                  <a:lnTo>
                    <a:pt x="1235" y="0"/>
                  </a:lnTo>
                  <a:lnTo>
                    <a:pt x="1257" y="9"/>
                  </a:lnTo>
                  <a:lnTo>
                    <a:pt x="1314" y="19"/>
                  </a:lnTo>
                  <a:lnTo>
                    <a:pt x="1376" y="34"/>
                  </a:lnTo>
                  <a:lnTo>
                    <a:pt x="1432" y="51"/>
                  </a:lnTo>
                  <a:lnTo>
                    <a:pt x="1485" y="69"/>
                  </a:lnTo>
                  <a:lnTo>
                    <a:pt x="1543" y="88"/>
                  </a:lnTo>
                  <a:lnTo>
                    <a:pt x="1595" y="111"/>
                  </a:lnTo>
                  <a:lnTo>
                    <a:pt x="1652" y="133"/>
                  </a:lnTo>
                  <a:lnTo>
                    <a:pt x="1706" y="157"/>
                  </a:lnTo>
                  <a:lnTo>
                    <a:pt x="1763" y="182"/>
                  </a:lnTo>
                  <a:lnTo>
                    <a:pt x="1815" y="206"/>
                  </a:lnTo>
                  <a:lnTo>
                    <a:pt x="1869" y="232"/>
                  </a:lnTo>
                  <a:lnTo>
                    <a:pt x="1926" y="259"/>
                  </a:lnTo>
                  <a:lnTo>
                    <a:pt x="1980" y="286"/>
                  </a:lnTo>
                  <a:lnTo>
                    <a:pt x="2037" y="312"/>
                  </a:lnTo>
                  <a:lnTo>
                    <a:pt x="2093" y="339"/>
                  </a:lnTo>
                  <a:lnTo>
                    <a:pt x="2150" y="365"/>
                  </a:lnTo>
                  <a:lnTo>
                    <a:pt x="2200" y="392"/>
                  </a:lnTo>
                  <a:lnTo>
                    <a:pt x="2222" y="396"/>
                  </a:lnTo>
                  <a:lnTo>
                    <a:pt x="2230" y="404"/>
                  </a:lnTo>
                  <a:lnTo>
                    <a:pt x="2237" y="422"/>
                  </a:lnTo>
                  <a:lnTo>
                    <a:pt x="2170" y="453"/>
                  </a:lnTo>
                  <a:lnTo>
                    <a:pt x="2101" y="487"/>
                  </a:lnTo>
                  <a:lnTo>
                    <a:pt x="2032" y="517"/>
                  </a:lnTo>
                  <a:lnTo>
                    <a:pt x="1965" y="547"/>
                  </a:lnTo>
                  <a:lnTo>
                    <a:pt x="1899" y="582"/>
                  </a:lnTo>
                  <a:lnTo>
                    <a:pt x="1832" y="612"/>
                  </a:lnTo>
                  <a:lnTo>
                    <a:pt x="1763" y="643"/>
                  </a:lnTo>
                  <a:lnTo>
                    <a:pt x="1699" y="673"/>
                  </a:lnTo>
                  <a:lnTo>
                    <a:pt x="1630" y="707"/>
                  </a:lnTo>
                  <a:lnTo>
                    <a:pt x="1561" y="737"/>
                  </a:lnTo>
                  <a:lnTo>
                    <a:pt x="1494" y="769"/>
                  </a:lnTo>
                  <a:lnTo>
                    <a:pt x="1428" y="802"/>
                  </a:lnTo>
                  <a:lnTo>
                    <a:pt x="1361" y="833"/>
                  </a:lnTo>
                  <a:lnTo>
                    <a:pt x="1292" y="863"/>
                  </a:lnTo>
                  <a:lnTo>
                    <a:pt x="1223" y="897"/>
                  </a:lnTo>
                  <a:lnTo>
                    <a:pt x="1154" y="927"/>
                  </a:lnTo>
                  <a:lnTo>
                    <a:pt x="1154" y="787"/>
                  </a:lnTo>
                  <a:lnTo>
                    <a:pt x="1254" y="745"/>
                  </a:lnTo>
                  <a:lnTo>
                    <a:pt x="1353" y="692"/>
                  </a:lnTo>
                  <a:lnTo>
                    <a:pt x="1452" y="639"/>
                  </a:lnTo>
                  <a:lnTo>
                    <a:pt x="1539" y="586"/>
                  </a:lnTo>
                  <a:lnTo>
                    <a:pt x="1610" y="532"/>
                  </a:lnTo>
                  <a:lnTo>
                    <a:pt x="1664" y="483"/>
                  </a:lnTo>
                  <a:lnTo>
                    <a:pt x="1694" y="438"/>
                  </a:lnTo>
                  <a:lnTo>
                    <a:pt x="1694" y="399"/>
                  </a:lnTo>
                  <a:lnTo>
                    <a:pt x="1657" y="339"/>
                  </a:lnTo>
                  <a:lnTo>
                    <a:pt x="1607" y="290"/>
                  </a:lnTo>
                  <a:lnTo>
                    <a:pt x="1551" y="256"/>
                  </a:lnTo>
                  <a:lnTo>
                    <a:pt x="1485" y="229"/>
                  </a:lnTo>
                  <a:lnTo>
                    <a:pt x="1417" y="214"/>
                  </a:lnTo>
                  <a:lnTo>
                    <a:pt x="1349" y="206"/>
                  </a:lnTo>
                  <a:lnTo>
                    <a:pt x="1284" y="202"/>
                  </a:lnTo>
                  <a:lnTo>
                    <a:pt x="1220" y="202"/>
                  </a:lnTo>
                  <a:lnTo>
                    <a:pt x="1205" y="202"/>
                  </a:lnTo>
                  <a:lnTo>
                    <a:pt x="1189" y="202"/>
                  </a:lnTo>
                  <a:lnTo>
                    <a:pt x="1171" y="202"/>
                  </a:lnTo>
                  <a:lnTo>
                    <a:pt x="1154" y="202"/>
                  </a:lnTo>
                  <a:lnTo>
                    <a:pt x="1154" y="9"/>
                  </a:lnTo>
                  <a:close/>
                  <a:moveTo>
                    <a:pt x="0" y="1099"/>
                  </a:moveTo>
                  <a:lnTo>
                    <a:pt x="49" y="1053"/>
                  </a:lnTo>
                  <a:lnTo>
                    <a:pt x="103" y="992"/>
                  </a:lnTo>
                  <a:lnTo>
                    <a:pt x="164" y="924"/>
                  </a:lnTo>
                  <a:lnTo>
                    <a:pt x="228" y="848"/>
                  </a:lnTo>
                  <a:lnTo>
                    <a:pt x="296" y="764"/>
                  </a:lnTo>
                  <a:lnTo>
                    <a:pt x="369" y="677"/>
                  </a:lnTo>
                  <a:lnTo>
                    <a:pt x="444" y="589"/>
                  </a:lnTo>
                  <a:lnTo>
                    <a:pt x="520" y="502"/>
                  </a:lnTo>
                  <a:lnTo>
                    <a:pt x="601" y="414"/>
                  </a:lnTo>
                  <a:lnTo>
                    <a:pt x="685" y="330"/>
                  </a:lnTo>
                  <a:lnTo>
                    <a:pt x="764" y="251"/>
                  </a:lnTo>
                  <a:lnTo>
                    <a:pt x="843" y="179"/>
                  </a:lnTo>
                  <a:lnTo>
                    <a:pt x="924" y="118"/>
                  </a:lnTo>
                  <a:lnTo>
                    <a:pt x="1003" y="69"/>
                  </a:lnTo>
                  <a:lnTo>
                    <a:pt x="1079" y="31"/>
                  </a:lnTo>
                  <a:lnTo>
                    <a:pt x="1154" y="9"/>
                  </a:lnTo>
                  <a:lnTo>
                    <a:pt x="1154" y="202"/>
                  </a:lnTo>
                  <a:lnTo>
                    <a:pt x="1087" y="221"/>
                  </a:lnTo>
                  <a:lnTo>
                    <a:pt x="1015" y="248"/>
                  </a:lnTo>
                  <a:lnTo>
                    <a:pt x="942" y="281"/>
                  </a:lnTo>
                  <a:lnTo>
                    <a:pt x="875" y="323"/>
                  </a:lnTo>
                  <a:lnTo>
                    <a:pt x="813" y="369"/>
                  </a:lnTo>
                  <a:lnTo>
                    <a:pt x="756" y="419"/>
                  </a:lnTo>
                  <a:lnTo>
                    <a:pt x="710" y="468"/>
                  </a:lnTo>
                  <a:lnTo>
                    <a:pt x="673" y="517"/>
                  </a:lnTo>
                  <a:lnTo>
                    <a:pt x="638" y="589"/>
                  </a:lnTo>
                  <a:lnTo>
                    <a:pt x="619" y="665"/>
                  </a:lnTo>
                  <a:lnTo>
                    <a:pt x="619" y="734"/>
                  </a:lnTo>
                  <a:lnTo>
                    <a:pt x="638" y="791"/>
                  </a:lnTo>
                  <a:lnTo>
                    <a:pt x="673" y="836"/>
                  </a:lnTo>
                  <a:lnTo>
                    <a:pt x="734" y="867"/>
                  </a:lnTo>
                  <a:lnTo>
                    <a:pt x="813" y="870"/>
                  </a:lnTo>
                  <a:lnTo>
                    <a:pt x="919" y="848"/>
                  </a:lnTo>
                  <a:lnTo>
                    <a:pt x="934" y="851"/>
                  </a:lnTo>
                  <a:lnTo>
                    <a:pt x="957" y="848"/>
                  </a:lnTo>
                  <a:lnTo>
                    <a:pt x="984" y="843"/>
                  </a:lnTo>
                  <a:lnTo>
                    <a:pt x="1011" y="836"/>
                  </a:lnTo>
                  <a:lnTo>
                    <a:pt x="1045" y="828"/>
                  </a:lnTo>
                  <a:lnTo>
                    <a:pt x="1079" y="818"/>
                  </a:lnTo>
                  <a:lnTo>
                    <a:pt x="1117" y="802"/>
                  </a:lnTo>
                  <a:lnTo>
                    <a:pt x="1154" y="787"/>
                  </a:lnTo>
                  <a:lnTo>
                    <a:pt x="1154" y="927"/>
                  </a:lnTo>
                  <a:lnTo>
                    <a:pt x="1109" y="947"/>
                  </a:lnTo>
                  <a:lnTo>
                    <a:pt x="1065" y="969"/>
                  </a:lnTo>
                  <a:lnTo>
                    <a:pt x="1018" y="989"/>
                  </a:lnTo>
                  <a:lnTo>
                    <a:pt x="973" y="1011"/>
                  </a:lnTo>
                  <a:lnTo>
                    <a:pt x="927" y="1033"/>
                  </a:lnTo>
                  <a:lnTo>
                    <a:pt x="882" y="1053"/>
                  </a:lnTo>
                  <a:lnTo>
                    <a:pt x="836" y="1075"/>
                  </a:lnTo>
                  <a:lnTo>
                    <a:pt x="791" y="1095"/>
                  </a:lnTo>
                  <a:lnTo>
                    <a:pt x="744" y="1117"/>
                  </a:lnTo>
                  <a:lnTo>
                    <a:pt x="700" y="1140"/>
                  </a:lnTo>
                  <a:lnTo>
                    <a:pt x="653" y="1164"/>
                  </a:lnTo>
                  <a:lnTo>
                    <a:pt x="611" y="1181"/>
                  </a:lnTo>
                  <a:lnTo>
                    <a:pt x="566" y="1205"/>
                  </a:lnTo>
                  <a:lnTo>
                    <a:pt x="520" y="1228"/>
                  </a:lnTo>
                  <a:lnTo>
                    <a:pt x="475" y="1250"/>
                  </a:lnTo>
                  <a:lnTo>
                    <a:pt x="433" y="1273"/>
                  </a:lnTo>
                  <a:lnTo>
                    <a:pt x="384" y="1258"/>
                  </a:lnTo>
                  <a:lnTo>
                    <a:pt x="327" y="1240"/>
                  </a:lnTo>
                  <a:lnTo>
                    <a:pt x="273" y="1216"/>
                  </a:lnTo>
                  <a:lnTo>
                    <a:pt x="217" y="1193"/>
                  </a:lnTo>
                  <a:lnTo>
                    <a:pt x="160" y="1171"/>
                  </a:lnTo>
                  <a:lnTo>
                    <a:pt x="103" y="1149"/>
                  </a:lnTo>
                  <a:lnTo>
                    <a:pt x="49" y="1122"/>
                  </a:lnTo>
                  <a:lnTo>
                    <a:pt x="0" y="1099"/>
                  </a:lnTo>
                  <a:close/>
                </a:path>
              </a:pathLst>
            </a:custGeom>
            <a:solidFill>
              <a:srgbClr val="66A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Freeform 17"/>
            <p:cNvSpPr>
              <a:spLocks noEditPoints="1"/>
            </p:cNvSpPr>
            <p:nvPr/>
          </p:nvSpPr>
          <p:spPr bwMode="auto">
            <a:xfrm rot="696599">
              <a:off x="3534" y="661"/>
              <a:ext cx="721" cy="409"/>
            </a:xfrm>
            <a:custGeom>
              <a:avLst/>
              <a:gdLst>
                <a:gd name="T0" fmla="*/ 131 w 2165"/>
                <a:gd name="T1" fmla="*/ 0 h 1228"/>
                <a:gd name="T2" fmla="*/ 143 w 2165"/>
                <a:gd name="T3" fmla="*/ 2 h 1228"/>
                <a:gd name="T4" fmla="*/ 161 w 2165"/>
                <a:gd name="T5" fmla="*/ 7 h 1228"/>
                <a:gd name="T6" fmla="*/ 178 w 2165"/>
                <a:gd name="T7" fmla="*/ 14 h 1228"/>
                <a:gd name="T8" fmla="*/ 195 w 2165"/>
                <a:gd name="T9" fmla="*/ 22 h 1228"/>
                <a:gd name="T10" fmla="*/ 213 w 2165"/>
                <a:gd name="T11" fmla="*/ 30 h 1228"/>
                <a:gd name="T12" fmla="*/ 231 w 2165"/>
                <a:gd name="T13" fmla="*/ 38 h 1228"/>
                <a:gd name="T14" fmla="*/ 239 w 2165"/>
                <a:gd name="T15" fmla="*/ 43 h 1228"/>
                <a:gd name="T16" fmla="*/ 226 w 2165"/>
                <a:gd name="T17" fmla="*/ 52 h 1228"/>
                <a:gd name="T18" fmla="*/ 204 w 2165"/>
                <a:gd name="T19" fmla="*/ 62 h 1228"/>
                <a:gd name="T20" fmla="*/ 183 w 2165"/>
                <a:gd name="T21" fmla="*/ 72 h 1228"/>
                <a:gd name="T22" fmla="*/ 161 w 2165"/>
                <a:gd name="T23" fmla="*/ 82 h 1228"/>
                <a:gd name="T24" fmla="*/ 140 w 2165"/>
                <a:gd name="T25" fmla="*/ 92 h 1228"/>
                <a:gd name="T26" fmla="*/ 125 w 2165"/>
                <a:gd name="T27" fmla="*/ 87 h 1228"/>
                <a:gd name="T28" fmla="*/ 143 w 2165"/>
                <a:gd name="T29" fmla="*/ 79 h 1228"/>
                <a:gd name="T30" fmla="*/ 160 w 2165"/>
                <a:gd name="T31" fmla="*/ 70 h 1228"/>
                <a:gd name="T32" fmla="*/ 175 w 2165"/>
                <a:gd name="T33" fmla="*/ 60 h 1228"/>
                <a:gd name="T34" fmla="*/ 186 w 2165"/>
                <a:gd name="T35" fmla="*/ 51 h 1228"/>
                <a:gd name="T36" fmla="*/ 189 w 2165"/>
                <a:gd name="T37" fmla="*/ 44 h 1228"/>
                <a:gd name="T38" fmla="*/ 178 w 2165"/>
                <a:gd name="T39" fmla="*/ 30 h 1228"/>
                <a:gd name="T40" fmla="*/ 156 w 2165"/>
                <a:gd name="T41" fmla="*/ 21 h 1228"/>
                <a:gd name="T42" fmla="*/ 133 w 2165"/>
                <a:gd name="T43" fmla="*/ 19 h 1228"/>
                <a:gd name="T44" fmla="*/ 127 w 2165"/>
                <a:gd name="T45" fmla="*/ 19 h 1228"/>
                <a:gd name="T46" fmla="*/ 0 w 2165"/>
                <a:gd name="T47" fmla="*/ 119 h 1228"/>
                <a:gd name="T48" fmla="*/ 17 w 2165"/>
                <a:gd name="T49" fmla="*/ 100 h 1228"/>
                <a:gd name="T50" fmla="*/ 40 w 2165"/>
                <a:gd name="T51" fmla="*/ 73 h 1228"/>
                <a:gd name="T52" fmla="*/ 66 w 2165"/>
                <a:gd name="T53" fmla="*/ 45 h 1228"/>
                <a:gd name="T54" fmla="*/ 92 w 2165"/>
                <a:gd name="T55" fmla="*/ 19 h 1228"/>
                <a:gd name="T56" fmla="*/ 118 w 2165"/>
                <a:gd name="T57" fmla="*/ 3 h 1228"/>
                <a:gd name="T58" fmla="*/ 117 w 2165"/>
                <a:gd name="T59" fmla="*/ 22 h 1228"/>
                <a:gd name="T60" fmla="*/ 92 w 2165"/>
                <a:gd name="T61" fmla="*/ 34 h 1228"/>
                <a:gd name="T62" fmla="*/ 72 w 2165"/>
                <a:gd name="T63" fmla="*/ 51 h 1228"/>
                <a:gd name="T64" fmla="*/ 62 w 2165"/>
                <a:gd name="T65" fmla="*/ 74 h 1228"/>
                <a:gd name="T66" fmla="*/ 69 w 2165"/>
                <a:gd name="T67" fmla="*/ 94 h 1228"/>
                <a:gd name="T68" fmla="*/ 99 w 2165"/>
                <a:gd name="T69" fmla="*/ 93 h 1228"/>
                <a:gd name="T70" fmla="*/ 106 w 2165"/>
                <a:gd name="T71" fmla="*/ 93 h 1228"/>
                <a:gd name="T72" fmla="*/ 117 w 2165"/>
                <a:gd name="T73" fmla="*/ 90 h 1228"/>
                <a:gd name="T74" fmla="*/ 125 w 2165"/>
                <a:gd name="T75" fmla="*/ 99 h 1228"/>
                <a:gd name="T76" fmla="*/ 110 w 2165"/>
                <a:gd name="T77" fmla="*/ 106 h 1228"/>
                <a:gd name="T78" fmla="*/ 95 w 2165"/>
                <a:gd name="T79" fmla="*/ 113 h 1228"/>
                <a:gd name="T80" fmla="*/ 80 w 2165"/>
                <a:gd name="T81" fmla="*/ 120 h 1228"/>
                <a:gd name="T82" fmla="*/ 65 w 2165"/>
                <a:gd name="T83" fmla="*/ 127 h 1228"/>
                <a:gd name="T84" fmla="*/ 51 w 2165"/>
                <a:gd name="T85" fmla="*/ 134 h 1228"/>
                <a:gd name="T86" fmla="*/ 34 w 2165"/>
                <a:gd name="T87" fmla="*/ 133 h 1228"/>
                <a:gd name="T88" fmla="*/ 16 w 2165"/>
                <a:gd name="T89" fmla="*/ 127 h 1228"/>
                <a:gd name="T90" fmla="*/ 0 w 2165"/>
                <a:gd name="T91" fmla="*/ 119 h 122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165" h="1228">
                  <a:moveTo>
                    <a:pt x="1127" y="7"/>
                  </a:moveTo>
                  <a:lnTo>
                    <a:pt x="1154" y="0"/>
                  </a:lnTo>
                  <a:lnTo>
                    <a:pt x="1178" y="0"/>
                  </a:lnTo>
                  <a:lnTo>
                    <a:pt x="1201" y="0"/>
                  </a:lnTo>
                  <a:lnTo>
                    <a:pt x="1227" y="7"/>
                  </a:lnTo>
                  <a:lnTo>
                    <a:pt x="1284" y="19"/>
                  </a:lnTo>
                  <a:lnTo>
                    <a:pt x="1341" y="30"/>
                  </a:lnTo>
                  <a:lnTo>
                    <a:pt x="1393" y="46"/>
                  </a:lnTo>
                  <a:lnTo>
                    <a:pt x="1447" y="64"/>
                  </a:lnTo>
                  <a:lnTo>
                    <a:pt x="1500" y="84"/>
                  </a:lnTo>
                  <a:lnTo>
                    <a:pt x="1553" y="103"/>
                  </a:lnTo>
                  <a:lnTo>
                    <a:pt x="1607" y="125"/>
                  </a:lnTo>
                  <a:lnTo>
                    <a:pt x="1657" y="145"/>
                  </a:lnTo>
                  <a:lnTo>
                    <a:pt x="1709" y="170"/>
                  </a:lnTo>
                  <a:lnTo>
                    <a:pt x="1763" y="194"/>
                  </a:lnTo>
                  <a:lnTo>
                    <a:pt x="1812" y="217"/>
                  </a:lnTo>
                  <a:lnTo>
                    <a:pt x="1865" y="244"/>
                  </a:lnTo>
                  <a:lnTo>
                    <a:pt x="1918" y="266"/>
                  </a:lnTo>
                  <a:lnTo>
                    <a:pt x="1975" y="293"/>
                  </a:lnTo>
                  <a:lnTo>
                    <a:pt x="2028" y="318"/>
                  </a:lnTo>
                  <a:lnTo>
                    <a:pt x="2086" y="342"/>
                  </a:lnTo>
                  <a:lnTo>
                    <a:pt x="2135" y="368"/>
                  </a:lnTo>
                  <a:lnTo>
                    <a:pt x="2153" y="377"/>
                  </a:lnTo>
                  <a:lnTo>
                    <a:pt x="2158" y="384"/>
                  </a:lnTo>
                  <a:lnTo>
                    <a:pt x="2165" y="407"/>
                  </a:lnTo>
                  <a:lnTo>
                    <a:pt x="2101" y="437"/>
                  </a:lnTo>
                  <a:lnTo>
                    <a:pt x="2037" y="468"/>
                  </a:lnTo>
                  <a:lnTo>
                    <a:pt x="1971" y="498"/>
                  </a:lnTo>
                  <a:lnTo>
                    <a:pt x="1906" y="528"/>
                  </a:lnTo>
                  <a:lnTo>
                    <a:pt x="1842" y="558"/>
                  </a:lnTo>
                  <a:lnTo>
                    <a:pt x="1778" y="589"/>
                  </a:lnTo>
                  <a:lnTo>
                    <a:pt x="1714" y="619"/>
                  </a:lnTo>
                  <a:lnTo>
                    <a:pt x="1648" y="649"/>
                  </a:lnTo>
                  <a:lnTo>
                    <a:pt x="1580" y="680"/>
                  </a:lnTo>
                  <a:lnTo>
                    <a:pt x="1516" y="710"/>
                  </a:lnTo>
                  <a:lnTo>
                    <a:pt x="1450" y="740"/>
                  </a:lnTo>
                  <a:lnTo>
                    <a:pt x="1386" y="772"/>
                  </a:lnTo>
                  <a:lnTo>
                    <a:pt x="1322" y="802"/>
                  </a:lnTo>
                  <a:lnTo>
                    <a:pt x="1257" y="831"/>
                  </a:lnTo>
                  <a:lnTo>
                    <a:pt x="1193" y="863"/>
                  </a:lnTo>
                  <a:lnTo>
                    <a:pt x="1127" y="893"/>
                  </a:lnTo>
                  <a:lnTo>
                    <a:pt x="1127" y="782"/>
                  </a:lnTo>
                  <a:lnTo>
                    <a:pt x="1178" y="760"/>
                  </a:lnTo>
                  <a:lnTo>
                    <a:pt x="1230" y="737"/>
                  </a:lnTo>
                  <a:lnTo>
                    <a:pt x="1284" y="715"/>
                  </a:lnTo>
                  <a:lnTo>
                    <a:pt x="1337" y="688"/>
                  </a:lnTo>
                  <a:lnTo>
                    <a:pt x="1390" y="658"/>
                  </a:lnTo>
                  <a:lnTo>
                    <a:pt x="1443" y="631"/>
                  </a:lnTo>
                  <a:lnTo>
                    <a:pt x="1492" y="600"/>
                  </a:lnTo>
                  <a:lnTo>
                    <a:pt x="1539" y="570"/>
                  </a:lnTo>
                  <a:lnTo>
                    <a:pt x="1580" y="543"/>
                  </a:lnTo>
                  <a:lnTo>
                    <a:pt x="1618" y="513"/>
                  </a:lnTo>
                  <a:lnTo>
                    <a:pt x="1648" y="486"/>
                  </a:lnTo>
                  <a:lnTo>
                    <a:pt x="1675" y="459"/>
                  </a:lnTo>
                  <a:lnTo>
                    <a:pt x="1694" y="437"/>
                  </a:lnTo>
                  <a:lnTo>
                    <a:pt x="1706" y="414"/>
                  </a:lnTo>
                  <a:lnTo>
                    <a:pt x="1709" y="395"/>
                  </a:lnTo>
                  <a:lnTo>
                    <a:pt x="1702" y="377"/>
                  </a:lnTo>
                  <a:lnTo>
                    <a:pt x="1660" y="315"/>
                  </a:lnTo>
                  <a:lnTo>
                    <a:pt x="1607" y="266"/>
                  </a:lnTo>
                  <a:lnTo>
                    <a:pt x="1546" y="232"/>
                  </a:lnTo>
                  <a:lnTo>
                    <a:pt x="1477" y="205"/>
                  </a:lnTo>
                  <a:lnTo>
                    <a:pt x="1405" y="187"/>
                  </a:lnTo>
                  <a:lnTo>
                    <a:pt x="1334" y="178"/>
                  </a:lnTo>
                  <a:lnTo>
                    <a:pt x="1265" y="170"/>
                  </a:lnTo>
                  <a:lnTo>
                    <a:pt x="1201" y="170"/>
                  </a:lnTo>
                  <a:lnTo>
                    <a:pt x="1181" y="170"/>
                  </a:lnTo>
                  <a:lnTo>
                    <a:pt x="1166" y="170"/>
                  </a:lnTo>
                  <a:lnTo>
                    <a:pt x="1147" y="175"/>
                  </a:lnTo>
                  <a:lnTo>
                    <a:pt x="1127" y="178"/>
                  </a:lnTo>
                  <a:lnTo>
                    <a:pt x="1127" y="7"/>
                  </a:lnTo>
                  <a:close/>
                  <a:moveTo>
                    <a:pt x="0" y="1068"/>
                  </a:moveTo>
                  <a:lnTo>
                    <a:pt x="46" y="1021"/>
                  </a:lnTo>
                  <a:lnTo>
                    <a:pt x="98" y="965"/>
                  </a:lnTo>
                  <a:lnTo>
                    <a:pt x="155" y="900"/>
                  </a:lnTo>
                  <a:lnTo>
                    <a:pt x="219" y="824"/>
                  </a:lnTo>
                  <a:lnTo>
                    <a:pt x="288" y="745"/>
                  </a:lnTo>
                  <a:lnTo>
                    <a:pt x="360" y="661"/>
                  </a:lnTo>
                  <a:lnTo>
                    <a:pt x="436" y="574"/>
                  </a:lnTo>
                  <a:lnTo>
                    <a:pt x="513" y="486"/>
                  </a:lnTo>
                  <a:lnTo>
                    <a:pt x="592" y="402"/>
                  </a:lnTo>
                  <a:lnTo>
                    <a:pt x="673" y="323"/>
                  </a:lnTo>
                  <a:lnTo>
                    <a:pt x="752" y="244"/>
                  </a:lnTo>
                  <a:lnTo>
                    <a:pt x="831" y="175"/>
                  </a:lnTo>
                  <a:lnTo>
                    <a:pt x="907" y="114"/>
                  </a:lnTo>
                  <a:lnTo>
                    <a:pt x="984" y="64"/>
                  </a:lnTo>
                  <a:lnTo>
                    <a:pt x="1060" y="30"/>
                  </a:lnTo>
                  <a:lnTo>
                    <a:pt x="1127" y="7"/>
                  </a:lnTo>
                  <a:lnTo>
                    <a:pt x="1127" y="178"/>
                  </a:lnTo>
                  <a:lnTo>
                    <a:pt x="1055" y="197"/>
                  </a:lnTo>
                  <a:lnTo>
                    <a:pt x="979" y="224"/>
                  </a:lnTo>
                  <a:lnTo>
                    <a:pt x="907" y="262"/>
                  </a:lnTo>
                  <a:lnTo>
                    <a:pt x="831" y="308"/>
                  </a:lnTo>
                  <a:lnTo>
                    <a:pt x="764" y="353"/>
                  </a:lnTo>
                  <a:lnTo>
                    <a:pt x="702" y="402"/>
                  </a:lnTo>
                  <a:lnTo>
                    <a:pt x="653" y="456"/>
                  </a:lnTo>
                  <a:lnTo>
                    <a:pt x="619" y="505"/>
                  </a:lnTo>
                  <a:lnTo>
                    <a:pt x="581" y="589"/>
                  </a:lnTo>
                  <a:lnTo>
                    <a:pt x="562" y="668"/>
                  </a:lnTo>
                  <a:lnTo>
                    <a:pt x="557" y="745"/>
                  </a:lnTo>
                  <a:lnTo>
                    <a:pt x="581" y="806"/>
                  </a:lnTo>
                  <a:lnTo>
                    <a:pt x="623" y="851"/>
                  </a:lnTo>
                  <a:lnTo>
                    <a:pt x="688" y="878"/>
                  </a:lnTo>
                  <a:lnTo>
                    <a:pt x="774" y="873"/>
                  </a:lnTo>
                  <a:lnTo>
                    <a:pt x="892" y="839"/>
                  </a:lnTo>
                  <a:lnTo>
                    <a:pt x="907" y="843"/>
                  </a:lnTo>
                  <a:lnTo>
                    <a:pt x="930" y="843"/>
                  </a:lnTo>
                  <a:lnTo>
                    <a:pt x="957" y="839"/>
                  </a:lnTo>
                  <a:lnTo>
                    <a:pt x="984" y="831"/>
                  </a:lnTo>
                  <a:lnTo>
                    <a:pt x="1018" y="824"/>
                  </a:lnTo>
                  <a:lnTo>
                    <a:pt x="1052" y="814"/>
                  </a:lnTo>
                  <a:lnTo>
                    <a:pt x="1090" y="799"/>
                  </a:lnTo>
                  <a:lnTo>
                    <a:pt x="1127" y="782"/>
                  </a:lnTo>
                  <a:lnTo>
                    <a:pt x="1127" y="893"/>
                  </a:lnTo>
                  <a:lnTo>
                    <a:pt x="1082" y="912"/>
                  </a:lnTo>
                  <a:lnTo>
                    <a:pt x="1038" y="935"/>
                  </a:lnTo>
                  <a:lnTo>
                    <a:pt x="991" y="954"/>
                  </a:lnTo>
                  <a:lnTo>
                    <a:pt x="949" y="977"/>
                  </a:lnTo>
                  <a:lnTo>
                    <a:pt x="904" y="996"/>
                  </a:lnTo>
                  <a:lnTo>
                    <a:pt x="858" y="1018"/>
                  </a:lnTo>
                  <a:lnTo>
                    <a:pt x="813" y="1038"/>
                  </a:lnTo>
                  <a:lnTo>
                    <a:pt x="767" y="1060"/>
                  </a:lnTo>
                  <a:lnTo>
                    <a:pt x="722" y="1083"/>
                  </a:lnTo>
                  <a:lnTo>
                    <a:pt x="676" y="1102"/>
                  </a:lnTo>
                  <a:lnTo>
                    <a:pt x="634" y="1125"/>
                  </a:lnTo>
                  <a:lnTo>
                    <a:pt x="589" y="1144"/>
                  </a:lnTo>
                  <a:lnTo>
                    <a:pt x="542" y="1166"/>
                  </a:lnTo>
                  <a:lnTo>
                    <a:pt x="498" y="1186"/>
                  </a:lnTo>
                  <a:lnTo>
                    <a:pt x="456" y="1208"/>
                  </a:lnTo>
                  <a:lnTo>
                    <a:pt x="409" y="1228"/>
                  </a:lnTo>
                  <a:lnTo>
                    <a:pt x="360" y="1216"/>
                  </a:lnTo>
                  <a:lnTo>
                    <a:pt x="308" y="1196"/>
                  </a:lnTo>
                  <a:lnTo>
                    <a:pt x="254" y="1181"/>
                  </a:lnTo>
                  <a:lnTo>
                    <a:pt x="201" y="1159"/>
                  </a:lnTo>
                  <a:lnTo>
                    <a:pt x="148" y="1140"/>
                  </a:lnTo>
                  <a:lnTo>
                    <a:pt x="95" y="1117"/>
                  </a:lnTo>
                  <a:lnTo>
                    <a:pt x="46" y="1090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70A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Freeform 18"/>
            <p:cNvSpPr>
              <a:spLocks noEditPoints="1"/>
            </p:cNvSpPr>
            <p:nvPr/>
          </p:nvSpPr>
          <p:spPr bwMode="auto">
            <a:xfrm rot="696599">
              <a:off x="3541" y="664"/>
              <a:ext cx="700" cy="397"/>
            </a:xfrm>
            <a:custGeom>
              <a:avLst/>
              <a:gdLst>
                <a:gd name="T0" fmla="*/ 125 w 2101"/>
                <a:gd name="T1" fmla="*/ 0 h 1192"/>
                <a:gd name="T2" fmla="*/ 130 w 2101"/>
                <a:gd name="T3" fmla="*/ 0 h 1192"/>
                <a:gd name="T4" fmla="*/ 139 w 2101"/>
                <a:gd name="T5" fmla="*/ 2 h 1192"/>
                <a:gd name="T6" fmla="*/ 151 w 2101"/>
                <a:gd name="T7" fmla="*/ 5 h 1192"/>
                <a:gd name="T8" fmla="*/ 162 w 2101"/>
                <a:gd name="T9" fmla="*/ 9 h 1192"/>
                <a:gd name="T10" fmla="*/ 173 w 2101"/>
                <a:gd name="T11" fmla="*/ 13 h 1192"/>
                <a:gd name="T12" fmla="*/ 184 w 2101"/>
                <a:gd name="T13" fmla="*/ 18 h 1192"/>
                <a:gd name="T14" fmla="*/ 196 w 2101"/>
                <a:gd name="T15" fmla="*/ 23 h 1192"/>
                <a:gd name="T16" fmla="*/ 207 w 2101"/>
                <a:gd name="T17" fmla="*/ 29 h 1192"/>
                <a:gd name="T18" fmla="*/ 219 w 2101"/>
                <a:gd name="T19" fmla="*/ 34 h 1192"/>
                <a:gd name="T20" fmla="*/ 230 w 2101"/>
                <a:gd name="T21" fmla="*/ 40 h 1192"/>
                <a:gd name="T22" fmla="*/ 233 w 2101"/>
                <a:gd name="T23" fmla="*/ 41 h 1192"/>
                <a:gd name="T24" fmla="*/ 123 w 2101"/>
                <a:gd name="T25" fmla="*/ 94 h 1192"/>
                <a:gd name="T26" fmla="*/ 129 w 2101"/>
                <a:gd name="T27" fmla="*/ 83 h 1192"/>
                <a:gd name="T28" fmla="*/ 141 w 2101"/>
                <a:gd name="T29" fmla="*/ 78 h 1192"/>
                <a:gd name="T30" fmla="*/ 154 w 2101"/>
                <a:gd name="T31" fmla="*/ 71 h 1192"/>
                <a:gd name="T32" fmla="*/ 166 w 2101"/>
                <a:gd name="T33" fmla="*/ 64 h 1192"/>
                <a:gd name="T34" fmla="*/ 176 w 2101"/>
                <a:gd name="T35" fmla="*/ 58 h 1192"/>
                <a:gd name="T36" fmla="*/ 184 w 2101"/>
                <a:gd name="T37" fmla="*/ 51 h 1192"/>
                <a:gd name="T38" fmla="*/ 189 w 2101"/>
                <a:gd name="T39" fmla="*/ 46 h 1192"/>
                <a:gd name="T40" fmla="*/ 191 w 2101"/>
                <a:gd name="T41" fmla="*/ 41 h 1192"/>
                <a:gd name="T42" fmla="*/ 185 w 2101"/>
                <a:gd name="T43" fmla="*/ 32 h 1192"/>
                <a:gd name="T44" fmla="*/ 172 w 2101"/>
                <a:gd name="T45" fmla="*/ 23 h 1192"/>
                <a:gd name="T46" fmla="*/ 155 w 2101"/>
                <a:gd name="T47" fmla="*/ 18 h 1192"/>
                <a:gd name="T48" fmla="*/ 138 w 2101"/>
                <a:gd name="T49" fmla="*/ 16 h 1192"/>
                <a:gd name="T50" fmla="*/ 130 w 2101"/>
                <a:gd name="T51" fmla="*/ 16 h 1192"/>
                <a:gd name="T52" fmla="*/ 125 w 2101"/>
                <a:gd name="T53" fmla="*/ 17 h 1192"/>
                <a:gd name="T54" fmla="*/ 123 w 2101"/>
                <a:gd name="T55" fmla="*/ 1 h 1192"/>
                <a:gd name="T56" fmla="*/ 5 w 2101"/>
                <a:gd name="T57" fmla="*/ 110 h 1192"/>
                <a:gd name="T58" fmla="*/ 18 w 2101"/>
                <a:gd name="T59" fmla="*/ 97 h 1192"/>
                <a:gd name="T60" fmla="*/ 32 w 2101"/>
                <a:gd name="T61" fmla="*/ 80 h 1192"/>
                <a:gd name="T62" fmla="*/ 48 w 2101"/>
                <a:gd name="T63" fmla="*/ 62 h 1192"/>
                <a:gd name="T64" fmla="*/ 65 w 2101"/>
                <a:gd name="T65" fmla="*/ 43 h 1192"/>
                <a:gd name="T66" fmla="*/ 82 w 2101"/>
                <a:gd name="T67" fmla="*/ 27 h 1192"/>
                <a:gd name="T68" fmla="*/ 99 w 2101"/>
                <a:gd name="T69" fmla="*/ 13 h 1192"/>
                <a:gd name="T70" fmla="*/ 115 w 2101"/>
                <a:gd name="T71" fmla="*/ 3 h 1192"/>
                <a:gd name="T72" fmla="*/ 123 w 2101"/>
                <a:gd name="T73" fmla="*/ 17 h 1192"/>
                <a:gd name="T74" fmla="*/ 106 w 2101"/>
                <a:gd name="T75" fmla="*/ 23 h 1192"/>
                <a:gd name="T76" fmla="*/ 88 w 2101"/>
                <a:gd name="T77" fmla="*/ 32 h 1192"/>
                <a:gd name="T78" fmla="*/ 73 w 2101"/>
                <a:gd name="T79" fmla="*/ 44 h 1192"/>
                <a:gd name="T80" fmla="*/ 63 w 2101"/>
                <a:gd name="T81" fmla="*/ 56 h 1192"/>
                <a:gd name="T82" fmla="*/ 56 w 2101"/>
                <a:gd name="T83" fmla="*/ 75 h 1192"/>
                <a:gd name="T84" fmla="*/ 58 w 2101"/>
                <a:gd name="T85" fmla="*/ 91 h 1192"/>
                <a:gd name="T86" fmla="*/ 71 w 2101"/>
                <a:gd name="T87" fmla="*/ 99 h 1192"/>
                <a:gd name="T88" fmla="*/ 97 w 2101"/>
                <a:gd name="T89" fmla="*/ 93 h 1192"/>
                <a:gd name="T90" fmla="*/ 101 w 2101"/>
                <a:gd name="T91" fmla="*/ 93 h 1192"/>
                <a:gd name="T92" fmla="*/ 107 w 2101"/>
                <a:gd name="T93" fmla="*/ 91 h 1192"/>
                <a:gd name="T94" fmla="*/ 114 w 2101"/>
                <a:gd name="T95" fmla="*/ 89 h 1192"/>
                <a:gd name="T96" fmla="*/ 123 w 2101"/>
                <a:gd name="T97" fmla="*/ 86 h 1192"/>
                <a:gd name="T98" fmla="*/ 44 w 2101"/>
                <a:gd name="T99" fmla="*/ 132 h 1192"/>
                <a:gd name="T100" fmla="*/ 33 w 2101"/>
                <a:gd name="T101" fmla="*/ 129 h 1192"/>
                <a:gd name="T102" fmla="*/ 22 w 2101"/>
                <a:gd name="T103" fmla="*/ 125 h 1192"/>
                <a:gd name="T104" fmla="*/ 11 w 2101"/>
                <a:gd name="T105" fmla="*/ 120 h 1192"/>
                <a:gd name="T106" fmla="*/ 0 w 2101"/>
                <a:gd name="T107" fmla="*/ 116 h 11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101" h="1192">
                  <a:moveTo>
                    <a:pt x="1105" y="7"/>
                  </a:moveTo>
                  <a:lnTo>
                    <a:pt x="1129" y="3"/>
                  </a:lnTo>
                  <a:lnTo>
                    <a:pt x="1152" y="0"/>
                  </a:lnTo>
                  <a:lnTo>
                    <a:pt x="1174" y="0"/>
                  </a:lnTo>
                  <a:lnTo>
                    <a:pt x="1193" y="7"/>
                  </a:lnTo>
                  <a:lnTo>
                    <a:pt x="1250" y="18"/>
                  </a:lnTo>
                  <a:lnTo>
                    <a:pt x="1304" y="30"/>
                  </a:lnTo>
                  <a:lnTo>
                    <a:pt x="1356" y="45"/>
                  </a:lnTo>
                  <a:lnTo>
                    <a:pt x="1410" y="60"/>
                  </a:lnTo>
                  <a:lnTo>
                    <a:pt x="1463" y="79"/>
                  </a:lnTo>
                  <a:lnTo>
                    <a:pt x="1512" y="99"/>
                  </a:lnTo>
                  <a:lnTo>
                    <a:pt x="1561" y="116"/>
                  </a:lnTo>
                  <a:lnTo>
                    <a:pt x="1611" y="140"/>
                  </a:lnTo>
                  <a:lnTo>
                    <a:pt x="1660" y="163"/>
                  </a:lnTo>
                  <a:lnTo>
                    <a:pt x="1714" y="185"/>
                  </a:lnTo>
                  <a:lnTo>
                    <a:pt x="1763" y="208"/>
                  </a:lnTo>
                  <a:lnTo>
                    <a:pt x="1813" y="232"/>
                  </a:lnTo>
                  <a:lnTo>
                    <a:pt x="1865" y="257"/>
                  </a:lnTo>
                  <a:lnTo>
                    <a:pt x="1916" y="281"/>
                  </a:lnTo>
                  <a:lnTo>
                    <a:pt x="1973" y="306"/>
                  </a:lnTo>
                  <a:lnTo>
                    <a:pt x="2025" y="330"/>
                  </a:lnTo>
                  <a:lnTo>
                    <a:pt x="2074" y="356"/>
                  </a:lnTo>
                  <a:lnTo>
                    <a:pt x="2094" y="360"/>
                  </a:lnTo>
                  <a:lnTo>
                    <a:pt x="2097" y="365"/>
                  </a:lnTo>
                  <a:lnTo>
                    <a:pt x="2101" y="383"/>
                  </a:lnTo>
                  <a:lnTo>
                    <a:pt x="1105" y="851"/>
                  </a:lnTo>
                  <a:lnTo>
                    <a:pt x="1105" y="775"/>
                  </a:lnTo>
                  <a:lnTo>
                    <a:pt x="1159" y="752"/>
                  </a:lnTo>
                  <a:lnTo>
                    <a:pt x="1216" y="728"/>
                  </a:lnTo>
                  <a:lnTo>
                    <a:pt x="1273" y="703"/>
                  </a:lnTo>
                  <a:lnTo>
                    <a:pt x="1330" y="671"/>
                  </a:lnTo>
                  <a:lnTo>
                    <a:pt x="1386" y="641"/>
                  </a:lnTo>
                  <a:lnTo>
                    <a:pt x="1440" y="612"/>
                  </a:lnTo>
                  <a:lnTo>
                    <a:pt x="1494" y="580"/>
                  </a:lnTo>
                  <a:lnTo>
                    <a:pt x="1543" y="550"/>
                  </a:lnTo>
                  <a:lnTo>
                    <a:pt x="1588" y="520"/>
                  </a:lnTo>
                  <a:lnTo>
                    <a:pt x="1626" y="489"/>
                  </a:lnTo>
                  <a:lnTo>
                    <a:pt x="1660" y="459"/>
                  </a:lnTo>
                  <a:lnTo>
                    <a:pt x="1687" y="432"/>
                  </a:lnTo>
                  <a:lnTo>
                    <a:pt x="1706" y="410"/>
                  </a:lnTo>
                  <a:lnTo>
                    <a:pt x="1717" y="387"/>
                  </a:lnTo>
                  <a:lnTo>
                    <a:pt x="1717" y="365"/>
                  </a:lnTo>
                  <a:lnTo>
                    <a:pt x="1706" y="348"/>
                  </a:lnTo>
                  <a:lnTo>
                    <a:pt x="1668" y="288"/>
                  </a:lnTo>
                  <a:lnTo>
                    <a:pt x="1611" y="239"/>
                  </a:lnTo>
                  <a:lnTo>
                    <a:pt x="1546" y="205"/>
                  </a:lnTo>
                  <a:lnTo>
                    <a:pt x="1470" y="175"/>
                  </a:lnTo>
                  <a:lnTo>
                    <a:pt x="1395" y="158"/>
                  </a:lnTo>
                  <a:lnTo>
                    <a:pt x="1315" y="148"/>
                  </a:lnTo>
                  <a:lnTo>
                    <a:pt x="1246" y="140"/>
                  </a:lnTo>
                  <a:lnTo>
                    <a:pt x="1182" y="140"/>
                  </a:lnTo>
                  <a:lnTo>
                    <a:pt x="1167" y="140"/>
                  </a:lnTo>
                  <a:lnTo>
                    <a:pt x="1147" y="143"/>
                  </a:lnTo>
                  <a:lnTo>
                    <a:pt x="1129" y="151"/>
                  </a:lnTo>
                  <a:lnTo>
                    <a:pt x="1105" y="155"/>
                  </a:lnTo>
                  <a:lnTo>
                    <a:pt x="1105" y="7"/>
                  </a:lnTo>
                  <a:close/>
                  <a:moveTo>
                    <a:pt x="0" y="1041"/>
                  </a:moveTo>
                  <a:lnTo>
                    <a:pt x="46" y="994"/>
                  </a:lnTo>
                  <a:lnTo>
                    <a:pt x="99" y="942"/>
                  </a:lnTo>
                  <a:lnTo>
                    <a:pt x="160" y="876"/>
                  </a:lnTo>
                  <a:lnTo>
                    <a:pt x="221" y="804"/>
                  </a:lnTo>
                  <a:lnTo>
                    <a:pt x="289" y="725"/>
                  </a:lnTo>
                  <a:lnTo>
                    <a:pt x="362" y="641"/>
                  </a:lnTo>
                  <a:lnTo>
                    <a:pt x="434" y="558"/>
                  </a:lnTo>
                  <a:lnTo>
                    <a:pt x="510" y="474"/>
                  </a:lnTo>
                  <a:lnTo>
                    <a:pt x="585" y="390"/>
                  </a:lnTo>
                  <a:lnTo>
                    <a:pt x="666" y="315"/>
                  </a:lnTo>
                  <a:lnTo>
                    <a:pt x="742" y="239"/>
                  </a:lnTo>
                  <a:lnTo>
                    <a:pt x="817" y="170"/>
                  </a:lnTo>
                  <a:lnTo>
                    <a:pt x="893" y="113"/>
                  </a:lnTo>
                  <a:lnTo>
                    <a:pt x="969" y="64"/>
                  </a:lnTo>
                  <a:lnTo>
                    <a:pt x="1038" y="30"/>
                  </a:lnTo>
                  <a:lnTo>
                    <a:pt x="1105" y="7"/>
                  </a:lnTo>
                  <a:lnTo>
                    <a:pt x="1105" y="155"/>
                  </a:lnTo>
                  <a:lnTo>
                    <a:pt x="1033" y="175"/>
                  </a:lnTo>
                  <a:lnTo>
                    <a:pt x="954" y="205"/>
                  </a:lnTo>
                  <a:lnTo>
                    <a:pt x="875" y="247"/>
                  </a:lnTo>
                  <a:lnTo>
                    <a:pt x="794" y="291"/>
                  </a:lnTo>
                  <a:lnTo>
                    <a:pt x="722" y="341"/>
                  </a:lnTo>
                  <a:lnTo>
                    <a:pt x="658" y="395"/>
                  </a:lnTo>
                  <a:lnTo>
                    <a:pt x="604" y="447"/>
                  </a:lnTo>
                  <a:lnTo>
                    <a:pt x="567" y="501"/>
                  </a:lnTo>
                  <a:lnTo>
                    <a:pt x="525" y="592"/>
                  </a:lnTo>
                  <a:lnTo>
                    <a:pt x="506" y="679"/>
                  </a:lnTo>
                  <a:lnTo>
                    <a:pt x="503" y="755"/>
                  </a:lnTo>
                  <a:lnTo>
                    <a:pt x="525" y="819"/>
                  </a:lnTo>
                  <a:lnTo>
                    <a:pt x="570" y="866"/>
                  </a:lnTo>
                  <a:lnTo>
                    <a:pt x="643" y="888"/>
                  </a:lnTo>
                  <a:lnTo>
                    <a:pt x="745" y="881"/>
                  </a:lnTo>
                  <a:lnTo>
                    <a:pt x="875" y="839"/>
                  </a:lnTo>
                  <a:lnTo>
                    <a:pt x="890" y="839"/>
                  </a:lnTo>
                  <a:lnTo>
                    <a:pt x="912" y="839"/>
                  </a:lnTo>
                  <a:lnTo>
                    <a:pt x="935" y="831"/>
                  </a:lnTo>
                  <a:lnTo>
                    <a:pt x="966" y="824"/>
                  </a:lnTo>
                  <a:lnTo>
                    <a:pt x="996" y="816"/>
                  </a:lnTo>
                  <a:lnTo>
                    <a:pt x="1030" y="804"/>
                  </a:lnTo>
                  <a:lnTo>
                    <a:pt x="1068" y="790"/>
                  </a:lnTo>
                  <a:lnTo>
                    <a:pt x="1105" y="775"/>
                  </a:lnTo>
                  <a:lnTo>
                    <a:pt x="1105" y="851"/>
                  </a:lnTo>
                  <a:lnTo>
                    <a:pt x="395" y="1192"/>
                  </a:lnTo>
                  <a:lnTo>
                    <a:pt x="345" y="1177"/>
                  </a:lnTo>
                  <a:lnTo>
                    <a:pt x="296" y="1162"/>
                  </a:lnTo>
                  <a:lnTo>
                    <a:pt x="247" y="1143"/>
                  </a:lnTo>
                  <a:lnTo>
                    <a:pt x="194" y="1125"/>
                  </a:lnTo>
                  <a:lnTo>
                    <a:pt x="145" y="1105"/>
                  </a:lnTo>
                  <a:lnTo>
                    <a:pt x="96" y="1083"/>
                  </a:lnTo>
                  <a:lnTo>
                    <a:pt x="46" y="1063"/>
                  </a:lnTo>
                  <a:lnTo>
                    <a:pt x="0" y="1041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Freeform 19"/>
            <p:cNvSpPr>
              <a:spLocks/>
            </p:cNvSpPr>
            <p:nvPr/>
          </p:nvSpPr>
          <p:spPr bwMode="auto">
            <a:xfrm rot="696599">
              <a:off x="2083" y="954"/>
              <a:ext cx="1432" cy="871"/>
            </a:xfrm>
            <a:custGeom>
              <a:avLst/>
              <a:gdLst>
                <a:gd name="T0" fmla="*/ 399 w 4294"/>
                <a:gd name="T1" fmla="*/ 86 h 2614"/>
                <a:gd name="T2" fmla="*/ 409 w 4294"/>
                <a:gd name="T3" fmla="*/ 74 h 2614"/>
                <a:gd name="T4" fmla="*/ 419 w 4294"/>
                <a:gd name="T5" fmla="*/ 63 h 2614"/>
                <a:gd name="T6" fmla="*/ 430 w 4294"/>
                <a:gd name="T7" fmla="*/ 51 h 2614"/>
                <a:gd name="T8" fmla="*/ 441 w 4294"/>
                <a:gd name="T9" fmla="*/ 39 h 2614"/>
                <a:gd name="T10" fmla="*/ 451 w 4294"/>
                <a:gd name="T11" fmla="*/ 28 h 2614"/>
                <a:gd name="T12" fmla="*/ 462 w 4294"/>
                <a:gd name="T13" fmla="*/ 17 h 2614"/>
                <a:gd name="T14" fmla="*/ 471 w 4294"/>
                <a:gd name="T15" fmla="*/ 6 h 2614"/>
                <a:gd name="T16" fmla="*/ 477 w 4294"/>
                <a:gd name="T17" fmla="*/ 2 h 2614"/>
                <a:gd name="T18" fmla="*/ 478 w 4294"/>
                <a:gd name="T19" fmla="*/ 7 h 2614"/>
                <a:gd name="T20" fmla="*/ 476 w 4294"/>
                <a:gd name="T21" fmla="*/ 12 h 2614"/>
                <a:gd name="T22" fmla="*/ 473 w 4294"/>
                <a:gd name="T23" fmla="*/ 17 h 2614"/>
                <a:gd name="T24" fmla="*/ 462 w 4294"/>
                <a:gd name="T25" fmla="*/ 28 h 2614"/>
                <a:gd name="T26" fmla="*/ 447 w 4294"/>
                <a:gd name="T27" fmla="*/ 49 h 2614"/>
                <a:gd name="T28" fmla="*/ 432 w 4294"/>
                <a:gd name="T29" fmla="*/ 68 h 2614"/>
                <a:gd name="T30" fmla="*/ 416 w 4294"/>
                <a:gd name="T31" fmla="*/ 87 h 2614"/>
                <a:gd name="T32" fmla="*/ 405 w 4294"/>
                <a:gd name="T33" fmla="*/ 96 h 2614"/>
                <a:gd name="T34" fmla="*/ 403 w 4294"/>
                <a:gd name="T35" fmla="*/ 97 h 2614"/>
                <a:gd name="T36" fmla="*/ 400 w 4294"/>
                <a:gd name="T37" fmla="*/ 98 h 2614"/>
                <a:gd name="T38" fmla="*/ 396 w 4294"/>
                <a:gd name="T39" fmla="*/ 100 h 2614"/>
                <a:gd name="T40" fmla="*/ 393 w 4294"/>
                <a:gd name="T41" fmla="*/ 103 h 2614"/>
                <a:gd name="T42" fmla="*/ 388 w 4294"/>
                <a:gd name="T43" fmla="*/ 107 h 2614"/>
                <a:gd name="T44" fmla="*/ 380 w 4294"/>
                <a:gd name="T45" fmla="*/ 112 h 2614"/>
                <a:gd name="T46" fmla="*/ 370 w 4294"/>
                <a:gd name="T47" fmla="*/ 120 h 2614"/>
                <a:gd name="T48" fmla="*/ 356 w 4294"/>
                <a:gd name="T49" fmla="*/ 129 h 2614"/>
                <a:gd name="T50" fmla="*/ 339 w 4294"/>
                <a:gd name="T51" fmla="*/ 140 h 2614"/>
                <a:gd name="T52" fmla="*/ 321 w 4294"/>
                <a:gd name="T53" fmla="*/ 152 h 2614"/>
                <a:gd name="T54" fmla="*/ 298 w 4294"/>
                <a:gd name="T55" fmla="*/ 165 h 2614"/>
                <a:gd name="T56" fmla="*/ 273 w 4294"/>
                <a:gd name="T57" fmla="*/ 179 h 2614"/>
                <a:gd name="T58" fmla="*/ 246 w 4294"/>
                <a:gd name="T59" fmla="*/ 193 h 2614"/>
                <a:gd name="T60" fmla="*/ 216 w 4294"/>
                <a:gd name="T61" fmla="*/ 208 h 2614"/>
                <a:gd name="T62" fmla="*/ 183 w 4294"/>
                <a:gd name="T63" fmla="*/ 224 h 2614"/>
                <a:gd name="T64" fmla="*/ 148 w 4294"/>
                <a:gd name="T65" fmla="*/ 239 h 2614"/>
                <a:gd name="T66" fmla="*/ 110 w 4294"/>
                <a:gd name="T67" fmla="*/ 254 h 2614"/>
                <a:gd name="T68" fmla="*/ 69 w 4294"/>
                <a:gd name="T69" fmla="*/ 269 h 2614"/>
                <a:gd name="T70" fmla="*/ 27 w 4294"/>
                <a:gd name="T71" fmla="*/ 284 h 2614"/>
                <a:gd name="T72" fmla="*/ 0 w 4294"/>
                <a:gd name="T73" fmla="*/ 288 h 2614"/>
                <a:gd name="T74" fmla="*/ 394 w 4294"/>
                <a:gd name="T75" fmla="*/ 91 h 26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94" h="2614">
                  <a:moveTo>
                    <a:pt x="3545" y="821"/>
                  </a:moveTo>
                  <a:lnTo>
                    <a:pt x="3587" y="771"/>
                  </a:lnTo>
                  <a:lnTo>
                    <a:pt x="3629" y="722"/>
                  </a:lnTo>
                  <a:lnTo>
                    <a:pt x="3673" y="670"/>
                  </a:lnTo>
                  <a:lnTo>
                    <a:pt x="3720" y="620"/>
                  </a:lnTo>
                  <a:lnTo>
                    <a:pt x="3769" y="566"/>
                  </a:lnTo>
                  <a:lnTo>
                    <a:pt x="3818" y="513"/>
                  </a:lnTo>
                  <a:lnTo>
                    <a:pt x="3865" y="460"/>
                  </a:lnTo>
                  <a:lnTo>
                    <a:pt x="3914" y="406"/>
                  </a:lnTo>
                  <a:lnTo>
                    <a:pt x="3964" y="354"/>
                  </a:lnTo>
                  <a:lnTo>
                    <a:pt x="4013" y="300"/>
                  </a:lnTo>
                  <a:lnTo>
                    <a:pt x="4058" y="251"/>
                  </a:lnTo>
                  <a:lnTo>
                    <a:pt x="4104" y="198"/>
                  </a:lnTo>
                  <a:lnTo>
                    <a:pt x="4149" y="149"/>
                  </a:lnTo>
                  <a:lnTo>
                    <a:pt x="4194" y="95"/>
                  </a:lnTo>
                  <a:lnTo>
                    <a:pt x="4236" y="50"/>
                  </a:lnTo>
                  <a:lnTo>
                    <a:pt x="4275" y="0"/>
                  </a:lnTo>
                  <a:lnTo>
                    <a:pt x="4290" y="19"/>
                  </a:lnTo>
                  <a:lnTo>
                    <a:pt x="4294" y="38"/>
                  </a:lnTo>
                  <a:lnTo>
                    <a:pt x="4294" y="61"/>
                  </a:lnTo>
                  <a:lnTo>
                    <a:pt x="4290" y="88"/>
                  </a:lnTo>
                  <a:lnTo>
                    <a:pt x="4282" y="110"/>
                  </a:lnTo>
                  <a:lnTo>
                    <a:pt x="4267" y="130"/>
                  </a:lnTo>
                  <a:lnTo>
                    <a:pt x="4248" y="149"/>
                  </a:lnTo>
                  <a:lnTo>
                    <a:pt x="4233" y="172"/>
                  </a:lnTo>
                  <a:lnTo>
                    <a:pt x="4157" y="255"/>
                  </a:lnTo>
                  <a:lnTo>
                    <a:pt x="4085" y="347"/>
                  </a:lnTo>
                  <a:lnTo>
                    <a:pt x="4016" y="438"/>
                  </a:lnTo>
                  <a:lnTo>
                    <a:pt x="3952" y="525"/>
                  </a:lnTo>
                  <a:lnTo>
                    <a:pt x="3883" y="616"/>
                  </a:lnTo>
                  <a:lnTo>
                    <a:pt x="3811" y="699"/>
                  </a:lnTo>
                  <a:lnTo>
                    <a:pt x="3739" y="783"/>
                  </a:lnTo>
                  <a:lnTo>
                    <a:pt x="3655" y="855"/>
                  </a:lnTo>
                  <a:lnTo>
                    <a:pt x="3644" y="867"/>
                  </a:lnTo>
                  <a:lnTo>
                    <a:pt x="3633" y="870"/>
                  </a:lnTo>
                  <a:lnTo>
                    <a:pt x="3621" y="877"/>
                  </a:lnTo>
                  <a:lnTo>
                    <a:pt x="3606" y="882"/>
                  </a:lnTo>
                  <a:lnTo>
                    <a:pt x="3591" y="885"/>
                  </a:lnTo>
                  <a:lnTo>
                    <a:pt x="3575" y="892"/>
                  </a:lnTo>
                  <a:lnTo>
                    <a:pt x="3560" y="904"/>
                  </a:lnTo>
                  <a:lnTo>
                    <a:pt x="3542" y="919"/>
                  </a:lnTo>
                  <a:lnTo>
                    <a:pt x="3530" y="927"/>
                  </a:lnTo>
                  <a:lnTo>
                    <a:pt x="3515" y="942"/>
                  </a:lnTo>
                  <a:lnTo>
                    <a:pt x="3488" y="961"/>
                  </a:lnTo>
                  <a:lnTo>
                    <a:pt x="3458" y="984"/>
                  </a:lnTo>
                  <a:lnTo>
                    <a:pt x="3419" y="1011"/>
                  </a:lnTo>
                  <a:lnTo>
                    <a:pt x="3377" y="1041"/>
                  </a:lnTo>
                  <a:lnTo>
                    <a:pt x="3325" y="1079"/>
                  </a:lnTo>
                  <a:lnTo>
                    <a:pt x="3268" y="1117"/>
                  </a:lnTo>
                  <a:lnTo>
                    <a:pt x="3204" y="1163"/>
                  </a:lnTo>
                  <a:lnTo>
                    <a:pt x="3135" y="1208"/>
                  </a:lnTo>
                  <a:lnTo>
                    <a:pt x="3054" y="1257"/>
                  </a:lnTo>
                  <a:lnTo>
                    <a:pt x="2972" y="1311"/>
                  </a:lnTo>
                  <a:lnTo>
                    <a:pt x="2884" y="1368"/>
                  </a:lnTo>
                  <a:lnTo>
                    <a:pt x="2785" y="1425"/>
                  </a:lnTo>
                  <a:lnTo>
                    <a:pt x="2683" y="1486"/>
                  </a:lnTo>
                  <a:lnTo>
                    <a:pt x="2576" y="1546"/>
                  </a:lnTo>
                  <a:lnTo>
                    <a:pt x="2459" y="1610"/>
                  </a:lnTo>
                  <a:lnTo>
                    <a:pt x="2341" y="1676"/>
                  </a:lnTo>
                  <a:lnTo>
                    <a:pt x="2212" y="1741"/>
                  </a:lnTo>
                  <a:lnTo>
                    <a:pt x="2079" y="1809"/>
                  </a:lnTo>
                  <a:lnTo>
                    <a:pt x="1942" y="1877"/>
                  </a:lnTo>
                  <a:lnTo>
                    <a:pt x="1798" y="1945"/>
                  </a:lnTo>
                  <a:lnTo>
                    <a:pt x="1645" y="2014"/>
                  </a:lnTo>
                  <a:lnTo>
                    <a:pt x="1490" y="2082"/>
                  </a:lnTo>
                  <a:lnTo>
                    <a:pt x="1327" y="2155"/>
                  </a:lnTo>
                  <a:lnTo>
                    <a:pt x="1159" y="2222"/>
                  </a:lnTo>
                  <a:lnTo>
                    <a:pt x="989" y="2291"/>
                  </a:lnTo>
                  <a:lnTo>
                    <a:pt x="806" y="2355"/>
                  </a:lnTo>
                  <a:lnTo>
                    <a:pt x="624" y="2424"/>
                  </a:lnTo>
                  <a:lnTo>
                    <a:pt x="434" y="2488"/>
                  </a:lnTo>
                  <a:lnTo>
                    <a:pt x="240" y="2553"/>
                  </a:lnTo>
                  <a:lnTo>
                    <a:pt x="39" y="2614"/>
                  </a:lnTo>
                  <a:lnTo>
                    <a:pt x="0" y="2592"/>
                  </a:lnTo>
                  <a:lnTo>
                    <a:pt x="1964" y="1770"/>
                  </a:lnTo>
                  <a:lnTo>
                    <a:pt x="3545" y="821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Freeform 20"/>
            <p:cNvSpPr>
              <a:spLocks/>
            </p:cNvSpPr>
            <p:nvPr/>
          </p:nvSpPr>
          <p:spPr bwMode="auto">
            <a:xfrm rot="696599">
              <a:off x="2077" y="914"/>
              <a:ext cx="1418" cy="899"/>
            </a:xfrm>
            <a:custGeom>
              <a:avLst/>
              <a:gdLst>
                <a:gd name="T0" fmla="*/ 341 w 4255"/>
                <a:gd name="T1" fmla="*/ 81 h 2697"/>
                <a:gd name="T2" fmla="*/ 345 w 4255"/>
                <a:gd name="T3" fmla="*/ 76 h 2697"/>
                <a:gd name="T4" fmla="*/ 349 w 4255"/>
                <a:gd name="T5" fmla="*/ 72 h 2697"/>
                <a:gd name="T6" fmla="*/ 351 w 4255"/>
                <a:gd name="T7" fmla="*/ 66 h 2697"/>
                <a:gd name="T8" fmla="*/ 355 w 4255"/>
                <a:gd name="T9" fmla="*/ 60 h 2697"/>
                <a:gd name="T10" fmla="*/ 361 w 4255"/>
                <a:gd name="T11" fmla="*/ 56 h 2697"/>
                <a:gd name="T12" fmla="*/ 368 w 4255"/>
                <a:gd name="T13" fmla="*/ 52 h 2697"/>
                <a:gd name="T14" fmla="*/ 374 w 4255"/>
                <a:gd name="T15" fmla="*/ 48 h 2697"/>
                <a:gd name="T16" fmla="*/ 384 w 4255"/>
                <a:gd name="T17" fmla="*/ 38 h 2697"/>
                <a:gd name="T18" fmla="*/ 395 w 4255"/>
                <a:gd name="T19" fmla="*/ 27 h 2697"/>
                <a:gd name="T20" fmla="*/ 406 w 4255"/>
                <a:gd name="T21" fmla="*/ 16 h 2697"/>
                <a:gd name="T22" fmla="*/ 417 w 4255"/>
                <a:gd name="T23" fmla="*/ 6 h 2697"/>
                <a:gd name="T24" fmla="*/ 473 w 4255"/>
                <a:gd name="T25" fmla="*/ 20 h 2697"/>
                <a:gd name="T26" fmla="*/ 463 w 4255"/>
                <a:gd name="T27" fmla="*/ 31 h 2697"/>
                <a:gd name="T28" fmla="*/ 454 w 4255"/>
                <a:gd name="T29" fmla="*/ 42 h 2697"/>
                <a:gd name="T30" fmla="*/ 445 w 4255"/>
                <a:gd name="T31" fmla="*/ 52 h 2697"/>
                <a:gd name="T32" fmla="*/ 436 w 4255"/>
                <a:gd name="T33" fmla="*/ 62 h 2697"/>
                <a:gd name="T34" fmla="*/ 427 w 4255"/>
                <a:gd name="T35" fmla="*/ 71 h 2697"/>
                <a:gd name="T36" fmla="*/ 418 w 4255"/>
                <a:gd name="T37" fmla="*/ 81 h 2697"/>
                <a:gd name="T38" fmla="*/ 409 w 4255"/>
                <a:gd name="T39" fmla="*/ 91 h 2697"/>
                <a:gd name="T40" fmla="*/ 399 w 4255"/>
                <a:gd name="T41" fmla="*/ 101 h 2697"/>
                <a:gd name="T42" fmla="*/ 382 w 4255"/>
                <a:gd name="T43" fmla="*/ 116 h 2697"/>
                <a:gd name="T44" fmla="*/ 359 w 4255"/>
                <a:gd name="T45" fmla="*/ 132 h 2697"/>
                <a:gd name="T46" fmla="*/ 332 w 4255"/>
                <a:gd name="T47" fmla="*/ 149 h 2697"/>
                <a:gd name="T48" fmla="*/ 302 w 4255"/>
                <a:gd name="T49" fmla="*/ 168 h 2697"/>
                <a:gd name="T50" fmla="*/ 268 w 4255"/>
                <a:gd name="T51" fmla="*/ 186 h 2697"/>
                <a:gd name="T52" fmla="*/ 233 w 4255"/>
                <a:gd name="T53" fmla="*/ 205 h 2697"/>
                <a:gd name="T54" fmla="*/ 197 w 4255"/>
                <a:gd name="T55" fmla="*/ 223 h 2697"/>
                <a:gd name="T56" fmla="*/ 161 w 4255"/>
                <a:gd name="T57" fmla="*/ 240 h 2697"/>
                <a:gd name="T58" fmla="*/ 149 w 4255"/>
                <a:gd name="T59" fmla="*/ 245 h 2697"/>
                <a:gd name="T60" fmla="*/ 137 w 4255"/>
                <a:gd name="T61" fmla="*/ 250 h 2697"/>
                <a:gd name="T62" fmla="*/ 125 w 4255"/>
                <a:gd name="T63" fmla="*/ 255 h 2697"/>
                <a:gd name="T64" fmla="*/ 114 w 4255"/>
                <a:gd name="T65" fmla="*/ 260 h 2697"/>
                <a:gd name="T66" fmla="*/ 102 w 4255"/>
                <a:gd name="T67" fmla="*/ 264 h 2697"/>
                <a:gd name="T68" fmla="*/ 91 w 4255"/>
                <a:gd name="T69" fmla="*/ 268 h 2697"/>
                <a:gd name="T70" fmla="*/ 81 w 4255"/>
                <a:gd name="T71" fmla="*/ 273 h 2697"/>
                <a:gd name="T72" fmla="*/ 70 w 4255"/>
                <a:gd name="T73" fmla="*/ 277 h 2697"/>
                <a:gd name="T74" fmla="*/ 52 w 4255"/>
                <a:gd name="T75" fmla="*/ 284 h 2697"/>
                <a:gd name="T76" fmla="*/ 34 w 4255"/>
                <a:gd name="T77" fmla="*/ 290 h 2697"/>
                <a:gd name="T78" fmla="*/ 19 w 4255"/>
                <a:gd name="T79" fmla="*/ 295 h 2697"/>
                <a:gd name="T80" fmla="*/ 11 w 4255"/>
                <a:gd name="T81" fmla="*/ 298 h 2697"/>
                <a:gd name="T82" fmla="*/ 8 w 4255"/>
                <a:gd name="T83" fmla="*/ 299 h 2697"/>
                <a:gd name="T84" fmla="*/ 6 w 4255"/>
                <a:gd name="T85" fmla="*/ 300 h 2697"/>
                <a:gd name="T86" fmla="*/ 3 w 4255"/>
                <a:gd name="T87" fmla="*/ 299 h 2697"/>
                <a:gd name="T88" fmla="*/ 0 w 4255"/>
                <a:gd name="T89" fmla="*/ 296 h 2697"/>
                <a:gd name="T90" fmla="*/ 22 w 4255"/>
                <a:gd name="T91" fmla="*/ 285 h 2697"/>
                <a:gd name="T92" fmla="*/ 44 w 4255"/>
                <a:gd name="T93" fmla="*/ 274 h 2697"/>
                <a:gd name="T94" fmla="*/ 66 w 4255"/>
                <a:gd name="T95" fmla="*/ 261 h 2697"/>
                <a:gd name="T96" fmla="*/ 89 w 4255"/>
                <a:gd name="T97" fmla="*/ 248 h 2697"/>
                <a:gd name="T98" fmla="*/ 111 w 4255"/>
                <a:gd name="T99" fmla="*/ 234 h 2697"/>
                <a:gd name="T100" fmla="*/ 134 w 4255"/>
                <a:gd name="T101" fmla="*/ 220 h 2697"/>
                <a:gd name="T102" fmla="*/ 157 w 4255"/>
                <a:gd name="T103" fmla="*/ 205 h 2697"/>
                <a:gd name="T104" fmla="*/ 179 w 4255"/>
                <a:gd name="T105" fmla="*/ 190 h 2697"/>
                <a:gd name="T106" fmla="*/ 202 w 4255"/>
                <a:gd name="T107" fmla="*/ 176 h 2697"/>
                <a:gd name="T108" fmla="*/ 223 w 4255"/>
                <a:gd name="T109" fmla="*/ 161 h 2697"/>
                <a:gd name="T110" fmla="*/ 244 w 4255"/>
                <a:gd name="T111" fmla="*/ 146 h 2697"/>
                <a:gd name="T112" fmla="*/ 265 w 4255"/>
                <a:gd name="T113" fmla="*/ 132 h 2697"/>
                <a:gd name="T114" fmla="*/ 285 w 4255"/>
                <a:gd name="T115" fmla="*/ 119 h 2697"/>
                <a:gd name="T116" fmla="*/ 304 w 4255"/>
                <a:gd name="T117" fmla="*/ 106 h 2697"/>
                <a:gd name="T118" fmla="*/ 322 w 4255"/>
                <a:gd name="T119" fmla="*/ 94 h 2697"/>
                <a:gd name="T120" fmla="*/ 339 w 4255"/>
                <a:gd name="T121" fmla="*/ 83 h 26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55" h="2697">
                  <a:moveTo>
                    <a:pt x="3048" y="745"/>
                  </a:moveTo>
                  <a:lnTo>
                    <a:pt x="3066" y="726"/>
                  </a:lnTo>
                  <a:lnTo>
                    <a:pt x="3085" y="706"/>
                  </a:lnTo>
                  <a:lnTo>
                    <a:pt x="3105" y="688"/>
                  </a:lnTo>
                  <a:lnTo>
                    <a:pt x="3123" y="664"/>
                  </a:lnTo>
                  <a:lnTo>
                    <a:pt x="3138" y="646"/>
                  </a:lnTo>
                  <a:lnTo>
                    <a:pt x="3150" y="623"/>
                  </a:lnTo>
                  <a:lnTo>
                    <a:pt x="3157" y="597"/>
                  </a:lnTo>
                  <a:lnTo>
                    <a:pt x="3165" y="566"/>
                  </a:lnTo>
                  <a:lnTo>
                    <a:pt x="3196" y="543"/>
                  </a:lnTo>
                  <a:lnTo>
                    <a:pt x="3221" y="521"/>
                  </a:lnTo>
                  <a:lnTo>
                    <a:pt x="3253" y="501"/>
                  </a:lnTo>
                  <a:lnTo>
                    <a:pt x="3278" y="486"/>
                  </a:lnTo>
                  <a:lnTo>
                    <a:pt x="3310" y="467"/>
                  </a:lnTo>
                  <a:lnTo>
                    <a:pt x="3337" y="449"/>
                  </a:lnTo>
                  <a:lnTo>
                    <a:pt x="3366" y="430"/>
                  </a:lnTo>
                  <a:lnTo>
                    <a:pt x="3393" y="403"/>
                  </a:lnTo>
                  <a:lnTo>
                    <a:pt x="3453" y="346"/>
                  </a:lnTo>
                  <a:lnTo>
                    <a:pt x="3503" y="292"/>
                  </a:lnTo>
                  <a:lnTo>
                    <a:pt x="3552" y="243"/>
                  </a:lnTo>
                  <a:lnTo>
                    <a:pt x="3601" y="193"/>
                  </a:lnTo>
                  <a:lnTo>
                    <a:pt x="3651" y="144"/>
                  </a:lnTo>
                  <a:lnTo>
                    <a:pt x="3700" y="99"/>
                  </a:lnTo>
                  <a:lnTo>
                    <a:pt x="3754" y="50"/>
                  </a:lnTo>
                  <a:lnTo>
                    <a:pt x="3818" y="0"/>
                  </a:lnTo>
                  <a:lnTo>
                    <a:pt x="4255" y="178"/>
                  </a:lnTo>
                  <a:lnTo>
                    <a:pt x="4213" y="232"/>
                  </a:lnTo>
                  <a:lnTo>
                    <a:pt x="4171" y="282"/>
                  </a:lnTo>
                  <a:lnTo>
                    <a:pt x="4129" y="331"/>
                  </a:lnTo>
                  <a:lnTo>
                    <a:pt x="4089" y="380"/>
                  </a:lnTo>
                  <a:lnTo>
                    <a:pt x="4050" y="425"/>
                  </a:lnTo>
                  <a:lnTo>
                    <a:pt x="4008" y="467"/>
                  </a:lnTo>
                  <a:lnTo>
                    <a:pt x="3971" y="513"/>
                  </a:lnTo>
                  <a:lnTo>
                    <a:pt x="3929" y="555"/>
                  </a:lnTo>
                  <a:lnTo>
                    <a:pt x="3887" y="597"/>
                  </a:lnTo>
                  <a:lnTo>
                    <a:pt x="3848" y="642"/>
                  </a:lnTo>
                  <a:lnTo>
                    <a:pt x="3808" y="684"/>
                  </a:lnTo>
                  <a:lnTo>
                    <a:pt x="3766" y="726"/>
                  </a:lnTo>
                  <a:lnTo>
                    <a:pt x="3724" y="771"/>
                  </a:lnTo>
                  <a:lnTo>
                    <a:pt x="3678" y="817"/>
                  </a:lnTo>
                  <a:lnTo>
                    <a:pt x="3636" y="862"/>
                  </a:lnTo>
                  <a:lnTo>
                    <a:pt x="3591" y="911"/>
                  </a:lnTo>
                  <a:lnTo>
                    <a:pt x="3517" y="973"/>
                  </a:lnTo>
                  <a:lnTo>
                    <a:pt x="3435" y="1041"/>
                  </a:lnTo>
                  <a:lnTo>
                    <a:pt x="3340" y="1113"/>
                  </a:lnTo>
                  <a:lnTo>
                    <a:pt x="3233" y="1185"/>
                  </a:lnTo>
                  <a:lnTo>
                    <a:pt x="3115" y="1261"/>
                  </a:lnTo>
                  <a:lnTo>
                    <a:pt x="2990" y="1340"/>
                  </a:lnTo>
                  <a:lnTo>
                    <a:pt x="2858" y="1424"/>
                  </a:lnTo>
                  <a:lnTo>
                    <a:pt x="2717" y="1508"/>
                  </a:lnTo>
                  <a:lnTo>
                    <a:pt x="2568" y="1592"/>
                  </a:lnTo>
                  <a:lnTo>
                    <a:pt x="2417" y="1676"/>
                  </a:lnTo>
                  <a:lnTo>
                    <a:pt x="2261" y="1759"/>
                  </a:lnTo>
                  <a:lnTo>
                    <a:pt x="2101" y="1843"/>
                  </a:lnTo>
                  <a:lnTo>
                    <a:pt x="1938" y="1927"/>
                  </a:lnTo>
                  <a:lnTo>
                    <a:pt x="1775" y="2006"/>
                  </a:lnTo>
                  <a:lnTo>
                    <a:pt x="1608" y="2085"/>
                  </a:lnTo>
                  <a:lnTo>
                    <a:pt x="1445" y="2162"/>
                  </a:lnTo>
                  <a:lnTo>
                    <a:pt x="1391" y="2184"/>
                  </a:lnTo>
                  <a:lnTo>
                    <a:pt x="1337" y="2208"/>
                  </a:lnTo>
                  <a:lnTo>
                    <a:pt x="1285" y="2230"/>
                  </a:lnTo>
                  <a:lnTo>
                    <a:pt x="1231" y="2253"/>
                  </a:lnTo>
                  <a:lnTo>
                    <a:pt x="1178" y="2275"/>
                  </a:lnTo>
                  <a:lnTo>
                    <a:pt x="1129" y="2295"/>
                  </a:lnTo>
                  <a:lnTo>
                    <a:pt x="1075" y="2317"/>
                  </a:lnTo>
                  <a:lnTo>
                    <a:pt x="1023" y="2337"/>
                  </a:lnTo>
                  <a:lnTo>
                    <a:pt x="973" y="2356"/>
                  </a:lnTo>
                  <a:lnTo>
                    <a:pt x="920" y="2378"/>
                  </a:lnTo>
                  <a:lnTo>
                    <a:pt x="870" y="2398"/>
                  </a:lnTo>
                  <a:lnTo>
                    <a:pt x="821" y="2416"/>
                  </a:lnTo>
                  <a:lnTo>
                    <a:pt x="772" y="2435"/>
                  </a:lnTo>
                  <a:lnTo>
                    <a:pt x="727" y="2455"/>
                  </a:lnTo>
                  <a:lnTo>
                    <a:pt x="677" y="2473"/>
                  </a:lnTo>
                  <a:lnTo>
                    <a:pt x="631" y="2492"/>
                  </a:lnTo>
                  <a:lnTo>
                    <a:pt x="555" y="2522"/>
                  </a:lnTo>
                  <a:lnTo>
                    <a:pt x="471" y="2553"/>
                  </a:lnTo>
                  <a:lnTo>
                    <a:pt x="387" y="2583"/>
                  </a:lnTo>
                  <a:lnTo>
                    <a:pt x="305" y="2610"/>
                  </a:lnTo>
                  <a:lnTo>
                    <a:pt x="229" y="2637"/>
                  </a:lnTo>
                  <a:lnTo>
                    <a:pt x="167" y="2655"/>
                  </a:lnTo>
                  <a:lnTo>
                    <a:pt x="122" y="2670"/>
                  </a:lnTo>
                  <a:lnTo>
                    <a:pt x="103" y="2679"/>
                  </a:lnTo>
                  <a:lnTo>
                    <a:pt x="88" y="2687"/>
                  </a:lnTo>
                  <a:lnTo>
                    <a:pt x="76" y="2690"/>
                  </a:lnTo>
                  <a:lnTo>
                    <a:pt x="66" y="2694"/>
                  </a:lnTo>
                  <a:lnTo>
                    <a:pt x="54" y="2697"/>
                  </a:lnTo>
                  <a:lnTo>
                    <a:pt x="34" y="2697"/>
                  </a:lnTo>
                  <a:lnTo>
                    <a:pt x="24" y="2687"/>
                  </a:lnTo>
                  <a:lnTo>
                    <a:pt x="12" y="2675"/>
                  </a:lnTo>
                  <a:lnTo>
                    <a:pt x="0" y="2660"/>
                  </a:lnTo>
                  <a:lnTo>
                    <a:pt x="96" y="2613"/>
                  </a:lnTo>
                  <a:lnTo>
                    <a:pt x="194" y="2568"/>
                  </a:lnTo>
                  <a:lnTo>
                    <a:pt x="293" y="2515"/>
                  </a:lnTo>
                  <a:lnTo>
                    <a:pt x="392" y="2462"/>
                  </a:lnTo>
                  <a:lnTo>
                    <a:pt x="495" y="2408"/>
                  </a:lnTo>
                  <a:lnTo>
                    <a:pt x="594" y="2352"/>
                  </a:lnTo>
                  <a:lnTo>
                    <a:pt x="695" y="2295"/>
                  </a:lnTo>
                  <a:lnTo>
                    <a:pt x="799" y="2233"/>
                  </a:lnTo>
                  <a:lnTo>
                    <a:pt x="900" y="2174"/>
                  </a:lnTo>
                  <a:lnTo>
                    <a:pt x="1003" y="2109"/>
                  </a:lnTo>
                  <a:lnTo>
                    <a:pt x="1107" y="2043"/>
                  </a:lnTo>
                  <a:lnTo>
                    <a:pt x="1208" y="1979"/>
                  </a:lnTo>
                  <a:lnTo>
                    <a:pt x="1311" y="1915"/>
                  </a:lnTo>
                  <a:lnTo>
                    <a:pt x="1413" y="1846"/>
                  </a:lnTo>
                  <a:lnTo>
                    <a:pt x="1512" y="1782"/>
                  </a:lnTo>
                  <a:lnTo>
                    <a:pt x="1615" y="1713"/>
                  </a:lnTo>
                  <a:lnTo>
                    <a:pt x="1714" y="1646"/>
                  </a:lnTo>
                  <a:lnTo>
                    <a:pt x="1817" y="1580"/>
                  </a:lnTo>
                  <a:lnTo>
                    <a:pt x="1911" y="1512"/>
                  </a:lnTo>
                  <a:lnTo>
                    <a:pt x="2010" y="1448"/>
                  </a:lnTo>
                  <a:lnTo>
                    <a:pt x="2106" y="1379"/>
                  </a:lnTo>
                  <a:lnTo>
                    <a:pt x="2200" y="1315"/>
                  </a:lnTo>
                  <a:lnTo>
                    <a:pt x="2296" y="1249"/>
                  </a:lnTo>
                  <a:lnTo>
                    <a:pt x="2387" y="1189"/>
                  </a:lnTo>
                  <a:lnTo>
                    <a:pt x="2478" y="1125"/>
                  </a:lnTo>
                  <a:lnTo>
                    <a:pt x="2565" y="1068"/>
                  </a:lnTo>
                  <a:lnTo>
                    <a:pt x="2652" y="1007"/>
                  </a:lnTo>
                  <a:lnTo>
                    <a:pt x="2735" y="950"/>
                  </a:lnTo>
                  <a:lnTo>
                    <a:pt x="2816" y="896"/>
                  </a:lnTo>
                  <a:lnTo>
                    <a:pt x="2895" y="844"/>
                  </a:lnTo>
                  <a:lnTo>
                    <a:pt x="2972" y="795"/>
                  </a:lnTo>
                  <a:lnTo>
                    <a:pt x="3048" y="745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2" name="Freeform 59"/>
            <p:cNvSpPr>
              <a:spLocks/>
            </p:cNvSpPr>
            <p:nvPr/>
          </p:nvSpPr>
          <p:spPr bwMode="auto">
            <a:xfrm rot="696599">
              <a:off x="3278" y="1343"/>
              <a:ext cx="337" cy="47"/>
            </a:xfrm>
            <a:custGeom>
              <a:avLst/>
              <a:gdLst>
                <a:gd name="T0" fmla="*/ 17 w 1011"/>
                <a:gd name="T1" fmla="*/ 5 h 140"/>
                <a:gd name="T2" fmla="*/ 22 w 1011"/>
                <a:gd name="T3" fmla="*/ 4 h 140"/>
                <a:gd name="T4" fmla="*/ 28 w 1011"/>
                <a:gd name="T5" fmla="*/ 4 h 140"/>
                <a:gd name="T6" fmla="*/ 34 w 1011"/>
                <a:gd name="T7" fmla="*/ 3 h 140"/>
                <a:gd name="T8" fmla="*/ 40 w 1011"/>
                <a:gd name="T9" fmla="*/ 3 h 140"/>
                <a:gd name="T10" fmla="*/ 46 w 1011"/>
                <a:gd name="T11" fmla="*/ 3 h 140"/>
                <a:gd name="T12" fmla="*/ 52 w 1011"/>
                <a:gd name="T13" fmla="*/ 2 h 140"/>
                <a:gd name="T14" fmla="*/ 59 w 1011"/>
                <a:gd name="T15" fmla="*/ 2 h 140"/>
                <a:gd name="T16" fmla="*/ 65 w 1011"/>
                <a:gd name="T17" fmla="*/ 2 h 140"/>
                <a:gd name="T18" fmla="*/ 71 w 1011"/>
                <a:gd name="T19" fmla="*/ 2 h 140"/>
                <a:gd name="T20" fmla="*/ 77 w 1011"/>
                <a:gd name="T21" fmla="*/ 1 h 140"/>
                <a:gd name="T22" fmla="*/ 84 w 1011"/>
                <a:gd name="T23" fmla="*/ 1 h 140"/>
                <a:gd name="T24" fmla="*/ 89 w 1011"/>
                <a:gd name="T25" fmla="*/ 1 h 140"/>
                <a:gd name="T26" fmla="*/ 95 w 1011"/>
                <a:gd name="T27" fmla="*/ 1 h 140"/>
                <a:gd name="T28" fmla="*/ 101 w 1011"/>
                <a:gd name="T29" fmla="*/ 0 h 140"/>
                <a:gd name="T30" fmla="*/ 107 w 1011"/>
                <a:gd name="T31" fmla="*/ 0 h 140"/>
                <a:gd name="T32" fmla="*/ 112 w 1011"/>
                <a:gd name="T33" fmla="*/ 0 h 140"/>
                <a:gd name="T34" fmla="*/ 112 w 1011"/>
                <a:gd name="T35" fmla="*/ 2 h 140"/>
                <a:gd name="T36" fmla="*/ 110 w 1011"/>
                <a:gd name="T37" fmla="*/ 5 h 140"/>
                <a:gd name="T38" fmla="*/ 108 w 1011"/>
                <a:gd name="T39" fmla="*/ 9 h 140"/>
                <a:gd name="T40" fmla="*/ 106 w 1011"/>
                <a:gd name="T41" fmla="*/ 11 h 140"/>
                <a:gd name="T42" fmla="*/ 100 w 1011"/>
                <a:gd name="T43" fmla="*/ 11 h 140"/>
                <a:gd name="T44" fmla="*/ 93 w 1011"/>
                <a:gd name="T45" fmla="*/ 11 h 140"/>
                <a:gd name="T46" fmla="*/ 87 w 1011"/>
                <a:gd name="T47" fmla="*/ 11 h 140"/>
                <a:gd name="T48" fmla="*/ 80 w 1011"/>
                <a:gd name="T49" fmla="*/ 12 h 140"/>
                <a:gd name="T50" fmla="*/ 74 w 1011"/>
                <a:gd name="T51" fmla="*/ 12 h 140"/>
                <a:gd name="T52" fmla="*/ 67 w 1011"/>
                <a:gd name="T53" fmla="*/ 12 h 140"/>
                <a:gd name="T54" fmla="*/ 60 w 1011"/>
                <a:gd name="T55" fmla="*/ 13 h 140"/>
                <a:gd name="T56" fmla="*/ 54 w 1011"/>
                <a:gd name="T57" fmla="*/ 13 h 140"/>
                <a:gd name="T58" fmla="*/ 47 w 1011"/>
                <a:gd name="T59" fmla="*/ 14 h 140"/>
                <a:gd name="T60" fmla="*/ 40 w 1011"/>
                <a:gd name="T61" fmla="*/ 14 h 140"/>
                <a:gd name="T62" fmla="*/ 33 w 1011"/>
                <a:gd name="T63" fmla="*/ 15 h 140"/>
                <a:gd name="T64" fmla="*/ 27 w 1011"/>
                <a:gd name="T65" fmla="*/ 15 h 140"/>
                <a:gd name="T66" fmla="*/ 20 w 1011"/>
                <a:gd name="T67" fmla="*/ 15 h 140"/>
                <a:gd name="T68" fmla="*/ 13 w 1011"/>
                <a:gd name="T69" fmla="*/ 15 h 140"/>
                <a:gd name="T70" fmla="*/ 7 w 1011"/>
                <a:gd name="T71" fmla="*/ 16 h 140"/>
                <a:gd name="T72" fmla="*/ 0 w 1011"/>
                <a:gd name="T73" fmla="*/ 16 h 140"/>
                <a:gd name="T74" fmla="*/ 17 w 1011"/>
                <a:gd name="T75" fmla="*/ 5 h 1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11" h="140">
                  <a:moveTo>
                    <a:pt x="152" y="42"/>
                  </a:moveTo>
                  <a:lnTo>
                    <a:pt x="202" y="39"/>
                  </a:lnTo>
                  <a:lnTo>
                    <a:pt x="254" y="34"/>
                  </a:lnTo>
                  <a:lnTo>
                    <a:pt x="308" y="31"/>
                  </a:lnTo>
                  <a:lnTo>
                    <a:pt x="360" y="31"/>
                  </a:lnTo>
                  <a:lnTo>
                    <a:pt x="414" y="27"/>
                  </a:lnTo>
                  <a:lnTo>
                    <a:pt x="471" y="22"/>
                  </a:lnTo>
                  <a:lnTo>
                    <a:pt x="528" y="19"/>
                  </a:lnTo>
                  <a:lnTo>
                    <a:pt x="585" y="19"/>
                  </a:lnTo>
                  <a:lnTo>
                    <a:pt x="641" y="15"/>
                  </a:lnTo>
                  <a:lnTo>
                    <a:pt x="695" y="12"/>
                  </a:lnTo>
                  <a:lnTo>
                    <a:pt x="752" y="12"/>
                  </a:lnTo>
                  <a:lnTo>
                    <a:pt x="804" y="7"/>
                  </a:lnTo>
                  <a:lnTo>
                    <a:pt x="858" y="7"/>
                  </a:lnTo>
                  <a:lnTo>
                    <a:pt x="912" y="4"/>
                  </a:lnTo>
                  <a:lnTo>
                    <a:pt x="962" y="4"/>
                  </a:lnTo>
                  <a:lnTo>
                    <a:pt x="1011" y="0"/>
                  </a:lnTo>
                  <a:lnTo>
                    <a:pt x="1006" y="19"/>
                  </a:lnTo>
                  <a:lnTo>
                    <a:pt x="991" y="46"/>
                  </a:lnTo>
                  <a:lnTo>
                    <a:pt x="972" y="76"/>
                  </a:lnTo>
                  <a:lnTo>
                    <a:pt x="957" y="95"/>
                  </a:lnTo>
                  <a:lnTo>
                    <a:pt x="900" y="95"/>
                  </a:lnTo>
                  <a:lnTo>
                    <a:pt x="839" y="95"/>
                  </a:lnTo>
                  <a:lnTo>
                    <a:pt x="782" y="98"/>
                  </a:lnTo>
                  <a:lnTo>
                    <a:pt x="722" y="103"/>
                  </a:lnTo>
                  <a:lnTo>
                    <a:pt x="664" y="106"/>
                  </a:lnTo>
                  <a:lnTo>
                    <a:pt x="604" y="110"/>
                  </a:lnTo>
                  <a:lnTo>
                    <a:pt x="543" y="113"/>
                  </a:lnTo>
                  <a:lnTo>
                    <a:pt x="483" y="118"/>
                  </a:lnTo>
                  <a:lnTo>
                    <a:pt x="422" y="121"/>
                  </a:lnTo>
                  <a:lnTo>
                    <a:pt x="360" y="125"/>
                  </a:lnTo>
                  <a:lnTo>
                    <a:pt x="300" y="130"/>
                  </a:lnTo>
                  <a:lnTo>
                    <a:pt x="239" y="133"/>
                  </a:lnTo>
                  <a:lnTo>
                    <a:pt x="182" y="137"/>
                  </a:lnTo>
                  <a:lnTo>
                    <a:pt x="121" y="137"/>
                  </a:lnTo>
                  <a:lnTo>
                    <a:pt x="61" y="140"/>
                  </a:lnTo>
                  <a:lnTo>
                    <a:pt x="0" y="140"/>
                  </a:lnTo>
                  <a:lnTo>
                    <a:pt x="152" y="42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Freeform 60"/>
            <p:cNvSpPr>
              <a:spLocks/>
            </p:cNvSpPr>
            <p:nvPr/>
          </p:nvSpPr>
          <p:spPr bwMode="auto">
            <a:xfrm rot="696599">
              <a:off x="3340" y="1228"/>
              <a:ext cx="295" cy="140"/>
            </a:xfrm>
            <a:custGeom>
              <a:avLst/>
              <a:gdLst>
                <a:gd name="T0" fmla="*/ 90 w 886"/>
                <a:gd name="T1" fmla="*/ 6 h 422"/>
                <a:gd name="T2" fmla="*/ 94 w 886"/>
                <a:gd name="T3" fmla="*/ 13 h 422"/>
                <a:gd name="T4" fmla="*/ 98 w 886"/>
                <a:gd name="T5" fmla="*/ 23 h 422"/>
                <a:gd name="T6" fmla="*/ 98 w 886"/>
                <a:gd name="T7" fmla="*/ 34 h 422"/>
                <a:gd name="T8" fmla="*/ 95 w 886"/>
                <a:gd name="T9" fmla="*/ 41 h 422"/>
                <a:gd name="T10" fmla="*/ 0 w 886"/>
                <a:gd name="T11" fmla="*/ 46 h 422"/>
                <a:gd name="T12" fmla="*/ 5 w 886"/>
                <a:gd name="T13" fmla="*/ 40 h 422"/>
                <a:gd name="T14" fmla="*/ 9 w 886"/>
                <a:gd name="T15" fmla="*/ 35 h 422"/>
                <a:gd name="T16" fmla="*/ 15 w 886"/>
                <a:gd name="T17" fmla="*/ 29 h 422"/>
                <a:gd name="T18" fmla="*/ 20 w 886"/>
                <a:gd name="T19" fmla="*/ 23 h 422"/>
                <a:gd name="T20" fmla="*/ 25 w 886"/>
                <a:gd name="T21" fmla="*/ 17 h 422"/>
                <a:gd name="T22" fmla="*/ 31 w 886"/>
                <a:gd name="T23" fmla="*/ 12 h 422"/>
                <a:gd name="T24" fmla="*/ 36 w 886"/>
                <a:gd name="T25" fmla="*/ 6 h 422"/>
                <a:gd name="T26" fmla="*/ 41 w 886"/>
                <a:gd name="T27" fmla="*/ 0 h 422"/>
                <a:gd name="T28" fmla="*/ 90 w 886"/>
                <a:gd name="T29" fmla="*/ 6 h 4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86" h="422">
                  <a:moveTo>
                    <a:pt x="814" y="52"/>
                  </a:moveTo>
                  <a:lnTo>
                    <a:pt x="851" y="121"/>
                  </a:lnTo>
                  <a:lnTo>
                    <a:pt x="881" y="212"/>
                  </a:lnTo>
                  <a:lnTo>
                    <a:pt x="886" y="303"/>
                  </a:lnTo>
                  <a:lnTo>
                    <a:pt x="854" y="375"/>
                  </a:lnTo>
                  <a:lnTo>
                    <a:pt x="0" y="422"/>
                  </a:lnTo>
                  <a:lnTo>
                    <a:pt x="42" y="368"/>
                  </a:lnTo>
                  <a:lnTo>
                    <a:pt x="84" y="315"/>
                  </a:lnTo>
                  <a:lnTo>
                    <a:pt x="134" y="262"/>
                  </a:lnTo>
                  <a:lnTo>
                    <a:pt x="183" y="209"/>
                  </a:lnTo>
                  <a:lnTo>
                    <a:pt x="228" y="155"/>
                  </a:lnTo>
                  <a:lnTo>
                    <a:pt x="277" y="106"/>
                  </a:lnTo>
                  <a:lnTo>
                    <a:pt x="326" y="52"/>
                  </a:lnTo>
                  <a:lnTo>
                    <a:pt x="373" y="0"/>
                  </a:lnTo>
                  <a:lnTo>
                    <a:pt x="814" y="52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Freeform 61"/>
            <p:cNvSpPr>
              <a:spLocks/>
            </p:cNvSpPr>
            <p:nvPr/>
          </p:nvSpPr>
          <p:spPr bwMode="auto">
            <a:xfrm rot="696599">
              <a:off x="3339" y="1241"/>
              <a:ext cx="282" cy="115"/>
            </a:xfrm>
            <a:custGeom>
              <a:avLst/>
              <a:gdLst>
                <a:gd name="T0" fmla="*/ 86 w 847"/>
                <a:gd name="T1" fmla="*/ 5 h 345"/>
                <a:gd name="T2" fmla="*/ 90 w 847"/>
                <a:gd name="T3" fmla="*/ 11 h 345"/>
                <a:gd name="T4" fmla="*/ 94 w 847"/>
                <a:gd name="T5" fmla="*/ 19 h 345"/>
                <a:gd name="T6" fmla="*/ 94 w 847"/>
                <a:gd name="T7" fmla="*/ 28 h 345"/>
                <a:gd name="T8" fmla="*/ 91 w 847"/>
                <a:gd name="T9" fmla="*/ 35 h 345"/>
                <a:gd name="T10" fmla="*/ 0 w 847"/>
                <a:gd name="T11" fmla="*/ 38 h 345"/>
                <a:gd name="T12" fmla="*/ 4 w 847"/>
                <a:gd name="T13" fmla="*/ 33 h 345"/>
                <a:gd name="T14" fmla="*/ 9 w 847"/>
                <a:gd name="T15" fmla="*/ 29 h 345"/>
                <a:gd name="T16" fmla="*/ 14 w 847"/>
                <a:gd name="T17" fmla="*/ 24 h 345"/>
                <a:gd name="T18" fmla="*/ 19 w 847"/>
                <a:gd name="T19" fmla="*/ 19 h 345"/>
                <a:gd name="T20" fmla="*/ 24 w 847"/>
                <a:gd name="T21" fmla="*/ 14 h 345"/>
                <a:gd name="T22" fmla="*/ 30 w 847"/>
                <a:gd name="T23" fmla="*/ 10 h 345"/>
                <a:gd name="T24" fmla="*/ 35 w 847"/>
                <a:gd name="T25" fmla="*/ 5 h 345"/>
                <a:gd name="T26" fmla="*/ 40 w 847"/>
                <a:gd name="T27" fmla="*/ 0 h 345"/>
                <a:gd name="T28" fmla="*/ 86 w 847"/>
                <a:gd name="T29" fmla="*/ 5 h 3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47" h="345">
                  <a:moveTo>
                    <a:pt x="775" y="45"/>
                  </a:moveTo>
                  <a:lnTo>
                    <a:pt x="814" y="98"/>
                  </a:lnTo>
                  <a:lnTo>
                    <a:pt x="844" y="175"/>
                  </a:lnTo>
                  <a:lnTo>
                    <a:pt x="847" y="249"/>
                  </a:lnTo>
                  <a:lnTo>
                    <a:pt x="822" y="311"/>
                  </a:lnTo>
                  <a:lnTo>
                    <a:pt x="0" y="345"/>
                  </a:lnTo>
                  <a:lnTo>
                    <a:pt x="38" y="299"/>
                  </a:lnTo>
                  <a:lnTo>
                    <a:pt x="80" y="257"/>
                  </a:lnTo>
                  <a:lnTo>
                    <a:pt x="126" y="217"/>
                  </a:lnTo>
                  <a:lnTo>
                    <a:pt x="171" y="170"/>
                  </a:lnTo>
                  <a:lnTo>
                    <a:pt x="217" y="128"/>
                  </a:lnTo>
                  <a:lnTo>
                    <a:pt x="267" y="86"/>
                  </a:lnTo>
                  <a:lnTo>
                    <a:pt x="312" y="45"/>
                  </a:lnTo>
                  <a:lnTo>
                    <a:pt x="358" y="0"/>
                  </a:lnTo>
                  <a:lnTo>
                    <a:pt x="775" y="4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Freeform 62"/>
            <p:cNvSpPr>
              <a:spLocks/>
            </p:cNvSpPr>
            <p:nvPr/>
          </p:nvSpPr>
          <p:spPr bwMode="auto">
            <a:xfrm rot="696599">
              <a:off x="3577" y="1284"/>
              <a:ext cx="836" cy="383"/>
            </a:xfrm>
            <a:custGeom>
              <a:avLst/>
              <a:gdLst>
                <a:gd name="T0" fmla="*/ 4 w 2508"/>
                <a:gd name="T1" fmla="*/ 59 h 1147"/>
                <a:gd name="T2" fmla="*/ 6 w 2508"/>
                <a:gd name="T3" fmla="*/ 38 h 1147"/>
                <a:gd name="T4" fmla="*/ 5 w 2508"/>
                <a:gd name="T5" fmla="*/ 19 h 1147"/>
                <a:gd name="T6" fmla="*/ 13 w 2508"/>
                <a:gd name="T7" fmla="*/ 13 h 1147"/>
                <a:gd name="T8" fmla="*/ 21 w 2508"/>
                <a:gd name="T9" fmla="*/ 8 h 1147"/>
                <a:gd name="T10" fmla="*/ 30 w 2508"/>
                <a:gd name="T11" fmla="*/ 2 h 1147"/>
                <a:gd name="T12" fmla="*/ 35 w 2508"/>
                <a:gd name="T13" fmla="*/ 7 h 1147"/>
                <a:gd name="T14" fmla="*/ 39 w 2508"/>
                <a:gd name="T15" fmla="*/ 25 h 1147"/>
                <a:gd name="T16" fmla="*/ 44 w 2508"/>
                <a:gd name="T17" fmla="*/ 43 h 1147"/>
                <a:gd name="T18" fmla="*/ 47 w 2508"/>
                <a:gd name="T19" fmla="*/ 57 h 1147"/>
                <a:gd name="T20" fmla="*/ 52 w 2508"/>
                <a:gd name="T21" fmla="*/ 64 h 1147"/>
                <a:gd name="T22" fmla="*/ 63 w 2508"/>
                <a:gd name="T23" fmla="*/ 69 h 1147"/>
                <a:gd name="T24" fmla="*/ 73 w 2508"/>
                <a:gd name="T25" fmla="*/ 74 h 1147"/>
                <a:gd name="T26" fmla="*/ 84 w 2508"/>
                <a:gd name="T27" fmla="*/ 77 h 1147"/>
                <a:gd name="T28" fmla="*/ 101 w 2508"/>
                <a:gd name="T29" fmla="*/ 82 h 1147"/>
                <a:gd name="T30" fmla="*/ 125 w 2508"/>
                <a:gd name="T31" fmla="*/ 88 h 1147"/>
                <a:gd name="T32" fmla="*/ 151 w 2508"/>
                <a:gd name="T33" fmla="*/ 95 h 1147"/>
                <a:gd name="T34" fmla="*/ 177 w 2508"/>
                <a:gd name="T35" fmla="*/ 100 h 1147"/>
                <a:gd name="T36" fmla="*/ 203 w 2508"/>
                <a:gd name="T37" fmla="*/ 104 h 1147"/>
                <a:gd name="T38" fmla="*/ 228 w 2508"/>
                <a:gd name="T39" fmla="*/ 104 h 1147"/>
                <a:gd name="T40" fmla="*/ 251 w 2508"/>
                <a:gd name="T41" fmla="*/ 100 h 1147"/>
                <a:gd name="T42" fmla="*/ 270 w 2508"/>
                <a:gd name="T43" fmla="*/ 91 h 1147"/>
                <a:gd name="T44" fmla="*/ 277 w 2508"/>
                <a:gd name="T45" fmla="*/ 93 h 1147"/>
                <a:gd name="T46" fmla="*/ 271 w 2508"/>
                <a:gd name="T47" fmla="*/ 106 h 1147"/>
                <a:gd name="T48" fmla="*/ 261 w 2508"/>
                <a:gd name="T49" fmla="*/ 116 h 1147"/>
                <a:gd name="T50" fmla="*/ 247 w 2508"/>
                <a:gd name="T51" fmla="*/ 123 h 1147"/>
                <a:gd name="T52" fmla="*/ 231 w 2508"/>
                <a:gd name="T53" fmla="*/ 127 h 1147"/>
                <a:gd name="T54" fmla="*/ 213 w 2508"/>
                <a:gd name="T55" fmla="*/ 128 h 1147"/>
                <a:gd name="T56" fmla="*/ 193 w 2508"/>
                <a:gd name="T57" fmla="*/ 127 h 1147"/>
                <a:gd name="T58" fmla="*/ 172 w 2508"/>
                <a:gd name="T59" fmla="*/ 125 h 1147"/>
                <a:gd name="T60" fmla="*/ 149 w 2508"/>
                <a:gd name="T61" fmla="*/ 120 h 1147"/>
                <a:gd name="T62" fmla="*/ 127 w 2508"/>
                <a:gd name="T63" fmla="*/ 115 h 1147"/>
                <a:gd name="T64" fmla="*/ 104 w 2508"/>
                <a:gd name="T65" fmla="*/ 109 h 1147"/>
                <a:gd name="T66" fmla="*/ 82 w 2508"/>
                <a:gd name="T67" fmla="*/ 101 h 1147"/>
                <a:gd name="T68" fmla="*/ 61 w 2508"/>
                <a:gd name="T69" fmla="*/ 93 h 1147"/>
                <a:gd name="T70" fmla="*/ 41 w 2508"/>
                <a:gd name="T71" fmla="*/ 86 h 1147"/>
                <a:gd name="T72" fmla="*/ 22 w 2508"/>
                <a:gd name="T73" fmla="*/ 78 h 1147"/>
                <a:gd name="T74" fmla="*/ 7 w 2508"/>
                <a:gd name="T75" fmla="*/ 71 h 114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08" h="1147">
                  <a:moveTo>
                    <a:pt x="0" y="611"/>
                  </a:moveTo>
                  <a:lnTo>
                    <a:pt x="39" y="531"/>
                  </a:lnTo>
                  <a:lnTo>
                    <a:pt x="61" y="447"/>
                  </a:lnTo>
                  <a:lnTo>
                    <a:pt x="57" y="341"/>
                  </a:lnTo>
                  <a:lnTo>
                    <a:pt x="27" y="200"/>
                  </a:lnTo>
                  <a:lnTo>
                    <a:pt x="49" y="175"/>
                  </a:lnTo>
                  <a:lnTo>
                    <a:pt x="81" y="148"/>
                  </a:lnTo>
                  <a:lnTo>
                    <a:pt x="114" y="121"/>
                  </a:lnTo>
                  <a:lnTo>
                    <a:pt x="153" y="94"/>
                  </a:lnTo>
                  <a:lnTo>
                    <a:pt x="190" y="72"/>
                  </a:lnTo>
                  <a:lnTo>
                    <a:pt x="229" y="45"/>
                  </a:lnTo>
                  <a:lnTo>
                    <a:pt x="266" y="22"/>
                  </a:lnTo>
                  <a:lnTo>
                    <a:pt x="296" y="0"/>
                  </a:lnTo>
                  <a:lnTo>
                    <a:pt x="316" y="67"/>
                  </a:lnTo>
                  <a:lnTo>
                    <a:pt x="335" y="143"/>
                  </a:lnTo>
                  <a:lnTo>
                    <a:pt x="355" y="227"/>
                  </a:lnTo>
                  <a:lnTo>
                    <a:pt x="373" y="311"/>
                  </a:lnTo>
                  <a:lnTo>
                    <a:pt x="392" y="390"/>
                  </a:lnTo>
                  <a:lnTo>
                    <a:pt x="407" y="459"/>
                  </a:lnTo>
                  <a:lnTo>
                    <a:pt x="419" y="516"/>
                  </a:lnTo>
                  <a:lnTo>
                    <a:pt x="426" y="550"/>
                  </a:lnTo>
                  <a:lnTo>
                    <a:pt x="471" y="577"/>
                  </a:lnTo>
                  <a:lnTo>
                    <a:pt x="518" y="604"/>
                  </a:lnTo>
                  <a:lnTo>
                    <a:pt x="567" y="622"/>
                  </a:lnTo>
                  <a:lnTo>
                    <a:pt x="612" y="641"/>
                  </a:lnTo>
                  <a:lnTo>
                    <a:pt x="661" y="661"/>
                  </a:lnTo>
                  <a:lnTo>
                    <a:pt x="711" y="676"/>
                  </a:lnTo>
                  <a:lnTo>
                    <a:pt x="760" y="691"/>
                  </a:lnTo>
                  <a:lnTo>
                    <a:pt x="809" y="706"/>
                  </a:lnTo>
                  <a:lnTo>
                    <a:pt x="908" y="733"/>
                  </a:lnTo>
                  <a:lnTo>
                    <a:pt x="1014" y="763"/>
                  </a:lnTo>
                  <a:lnTo>
                    <a:pt x="1125" y="794"/>
                  </a:lnTo>
                  <a:lnTo>
                    <a:pt x="1238" y="824"/>
                  </a:lnTo>
                  <a:lnTo>
                    <a:pt x="1357" y="851"/>
                  </a:lnTo>
                  <a:lnTo>
                    <a:pt x="1475" y="876"/>
                  </a:lnTo>
                  <a:lnTo>
                    <a:pt x="1593" y="896"/>
                  </a:lnTo>
                  <a:lnTo>
                    <a:pt x="1710" y="915"/>
                  </a:lnTo>
                  <a:lnTo>
                    <a:pt x="1828" y="927"/>
                  </a:lnTo>
                  <a:lnTo>
                    <a:pt x="1941" y="930"/>
                  </a:lnTo>
                  <a:lnTo>
                    <a:pt x="2052" y="927"/>
                  </a:lnTo>
                  <a:lnTo>
                    <a:pt x="2155" y="915"/>
                  </a:lnTo>
                  <a:lnTo>
                    <a:pt x="2257" y="896"/>
                  </a:lnTo>
                  <a:lnTo>
                    <a:pt x="2348" y="861"/>
                  </a:lnTo>
                  <a:lnTo>
                    <a:pt x="2432" y="819"/>
                  </a:lnTo>
                  <a:lnTo>
                    <a:pt x="2508" y="763"/>
                  </a:lnTo>
                  <a:lnTo>
                    <a:pt x="2493" y="836"/>
                  </a:lnTo>
                  <a:lnTo>
                    <a:pt x="2469" y="896"/>
                  </a:lnTo>
                  <a:lnTo>
                    <a:pt x="2435" y="953"/>
                  </a:lnTo>
                  <a:lnTo>
                    <a:pt x="2395" y="999"/>
                  </a:lnTo>
                  <a:lnTo>
                    <a:pt x="2345" y="1041"/>
                  </a:lnTo>
                  <a:lnTo>
                    <a:pt x="2287" y="1071"/>
                  </a:lnTo>
                  <a:lnTo>
                    <a:pt x="2227" y="1098"/>
                  </a:lnTo>
                  <a:lnTo>
                    <a:pt x="2158" y="1120"/>
                  </a:lnTo>
                  <a:lnTo>
                    <a:pt x="2082" y="1135"/>
                  </a:lnTo>
                  <a:lnTo>
                    <a:pt x="2003" y="1142"/>
                  </a:lnTo>
                  <a:lnTo>
                    <a:pt x="1919" y="1147"/>
                  </a:lnTo>
                  <a:lnTo>
                    <a:pt x="1828" y="1147"/>
                  </a:lnTo>
                  <a:lnTo>
                    <a:pt x="1736" y="1139"/>
                  </a:lnTo>
                  <a:lnTo>
                    <a:pt x="1642" y="1132"/>
                  </a:lnTo>
                  <a:lnTo>
                    <a:pt x="1544" y="1117"/>
                  </a:lnTo>
                  <a:lnTo>
                    <a:pt x="1445" y="1101"/>
                  </a:lnTo>
                  <a:lnTo>
                    <a:pt x="1345" y="1078"/>
                  </a:lnTo>
                  <a:lnTo>
                    <a:pt x="1243" y="1056"/>
                  </a:lnTo>
                  <a:lnTo>
                    <a:pt x="1140" y="1029"/>
                  </a:lnTo>
                  <a:lnTo>
                    <a:pt x="1038" y="1002"/>
                  </a:lnTo>
                  <a:lnTo>
                    <a:pt x="935" y="972"/>
                  </a:lnTo>
                  <a:lnTo>
                    <a:pt x="833" y="942"/>
                  </a:lnTo>
                  <a:lnTo>
                    <a:pt x="734" y="908"/>
                  </a:lnTo>
                  <a:lnTo>
                    <a:pt x="639" y="873"/>
                  </a:lnTo>
                  <a:lnTo>
                    <a:pt x="545" y="839"/>
                  </a:lnTo>
                  <a:lnTo>
                    <a:pt x="453" y="804"/>
                  </a:lnTo>
                  <a:lnTo>
                    <a:pt x="365" y="770"/>
                  </a:lnTo>
                  <a:lnTo>
                    <a:pt x="281" y="737"/>
                  </a:lnTo>
                  <a:lnTo>
                    <a:pt x="202" y="703"/>
                  </a:lnTo>
                  <a:lnTo>
                    <a:pt x="130" y="671"/>
                  </a:lnTo>
                  <a:lnTo>
                    <a:pt x="61" y="641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Freeform 63"/>
            <p:cNvSpPr>
              <a:spLocks/>
            </p:cNvSpPr>
            <p:nvPr/>
          </p:nvSpPr>
          <p:spPr bwMode="auto">
            <a:xfrm rot="696599">
              <a:off x="3415" y="991"/>
              <a:ext cx="192" cy="129"/>
            </a:xfrm>
            <a:custGeom>
              <a:avLst/>
              <a:gdLst>
                <a:gd name="T0" fmla="*/ 10 w 574"/>
                <a:gd name="T1" fmla="*/ 0 h 388"/>
                <a:gd name="T2" fmla="*/ 15 w 574"/>
                <a:gd name="T3" fmla="*/ 1 h 388"/>
                <a:gd name="T4" fmla="*/ 22 w 574"/>
                <a:gd name="T5" fmla="*/ 3 h 388"/>
                <a:gd name="T6" fmla="*/ 29 w 574"/>
                <a:gd name="T7" fmla="*/ 6 h 388"/>
                <a:gd name="T8" fmla="*/ 36 w 574"/>
                <a:gd name="T9" fmla="*/ 9 h 388"/>
                <a:gd name="T10" fmla="*/ 44 w 574"/>
                <a:gd name="T11" fmla="*/ 11 h 388"/>
                <a:gd name="T12" fmla="*/ 52 w 574"/>
                <a:gd name="T13" fmla="*/ 14 h 388"/>
                <a:gd name="T14" fmla="*/ 58 w 574"/>
                <a:gd name="T15" fmla="*/ 17 h 388"/>
                <a:gd name="T16" fmla="*/ 64 w 574"/>
                <a:gd name="T17" fmla="*/ 19 h 388"/>
                <a:gd name="T18" fmla="*/ 56 w 574"/>
                <a:gd name="T19" fmla="*/ 43 h 388"/>
                <a:gd name="T20" fmla="*/ 49 w 574"/>
                <a:gd name="T21" fmla="*/ 40 h 388"/>
                <a:gd name="T22" fmla="*/ 41 w 574"/>
                <a:gd name="T23" fmla="*/ 37 h 388"/>
                <a:gd name="T24" fmla="*/ 34 w 574"/>
                <a:gd name="T25" fmla="*/ 34 h 388"/>
                <a:gd name="T26" fmla="*/ 27 w 574"/>
                <a:gd name="T27" fmla="*/ 32 h 388"/>
                <a:gd name="T28" fmla="*/ 20 w 574"/>
                <a:gd name="T29" fmla="*/ 28 h 388"/>
                <a:gd name="T30" fmla="*/ 13 w 574"/>
                <a:gd name="T31" fmla="*/ 25 h 388"/>
                <a:gd name="T32" fmla="*/ 6 w 574"/>
                <a:gd name="T33" fmla="*/ 22 h 388"/>
                <a:gd name="T34" fmla="*/ 0 w 574"/>
                <a:gd name="T35" fmla="*/ 19 h 388"/>
                <a:gd name="T36" fmla="*/ 10 w 574"/>
                <a:gd name="T37" fmla="*/ 0 h 3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4" h="388">
                  <a:moveTo>
                    <a:pt x="88" y="0"/>
                  </a:moveTo>
                  <a:lnTo>
                    <a:pt x="137" y="8"/>
                  </a:lnTo>
                  <a:lnTo>
                    <a:pt x="194" y="27"/>
                  </a:lnTo>
                  <a:lnTo>
                    <a:pt x="258" y="50"/>
                  </a:lnTo>
                  <a:lnTo>
                    <a:pt x="327" y="77"/>
                  </a:lnTo>
                  <a:lnTo>
                    <a:pt x="392" y="102"/>
                  </a:lnTo>
                  <a:lnTo>
                    <a:pt x="460" y="129"/>
                  </a:lnTo>
                  <a:lnTo>
                    <a:pt x="520" y="156"/>
                  </a:lnTo>
                  <a:lnTo>
                    <a:pt x="574" y="171"/>
                  </a:lnTo>
                  <a:lnTo>
                    <a:pt x="498" y="388"/>
                  </a:lnTo>
                  <a:lnTo>
                    <a:pt x="436" y="365"/>
                  </a:lnTo>
                  <a:lnTo>
                    <a:pt x="372" y="338"/>
                  </a:lnTo>
                  <a:lnTo>
                    <a:pt x="308" y="311"/>
                  </a:lnTo>
                  <a:lnTo>
                    <a:pt x="243" y="285"/>
                  </a:lnTo>
                  <a:lnTo>
                    <a:pt x="182" y="255"/>
                  </a:lnTo>
                  <a:lnTo>
                    <a:pt x="118" y="228"/>
                  </a:lnTo>
                  <a:lnTo>
                    <a:pt x="57" y="198"/>
                  </a:lnTo>
                  <a:lnTo>
                    <a:pt x="0" y="17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Freeform 64"/>
            <p:cNvSpPr>
              <a:spLocks/>
            </p:cNvSpPr>
            <p:nvPr/>
          </p:nvSpPr>
          <p:spPr bwMode="auto">
            <a:xfrm rot="696599">
              <a:off x="3451" y="994"/>
              <a:ext cx="162" cy="64"/>
            </a:xfrm>
            <a:custGeom>
              <a:avLst/>
              <a:gdLst>
                <a:gd name="T0" fmla="*/ 54 w 486"/>
                <a:gd name="T1" fmla="*/ 21 h 193"/>
                <a:gd name="T2" fmla="*/ 47 w 486"/>
                <a:gd name="T3" fmla="*/ 19 h 193"/>
                <a:gd name="T4" fmla="*/ 40 w 486"/>
                <a:gd name="T5" fmla="*/ 17 h 193"/>
                <a:gd name="T6" fmla="*/ 33 w 486"/>
                <a:gd name="T7" fmla="*/ 14 h 193"/>
                <a:gd name="T8" fmla="*/ 26 w 486"/>
                <a:gd name="T9" fmla="*/ 12 h 193"/>
                <a:gd name="T10" fmla="*/ 19 w 486"/>
                <a:gd name="T11" fmla="*/ 9 h 193"/>
                <a:gd name="T12" fmla="*/ 13 w 486"/>
                <a:gd name="T13" fmla="*/ 7 h 193"/>
                <a:gd name="T14" fmla="*/ 6 w 486"/>
                <a:gd name="T15" fmla="*/ 5 h 193"/>
                <a:gd name="T16" fmla="*/ 0 w 486"/>
                <a:gd name="T17" fmla="*/ 2 h 193"/>
                <a:gd name="T18" fmla="*/ 0 w 486"/>
                <a:gd name="T19" fmla="*/ 0 h 193"/>
                <a:gd name="T20" fmla="*/ 5 w 486"/>
                <a:gd name="T21" fmla="*/ 1 h 193"/>
                <a:gd name="T22" fmla="*/ 12 w 486"/>
                <a:gd name="T23" fmla="*/ 3 h 193"/>
                <a:gd name="T24" fmla="*/ 19 w 486"/>
                <a:gd name="T25" fmla="*/ 6 h 193"/>
                <a:gd name="T26" fmla="*/ 27 w 486"/>
                <a:gd name="T27" fmla="*/ 9 h 193"/>
                <a:gd name="T28" fmla="*/ 34 w 486"/>
                <a:gd name="T29" fmla="*/ 11 h 193"/>
                <a:gd name="T30" fmla="*/ 41 w 486"/>
                <a:gd name="T31" fmla="*/ 14 h 193"/>
                <a:gd name="T32" fmla="*/ 48 w 486"/>
                <a:gd name="T33" fmla="*/ 17 h 193"/>
                <a:gd name="T34" fmla="*/ 54 w 486"/>
                <a:gd name="T35" fmla="*/ 19 h 193"/>
                <a:gd name="T36" fmla="*/ 54 w 486"/>
                <a:gd name="T37" fmla="*/ 21 h 1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6" h="193">
                  <a:moveTo>
                    <a:pt x="486" y="193"/>
                  </a:moveTo>
                  <a:lnTo>
                    <a:pt x="425" y="175"/>
                  </a:lnTo>
                  <a:lnTo>
                    <a:pt x="360" y="151"/>
                  </a:lnTo>
                  <a:lnTo>
                    <a:pt x="296" y="129"/>
                  </a:lnTo>
                  <a:lnTo>
                    <a:pt x="235" y="107"/>
                  </a:lnTo>
                  <a:lnTo>
                    <a:pt x="170" y="84"/>
                  </a:lnTo>
                  <a:lnTo>
                    <a:pt x="114" y="65"/>
                  </a:lnTo>
                  <a:lnTo>
                    <a:pt x="52" y="42"/>
                  </a:lnTo>
                  <a:lnTo>
                    <a:pt x="0" y="20"/>
                  </a:lnTo>
                  <a:lnTo>
                    <a:pt x="0" y="0"/>
                  </a:lnTo>
                  <a:lnTo>
                    <a:pt x="49" y="8"/>
                  </a:lnTo>
                  <a:lnTo>
                    <a:pt x="106" y="27"/>
                  </a:lnTo>
                  <a:lnTo>
                    <a:pt x="170" y="50"/>
                  </a:lnTo>
                  <a:lnTo>
                    <a:pt x="239" y="77"/>
                  </a:lnTo>
                  <a:lnTo>
                    <a:pt x="304" y="102"/>
                  </a:lnTo>
                  <a:lnTo>
                    <a:pt x="372" y="129"/>
                  </a:lnTo>
                  <a:lnTo>
                    <a:pt x="432" y="156"/>
                  </a:lnTo>
                  <a:lnTo>
                    <a:pt x="486" y="171"/>
                  </a:lnTo>
                  <a:lnTo>
                    <a:pt x="486" y="193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Freeform 65"/>
            <p:cNvSpPr>
              <a:spLocks/>
            </p:cNvSpPr>
            <p:nvPr/>
          </p:nvSpPr>
          <p:spPr bwMode="auto">
            <a:xfrm rot="696599">
              <a:off x="3605" y="813"/>
              <a:ext cx="693" cy="423"/>
            </a:xfrm>
            <a:custGeom>
              <a:avLst/>
              <a:gdLst>
                <a:gd name="T0" fmla="*/ 9 w 2077"/>
                <a:gd name="T1" fmla="*/ 104 h 1270"/>
                <a:gd name="T2" fmla="*/ 230 w 2077"/>
                <a:gd name="T3" fmla="*/ 0 h 1270"/>
                <a:gd name="T4" fmla="*/ 231 w 2077"/>
                <a:gd name="T5" fmla="*/ 7 h 1270"/>
                <a:gd name="T6" fmla="*/ 231 w 2077"/>
                <a:gd name="T7" fmla="*/ 14 h 1270"/>
                <a:gd name="T8" fmla="*/ 231 w 2077"/>
                <a:gd name="T9" fmla="*/ 22 h 1270"/>
                <a:gd name="T10" fmla="*/ 230 w 2077"/>
                <a:gd name="T11" fmla="*/ 29 h 1270"/>
                <a:gd name="T12" fmla="*/ 225 w 2077"/>
                <a:gd name="T13" fmla="*/ 31 h 1270"/>
                <a:gd name="T14" fmla="*/ 216 w 2077"/>
                <a:gd name="T15" fmla="*/ 36 h 1270"/>
                <a:gd name="T16" fmla="*/ 205 w 2077"/>
                <a:gd name="T17" fmla="*/ 41 h 1270"/>
                <a:gd name="T18" fmla="*/ 191 w 2077"/>
                <a:gd name="T19" fmla="*/ 48 h 1270"/>
                <a:gd name="T20" fmla="*/ 175 w 2077"/>
                <a:gd name="T21" fmla="*/ 56 h 1270"/>
                <a:gd name="T22" fmla="*/ 157 w 2077"/>
                <a:gd name="T23" fmla="*/ 65 h 1270"/>
                <a:gd name="T24" fmla="*/ 138 w 2077"/>
                <a:gd name="T25" fmla="*/ 73 h 1270"/>
                <a:gd name="T26" fmla="*/ 119 w 2077"/>
                <a:gd name="T27" fmla="*/ 83 h 1270"/>
                <a:gd name="T28" fmla="*/ 100 w 2077"/>
                <a:gd name="T29" fmla="*/ 92 h 1270"/>
                <a:gd name="T30" fmla="*/ 81 w 2077"/>
                <a:gd name="T31" fmla="*/ 102 h 1270"/>
                <a:gd name="T32" fmla="*/ 63 w 2077"/>
                <a:gd name="T33" fmla="*/ 111 h 1270"/>
                <a:gd name="T34" fmla="*/ 46 w 2077"/>
                <a:gd name="T35" fmla="*/ 119 h 1270"/>
                <a:gd name="T36" fmla="*/ 31 w 2077"/>
                <a:gd name="T37" fmla="*/ 126 h 1270"/>
                <a:gd name="T38" fmla="*/ 18 w 2077"/>
                <a:gd name="T39" fmla="*/ 132 h 1270"/>
                <a:gd name="T40" fmla="*/ 7 w 2077"/>
                <a:gd name="T41" fmla="*/ 137 h 1270"/>
                <a:gd name="T42" fmla="*/ 0 w 2077"/>
                <a:gd name="T43" fmla="*/ 141 h 1270"/>
                <a:gd name="T44" fmla="*/ 2 w 2077"/>
                <a:gd name="T45" fmla="*/ 133 h 1270"/>
                <a:gd name="T46" fmla="*/ 5 w 2077"/>
                <a:gd name="T47" fmla="*/ 123 h 1270"/>
                <a:gd name="T48" fmla="*/ 8 w 2077"/>
                <a:gd name="T49" fmla="*/ 113 h 1270"/>
                <a:gd name="T50" fmla="*/ 9 w 2077"/>
                <a:gd name="T51" fmla="*/ 104 h 12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077" h="1270">
                  <a:moveTo>
                    <a:pt x="79" y="939"/>
                  </a:moveTo>
                  <a:lnTo>
                    <a:pt x="2062" y="0"/>
                  </a:lnTo>
                  <a:lnTo>
                    <a:pt x="2074" y="65"/>
                  </a:lnTo>
                  <a:lnTo>
                    <a:pt x="2077" y="130"/>
                  </a:lnTo>
                  <a:lnTo>
                    <a:pt x="2070" y="194"/>
                  </a:lnTo>
                  <a:lnTo>
                    <a:pt x="2062" y="258"/>
                  </a:lnTo>
                  <a:lnTo>
                    <a:pt x="2017" y="281"/>
                  </a:lnTo>
                  <a:lnTo>
                    <a:pt x="1941" y="320"/>
                  </a:lnTo>
                  <a:lnTo>
                    <a:pt x="1838" y="369"/>
                  </a:lnTo>
                  <a:lnTo>
                    <a:pt x="1712" y="433"/>
                  </a:lnTo>
                  <a:lnTo>
                    <a:pt x="1569" y="502"/>
                  </a:lnTo>
                  <a:lnTo>
                    <a:pt x="1413" y="581"/>
                  </a:lnTo>
                  <a:lnTo>
                    <a:pt x="1245" y="661"/>
                  </a:lnTo>
                  <a:lnTo>
                    <a:pt x="1070" y="749"/>
                  </a:lnTo>
                  <a:lnTo>
                    <a:pt x="900" y="833"/>
                  </a:lnTo>
                  <a:lnTo>
                    <a:pt x="730" y="917"/>
                  </a:lnTo>
                  <a:lnTo>
                    <a:pt x="565" y="999"/>
                  </a:lnTo>
                  <a:lnTo>
                    <a:pt x="414" y="1072"/>
                  </a:lnTo>
                  <a:lnTo>
                    <a:pt x="276" y="1139"/>
                  </a:lnTo>
                  <a:lnTo>
                    <a:pt x="160" y="1193"/>
                  </a:lnTo>
                  <a:lnTo>
                    <a:pt x="64" y="1238"/>
                  </a:lnTo>
                  <a:lnTo>
                    <a:pt x="0" y="1270"/>
                  </a:lnTo>
                  <a:lnTo>
                    <a:pt x="19" y="1201"/>
                  </a:lnTo>
                  <a:lnTo>
                    <a:pt x="45" y="1109"/>
                  </a:lnTo>
                  <a:lnTo>
                    <a:pt x="68" y="1015"/>
                  </a:lnTo>
                  <a:lnTo>
                    <a:pt x="79" y="939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Freeform 66"/>
            <p:cNvSpPr>
              <a:spLocks/>
            </p:cNvSpPr>
            <p:nvPr/>
          </p:nvSpPr>
          <p:spPr bwMode="auto">
            <a:xfrm rot="696599">
              <a:off x="3540" y="950"/>
              <a:ext cx="114" cy="46"/>
            </a:xfrm>
            <a:custGeom>
              <a:avLst/>
              <a:gdLst>
                <a:gd name="T0" fmla="*/ 0 w 341"/>
                <a:gd name="T1" fmla="*/ 3 h 137"/>
                <a:gd name="T2" fmla="*/ 0 w 341"/>
                <a:gd name="T3" fmla="*/ 2 h 137"/>
                <a:gd name="T4" fmla="*/ 1 w 341"/>
                <a:gd name="T5" fmla="*/ 1 h 137"/>
                <a:gd name="T6" fmla="*/ 2 w 341"/>
                <a:gd name="T7" fmla="*/ 0 h 137"/>
                <a:gd name="T8" fmla="*/ 4 w 341"/>
                <a:gd name="T9" fmla="*/ 0 h 137"/>
                <a:gd name="T10" fmla="*/ 8 w 341"/>
                <a:gd name="T11" fmla="*/ 2 h 137"/>
                <a:gd name="T12" fmla="*/ 13 w 341"/>
                <a:gd name="T13" fmla="*/ 3 h 137"/>
                <a:gd name="T14" fmla="*/ 17 w 341"/>
                <a:gd name="T15" fmla="*/ 4 h 137"/>
                <a:gd name="T16" fmla="*/ 21 w 341"/>
                <a:gd name="T17" fmla="*/ 5 h 137"/>
                <a:gd name="T18" fmla="*/ 25 w 341"/>
                <a:gd name="T19" fmla="*/ 7 h 137"/>
                <a:gd name="T20" fmla="*/ 29 w 341"/>
                <a:gd name="T21" fmla="*/ 8 h 137"/>
                <a:gd name="T22" fmla="*/ 33 w 341"/>
                <a:gd name="T23" fmla="*/ 10 h 137"/>
                <a:gd name="T24" fmla="*/ 38 w 341"/>
                <a:gd name="T25" fmla="*/ 12 h 137"/>
                <a:gd name="T26" fmla="*/ 38 w 341"/>
                <a:gd name="T27" fmla="*/ 15 h 137"/>
                <a:gd name="T28" fmla="*/ 35 w 341"/>
                <a:gd name="T29" fmla="*/ 15 h 137"/>
                <a:gd name="T30" fmla="*/ 30 w 341"/>
                <a:gd name="T31" fmla="*/ 14 h 137"/>
                <a:gd name="T32" fmla="*/ 24 w 341"/>
                <a:gd name="T33" fmla="*/ 12 h 137"/>
                <a:gd name="T34" fmla="*/ 17 w 341"/>
                <a:gd name="T35" fmla="*/ 9 h 137"/>
                <a:gd name="T36" fmla="*/ 10 w 341"/>
                <a:gd name="T37" fmla="*/ 6 h 137"/>
                <a:gd name="T38" fmla="*/ 4 w 341"/>
                <a:gd name="T39" fmla="*/ 4 h 137"/>
                <a:gd name="T40" fmla="*/ 0 w 341"/>
                <a:gd name="T41" fmla="*/ 3 h 1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1" h="137">
                  <a:moveTo>
                    <a:pt x="0" y="27"/>
                  </a:moveTo>
                  <a:lnTo>
                    <a:pt x="3" y="15"/>
                  </a:lnTo>
                  <a:lnTo>
                    <a:pt x="10" y="7"/>
                  </a:lnTo>
                  <a:lnTo>
                    <a:pt x="22" y="4"/>
                  </a:lnTo>
                  <a:lnTo>
                    <a:pt x="34" y="0"/>
                  </a:lnTo>
                  <a:lnTo>
                    <a:pt x="75" y="15"/>
                  </a:lnTo>
                  <a:lnTo>
                    <a:pt x="116" y="27"/>
                  </a:lnTo>
                  <a:lnTo>
                    <a:pt x="155" y="37"/>
                  </a:lnTo>
                  <a:lnTo>
                    <a:pt x="190" y="49"/>
                  </a:lnTo>
                  <a:lnTo>
                    <a:pt x="227" y="61"/>
                  </a:lnTo>
                  <a:lnTo>
                    <a:pt x="261" y="72"/>
                  </a:lnTo>
                  <a:lnTo>
                    <a:pt x="299" y="91"/>
                  </a:lnTo>
                  <a:lnTo>
                    <a:pt x="338" y="111"/>
                  </a:lnTo>
                  <a:lnTo>
                    <a:pt x="341" y="133"/>
                  </a:lnTo>
                  <a:lnTo>
                    <a:pt x="318" y="137"/>
                  </a:lnTo>
                  <a:lnTo>
                    <a:pt x="273" y="125"/>
                  </a:lnTo>
                  <a:lnTo>
                    <a:pt x="215" y="103"/>
                  </a:lnTo>
                  <a:lnTo>
                    <a:pt x="151" y="79"/>
                  </a:lnTo>
                  <a:lnTo>
                    <a:pt x="91" y="57"/>
                  </a:lnTo>
                  <a:lnTo>
                    <a:pt x="37" y="3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35A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Freeform 67"/>
            <p:cNvSpPr>
              <a:spLocks/>
            </p:cNvSpPr>
            <p:nvPr/>
          </p:nvSpPr>
          <p:spPr bwMode="auto">
            <a:xfrm rot="696599">
              <a:off x="3684" y="774"/>
              <a:ext cx="192" cy="176"/>
            </a:xfrm>
            <a:custGeom>
              <a:avLst/>
              <a:gdLst>
                <a:gd name="T0" fmla="*/ 0 w 577"/>
                <a:gd name="T1" fmla="*/ 47 h 528"/>
                <a:gd name="T2" fmla="*/ 4 w 577"/>
                <a:gd name="T3" fmla="*/ 40 h 528"/>
                <a:gd name="T4" fmla="*/ 8 w 577"/>
                <a:gd name="T5" fmla="*/ 33 h 528"/>
                <a:gd name="T6" fmla="*/ 11 w 577"/>
                <a:gd name="T7" fmla="*/ 27 h 528"/>
                <a:gd name="T8" fmla="*/ 16 w 577"/>
                <a:gd name="T9" fmla="*/ 21 h 528"/>
                <a:gd name="T10" fmla="*/ 20 w 577"/>
                <a:gd name="T11" fmla="*/ 16 h 528"/>
                <a:gd name="T12" fmla="*/ 24 w 577"/>
                <a:gd name="T13" fmla="*/ 11 h 528"/>
                <a:gd name="T14" fmla="*/ 29 w 577"/>
                <a:gd name="T15" fmla="*/ 5 h 528"/>
                <a:gd name="T16" fmla="*/ 34 w 577"/>
                <a:gd name="T17" fmla="*/ 0 h 528"/>
                <a:gd name="T18" fmla="*/ 32 w 577"/>
                <a:gd name="T19" fmla="*/ 5 h 528"/>
                <a:gd name="T20" fmla="*/ 29 w 577"/>
                <a:gd name="T21" fmla="*/ 9 h 528"/>
                <a:gd name="T22" fmla="*/ 27 w 577"/>
                <a:gd name="T23" fmla="*/ 14 h 528"/>
                <a:gd name="T24" fmla="*/ 24 w 577"/>
                <a:gd name="T25" fmla="*/ 19 h 528"/>
                <a:gd name="T26" fmla="*/ 23 w 577"/>
                <a:gd name="T27" fmla="*/ 24 h 528"/>
                <a:gd name="T28" fmla="*/ 21 w 577"/>
                <a:gd name="T29" fmla="*/ 29 h 528"/>
                <a:gd name="T30" fmla="*/ 22 w 577"/>
                <a:gd name="T31" fmla="*/ 34 h 528"/>
                <a:gd name="T32" fmla="*/ 23 w 577"/>
                <a:gd name="T33" fmla="*/ 39 h 528"/>
                <a:gd name="T34" fmla="*/ 25 w 577"/>
                <a:gd name="T35" fmla="*/ 42 h 528"/>
                <a:gd name="T36" fmla="*/ 27 w 577"/>
                <a:gd name="T37" fmla="*/ 44 h 528"/>
                <a:gd name="T38" fmla="*/ 30 w 577"/>
                <a:gd name="T39" fmla="*/ 46 h 528"/>
                <a:gd name="T40" fmla="*/ 34 w 577"/>
                <a:gd name="T41" fmla="*/ 48 h 528"/>
                <a:gd name="T42" fmla="*/ 40 w 577"/>
                <a:gd name="T43" fmla="*/ 48 h 528"/>
                <a:gd name="T44" fmla="*/ 46 w 577"/>
                <a:gd name="T45" fmla="*/ 48 h 528"/>
                <a:gd name="T46" fmla="*/ 54 w 577"/>
                <a:gd name="T47" fmla="*/ 47 h 528"/>
                <a:gd name="T48" fmla="*/ 64 w 577"/>
                <a:gd name="T49" fmla="*/ 45 h 528"/>
                <a:gd name="T50" fmla="*/ 59 w 577"/>
                <a:gd name="T51" fmla="*/ 47 h 528"/>
                <a:gd name="T52" fmla="*/ 53 w 577"/>
                <a:gd name="T53" fmla="*/ 49 h 528"/>
                <a:gd name="T54" fmla="*/ 48 w 577"/>
                <a:gd name="T55" fmla="*/ 51 h 528"/>
                <a:gd name="T56" fmla="*/ 41 w 577"/>
                <a:gd name="T57" fmla="*/ 53 h 528"/>
                <a:gd name="T58" fmla="*/ 34 w 577"/>
                <a:gd name="T59" fmla="*/ 55 h 528"/>
                <a:gd name="T60" fmla="*/ 27 w 577"/>
                <a:gd name="T61" fmla="*/ 56 h 528"/>
                <a:gd name="T62" fmla="*/ 19 w 577"/>
                <a:gd name="T63" fmla="*/ 58 h 528"/>
                <a:gd name="T64" fmla="*/ 11 w 577"/>
                <a:gd name="T65" fmla="*/ 59 h 528"/>
                <a:gd name="T66" fmla="*/ 7 w 577"/>
                <a:gd name="T67" fmla="*/ 58 h 528"/>
                <a:gd name="T68" fmla="*/ 4 w 577"/>
                <a:gd name="T69" fmla="*/ 55 h 528"/>
                <a:gd name="T70" fmla="*/ 2 w 577"/>
                <a:gd name="T71" fmla="*/ 51 h 528"/>
                <a:gd name="T72" fmla="*/ 0 w 577"/>
                <a:gd name="T73" fmla="*/ 47 h 5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77" h="528">
                  <a:moveTo>
                    <a:pt x="0" y="421"/>
                  </a:moveTo>
                  <a:lnTo>
                    <a:pt x="34" y="357"/>
                  </a:lnTo>
                  <a:lnTo>
                    <a:pt x="69" y="300"/>
                  </a:lnTo>
                  <a:lnTo>
                    <a:pt x="101" y="246"/>
                  </a:lnTo>
                  <a:lnTo>
                    <a:pt x="140" y="193"/>
                  </a:lnTo>
                  <a:lnTo>
                    <a:pt x="178" y="148"/>
                  </a:lnTo>
                  <a:lnTo>
                    <a:pt x="220" y="98"/>
                  </a:lnTo>
                  <a:lnTo>
                    <a:pt x="261" y="49"/>
                  </a:lnTo>
                  <a:lnTo>
                    <a:pt x="308" y="0"/>
                  </a:lnTo>
                  <a:lnTo>
                    <a:pt x="288" y="42"/>
                  </a:lnTo>
                  <a:lnTo>
                    <a:pt x="261" y="83"/>
                  </a:lnTo>
                  <a:lnTo>
                    <a:pt x="239" y="125"/>
                  </a:lnTo>
                  <a:lnTo>
                    <a:pt x="220" y="170"/>
                  </a:lnTo>
                  <a:lnTo>
                    <a:pt x="205" y="212"/>
                  </a:lnTo>
                  <a:lnTo>
                    <a:pt x="193" y="258"/>
                  </a:lnTo>
                  <a:lnTo>
                    <a:pt x="197" y="303"/>
                  </a:lnTo>
                  <a:lnTo>
                    <a:pt x="209" y="350"/>
                  </a:lnTo>
                  <a:lnTo>
                    <a:pt x="224" y="375"/>
                  </a:lnTo>
                  <a:lnTo>
                    <a:pt x="246" y="399"/>
                  </a:lnTo>
                  <a:lnTo>
                    <a:pt x="273" y="417"/>
                  </a:lnTo>
                  <a:lnTo>
                    <a:pt x="311" y="429"/>
                  </a:lnTo>
                  <a:lnTo>
                    <a:pt x="360" y="432"/>
                  </a:lnTo>
                  <a:lnTo>
                    <a:pt x="417" y="432"/>
                  </a:lnTo>
                  <a:lnTo>
                    <a:pt x="490" y="424"/>
                  </a:lnTo>
                  <a:lnTo>
                    <a:pt x="577" y="409"/>
                  </a:lnTo>
                  <a:lnTo>
                    <a:pt x="532" y="424"/>
                  </a:lnTo>
                  <a:lnTo>
                    <a:pt x="481" y="444"/>
                  </a:lnTo>
                  <a:lnTo>
                    <a:pt x="429" y="463"/>
                  </a:lnTo>
                  <a:lnTo>
                    <a:pt x="368" y="478"/>
                  </a:lnTo>
                  <a:lnTo>
                    <a:pt x="308" y="498"/>
                  </a:lnTo>
                  <a:lnTo>
                    <a:pt x="242" y="508"/>
                  </a:lnTo>
                  <a:lnTo>
                    <a:pt x="175" y="520"/>
                  </a:lnTo>
                  <a:lnTo>
                    <a:pt x="101" y="528"/>
                  </a:lnTo>
                  <a:lnTo>
                    <a:pt x="61" y="520"/>
                  </a:lnTo>
                  <a:lnTo>
                    <a:pt x="34" y="498"/>
                  </a:lnTo>
                  <a:lnTo>
                    <a:pt x="15" y="463"/>
                  </a:lnTo>
                  <a:lnTo>
                    <a:pt x="0" y="421"/>
                  </a:lnTo>
                  <a:close/>
                </a:path>
              </a:pathLst>
            </a:custGeom>
            <a:solidFill>
              <a:srgbClr val="007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1" name="Freeform 68"/>
            <p:cNvSpPr>
              <a:spLocks/>
            </p:cNvSpPr>
            <p:nvPr/>
          </p:nvSpPr>
          <p:spPr bwMode="auto">
            <a:xfrm rot="696599">
              <a:off x="3793" y="732"/>
              <a:ext cx="296" cy="134"/>
            </a:xfrm>
            <a:custGeom>
              <a:avLst/>
              <a:gdLst>
                <a:gd name="T0" fmla="*/ 60 w 888"/>
                <a:gd name="T1" fmla="*/ 0 h 402"/>
                <a:gd name="T2" fmla="*/ 66 w 888"/>
                <a:gd name="T3" fmla="*/ 0 h 402"/>
                <a:gd name="T4" fmla="*/ 71 w 888"/>
                <a:gd name="T5" fmla="*/ 1 h 402"/>
                <a:gd name="T6" fmla="*/ 76 w 888"/>
                <a:gd name="T7" fmla="*/ 2 h 402"/>
                <a:gd name="T8" fmla="*/ 81 w 888"/>
                <a:gd name="T9" fmla="*/ 3 h 402"/>
                <a:gd name="T10" fmla="*/ 85 w 888"/>
                <a:gd name="T11" fmla="*/ 5 h 402"/>
                <a:gd name="T12" fmla="*/ 89 w 888"/>
                <a:gd name="T13" fmla="*/ 8 h 402"/>
                <a:gd name="T14" fmla="*/ 93 w 888"/>
                <a:gd name="T15" fmla="*/ 12 h 402"/>
                <a:gd name="T16" fmla="*/ 98 w 888"/>
                <a:gd name="T17" fmla="*/ 16 h 402"/>
                <a:gd name="T18" fmla="*/ 99 w 888"/>
                <a:gd name="T19" fmla="*/ 21 h 402"/>
                <a:gd name="T20" fmla="*/ 99 w 888"/>
                <a:gd name="T21" fmla="*/ 25 h 402"/>
                <a:gd name="T22" fmla="*/ 98 w 888"/>
                <a:gd name="T23" fmla="*/ 29 h 402"/>
                <a:gd name="T24" fmla="*/ 95 w 888"/>
                <a:gd name="T25" fmla="*/ 32 h 402"/>
                <a:gd name="T26" fmla="*/ 91 w 888"/>
                <a:gd name="T27" fmla="*/ 35 h 402"/>
                <a:gd name="T28" fmla="*/ 87 w 888"/>
                <a:gd name="T29" fmla="*/ 38 h 402"/>
                <a:gd name="T30" fmla="*/ 81 w 888"/>
                <a:gd name="T31" fmla="*/ 42 h 402"/>
                <a:gd name="T32" fmla="*/ 76 w 888"/>
                <a:gd name="T33" fmla="*/ 45 h 402"/>
                <a:gd name="T34" fmla="*/ 78 w 888"/>
                <a:gd name="T35" fmla="*/ 44 h 402"/>
                <a:gd name="T36" fmla="*/ 81 w 888"/>
                <a:gd name="T37" fmla="*/ 41 h 402"/>
                <a:gd name="T38" fmla="*/ 83 w 888"/>
                <a:gd name="T39" fmla="*/ 39 h 402"/>
                <a:gd name="T40" fmla="*/ 85 w 888"/>
                <a:gd name="T41" fmla="*/ 36 h 402"/>
                <a:gd name="T42" fmla="*/ 87 w 888"/>
                <a:gd name="T43" fmla="*/ 33 h 402"/>
                <a:gd name="T44" fmla="*/ 89 w 888"/>
                <a:gd name="T45" fmla="*/ 30 h 402"/>
                <a:gd name="T46" fmla="*/ 89 w 888"/>
                <a:gd name="T47" fmla="*/ 28 h 402"/>
                <a:gd name="T48" fmla="*/ 90 w 888"/>
                <a:gd name="T49" fmla="*/ 25 h 402"/>
                <a:gd name="T50" fmla="*/ 89 w 888"/>
                <a:gd name="T51" fmla="*/ 22 h 402"/>
                <a:gd name="T52" fmla="*/ 87 w 888"/>
                <a:gd name="T53" fmla="*/ 19 h 402"/>
                <a:gd name="T54" fmla="*/ 84 w 888"/>
                <a:gd name="T55" fmla="*/ 17 h 402"/>
                <a:gd name="T56" fmla="*/ 81 w 888"/>
                <a:gd name="T57" fmla="*/ 14 h 402"/>
                <a:gd name="T58" fmla="*/ 77 w 888"/>
                <a:gd name="T59" fmla="*/ 12 h 402"/>
                <a:gd name="T60" fmla="*/ 73 w 888"/>
                <a:gd name="T61" fmla="*/ 10 h 402"/>
                <a:gd name="T62" fmla="*/ 68 w 888"/>
                <a:gd name="T63" fmla="*/ 8 h 402"/>
                <a:gd name="T64" fmla="*/ 63 w 888"/>
                <a:gd name="T65" fmla="*/ 7 h 402"/>
                <a:gd name="T66" fmla="*/ 58 w 888"/>
                <a:gd name="T67" fmla="*/ 6 h 402"/>
                <a:gd name="T68" fmla="*/ 53 w 888"/>
                <a:gd name="T69" fmla="*/ 5 h 402"/>
                <a:gd name="T70" fmla="*/ 47 w 888"/>
                <a:gd name="T71" fmla="*/ 5 h 402"/>
                <a:gd name="T72" fmla="*/ 41 w 888"/>
                <a:gd name="T73" fmla="*/ 6 h 402"/>
                <a:gd name="T74" fmla="*/ 36 w 888"/>
                <a:gd name="T75" fmla="*/ 7 h 402"/>
                <a:gd name="T76" fmla="*/ 30 w 888"/>
                <a:gd name="T77" fmla="*/ 9 h 402"/>
                <a:gd name="T78" fmla="*/ 24 w 888"/>
                <a:gd name="T79" fmla="*/ 11 h 402"/>
                <a:gd name="T80" fmla="*/ 19 w 888"/>
                <a:gd name="T81" fmla="*/ 15 h 402"/>
                <a:gd name="T82" fmla="*/ 0 w 888"/>
                <a:gd name="T83" fmla="*/ 28 h 402"/>
                <a:gd name="T84" fmla="*/ 5 w 888"/>
                <a:gd name="T85" fmla="*/ 21 h 402"/>
                <a:gd name="T86" fmla="*/ 12 w 888"/>
                <a:gd name="T87" fmla="*/ 15 h 402"/>
                <a:gd name="T88" fmla="*/ 19 w 888"/>
                <a:gd name="T89" fmla="*/ 10 h 402"/>
                <a:gd name="T90" fmla="*/ 27 w 888"/>
                <a:gd name="T91" fmla="*/ 6 h 402"/>
                <a:gd name="T92" fmla="*/ 35 w 888"/>
                <a:gd name="T93" fmla="*/ 3 h 402"/>
                <a:gd name="T94" fmla="*/ 43 w 888"/>
                <a:gd name="T95" fmla="*/ 1 h 402"/>
                <a:gd name="T96" fmla="*/ 52 w 888"/>
                <a:gd name="T97" fmla="*/ 0 h 402"/>
                <a:gd name="T98" fmla="*/ 60 w 888"/>
                <a:gd name="T99" fmla="*/ 0 h 4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88" h="402">
                  <a:moveTo>
                    <a:pt x="543" y="0"/>
                  </a:moveTo>
                  <a:lnTo>
                    <a:pt x="597" y="4"/>
                  </a:lnTo>
                  <a:lnTo>
                    <a:pt x="641" y="7"/>
                  </a:lnTo>
                  <a:lnTo>
                    <a:pt x="688" y="19"/>
                  </a:lnTo>
                  <a:lnTo>
                    <a:pt x="725" y="30"/>
                  </a:lnTo>
                  <a:lnTo>
                    <a:pt x="763" y="49"/>
                  </a:lnTo>
                  <a:lnTo>
                    <a:pt x="797" y="76"/>
                  </a:lnTo>
                  <a:lnTo>
                    <a:pt x="836" y="106"/>
                  </a:lnTo>
                  <a:lnTo>
                    <a:pt x="878" y="145"/>
                  </a:lnTo>
                  <a:lnTo>
                    <a:pt x="888" y="187"/>
                  </a:lnTo>
                  <a:lnTo>
                    <a:pt x="888" y="224"/>
                  </a:lnTo>
                  <a:lnTo>
                    <a:pt x="878" y="259"/>
                  </a:lnTo>
                  <a:lnTo>
                    <a:pt x="854" y="288"/>
                  </a:lnTo>
                  <a:lnTo>
                    <a:pt x="821" y="318"/>
                  </a:lnTo>
                  <a:lnTo>
                    <a:pt x="782" y="345"/>
                  </a:lnTo>
                  <a:lnTo>
                    <a:pt x="733" y="377"/>
                  </a:lnTo>
                  <a:lnTo>
                    <a:pt x="683" y="402"/>
                  </a:lnTo>
                  <a:lnTo>
                    <a:pt x="703" y="392"/>
                  </a:lnTo>
                  <a:lnTo>
                    <a:pt x="725" y="372"/>
                  </a:lnTo>
                  <a:lnTo>
                    <a:pt x="748" y="350"/>
                  </a:lnTo>
                  <a:lnTo>
                    <a:pt x="767" y="327"/>
                  </a:lnTo>
                  <a:lnTo>
                    <a:pt x="782" y="300"/>
                  </a:lnTo>
                  <a:lnTo>
                    <a:pt x="797" y="274"/>
                  </a:lnTo>
                  <a:lnTo>
                    <a:pt x="805" y="251"/>
                  </a:lnTo>
                  <a:lnTo>
                    <a:pt x="809" y="229"/>
                  </a:lnTo>
                  <a:lnTo>
                    <a:pt x="797" y="202"/>
                  </a:lnTo>
                  <a:lnTo>
                    <a:pt x="779" y="175"/>
                  </a:lnTo>
                  <a:lnTo>
                    <a:pt x="752" y="152"/>
                  </a:lnTo>
                  <a:lnTo>
                    <a:pt x="725" y="128"/>
                  </a:lnTo>
                  <a:lnTo>
                    <a:pt x="691" y="110"/>
                  </a:lnTo>
                  <a:lnTo>
                    <a:pt x="653" y="91"/>
                  </a:lnTo>
                  <a:lnTo>
                    <a:pt x="612" y="76"/>
                  </a:lnTo>
                  <a:lnTo>
                    <a:pt x="570" y="61"/>
                  </a:lnTo>
                  <a:lnTo>
                    <a:pt x="520" y="54"/>
                  </a:lnTo>
                  <a:lnTo>
                    <a:pt x="474" y="49"/>
                  </a:lnTo>
                  <a:lnTo>
                    <a:pt x="422" y="49"/>
                  </a:lnTo>
                  <a:lnTo>
                    <a:pt x="372" y="54"/>
                  </a:lnTo>
                  <a:lnTo>
                    <a:pt x="323" y="64"/>
                  </a:lnTo>
                  <a:lnTo>
                    <a:pt x="269" y="79"/>
                  </a:lnTo>
                  <a:lnTo>
                    <a:pt x="220" y="103"/>
                  </a:lnTo>
                  <a:lnTo>
                    <a:pt x="170" y="133"/>
                  </a:lnTo>
                  <a:lnTo>
                    <a:pt x="0" y="251"/>
                  </a:lnTo>
                  <a:lnTo>
                    <a:pt x="49" y="190"/>
                  </a:lnTo>
                  <a:lnTo>
                    <a:pt x="106" y="137"/>
                  </a:lnTo>
                  <a:lnTo>
                    <a:pt x="170" y="91"/>
                  </a:lnTo>
                  <a:lnTo>
                    <a:pt x="242" y="57"/>
                  </a:lnTo>
                  <a:lnTo>
                    <a:pt x="315" y="27"/>
                  </a:lnTo>
                  <a:lnTo>
                    <a:pt x="390" y="12"/>
                  </a:lnTo>
                  <a:lnTo>
                    <a:pt x="467" y="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444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Freeform 69"/>
            <p:cNvSpPr>
              <a:spLocks/>
            </p:cNvSpPr>
            <p:nvPr/>
          </p:nvSpPr>
          <p:spPr bwMode="auto">
            <a:xfrm rot="696599">
              <a:off x="4061" y="751"/>
              <a:ext cx="183" cy="143"/>
            </a:xfrm>
            <a:custGeom>
              <a:avLst/>
              <a:gdLst>
                <a:gd name="T0" fmla="*/ 46 w 550"/>
                <a:gd name="T1" fmla="*/ 32 h 429"/>
                <a:gd name="T2" fmla="*/ 46 w 550"/>
                <a:gd name="T3" fmla="*/ 30 h 429"/>
                <a:gd name="T4" fmla="*/ 42 w 550"/>
                <a:gd name="T5" fmla="*/ 26 h 429"/>
                <a:gd name="T6" fmla="*/ 37 w 550"/>
                <a:gd name="T7" fmla="*/ 21 h 429"/>
                <a:gd name="T8" fmla="*/ 30 w 550"/>
                <a:gd name="T9" fmla="*/ 15 h 429"/>
                <a:gd name="T10" fmla="*/ 21 w 550"/>
                <a:gd name="T11" fmla="*/ 10 h 429"/>
                <a:gd name="T12" fmla="*/ 13 w 550"/>
                <a:gd name="T13" fmla="*/ 5 h 429"/>
                <a:gd name="T14" fmla="*/ 6 w 550"/>
                <a:gd name="T15" fmla="*/ 2 h 429"/>
                <a:gd name="T16" fmla="*/ 0 w 550"/>
                <a:gd name="T17" fmla="*/ 0 h 429"/>
                <a:gd name="T18" fmla="*/ 4 w 550"/>
                <a:gd name="T19" fmla="*/ 1 h 429"/>
                <a:gd name="T20" fmla="*/ 11 w 550"/>
                <a:gd name="T21" fmla="*/ 3 h 429"/>
                <a:gd name="T22" fmla="*/ 21 w 550"/>
                <a:gd name="T23" fmla="*/ 7 h 429"/>
                <a:gd name="T24" fmla="*/ 31 w 550"/>
                <a:gd name="T25" fmla="*/ 12 h 429"/>
                <a:gd name="T26" fmla="*/ 42 w 550"/>
                <a:gd name="T27" fmla="*/ 18 h 429"/>
                <a:gd name="T28" fmla="*/ 51 w 550"/>
                <a:gd name="T29" fmla="*/ 23 h 429"/>
                <a:gd name="T30" fmla="*/ 58 w 550"/>
                <a:gd name="T31" fmla="*/ 28 h 429"/>
                <a:gd name="T32" fmla="*/ 61 w 550"/>
                <a:gd name="T33" fmla="*/ 32 h 429"/>
                <a:gd name="T34" fmla="*/ 61 w 550"/>
                <a:gd name="T35" fmla="*/ 34 h 429"/>
                <a:gd name="T36" fmla="*/ 59 w 550"/>
                <a:gd name="T37" fmla="*/ 36 h 429"/>
                <a:gd name="T38" fmla="*/ 57 w 550"/>
                <a:gd name="T39" fmla="*/ 38 h 429"/>
                <a:gd name="T40" fmla="*/ 53 w 550"/>
                <a:gd name="T41" fmla="*/ 41 h 429"/>
                <a:gd name="T42" fmla="*/ 49 w 550"/>
                <a:gd name="T43" fmla="*/ 42 h 429"/>
                <a:gd name="T44" fmla="*/ 44 w 550"/>
                <a:gd name="T45" fmla="*/ 44 h 429"/>
                <a:gd name="T46" fmla="*/ 39 w 550"/>
                <a:gd name="T47" fmla="*/ 46 h 429"/>
                <a:gd name="T48" fmla="*/ 33 w 550"/>
                <a:gd name="T49" fmla="*/ 48 h 429"/>
                <a:gd name="T50" fmla="*/ 34 w 550"/>
                <a:gd name="T51" fmla="*/ 46 h 429"/>
                <a:gd name="T52" fmla="*/ 36 w 550"/>
                <a:gd name="T53" fmla="*/ 45 h 429"/>
                <a:gd name="T54" fmla="*/ 38 w 550"/>
                <a:gd name="T55" fmla="*/ 43 h 429"/>
                <a:gd name="T56" fmla="*/ 40 w 550"/>
                <a:gd name="T57" fmla="*/ 41 h 429"/>
                <a:gd name="T58" fmla="*/ 42 w 550"/>
                <a:gd name="T59" fmla="*/ 39 h 429"/>
                <a:gd name="T60" fmla="*/ 45 w 550"/>
                <a:gd name="T61" fmla="*/ 37 h 429"/>
                <a:gd name="T62" fmla="*/ 46 w 550"/>
                <a:gd name="T63" fmla="*/ 35 h 429"/>
                <a:gd name="T64" fmla="*/ 46 w 550"/>
                <a:gd name="T65" fmla="*/ 32 h 4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50" h="429">
                  <a:moveTo>
                    <a:pt x="417" y="292"/>
                  </a:moveTo>
                  <a:lnTo>
                    <a:pt x="414" y="266"/>
                  </a:lnTo>
                  <a:lnTo>
                    <a:pt x="379" y="232"/>
                  </a:lnTo>
                  <a:lnTo>
                    <a:pt x="330" y="185"/>
                  </a:lnTo>
                  <a:lnTo>
                    <a:pt x="266" y="136"/>
                  </a:lnTo>
                  <a:lnTo>
                    <a:pt x="192" y="91"/>
                  </a:lnTo>
                  <a:lnTo>
                    <a:pt x="121" y="49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34" y="7"/>
                  </a:lnTo>
                  <a:lnTo>
                    <a:pt x="98" y="30"/>
                  </a:lnTo>
                  <a:lnTo>
                    <a:pt x="185" y="64"/>
                  </a:lnTo>
                  <a:lnTo>
                    <a:pt x="281" y="111"/>
                  </a:lnTo>
                  <a:lnTo>
                    <a:pt x="379" y="160"/>
                  </a:lnTo>
                  <a:lnTo>
                    <a:pt x="463" y="209"/>
                  </a:lnTo>
                  <a:lnTo>
                    <a:pt x="523" y="254"/>
                  </a:lnTo>
                  <a:lnTo>
                    <a:pt x="550" y="289"/>
                  </a:lnTo>
                  <a:lnTo>
                    <a:pt x="550" y="308"/>
                  </a:lnTo>
                  <a:lnTo>
                    <a:pt x="535" y="326"/>
                  </a:lnTo>
                  <a:lnTo>
                    <a:pt x="513" y="346"/>
                  </a:lnTo>
                  <a:lnTo>
                    <a:pt x="481" y="365"/>
                  </a:lnTo>
                  <a:lnTo>
                    <a:pt x="439" y="380"/>
                  </a:lnTo>
                  <a:lnTo>
                    <a:pt x="399" y="399"/>
                  </a:lnTo>
                  <a:lnTo>
                    <a:pt x="348" y="414"/>
                  </a:lnTo>
                  <a:lnTo>
                    <a:pt x="299" y="429"/>
                  </a:lnTo>
                  <a:lnTo>
                    <a:pt x="308" y="417"/>
                  </a:lnTo>
                  <a:lnTo>
                    <a:pt x="323" y="402"/>
                  </a:lnTo>
                  <a:lnTo>
                    <a:pt x="341" y="387"/>
                  </a:lnTo>
                  <a:lnTo>
                    <a:pt x="364" y="368"/>
                  </a:lnTo>
                  <a:lnTo>
                    <a:pt x="382" y="350"/>
                  </a:lnTo>
                  <a:lnTo>
                    <a:pt x="402" y="331"/>
                  </a:lnTo>
                  <a:lnTo>
                    <a:pt x="414" y="311"/>
                  </a:lnTo>
                  <a:lnTo>
                    <a:pt x="417" y="292"/>
                  </a:lnTo>
                  <a:close/>
                </a:path>
              </a:pathLst>
            </a:custGeom>
            <a:solidFill>
              <a:srgbClr val="5BB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Freeform 70"/>
            <p:cNvSpPr>
              <a:spLocks noEditPoints="1"/>
            </p:cNvSpPr>
            <p:nvPr/>
          </p:nvSpPr>
          <p:spPr bwMode="auto">
            <a:xfrm rot="696599">
              <a:off x="3683" y="1237"/>
              <a:ext cx="765" cy="384"/>
            </a:xfrm>
            <a:custGeom>
              <a:avLst/>
              <a:gdLst>
                <a:gd name="T0" fmla="*/ 232 w 2294"/>
                <a:gd name="T1" fmla="*/ 0 h 1152"/>
                <a:gd name="T2" fmla="*/ 239 w 2294"/>
                <a:gd name="T3" fmla="*/ 1 h 1152"/>
                <a:gd name="T4" fmla="*/ 245 w 2294"/>
                <a:gd name="T5" fmla="*/ 4 h 1152"/>
                <a:gd name="T6" fmla="*/ 255 w 2294"/>
                <a:gd name="T7" fmla="*/ 61 h 1152"/>
                <a:gd name="T8" fmla="*/ 247 w 2294"/>
                <a:gd name="T9" fmla="*/ 104 h 1152"/>
                <a:gd name="T10" fmla="*/ 235 w 2294"/>
                <a:gd name="T11" fmla="*/ 118 h 1152"/>
                <a:gd name="T12" fmla="*/ 217 w 2294"/>
                <a:gd name="T13" fmla="*/ 126 h 1152"/>
                <a:gd name="T14" fmla="*/ 193 w 2294"/>
                <a:gd name="T15" fmla="*/ 128 h 1152"/>
                <a:gd name="T16" fmla="*/ 166 w 2294"/>
                <a:gd name="T17" fmla="*/ 126 h 1152"/>
                <a:gd name="T18" fmla="*/ 137 w 2294"/>
                <a:gd name="T19" fmla="*/ 122 h 1152"/>
                <a:gd name="T20" fmla="*/ 154 w 2294"/>
                <a:gd name="T21" fmla="*/ 90 h 1152"/>
                <a:gd name="T22" fmla="*/ 177 w 2294"/>
                <a:gd name="T23" fmla="*/ 91 h 1152"/>
                <a:gd name="T24" fmla="*/ 198 w 2294"/>
                <a:gd name="T25" fmla="*/ 90 h 1152"/>
                <a:gd name="T26" fmla="*/ 212 w 2294"/>
                <a:gd name="T27" fmla="*/ 85 h 1152"/>
                <a:gd name="T28" fmla="*/ 218 w 2294"/>
                <a:gd name="T29" fmla="*/ 75 h 1152"/>
                <a:gd name="T30" fmla="*/ 214 w 2294"/>
                <a:gd name="T31" fmla="*/ 60 h 1152"/>
                <a:gd name="T32" fmla="*/ 202 w 2294"/>
                <a:gd name="T33" fmla="*/ 50 h 1152"/>
                <a:gd name="T34" fmla="*/ 186 w 2294"/>
                <a:gd name="T35" fmla="*/ 46 h 1152"/>
                <a:gd name="T36" fmla="*/ 168 w 2294"/>
                <a:gd name="T37" fmla="*/ 46 h 1152"/>
                <a:gd name="T38" fmla="*/ 152 w 2294"/>
                <a:gd name="T39" fmla="*/ 47 h 1152"/>
                <a:gd name="T40" fmla="*/ 139 w 2294"/>
                <a:gd name="T41" fmla="*/ 46 h 1152"/>
                <a:gd name="T42" fmla="*/ 137 w 2294"/>
                <a:gd name="T43" fmla="*/ 46 h 1152"/>
                <a:gd name="T44" fmla="*/ 149 w 2294"/>
                <a:gd name="T45" fmla="*/ 14 h 1152"/>
                <a:gd name="T46" fmla="*/ 167 w 2294"/>
                <a:gd name="T47" fmla="*/ 14 h 1152"/>
                <a:gd name="T48" fmla="*/ 184 w 2294"/>
                <a:gd name="T49" fmla="*/ 14 h 1152"/>
                <a:gd name="T50" fmla="*/ 199 w 2294"/>
                <a:gd name="T51" fmla="*/ 14 h 1152"/>
                <a:gd name="T52" fmla="*/ 214 w 2294"/>
                <a:gd name="T53" fmla="*/ 13 h 1152"/>
                <a:gd name="T54" fmla="*/ 223 w 2294"/>
                <a:gd name="T55" fmla="*/ 9 h 1152"/>
                <a:gd name="T56" fmla="*/ 228 w 2294"/>
                <a:gd name="T57" fmla="*/ 1 h 1152"/>
                <a:gd name="T58" fmla="*/ 119 w 2294"/>
                <a:gd name="T59" fmla="*/ 117 h 1152"/>
                <a:gd name="T60" fmla="*/ 91 w 2294"/>
                <a:gd name="T61" fmla="*/ 110 h 1152"/>
                <a:gd name="T62" fmla="*/ 64 w 2294"/>
                <a:gd name="T63" fmla="*/ 102 h 1152"/>
                <a:gd name="T64" fmla="*/ 41 w 2294"/>
                <a:gd name="T65" fmla="*/ 95 h 1152"/>
                <a:gd name="T66" fmla="*/ 21 w 2294"/>
                <a:gd name="T67" fmla="*/ 87 h 1152"/>
                <a:gd name="T68" fmla="*/ 5 w 2294"/>
                <a:gd name="T69" fmla="*/ 79 h 1152"/>
                <a:gd name="T70" fmla="*/ 2 w 2294"/>
                <a:gd name="T71" fmla="*/ 56 h 1152"/>
                <a:gd name="T72" fmla="*/ 2 w 2294"/>
                <a:gd name="T73" fmla="*/ 27 h 1152"/>
                <a:gd name="T74" fmla="*/ 17 w 2294"/>
                <a:gd name="T75" fmla="*/ 19 h 1152"/>
                <a:gd name="T76" fmla="*/ 42 w 2294"/>
                <a:gd name="T77" fmla="*/ 17 h 1152"/>
                <a:gd name="T78" fmla="*/ 68 w 2294"/>
                <a:gd name="T79" fmla="*/ 16 h 1152"/>
                <a:gd name="T80" fmla="*/ 95 w 2294"/>
                <a:gd name="T81" fmla="*/ 15 h 1152"/>
                <a:gd name="T82" fmla="*/ 120 w 2294"/>
                <a:gd name="T83" fmla="*/ 14 h 1152"/>
                <a:gd name="T84" fmla="*/ 137 w 2294"/>
                <a:gd name="T85" fmla="*/ 46 h 1152"/>
                <a:gd name="T86" fmla="*/ 121 w 2294"/>
                <a:gd name="T87" fmla="*/ 42 h 1152"/>
                <a:gd name="T88" fmla="*/ 105 w 2294"/>
                <a:gd name="T89" fmla="*/ 40 h 1152"/>
                <a:gd name="T90" fmla="*/ 92 w 2294"/>
                <a:gd name="T91" fmla="*/ 39 h 1152"/>
                <a:gd name="T92" fmla="*/ 80 w 2294"/>
                <a:gd name="T93" fmla="*/ 40 h 1152"/>
                <a:gd name="T94" fmla="*/ 70 w 2294"/>
                <a:gd name="T95" fmla="*/ 43 h 1152"/>
                <a:gd name="T96" fmla="*/ 62 w 2294"/>
                <a:gd name="T97" fmla="*/ 49 h 1152"/>
                <a:gd name="T98" fmla="*/ 57 w 2294"/>
                <a:gd name="T99" fmla="*/ 54 h 1152"/>
                <a:gd name="T100" fmla="*/ 58 w 2294"/>
                <a:gd name="T101" fmla="*/ 61 h 1152"/>
                <a:gd name="T102" fmla="*/ 64 w 2294"/>
                <a:gd name="T103" fmla="*/ 70 h 1152"/>
                <a:gd name="T104" fmla="*/ 73 w 2294"/>
                <a:gd name="T105" fmla="*/ 73 h 1152"/>
                <a:gd name="T106" fmla="*/ 85 w 2294"/>
                <a:gd name="T107" fmla="*/ 77 h 1152"/>
                <a:gd name="T108" fmla="*/ 105 w 2294"/>
                <a:gd name="T109" fmla="*/ 81 h 1152"/>
                <a:gd name="T110" fmla="*/ 129 w 2294"/>
                <a:gd name="T111" fmla="*/ 86 h 115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294" h="1152">
                  <a:moveTo>
                    <a:pt x="2050" y="12"/>
                  </a:moveTo>
                  <a:lnTo>
                    <a:pt x="2070" y="5"/>
                  </a:lnTo>
                  <a:lnTo>
                    <a:pt x="2089" y="0"/>
                  </a:lnTo>
                  <a:lnTo>
                    <a:pt x="2109" y="5"/>
                  </a:lnTo>
                  <a:lnTo>
                    <a:pt x="2126" y="8"/>
                  </a:lnTo>
                  <a:lnTo>
                    <a:pt x="2146" y="12"/>
                  </a:lnTo>
                  <a:lnTo>
                    <a:pt x="2168" y="20"/>
                  </a:lnTo>
                  <a:lnTo>
                    <a:pt x="2183" y="32"/>
                  </a:lnTo>
                  <a:lnTo>
                    <a:pt x="2203" y="39"/>
                  </a:lnTo>
                  <a:lnTo>
                    <a:pt x="2252" y="210"/>
                  </a:lnTo>
                  <a:lnTo>
                    <a:pt x="2279" y="380"/>
                  </a:lnTo>
                  <a:lnTo>
                    <a:pt x="2290" y="552"/>
                  </a:lnTo>
                  <a:lnTo>
                    <a:pt x="2294" y="718"/>
                  </a:lnTo>
                  <a:lnTo>
                    <a:pt x="2249" y="886"/>
                  </a:lnTo>
                  <a:lnTo>
                    <a:pt x="2225" y="940"/>
                  </a:lnTo>
                  <a:lnTo>
                    <a:pt x="2195" y="984"/>
                  </a:lnTo>
                  <a:lnTo>
                    <a:pt x="2161" y="1026"/>
                  </a:lnTo>
                  <a:lnTo>
                    <a:pt x="2116" y="1061"/>
                  </a:lnTo>
                  <a:lnTo>
                    <a:pt x="2067" y="1088"/>
                  </a:lnTo>
                  <a:lnTo>
                    <a:pt x="2008" y="1110"/>
                  </a:lnTo>
                  <a:lnTo>
                    <a:pt x="1949" y="1130"/>
                  </a:lnTo>
                  <a:lnTo>
                    <a:pt x="1884" y="1140"/>
                  </a:lnTo>
                  <a:lnTo>
                    <a:pt x="1811" y="1147"/>
                  </a:lnTo>
                  <a:lnTo>
                    <a:pt x="1736" y="1152"/>
                  </a:lnTo>
                  <a:lnTo>
                    <a:pt x="1660" y="1147"/>
                  </a:lnTo>
                  <a:lnTo>
                    <a:pt x="1579" y="1144"/>
                  </a:lnTo>
                  <a:lnTo>
                    <a:pt x="1497" y="1137"/>
                  </a:lnTo>
                  <a:lnTo>
                    <a:pt x="1409" y="1125"/>
                  </a:lnTo>
                  <a:lnTo>
                    <a:pt x="1322" y="1110"/>
                  </a:lnTo>
                  <a:lnTo>
                    <a:pt x="1234" y="1095"/>
                  </a:lnTo>
                  <a:lnTo>
                    <a:pt x="1234" y="784"/>
                  </a:lnTo>
                  <a:lnTo>
                    <a:pt x="1310" y="794"/>
                  </a:lnTo>
                  <a:lnTo>
                    <a:pt x="1382" y="806"/>
                  </a:lnTo>
                  <a:lnTo>
                    <a:pt x="1455" y="814"/>
                  </a:lnTo>
                  <a:lnTo>
                    <a:pt x="1527" y="817"/>
                  </a:lnTo>
                  <a:lnTo>
                    <a:pt x="1596" y="821"/>
                  </a:lnTo>
                  <a:lnTo>
                    <a:pt x="1660" y="821"/>
                  </a:lnTo>
                  <a:lnTo>
                    <a:pt x="1720" y="817"/>
                  </a:lnTo>
                  <a:lnTo>
                    <a:pt x="1778" y="809"/>
                  </a:lnTo>
                  <a:lnTo>
                    <a:pt x="1827" y="802"/>
                  </a:lnTo>
                  <a:lnTo>
                    <a:pt x="1872" y="787"/>
                  </a:lnTo>
                  <a:lnTo>
                    <a:pt x="1907" y="768"/>
                  </a:lnTo>
                  <a:lnTo>
                    <a:pt x="1937" y="742"/>
                  </a:lnTo>
                  <a:lnTo>
                    <a:pt x="1956" y="715"/>
                  </a:lnTo>
                  <a:lnTo>
                    <a:pt x="1963" y="676"/>
                  </a:lnTo>
                  <a:lnTo>
                    <a:pt x="1959" y="636"/>
                  </a:lnTo>
                  <a:lnTo>
                    <a:pt x="1949" y="590"/>
                  </a:lnTo>
                  <a:lnTo>
                    <a:pt x="1926" y="540"/>
                  </a:lnTo>
                  <a:lnTo>
                    <a:pt x="1892" y="503"/>
                  </a:lnTo>
                  <a:lnTo>
                    <a:pt x="1857" y="471"/>
                  </a:lnTo>
                  <a:lnTo>
                    <a:pt x="1815" y="449"/>
                  </a:lnTo>
                  <a:lnTo>
                    <a:pt x="1769" y="430"/>
                  </a:lnTo>
                  <a:lnTo>
                    <a:pt x="1720" y="419"/>
                  </a:lnTo>
                  <a:lnTo>
                    <a:pt x="1670" y="415"/>
                  </a:lnTo>
                  <a:lnTo>
                    <a:pt x="1618" y="412"/>
                  </a:lnTo>
                  <a:lnTo>
                    <a:pt x="1564" y="412"/>
                  </a:lnTo>
                  <a:lnTo>
                    <a:pt x="1512" y="415"/>
                  </a:lnTo>
                  <a:lnTo>
                    <a:pt x="1458" y="415"/>
                  </a:lnTo>
                  <a:lnTo>
                    <a:pt x="1409" y="419"/>
                  </a:lnTo>
                  <a:lnTo>
                    <a:pt x="1364" y="422"/>
                  </a:lnTo>
                  <a:lnTo>
                    <a:pt x="1317" y="422"/>
                  </a:lnTo>
                  <a:lnTo>
                    <a:pt x="1280" y="422"/>
                  </a:lnTo>
                  <a:lnTo>
                    <a:pt x="1246" y="415"/>
                  </a:lnTo>
                  <a:lnTo>
                    <a:pt x="1241" y="415"/>
                  </a:lnTo>
                  <a:lnTo>
                    <a:pt x="1238" y="415"/>
                  </a:lnTo>
                  <a:lnTo>
                    <a:pt x="1234" y="415"/>
                  </a:lnTo>
                  <a:lnTo>
                    <a:pt x="1234" y="130"/>
                  </a:lnTo>
                  <a:lnTo>
                    <a:pt x="1287" y="130"/>
                  </a:lnTo>
                  <a:lnTo>
                    <a:pt x="1344" y="130"/>
                  </a:lnTo>
                  <a:lnTo>
                    <a:pt x="1398" y="130"/>
                  </a:lnTo>
                  <a:lnTo>
                    <a:pt x="1447" y="130"/>
                  </a:lnTo>
                  <a:lnTo>
                    <a:pt x="1500" y="130"/>
                  </a:lnTo>
                  <a:lnTo>
                    <a:pt x="1554" y="130"/>
                  </a:lnTo>
                  <a:lnTo>
                    <a:pt x="1603" y="130"/>
                  </a:lnTo>
                  <a:lnTo>
                    <a:pt x="1652" y="126"/>
                  </a:lnTo>
                  <a:lnTo>
                    <a:pt x="1697" y="126"/>
                  </a:lnTo>
                  <a:lnTo>
                    <a:pt x="1747" y="126"/>
                  </a:lnTo>
                  <a:lnTo>
                    <a:pt x="1793" y="123"/>
                  </a:lnTo>
                  <a:lnTo>
                    <a:pt x="1835" y="123"/>
                  </a:lnTo>
                  <a:lnTo>
                    <a:pt x="1880" y="118"/>
                  </a:lnTo>
                  <a:lnTo>
                    <a:pt x="1922" y="118"/>
                  </a:lnTo>
                  <a:lnTo>
                    <a:pt x="1963" y="115"/>
                  </a:lnTo>
                  <a:lnTo>
                    <a:pt x="2001" y="111"/>
                  </a:lnTo>
                  <a:lnTo>
                    <a:pt x="2008" y="84"/>
                  </a:lnTo>
                  <a:lnTo>
                    <a:pt x="2017" y="54"/>
                  </a:lnTo>
                  <a:lnTo>
                    <a:pt x="2028" y="27"/>
                  </a:lnTo>
                  <a:lnTo>
                    <a:pt x="2050" y="12"/>
                  </a:lnTo>
                  <a:close/>
                  <a:moveTo>
                    <a:pt x="1234" y="1095"/>
                  </a:moveTo>
                  <a:lnTo>
                    <a:pt x="1150" y="1076"/>
                  </a:lnTo>
                  <a:lnTo>
                    <a:pt x="1068" y="1056"/>
                  </a:lnTo>
                  <a:lnTo>
                    <a:pt x="984" y="1038"/>
                  </a:lnTo>
                  <a:lnTo>
                    <a:pt x="900" y="1016"/>
                  </a:lnTo>
                  <a:lnTo>
                    <a:pt x="816" y="992"/>
                  </a:lnTo>
                  <a:lnTo>
                    <a:pt x="737" y="969"/>
                  </a:lnTo>
                  <a:lnTo>
                    <a:pt x="656" y="947"/>
                  </a:lnTo>
                  <a:lnTo>
                    <a:pt x="580" y="920"/>
                  </a:lnTo>
                  <a:lnTo>
                    <a:pt x="505" y="898"/>
                  </a:lnTo>
                  <a:lnTo>
                    <a:pt x="436" y="875"/>
                  </a:lnTo>
                  <a:lnTo>
                    <a:pt x="368" y="851"/>
                  </a:lnTo>
                  <a:lnTo>
                    <a:pt x="299" y="829"/>
                  </a:lnTo>
                  <a:lnTo>
                    <a:pt x="239" y="806"/>
                  </a:lnTo>
                  <a:lnTo>
                    <a:pt x="185" y="787"/>
                  </a:lnTo>
                  <a:lnTo>
                    <a:pt x="133" y="768"/>
                  </a:lnTo>
                  <a:lnTo>
                    <a:pt x="87" y="750"/>
                  </a:lnTo>
                  <a:lnTo>
                    <a:pt x="45" y="715"/>
                  </a:lnTo>
                  <a:lnTo>
                    <a:pt x="22" y="658"/>
                  </a:lnTo>
                  <a:lnTo>
                    <a:pt x="15" y="587"/>
                  </a:lnTo>
                  <a:lnTo>
                    <a:pt x="15" y="503"/>
                  </a:lnTo>
                  <a:lnTo>
                    <a:pt x="18" y="412"/>
                  </a:lnTo>
                  <a:lnTo>
                    <a:pt x="18" y="328"/>
                  </a:lnTo>
                  <a:lnTo>
                    <a:pt x="15" y="247"/>
                  </a:lnTo>
                  <a:lnTo>
                    <a:pt x="0" y="187"/>
                  </a:lnTo>
                  <a:lnTo>
                    <a:pt x="76" y="180"/>
                  </a:lnTo>
                  <a:lnTo>
                    <a:pt x="151" y="168"/>
                  </a:lnTo>
                  <a:lnTo>
                    <a:pt x="227" y="165"/>
                  </a:lnTo>
                  <a:lnTo>
                    <a:pt x="303" y="157"/>
                  </a:lnTo>
                  <a:lnTo>
                    <a:pt x="380" y="153"/>
                  </a:lnTo>
                  <a:lnTo>
                    <a:pt x="459" y="145"/>
                  </a:lnTo>
                  <a:lnTo>
                    <a:pt x="535" y="141"/>
                  </a:lnTo>
                  <a:lnTo>
                    <a:pt x="614" y="141"/>
                  </a:lnTo>
                  <a:lnTo>
                    <a:pt x="695" y="138"/>
                  </a:lnTo>
                  <a:lnTo>
                    <a:pt x="770" y="133"/>
                  </a:lnTo>
                  <a:lnTo>
                    <a:pt x="851" y="133"/>
                  </a:lnTo>
                  <a:lnTo>
                    <a:pt x="930" y="133"/>
                  </a:lnTo>
                  <a:lnTo>
                    <a:pt x="1006" y="133"/>
                  </a:lnTo>
                  <a:lnTo>
                    <a:pt x="1083" y="130"/>
                  </a:lnTo>
                  <a:lnTo>
                    <a:pt x="1159" y="130"/>
                  </a:lnTo>
                  <a:lnTo>
                    <a:pt x="1234" y="130"/>
                  </a:lnTo>
                  <a:lnTo>
                    <a:pt x="1234" y="415"/>
                  </a:lnTo>
                  <a:lnTo>
                    <a:pt x="1184" y="404"/>
                  </a:lnTo>
                  <a:lnTo>
                    <a:pt x="1135" y="392"/>
                  </a:lnTo>
                  <a:lnTo>
                    <a:pt x="1086" y="380"/>
                  </a:lnTo>
                  <a:lnTo>
                    <a:pt x="1036" y="373"/>
                  </a:lnTo>
                  <a:lnTo>
                    <a:pt x="991" y="365"/>
                  </a:lnTo>
                  <a:lnTo>
                    <a:pt x="949" y="362"/>
                  </a:lnTo>
                  <a:lnTo>
                    <a:pt x="903" y="358"/>
                  </a:lnTo>
                  <a:lnTo>
                    <a:pt x="861" y="355"/>
                  </a:lnTo>
                  <a:lnTo>
                    <a:pt x="824" y="355"/>
                  </a:lnTo>
                  <a:lnTo>
                    <a:pt x="786" y="355"/>
                  </a:lnTo>
                  <a:lnTo>
                    <a:pt x="752" y="358"/>
                  </a:lnTo>
                  <a:lnTo>
                    <a:pt x="718" y="362"/>
                  </a:lnTo>
                  <a:lnTo>
                    <a:pt x="683" y="370"/>
                  </a:lnTo>
                  <a:lnTo>
                    <a:pt x="656" y="377"/>
                  </a:lnTo>
                  <a:lnTo>
                    <a:pt x="629" y="388"/>
                  </a:lnTo>
                  <a:lnTo>
                    <a:pt x="604" y="400"/>
                  </a:lnTo>
                  <a:lnTo>
                    <a:pt x="580" y="419"/>
                  </a:lnTo>
                  <a:lnTo>
                    <a:pt x="562" y="437"/>
                  </a:lnTo>
                  <a:lnTo>
                    <a:pt x="543" y="453"/>
                  </a:lnTo>
                  <a:lnTo>
                    <a:pt x="528" y="468"/>
                  </a:lnTo>
                  <a:lnTo>
                    <a:pt x="516" y="486"/>
                  </a:lnTo>
                  <a:lnTo>
                    <a:pt x="513" y="503"/>
                  </a:lnTo>
                  <a:lnTo>
                    <a:pt x="513" y="525"/>
                  </a:lnTo>
                  <a:lnTo>
                    <a:pt x="523" y="552"/>
                  </a:lnTo>
                  <a:lnTo>
                    <a:pt x="538" y="587"/>
                  </a:lnTo>
                  <a:lnTo>
                    <a:pt x="558" y="609"/>
                  </a:lnTo>
                  <a:lnTo>
                    <a:pt x="580" y="627"/>
                  </a:lnTo>
                  <a:lnTo>
                    <a:pt x="604" y="643"/>
                  </a:lnTo>
                  <a:lnTo>
                    <a:pt x="629" y="654"/>
                  </a:lnTo>
                  <a:lnTo>
                    <a:pt x="656" y="661"/>
                  </a:lnTo>
                  <a:lnTo>
                    <a:pt x="688" y="673"/>
                  </a:lnTo>
                  <a:lnTo>
                    <a:pt x="721" y="681"/>
                  </a:lnTo>
                  <a:lnTo>
                    <a:pt x="767" y="693"/>
                  </a:lnTo>
                  <a:lnTo>
                    <a:pt x="819" y="703"/>
                  </a:lnTo>
                  <a:lnTo>
                    <a:pt x="881" y="718"/>
                  </a:lnTo>
                  <a:lnTo>
                    <a:pt x="945" y="730"/>
                  </a:lnTo>
                  <a:lnTo>
                    <a:pt x="1014" y="745"/>
                  </a:lnTo>
                  <a:lnTo>
                    <a:pt x="1086" y="760"/>
                  </a:lnTo>
                  <a:lnTo>
                    <a:pt x="1162" y="772"/>
                  </a:lnTo>
                  <a:lnTo>
                    <a:pt x="1234" y="784"/>
                  </a:lnTo>
                  <a:lnTo>
                    <a:pt x="1234" y="109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Freeform 71"/>
            <p:cNvSpPr>
              <a:spLocks noEditPoints="1"/>
            </p:cNvSpPr>
            <p:nvPr/>
          </p:nvSpPr>
          <p:spPr bwMode="auto">
            <a:xfrm rot="696599">
              <a:off x="3696" y="1244"/>
              <a:ext cx="748" cy="372"/>
            </a:xfrm>
            <a:custGeom>
              <a:avLst/>
              <a:gdLst>
                <a:gd name="T0" fmla="*/ 228 w 2245"/>
                <a:gd name="T1" fmla="*/ 0 h 1116"/>
                <a:gd name="T2" fmla="*/ 233 w 2245"/>
                <a:gd name="T3" fmla="*/ 1 h 1116"/>
                <a:gd name="T4" fmla="*/ 238 w 2245"/>
                <a:gd name="T5" fmla="*/ 3 h 1116"/>
                <a:gd name="T6" fmla="*/ 249 w 2245"/>
                <a:gd name="T7" fmla="*/ 59 h 1116"/>
                <a:gd name="T8" fmla="*/ 247 w 2245"/>
                <a:gd name="T9" fmla="*/ 87 h 1116"/>
                <a:gd name="T10" fmla="*/ 241 w 2245"/>
                <a:gd name="T11" fmla="*/ 102 h 1116"/>
                <a:gd name="T12" fmla="*/ 230 w 2245"/>
                <a:gd name="T13" fmla="*/ 114 h 1116"/>
                <a:gd name="T14" fmla="*/ 211 w 2245"/>
                <a:gd name="T15" fmla="*/ 121 h 1116"/>
                <a:gd name="T16" fmla="*/ 189 w 2245"/>
                <a:gd name="T17" fmla="*/ 124 h 1116"/>
                <a:gd name="T18" fmla="*/ 162 w 2245"/>
                <a:gd name="T19" fmla="*/ 123 h 1116"/>
                <a:gd name="T20" fmla="*/ 134 w 2245"/>
                <a:gd name="T21" fmla="*/ 118 h 1116"/>
                <a:gd name="T22" fmla="*/ 151 w 2245"/>
                <a:gd name="T23" fmla="*/ 90 h 1116"/>
                <a:gd name="T24" fmla="*/ 176 w 2245"/>
                <a:gd name="T25" fmla="*/ 92 h 1116"/>
                <a:gd name="T26" fmla="*/ 196 w 2245"/>
                <a:gd name="T27" fmla="*/ 90 h 1116"/>
                <a:gd name="T28" fmla="*/ 211 w 2245"/>
                <a:gd name="T29" fmla="*/ 84 h 1116"/>
                <a:gd name="T30" fmla="*/ 217 w 2245"/>
                <a:gd name="T31" fmla="*/ 73 h 1116"/>
                <a:gd name="T32" fmla="*/ 213 w 2245"/>
                <a:gd name="T33" fmla="*/ 57 h 1116"/>
                <a:gd name="T34" fmla="*/ 200 w 2245"/>
                <a:gd name="T35" fmla="*/ 46 h 1116"/>
                <a:gd name="T36" fmla="*/ 183 w 2245"/>
                <a:gd name="T37" fmla="*/ 42 h 1116"/>
                <a:gd name="T38" fmla="*/ 165 w 2245"/>
                <a:gd name="T39" fmla="*/ 42 h 1116"/>
                <a:gd name="T40" fmla="*/ 147 w 2245"/>
                <a:gd name="T41" fmla="*/ 43 h 1116"/>
                <a:gd name="T42" fmla="*/ 134 w 2245"/>
                <a:gd name="T43" fmla="*/ 43 h 1116"/>
                <a:gd name="T44" fmla="*/ 140 w 2245"/>
                <a:gd name="T45" fmla="*/ 14 h 1116"/>
                <a:gd name="T46" fmla="*/ 157 w 2245"/>
                <a:gd name="T47" fmla="*/ 14 h 1116"/>
                <a:gd name="T48" fmla="*/ 174 w 2245"/>
                <a:gd name="T49" fmla="*/ 14 h 1116"/>
                <a:gd name="T50" fmla="*/ 190 w 2245"/>
                <a:gd name="T51" fmla="*/ 14 h 1116"/>
                <a:gd name="T52" fmla="*/ 205 w 2245"/>
                <a:gd name="T53" fmla="*/ 13 h 1116"/>
                <a:gd name="T54" fmla="*/ 218 w 2245"/>
                <a:gd name="T55" fmla="*/ 13 h 1116"/>
                <a:gd name="T56" fmla="*/ 222 w 2245"/>
                <a:gd name="T57" fmla="*/ 3 h 1116"/>
                <a:gd name="T58" fmla="*/ 125 w 2245"/>
                <a:gd name="T59" fmla="*/ 116 h 1116"/>
                <a:gd name="T60" fmla="*/ 97 w 2245"/>
                <a:gd name="T61" fmla="*/ 110 h 1116"/>
                <a:gd name="T62" fmla="*/ 70 w 2245"/>
                <a:gd name="T63" fmla="*/ 103 h 1116"/>
                <a:gd name="T64" fmla="*/ 46 w 2245"/>
                <a:gd name="T65" fmla="*/ 94 h 1116"/>
                <a:gd name="T66" fmla="*/ 25 w 2245"/>
                <a:gd name="T67" fmla="*/ 87 h 1116"/>
                <a:gd name="T68" fmla="*/ 8 w 2245"/>
                <a:gd name="T69" fmla="*/ 81 h 1116"/>
                <a:gd name="T70" fmla="*/ 1 w 2245"/>
                <a:gd name="T71" fmla="*/ 64 h 1116"/>
                <a:gd name="T72" fmla="*/ 2 w 2245"/>
                <a:gd name="T73" fmla="*/ 35 h 1116"/>
                <a:gd name="T74" fmla="*/ 8 w 2245"/>
                <a:gd name="T75" fmla="*/ 19 h 1116"/>
                <a:gd name="T76" fmla="*/ 33 w 2245"/>
                <a:gd name="T77" fmla="*/ 17 h 1116"/>
                <a:gd name="T78" fmla="*/ 58 w 2245"/>
                <a:gd name="T79" fmla="*/ 16 h 1116"/>
                <a:gd name="T80" fmla="*/ 84 w 2245"/>
                <a:gd name="T81" fmla="*/ 15 h 1116"/>
                <a:gd name="T82" fmla="*/ 109 w 2245"/>
                <a:gd name="T83" fmla="*/ 14 h 1116"/>
                <a:gd name="T84" fmla="*/ 134 w 2245"/>
                <a:gd name="T85" fmla="*/ 14 h 1116"/>
                <a:gd name="T86" fmla="*/ 123 w 2245"/>
                <a:gd name="T87" fmla="*/ 40 h 1116"/>
                <a:gd name="T88" fmla="*/ 106 w 2245"/>
                <a:gd name="T89" fmla="*/ 38 h 1116"/>
                <a:gd name="T90" fmla="*/ 92 w 2245"/>
                <a:gd name="T91" fmla="*/ 36 h 1116"/>
                <a:gd name="T92" fmla="*/ 78 w 2245"/>
                <a:gd name="T93" fmla="*/ 36 h 1116"/>
                <a:gd name="T94" fmla="*/ 66 w 2245"/>
                <a:gd name="T95" fmla="*/ 39 h 1116"/>
                <a:gd name="T96" fmla="*/ 55 w 2245"/>
                <a:gd name="T97" fmla="*/ 46 h 1116"/>
                <a:gd name="T98" fmla="*/ 53 w 2245"/>
                <a:gd name="T99" fmla="*/ 61 h 1116"/>
                <a:gd name="T100" fmla="*/ 60 w 2245"/>
                <a:gd name="T101" fmla="*/ 69 h 1116"/>
                <a:gd name="T102" fmla="*/ 68 w 2245"/>
                <a:gd name="T103" fmla="*/ 73 h 1116"/>
                <a:gd name="T104" fmla="*/ 80 w 2245"/>
                <a:gd name="T105" fmla="*/ 77 h 1116"/>
                <a:gd name="T106" fmla="*/ 101 w 2245"/>
                <a:gd name="T107" fmla="*/ 82 h 1116"/>
                <a:gd name="T108" fmla="*/ 125 w 2245"/>
                <a:gd name="T109" fmla="*/ 87 h 111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245" h="1116">
                  <a:moveTo>
                    <a:pt x="2013" y="10"/>
                  </a:moveTo>
                  <a:lnTo>
                    <a:pt x="2033" y="3"/>
                  </a:lnTo>
                  <a:lnTo>
                    <a:pt x="2052" y="0"/>
                  </a:lnTo>
                  <a:lnTo>
                    <a:pt x="2067" y="0"/>
                  </a:lnTo>
                  <a:lnTo>
                    <a:pt x="2087" y="3"/>
                  </a:lnTo>
                  <a:lnTo>
                    <a:pt x="2101" y="7"/>
                  </a:lnTo>
                  <a:lnTo>
                    <a:pt x="2116" y="15"/>
                  </a:lnTo>
                  <a:lnTo>
                    <a:pt x="2131" y="22"/>
                  </a:lnTo>
                  <a:lnTo>
                    <a:pt x="2146" y="30"/>
                  </a:lnTo>
                  <a:lnTo>
                    <a:pt x="2196" y="197"/>
                  </a:lnTo>
                  <a:lnTo>
                    <a:pt x="2227" y="363"/>
                  </a:lnTo>
                  <a:lnTo>
                    <a:pt x="2238" y="535"/>
                  </a:lnTo>
                  <a:lnTo>
                    <a:pt x="2245" y="701"/>
                  </a:lnTo>
                  <a:lnTo>
                    <a:pt x="2235" y="740"/>
                  </a:lnTo>
                  <a:lnTo>
                    <a:pt x="2223" y="782"/>
                  </a:lnTo>
                  <a:lnTo>
                    <a:pt x="2208" y="819"/>
                  </a:lnTo>
                  <a:lnTo>
                    <a:pt x="2196" y="861"/>
                  </a:lnTo>
                  <a:lnTo>
                    <a:pt x="2173" y="915"/>
                  </a:lnTo>
                  <a:lnTo>
                    <a:pt x="2146" y="957"/>
                  </a:lnTo>
                  <a:lnTo>
                    <a:pt x="2109" y="999"/>
                  </a:lnTo>
                  <a:lnTo>
                    <a:pt x="2067" y="1029"/>
                  </a:lnTo>
                  <a:lnTo>
                    <a:pt x="2018" y="1056"/>
                  </a:lnTo>
                  <a:lnTo>
                    <a:pt x="1964" y="1078"/>
                  </a:lnTo>
                  <a:lnTo>
                    <a:pt x="1904" y="1093"/>
                  </a:lnTo>
                  <a:lnTo>
                    <a:pt x="1840" y="1105"/>
                  </a:lnTo>
                  <a:lnTo>
                    <a:pt x="1771" y="1113"/>
                  </a:lnTo>
                  <a:lnTo>
                    <a:pt x="1699" y="1116"/>
                  </a:lnTo>
                  <a:lnTo>
                    <a:pt x="1623" y="1116"/>
                  </a:lnTo>
                  <a:lnTo>
                    <a:pt x="1542" y="1113"/>
                  </a:lnTo>
                  <a:lnTo>
                    <a:pt x="1460" y="1105"/>
                  </a:lnTo>
                  <a:lnTo>
                    <a:pt x="1376" y="1093"/>
                  </a:lnTo>
                  <a:lnTo>
                    <a:pt x="1292" y="1081"/>
                  </a:lnTo>
                  <a:lnTo>
                    <a:pt x="1204" y="1066"/>
                  </a:lnTo>
                  <a:lnTo>
                    <a:pt x="1204" y="792"/>
                  </a:lnTo>
                  <a:lnTo>
                    <a:pt x="1280" y="804"/>
                  </a:lnTo>
                  <a:lnTo>
                    <a:pt x="1361" y="812"/>
                  </a:lnTo>
                  <a:lnTo>
                    <a:pt x="1433" y="816"/>
                  </a:lnTo>
                  <a:lnTo>
                    <a:pt x="1509" y="819"/>
                  </a:lnTo>
                  <a:lnTo>
                    <a:pt x="1581" y="824"/>
                  </a:lnTo>
                  <a:lnTo>
                    <a:pt x="1645" y="819"/>
                  </a:lnTo>
                  <a:lnTo>
                    <a:pt x="1710" y="816"/>
                  </a:lnTo>
                  <a:lnTo>
                    <a:pt x="1766" y="809"/>
                  </a:lnTo>
                  <a:lnTo>
                    <a:pt x="1820" y="792"/>
                  </a:lnTo>
                  <a:lnTo>
                    <a:pt x="1865" y="777"/>
                  </a:lnTo>
                  <a:lnTo>
                    <a:pt x="1900" y="755"/>
                  </a:lnTo>
                  <a:lnTo>
                    <a:pt x="1931" y="728"/>
                  </a:lnTo>
                  <a:lnTo>
                    <a:pt x="1949" y="694"/>
                  </a:lnTo>
                  <a:lnTo>
                    <a:pt x="1956" y="656"/>
                  </a:lnTo>
                  <a:lnTo>
                    <a:pt x="1953" y="610"/>
                  </a:lnTo>
                  <a:lnTo>
                    <a:pt x="1938" y="561"/>
                  </a:lnTo>
                  <a:lnTo>
                    <a:pt x="1915" y="511"/>
                  </a:lnTo>
                  <a:lnTo>
                    <a:pt x="1882" y="469"/>
                  </a:lnTo>
                  <a:lnTo>
                    <a:pt x="1847" y="439"/>
                  </a:lnTo>
                  <a:lnTo>
                    <a:pt x="1801" y="417"/>
                  </a:lnTo>
                  <a:lnTo>
                    <a:pt x="1756" y="398"/>
                  </a:lnTo>
                  <a:lnTo>
                    <a:pt x="1702" y="387"/>
                  </a:lnTo>
                  <a:lnTo>
                    <a:pt x="1650" y="380"/>
                  </a:lnTo>
                  <a:lnTo>
                    <a:pt x="1596" y="375"/>
                  </a:lnTo>
                  <a:lnTo>
                    <a:pt x="1539" y="380"/>
                  </a:lnTo>
                  <a:lnTo>
                    <a:pt x="1482" y="380"/>
                  </a:lnTo>
                  <a:lnTo>
                    <a:pt x="1428" y="383"/>
                  </a:lnTo>
                  <a:lnTo>
                    <a:pt x="1376" y="387"/>
                  </a:lnTo>
                  <a:lnTo>
                    <a:pt x="1327" y="390"/>
                  </a:lnTo>
                  <a:lnTo>
                    <a:pt x="1280" y="390"/>
                  </a:lnTo>
                  <a:lnTo>
                    <a:pt x="1239" y="390"/>
                  </a:lnTo>
                  <a:lnTo>
                    <a:pt x="1204" y="387"/>
                  </a:lnTo>
                  <a:lnTo>
                    <a:pt x="1204" y="383"/>
                  </a:lnTo>
                  <a:lnTo>
                    <a:pt x="1204" y="128"/>
                  </a:lnTo>
                  <a:lnTo>
                    <a:pt x="1258" y="128"/>
                  </a:lnTo>
                  <a:lnTo>
                    <a:pt x="1312" y="128"/>
                  </a:lnTo>
                  <a:lnTo>
                    <a:pt x="1364" y="128"/>
                  </a:lnTo>
                  <a:lnTo>
                    <a:pt x="1418" y="128"/>
                  </a:lnTo>
                  <a:lnTo>
                    <a:pt x="1470" y="128"/>
                  </a:lnTo>
                  <a:lnTo>
                    <a:pt x="1520" y="128"/>
                  </a:lnTo>
                  <a:lnTo>
                    <a:pt x="1569" y="128"/>
                  </a:lnTo>
                  <a:lnTo>
                    <a:pt x="1618" y="124"/>
                  </a:lnTo>
                  <a:lnTo>
                    <a:pt x="1665" y="124"/>
                  </a:lnTo>
                  <a:lnTo>
                    <a:pt x="1710" y="124"/>
                  </a:lnTo>
                  <a:lnTo>
                    <a:pt x="1756" y="124"/>
                  </a:lnTo>
                  <a:lnTo>
                    <a:pt x="1801" y="121"/>
                  </a:lnTo>
                  <a:lnTo>
                    <a:pt x="1843" y="121"/>
                  </a:lnTo>
                  <a:lnTo>
                    <a:pt x="1885" y="116"/>
                  </a:lnTo>
                  <a:lnTo>
                    <a:pt x="1926" y="116"/>
                  </a:lnTo>
                  <a:lnTo>
                    <a:pt x="1964" y="113"/>
                  </a:lnTo>
                  <a:lnTo>
                    <a:pt x="1980" y="82"/>
                  </a:lnTo>
                  <a:lnTo>
                    <a:pt x="1983" y="57"/>
                  </a:lnTo>
                  <a:lnTo>
                    <a:pt x="1995" y="30"/>
                  </a:lnTo>
                  <a:lnTo>
                    <a:pt x="2013" y="10"/>
                  </a:lnTo>
                  <a:close/>
                  <a:moveTo>
                    <a:pt x="1204" y="1066"/>
                  </a:moveTo>
                  <a:lnTo>
                    <a:pt x="1122" y="1048"/>
                  </a:lnTo>
                  <a:lnTo>
                    <a:pt x="1041" y="1032"/>
                  </a:lnTo>
                  <a:lnTo>
                    <a:pt x="957" y="1009"/>
                  </a:lnTo>
                  <a:lnTo>
                    <a:pt x="874" y="990"/>
                  </a:lnTo>
                  <a:lnTo>
                    <a:pt x="794" y="967"/>
                  </a:lnTo>
                  <a:lnTo>
                    <a:pt x="715" y="945"/>
                  </a:lnTo>
                  <a:lnTo>
                    <a:pt x="634" y="923"/>
                  </a:lnTo>
                  <a:lnTo>
                    <a:pt x="560" y="900"/>
                  </a:lnTo>
                  <a:lnTo>
                    <a:pt x="486" y="876"/>
                  </a:lnTo>
                  <a:lnTo>
                    <a:pt x="414" y="849"/>
                  </a:lnTo>
                  <a:lnTo>
                    <a:pt x="346" y="831"/>
                  </a:lnTo>
                  <a:lnTo>
                    <a:pt x="286" y="809"/>
                  </a:lnTo>
                  <a:lnTo>
                    <a:pt x="224" y="785"/>
                  </a:lnTo>
                  <a:lnTo>
                    <a:pt x="172" y="767"/>
                  </a:lnTo>
                  <a:lnTo>
                    <a:pt x="121" y="748"/>
                  </a:lnTo>
                  <a:lnTo>
                    <a:pt x="76" y="733"/>
                  </a:lnTo>
                  <a:lnTo>
                    <a:pt x="35" y="698"/>
                  </a:lnTo>
                  <a:lnTo>
                    <a:pt x="12" y="644"/>
                  </a:lnTo>
                  <a:lnTo>
                    <a:pt x="5" y="573"/>
                  </a:lnTo>
                  <a:lnTo>
                    <a:pt x="5" y="489"/>
                  </a:lnTo>
                  <a:lnTo>
                    <a:pt x="12" y="402"/>
                  </a:lnTo>
                  <a:lnTo>
                    <a:pt x="15" y="318"/>
                  </a:lnTo>
                  <a:lnTo>
                    <a:pt x="12" y="242"/>
                  </a:lnTo>
                  <a:lnTo>
                    <a:pt x="0" y="181"/>
                  </a:lnTo>
                  <a:lnTo>
                    <a:pt x="72" y="173"/>
                  </a:lnTo>
                  <a:lnTo>
                    <a:pt x="145" y="166"/>
                  </a:lnTo>
                  <a:lnTo>
                    <a:pt x="222" y="158"/>
                  </a:lnTo>
                  <a:lnTo>
                    <a:pt x="296" y="155"/>
                  </a:lnTo>
                  <a:lnTo>
                    <a:pt x="373" y="148"/>
                  </a:lnTo>
                  <a:lnTo>
                    <a:pt x="449" y="143"/>
                  </a:lnTo>
                  <a:lnTo>
                    <a:pt x="525" y="140"/>
                  </a:lnTo>
                  <a:lnTo>
                    <a:pt x="604" y="136"/>
                  </a:lnTo>
                  <a:lnTo>
                    <a:pt x="681" y="136"/>
                  </a:lnTo>
                  <a:lnTo>
                    <a:pt x="757" y="131"/>
                  </a:lnTo>
                  <a:lnTo>
                    <a:pt x="832" y="131"/>
                  </a:lnTo>
                  <a:lnTo>
                    <a:pt x="908" y="128"/>
                  </a:lnTo>
                  <a:lnTo>
                    <a:pt x="984" y="128"/>
                  </a:lnTo>
                  <a:lnTo>
                    <a:pt x="1061" y="128"/>
                  </a:lnTo>
                  <a:lnTo>
                    <a:pt x="1132" y="128"/>
                  </a:lnTo>
                  <a:lnTo>
                    <a:pt x="1204" y="128"/>
                  </a:lnTo>
                  <a:lnTo>
                    <a:pt x="1204" y="383"/>
                  </a:lnTo>
                  <a:lnTo>
                    <a:pt x="1155" y="371"/>
                  </a:lnTo>
                  <a:lnTo>
                    <a:pt x="1105" y="360"/>
                  </a:lnTo>
                  <a:lnTo>
                    <a:pt x="1056" y="353"/>
                  </a:lnTo>
                  <a:lnTo>
                    <a:pt x="1007" y="345"/>
                  </a:lnTo>
                  <a:lnTo>
                    <a:pt x="957" y="338"/>
                  </a:lnTo>
                  <a:lnTo>
                    <a:pt x="912" y="333"/>
                  </a:lnTo>
                  <a:lnTo>
                    <a:pt x="866" y="326"/>
                  </a:lnTo>
                  <a:lnTo>
                    <a:pt x="824" y="326"/>
                  </a:lnTo>
                  <a:lnTo>
                    <a:pt x="782" y="326"/>
                  </a:lnTo>
                  <a:lnTo>
                    <a:pt x="742" y="326"/>
                  </a:lnTo>
                  <a:lnTo>
                    <a:pt x="703" y="326"/>
                  </a:lnTo>
                  <a:lnTo>
                    <a:pt x="666" y="333"/>
                  </a:lnTo>
                  <a:lnTo>
                    <a:pt x="631" y="341"/>
                  </a:lnTo>
                  <a:lnTo>
                    <a:pt x="597" y="348"/>
                  </a:lnTo>
                  <a:lnTo>
                    <a:pt x="567" y="360"/>
                  </a:lnTo>
                  <a:lnTo>
                    <a:pt x="540" y="375"/>
                  </a:lnTo>
                  <a:lnTo>
                    <a:pt x="498" y="413"/>
                  </a:lnTo>
                  <a:lnTo>
                    <a:pt x="471" y="454"/>
                  </a:lnTo>
                  <a:lnTo>
                    <a:pt x="461" y="496"/>
                  </a:lnTo>
                  <a:lnTo>
                    <a:pt x="476" y="546"/>
                  </a:lnTo>
                  <a:lnTo>
                    <a:pt x="494" y="580"/>
                  </a:lnTo>
                  <a:lnTo>
                    <a:pt x="518" y="602"/>
                  </a:lnTo>
                  <a:lnTo>
                    <a:pt x="536" y="622"/>
                  </a:lnTo>
                  <a:lnTo>
                    <a:pt x="562" y="637"/>
                  </a:lnTo>
                  <a:lnTo>
                    <a:pt x="585" y="649"/>
                  </a:lnTo>
                  <a:lnTo>
                    <a:pt x="612" y="656"/>
                  </a:lnTo>
                  <a:lnTo>
                    <a:pt x="639" y="668"/>
                  </a:lnTo>
                  <a:lnTo>
                    <a:pt x="669" y="679"/>
                  </a:lnTo>
                  <a:lnTo>
                    <a:pt x="718" y="691"/>
                  </a:lnTo>
                  <a:lnTo>
                    <a:pt x="775" y="706"/>
                  </a:lnTo>
                  <a:lnTo>
                    <a:pt x="841" y="721"/>
                  </a:lnTo>
                  <a:lnTo>
                    <a:pt x="908" y="736"/>
                  </a:lnTo>
                  <a:lnTo>
                    <a:pt x="977" y="751"/>
                  </a:lnTo>
                  <a:lnTo>
                    <a:pt x="1053" y="767"/>
                  </a:lnTo>
                  <a:lnTo>
                    <a:pt x="1129" y="782"/>
                  </a:lnTo>
                  <a:lnTo>
                    <a:pt x="1204" y="792"/>
                  </a:lnTo>
                  <a:lnTo>
                    <a:pt x="1204" y="1066"/>
                  </a:lnTo>
                  <a:close/>
                </a:path>
              </a:pathLst>
            </a:custGeom>
            <a:solidFill>
              <a:srgbClr val="477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Freeform 72"/>
            <p:cNvSpPr>
              <a:spLocks noEditPoints="1"/>
            </p:cNvSpPr>
            <p:nvPr/>
          </p:nvSpPr>
          <p:spPr bwMode="auto">
            <a:xfrm rot="696599">
              <a:off x="3706" y="1250"/>
              <a:ext cx="731" cy="362"/>
            </a:xfrm>
            <a:custGeom>
              <a:avLst/>
              <a:gdLst>
                <a:gd name="T0" fmla="*/ 225 w 2191"/>
                <a:gd name="T1" fmla="*/ 0 h 1087"/>
                <a:gd name="T2" fmla="*/ 229 w 2191"/>
                <a:gd name="T3" fmla="*/ 0 h 1087"/>
                <a:gd name="T4" fmla="*/ 234 w 2191"/>
                <a:gd name="T5" fmla="*/ 2 h 1087"/>
                <a:gd name="T6" fmla="*/ 244 w 2191"/>
                <a:gd name="T7" fmla="*/ 57 h 1087"/>
                <a:gd name="T8" fmla="*/ 242 w 2191"/>
                <a:gd name="T9" fmla="*/ 85 h 1087"/>
                <a:gd name="T10" fmla="*/ 237 w 2191"/>
                <a:gd name="T11" fmla="*/ 99 h 1087"/>
                <a:gd name="T12" fmla="*/ 225 w 2191"/>
                <a:gd name="T13" fmla="*/ 111 h 1087"/>
                <a:gd name="T14" fmla="*/ 208 w 2191"/>
                <a:gd name="T15" fmla="*/ 118 h 1087"/>
                <a:gd name="T16" fmla="*/ 185 w 2191"/>
                <a:gd name="T17" fmla="*/ 121 h 1087"/>
                <a:gd name="T18" fmla="*/ 159 w 2191"/>
                <a:gd name="T19" fmla="*/ 119 h 1087"/>
                <a:gd name="T20" fmla="*/ 131 w 2191"/>
                <a:gd name="T21" fmla="*/ 115 h 1087"/>
                <a:gd name="T22" fmla="*/ 149 w 2191"/>
                <a:gd name="T23" fmla="*/ 90 h 1087"/>
                <a:gd name="T24" fmla="*/ 174 w 2191"/>
                <a:gd name="T25" fmla="*/ 91 h 1087"/>
                <a:gd name="T26" fmla="*/ 196 w 2191"/>
                <a:gd name="T27" fmla="*/ 89 h 1087"/>
                <a:gd name="T28" fmla="*/ 211 w 2191"/>
                <a:gd name="T29" fmla="*/ 83 h 1087"/>
                <a:gd name="T30" fmla="*/ 218 w 2191"/>
                <a:gd name="T31" fmla="*/ 71 h 1087"/>
                <a:gd name="T32" fmla="*/ 213 w 2191"/>
                <a:gd name="T33" fmla="*/ 54 h 1087"/>
                <a:gd name="T34" fmla="*/ 200 w 2191"/>
                <a:gd name="T35" fmla="*/ 43 h 1087"/>
                <a:gd name="T36" fmla="*/ 182 w 2191"/>
                <a:gd name="T37" fmla="*/ 38 h 1087"/>
                <a:gd name="T38" fmla="*/ 163 w 2191"/>
                <a:gd name="T39" fmla="*/ 38 h 1087"/>
                <a:gd name="T40" fmla="*/ 145 w 2191"/>
                <a:gd name="T41" fmla="*/ 39 h 1087"/>
                <a:gd name="T42" fmla="*/ 131 w 2191"/>
                <a:gd name="T43" fmla="*/ 39 h 1087"/>
                <a:gd name="T44" fmla="*/ 143 w 2191"/>
                <a:gd name="T45" fmla="*/ 14 h 1087"/>
                <a:gd name="T46" fmla="*/ 160 w 2191"/>
                <a:gd name="T47" fmla="*/ 14 h 1087"/>
                <a:gd name="T48" fmla="*/ 177 w 2191"/>
                <a:gd name="T49" fmla="*/ 14 h 1087"/>
                <a:gd name="T50" fmla="*/ 192 w 2191"/>
                <a:gd name="T51" fmla="*/ 13 h 1087"/>
                <a:gd name="T52" fmla="*/ 207 w 2191"/>
                <a:gd name="T53" fmla="*/ 13 h 1087"/>
                <a:gd name="T54" fmla="*/ 217 w 2191"/>
                <a:gd name="T55" fmla="*/ 9 h 1087"/>
                <a:gd name="T56" fmla="*/ 221 w 2191"/>
                <a:gd name="T57" fmla="*/ 1 h 1087"/>
                <a:gd name="T58" fmla="*/ 113 w 2191"/>
                <a:gd name="T59" fmla="*/ 111 h 1087"/>
                <a:gd name="T60" fmla="*/ 86 w 2191"/>
                <a:gd name="T61" fmla="*/ 104 h 1087"/>
                <a:gd name="T62" fmla="*/ 60 w 2191"/>
                <a:gd name="T63" fmla="*/ 97 h 1087"/>
                <a:gd name="T64" fmla="*/ 38 w 2191"/>
                <a:gd name="T65" fmla="*/ 89 h 1087"/>
                <a:gd name="T66" fmla="*/ 18 w 2191"/>
                <a:gd name="T67" fmla="*/ 83 h 1087"/>
                <a:gd name="T68" fmla="*/ 3 w 2191"/>
                <a:gd name="T69" fmla="*/ 75 h 1087"/>
                <a:gd name="T70" fmla="*/ 0 w 2191"/>
                <a:gd name="T71" fmla="*/ 53 h 1087"/>
                <a:gd name="T72" fmla="*/ 2 w 2191"/>
                <a:gd name="T73" fmla="*/ 26 h 1087"/>
                <a:gd name="T74" fmla="*/ 17 w 2191"/>
                <a:gd name="T75" fmla="*/ 18 h 1087"/>
                <a:gd name="T76" fmla="*/ 41 w 2191"/>
                <a:gd name="T77" fmla="*/ 16 h 1087"/>
                <a:gd name="T78" fmla="*/ 66 w 2191"/>
                <a:gd name="T79" fmla="*/ 14 h 1087"/>
                <a:gd name="T80" fmla="*/ 91 w 2191"/>
                <a:gd name="T81" fmla="*/ 14 h 1087"/>
                <a:gd name="T82" fmla="*/ 115 w 2191"/>
                <a:gd name="T83" fmla="*/ 14 h 1087"/>
                <a:gd name="T84" fmla="*/ 131 w 2191"/>
                <a:gd name="T85" fmla="*/ 39 h 1087"/>
                <a:gd name="T86" fmla="*/ 125 w 2191"/>
                <a:gd name="T87" fmla="*/ 37 h 1087"/>
                <a:gd name="T88" fmla="*/ 109 w 2191"/>
                <a:gd name="T89" fmla="*/ 35 h 1087"/>
                <a:gd name="T90" fmla="*/ 93 w 2191"/>
                <a:gd name="T91" fmla="*/ 33 h 1087"/>
                <a:gd name="T92" fmla="*/ 78 w 2191"/>
                <a:gd name="T93" fmla="*/ 32 h 1087"/>
                <a:gd name="T94" fmla="*/ 65 w 2191"/>
                <a:gd name="T95" fmla="*/ 34 h 1087"/>
                <a:gd name="T96" fmla="*/ 54 w 2191"/>
                <a:gd name="T97" fmla="*/ 38 h 1087"/>
                <a:gd name="T98" fmla="*/ 46 w 2191"/>
                <a:gd name="T99" fmla="*/ 54 h 1087"/>
                <a:gd name="T100" fmla="*/ 53 w 2191"/>
                <a:gd name="T101" fmla="*/ 67 h 1087"/>
                <a:gd name="T102" fmla="*/ 61 w 2191"/>
                <a:gd name="T103" fmla="*/ 71 h 1087"/>
                <a:gd name="T104" fmla="*/ 70 w 2191"/>
                <a:gd name="T105" fmla="*/ 75 h 1087"/>
                <a:gd name="T106" fmla="*/ 89 w 2191"/>
                <a:gd name="T107" fmla="*/ 80 h 1087"/>
                <a:gd name="T108" fmla="*/ 113 w 2191"/>
                <a:gd name="T109" fmla="*/ 85 h 1087"/>
                <a:gd name="T110" fmla="*/ 131 w 2191"/>
                <a:gd name="T111" fmla="*/ 115 h 10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191" h="1087">
                  <a:moveTo>
                    <a:pt x="1981" y="12"/>
                  </a:moveTo>
                  <a:lnTo>
                    <a:pt x="2001" y="4"/>
                  </a:lnTo>
                  <a:lnTo>
                    <a:pt x="2016" y="0"/>
                  </a:lnTo>
                  <a:lnTo>
                    <a:pt x="2031" y="0"/>
                  </a:lnTo>
                  <a:lnTo>
                    <a:pt x="2047" y="0"/>
                  </a:lnTo>
                  <a:lnTo>
                    <a:pt x="2057" y="4"/>
                  </a:lnTo>
                  <a:lnTo>
                    <a:pt x="2072" y="7"/>
                  </a:lnTo>
                  <a:lnTo>
                    <a:pt x="2084" y="15"/>
                  </a:lnTo>
                  <a:lnTo>
                    <a:pt x="2099" y="22"/>
                  </a:lnTo>
                  <a:lnTo>
                    <a:pt x="2149" y="187"/>
                  </a:lnTo>
                  <a:lnTo>
                    <a:pt x="2176" y="353"/>
                  </a:lnTo>
                  <a:lnTo>
                    <a:pt x="2188" y="517"/>
                  </a:lnTo>
                  <a:lnTo>
                    <a:pt x="2191" y="683"/>
                  </a:lnTo>
                  <a:lnTo>
                    <a:pt x="2183" y="722"/>
                  </a:lnTo>
                  <a:lnTo>
                    <a:pt x="2171" y="764"/>
                  </a:lnTo>
                  <a:lnTo>
                    <a:pt x="2161" y="801"/>
                  </a:lnTo>
                  <a:lnTo>
                    <a:pt x="2149" y="843"/>
                  </a:lnTo>
                  <a:lnTo>
                    <a:pt x="2129" y="893"/>
                  </a:lnTo>
                  <a:lnTo>
                    <a:pt x="2099" y="934"/>
                  </a:lnTo>
                  <a:lnTo>
                    <a:pt x="2065" y="972"/>
                  </a:lnTo>
                  <a:lnTo>
                    <a:pt x="2023" y="1003"/>
                  </a:lnTo>
                  <a:lnTo>
                    <a:pt x="1978" y="1030"/>
                  </a:lnTo>
                  <a:lnTo>
                    <a:pt x="1924" y="1048"/>
                  </a:lnTo>
                  <a:lnTo>
                    <a:pt x="1865" y="1063"/>
                  </a:lnTo>
                  <a:lnTo>
                    <a:pt x="1803" y="1075"/>
                  </a:lnTo>
                  <a:lnTo>
                    <a:pt x="1734" y="1083"/>
                  </a:lnTo>
                  <a:lnTo>
                    <a:pt x="1663" y="1087"/>
                  </a:lnTo>
                  <a:lnTo>
                    <a:pt x="1586" y="1087"/>
                  </a:lnTo>
                  <a:lnTo>
                    <a:pt x="1510" y="1083"/>
                  </a:lnTo>
                  <a:lnTo>
                    <a:pt x="1431" y="1075"/>
                  </a:lnTo>
                  <a:lnTo>
                    <a:pt x="1347" y="1063"/>
                  </a:lnTo>
                  <a:lnTo>
                    <a:pt x="1263" y="1053"/>
                  </a:lnTo>
                  <a:lnTo>
                    <a:pt x="1177" y="1038"/>
                  </a:lnTo>
                  <a:lnTo>
                    <a:pt x="1177" y="791"/>
                  </a:lnTo>
                  <a:lnTo>
                    <a:pt x="1256" y="801"/>
                  </a:lnTo>
                  <a:lnTo>
                    <a:pt x="1337" y="809"/>
                  </a:lnTo>
                  <a:lnTo>
                    <a:pt x="1416" y="816"/>
                  </a:lnTo>
                  <a:lnTo>
                    <a:pt x="1492" y="821"/>
                  </a:lnTo>
                  <a:lnTo>
                    <a:pt x="1564" y="821"/>
                  </a:lnTo>
                  <a:lnTo>
                    <a:pt x="1633" y="816"/>
                  </a:lnTo>
                  <a:lnTo>
                    <a:pt x="1697" y="809"/>
                  </a:lnTo>
                  <a:lnTo>
                    <a:pt x="1758" y="801"/>
                  </a:lnTo>
                  <a:lnTo>
                    <a:pt x="1811" y="786"/>
                  </a:lnTo>
                  <a:lnTo>
                    <a:pt x="1857" y="767"/>
                  </a:lnTo>
                  <a:lnTo>
                    <a:pt x="1894" y="745"/>
                  </a:lnTo>
                  <a:lnTo>
                    <a:pt x="1924" y="715"/>
                  </a:lnTo>
                  <a:lnTo>
                    <a:pt x="1944" y="680"/>
                  </a:lnTo>
                  <a:lnTo>
                    <a:pt x="1956" y="638"/>
                  </a:lnTo>
                  <a:lnTo>
                    <a:pt x="1956" y="592"/>
                  </a:lnTo>
                  <a:lnTo>
                    <a:pt x="1939" y="540"/>
                  </a:lnTo>
                  <a:lnTo>
                    <a:pt x="1914" y="486"/>
                  </a:lnTo>
                  <a:lnTo>
                    <a:pt x="1883" y="444"/>
                  </a:lnTo>
                  <a:lnTo>
                    <a:pt x="1841" y="411"/>
                  </a:lnTo>
                  <a:lnTo>
                    <a:pt x="1796" y="387"/>
                  </a:lnTo>
                  <a:lnTo>
                    <a:pt x="1746" y="369"/>
                  </a:lnTo>
                  <a:lnTo>
                    <a:pt x="1693" y="353"/>
                  </a:lnTo>
                  <a:lnTo>
                    <a:pt x="1640" y="345"/>
                  </a:lnTo>
                  <a:lnTo>
                    <a:pt x="1583" y="342"/>
                  </a:lnTo>
                  <a:lnTo>
                    <a:pt x="1522" y="342"/>
                  </a:lnTo>
                  <a:lnTo>
                    <a:pt x="1465" y="342"/>
                  </a:lnTo>
                  <a:lnTo>
                    <a:pt x="1408" y="345"/>
                  </a:lnTo>
                  <a:lnTo>
                    <a:pt x="1355" y="350"/>
                  </a:lnTo>
                  <a:lnTo>
                    <a:pt x="1302" y="353"/>
                  </a:lnTo>
                  <a:lnTo>
                    <a:pt x="1256" y="353"/>
                  </a:lnTo>
                  <a:lnTo>
                    <a:pt x="1214" y="353"/>
                  </a:lnTo>
                  <a:lnTo>
                    <a:pt x="1177" y="350"/>
                  </a:lnTo>
                  <a:lnTo>
                    <a:pt x="1177" y="122"/>
                  </a:lnTo>
                  <a:lnTo>
                    <a:pt x="1230" y="122"/>
                  </a:lnTo>
                  <a:lnTo>
                    <a:pt x="1287" y="122"/>
                  </a:lnTo>
                  <a:lnTo>
                    <a:pt x="1340" y="122"/>
                  </a:lnTo>
                  <a:lnTo>
                    <a:pt x="1389" y="122"/>
                  </a:lnTo>
                  <a:lnTo>
                    <a:pt x="1443" y="122"/>
                  </a:lnTo>
                  <a:lnTo>
                    <a:pt x="1492" y="122"/>
                  </a:lnTo>
                  <a:lnTo>
                    <a:pt x="1542" y="122"/>
                  </a:lnTo>
                  <a:lnTo>
                    <a:pt x="1591" y="122"/>
                  </a:lnTo>
                  <a:lnTo>
                    <a:pt x="1636" y="118"/>
                  </a:lnTo>
                  <a:lnTo>
                    <a:pt x="1682" y="118"/>
                  </a:lnTo>
                  <a:lnTo>
                    <a:pt x="1727" y="118"/>
                  </a:lnTo>
                  <a:lnTo>
                    <a:pt x="1773" y="118"/>
                  </a:lnTo>
                  <a:lnTo>
                    <a:pt x="1815" y="113"/>
                  </a:lnTo>
                  <a:lnTo>
                    <a:pt x="1857" y="113"/>
                  </a:lnTo>
                  <a:lnTo>
                    <a:pt x="1894" y="113"/>
                  </a:lnTo>
                  <a:lnTo>
                    <a:pt x="1932" y="110"/>
                  </a:lnTo>
                  <a:lnTo>
                    <a:pt x="1951" y="83"/>
                  </a:lnTo>
                  <a:lnTo>
                    <a:pt x="1959" y="54"/>
                  </a:lnTo>
                  <a:lnTo>
                    <a:pt x="1966" y="27"/>
                  </a:lnTo>
                  <a:lnTo>
                    <a:pt x="1981" y="12"/>
                  </a:lnTo>
                  <a:close/>
                  <a:moveTo>
                    <a:pt x="1177" y="1038"/>
                  </a:moveTo>
                  <a:lnTo>
                    <a:pt x="1097" y="1018"/>
                  </a:lnTo>
                  <a:lnTo>
                    <a:pt x="1014" y="1003"/>
                  </a:lnTo>
                  <a:lnTo>
                    <a:pt x="933" y="981"/>
                  </a:lnTo>
                  <a:lnTo>
                    <a:pt x="854" y="961"/>
                  </a:lnTo>
                  <a:lnTo>
                    <a:pt x="774" y="939"/>
                  </a:lnTo>
                  <a:lnTo>
                    <a:pt x="694" y="915"/>
                  </a:lnTo>
                  <a:lnTo>
                    <a:pt x="619" y="893"/>
                  </a:lnTo>
                  <a:lnTo>
                    <a:pt x="542" y="870"/>
                  </a:lnTo>
                  <a:lnTo>
                    <a:pt x="469" y="848"/>
                  </a:lnTo>
                  <a:lnTo>
                    <a:pt x="402" y="824"/>
                  </a:lnTo>
                  <a:lnTo>
                    <a:pt x="338" y="806"/>
                  </a:lnTo>
                  <a:lnTo>
                    <a:pt x="272" y="782"/>
                  </a:lnTo>
                  <a:lnTo>
                    <a:pt x="215" y="764"/>
                  </a:lnTo>
                  <a:lnTo>
                    <a:pt x="163" y="745"/>
                  </a:lnTo>
                  <a:lnTo>
                    <a:pt x="113" y="725"/>
                  </a:lnTo>
                  <a:lnTo>
                    <a:pt x="67" y="710"/>
                  </a:lnTo>
                  <a:lnTo>
                    <a:pt x="25" y="680"/>
                  </a:lnTo>
                  <a:lnTo>
                    <a:pt x="7" y="626"/>
                  </a:lnTo>
                  <a:lnTo>
                    <a:pt x="0" y="555"/>
                  </a:lnTo>
                  <a:lnTo>
                    <a:pt x="3" y="475"/>
                  </a:lnTo>
                  <a:lnTo>
                    <a:pt x="10" y="392"/>
                  </a:lnTo>
                  <a:lnTo>
                    <a:pt x="18" y="312"/>
                  </a:lnTo>
                  <a:lnTo>
                    <a:pt x="18" y="236"/>
                  </a:lnTo>
                  <a:lnTo>
                    <a:pt x="7" y="175"/>
                  </a:lnTo>
                  <a:lnTo>
                    <a:pt x="79" y="167"/>
                  </a:lnTo>
                  <a:lnTo>
                    <a:pt x="151" y="160"/>
                  </a:lnTo>
                  <a:lnTo>
                    <a:pt x="222" y="152"/>
                  </a:lnTo>
                  <a:lnTo>
                    <a:pt x="296" y="148"/>
                  </a:lnTo>
                  <a:lnTo>
                    <a:pt x="367" y="140"/>
                  </a:lnTo>
                  <a:lnTo>
                    <a:pt x="444" y="137"/>
                  </a:lnTo>
                  <a:lnTo>
                    <a:pt x="516" y="133"/>
                  </a:lnTo>
                  <a:lnTo>
                    <a:pt x="592" y="130"/>
                  </a:lnTo>
                  <a:lnTo>
                    <a:pt x="668" y="130"/>
                  </a:lnTo>
                  <a:lnTo>
                    <a:pt x="740" y="125"/>
                  </a:lnTo>
                  <a:lnTo>
                    <a:pt x="816" y="125"/>
                  </a:lnTo>
                  <a:lnTo>
                    <a:pt x="888" y="122"/>
                  </a:lnTo>
                  <a:lnTo>
                    <a:pt x="960" y="122"/>
                  </a:lnTo>
                  <a:lnTo>
                    <a:pt x="1032" y="122"/>
                  </a:lnTo>
                  <a:lnTo>
                    <a:pt x="1105" y="122"/>
                  </a:lnTo>
                  <a:lnTo>
                    <a:pt x="1177" y="122"/>
                  </a:lnTo>
                  <a:lnTo>
                    <a:pt x="1177" y="350"/>
                  </a:lnTo>
                  <a:lnTo>
                    <a:pt x="1177" y="345"/>
                  </a:lnTo>
                  <a:lnTo>
                    <a:pt x="1172" y="345"/>
                  </a:lnTo>
                  <a:lnTo>
                    <a:pt x="1123" y="335"/>
                  </a:lnTo>
                  <a:lnTo>
                    <a:pt x="1073" y="327"/>
                  </a:lnTo>
                  <a:lnTo>
                    <a:pt x="1024" y="320"/>
                  </a:lnTo>
                  <a:lnTo>
                    <a:pt x="979" y="312"/>
                  </a:lnTo>
                  <a:lnTo>
                    <a:pt x="930" y="303"/>
                  </a:lnTo>
                  <a:lnTo>
                    <a:pt x="880" y="296"/>
                  </a:lnTo>
                  <a:lnTo>
                    <a:pt x="834" y="293"/>
                  </a:lnTo>
                  <a:lnTo>
                    <a:pt x="789" y="288"/>
                  </a:lnTo>
                  <a:lnTo>
                    <a:pt x="743" y="288"/>
                  </a:lnTo>
                  <a:lnTo>
                    <a:pt x="701" y="288"/>
                  </a:lnTo>
                  <a:lnTo>
                    <a:pt x="659" y="293"/>
                  </a:lnTo>
                  <a:lnTo>
                    <a:pt x="622" y="296"/>
                  </a:lnTo>
                  <a:lnTo>
                    <a:pt x="584" y="308"/>
                  </a:lnTo>
                  <a:lnTo>
                    <a:pt x="545" y="315"/>
                  </a:lnTo>
                  <a:lnTo>
                    <a:pt x="516" y="330"/>
                  </a:lnTo>
                  <a:lnTo>
                    <a:pt x="486" y="345"/>
                  </a:lnTo>
                  <a:lnTo>
                    <a:pt x="444" y="392"/>
                  </a:lnTo>
                  <a:lnTo>
                    <a:pt x="420" y="441"/>
                  </a:lnTo>
                  <a:lnTo>
                    <a:pt x="412" y="490"/>
                  </a:lnTo>
                  <a:lnTo>
                    <a:pt x="432" y="543"/>
                  </a:lnTo>
                  <a:lnTo>
                    <a:pt x="451" y="574"/>
                  </a:lnTo>
                  <a:lnTo>
                    <a:pt x="474" y="601"/>
                  </a:lnTo>
                  <a:lnTo>
                    <a:pt x="496" y="616"/>
                  </a:lnTo>
                  <a:lnTo>
                    <a:pt x="520" y="631"/>
                  </a:lnTo>
                  <a:lnTo>
                    <a:pt x="545" y="641"/>
                  </a:lnTo>
                  <a:lnTo>
                    <a:pt x="572" y="650"/>
                  </a:lnTo>
                  <a:lnTo>
                    <a:pt x="599" y="661"/>
                  </a:lnTo>
                  <a:lnTo>
                    <a:pt x="626" y="673"/>
                  </a:lnTo>
                  <a:lnTo>
                    <a:pt x="676" y="688"/>
                  </a:lnTo>
                  <a:lnTo>
                    <a:pt x="735" y="703"/>
                  </a:lnTo>
                  <a:lnTo>
                    <a:pt x="797" y="722"/>
                  </a:lnTo>
                  <a:lnTo>
                    <a:pt x="868" y="737"/>
                  </a:lnTo>
                  <a:lnTo>
                    <a:pt x="940" y="752"/>
                  </a:lnTo>
                  <a:lnTo>
                    <a:pt x="1017" y="764"/>
                  </a:lnTo>
                  <a:lnTo>
                    <a:pt x="1097" y="779"/>
                  </a:lnTo>
                  <a:lnTo>
                    <a:pt x="1177" y="791"/>
                  </a:lnTo>
                  <a:lnTo>
                    <a:pt x="1177" y="1038"/>
                  </a:lnTo>
                  <a:close/>
                </a:path>
              </a:pathLst>
            </a:custGeom>
            <a:solidFill>
              <a:srgbClr val="518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Freeform 73"/>
            <p:cNvSpPr>
              <a:spLocks noEditPoints="1"/>
            </p:cNvSpPr>
            <p:nvPr/>
          </p:nvSpPr>
          <p:spPr bwMode="auto">
            <a:xfrm rot="696599">
              <a:off x="3714" y="1255"/>
              <a:ext cx="718" cy="352"/>
            </a:xfrm>
            <a:custGeom>
              <a:avLst/>
              <a:gdLst>
                <a:gd name="T0" fmla="*/ 224 w 2154"/>
                <a:gd name="T1" fmla="*/ 0 h 1056"/>
                <a:gd name="T2" fmla="*/ 235 w 2154"/>
                <a:gd name="T3" fmla="*/ 20 h 1056"/>
                <a:gd name="T4" fmla="*/ 239 w 2154"/>
                <a:gd name="T5" fmla="*/ 75 h 1056"/>
                <a:gd name="T6" fmla="*/ 236 w 2154"/>
                <a:gd name="T7" fmla="*/ 88 h 1056"/>
                <a:gd name="T8" fmla="*/ 230 w 2154"/>
                <a:gd name="T9" fmla="*/ 102 h 1056"/>
                <a:gd name="T10" fmla="*/ 216 w 2154"/>
                <a:gd name="T11" fmla="*/ 111 h 1056"/>
                <a:gd name="T12" fmla="*/ 197 w 2154"/>
                <a:gd name="T13" fmla="*/ 116 h 1056"/>
                <a:gd name="T14" fmla="*/ 174 w 2154"/>
                <a:gd name="T15" fmla="*/ 117 h 1056"/>
                <a:gd name="T16" fmla="*/ 148 w 2154"/>
                <a:gd name="T17" fmla="*/ 115 h 1056"/>
                <a:gd name="T18" fmla="*/ 130 w 2154"/>
                <a:gd name="T19" fmla="*/ 89 h 1056"/>
                <a:gd name="T20" fmla="*/ 157 w 2154"/>
                <a:gd name="T21" fmla="*/ 91 h 1056"/>
                <a:gd name="T22" fmla="*/ 182 w 2154"/>
                <a:gd name="T23" fmla="*/ 91 h 1056"/>
                <a:gd name="T24" fmla="*/ 202 w 2154"/>
                <a:gd name="T25" fmla="*/ 87 h 1056"/>
                <a:gd name="T26" fmla="*/ 215 w 2154"/>
                <a:gd name="T27" fmla="*/ 78 h 1056"/>
                <a:gd name="T28" fmla="*/ 218 w 2154"/>
                <a:gd name="T29" fmla="*/ 64 h 1056"/>
                <a:gd name="T30" fmla="*/ 209 w 2154"/>
                <a:gd name="T31" fmla="*/ 46 h 1056"/>
                <a:gd name="T32" fmla="*/ 194 w 2154"/>
                <a:gd name="T33" fmla="*/ 38 h 1056"/>
                <a:gd name="T34" fmla="*/ 175 w 2154"/>
                <a:gd name="T35" fmla="*/ 34 h 1056"/>
                <a:gd name="T36" fmla="*/ 156 w 2154"/>
                <a:gd name="T37" fmla="*/ 35 h 1056"/>
                <a:gd name="T38" fmla="*/ 138 w 2154"/>
                <a:gd name="T39" fmla="*/ 36 h 1056"/>
                <a:gd name="T40" fmla="*/ 130 w 2154"/>
                <a:gd name="T41" fmla="*/ 14 h 1056"/>
                <a:gd name="T42" fmla="*/ 147 w 2154"/>
                <a:gd name="T43" fmla="*/ 14 h 1056"/>
                <a:gd name="T44" fmla="*/ 164 w 2154"/>
                <a:gd name="T45" fmla="*/ 14 h 1056"/>
                <a:gd name="T46" fmla="*/ 180 w 2154"/>
                <a:gd name="T47" fmla="*/ 13 h 1056"/>
                <a:gd name="T48" fmla="*/ 195 w 2154"/>
                <a:gd name="T49" fmla="*/ 13 h 1056"/>
                <a:gd name="T50" fmla="*/ 208 w 2154"/>
                <a:gd name="T51" fmla="*/ 13 h 1056"/>
                <a:gd name="T52" fmla="*/ 216 w 2154"/>
                <a:gd name="T53" fmla="*/ 7 h 1056"/>
                <a:gd name="T54" fmla="*/ 130 w 2154"/>
                <a:gd name="T55" fmla="*/ 112 h 1056"/>
                <a:gd name="T56" fmla="*/ 103 w 2154"/>
                <a:gd name="T57" fmla="*/ 106 h 1056"/>
                <a:gd name="T58" fmla="*/ 76 w 2154"/>
                <a:gd name="T59" fmla="*/ 99 h 1056"/>
                <a:gd name="T60" fmla="*/ 52 w 2154"/>
                <a:gd name="T61" fmla="*/ 92 h 1056"/>
                <a:gd name="T62" fmla="*/ 30 w 2154"/>
                <a:gd name="T63" fmla="*/ 85 h 1056"/>
                <a:gd name="T64" fmla="*/ 12 w 2154"/>
                <a:gd name="T65" fmla="*/ 79 h 1056"/>
                <a:gd name="T66" fmla="*/ 0 w 2154"/>
                <a:gd name="T67" fmla="*/ 68 h 1056"/>
                <a:gd name="T68" fmla="*/ 2 w 2154"/>
                <a:gd name="T69" fmla="*/ 43 h 1056"/>
                <a:gd name="T70" fmla="*/ 2 w 2154"/>
                <a:gd name="T71" fmla="*/ 19 h 1056"/>
                <a:gd name="T72" fmla="*/ 26 w 2154"/>
                <a:gd name="T73" fmla="*/ 17 h 1056"/>
                <a:gd name="T74" fmla="*/ 50 w 2154"/>
                <a:gd name="T75" fmla="*/ 16 h 1056"/>
                <a:gd name="T76" fmla="*/ 74 w 2154"/>
                <a:gd name="T77" fmla="*/ 15 h 1056"/>
                <a:gd name="T78" fmla="*/ 98 w 2154"/>
                <a:gd name="T79" fmla="*/ 14 h 1056"/>
                <a:gd name="T80" fmla="*/ 122 w 2154"/>
                <a:gd name="T81" fmla="*/ 14 h 1056"/>
                <a:gd name="T82" fmla="*/ 129 w 2154"/>
                <a:gd name="T83" fmla="*/ 36 h 1056"/>
                <a:gd name="T84" fmla="*/ 122 w 2154"/>
                <a:gd name="T85" fmla="*/ 35 h 1056"/>
                <a:gd name="T86" fmla="*/ 106 w 2154"/>
                <a:gd name="T87" fmla="*/ 32 h 1056"/>
                <a:gd name="T88" fmla="*/ 90 w 2154"/>
                <a:gd name="T89" fmla="*/ 30 h 1056"/>
                <a:gd name="T90" fmla="*/ 75 w 2154"/>
                <a:gd name="T91" fmla="*/ 30 h 1056"/>
                <a:gd name="T92" fmla="*/ 61 w 2154"/>
                <a:gd name="T93" fmla="*/ 32 h 1056"/>
                <a:gd name="T94" fmla="*/ 49 w 2154"/>
                <a:gd name="T95" fmla="*/ 36 h 1056"/>
                <a:gd name="T96" fmla="*/ 42 w 2154"/>
                <a:gd name="T97" fmla="*/ 55 h 1056"/>
                <a:gd name="T98" fmla="*/ 49 w 2154"/>
                <a:gd name="T99" fmla="*/ 67 h 1056"/>
                <a:gd name="T100" fmla="*/ 57 w 2154"/>
                <a:gd name="T101" fmla="*/ 71 h 1056"/>
                <a:gd name="T102" fmla="*/ 66 w 2154"/>
                <a:gd name="T103" fmla="*/ 76 h 1056"/>
                <a:gd name="T104" fmla="*/ 86 w 2154"/>
                <a:gd name="T105" fmla="*/ 81 h 1056"/>
                <a:gd name="T106" fmla="*/ 111 w 2154"/>
                <a:gd name="T107" fmla="*/ 86 h 1056"/>
                <a:gd name="T108" fmla="*/ 130 w 2154"/>
                <a:gd name="T109" fmla="*/ 112 h 105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54" h="1056">
                  <a:moveTo>
                    <a:pt x="1959" y="19"/>
                  </a:moveTo>
                  <a:lnTo>
                    <a:pt x="1991" y="3"/>
                  </a:lnTo>
                  <a:lnTo>
                    <a:pt x="2018" y="0"/>
                  </a:lnTo>
                  <a:lnTo>
                    <a:pt x="2035" y="7"/>
                  </a:lnTo>
                  <a:lnTo>
                    <a:pt x="2062" y="22"/>
                  </a:lnTo>
                  <a:lnTo>
                    <a:pt x="2112" y="182"/>
                  </a:lnTo>
                  <a:lnTo>
                    <a:pt x="2142" y="345"/>
                  </a:lnTo>
                  <a:lnTo>
                    <a:pt x="2149" y="508"/>
                  </a:lnTo>
                  <a:lnTo>
                    <a:pt x="2154" y="671"/>
                  </a:lnTo>
                  <a:lnTo>
                    <a:pt x="2146" y="710"/>
                  </a:lnTo>
                  <a:lnTo>
                    <a:pt x="2134" y="747"/>
                  </a:lnTo>
                  <a:lnTo>
                    <a:pt x="2124" y="789"/>
                  </a:lnTo>
                  <a:lnTo>
                    <a:pt x="2116" y="828"/>
                  </a:lnTo>
                  <a:lnTo>
                    <a:pt x="2097" y="873"/>
                  </a:lnTo>
                  <a:lnTo>
                    <a:pt x="2067" y="915"/>
                  </a:lnTo>
                  <a:lnTo>
                    <a:pt x="2033" y="949"/>
                  </a:lnTo>
                  <a:lnTo>
                    <a:pt x="1991" y="979"/>
                  </a:lnTo>
                  <a:lnTo>
                    <a:pt x="1944" y="1002"/>
                  </a:lnTo>
                  <a:lnTo>
                    <a:pt x="1892" y="1021"/>
                  </a:lnTo>
                  <a:lnTo>
                    <a:pt x="1835" y="1036"/>
                  </a:lnTo>
                  <a:lnTo>
                    <a:pt x="1774" y="1048"/>
                  </a:lnTo>
                  <a:lnTo>
                    <a:pt x="1709" y="1051"/>
                  </a:lnTo>
                  <a:lnTo>
                    <a:pt x="1638" y="1056"/>
                  </a:lnTo>
                  <a:lnTo>
                    <a:pt x="1564" y="1056"/>
                  </a:lnTo>
                  <a:lnTo>
                    <a:pt x="1488" y="1051"/>
                  </a:lnTo>
                  <a:lnTo>
                    <a:pt x="1409" y="1044"/>
                  </a:lnTo>
                  <a:lnTo>
                    <a:pt x="1330" y="1033"/>
                  </a:lnTo>
                  <a:lnTo>
                    <a:pt x="1249" y="1021"/>
                  </a:lnTo>
                  <a:lnTo>
                    <a:pt x="1167" y="1006"/>
                  </a:lnTo>
                  <a:lnTo>
                    <a:pt x="1167" y="797"/>
                  </a:lnTo>
                  <a:lnTo>
                    <a:pt x="1249" y="809"/>
                  </a:lnTo>
                  <a:lnTo>
                    <a:pt x="1330" y="816"/>
                  </a:lnTo>
                  <a:lnTo>
                    <a:pt x="1409" y="819"/>
                  </a:lnTo>
                  <a:lnTo>
                    <a:pt x="1488" y="819"/>
                  </a:lnTo>
                  <a:lnTo>
                    <a:pt x="1564" y="819"/>
                  </a:lnTo>
                  <a:lnTo>
                    <a:pt x="1638" y="816"/>
                  </a:lnTo>
                  <a:lnTo>
                    <a:pt x="1702" y="809"/>
                  </a:lnTo>
                  <a:lnTo>
                    <a:pt x="1762" y="797"/>
                  </a:lnTo>
                  <a:lnTo>
                    <a:pt x="1819" y="779"/>
                  </a:lnTo>
                  <a:lnTo>
                    <a:pt x="1865" y="759"/>
                  </a:lnTo>
                  <a:lnTo>
                    <a:pt x="1902" y="733"/>
                  </a:lnTo>
                  <a:lnTo>
                    <a:pt x="1934" y="703"/>
                  </a:lnTo>
                  <a:lnTo>
                    <a:pt x="1952" y="664"/>
                  </a:lnTo>
                  <a:lnTo>
                    <a:pt x="1964" y="622"/>
                  </a:lnTo>
                  <a:lnTo>
                    <a:pt x="1959" y="572"/>
                  </a:lnTo>
                  <a:lnTo>
                    <a:pt x="1944" y="516"/>
                  </a:lnTo>
                  <a:lnTo>
                    <a:pt x="1917" y="463"/>
                  </a:lnTo>
                  <a:lnTo>
                    <a:pt x="1884" y="417"/>
                  </a:lnTo>
                  <a:lnTo>
                    <a:pt x="1846" y="383"/>
                  </a:lnTo>
                  <a:lnTo>
                    <a:pt x="1801" y="357"/>
                  </a:lnTo>
                  <a:lnTo>
                    <a:pt x="1747" y="338"/>
                  </a:lnTo>
                  <a:lnTo>
                    <a:pt x="1694" y="323"/>
                  </a:lnTo>
                  <a:lnTo>
                    <a:pt x="1638" y="311"/>
                  </a:lnTo>
                  <a:lnTo>
                    <a:pt x="1579" y="308"/>
                  </a:lnTo>
                  <a:lnTo>
                    <a:pt x="1520" y="308"/>
                  </a:lnTo>
                  <a:lnTo>
                    <a:pt x="1458" y="308"/>
                  </a:lnTo>
                  <a:lnTo>
                    <a:pt x="1401" y="311"/>
                  </a:lnTo>
                  <a:lnTo>
                    <a:pt x="1345" y="315"/>
                  </a:lnTo>
                  <a:lnTo>
                    <a:pt x="1291" y="318"/>
                  </a:lnTo>
                  <a:lnTo>
                    <a:pt x="1246" y="323"/>
                  </a:lnTo>
                  <a:lnTo>
                    <a:pt x="1204" y="323"/>
                  </a:lnTo>
                  <a:lnTo>
                    <a:pt x="1167" y="323"/>
                  </a:lnTo>
                  <a:lnTo>
                    <a:pt x="1167" y="128"/>
                  </a:lnTo>
                  <a:lnTo>
                    <a:pt x="1219" y="128"/>
                  </a:lnTo>
                  <a:lnTo>
                    <a:pt x="1273" y="125"/>
                  </a:lnTo>
                  <a:lnTo>
                    <a:pt x="1322" y="125"/>
                  </a:lnTo>
                  <a:lnTo>
                    <a:pt x="1374" y="125"/>
                  </a:lnTo>
                  <a:lnTo>
                    <a:pt x="1424" y="125"/>
                  </a:lnTo>
                  <a:lnTo>
                    <a:pt x="1473" y="125"/>
                  </a:lnTo>
                  <a:lnTo>
                    <a:pt x="1523" y="125"/>
                  </a:lnTo>
                  <a:lnTo>
                    <a:pt x="1569" y="125"/>
                  </a:lnTo>
                  <a:lnTo>
                    <a:pt x="1618" y="121"/>
                  </a:lnTo>
                  <a:lnTo>
                    <a:pt x="1663" y="121"/>
                  </a:lnTo>
                  <a:lnTo>
                    <a:pt x="1705" y="121"/>
                  </a:lnTo>
                  <a:lnTo>
                    <a:pt x="1751" y="121"/>
                  </a:lnTo>
                  <a:lnTo>
                    <a:pt x="1793" y="118"/>
                  </a:lnTo>
                  <a:lnTo>
                    <a:pt x="1835" y="118"/>
                  </a:lnTo>
                  <a:lnTo>
                    <a:pt x="1872" y="113"/>
                  </a:lnTo>
                  <a:lnTo>
                    <a:pt x="1910" y="110"/>
                  </a:lnTo>
                  <a:lnTo>
                    <a:pt x="1929" y="86"/>
                  </a:lnTo>
                  <a:lnTo>
                    <a:pt x="1941" y="59"/>
                  </a:lnTo>
                  <a:lnTo>
                    <a:pt x="1949" y="37"/>
                  </a:lnTo>
                  <a:lnTo>
                    <a:pt x="1959" y="19"/>
                  </a:lnTo>
                  <a:close/>
                  <a:moveTo>
                    <a:pt x="1167" y="1006"/>
                  </a:moveTo>
                  <a:lnTo>
                    <a:pt x="1086" y="991"/>
                  </a:lnTo>
                  <a:lnTo>
                    <a:pt x="1002" y="972"/>
                  </a:lnTo>
                  <a:lnTo>
                    <a:pt x="923" y="952"/>
                  </a:lnTo>
                  <a:lnTo>
                    <a:pt x="844" y="934"/>
                  </a:lnTo>
                  <a:lnTo>
                    <a:pt x="763" y="915"/>
                  </a:lnTo>
                  <a:lnTo>
                    <a:pt x="683" y="893"/>
                  </a:lnTo>
                  <a:lnTo>
                    <a:pt x="607" y="873"/>
                  </a:lnTo>
                  <a:lnTo>
                    <a:pt x="535" y="851"/>
                  </a:lnTo>
                  <a:lnTo>
                    <a:pt x="464" y="828"/>
                  </a:lnTo>
                  <a:lnTo>
                    <a:pt x="395" y="809"/>
                  </a:lnTo>
                  <a:lnTo>
                    <a:pt x="331" y="786"/>
                  </a:lnTo>
                  <a:lnTo>
                    <a:pt x="266" y="767"/>
                  </a:lnTo>
                  <a:lnTo>
                    <a:pt x="208" y="747"/>
                  </a:lnTo>
                  <a:lnTo>
                    <a:pt x="156" y="730"/>
                  </a:lnTo>
                  <a:lnTo>
                    <a:pt x="106" y="713"/>
                  </a:lnTo>
                  <a:lnTo>
                    <a:pt x="64" y="698"/>
                  </a:lnTo>
                  <a:lnTo>
                    <a:pt x="22" y="668"/>
                  </a:lnTo>
                  <a:lnTo>
                    <a:pt x="3" y="614"/>
                  </a:lnTo>
                  <a:lnTo>
                    <a:pt x="0" y="547"/>
                  </a:lnTo>
                  <a:lnTo>
                    <a:pt x="7" y="471"/>
                  </a:lnTo>
                  <a:lnTo>
                    <a:pt x="18" y="387"/>
                  </a:lnTo>
                  <a:lnTo>
                    <a:pt x="27" y="308"/>
                  </a:lnTo>
                  <a:lnTo>
                    <a:pt x="30" y="234"/>
                  </a:lnTo>
                  <a:lnTo>
                    <a:pt x="22" y="175"/>
                  </a:lnTo>
                  <a:lnTo>
                    <a:pt x="91" y="167"/>
                  </a:lnTo>
                  <a:lnTo>
                    <a:pt x="163" y="160"/>
                  </a:lnTo>
                  <a:lnTo>
                    <a:pt x="232" y="151"/>
                  </a:lnTo>
                  <a:lnTo>
                    <a:pt x="304" y="148"/>
                  </a:lnTo>
                  <a:lnTo>
                    <a:pt x="375" y="143"/>
                  </a:lnTo>
                  <a:lnTo>
                    <a:pt x="447" y="140"/>
                  </a:lnTo>
                  <a:lnTo>
                    <a:pt x="520" y="136"/>
                  </a:lnTo>
                  <a:lnTo>
                    <a:pt x="592" y="133"/>
                  </a:lnTo>
                  <a:lnTo>
                    <a:pt x="664" y="133"/>
                  </a:lnTo>
                  <a:lnTo>
                    <a:pt x="737" y="133"/>
                  </a:lnTo>
                  <a:lnTo>
                    <a:pt x="809" y="128"/>
                  </a:lnTo>
                  <a:lnTo>
                    <a:pt x="881" y="128"/>
                  </a:lnTo>
                  <a:lnTo>
                    <a:pt x="953" y="128"/>
                  </a:lnTo>
                  <a:lnTo>
                    <a:pt x="1026" y="128"/>
                  </a:lnTo>
                  <a:lnTo>
                    <a:pt x="1098" y="128"/>
                  </a:lnTo>
                  <a:lnTo>
                    <a:pt x="1167" y="128"/>
                  </a:lnTo>
                  <a:lnTo>
                    <a:pt x="1167" y="323"/>
                  </a:lnTo>
                  <a:lnTo>
                    <a:pt x="1162" y="323"/>
                  </a:lnTo>
                  <a:lnTo>
                    <a:pt x="1158" y="323"/>
                  </a:lnTo>
                  <a:lnTo>
                    <a:pt x="1150" y="323"/>
                  </a:lnTo>
                  <a:lnTo>
                    <a:pt x="1101" y="315"/>
                  </a:lnTo>
                  <a:lnTo>
                    <a:pt x="1056" y="303"/>
                  </a:lnTo>
                  <a:lnTo>
                    <a:pt x="1007" y="296"/>
                  </a:lnTo>
                  <a:lnTo>
                    <a:pt x="957" y="288"/>
                  </a:lnTo>
                  <a:lnTo>
                    <a:pt x="908" y="281"/>
                  </a:lnTo>
                  <a:lnTo>
                    <a:pt x="858" y="273"/>
                  </a:lnTo>
                  <a:lnTo>
                    <a:pt x="812" y="269"/>
                  </a:lnTo>
                  <a:lnTo>
                    <a:pt x="763" y="266"/>
                  </a:lnTo>
                  <a:lnTo>
                    <a:pt x="718" y="266"/>
                  </a:lnTo>
                  <a:lnTo>
                    <a:pt x="672" y="266"/>
                  </a:lnTo>
                  <a:lnTo>
                    <a:pt x="627" y="269"/>
                  </a:lnTo>
                  <a:lnTo>
                    <a:pt x="585" y="276"/>
                  </a:lnTo>
                  <a:lnTo>
                    <a:pt x="547" y="284"/>
                  </a:lnTo>
                  <a:lnTo>
                    <a:pt x="508" y="296"/>
                  </a:lnTo>
                  <a:lnTo>
                    <a:pt x="471" y="308"/>
                  </a:lnTo>
                  <a:lnTo>
                    <a:pt x="437" y="326"/>
                  </a:lnTo>
                  <a:lnTo>
                    <a:pt x="398" y="380"/>
                  </a:lnTo>
                  <a:lnTo>
                    <a:pt x="380" y="436"/>
                  </a:lnTo>
                  <a:lnTo>
                    <a:pt x="380" y="498"/>
                  </a:lnTo>
                  <a:lnTo>
                    <a:pt x="398" y="550"/>
                  </a:lnTo>
                  <a:lnTo>
                    <a:pt x="422" y="580"/>
                  </a:lnTo>
                  <a:lnTo>
                    <a:pt x="444" y="599"/>
                  </a:lnTo>
                  <a:lnTo>
                    <a:pt x="467" y="619"/>
                  </a:lnTo>
                  <a:lnTo>
                    <a:pt x="494" y="629"/>
                  </a:lnTo>
                  <a:lnTo>
                    <a:pt x="516" y="641"/>
                  </a:lnTo>
                  <a:lnTo>
                    <a:pt x="543" y="653"/>
                  </a:lnTo>
                  <a:lnTo>
                    <a:pt x="570" y="664"/>
                  </a:lnTo>
                  <a:lnTo>
                    <a:pt x="597" y="680"/>
                  </a:lnTo>
                  <a:lnTo>
                    <a:pt x="649" y="695"/>
                  </a:lnTo>
                  <a:lnTo>
                    <a:pt x="706" y="710"/>
                  </a:lnTo>
                  <a:lnTo>
                    <a:pt x="775" y="730"/>
                  </a:lnTo>
                  <a:lnTo>
                    <a:pt x="844" y="744"/>
                  </a:lnTo>
                  <a:lnTo>
                    <a:pt x="918" y="759"/>
                  </a:lnTo>
                  <a:lnTo>
                    <a:pt x="999" y="770"/>
                  </a:lnTo>
                  <a:lnTo>
                    <a:pt x="1083" y="786"/>
                  </a:lnTo>
                  <a:lnTo>
                    <a:pt x="1167" y="797"/>
                  </a:lnTo>
                  <a:lnTo>
                    <a:pt x="1167" y="1006"/>
                  </a:lnTo>
                  <a:close/>
                </a:path>
              </a:pathLst>
            </a:custGeom>
            <a:solidFill>
              <a:srgbClr val="5E9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Freeform 74"/>
            <p:cNvSpPr>
              <a:spLocks noEditPoints="1"/>
            </p:cNvSpPr>
            <p:nvPr/>
          </p:nvSpPr>
          <p:spPr bwMode="auto">
            <a:xfrm rot="696599">
              <a:off x="3723" y="1260"/>
              <a:ext cx="705" cy="340"/>
            </a:xfrm>
            <a:custGeom>
              <a:avLst/>
              <a:gdLst>
                <a:gd name="T0" fmla="*/ 220 w 2115"/>
                <a:gd name="T1" fmla="*/ 0 h 1021"/>
                <a:gd name="T2" fmla="*/ 230 w 2115"/>
                <a:gd name="T3" fmla="*/ 19 h 1021"/>
                <a:gd name="T4" fmla="*/ 235 w 2115"/>
                <a:gd name="T5" fmla="*/ 72 h 1021"/>
                <a:gd name="T6" fmla="*/ 231 w 2115"/>
                <a:gd name="T7" fmla="*/ 86 h 1021"/>
                <a:gd name="T8" fmla="*/ 225 w 2115"/>
                <a:gd name="T9" fmla="*/ 99 h 1021"/>
                <a:gd name="T10" fmla="*/ 212 w 2115"/>
                <a:gd name="T11" fmla="*/ 108 h 1021"/>
                <a:gd name="T12" fmla="*/ 193 w 2115"/>
                <a:gd name="T13" fmla="*/ 113 h 1021"/>
                <a:gd name="T14" fmla="*/ 170 w 2115"/>
                <a:gd name="T15" fmla="*/ 113 h 1021"/>
                <a:gd name="T16" fmla="*/ 145 w 2115"/>
                <a:gd name="T17" fmla="*/ 111 h 1021"/>
                <a:gd name="T18" fmla="*/ 127 w 2115"/>
                <a:gd name="T19" fmla="*/ 89 h 1021"/>
                <a:gd name="T20" fmla="*/ 154 w 2115"/>
                <a:gd name="T21" fmla="*/ 91 h 1021"/>
                <a:gd name="T22" fmla="*/ 181 w 2115"/>
                <a:gd name="T23" fmla="*/ 91 h 1021"/>
                <a:gd name="T24" fmla="*/ 201 w 2115"/>
                <a:gd name="T25" fmla="*/ 86 h 1021"/>
                <a:gd name="T26" fmla="*/ 215 w 2115"/>
                <a:gd name="T27" fmla="*/ 76 h 1021"/>
                <a:gd name="T28" fmla="*/ 218 w 2115"/>
                <a:gd name="T29" fmla="*/ 61 h 1021"/>
                <a:gd name="T30" fmla="*/ 209 w 2115"/>
                <a:gd name="T31" fmla="*/ 44 h 1021"/>
                <a:gd name="T32" fmla="*/ 194 w 2115"/>
                <a:gd name="T33" fmla="*/ 34 h 1021"/>
                <a:gd name="T34" fmla="*/ 174 w 2115"/>
                <a:gd name="T35" fmla="*/ 31 h 1021"/>
                <a:gd name="T36" fmla="*/ 154 w 2115"/>
                <a:gd name="T37" fmla="*/ 31 h 1021"/>
                <a:gd name="T38" fmla="*/ 136 w 2115"/>
                <a:gd name="T39" fmla="*/ 32 h 1021"/>
                <a:gd name="T40" fmla="*/ 127 w 2115"/>
                <a:gd name="T41" fmla="*/ 14 h 1021"/>
                <a:gd name="T42" fmla="*/ 144 w 2115"/>
                <a:gd name="T43" fmla="*/ 14 h 1021"/>
                <a:gd name="T44" fmla="*/ 161 w 2115"/>
                <a:gd name="T45" fmla="*/ 14 h 1021"/>
                <a:gd name="T46" fmla="*/ 177 w 2115"/>
                <a:gd name="T47" fmla="*/ 13 h 1021"/>
                <a:gd name="T48" fmla="*/ 192 w 2115"/>
                <a:gd name="T49" fmla="*/ 13 h 1021"/>
                <a:gd name="T50" fmla="*/ 205 w 2115"/>
                <a:gd name="T51" fmla="*/ 13 h 1021"/>
                <a:gd name="T52" fmla="*/ 214 w 2115"/>
                <a:gd name="T53" fmla="*/ 7 h 1021"/>
                <a:gd name="T54" fmla="*/ 127 w 2115"/>
                <a:gd name="T55" fmla="*/ 108 h 1021"/>
                <a:gd name="T56" fmla="*/ 100 w 2115"/>
                <a:gd name="T57" fmla="*/ 103 h 1021"/>
                <a:gd name="T58" fmla="*/ 75 w 2115"/>
                <a:gd name="T59" fmla="*/ 97 h 1021"/>
                <a:gd name="T60" fmla="*/ 51 w 2115"/>
                <a:gd name="T61" fmla="*/ 89 h 1021"/>
                <a:gd name="T62" fmla="*/ 29 w 2115"/>
                <a:gd name="T63" fmla="*/ 83 h 1021"/>
                <a:gd name="T64" fmla="*/ 12 w 2115"/>
                <a:gd name="T65" fmla="*/ 77 h 1021"/>
                <a:gd name="T66" fmla="*/ 0 w 2115"/>
                <a:gd name="T67" fmla="*/ 66 h 1021"/>
                <a:gd name="T68" fmla="*/ 2 w 2115"/>
                <a:gd name="T69" fmla="*/ 42 h 1021"/>
                <a:gd name="T70" fmla="*/ 4 w 2115"/>
                <a:gd name="T71" fmla="*/ 20 h 1021"/>
                <a:gd name="T72" fmla="*/ 27 w 2115"/>
                <a:gd name="T73" fmla="*/ 17 h 1021"/>
                <a:gd name="T74" fmla="*/ 50 w 2115"/>
                <a:gd name="T75" fmla="*/ 16 h 1021"/>
                <a:gd name="T76" fmla="*/ 73 w 2115"/>
                <a:gd name="T77" fmla="*/ 15 h 1021"/>
                <a:gd name="T78" fmla="*/ 96 w 2115"/>
                <a:gd name="T79" fmla="*/ 14 h 1021"/>
                <a:gd name="T80" fmla="*/ 119 w 2115"/>
                <a:gd name="T81" fmla="*/ 14 h 1021"/>
                <a:gd name="T82" fmla="*/ 126 w 2115"/>
                <a:gd name="T83" fmla="*/ 32 h 1021"/>
                <a:gd name="T84" fmla="*/ 119 w 2115"/>
                <a:gd name="T85" fmla="*/ 31 h 1021"/>
                <a:gd name="T86" fmla="*/ 103 w 2115"/>
                <a:gd name="T87" fmla="*/ 29 h 1021"/>
                <a:gd name="T88" fmla="*/ 86 w 2115"/>
                <a:gd name="T89" fmla="*/ 27 h 1021"/>
                <a:gd name="T90" fmla="*/ 70 w 2115"/>
                <a:gd name="T91" fmla="*/ 27 h 1021"/>
                <a:gd name="T92" fmla="*/ 56 w 2115"/>
                <a:gd name="T93" fmla="*/ 29 h 1021"/>
                <a:gd name="T94" fmla="*/ 43 w 2115"/>
                <a:gd name="T95" fmla="*/ 34 h 1021"/>
                <a:gd name="T96" fmla="*/ 38 w 2115"/>
                <a:gd name="T97" fmla="*/ 55 h 1021"/>
                <a:gd name="T98" fmla="*/ 46 w 2115"/>
                <a:gd name="T99" fmla="*/ 66 h 1021"/>
                <a:gd name="T100" fmla="*/ 53 w 2115"/>
                <a:gd name="T101" fmla="*/ 71 h 1021"/>
                <a:gd name="T102" fmla="*/ 61 w 2115"/>
                <a:gd name="T103" fmla="*/ 76 h 1021"/>
                <a:gd name="T104" fmla="*/ 82 w 2115"/>
                <a:gd name="T105" fmla="*/ 81 h 1021"/>
                <a:gd name="T106" fmla="*/ 108 w 2115"/>
                <a:gd name="T107" fmla="*/ 86 h 1021"/>
                <a:gd name="T108" fmla="*/ 127 w 2115"/>
                <a:gd name="T109" fmla="*/ 108 h 102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5" h="1021">
                  <a:moveTo>
                    <a:pt x="1932" y="19"/>
                  </a:moveTo>
                  <a:lnTo>
                    <a:pt x="1959" y="7"/>
                  </a:lnTo>
                  <a:lnTo>
                    <a:pt x="1979" y="0"/>
                  </a:lnTo>
                  <a:lnTo>
                    <a:pt x="2001" y="7"/>
                  </a:lnTo>
                  <a:lnTo>
                    <a:pt x="2023" y="19"/>
                  </a:lnTo>
                  <a:lnTo>
                    <a:pt x="2070" y="175"/>
                  </a:lnTo>
                  <a:lnTo>
                    <a:pt x="2097" y="335"/>
                  </a:lnTo>
                  <a:lnTo>
                    <a:pt x="2107" y="498"/>
                  </a:lnTo>
                  <a:lnTo>
                    <a:pt x="2115" y="653"/>
                  </a:lnTo>
                  <a:lnTo>
                    <a:pt x="2104" y="691"/>
                  </a:lnTo>
                  <a:lnTo>
                    <a:pt x="2092" y="732"/>
                  </a:lnTo>
                  <a:lnTo>
                    <a:pt x="2080" y="771"/>
                  </a:lnTo>
                  <a:lnTo>
                    <a:pt x="2073" y="804"/>
                  </a:lnTo>
                  <a:lnTo>
                    <a:pt x="2055" y="851"/>
                  </a:lnTo>
                  <a:lnTo>
                    <a:pt x="2028" y="888"/>
                  </a:lnTo>
                  <a:lnTo>
                    <a:pt x="1994" y="919"/>
                  </a:lnTo>
                  <a:lnTo>
                    <a:pt x="1952" y="949"/>
                  </a:lnTo>
                  <a:lnTo>
                    <a:pt x="1907" y="972"/>
                  </a:lnTo>
                  <a:lnTo>
                    <a:pt x="1857" y="991"/>
                  </a:lnTo>
                  <a:lnTo>
                    <a:pt x="1801" y="1003"/>
                  </a:lnTo>
                  <a:lnTo>
                    <a:pt x="1739" y="1014"/>
                  </a:lnTo>
                  <a:lnTo>
                    <a:pt x="1675" y="1021"/>
                  </a:lnTo>
                  <a:lnTo>
                    <a:pt x="1606" y="1021"/>
                  </a:lnTo>
                  <a:lnTo>
                    <a:pt x="1534" y="1021"/>
                  </a:lnTo>
                  <a:lnTo>
                    <a:pt x="1461" y="1018"/>
                  </a:lnTo>
                  <a:lnTo>
                    <a:pt x="1382" y="1011"/>
                  </a:lnTo>
                  <a:lnTo>
                    <a:pt x="1303" y="1003"/>
                  </a:lnTo>
                  <a:lnTo>
                    <a:pt x="1222" y="991"/>
                  </a:lnTo>
                  <a:lnTo>
                    <a:pt x="1140" y="976"/>
                  </a:lnTo>
                  <a:lnTo>
                    <a:pt x="1140" y="804"/>
                  </a:lnTo>
                  <a:lnTo>
                    <a:pt x="1222" y="813"/>
                  </a:lnTo>
                  <a:lnTo>
                    <a:pt x="1310" y="821"/>
                  </a:lnTo>
                  <a:lnTo>
                    <a:pt x="1389" y="824"/>
                  </a:lnTo>
                  <a:lnTo>
                    <a:pt x="1473" y="824"/>
                  </a:lnTo>
                  <a:lnTo>
                    <a:pt x="1549" y="824"/>
                  </a:lnTo>
                  <a:lnTo>
                    <a:pt x="1626" y="816"/>
                  </a:lnTo>
                  <a:lnTo>
                    <a:pt x="1693" y="809"/>
                  </a:lnTo>
                  <a:lnTo>
                    <a:pt x="1754" y="794"/>
                  </a:lnTo>
                  <a:lnTo>
                    <a:pt x="1811" y="774"/>
                  </a:lnTo>
                  <a:lnTo>
                    <a:pt x="1860" y="752"/>
                  </a:lnTo>
                  <a:lnTo>
                    <a:pt x="1902" y="722"/>
                  </a:lnTo>
                  <a:lnTo>
                    <a:pt x="1932" y="688"/>
                  </a:lnTo>
                  <a:lnTo>
                    <a:pt x="1952" y="649"/>
                  </a:lnTo>
                  <a:lnTo>
                    <a:pt x="1964" y="604"/>
                  </a:lnTo>
                  <a:lnTo>
                    <a:pt x="1959" y="550"/>
                  </a:lnTo>
                  <a:lnTo>
                    <a:pt x="1944" y="493"/>
                  </a:lnTo>
                  <a:lnTo>
                    <a:pt x="1917" y="441"/>
                  </a:lnTo>
                  <a:lnTo>
                    <a:pt x="1883" y="394"/>
                  </a:lnTo>
                  <a:lnTo>
                    <a:pt x="1841" y="357"/>
                  </a:lnTo>
                  <a:lnTo>
                    <a:pt x="1792" y="330"/>
                  </a:lnTo>
                  <a:lnTo>
                    <a:pt x="1742" y="308"/>
                  </a:lnTo>
                  <a:lnTo>
                    <a:pt x="1685" y="293"/>
                  </a:lnTo>
                  <a:lnTo>
                    <a:pt x="1629" y="285"/>
                  </a:lnTo>
                  <a:lnTo>
                    <a:pt x="1569" y="276"/>
                  </a:lnTo>
                  <a:lnTo>
                    <a:pt x="1507" y="273"/>
                  </a:lnTo>
                  <a:lnTo>
                    <a:pt x="1446" y="276"/>
                  </a:lnTo>
                  <a:lnTo>
                    <a:pt x="1386" y="276"/>
                  </a:lnTo>
                  <a:lnTo>
                    <a:pt x="1329" y="281"/>
                  </a:lnTo>
                  <a:lnTo>
                    <a:pt x="1271" y="285"/>
                  </a:lnTo>
                  <a:lnTo>
                    <a:pt x="1222" y="288"/>
                  </a:lnTo>
                  <a:lnTo>
                    <a:pt x="1177" y="288"/>
                  </a:lnTo>
                  <a:lnTo>
                    <a:pt x="1140" y="288"/>
                  </a:lnTo>
                  <a:lnTo>
                    <a:pt x="1140" y="125"/>
                  </a:lnTo>
                  <a:lnTo>
                    <a:pt x="1192" y="125"/>
                  </a:lnTo>
                  <a:lnTo>
                    <a:pt x="1246" y="125"/>
                  </a:lnTo>
                  <a:lnTo>
                    <a:pt x="1298" y="125"/>
                  </a:lnTo>
                  <a:lnTo>
                    <a:pt x="1347" y="125"/>
                  </a:lnTo>
                  <a:lnTo>
                    <a:pt x="1397" y="125"/>
                  </a:lnTo>
                  <a:lnTo>
                    <a:pt x="1451" y="125"/>
                  </a:lnTo>
                  <a:lnTo>
                    <a:pt x="1496" y="125"/>
                  </a:lnTo>
                  <a:lnTo>
                    <a:pt x="1545" y="125"/>
                  </a:lnTo>
                  <a:lnTo>
                    <a:pt x="1591" y="121"/>
                  </a:lnTo>
                  <a:lnTo>
                    <a:pt x="1636" y="121"/>
                  </a:lnTo>
                  <a:lnTo>
                    <a:pt x="1682" y="121"/>
                  </a:lnTo>
                  <a:lnTo>
                    <a:pt x="1724" y="121"/>
                  </a:lnTo>
                  <a:lnTo>
                    <a:pt x="1766" y="118"/>
                  </a:lnTo>
                  <a:lnTo>
                    <a:pt x="1808" y="118"/>
                  </a:lnTo>
                  <a:lnTo>
                    <a:pt x="1845" y="118"/>
                  </a:lnTo>
                  <a:lnTo>
                    <a:pt x="1883" y="113"/>
                  </a:lnTo>
                  <a:lnTo>
                    <a:pt x="1910" y="86"/>
                  </a:lnTo>
                  <a:lnTo>
                    <a:pt x="1922" y="61"/>
                  </a:lnTo>
                  <a:lnTo>
                    <a:pt x="1929" y="37"/>
                  </a:lnTo>
                  <a:lnTo>
                    <a:pt x="1932" y="19"/>
                  </a:lnTo>
                  <a:close/>
                  <a:moveTo>
                    <a:pt x="1140" y="976"/>
                  </a:moveTo>
                  <a:lnTo>
                    <a:pt x="1059" y="961"/>
                  </a:lnTo>
                  <a:lnTo>
                    <a:pt x="983" y="945"/>
                  </a:lnTo>
                  <a:lnTo>
                    <a:pt x="903" y="927"/>
                  </a:lnTo>
                  <a:lnTo>
                    <a:pt x="827" y="907"/>
                  </a:lnTo>
                  <a:lnTo>
                    <a:pt x="748" y="888"/>
                  </a:lnTo>
                  <a:lnTo>
                    <a:pt x="671" y="870"/>
                  </a:lnTo>
                  <a:lnTo>
                    <a:pt x="600" y="846"/>
                  </a:lnTo>
                  <a:lnTo>
                    <a:pt x="528" y="828"/>
                  </a:lnTo>
                  <a:lnTo>
                    <a:pt x="455" y="804"/>
                  </a:lnTo>
                  <a:lnTo>
                    <a:pt x="387" y="786"/>
                  </a:lnTo>
                  <a:lnTo>
                    <a:pt x="321" y="764"/>
                  </a:lnTo>
                  <a:lnTo>
                    <a:pt x="265" y="744"/>
                  </a:lnTo>
                  <a:lnTo>
                    <a:pt x="208" y="725"/>
                  </a:lnTo>
                  <a:lnTo>
                    <a:pt x="155" y="706"/>
                  </a:lnTo>
                  <a:lnTo>
                    <a:pt x="106" y="691"/>
                  </a:lnTo>
                  <a:lnTo>
                    <a:pt x="64" y="676"/>
                  </a:lnTo>
                  <a:lnTo>
                    <a:pt x="22" y="646"/>
                  </a:lnTo>
                  <a:lnTo>
                    <a:pt x="3" y="596"/>
                  </a:lnTo>
                  <a:lnTo>
                    <a:pt x="0" y="532"/>
                  </a:lnTo>
                  <a:lnTo>
                    <a:pt x="10" y="459"/>
                  </a:lnTo>
                  <a:lnTo>
                    <a:pt x="22" y="380"/>
                  </a:lnTo>
                  <a:lnTo>
                    <a:pt x="33" y="303"/>
                  </a:lnTo>
                  <a:lnTo>
                    <a:pt x="40" y="234"/>
                  </a:lnTo>
                  <a:lnTo>
                    <a:pt x="33" y="178"/>
                  </a:lnTo>
                  <a:lnTo>
                    <a:pt x="102" y="170"/>
                  </a:lnTo>
                  <a:lnTo>
                    <a:pt x="170" y="163"/>
                  </a:lnTo>
                  <a:lnTo>
                    <a:pt x="239" y="155"/>
                  </a:lnTo>
                  <a:lnTo>
                    <a:pt x="307" y="152"/>
                  </a:lnTo>
                  <a:lnTo>
                    <a:pt x="375" y="145"/>
                  </a:lnTo>
                  <a:lnTo>
                    <a:pt x="447" y="140"/>
                  </a:lnTo>
                  <a:lnTo>
                    <a:pt x="516" y="136"/>
                  </a:lnTo>
                  <a:lnTo>
                    <a:pt x="588" y="133"/>
                  </a:lnTo>
                  <a:lnTo>
                    <a:pt x="656" y="133"/>
                  </a:lnTo>
                  <a:lnTo>
                    <a:pt x="725" y="128"/>
                  </a:lnTo>
                  <a:lnTo>
                    <a:pt x="797" y="128"/>
                  </a:lnTo>
                  <a:lnTo>
                    <a:pt x="866" y="125"/>
                  </a:lnTo>
                  <a:lnTo>
                    <a:pt x="933" y="125"/>
                  </a:lnTo>
                  <a:lnTo>
                    <a:pt x="1002" y="125"/>
                  </a:lnTo>
                  <a:lnTo>
                    <a:pt x="1071" y="125"/>
                  </a:lnTo>
                  <a:lnTo>
                    <a:pt x="1140" y="125"/>
                  </a:lnTo>
                  <a:lnTo>
                    <a:pt x="1140" y="288"/>
                  </a:lnTo>
                  <a:lnTo>
                    <a:pt x="1135" y="288"/>
                  </a:lnTo>
                  <a:lnTo>
                    <a:pt x="1131" y="288"/>
                  </a:lnTo>
                  <a:lnTo>
                    <a:pt x="1123" y="288"/>
                  </a:lnTo>
                  <a:lnTo>
                    <a:pt x="1074" y="281"/>
                  </a:lnTo>
                  <a:lnTo>
                    <a:pt x="1024" y="273"/>
                  </a:lnTo>
                  <a:lnTo>
                    <a:pt x="975" y="266"/>
                  </a:lnTo>
                  <a:lnTo>
                    <a:pt x="926" y="261"/>
                  </a:lnTo>
                  <a:lnTo>
                    <a:pt x="876" y="254"/>
                  </a:lnTo>
                  <a:lnTo>
                    <a:pt x="827" y="246"/>
                  </a:lnTo>
                  <a:lnTo>
                    <a:pt x="778" y="243"/>
                  </a:lnTo>
                  <a:lnTo>
                    <a:pt x="728" y="239"/>
                  </a:lnTo>
                  <a:lnTo>
                    <a:pt x="683" y="239"/>
                  </a:lnTo>
                  <a:lnTo>
                    <a:pt x="634" y="239"/>
                  </a:lnTo>
                  <a:lnTo>
                    <a:pt x="592" y="243"/>
                  </a:lnTo>
                  <a:lnTo>
                    <a:pt x="546" y="251"/>
                  </a:lnTo>
                  <a:lnTo>
                    <a:pt x="504" y="258"/>
                  </a:lnTo>
                  <a:lnTo>
                    <a:pt x="462" y="273"/>
                  </a:lnTo>
                  <a:lnTo>
                    <a:pt x="425" y="288"/>
                  </a:lnTo>
                  <a:lnTo>
                    <a:pt x="390" y="308"/>
                  </a:lnTo>
                  <a:lnTo>
                    <a:pt x="348" y="360"/>
                  </a:lnTo>
                  <a:lnTo>
                    <a:pt x="333" y="429"/>
                  </a:lnTo>
                  <a:lnTo>
                    <a:pt x="341" y="498"/>
                  </a:lnTo>
                  <a:lnTo>
                    <a:pt x="368" y="554"/>
                  </a:lnTo>
                  <a:lnTo>
                    <a:pt x="390" y="581"/>
                  </a:lnTo>
                  <a:lnTo>
                    <a:pt x="413" y="599"/>
                  </a:lnTo>
                  <a:lnTo>
                    <a:pt x="437" y="619"/>
                  </a:lnTo>
                  <a:lnTo>
                    <a:pt x="459" y="631"/>
                  </a:lnTo>
                  <a:lnTo>
                    <a:pt x="481" y="641"/>
                  </a:lnTo>
                  <a:lnTo>
                    <a:pt x="504" y="653"/>
                  </a:lnTo>
                  <a:lnTo>
                    <a:pt x="528" y="668"/>
                  </a:lnTo>
                  <a:lnTo>
                    <a:pt x="550" y="683"/>
                  </a:lnTo>
                  <a:lnTo>
                    <a:pt x="607" y="698"/>
                  </a:lnTo>
                  <a:lnTo>
                    <a:pt x="668" y="718"/>
                  </a:lnTo>
                  <a:lnTo>
                    <a:pt x="736" y="732"/>
                  </a:lnTo>
                  <a:lnTo>
                    <a:pt x="812" y="747"/>
                  </a:lnTo>
                  <a:lnTo>
                    <a:pt x="888" y="767"/>
                  </a:lnTo>
                  <a:lnTo>
                    <a:pt x="972" y="779"/>
                  </a:lnTo>
                  <a:lnTo>
                    <a:pt x="1056" y="794"/>
                  </a:lnTo>
                  <a:lnTo>
                    <a:pt x="1140" y="804"/>
                  </a:lnTo>
                  <a:lnTo>
                    <a:pt x="1140" y="976"/>
                  </a:lnTo>
                  <a:close/>
                </a:path>
              </a:pathLst>
            </a:custGeom>
            <a:solidFill>
              <a:srgbClr val="68A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Freeform 75"/>
            <p:cNvSpPr>
              <a:spLocks noEditPoints="1"/>
            </p:cNvSpPr>
            <p:nvPr/>
          </p:nvSpPr>
          <p:spPr bwMode="auto">
            <a:xfrm rot="696599">
              <a:off x="3731" y="1265"/>
              <a:ext cx="691" cy="332"/>
            </a:xfrm>
            <a:custGeom>
              <a:avLst/>
              <a:gdLst>
                <a:gd name="T0" fmla="*/ 216 w 2072"/>
                <a:gd name="T1" fmla="*/ 0 h 996"/>
                <a:gd name="T2" fmla="*/ 226 w 2072"/>
                <a:gd name="T3" fmla="*/ 19 h 996"/>
                <a:gd name="T4" fmla="*/ 230 w 2072"/>
                <a:gd name="T5" fmla="*/ 71 h 996"/>
                <a:gd name="T6" fmla="*/ 227 w 2072"/>
                <a:gd name="T7" fmla="*/ 84 h 996"/>
                <a:gd name="T8" fmla="*/ 221 w 2072"/>
                <a:gd name="T9" fmla="*/ 97 h 996"/>
                <a:gd name="T10" fmla="*/ 208 w 2072"/>
                <a:gd name="T11" fmla="*/ 105 h 996"/>
                <a:gd name="T12" fmla="*/ 190 w 2072"/>
                <a:gd name="T13" fmla="*/ 110 h 996"/>
                <a:gd name="T14" fmla="*/ 168 w 2072"/>
                <a:gd name="T15" fmla="*/ 111 h 996"/>
                <a:gd name="T16" fmla="*/ 143 w 2072"/>
                <a:gd name="T17" fmla="*/ 108 h 996"/>
                <a:gd name="T18" fmla="*/ 125 w 2072"/>
                <a:gd name="T19" fmla="*/ 90 h 996"/>
                <a:gd name="T20" fmla="*/ 154 w 2072"/>
                <a:gd name="T21" fmla="*/ 92 h 996"/>
                <a:gd name="T22" fmla="*/ 180 w 2072"/>
                <a:gd name="T23" fmla="*/ 90 h 996"/>
                <a:gd name="T24" fmla="*/ 202 w 2072"/>
                <a:gd name="T25" fmla="*/ 85 h 996"/>
                <a:gd name="T26" fmla="*/ 216 w 2072"/>
                <a:gd name="T27" fmla="*/ 75 h 996"/>
                <a:gd name="T28" fmla="*/ 219 w 2072"/>
                <a:gd name="T29" fmla="*/ 59 h 996"/>
                <a:gd name="T30" fmla="*/ 210 w 2072"/>
                <a:gd name="T31" fmla="*/ 41 h 996"/>
                <a:gd name="T32" fmla="*/ 194 w 2072"/>
                <a:gd name="T33" fmla="*/ 31 h 996"/>
                <a:gd name="T34" fmla="*/ 174 w 2072"/>
                <a:gd name="T35" fmla="*/ 27 h 996"/>
                <a:gd name="T36" fmla="*/ 153 w 2072"/>
                <a:gd name="T37" fmla="*/ 27 h 996"/>
                <a:gd name="T38" fmla="*/ 135 w 2072"/>
                <a:gd name="T39" fmla="*/ 29 h 996"/>
                <a:gd name="T40" fmla="*/ 125 w 2072"/>
                <a:gd name="T41" fmla="*/ 13 h 996"/>
                <a:gd name="T42" fmla="*/ 142 w 2072"/>
                <a:gd name="T43" fmla="*/ 13 h 996"/>
                <a:gd name="T44" fmla="*/ 159 w 2072"/>
                <a:gd name="T45" fmla="*/ 13 h 996"/>
                <a:gd name="T46" fmla="*/ 174 w 2072"/>
                <a:gd name="T47" fmla="*/ 13 h 996"/>
                <a:gd name="T48" fmla="*/ 189 w 2072"/>
                <a:gd name="T49" fmla="*/ 13 h 996"/>
                <a:gd name="T50" fmla="*/ 202 w 2072"/>
                <a:gd name="T51" fmla="*/ 13 h 996"/>
                <a:gd name="T52" fmla="*/ 211 w 2072"/>
                <a:gd name="T53" fmla="*/ 7 h 996"/>
                <a:gd name="T54" fmla="*/ 125 w 2072"/>
                <a:gd name="T55" fmla="*/ 105 h 996"/>
                <a:gd name="T56" fmla="*/ 99 w 2072"/>
                <a:gd name="T57" fmla="*/ 100 h 996"/>
                <a:gd name="T58" fmla="*/ 73 w 2072"/>
                <a:gd name="T59" fmla="*/ 94 h 996"/>
                <a:gd name="T60" fmla="*/ 50 w 2072"/>
                <a:gd name="T61" fmla="*/ 87 h 996"/>
                <a:gd name="T62" fmla="*/ 28 w 2072"/>
                <a:gd name="T63" fmla="*/ 80 h 996"/>
                <a:gd name="T64" fmla="*/ 12 w 2072"/>
                <a:gd name="T65" fmla="*/ 75 h 996"/>
                <a:gd name="T66" fmla="*/ 2 w 2072"/>
                <a:gd name="T67" fmla="*/ 69 h 996"/>
                <a:gd name="T68" fmla="*/ 0 w 2072"/>
                <a:gd name="T69" fmla="*/ 59 h 996"/>
                <a:gd name="T70" fmla="*/ 5 w 2072"/>
                <a:gd name="T71" fmla="*/ 28 h 996"/>
                <a:gd name="T72" fmla="*/ 19 w 2072"/>
                <a:gd name="T73" fmla="*/ 18 h 996"/>
                <a:gd name="T74" fmla="*/ 42 w 2072"/>
                <a:gd name="T75" fmla="*/ 16 h 996"/>
                <a:gd name="T76" fmla="*/ 65 w 2072"/>
                <a:gd name="T77" fmla="*/ 15 h 996"/>
                <a:gd name="T78" fmla="*/ 88 w 2072"/>
                <a:gd name="T79" fmla="*/ 14 h 996"/>
                <a:gd name="T80" fmla="*/ 110 w 2072"/>
                <a:gd name="T81" fmla="*/ 14 h 996"/>
                <a:gd name="T82" fmla="*/ 125 w 2072"/>
                <a:gd name="T83" fmla="*/ 29 h 996"/>
                <a:gd name="T84" fmla="*/ 122 w 2072"/>
                <a:gd name="T85" fmla="*/ 29 h 996"/>
                <a:gd name="T86" fmla="*/ 111 w 2072"/>
                <a:gd name="T87" fmla="*/ 27 h 996"/>
                <a:gd name="T88" fmla="*/ 95 w 2072"/>
                <a:gd name="T89" fmla="*/ 25 h 996"/>
                <a:gd name="T90" fmla="*/ 78 w 2072"/>
                <a:gd name="T91" fmla="*/ 23 h 996"/>
                <a:gd name="T92" fmla="*/ 62 w 2072"/>
                <a:gd name="T93" fmla="*/ 24 h 996"/>
                <a:gd name="T94" fmla="*/ 47 w 2072"/>
                <a:gd name="T95" fmla="*/ 27 h 996"/>
                <a:gd name="T96" fmla="*/ 33 w 2072"/>
                <a:gd name="T97" fmla="*/ 38 h 996"/>
                <a:gd name="T98" fmla="*/ 37 w 2072"/>
                <a:gd name="T99" fmla="*/ 62 h 996"/>
                <a:gd name="T100" fmla="*/ 45 w 2072"/>
                <a:gd name="T101" fmla="*/ 68 h 996"/>
                <a:gd name="T102" fmla="*/ 52 w 2072"/>
                <a:gd name="T103" fmla="*/ 72 h 996"/>
                <a:gd name="T104" fmla="*/ 60 w 2072"/>
                <a:gd name="T105" fmla="*/ 77 h 996"/>
                <a:gd name="T106" fmla="*/ 71 w 2072"/>
                <a:gd name="T107" fmla="*/ 80 h 996"/>
                <a:gd name="T108" fmla="*/ 82 w 2072"/>
                <a:gd name="T109" fmla="*/ 83 h 996"/>
                <a:gd name="T110" fmla="*/ 96 w 2072"/>
                <a:gd name="T111" fmla="*/ 85 h 996"/>
                <a:gd name="T112" fmla="*/ 110 w 2072"/>
                <a:gd name="T113" fmla="*/ 88 h 996"/>
                <a:gd name="T114" fmla="*/ 125 w 2072"/>
                <a:gd name="T115" fmla="*/ 90 h 9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72" h="996">
                  <a:moveTo>
                    <a:pt x="1907" y="22"/>
                  </a:moveTo>
                  <a:lnTo>
                    <a:pt x="1931" y="4"/>
                  </a:lnTo>
                  <a:lnTo>
                    <a:pt x="1946" y="0"/>
                  </a:lnTo>
                  <a:lnTo>
                    <a:pt x="1961" y="0"/>
                  </a:lnTo>
                  <a:lnTo>
                    <a:pt x="1983" y="12"/>
                  </a:lnTo>
                  <a:lnTo>
                    <a:pt x="2030" y="167"/>
                  </a:lnTo>
                  <a:lnTo>
                    <a:pt x="2055" y="323"/>
                  </a:lnTo>
                  <a:lnTo>
                    <a:pt x="2067" y="483"/>
                  </a:lnTo>
                  <a:lnTo>
                    <a:pt x="2072" y="638"/>
                  </a:lnTo>
                  <a:lnTo>
                    <a:pt x="2060" y="676"/>
                  </a:lnTo>
                  <a:lnTo>
                    <a:pt x="2052" y="714"/>
                  </a:lnTo>
                  <a:lnTo>
                    <a:pt x="2040" y="752"/>
                  </a:lnTo>
                  <a:lnTo>
                    <a:pt x="2033" y="789"/>
                  </a:lnTo>
                  <a:lnTo>
                    <a:pt x="2015" y="831"/>
                  </a:lnTo>
                  <a:lnTo>
                    <a:pt x="1991" y="870"/>
                  </a:lnTo>
                  <a:lnTo>
                    <a:pt x="1957" y="900"/>
                  </a:lnTo>
                  <a:lnTo>
                    <a:pt x="1919" y="927"/>
                  </a:lnTo>
                  <a:lnTo>
                    <a:pt x="1874" y="949"/>
                  </a:lnTo>
                  <a:lnTo>
                    <a:pt x="1825" y="964"/>
                  </a:lnTo>
                  <a:lnTo>
                    <a:pt x="1771" y="979"/>
                  </a:lnTo>
                  <a:lnTo>
                    <a:pt x="1710" y="988"/>
                  </a:lnTo>
                  <a:lnTo>
                    <a:pt x="1645" y="996"/>
                  </a:lnTo>
                  <a:lnTo>
                    <a:pt x="1581" y="996"/>
                  </a:lnTo>
                  <a:lnTo>
                    <a:pt x="1509" y="996"/>
                  </a:lnTo>
                  <a:lnTo>
                    <a:pt x="1436" y="991"/>
                  </a:lnTo>
                  <a:lnTo>
                    <a:pt x="1361" y="984"/>
                  </a:lnTo>
                  <a:lnTo>
                    <a:pt x="1285" y="976"/>
                  </a:lnTo>
                  <a:lnTo>
                    <a:pt x="1206" y="964"/>
                  </a:lnTo>
                  <a:lnTo>
                    <a:pt x="1125" y="949"/>
                  </a:lnTo>
                  <a:lnTo>
                    <a:pt x="1125" y="809"/>
                  </a:lnTo>
                  <a:lnTo>
                    <a:pt x="1213" y="816"/>
                  </a:lnTo>
                  <a:lnTo>
                    <a:pt x="1300" y="821"/>
                  </a:lnTo>
                  <a:lnTo>
                    <a:pt x="1384" y="824"/>
                  </a:lnTo>
                  <a:lnTo>
                    <a:pt x="1468" y="824"/>
                  </a:lnTo>
                  <a:lnTo>
                    <a:pt x="1547" y="821"/>
                  </a:lnTo>
                  <a:lnTo>
                    <a:pt x="1623" y="813"/>
                  </a:lnTo>
                  <a:lnTo>
                    <a:pt x="1695" y="801"/>
                  </a:lnTo>
                  <a:lnTo>
                    <a:pt x="1759" y="786"/>
                  </a:lnTo>
                  <a:lnTo>
                    <a:pt x="1816" y="764"/>
                  </a:lnTo>
                  <a:lnTo>
                    <a:pt x="1865" y="740"/>
                  </a:lnTo>
                  <a:lnTo>
                    <a:pt x="1907" y="710"/>
                  </a:lnTo>
                  <a:lnTo>
                    <a:pt x="1939" y="673"/>
                  </a:lnTo>
                  <a:lnTo>
                    <a:pt x="1957" y="631"/>
                  </a:lnTo>
                  <a:lnTo>
                    <a:pt x="1966" y="581"/>
                  </a:lnTo>
                  <a:lnTo>
                    <a:pt x="1966" y="528"/>
                  </a:lnTo>
                  <a:lnTo>
                    <a:pt x="1946" y="468"/>
                  </a:lnTo>
                  <a:lnTo>
                    <a:pt x="1919" y="409"/>
                  </a:lnTo>
                  <a:lnTo>
                    <a:pt x="1885" y="365"/>
                  </a:lnTo>
                  <a:lnTo>
                    <a:pt x="1843" y="327"/>
                  </a:lnTo>
                  <a:lnTo>
                    <a:pt x="1794" y="300"/>
                  </a:lnTo>
                  <a:lnTo>
                    <a:pt x="1741" y="278"/>
                  </a:lnTo>
                  <a:lnTo>
                    <a:pt x="1684" y="261"/>
                  </a:lnTo>
                  <a:lnTo>
                    <a:pt x="1626" y="251"/>
                  </a:lnTo>
                  <a:lnTo>
                    <a:pt x="1566" y="243"/>
                  </a:lnTo>
                  <a:lnTo>
                    <a:pt x="1502" y="243"/>
                  </a:lnTo>
                  <a:lnTo>
                    <a:pt x="1441" y="243"/>
                  </a:lnTo>
                  <a:lnTo>
                    <a:pt x="1376" y="243"/>
                  </a:lnTo>
                  <a:lnTo>
                    <a:pt x="1319" y="246"/>
                  </a:lnTo>
                  <a:lnTo>
                    <a:pt x="1263" y="254"/>
                  </a:lnTo>
                  <a:lnTo>
                    <a:pt x="1213" y="258"/>
                  </a:lnTo>
                  <a:lnTo>
                    <a:pt x="1164" y="261"/>
                  </a:lnTo>
                  <a:lnTo>
                    <a:pt x="1125" y="261"/>
                  </a:lnTo>
                  <a:lnTo>
                    <a:pt x="1125" y="121"/>
                  </a:lnTo>
                  <a:lnTo>
                    <a:pt x="1179" y="121"/>
                  </a:lnTo>
                  <a:lnTo>
                    <a:pt x="1228" y="121"/>
                  </a:lnTo>
                  <a:lnTo>
                    <a:pt x="1281" y="121"/>
                  </a:lnTo>
                  <a:lnTo>
                    <a:pt x="1330" y="121"/>
                  </a:lnTo>
                  <a:lnTo>
                    <a:pt x="1379" y="121"/>
                  </a:lnTo>
                  <a:lnTo>
                    <a:pt x="1429" y="121"/>
                  </a:lnTo>
                  <a:lnTo>
                    <a:pt x="1478" y="121"/>
                  </a:lnTo>
                  <a:lnTo>
                    <a:pt x="1524" y="121"/>
                  </a:lnTo>
                  <a:lnTo>
                    <a:pt x="1569" y="121"/>
                  </a:lnTo>
                  <a:lnTo>
                    <a:pt x="1616" y="121"/>
                  </a:lnTo>
                  <a:lnTo>
                    <a:pt x="1660" y="121"/>
                  </a:lnTo>
                  <a:lnTo>
                    <a:pt x="1702" y="121"/>
                  </a:lnTo>
                  <a:lnTo>
                    <a:pt x="1744" y="118"/>
                  </a:lnTo>
                  <a:lnTo>
                    <a:pt x="1783" y="118"/>
                  </a:lnTo>
                  <a:lnTo>
                    <a:pt x="1820" y="113"/>
                  </a:lnTo>
                  <a:lnTo>
                    <a:pt x="1858" y="110"/>
                  </a:lnTo>
                  <a:lnTo>
                    <a:pt x="1889" y="88"/>
                  </a:lnTo>
                  <a:lnTo>
                    <a:pt x="1900" y="64"/>
                  </a:lnTo>
                  <a:lnTo>
                    <a:pt x="1904" y="38"/>
                  </a:lnTo>
                  <a:lnTo>
                    <a:pt x="1907" y="22"/>
                  </a:lnTo>
                  <a:close/>
                  <a:moveTo>
                    <a:pt x="1125" y="949"/>
                  </a:moveTo>
                  <a:lnTo>
                    <a:pt x="1046" y="934"/>
                  </a:lnTo>
                  <a:lnTo>
                    <a:pt x="969" y="919"/>
                  </a:lnTo>
                  <a:lnTo>
                    <a:pt x="890" y="900"/>
                  </a:lnTo>
                  <a:lnTo>
                    <a:pt x="814" y="881"/>
                  </a:lnTo>
                  <a:lnTo>
                    <a:pt x="738" y="863"/>
                  </a:lnTo>
                  <a:lnTo>
                    <a:pt x="661" y="843"/>
                  </a:lnTo>
                  <a:lnTo>
                    <a:pt x="585" y="821"/>
                  </a:lnTo>
                  <a:lnTo>
                    <a:pt x="513" y="801"/>
                  </a:lnTo>
                  <a:lnTo>
                    <a:pt x="446" y="782"/>
                  </a:lnTo>
                  <a:lnTo>
                    <a:pt x="380" y="759"/>
                  </a:lnTo>
                  <a:lnTo>
                    <a:pt x="316" y="740"/>
                  </a:lnTo>
                  <a:lnTo>
                    <a:pt x="256" y="722"/>
                  </a:lnTo>
                  <a:lnTo>
                    <a:pt x="202" y="707"/>
                  </a:lnTo>
                  <a:lnTo>
                    <a:pt x="148" y="688"/>
                  </a:lnTo>
                  <a:lnTo>
                    <a:pt x="104" y="673"/>
                  </a:lnTo>
                  <a:lnTo>
                    <a:pt x="62" y="661"/>
                  </a:lnTo>
                  <a:lnTo>
                    <a:pt x="39" y="646"/>
                  </a:lnTo>
                  <a:lnTo>
                    <a:pt x="20" y="623"/>
                  </a:lnTo>
                  <a:lnTo>
                    <a:pt x="8" y="592"/>
                  </a:lnTo>
                  <a:lnTo>
                    <a:pt x="0" y="562"/>
                  </a:lnTo>
                  <a:lnTo>
                    <a:pt x="0" y="528"/>
                  </a:lnTo>
                  <a:lnTo>
                    <a:pt x="12" y="436"/>
                  </a:lnTo>
                  <a:lnTo>
                    <a:pt x="32" y="338"/>
                  </a:lnTo>
                  <a:lnTo>
                    <a:pt x="42" y="251"/>
                  </a:lnTo>
                  <a:lnTo>
                    <a:pt x="39" y="175"/>
                  </a:lnTo>
                  <a:lnTo>
                    <a:pt x="107" y="167"/>
                  </a:lnTo>
                  <a:lnTo>
                    <a:pt x="172" y="160"/>
                  </a:lnTo>
                  <a:lnTo>
                    <a:pt x="240" y="155"/>
                  </a:lnTo>
                  <a:lnTo>
                    <a:pt x="308" y="148"/>
                  </a:lnTo>
                  <a:lnTo>
                    <a:pt x="377" y="145"/>
                  </a:lnTo>
                  <a:lnTo>
                    <a:pt x="446" y="140"/>
                  </a:lnTo>
                  <a:lnTo>
                    <a:pt x="513" y="137"/>
                  </a:lnTo>
                  <a:lnTo>
                    <a:pt x="582" y="137"/>
                  </a:lnTo>
                  <a:lnTo>
                    <a:pt x="654" y="133"/>
                  </a:lnTo>
                  <a:lnTo>
                    <a:pt x="723" y="130"/>
                  </a:lnTo>
                  <a:lnTo>
                    <a:pt x="792" y="130"/>
                  </a:lnTo>
                  <a:lnTo>
                    <a:pt x="859" y="125"/>
                  </a:lnTo>
                  <a:lnTo>
                    <a:pt x="925" y="125"/>
                  </a:lnTo>
                  <a:lnTo>
                    <a:pt x="992" y="125"/>
                  </a:lnTo>
                  <a:lnTo>
                    <a:pt x="1061" y="121"/>
                  </a:lnTo>
                  <a:lnTo>
                    <a:pt x="1125" y="121"/>
                  </a:lnTo>
                  <a:lnTo>
                    <a:pt x="1125" y="261"/>
                  </a:lnTo>
                  <a:lnTo>
                    <a:pt x="1118" y="261"/>
                  </a:lnTo>
                  <a:lnTo>
                    <a:pt x="1106" y="261"/>
                  </a:lnTo>
                  <a:lnTo>
                    <a:pt x="1098" y="261"/>
                  </a:lnTo>
                  <a:lnTo>
                    <a:pt x="1091" y="258"/>
                  </a:lnTo>
                  <a:lnTo>
                    <a:pt x="1046" y="251"/>
                  </a:lnTo>
                  <a:lnTo>
                    <a:pt x="999" y="246"/>
                  </a:lnTo>
                  <a:lnTo>
                    <a:pt x="950" y="239"/>
                  </a:lnTo>
                  <a:lnTo>
                    <a:pt x="901" y="231"/>
                  </a:lnTo>
                  <a:lnTo>
                    <a:pt x="851" y="224"/>
                  </a:lnTo>
                  <a:lnTo>
                    <a:pt x="802" y="216"/>
                  </a:lnTo>
                  <a:lnTo>
                    <a:pt x="753" y="212"/>
                  </a:lnTo>
                  <a:lnTo>
                    <a:pt x="700" y="209"/>
                  </a:lnTo>
                  <a:lnTo>
                    <a:pt x="651" y="209"/>
                  </a:lnTo>
                  <a:lnTo>
                    <a:pt x="602" y="209"/>
                  </a:lnTo>
                  <a:lnTo>
                    <a:pt x="555" y="212"/>
                  </a:lnTo>
                  <a:lnTo>
                    <a:pt x="510" y="219"/>
                  </a:lnTo>
                  <a:lnTo>
                    <a:pt x="464" y="231"/>
                  </a:lnTo>
                  <a:lnTo>
                    <a:pt x="422" y="243"/>
                  </a:lnTo>
                  <a:lnTo>
                    <a:pt x="380" y="261"/>
                  </a:lnTo>
                  <a:lnTo>
                    <a:pt x="343" y="285"/>
                  </a:lnTo>
                  <a:lnTo>
                    <a:pt x="301" y="342"/>
                  </a:lnTo>
                  <a:lnTo>
                    <a:pt x="289" y="414"/>
                  </a:lnTo>
                  <a:lnTo>
                    <a:pt x="301" y="493"/>
                  </a:lnTo>
                  <a:lnTo>
                    <a:pt x="331" y="554"/>
                  </a:lnTo>
                  <a:lnTo>
                    <a:pt x="355" y="577"/>
                  </a:lnTo>
                  <a:lnTo>
                    <a:pt x="380" y="596"/>
                  </a:lnTo>
                  <a:lnTo>
                    <a:pt x="404" y="611"/>
                  </a:lnTo>
                  <a:lnTo>
                    <a:pt x="427" y="623"/>
                  </a:lnTo>
                  <a:lnTo>
                    <a:pt x="449" y="638"/>
                  </a:lnTo>
                  <a:lnTo>
                    <a:pt x="471" y="650"/>
                  </a:lnTo>
                  <a:lnTo>
                    <a:pt x="491" y="665"/>
                  </a:lnTo>
                  <a:lnTo>
                    <a:pt x="513" y="683"/>
                  </a:lnTo>
                  <a:lnTo>
                    <a:pt x="540" y="691"/>
                  </a:lnTo>
                  <a:lnTo>
                    <a:pt x="570" y="703"/>
                  </a:lnTo>
                  <a:lnTo>
                    <a:pt x="602" y="710"/>
                  </a:lnTo>
                  <a:lnTo>
                    <a:pt x="636" y="722"/>
                  </a:lnTo>
                  <a:lnTo>
                    <a:pt x="669" y="729"/>
                  </a:lnTo>
                  <a:lnTo>
                    <a:pt x="703" y="737"/>
                  </a:lnTo>
                  <a:lnTo>
                    <a:pt x="742" y="744"/>
                  </a:lnTo>
                  <a:lnTo>
                    <a:pt x="780" y="752"/>
                  </a:lnTo>
                  <a:lnTo>
                    <a:pt x="821" y="759"/>
                  </a:lnTo>
                  <a:lnTo>
                    <a:pt x="863" y="767"/>
                  </a:lnTo>
                  <a:lnTo>
                    <a:pt x="905" y="774"/>
                  </a:lnTo>
                  <a:lnTo>
                    <a:pt x="947" y="782"/>
                  </a:lnTo>
                  <a:lnTo>
                    <a:pt x="992" y="789"/>
                  </a:lnTo>
                  <a:lnTo>
                    <a:pt x="1034" y="798"/>
                  </a:lnTo>
                  <a:lnTo>
                    <a:pt x="1080" y="801"/>
                  </a:lnTo>
                  <a:lnTo>
                    <a:pt x="1125" y="809"/>
                  </a:lnTo>
                  <a:lnTo>
                    <a:pt x="1125" y="949"/>
                  </a:lnTo>
                  <a:close/>
                </a:path>
              </a:pathLst>
            </a:custGeom>
            <a:solidFill>
              <a:srgbClr val="75B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Freeform 76"/>
            <p:cNvSpPr>
              <a:spLocks noEditPoints="1"/>
            </p:cNvSpPr>
            <p:nvPr/>
          </p:nvSpPr>
          <p:spPr bwMode="auto">
            <a:xfrm rot="696599">
              <a:off x="3742" y="1270"/>
              <a:ext cx="673" cy="322"/>
            </a:xfrm>
            <a:custGeom>
              <a:avLst/>
              <a:gdLst>
                <a:gd name="T0" fmla="*/ 212 w 2020"/>
                <a:gd name="T1" fmla="*/ 0 h 967"/>
                <a:gd name="T2" fmla="*/ 220 w 2020"/>
                <a:gd name="T3" fmla="*/ 18 h 967"/>
                <a:gd name="T4" fmla="*/ 224 w 2020"/>
                <a:gd name="T5" fmla="*/ 69 h 967"/>
                <a:gd name="T6" fmla="*/ 216 w 2020"/>
                <a:gd name="T7" fmla="*/ 94 h 967"/>
                <a:gd name="T8" fmla="*/ 203 w 2020"/>
                <a:gd name="T9" fmla="*/ 103 h 967"/>
                <a:gd name="T10" fmla="*/ 185 w 2020"/>
                <a:gd name="T11" fmla="*/ 107 h 967"/>
                <a:gd name="T12" fmla="*/ 164 w 2020"/>
                <a:gd name="T13" fmla="*/ 107 h 967"/>
                <a:gd name="T14" fmla="*/ 139 w 2020"/>
                <a:gd name="T15" fmla="*/ 105 h 967"/>
                <a:gd name="T16" fmla="*/ 121 w 2020"/>
                <a:gd name="T17" fmla="*/ 90 h 967"/>
                <a:gd name="T18" fmla="*/ 151 w 2020"/>
                <a:gd name="T19" fmla="*/ 92 h 967"/>
                <a:gd name="T20" fmla="*/ 178 w 2020"/>
                <a:gd name="T21" fmla="*/ 91 h 967"/>
                <a:gd name="T22" fmla="*/ 200 w 2020"/>
                <a:gd name="T23" fmla="*/ 85 h 967"/>
                <a:gd name="T24" fmla="*/ 215 w 2020"/>
                <a:gd name="T25" fmla="*/ 74 h 967"/>
                <a:gd name="T26" fmla="*/ 218 w 2020"/>
                <a:gd name="T27" fmla="*/ 56 h 967"/>
                <a:gd name="T28" fmla="*/ 209 w 2020"/>
                <a:gd name="T29" fmla="*/ 38 h 967"/>
                <a:gd name="T30" fmla="*/ 192 w 2020"/>
                <a:gd name="T31" fmla="*/ 28 h 967"/>
                <a:gd name="T32" fmla="*/ 172 w 2020"/>
                <a:gd name="T33" fmla="*/ 24 h 967"/>
                <a:gd name="T34" fmla="*/ 150 w 2020"/>
                <a:gd name="T35" fmla="*/ 24 h 967"/>
                <a:gd name="T36" fmla="*/ 131 w 2020"/>
                <a:gd name="T37" fmla="*/ 25 h 967"/>
                <a:gd name="T38" fmla="*/ 121 w 2020"/>
                <a:gd name="T39" fmla="*/ 14 h 967"/>
                <a:gd name="T40" fmla="*/ 139 w 2020"/>
                <a:gd name="T41" fmla="*/ 14 h 967"/>
                <a:gd name="T42" fmla="*/ 156 w 2020"/>
                <a:gd name="T43" fmla="*/ 14 h 967"/>
                <a:gd name="T44" fmla="*/ 171 w 2020"/>
                <a:gd name="T45" fmla="*/ 14 h 967"/>
                <a:gd name="T46" fmla="*/ 186 w 2020"/>
                <a:gd name="T47" fmla="*/ 14 h 967"/>
                <a:gd name="T48" fmla="*/ 199 w 2020"/>
                <a:gd name="T49" fmla="*/ 13 h 967"/>
                <a:gd name="T50" fmla="*/ 208 w 2020"/>
                <a:gd name="T51" fmla="*/ 8 h 967"/>
                <a:gd name="T52" fmla="*/ 121 w 2020"/>
                <a:gd name="T53" fmla="*/ 102 h 967"/>
                <a:gd name="T54" fmla="*/ 96 w 2020"/>
                <a:gd name="T55" fmla="*/ 97 h 967"/>
                <a:gd name="T56" fmla="*/ 71 w 2020"/>
                <a:gd name="T57" fmla="*/ 91 h 967"/>
                <a:gd name="T58" fmla="*/ 48 w 2020"/>
                <a:gd name="T59" fmla="*/ 84 h 967"/>
                <a:gd name="T60" fmla="*/ 27 w 2020"/>
                <a:gd name="T61" fmla="*/ 78 h 967"/>
                <a:gd name="T62" fmla="*/ 10 w 2020"/>
                <a:gd name="T63" fmla="*/ 72 h 967"/>
                <a:gd name="T64" fmla="*/ 2 w 2020"/>
                <a:gd name="T65" fmla="*/ 68 h 967"/>
                <a:gd name="T66" fmla="*/ 0 w 2020"/>
                <a:gd name="T67" fmla="*/ 57 h 967"/>
                <a:gd name="T68" fmla="*/ 5 w 2020"/>
                <a:gd name="T69" fmla="*/ 27 h 967"/>
                <a:gd name="T70" fmla="*/ 19 w 2020"/>
                <a:gd name="T71" fmla="*/ 18 h 967"/>
                <a:gd name="T72" fmla="*/ 41 w 2020"/>
                <a:gd name="T73" fmla="*/ 16 h 967"/>
                <a:gd name="T74" fmla="*/ 64 w 2020"/>
                <a:gd name="T75" fmla="*/ 15 h 967"/>
                <a:gd name="T76" fmla="*/ 86 w 2020"/>
                <a:gd name="T77" fmla="*/ 15 h 967"/>
                <a:gd name="T78" fmla="*/ 107 w 2020"/>
                <a:gd name="T79" fmla="*/ 14 h 967"/>
                <a:gd name="T80" fmla="*/ 121 w 2020"/>
                <a:gd name="T81" fmla="*/ 25 h 967"/>
                <a:gd name="T82" fmla="*/ 118 w 2020"/>
                <a:gd name="T83" fmla="*/ 25 h 967"/>
                <a:gd name="T84" fmla="*/ 107 w 2020"/>
                <a:gd name="T85" fmla="*/ 24 h 967"/>
                <a:gd name="T86" fmla="*/ 91 w 2020"/>
                <a:gd name="T87" fmla="*/ 22 h 967"/>
                <a:gd name="T88" fmla="*/ 74 w 2020"/>
                <a:gd name="T89" fmla="*/ 21 h 967"/>
                <a:gd name="T90" fmla="*/ 57 w 2020"/>
                <a:gd name="T91" fmla="*/ 21 h 967"/>
                <a:gd name="T92" fmla="*/ 41 w 2020"/>
                <a:gd name="T93" fmla="*/ 24 h 967"/>
                <a:gd name="T94" fmla="*/ 27 w 2020"/>
                <a:gd name="T95" fmla="*/ 36 h 967"/>
                <a:gd name="T96" fmla="*/ 32 w 2020"/>
                <a:gd name="T97" fmla="*/ 61 h 967"/>
                <a:gd name="T98" fmla="*/ 40 w 2020"/>
                <a:gd name="T99" fmla="*/ 68 h 967"/>
                <a:gd name="T100" fmla="*/ 48 w 2020"/>
                <a:gd name="T101" fmla="*/ 72 h 967"/>
                <a:gd name="T102" fmla="*/ 56 w 2020"/>
                <a:gd name="T103" fmla="*/ 77 h 967"/>
                <a:gd name="T104" fmla="*/ 66 w 2020"/>
                <a:gd name="T105" fmla="*/ 80 h 967"/>
                <a:gd name="T106" fmla="*/ 78 w 2020"/>
                <a:gd name="T107" fmla="*/ 83 h 967"/>
                <a:gd name="T108" fmla="*/ 92 w 2020"/>
                <a:gd name="T109" fmla="*/ 86 h 967"/>
                <a:gd name="T110" fmla="*/ 106 w 2020"/>
                <a:gd name="T111" fmla="*/ 88 h 967"/>
                <a:gd name="T112" fmla="*/ 121 w 2020"/>
                <a:gd name="T113" fmla="*/ 90 h 9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020" h="967">
                  <a:moveTo>
                    <a:pt x="1875" y="22"/>
                  </a:moveTo>
                  <a:lnTo>
                    <a:pt x="1899" y="7"/>
                  </a:lnTo>
                  <a:lnTo>
                    <a:pt x="1910" y="0"/>
                  </a:lnTo>
                  <a:lnTo>
                    <a:pt x="1917" y="3"/>
                  </a:lnTo>
                  <a:lnTo>
                    <a:pt x="1937" y="10"/>
                  </a:lnTo>
                  <a:lnTo>
                    <a:pt x="1983" y="163"/>
                  </a:lnTo>
                  <a:lnTo>
                    <a:pt x="2008" y="315"/>
                  </a:lnTo>
                  <a:lnTo>
                    <a:pt x="2016" y="471"/>
                  </a:lnTo>
                  <a:lnTo>
                    <a:pt x="2020" y="626"/>
                  </a:lnTo>
                  <a:lnTo>
                    <a:pt x="1983" y="777"/>
                  </a:lnTo>
                  <a:lnTo>
                    <a:pt x="1966" y="816"/>
                  </a:lnTo>
                  <a:lnTo>
                    <a:pt x="1941" y="851"/>
                  </a:lnTo>
                  <a:lnTo>
                    <a:pt x="1910" y="880"/>
                  </a:lnTo>
                  <a:lnTo>
                    <a:pt x="1875" y="903"/>
                  </a:lnTo>
                  <a:lnTo>
                    <a:pt x="1830" y="927"/>
                  </a:lnTo>
                  <a:lnTo>
                    <a:pt x="1784" y="942"/>
                  </a:lnTo>
                  <a:lnTo>
                    <a:pt x="1732" y="952"/>
                  </a:lnTo>
                  <a:lnTo>
                    <a:pt x="1670" y="960"/>
                  </a:lnTo>
                  <a:lnTo>
                    <a:pt x="1610" y="964"/>
                  </a:lnTo>
                  <a:lnTo>
                    <a:pt x="1545" y="967"/>
                  </a:lnTo>
                  <a:lnTo>
                    <a:pt x="1473" y="964"/>
                  </a:lnTo>
                  <a:lnTo>
                    <a:pt x="1401" y="960"/>
                  </a:lnTo>
                  <a:lnTo>
                    <a:pt x="1329" y="952"/>
                  </a:lnTo>
                  <a:lnTo>
                    <a:pt x="1249" y="945"/>
                  </a:lnTo>
                  <a:lnTo>
                    <a:pt x="1174" y="934"/>
                  </a:lnTo>
                  <a:lnTo>
                    <a:pt x="1093" y="918"/>
                  </a:lnTo>
                  <a:lnTo>
                    <a:pt x="1093" y="812"/>
                  </a:lnTo>
                  <a:lnTo>
                    <a:pt x="1181" y="819"/>
                  </a:lnTo>
                  <a:lnTo>
                    <a:pt x="1272" y="828"/>
                  </a:lnTo>
                  <a:lnTo>
                    <a:pt x="1359" y="828"/>
                  </a:lnTo>
                  <a:lnTo>
                    <a:pt x="1446" y="828"/>
                  </a:lnTo>
                  <a:lnTo>
                    <a:pt x="1527" y="824"/>
                  </a:lnTo>
                  <a:lnTo>
                    <a:pt x="1606" y="816"/>
                  </a:lnTo>
                  <a:lnTo>
                    <a:pt x="1678" y="801"/>
                  </a:lnTo>
                  <a:lnTo>
                    <a:pt x="1747" y="786"/>
                  </a:lnTo>
                  <a:lnTo>
                    <a:pt x="1803" y="762"/>
                  </a:lnTo>
                  <a:lnTo>
                    <a:pt x="1857" y="737"/>
                  </a:lnTo>
                  <a:lnTo>
                    <a:pt x="1899" y="702"/>
                  </a:lnTo>
                  <a:lnTo>
                    <a:pt x="1934" y="664"/>
                  </a:lnTo>
                  <a:lnTo>
                    <a:pt x="1951" y="619"/>
                  </a:lnTo>
                  <a:lnTo>
                    <a:pt x="1963" y="565"/>
                  </a:lnTo>
                  <a:lnTo>
                    <a:pt x="1959" y="508"/>
                  </a:lnTo>
                  <a:lnTo>
                    <a:pt x="1941" y="444"/>
                  </a:lnTo>
                  <a:lnTo>
                    <a:pt x="1914" y="387"/>
                  </a:lnTo>
                  <a:lnTo>
                    <a:pt x="1880" y="341"/>
                  </a:lnTo>
                  <a:lnTo>
                    <a:pt x="1838" y="303"/>
                  </a:lnTo>
                  <a:lnTo>
                    <a:pt x="1788" y="273"/>
                  </a:lnTo>
                  <a:lnTo>
                    <a:pt x="1732" y="249"/>
                  </a:lnTo>
                  <a:lnTo>
                    <a:pt x="1675" y="234"/>
                  </a:lnTo>
                  <a:lnTo>
                    <a:pt x="1613" y="224"/>
                  </a:lnTo>
                  <a:lnTo>
                    <a:pt x="1549" y="216"/>
                  </a:lnTo>
                  <a:lnTo>
                    <a:pt x="1485" y="212"/>
                  </a:lnTo>
                  <a:lnTo>
                    <a:pt x="1421" y="212"/>
                  </a:lnTo>
                  <a:lnTo>
                    <a:pt x="1355" y="212"/>
                  </a:lnTo>
                  <a:lnTo>
                    <a:pt x="1295" y="216"/>
                  </a:lnTo>
                  <a:lnTo>
                    <a:pt x="1238" y="219"/>
                  </a:lnTo>
                  <a:lnTo>
                    <a:pt x="1184" y="224"/>
                  </a:lnTo>
                  <a:lnTo>
                    <a:pt x="1135" y="227"/>
                  </a:lnTo>
                  <a:lnTo>
                    <a:pt x="1093" y="227"/>
                  </a:lnTo>
                  <a:lnTo>
                    <a:pt x="1093" y="128"/>
                  </a:lnTo>
                  <a:lnTo>
                    <a:pt x="1147" y="128"/>
                  </a:lnTo>
                  <a:lnTo>
                    <a:pt x="1199" y="128"/>
                  </a:lnTo>
                  <a:lnTo>
                    <a:pt x="1249" y="128"/>
                  </a:lnTo>
                  <a:lnTo>
                    <a:pt x="1302" y="128"/>
                  </a:lnTo>
                  <a:lnTo>
                    <a:pt x="1352" y="128"/>
                  </a:lnTo>
                  <a:lnTo>
                    <a:pt x="1401" y="128"/>
                  </a:lnTo>
                  <a:lnTo>
                    <a:pt x="1446" y="128"/>
                  </a:lnTo>
                  <a:lnTo>
                    <a:pt x="1495" y="128"/>
                  </a:lnTo>
                  <a:lnTo>
                    <a:pt x="1542" y="128"/>
                  </a:lnTo>
                  <a:lnTo>
                    <a:pt x="1587" y="128"/>
                  </a:lnTo>
                  <a:lnTo>
                    <a:pt x="1628" y="125"/>
                  </a:lnTo>
                  <a:lnTo>
                    <a:pt x="1675" y="125"/>
                  </a:lnTo>
                  <a:lnTo>
                    <a:pt x="1717" y="125"/>
                  </a:lnTo>
                  <a:lnTo>
                    <a:pt x="1754" y="121"/>
                  </a:lnTo>
                  <a:lnTo>
                    <a:pt x="1796" y="121"/>
                  </a:lnTo>
                  <a:lnTo>
                    <a:pt x="1833" y="118"/>
                  </a:lnTo>
                  <a:lnTo>
                    <a:pt x="1865" y="94"/>
                  </a:lnTo>
                  <a:lnTo>
                    <a:pt x="1875" y="68"/>
                  </a:lnTo>
                  <a:lnTo>
                    <a:pt x="1875" y="41"/>
                  </a:lnTo>
                  <a:lnTo>
                    <a:pt x="1875" y="22"/>
                  </a:lnTo>
                  <a:close/>
                  <a:moveTo>
                    <a:pt x="1093" y="918"/>
                  </a:moveTo>
                  <a:lnTo>
                    <a:pt x="1017" y="903"/>
                  </a:lnTo>
                  <a:lnTo>
                    <a:pt x="942" y="888"/>
                  </a:lnTo>
                  <a:lnTo>
                    <a:pt x="861" y="873"/>
                  </a:lnTo>
                  <a:lnTo>
                    <a:pt x="785" y="854"/>
                  </a:lnTo>
                  <a:lnTo>
                    <a:pt x="713" y="836"/>
                  </a:lnTo>
                  <a:lnTo>
                    <a:pt x="637" y="816"/>
                  </a:lnTo>
                  <a:lnTo>
                    <a:pt x="565" y="797"/>
                  </a:lnTo>
                  <a:lnTo>
                    <a:pt x="496" y="777"/>
                  </a:lnTo>
                  <a:lnTo>
                    <a:pt x="429" y="759"/>
                  </a:lnTo>
                  <a:lnTo>
                    <a:pt x="363" y="740"/>
                  </a:lnTo>
                  <a:lnTo>
                    <a:pt x="299" y="720"/>
                  </a:lnTo>
                  <a:lnTo>
                    <a:pt x="242" y="702"/>
                  </a:lnTo>
                  <a:lnTo>
                    <a:pt x="190" y="683"/>
                  </a:lnTo>
                  <a:lnTo>
                    <a:pt x="140" y="668"/>
                  </a:lnTo>
                  <a:lnTo>
                    <a:pt x="94" y="653"/>
                  </a:lnTo>
                  <a:lnTo>
                    <a:pt x="57" y="641"/>
                  </a:lnTo>
                  <a:lnTo>
                    <a:pt x="30" y="629"/>
                  </a:lnTo>
                  <a:lnTo>
                    <a:pt x="15" y="614"/>
                  </a:lnTo>
                  <a:lnTo>
                    <a:pt x="3" y="592"/>
                  </a:lnTo>
                  <a:lnTo>
                    <a:pt x="0" y="562"/>
                  </a:lnTo>
                  <a:lnTo>
                    <a:pt x="0" y="516"/>
                  </a:lnTo>
                  <a:lnTo>
                    <a:pt x="10" y="424"/>
                  </a:lnTo>
                  <a:lnTo>
                    <a:pt x="34" y="333"/>
                  </a:lnTo>
                  <a:lnTo>
                    <a:pt x="49" y="246"/>
                  </a:lnTo>
                  <a:lnTo>
                    <a:pt x="45" y="175"/>
                  </a:lnTo>
                  <a:lnTo>
                    <a:pt x="109" y="167"/>
                  </a:lnTo>
                  <a:lnTo>
                    <a:pt x="173" y="158"/>
                  </a:lnTo>
                  <a:lnTo>
                    <a:pt x="239" y="155"/>
                  </a:lnTo>
                  <a:lnTo>
                    <a:pt x="306" y="148"/>
                  </a:lnTo>
                  <a:lnTo>
                    <a:pt x="372" y="143"/>
                  </a:lnTo>
                  <a:lnTo>
                    <a:pt x="439" y="140"/>
                  </a:lnTo>
                  <a:lnTo>
                    <a:pt x="504" y="140"/>
                  </a:lnTo>
                  <a:lnTo>
                    <a:pt x="573" y="136"/>
                  </a:lnTo>
                  <a:lnTo>
                    <a:pt x="637" y="133"/>
                  </a:lnTo>
                  <a:lnTo>
                    <a:pt x="706" y="133"/>
                  </a:lnTo>
                  <a:lnTo>
                    <a:pt x="770" y="133"/>
                  </a:lnTo>
                  <a:lnTo>
                    <a:pt x="834" y="128"/>
                  </a:lnTo>
                  <a:lnTo>
                    <a:pt x="903" y="128"/>
                  </a:lnTo>
                  <a:lnTo>
                    <a:pt x="967" y="128"/>
                  </a:lnTo>
                  <a:lnTo>
                    <a:pt x="1029" y="128"/>
                  </a:lnTo>
                  <a:lnTo>
                    <a:pt x="1093" y="128"/>
                  </a:lnTo>
                  <a:lnTo>
                    <a:pt x="1093" y="227"/>
                  </a:lnTo>
                  <a:lnTo>
                    <a:pt x="1086" y="227"/>
                  </a:lnTo>
                  <a:lnTo>
                    <a:pt x="1074" y="227"/>
                  </a:lnTo>
                  <a:lnTo>
                    <a:pt x="1063" y="227"/>
                  </a:lnTo>
                  <a:lnTo>
                    <a:pt x="1056" y="227"/>
                  </a:lnTo>
                  <a:lnTo>
                    <a:pt x="1009" y="224"/>
                  </a:lnTo>
                  <a:lnTo>
                    <a:pt x="964" y="216"/>
                  </a:lnTo>
                  <a:lnTo>
                    <a:pt x="915" y="212"/>
                  </a:lnTo>
                  <a:lnTo>
                    <a:pt x="869" y="204"/>
                  </a:lnTo>
                  <a:lnTo>
                    <a:pt x="816" y="197"/>
                  </a:lnTo>
                  <a:lnTo>
                    <a:pt x="767" y="192"/>
                  </a:lnTo>
                  <a:lnTo>
                    <a:pt x="718" y="189"/>
                  </a:lnTo>
                  <a:lnTo>
                    <a:pt x="664" y="185"/>
                  </a:lnTo>
                  <a:lnTo>
                    <a:pt x="614" y="182"/>
                  </a:lnTo>
                  <a:lnTo>
                    <a:pt x="562" y="185"/>
                  </a:lnTo>
                  <a:lnTo>
                    <a:pt x="513" y="189"/>
                  </a:lnTo>
                  <a:lnTo>
                    <a:pt x="463" y="192"/>
                  </a:lnTo>
                  <a:lnTo>
                    <a:pt x="417" y="204"/>
                  </a:lnTo>
                  <a:lnTo>
                    <a:pt x="372" y="219"/>
                  </a:lnTo>
                  <a:lnTo>
                    <a:pt x="326" y="239"/>
                  </a:lnTo>
                  <a:lnTo>
                    <a:pt x="284" y="261"/>
                  </a:lnTo>
                  <a:lnTo>
                    <a:pt x="247" y="326"/>
                  </a:lnTo>
                  <a:lnTo>
                    <a:pt x="235" y="409"/>
                  </a:lnTo>
                  <a:lnTo>
                    <a:pt x="254" y="493"/>
                  </a:lnTo>
                  <a:lnTo>
                    <a:pt x="288" y="554"/>
                  </a:lnTo>
                  <a:lnTo>
                    <a:pt x="314" y="577"/>
                  </a:lnTo>
                  <a:lnTo>
                    <a:pt x="338" y="596"/>
                  </a:lnTo>
                  <a:lnTo>
                    <a:pt x="363" y="611"/>
                  </a:lnTo>
                  <a:lnTo>
                    <a:pt x="387" y="622"/>
                  </a:lnTo>
                  <a:lnTo>
                    <a:pt x="405" y="638"/>
                  </a:lnTo>
                  <a:lnTo>
                    <a:pt x="429" y="649"/>
                  </a:lnTo>
                  <a:lnTo>
                    <a:pt x="451" y="664"/>
                  </a:lnTo>
                  <a:lnTo>
                    <a:pt x="474" y="683"/>
                  </a:lnTo>
                  <a:lnTo>
                    <a:pt x="501" y="695"/>
                  </a:lnTo>
                  <a:lnTo>
                    <a:pt x="531" y="702"/>
                  </a:lnTo>
                  <a:lnTo>
                    <a:pt x="562" y="713"/>
                  </a:lnTo>
                  <a:lnTo>
                    <a:pt x="595" y="720"/>
                  </a:lnTo>
                  <a:lnTo>
                    <a:pt x="629" y="732"/>
                  </a:lnTo>
                  <a:lnTo>
                    <a:pt x="668" y="740"/>
                  </a:lnTo>
                  <a:lnTo>
                    <a:pt x="706" y="752"/>
                  </a:lnTo>
                  <a:lnTo>
                    <a:pt x="743" y="759"/>
                  </a:lnTo>
                  <a:lnTo>
                    <a:pt x="785" y="767"/>
                  </a:lnTo>
                  <a:lnTo>
                    <a:pt x="827" y="774"/>
                  </a:lnTo>
                  <a:lnTo>
                    <a:pt x="869" y="782"/>
                  </a:lnTo>
                  <a:lnTo>
                    <a:pt x="915" y="789"/>
                  </a:lnTo>
                  <a:lnTo>
                    <a:pt x="957" y="797"/>
                  </a:lnTo>
                  <a:lnTo>
                    <a:pt x="1002" y="801"/>
                  </a:lnTo>
                  <a:lnTo>
                    <a:pt x="1048" y="809"/>
                  </a:lnTo>
                  <a:lnTo>
                    <a:pt x="1093" y="812"/>
                  </a:lnTo>
                  <a:lnTo>
                    <a:pt x="1093" y="918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Freeform 77"/>
            <p:cNvSpPr>
              <a:spLocks/>
            </p:cNvSpPr>
            <p:nvPr/>
          </p:nvSpPr>
          <p:spPr bwMode="auto">
            <a:xfrm rot="696599">
              <a:off x="3189" y="1192"/>
              <a:ext cx="97" cy="93"/>
            </a:xfrm>
            <a:custGeom>
              <a:avLst/>
              <a:gdLst>
                <a:gd name="T0" fmla="*/ 16 w 293"/>
                <a:gd name="T1" fmla="*/ 0 h 281"/>
                <a:gd name="T2" fmla="*/ 20 w 293"/>
                <a:gd name="T3" fmla="*/ 0 h 281"/>
                <a:gd name="T4" fmla="*/ 23 w 293"/>
                <a:gd name="T5" fmla="*/ 1 h 281"/>
                <a:gd name="T6" fmla="*/ 25 w 293"/>
                <a:gd name="T7" fmla="*/ 3 h 281"/>
                <a:gd name="T8" fmla="*/ 27 w 293"/>
                <a:gd name="T9" fmla="*/ 5 h 281"/>
                <a:gd name="T10" fmla="*/ 29 w 293"/>
                <a:gd name="T11" fmla="*/ 7 h 281"/>
                <a:gd name="T12" fmla="*/ 31 w 293"/>
                <a:gd name="T13" fmla="*/ 9 h 281"/>
                <a:gd name="T14" fmla="*/ 32 w 293"/>
                <a:gd name="T15" fmla="*/ 12 h 281"/>
                <a:gd name="T16" fmla="*/ 32 w 293"/>
                <a:gd name="T17" fmla="*/ 15 h 281"/>
                <a:gd name="T18" fmla="*/ 32 w 293"/>
                <a:gd name="T19" fmla="*/ 18 h 281"/>
                <a:gd name="T20" fmla="*/ 31 w 293"/>
                <a:gd name="T21" fmla="*/ 21 h 281"/>
                <a:gd name="T22" fmla="*/ 29 w 293"/>
                <a:gd name="T23" fmla="*/ 24 h 281"/>
                <a:gd name="T24" fmla="*/ 27 w 293"/>
                <a:gd name="T25" fmla="*/ 26 h 281"/>
                <a:gd name="T26" fmla="*/ 25 w 293"/>
                <a:gd name="T27" fmla="*/ 28 h 281"/>
                <a:gd name="T28" fmla="*/ 23 w 293"/>
                <a:gd name="T29" fmla="*/ 29 h 281"/>
                <a:gd name="T30" fmla="*/ 20 w 293"/>
                <a:gd name="T31" fmla="*/ 30 h 281"/>
                <a:gd name="T32" fmla="*/ 16 w 293"/>
                <a:gd name="T33" fmla="*/ 31 h 281"/>
                <a:gd name="T34" fmla="*/ 13 w 293"/>
                <a:gd name="T35" fmla="*/ 30 h 281"/>
                <a:gd name="T36" fmla="*/ 10 w 293"/>
                <a:gd name="T37" fmla="*/ 29 h 281"/>
                <a:gd name="T38" fmla="*/ 7 w 293"/>
                <a:gd name="T39" fmla="*/ 28 h 281"/>
                <a:gd name="T40" fmla="*/ 5 w 293"/>
                <a:gd name="T41" fmla="*/ 26 h 281"/>
                <a:gd name="T42" fmla="*/ 3 w 293"/>
                <a:gd name="T43" fmla="*/ 24 h 281"/>
                <a:gd name="T44" fmla="*/ 1 w 293"/>
                <a:gd name="T45" fmla="*/ 21 h 281"/>
                <a:gd name="T46" fmla="*/ 1 w 293"/>
                <a:gd name="T47" fmla="*/ 18 h 281"/>
                <a:gd name="T48" fmla="*/ 0 w 293"/>
                <a:gd name="T49" fmla="*/ 15 h 281"/>
                <a:gd name="T50" fmla="*/ 1 w 293"/>
                <a:gd name="T51" fmla="*/ 12 h 281"/>
                <a:gd name="T52" fmla="*/ 1 w 293"/>
                <a:gd name="T53" fmla="*/ 9 h 281"/>
                <a:gd name="T54" fmla="*/ 3 w 293"/>
                <a:gd name="T55" fmla="*/ 7 h 281"/>
                <a:gd name="T56" fmla="*/ 5 w 293"/>
                <a:gd name="T57" fmla="*/ 5 h 281"/>
                <a:gd name="T58" fmla="*/ 7 w 293"/>
                <a:gd name="T59" fmla="*/ 3 h 281"/>
                <a:gd name="T60" fmla="*/ 10 w 293"/>
                <a:gd name="T61" fmla="*/ 1 h 281"/>
                <a:gd name="T62" fmla="*/ 13 w 293"/>
                <a:gd name="T63" fmla="*/ 0 h 281"/>
                <a:gd name="T64" fmla="*/ 16 w 293"/>
                <a:gd name="T65" fmla="*/ 0 h 2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3" h="281">
                  <a:moveTo>
                    <a:pt x="148" y="0"/>
                  </a:moveTo>
                  <a:lnTo>
                    <a:pt x="178" y="4"/>
                  </a:lnTo>
                  <a:lnTo>
                    <a:pt x="205" y="12"/>
                  </a:lnTo>
                  <a:lnTo>
                    <a:pt x="228" y="24"/>
                  </a:lnTo>
                  <a:lnTo>
                    <a:pt x="252" y="42"/>
                  </a:lnTo>
                  <a:lnTo>
                    <a:pt x="270" y="61"/>
                  </a:lnTo>
                  <a:lnTo>
                    <a:pt x="281" y="83"/>
                  </a:lnTo>
                  <a:lnTo>
                    <a:pt x="289" y="110"/>
                  </a:lnTo>
                  <a:lnTo>
                    <a:pt x="293" y="140"/>
                  </a:lnTo>
                  <a:lnTo>
                    <a:pt x="289" y="167"/>
                  </a:lnTo>
                  <a:lnTo>
                    <a:pt x="281" y="194"/>
                  </a:lnTo>
                  <a:lnTo>
                    <a:pt x="270" y="217"/>
                  </a:lnTo>
                  <a:lnTo>
                    <a:pt x="252" y="239"/>
                  </a:lnTo>
                  <a:lnTo>
                    <a:pt x="228" y="258"/>
                  </a:lnTo>
                  <a:lnTo>
                    <a:pt x="205" y="270"/>
                  </a:lnTo>
                  <a:lnTo>
                    <a:pt x="178" y="278"/>
                  </a:lnTo>
                  <a:lnTo>
                    <a:pt x="148" y="281"/>
                  </a:lnTo>
                  <a:lnTo>
                    <a:pt x="118" y="278"/>
                  </a:lnTo>
                  <a:lnTo>
                    <a:pt x="92" y="270"/>
                  </a:lnTo>
                  <a:lnTo>
                    <a:pt x="65" y="258"/>
                  </a:lnTo>
                  <a:lnTo>
                    <a:pt x="42" y="239"/>
                  </a:lnTo>
                  <a:lnTo>
                    <a:pt x="27" y="217"/>
                  </a:lnTo>
                  <a:lnTo>
                    <a:pt x="12" y="194"/>
                  </a:lnTo>
                  <a:lnTo>
                    <a:pt x="5" y="167"/>
                  </a:lnTo>
                  <a:lnTo>
                    <a:pt x="0" y="140"/>
                  </a:lnTo>
                  <a:lnTo>
                    <a:pt x="5" y="110"/>
                  </a:lnTo>
                  <a:lnTo>
                    <a:pt x="12" y="83"/>
                  </a:lnTo>
                  <a:lnTo>
                    <a:pt x="27" y="61"/>
                  </a:lnTo>
                  <a:lnTo>
                    <a:pt x="42" y="42"/>
                  </a:lnTo>
                  <a:lnTo>
                    <a:pt x="65" y="24"/>
                  </a:lnTo>
                  <a:lnTo>
                    <a:pt x="92" y="12"/>
                  </a:lnTo>
                  <a:lnTo>
                    <a:pt x="118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Freeform 78"/>
            <p:cNvSpPr>
              <a:spLocks/>
            </p:cNvSpPr>
            <p:nvPr/>
          </p:nvSpPr>
          <p:spPr bwMode="auto">
            <a:xfrm rot="696599">
              <a:off x="3201" y="1185"/>
              <a:ext cx="98" cy="95"/>
            </a:xfrm>
            <a:custGeom>
              <a:avLst/>
              <a:gdLst>
                <a:gd name="T0" fmla="*/ 16 w 296"/>
                <a:gd name="T1" fmla="*/ 0 h 284"/>
                <a:gd name="T2" fmla="*/ 19 w 296"/>
                <a:gd name="T3" fmla="*/ 0 h 284"/>
                <a:gd name="T4" fmla="*/ 22 w 296"/>
                <a:gd name="T5" fmla="*/ 1 h 284"/>
                <a:gd name="T6" fmla="*/ 25 w 296"/>
                <a:gd name="T7" fmla="*/ 3 h 284"/>
                <a:gd name="T8" fmla="*/ 27 w 296"/>
                <a:gd name="T9" fmla="*/ 5 h 284"/>
                <a:gd name="T10" fmla="*/ 30 w 296"/>
                <a:gd name="T11" fmla="*/ 7 h 284"/>
                <a:gd name="T12" fmla="*/ 31 w 296"/>
                <a:gd name="T13" fmla="*/ 10 h 284"/>
                <a:gd name="T14" fmla="*/ 32 w 296"/>
                <a:gd name="T15" fmla="*/ 13 h 284"/>
                <a:gd name="T16" fmla="*/ 32 w 296"/>
                <a:gd name="T17" fmla="*/ 16 h 284"/>
                <a:gd name="T18" fmla="*/ 32 w 296"/>
                <a:gd name="T19" fmla="*/ 19 h 284"/>
                <a:gd name="T20" fmla="*/ 31 w 296"/>
                <a:gd name="T21" fmla="*/ 22 h 284"/>
                <a:gd name="T22" fmla="*/ 30 w 296"/>
                <a:gd name="T23" fmla="*/ 25 h 284"/>
                <a:gd name="T24" fmla="*/ 27 w 296"/>
                <a:gd name="T25" fmla="*/ 27 h 284"/>
                <a:gd name="T26" fmla="*/ 25 w 296"/>
                <a:gd name="T27" fmla="*/ 29 h 284"/>
                <a:gd name="T28" fmla="*/ 22 w 296"/>
                <a:gd name="T29" fmla="*/ 30 h 284"/>
                <a:gd name="T30" fmla="*/ 19 w 296"/>
                <a:gd name="T31" fmla="*/ 31 h 284"/>
                <a:gd name="T32" fmla="*/ 16 w 296"/>
                <a:gd name="T33" fmla="*/ 32 h 284"/>
                <a:gd name="T34" fmla="*/ 13 w 296"/>
                <a:gd name="T35" fmla="*/ 31 h 284"/>
                <a:gd name="T36" fmla="*/ 10 w 296"/>
                <a:gd name="T37" fmla="*/ 30 h 284"/>
                <a:gd name="T38" fmla="*/ 7 w 296"/>
                <a:gd name="T39" fmla="*/ 29 h 284"/>
                <a:gd name="T40" fmla="*/ 5 w 296"/>
                <a:gd name="T41" fmla="*/ 27 h 284"/>
                <a:gd name="T42" fmla="*/ 3 w 296"/>
                <a:gd name="T43" fmla="*/ 25 h 284"/>
                <a:gd name="T44" fmla="*/ 1 w 296"/>
                <a:gd name="T45" fmla="*/ 22 h 284"/>
                <a:gd name="T46" fmla="*/ 1 w 296"/>
                <a:gd name="T47" fmla="*/ 19 h 284"/>
                <a:gd name="T48" fmla="*/ 0 w 296"/>
                <a:gd name="T49" fmla="*/ 16 h 284"/>
                <a:gd name="T50" fmla="*/ 1 w 296"/>
                <a:gd name="T51" fmla="*/ 13 h 284"/>
                <a:gd name="T52" fmla="*/ 1 w 296"/>
                <a:gd name="T53" fmla="*/ 10 h 284"/>
                <a:gd name="T54" fmla="*/ 3 w 296"/>
                <a:gd name="T55" fmla="*/ 7 h 284"/>
                <a:gd name="T56" fmla="*/ 5 w 296"/>
                <a:gd name="T57" fmla="*/ 5 h 284"/>
                <a:gd name="T58" fmla="*/ 7 w 296"/>
                <a:gd name="T59" fmla="*/ 3 h 284"/>
                <a:gd name="T60" fmla="*/ 10 w 296"/>
                <a:gd name="T61" fmla="*/ 1 h 284"/>
                <a:gd name="T62" fmla="*/ 13 w 296"/>
                <a:gd name="T63" fmla="*/ 0 h 284"/>
                <a:gd name="T64" fmla="*/ 16 w 296"/>
                <a:gd name="T65" fmla="*/ 0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6" h="284">
                  <a:moveTo>
                    <a:pt x="145" y="0"/>
                  </a:moveTo>
                  <a:lnTo>
                    <a:pt x="175" y="3"/>
                  </a:lnTo>
                  <a:lnTo>
                    <a:pt x="202" y="11"/>
                  </a:lnTo>
                  <a:lnTo>
                    <a:pt x="229" y="23"/>
                  </a:lnTo>
                  <a:lnTo>
                    <a:pt x="251" y="41"/>
                  </a:lnTo>
                  <a:lnTo>
                    <a:pt x="271" y="65"/>
                  </a:lnTo>
                  <a:lnTo>
                    <a:pt x="286" y="87"/>
                  </a:lnTo>
                  <a:lnTo>
                    <a:pt x="293" y="114"/>
                  </a:lnTo>
                  <a:lnTo>
                    <a:pt x="296" y="144"/>
                  </a:lnTo>
                  <a:lnTo>
                    <a:pt x="293" y="171"/>
                  </a:lnTo>
                  <a:lnTo>
                    <a:pt x="286" y="198"/>
                  </a:lnTo>
                  <a:lnTo>
                    <a:pt x="271" y="220"/>
                  </a:lnTo>
                  <a:lnTo>
                    <a:pt x="251" y="243"/>
                  </a:lnTo>
                  <a:lnTo>
                    <a:pt x="229" y="258"/>
                  </a:lnTo>
                  <a:lnTo>
                    <a:pt x="202" y="272"/>
                  </a:lnTo>
                  <a:lnTo>
                    <a:pt x="175" y="280"/>
                  </a:lnTo>
                  <a:lnTo>
                    <a:pt x="145" y="284"/>
                  </a:lnTo>
                  <a:lnTo>
                    <a:pt x="115" y="280"/>
                  </a:lnTo>
                  <a:lnTo>
                    <a:pt x="88" y="272"/>
                  </a:lnTo>
                  <a:lnTo>
                    <a:pt x="65" y="258"/>
                  </a:lnTo>
                  <a:lnTo>
                    <a:pt x="42" y="243"/>
                  </a:lnTo>
                  <a:lnTo>
                    <a:pt x="24" y="220"/>
                  </a:lnTo>
                  <a:lnTo>
                    <a:pt x="12" y="198"/>
                  </a:lnTo>
                  <a:lnTo>
                    <a:pt x="5" y="171"/>
                  </a:lnTo>
                  <a:lnTo>
                    <a:pt x="0" y="144"/>
                  </a:lnTo>
                  <a:lnTo>
                    <a:pt x="5" y="114"/>
                  </a:lnTo>
                  <a:lnTo>
                    <a:pt x="12" y="87"/>
                  </a:lnTo>
                  <a:lnTo>
                    <a:pt x="24" y="65"/>
                  </a:lnTo>
                  <a:lnTo>
                    <a:pt x="42" y="41"/>
                  </a:lnTo>
                  <a:lnTo>
                    <a:pt x="65" y="23"/>
                  </a:lnTo>
                  <a:lnTo>
                    <a:pt x="88" y="11"/>
                  </a:lnTo>
                  <a:lnTo>
                    <a:pt x="115" y="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49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Freeform 79"/>
            <p:cNvSpPr>
              <a:spLocks/>
            </p:cNvSpPr>
            <p:nvPr/>
          </p:nvSpPr>
          <p:spPr bwMode="auto">
            <a:xfrm rot="696599">
              <a:off x="3203" y="1189"/>
              <a:ext cx="93" cy="87"/>
            </a:xfrm>
            <a:custGeom>
              <a:avLst/>
              <a:gdLst>
                <a:gd name="T0" fmla="*/ 15 w 278"/>
                <a:gd name="T1" fmla="*/ 0 h 261"/>
                <a:gd name="T2" fmla="*/ 18 w 278"/>
                <a:gd name="T3" fmla="*/ 0 h 261"/>
                <a:gd name="T4" fmla="*/ 21 w 278"/>
                <a:gd name="T5" fmla="*/ 1 h 261"/>
                <a:gd name="T6" fmla="*/ 24 w 278"/>
                <a:gd name="T7" fmla="*/ 2 h 261"/>
                <a:gd name="T8" fmla="*/ 26 w 278"/>
                <a:gd name="T9" fmla="*/ 4 h 261"/>
                <a:gd name="T10" fmla="*/ 28 w 278"/>
                <a:gd name="T11" fmla="*/ 6 h 261"/>
                <a:gd name="T12" fmla="*/ 30 w 278"/>
                <a:gd name="T13" fmla="*/ 9 h 261"/>
                <a:gd name="T14" fmla="*/ 30 w 278"/>
                <a:gd name="T15" fmla="*/ 11 h 261"/>
                <a:gd name="T16" fmla="*/ 31 w 278"/>
                <a:gd name="T17" fmla="*/ 14 h 261"/>
                <a:gd name="T18" fmla="*/ 30 w 278"/>
                <a:gd name="T19" fmla="*/ 17 h 261"/>
                <a:gd name="T20" fmla="*/ 30 w 278"/>
                <a:gd name="T21" fmla="*/ 20 h 261"/>
                <a:gd name="T22" fmla="*/ 28 w 278"/>
                <a:gd name="T23" fmla="*/ 23 h 261"/>
                <a:gd name="T24" fmla="*/ 26 w 278"/>
                <a:gd name="T25" fmla="*/ 25 h 261"/>
                <a:gd name="T26" fmla="*/ 24 w 278"/>
                <a:gd name="T27" fmla="*/ 27 h 261"/>
                <a:gd name="T28" fmla="*/ 21 w 278"/>
                <a:gd name="T29" fmla="*/ 28 h 261"/>
                <a:gd name="T30" fmla="*/ 18 w 278"/>
                <a:gd name="T31" fmla="*/ 29 h 261"/>
                <a:gd name="T32" fmla="*/ 15 w 278"/>
                <a:gd name="T33" fmla="*/ 29 h 261"/>
                <a:gd name="T34" fmla="*/ 12 w 278"/>
                <a:gd name="T35" fmla="*/ 29 h 261"/>
                <a:gd name="T36" fmla="*/ 9 w 278"/>
                <a:gd name="T37" fmla="*/ 28 h 261"/>
                <a:gd name="T38" fmla="*/ 7 w 278"/>
                <a:gd name="T39" fmla="*/ 27 h 261"/>
                <a:gd name="T40" fmla="*/ 5 w 278"/>
                <a:gd name="T41" fmla="*/ 25 h 261"/>
                <a:gd name="T42" fmla="*/ 3 w 278"/>
                <a:gd name="T43" fmla="*/ 23 h 261"/>
                <a:gd name="T44" fmla="*/ 1 w 278"/>
                <a:gd name="T45" fmla="*/ 20 h 261"/>
                <a:gd name="T46" fmla="*/ 0 w 278"/>
                <a:gd name="T47" fmla="*/ 17 h 261"/>
                <a:gd name="T48" fmla="*/ 0 w 278"/>
                <a:gd name="T49" fmla="*/ 14 h 261"/>
                <a:gd name="T50" fmla="*/ 0 w 278"/>
                <a:gd name="T51" fmla="*/ 11 h 261"/>
                <a:gd name="T52" fmla="*/ 1 w 278"/>
                <a:gd name="T53" fmla="*/ 9 h 261"/>
                <a:gd name="T54" fmla="*/ 3 w 278"/>
                <a:gd name="T55" fmla="*/ 6 h 261"/>
                <a:gd name="T56" fmla="*/ 5 w 278"/>
                <a:gd name="T57" fmla="*/ 4 h 261"/>
                <a:gd name="T58" fmla="*/ 7 w 278"/>
                <a:gd name="T59" fmla="*/ 2 h 261"/>
                <a:gd name="T60" fmla="*/ 9 w 278"/>
                <a:gd name="T61" fmla="*/ 1 h 261"/>
                <a:gd name="T62" fmla="*/ 12 w 278"/>
                <a:gd name="T63" fmla="*/ 0 h 261"/>
                <a:gd name="T64" fmla="*/ 15 w 278"/>
                <a:gd name="T65" fmla="*/ 0 h 2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78" h="261">
                  <a:moveTo>
                    <a:pt x="137" y="0"/>
                  </a:moveTo>
                  <a:lnTo>
                    <a:pt x="164" y="4"/>
                  </a:lnTo>
                  <a:lnTo>
                    <a:pt x="190" y="12"/>
                  </a:lnTo>
                  <a:lnTo>
                    <a:pt x="214" y="22"/>
                  </a:lnTo>
                  <a:lnTo>
                    <a:pt x="236" y="39"/>
                  </a:lnTo>
                  <a:lnTo>
                    <a:pt x="255" y="57"/>
                  </a:lnTo>
                  <a:lnTo>
                    <a:pt x="266" y="79"/>
                  </a:lnTo>
                  <a:lnTo>
                    <a:pt x="273" y="103"/>
                  </a:lnTo>
                  <a:lnTo>
                    <a:pt x="278" y="128"/>
                  </a:lnTo>
                  <a:lnTo>
                    <a:pt x="273" y="155"/>
                  </a:lnTo>
                  <a:lnTo>
                    <a:pt x="266" y="182"/>
                  </a:lnTo>
                  <a:lnTo>
                    <a:pt x="255" y="205"/>
                  </a:lnTo>
                  <a:lnTo>
                    <a:pt x="236" y="224"/>
                  </a:lnTo>
                  <a:lnTo>
                    <a:pt x="214" y="239"/>
                  </a:lnTo>
                  <a:lnTo>
                    <a:pt x="190" y="251"/>
                  </a:lnTo>
                  <a:lnTo>
                    <a:pt x="164" y="258"/>
                  </a:lnTo>
                  <a:lnTo>
                    <a:pt x="137" y="261"/>
                  </a:lnTo>
                  <a:lnTo>
                    <a:pt x="110" y="258"/>
                  </a:lnTo>
                  <a:lnTo>
                    <a:pt x="83" y="251"/>
                  </a:lnTo>
                  <a:lnTo>
                    <a:pt x="61" y="239"/>
                  </a:lnTo>
                  <a:lnTo>
                    <a:pt x="42" y="224"/>
                  </a:lnTo>
                  <a:lnTo>
                    <a:pt x="24" y="205"/>
                  </a:lnTo>
                  <a:lnTo>
                    <a:pt x="12" y="182"/>
                  </a:lnTo>
                  <a:lnTo>
                    <a:pt x="4" y="155"/>
                  </a:lnTo>
                  <a:lnTo>
                    <a:pt x="0" y="128"/>
                  </a:lnTo>
                  <a:lnTo>
                    <a:pt x="4" y="103"/>
                  </a:lnTo>
                  <a:lnTo>
                    <a:pt x="12" y="79"/>
                  </a:lnTo>
                  <a:lnTo>
                    <a:pt x="24" y="57"/>
                  </a:lnTo>
                  <a:lnTo>
                    <a:pt x="42" y="39"/>
                  </a:lnTo>
                  <a:lnTo>
                    <a:pt x="61" y="22"/>
                  </a:lnTo>
                  <a:lnTo>
                    <a:pt x="83" y="12"/>
                  </a:lnTo>
                  <a:lnTo>
                    <a:pt x="110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B5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Freeform 80"/>
            <p:cNvSpPr>
              <a:spLocks/>
            </p:cNvSpPr>
            <p:nvPr/>
          </p:nvSpPr>
          <p:spPr bwMode="auto">
            <a:xfrm rot="696599">
              <a:off x="3206" y="1190"/>
              <a:ext cx="86" cy="82"/>
            </a:xfrm>
            <a:custGeom>
              <a:avLst/>
              <a:gdLst>
                <a:gd name="T0" fmla="*/ 14 w 259"/>
                <a:gd name="T1" fmla="*/ 0 h 247"/>
                <a:gd name="T2" fmla="*/ 17 w 259"/>
                <a:gd name="T3" fmla="*/ 0 h 247"/>
                <a:gd name="T4" fmla="*/ 20 w 259"/>
                <a:gd name="T5" fmla="*/ 1 h 247"/>
                <a:gd name="T6" fmla="*/ 22 w 259"/>
                <a:gd name="T7" fmla="*/ 3 h 247"/>
                <a:gd name="T8" fmla="*/ 25 w 259"/>
                <a:gd name="T9" fmla="*/ 4 h 247"/>
                <a:gd name="T10" fmla="*/ 26 w 259"/>
                <a:gd name="T11" fmla="*/ 6 h 247"/>
                <a:gd name="T12" fmla="*/ 27 w 259"/>
                <a:gd name="T13" fmla="*/ 9 h 247"/>
                <a:gd name="T14" fmla="*/ 28 w 259"/>
                <a:gd name="T15" fmla="*/ 11 h 247"/>
                <a:gd name="T16" fmla="*/ 29 w 259"/>
                <a:gd name="T17" fmla="*/ 14 h 247"/>
                <a:gd name="T18" fmla="*/ 28 w 259"/>
                <a:gd name="T19" fmla="*/ 17 h 247"/>
                <a:gd name="T20" fmla="*/ 27 w 259"/>
                <a:gd name="T21" fmla="*/ 19 h 247"/>
                <a:gd name="T22" fmla="*/ 26 w 259"/>
                <a:gd name="T23" fmla="*/ 21 h 247"/>
                <a:gd name="T24" fmla="*/ 25 w 259"/>
                <a:gd name="T25" fmla="*/ 24 h 247"/>
                <a:gd name="T26" fmla="*/ 22 w 259"/>
                <a:gd name="T27" fmla="*/ 25 h 247"/>
                <a:gd name="T28" fmla="*/ 20 w 259"/>
                <a:gd name="T29" fmla="*/ 27 h 247"/>
                <a:gd name="T30" fmla="*/ 17 w 259"/>
                <a:gd name="T31" fmla="*/ 27 h 247"/>
                <a:gd name="T32" fmla="*/ 14 w 259"/>
                <a:gd name="T33" fmla="*/ 27 h 247"/>
                <a:gd name="T34" fmla="*/ 11 w 259"/>
                <a:gd name="T35" fmla="*/ 27 h 247"/>
                <a:gd name="T36" fmla="*/ 9 w 259"/>
                <a:gd name="T37" fmla="*/ 27 h 247"/>
                <a:gd name="T38" fmla="*/ 7 w 259"/>
                <a:gd name="T39" fmla="*/ 25 h 247"/>
                <a:gd name="T40" fmla="*/ 4 w 259"/>
                <a:gd name="T41" fmla="*/ 24 h 247"/>
                <a:gd name="T42" fmla="*/ 3 w 259"/>
                <a:gd name="T43" fmla="*/ 21 h 247"/>
                <a:gd name="T44" fmla="*/ 1 w 259"/>
                <a:gd name="T45" fmla="*/ 19 h 247"/>
                <a:gd name="T46" fmla="*/ 1 w 259"/>
                <a:gd name="T47" fmla="*/ 17 h 247"/>
                <a:gd name="T48" fmla="*/ 0 w 259"/>
                <a:gd name="T49" fmla="*/ 14 h 247"/>
                <a:gd name="T50" fmla="*/ 1 w 259"/>
                <a:gd name="T51" fmla="*/ 11 h 247"/>
                <a:gd name="T52" fmla="*/ 1 w 259"/>
                <a:gd name="T53" fmla="*/ 9 h 247"/>
                <a:gd name="T54" fmla="*/ 3 w 259"/>
                <a:gd name="T55" fmla="*/ 6 h 247"/>
                <a:gd name="T56" fmla="*/ 4 w 259"/>
                <a:gd name="T57" fmla="*/ 4 h 247"/>
                <a:gd name="T58" fmla="*/ 7 w 259"/>
                <a:gd name="T59" fmla="*/ 3 h 247"/>
                <a:gd name="T60" fmla="*/ 9 w 259"/>
                <a:gd name="T61" fmla="*/ 1 h 247"/>
                <a:gd name="T62" fmla="*/ 11 w 259"/>
                <a:gd name="T63" fmla="*/ 0 h 247"/>
                <a:gd name="T64" fmla="*/ 14 w 259"/>
                <a:gd name="T65" fmla="*/ 0 h 2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9" h="247">
                  <a:moveTo>
                    <a:pt x="130" y="0"/>
                  </a:moveTo>
                  <a:lnTo>
                    <a:pt x="157" y="3"/>
                  </a:lnTo>
                  <a:lnTo>
                    <a:pt x="180" y="11"/>
                  </a:lnTo>
                  <a:lnTo>
                    <a:pt x="202" y="23"/>
                  </a:lnTo>
                  <a:lnTo>
                    <a:pt x="222" y="38"/>
                  </a:lnTo>
                  <a:lnTo>
                    <a:pt x="236" y="57"/>
                  </a:lnTo>
                  <a:lnTo>
                    <a:pt x="248" y="80"/>
                  </a:lnTo>
                  <a:lnTo>
                    <a:pt x="256" y="102"/>
                  </a:lnTo>
                  <a:lnTo>
                    <a:pt x="259" y="124"/>
                  </a:lnTo>
                  <a:lnTo>
                    <a:pt x="256" y="151"/>
                  </a:lnTo>
                  <a:lnTo>
                    <a:pt x="248" y="175"/>
                  </a:lnTo>
                  <a:lnTo>
                    <a:pt x="236" y="193"/>
                  </a:lnTo>
                  <a:lnTo>
                    <a:pt x="222" y="213"/>
                  </a:lnTo>
                  <a:lnTo>
                    <a:pt x="202" y="228"/>
                  </a:lnTo>
                  <a:lnTo>
                    <a:pt x="180" y="240"/>
                  </a:lnTo>
                  <a:lnTo>
                    <a:pt x="157" y="243"/>
                  </a:lnTo>
                  <a:lnTo>
                    <a:pt x="130" y="247"/>
                  </a:lnTo>
                  <a:lnTo>
                    <a:pt x="103" y="243"/>
                  </a:lnTo>
                  <a:lnTo>
                    <a:pt x="81" y="240"/>
                  </a:lnTo>
                  <a:lnTo>
                    <a:pt x="59" y="228"/>
                  </a:lnTo>
                  <a:lnTo>
                    <a:pt x="39" y="213"/>
                  </a:lnTo>
                  <a:lnTo>
                    <a:pt x="24" y="193"/>
                  </a:lnTo>
                  <a:lnTo>
                    <a:pt x="12" y="175"/>
                  </a:lnTo>
                  <a:lnTo>
                    <a:pt x="5" y="151"/>
                  </a:lnTo>
                  <a:lnTo>
                    <a:pt x="0" y="124"/>
                  </a:lnTo>
                  <a:lnTo>
                    <a:pt x="5" y="102"/>
                  </a:lnTo>
                  <a:lnTo>
                    <a:pt x="12" y="80"/>
                  </a:lnTo>
                  <a:lnTo>
                    <a:pt x="24" y="57"/>
                  </a:lnTo>
                  <a:lnTo>
                    <a:pt x="39" y="38"/>
                  </a:lnTo>
                  <a:lnTo>
                    <a:pt x="59" y="23"/>
                  </a:lnTo>
                  <a:lnTo>
                    <a:pt x="81" y="11"/>
                  </a:lnTo>
                  <a:lnTo>
                    <a:pt x="103" y="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4" name="Freeform 81"/>
            <p:cNvSpPr>
              <a:spLocks/>
            </p:cNvSpPr>
            <p:nvPr/>
          </p:nvSpPr>
          <p:spPr bwMode="auto">
            <a:xfrm rot="696599">
              <a:off x="3211" y="1194"/>
              <a:ext cx="77" cy="74"/>
            </a:xfrm>
            <a:custGeom>
              <a:avLst/>
              <a:gdLst>
                <a:gd name="T0" fmla="*/ 13 w 231"/>
                <a:gd name="T1" fmla="*/ 0 h 224"/>
                <a:gd name="T2" fmla="*/ 15 w 231"/>
                <a:gd name="T3" fmla="*/ 0 h 224"/>
                <a:gd name="T4" fmla="*/ 18 w 231"/>
                <a:gd name="T5" fmla="*/ 1 h 224"/>
                <a:gd name="T6" fmla="*/ 20 w 231"/>
                <a:gd name="T7" fmla="*/ 2 h 224"/>
                <a:gd name="T8" fmla="*/ 22 w 231"/>
                <a:gd name="T9" fmla="*/ 4 h 224"/>
                <a:gd name="T10" fmla="*/ 24 w 231"/>
                <a:gd name="T11" fmla="*/ 5 h 224"/>
                <a:gd name="T12" fmla="*/ 25 w 231"/>
                <a:gd name="T13" fmla="*/ 8 h 224"/>
                <a:gd name="T14" fmla="*/ 25 w 231"/>
                <a:gd name="T15" fmla="*/ 10 h 224"/>
                <a:gd name="T16" fmla="*/ 26 w 231"/>
                <a:gd name="T17" fmla="*/ 12 h 224"/>
                <a:gd name="T18" fmla="*/ 25 w 231"/>
                <a:gd name="T19" fmla="*/ 15 h 224"/>
                <a:gd name="T20" fmla="*/ 25 w 231"/>
                <a:gd name="T21" fmla="*/ 18 h 224"/>
                <a:gd name="T22" fmla="*/ 24 w 231"/>
                <a:gd name="T23" fmla="*/ 19 h 224"/>
                <a:gd name="T24" fmla="*/ 22 w 231"/>
                <a:gd name="T25" fmla="*/ 21 h 224"/>
                <a:gd name="T26" fmla="*/ 20 w 231"/>
                <a:gd name="T27" fmla="*/ 22 h 224"/>
                <a:gd name="T28" fmla="*/ 18 w 231"/>
                <a:gd name="T29" fmla="*/ 24 h 224"/>
                <a:gd name="T30" fmla="*/ 15 w 231"/>
                <a:gd name="T31" fmla="*/ 24 h 224"/>
                <a:gd name="T32" fmla="*/ 13 w 231"/>
                <a:gd name="T33" fmla="*/ 24 h 224"/>
                <a:gd name="T34" fmla="*/ 10 w 231"/>
                <a:gd name="T35" fmla="*/ 24 h 224"/>
                <a:gd name="T36" fmla="*/ 7 w 231"/>
                <a:gd name="T37" fmla="*/ 24 h 224"/>
                <a:gd name="T38" fmla="*/ 5 w 231"/>
                <a:gd name="T39" fmla="*/ 22 h 224"/>
                <a:gd name="T40" fmla="*/ 4 w 231"/>
                <a:gd name="T41" fmla="*/ 21 h 224"/>
                <a:gd name="T42" fmla="*/ 2 w 231"/>
                <a:gd name="T43" fmla="*/ 19 h 224"/>
                <a:gd name="T44" fmla="*/ 1 w 231"/>
                <a:gd name="T45" fmla="*/ 18 h 224"/>
                <a:gd name="T46" fmla="*/ 0 w 231"/>
                <a:gd name="T47" fmla="*/ 15 h 224"/>
                <a:gd name="T48" fmla="*/ 0 w 231"/>
                <a:gd name="T49" fmla="*/ 12 h 224"/>
                <a:gd name="T50" fmla="*/ 0 w 231"/>
                <a:gd name="T51" fmla="*/ 10 h 224"/>
                <a:gd name="T52" fmla="*/ 1 w 231"/>
                <a:gd name="T53" fmla="*/ 8 h 224"/>
                <a:gd name="T54" fmla="*/ 2 w 231"/>
                <a:gd name="T55" fmla="*/ 5 h 224"/>
                <a:gd name="T56" fmla="*/ 4 w 231"/>
                <a:gd name="T57" fmla="*/ 4 h 224"/>
                <a:gd name="T58" fmla="*/ 5 w 231"/>
                <a:gd name="T59" fmla="*/ 2 h 224"/>
                <a:gd name="T60" fmla="*/ 7 w 231"/>
                <a:gd name="T61" fmla="*/ 1 h 224"/>
                <a:gd name="T62" fmla="*/ 10 w 231"/>
                <a:gd name="T63" fmla="*/ 0 h 224"/>
                <a:gd name="T64" fmla="*/ 13 w 231"/>
                <a:gd name="T65" fmla="*/ 0 h 22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1" h="224">
                  <a:moveTo>
                    <a:pt x="113" y="0"/>
                  </a:moveTo>
                  <a:lnTo>
                    <a:pt x="136" y="4"/>
                  </a:lnTo>
                  <a:lnTo>
                    <a:pt x="158" y="7"/>
                  </a:lnTo>
                  <a:lnTo>
                    <a:pt x="178" y="19"/>
                  </a:lnTo>
                  <a:lnTo>
                    <a:pt x="197" y="34"/>
                  </a:lnTo>
                  <a:lnTo>
                    <a:pt x="212" y="49"/>
                  </a:lnTo>
                  <a:lnTo>
                    <a:pt x="222" y="73"/>
                  </a:lnTo>
                  <a:lnTo>
                    <a:pt x="227" y="91"/>
                  </a:lnTo>
                  <a:lnTo>
                    <a:pt x="231" y="113"/>
                  </a:lnTo>
                  <a:lnTo>
                    <a:pt x="227" y="137"/>
                  </a:lnTo>
                  <a:lnTo>
                    <a:pt x="222" y="160"/>
                  </a:lnTo>
                  <a:lnTo>
                    <a:pt x="212" y="179"/>
                  </a:lnTo>
                  <a:lnTo>
                    <a:pt x="197" y="194"/>
                  </a:lnTo>
                  <a:lnTo>
                    <a:pt x="178" y="205"/>
                  </a:lnTo>
                  <a:lnTo>
                    <a:pt x="158" y="217"/>
                  </a:lnTo>
                  <a:lnTo>
                    <a:pt x="136" y="221"/>
                  </a:lnTo>
                  <a:lnTo>
                    <a:pt x="113" y="224"/>
                  </a:lnTo>
                  <a:lnTo>
                    <a:pt x="91" y="221"/>
                  </a:lnTo>
                  <a:lnTo>
                    <a:pt x="67" y="217"/>
                  </a:lnTo>
                  <a:lnTo>
                    <a:pt x="49" y="205"/>
                  </a:lnTo>
                  <a:lnTo>
                    <a:pt x="33" y="194"/>
                  </a:lnTo>
                  <a:lnTo>
                    <a:pt x="18" y="179"/>
                  </a:lnTo>
                  <a:lnTo>
                    <a:pt x="7" y="160"/>
                  </a:lnTo>
                  <a:lnTo>
                    <a:pt x="3" y="137"/>
                  </a:lnTo>
                  <a:lnTo>
                    <a:pt x="0" y="113"/>
                  </a:lnTo>
                  <a:lnTo>
                    <a:pt x="3" y="91"/>
                  </a:lnTo>
                  <a:lnTo>
                    <a:pt x="7" y="73"/>
                  </a:lnTo>
                  <a:lnTo>
                    <a:pt x="18" y="49"/>
                  </a:lnTo>
                  <a:lnTo>
                    <a:pt x="33" y="34"/>
                  </a:lnTo>
                  <a:lnTo>
                    <a:pt x="49" y="19"/>
                  </a:lnTo>
                  <a:lnTo>
                    <a:pt x="67" y="7"/>
                  </a:lnTo>
                  <a:lnTo>
                    <a:pt x="91" y="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7C7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5" name="Freeform 82"/>
            <p:cNvSpPr>
              <a:spLocks/>
            </p:cNvSpPr>
            <p:nvPr/>
          </p:nvSpPr>
          <p:spPr bwMode="auto">
            <a:xfrm rot="696599">
              <a:off x="3215" y="1198"/>
              <a:ext cx="68" cy="67"/>
            </a:xfrm>
            <a:custGeom>
              <a:avLst/>
              <a:gdLst>
                <a:gd name="T0" fmla="*/ 11 w 205"/>
                <a:gd name="T1" fmla="*/ 0 h 202"/>
                <a:gd name="T2" fmla="*/ 16 w 205"/>
                <a:gd name="T3" fmla="*/ 1 h 202"/>
                <a:gd name="T4" fmla="*/ 20 w 205"/>
                <a:gd name="T5" fmla="*/ 3 h 202"/>
                <a:gd name="T6" fmla="*/ 22 w 205"/>
                <a:gd name="T7" fmla="*/ 7 h 202"/>
                <a:gd name="T8" fmla="*/ 23 w 205"/>
                <a:gd name="T9" fmla="*/ 11 h 202"/>
                <a:gd name="T10" fmla="*/ 22 w 205"/>
                <a:gd name="T11" fmla="*/ 15 h 202"/>
                <a:gd name="T12" fmla="*/ 20 w 205"/>
                <a:gd name="T13" fmla="*/ 19 h 202"/>
                <a:gd name="T14" fmla="*/ 16 w 205"/>
                <a:gd name="T15" fmla="*/ 21 h 202"/>
                <a:gd name="T16" fmla="*/ 11 w 205"/>
                <a:gd name="T17" fmla="*/ 22 h 202"/>
                <a:gd name="T18" fmla="*/ 7 w 205"/>
                <a:gd name="T19" fmla="*/ 21 h 202"/>
                <a:gd name="T20" fmla="*/ 4 w 205"/>
                <a:gd name="T21" fmla="*/ 19 h 202"/>
                <a:gd name="T22" fmla="*/ 1 w 205"/>
                <a:gd name="T23" fmla="*/ 15 h 202"/>
                <a:gd name="T24" fmla="*/ 0 w 205"/>
                <a:gd name="T25" fmla="*/ 11 h 202"/>
                <a:gd name="T26" fmla="*/ 1 w 205"/>
                <a:gd name="T27" fmla="*/ 7 h 202"/>
                <a:gd name="T28" fmla="*/ 4 w 205"/>
                <a:gd name="T29" fmla="*/ 3 h 202"/>
                <a:gd name="T30" fmla="*/ 7 w 205"/>
                <a:gd name="T31" fmla="*/ 1 h 202"/>
                <a:gd name="T32" fmla="*/ 11 w 205"/>
                <a:gd name="T33" fmla="*/ 0 h 2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5" h="202">
                  <a:moveTo>
                    <a:pt x="103" y="0"/>
                  </a:moveTo>
                  <a:lnTo>
                    <a:pt x="145" y="7"/>
                  </a:lnTo>
                  <a:lnTo>
                    <a:pt x="180" y="30"/>
                  </a:lnTo>
                  <a:lnTo>
                    <a:pt x="198" y="64"/>
                  </a:lnTo>
                  <a:lnTo>
                    <a:pt x="205" y="101"/>
                  </a:lnTo>
                  <a:lnTo>
                    <a:pt x="198" y="140"/>
                  </a:lnTo>
                  <a:lnTo>
                    <a:pt x="180" y="175"/>
                  </a:lnTo>
                  <a:lnTo>
                    <a:pt x="145" y="193"/>
                  </a:lnTo>
                  <a:lnTo>
                    <a:pt x="103" y="202"/>
                  </a:lnTo>
                  <a:lnTo>
                    <a:pt x="61" y="193"/>
                  </a:lnTo>
                  <a:lnTo>
                    <a:pt x="32" y="175"/>
                  </a:lnTo>
                  <a:lnTo>
                    <a:pt x="8" y="140"/>
                  </a:lnTo>
                  <a:lnTo>
                    <a:pt x="0" y="101"/>
                  </a:lnTo>
                  <a:lnTo>
                    <a:pt x="8" y="64"/>
                  </a:lnTo>
                  <a:lnTo>
                    <a:pt x="32" y="30"/>
                  </a:lnTo>
                  <a:lnTo>
                    <a:pt x="61" y="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6" name="Freeform 83"/>
            <p:cNvSpPr>
              <a:spLocks/>
            </p:cNvSpPr>
            <p:nvPr/>
          </p:nvSpPr>
          <p:spPr bwMode="auto">
            <a:xfrm rot="696599">
              <a:off x="3216" y="1200"/>
              <a:ext cx="65" cy="61"/>
            </a:xfrm>
            <a:custGeom>
              <a:avLst/>
              <a:gdLst>
                <a:gd name="T0" fmla="*/ 11 w 193"/>
                <a:gd name="T1" fmla="*/ 0 h 183"/>
                <a:gd name="T2" fmla="*/ 15 w 193"/>
                <a:gd name="T3" fmla="*/ 1 h 183"/>
                <a:gd name="T4" fmla="*/ 19 w 193"/>
                <a:gd name="T5" fmla="*/ 3 h 183"/>
                <a:gd name="T6" fmla="*/ 21 w 193"/>
                <a:gd name="T7" fmla="*/ 6 h 183"/>
                <a:gd name="T8" fmla="*/ 22 w 193"/>
                <a:gd name="T9" fmla="*/ 10 h 183"/>
                <a:gd name="T10" fmla="*/ 21 w 193"/>
                <a:gd name="T11" fmla="*/ 14 h 183"/>
                <a:gd name="T12" fmla="*/ 19 w 193"/>
                <a:gd name="T13" fmla="*/ 18 h 183"/>
                <a:gd name="T14" fmla="*/ 15 w 193"/>
                <a:gd name="T15" fmla="*/ 19 h 183"/>
                <a:gd name="T16" fmla="*/ 11 w 193"/>
                <a:gd name="T17" fmla="*/ 20 h 183"/>
                <a:gd name="T18" fmla="*/ 7 w 193"/>
                <a:gd name="T19" fmla="*/ 19 h 183"/>
                <a:gd name="T20" fmla="*/ 3 w 193"/>
                <a:gd name="T21" fmla="*/ 18 h 183"/>
                <a:gd name="T22" fmla="*/ 1 w 193"/>
                <a:gd name="T23" fmla="*/ 14 h 183"/>
                <a:gd name="T24" fmla="*/ 0 w 193"/>
                <a:gd name="T25" fmla="*/ 10 h 183"/>
                <a:gd name="T26" fmla="*/ 1 w 193"/>
                <a:gd name="T27" fmla="*/ 6 h 183"/>
                <a:gd name="T28" fmla="*/ 3 w 193"/>
                <a:gd name="T29" fmla="*/ 3 h 183"/>
                <a:gd name="T30" fmla="*/ 7 w 193"/>
                <a:gd name="T31" fmla="*/ 1 h 183"/>
                <a:gd name="T32" fmla="*/ 11 w 193"/>
                <a:gd name="T33" fmla="*/ 0 h 1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3" h="183">
                  <a:moveTo>
                    <a:pt x="98" y="0"/>
                  </a:moveTo>
                  <a:lnTo>
                    <a:pt x="136" y="8"/>
                  </a:lnTo>
                  <a:lnTo>
                    <a:pt x="167" y="27"/>
                  </a:lnTo>
                  <a:lnTo>
                    <a:pt x="185" y="57"/>
                  </a:lnTo>
                  <a:lnTo>
                    <a:pt x="193" y="94"/>
                  </a:lnTo>
                  <a:lnTo>
                    <a:pt x="185" y="129"/>
                  </a:lnTo>
                  <a:lnTo>
                    <a:pt x="167" y="160"/>
                  </a:lnTo>
                  <a:lnTo>
                    <a:pt x="136" y="175"/>
                  </a:lnTo>
                  <a:lnTo>
                    <a:pt x="98" y="183"/>
                  </a:lnTo>
                  <a:lnTo>
                    <a:pt x="59" y="175"/>
                  </a:lnTo>
                  <a:lnTo>
                    <a:pt x="30" y="160"/>
                  </a:lnTo>
                  <a:lnTo>
                    <a:pt x="7" y="129"/>
                  </a:lnTo>
                  <a:lnTo>
                    <a:pt x="0" y="94"/>
                  </a:lnTo>
                  <a:lnTo>
                    <a:pt x="7" y="57"/>
                  </a:lnTo>
                  <a:lnTo>
                    <a:pt x="30" y="27"/>
                  </a:lnTo>
                  <a:lnTo>
                    <a:pt x="59" y="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7" name="Freeform 84"/>
            <p:cNvSpPr>
              <a:spLocks/>
            </p:cNvSpPr>
            <p:nvPr/>
          </p:nvSpPr>
          <p:spPr bwMode="auto">
            <a:xfrm rot="696599">
              <a:off x="3220" y="1204"/>
              <a:ext cx="58" cy="54"/>
            </a:xfrm>
            <a:custGeom>
              <a:avLst/>
              <a:gdLst>
                <a:gd name="T0" fmla="*/ 10 w 175"/>
                <a:gd name="T1" fmla="*/ 0 h 163"/>
                <a:gd name="T2" fmla="*/ 14 w 175"/>
                <a:gd name="T3" fmla="*/ 1 h 163"/>
                <a:gd name="T4" fmla="*/ 16 w 175"/>
                <a:gd name="T5" fmla="*/ 3 h 163"/>
                <a:gd name="T6" fmla="*/ 19 w 175"/>
                <a:gd name="T7" fmla="*/ 5 h 163"/>
                <a:gd name="T8" fmla="*/ 19 w 175"/>
                <a:gd name="T9" fmla="*/ 9 h 163"/>
                <a:gd name="T10" fmla="*/ 19 w 175"/>
                <a:gd name="T11" fmla="*/ 13 h 163"/>
                <a:gd name="T12" fmla="*/ 16 w 175"/>
                <a:gd name="T13" fmla="*/ 16 h 163"/>
                <a:gd name="T14" fmla="*/ 14 w 175"/>
                <a:gd name="T15" fmla="*/ 17 h 163"/>
                <a:gd name="T16" fmla="*/ 10 w 175"/>
                <a:gd name="T17" fmla="*/ 18 h 163"/>
                <a:gd name="T18" fmla="*/ 6 w 175"/>
                <a:gd name="T19" fmla="*/ 17 h 163"/>
                <a:gd name="T20" fmla="*/ 3 w 175"/>
                <a:gd name="T21" fmla="*/ 16 h 163"/>
                <a:gd name="T22" fmla="*/ 1 w 175"/>
                <a:gd name="T23" fmla="*/ 13 h 163"/>
                <a:gd name="T24" fmla="*/ 0 w 175"/>
                <a:gd name="T25" fmla="*/ 9 h 163"/>
                <a:gd name="T26" fmla="*/ 1 w 175"/>
                <a:gd name="T27" fmla="*/ 5 h 163"/>
                <a:gd name="T28" fmla="*/ 3 w 175"/>
                <a:gd name="T29" fmla="*/ 3 h 163"/>
                <a:gd name="T30" fmla="*/ 6 w 175"/>
                <a:gd name="T31" fmla="*/ 1 h 163"/>
                <a:gd name="T32" fmla="*/ 10 w 175"/>
                <a:gd name="T33" fmla="*/ 0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5" h="163">
                  <a:moveTo>
                    <a:pt x="88" y="0"/>
                  </a:moveTo>
                  <a:lnTo>
                    <a:pt x="123" y="8"/>
                  </a:lnTo>
                  <a:lnTo>
                    <a:pt x="148" y="23"/>
                  </a:lnTo>
                  <a:lnTo>
                    <a:pt x="168" y="49"/>
                  </a:lnTo>
                  <a:lnTo>
                    <a:pt x="175" y="82"/>
                  </a:lnTo>
                  <a:lnTo>
                    <a:pt x="168" y="114"/>
                  </a:lnTo>
                  <a:lnTo>
                    <a:pt x="148" y="141"/>
                  </a:lnTo>
                  <a:lnTo>
                    <a:pt x="123" y="156"/>
                  </a:lnTo>
                  <a:lnTo>
                    <a:pt x="88" y="163"/>
                  </a:lnTo>
                  <a:lnTo>
                    <a:pt x="54" y="156"/>
                  </a:lnTo>
                  <a:lnTo>
                    <a:pt x="27" y="141"/>
                  </a:lnTo>
                  <a:lnTo>
                    <a:pt x="8" y="114"/>
                  </a:lnTo>
                  <a:lnTo>
                    <a:pt x="0" y="82"/>
                  </a:lnTo>
                  <a:lnTo>
                    <a:pt x="8" y="49"/>
                  </a:lnTo>
                  <a:lnTo>
                    <a:pt x="27" y="23"/>
                  </a:lnTo>
                  <a:lnTo>
                    <a:pt x="54" y="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8" name="Freeform 85"/>
            <p:cNvSpPr>
              <a:spLocks/>
            </p:cNvSpPr>
            <p:nvPr/>
          </p:nvSpPr>
          <p:spPr bwMode="auto">
            <a:xfrm rot="696599">
              <a:off x="3238" y="1189"/>
              <a:ext cx="33" cy="32"/>
            </a:xfrm>
            <a:custGeom>
              <a:avLst/>
              <a:gdLst>
                <a:gd name="T0" fmla="*/ 0 w 99"/>
                <a:gd name="T1" fmla="*/ 2 h 98"/>
                <a:gd name="T2" fmla="*/ 2 w 99"/>
                <a:gd name="T3" fmla="*/ 4 h 98"/>
                <a:gd name="T4" fmla="*/ 2 w 99"/>
                <a:gd name="T5" fmla="*/ 6 h 98"/>
                <a:gd name="T6" fmla="*/ 4 w 99"/>
                <a:gd name="T7" fmla="*/ 8 h 98"/>
                <a:gd name="T8" fmla="*/ 4 w 99"/>
                <a:gd name="T9" fmla="*/ 8 h 98"/>
                <a:gd name="T10" fmla="*/ 4 w 99"/>
                <a:gd name="T11" fmla="*/ 8 h 98"/>
                <a:gd name="T12" fmla="*/ 4 w 99"/>
                <a:gd name="T13" fmla="*/ 9 h 98"/>
                <a:gd name="T14" fmla="*/ 5 w 99"/>
                <a:gd name="T15" fmla="*/ 10 h 98"/>
                <a:gd name="T16" fmla="*/ 7 w 99"/>
                <a:gd name="T17" fmla="*/ 10 h 98"/>
                <a:gd name="T18" fmla="*/ 8 w 99"/>
                <a:gd name="T19" fmla="*/ 10 h 98"/>
                <a:gd name="T20" fmla="*/ 9 w 99"/>
                <a:gd name="T21" fmla="*/ 10 h 98"/>
                <a:gd name="T22" fmla="*/ 11 w 99"/>
                <a:gd name="T23" fmla="*/ 8 h 98"/>
                <a:gd name="T24" fmla="*/ 7 w 99"/>
                <a:gd name="T25" fmla="*/ 8 h 98"/>
                <a:gd name="T26" fmla="*/ 7 w 99"/>
                <a:gd name="T27" fmla="*/ 7 h 98"/>
                <a:gd name="T28" fmla="*/ 7 w 99"/>
                <a:gd name="T29" fmla="*/ 7 h 98"/>
                <a:gd name="T30" fmla="*/ 6 w 99"/>
                <a:gd name="T31" fmla="*/ 6 h 98"/>
                <a:gd name="T32" fmla="*/ 7 w 99"/>
                <a:gd name="T33" fmla="*/ 5 h 98"/>
                <a:gd name="T34" fmla="*/ 7 w 99"/>
                <a:gd name="T35" fmla="*/ 4 h 98"/>
                <a:gd name="T36" fmla="*/ 7 w 99"/>
                <a:gd name="T37" fmla="*/ 4 h 98"/>
                <a:gd name="T38" fmla="*/ 6 w 99"/>
                <a:gd name="T39" fmla="*/ 3 h 98"/>
                <a:gd name="T40" fmla="*/ 5 w 99"/>
                <a:gd name="T41" fmla="*/ 2 h 98"/>
                <a:gd name="T42" fmla="*/ 5 w 99"/>
                <a:gd name="T43" fmla="*/ 2 h 98"/>
                <a:gd name="T44" fmla="*/ 4 w 99"/>
                <a:gd name="T45" fmla="*/ 1 h 98"/>
                <a:gd name="T46" fmla="*/ 3 w 99"/>
                <a:gd name="T47" fmla="*/ 0 h 98"/>
                <a:gd name="T48" fmla="*/ 3 w 99"/>
                <a:gd name="T49" fmla="*/ 0 h 98"/>
                <a:gd name="T50" fmla="*/ 2 w 99"/>
                <a:gd name="T51" fmla="*/ 0 h 98"/>
                <a:gd name="T52" fmla="*/ 1 w 99"/>
                <a:gd name="T53" fmla="*/ 1 h 98"/>
                <a:gd name="T54" fmla="*/ 0 w 99"/>
                <a:gd name="T55" fmla="*/ 1 h 98"/>
                <a:gd name="T56" fmla="*/ 0 w 99"/>
                <a:gd name="T57" fmla="*/ 2 h 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9" h="98">
                  <a:moveTo>
                    <a:pt x="0" y="15"/>
                  </a:moveTo>
                  <a:lnTo>
                    <a:pt x="15" y="34"/>
                  </a:lnTo>
                  <a:lnTo>
                    <a:pt x="15" y="57"/>
                  </a:lnTo>
                  <a:lnTo>
                    <a:pt x="37" y="69"/>
                  </a:lnTo>
                  <a:lnTo>
                    <a:pt x="37" y="76"/>
                  </a:lnTo>
                  <a:lnTo>
                    <a:pt x="37" y="79"/>
                  </a:lnTo>
                  <a:lnTo>
                    <a:pt x="37" y="88"/>
                  </a:lnTo>
                  <a:lnTo>
                    <a:pt x="45" y="95"/>
                  </a:lnTo>
                  <a:lnTo>
                    <a:pt x="60" y="98"/>
                  </a:lnTo>
                  <a:lnTo>
                    <a:pt x="72" y="98"/>
                  </a:lnTo>
                  <a:lnTo>
                    <a:pt x="79" y="98"/>
                  </a:lnTo>
                  <a:lnTo>
                    <a:pt x="99" y="79"/>
                  </a:lnTo>
                  <a:lnTo>
                    <a:pt x="64" y="69"/>
                  </a:lnTo>
                  <a:lnTo>
                    <a:pt x="64" y="64"/>
                  </a:lnTo>
                  <a:lnTo>
                    <a:pt x="60" y="61"/>
                  </a:lnTo>
                  <a:lnTo>
                    <a:pt x="57" y="54"/>
                  </a:lnTo>
                  <a:lnTo>
                    <a:pt x="60" y="46"/>
                  </a:lnTo>
                  <a:lnTo>
                    <a:pt x="60" y="39"/>
                  </a:lnTo>
                  <a:lnTo>
                    <a:pt x="60" y="34"/>
                  </a:lnTo>
                  <a:lnTo>
                    <a:pt x="57" y="30"/>
                  </a:lnTo>
                  <a:lnTo>
                    <a:pt x="49" y="22"/>
                  </a:lnTo>
                  <a:lnTo>
                    <a:pt x="42" y="15"/>
                  </a:lnTo>
                  <a:lnTo>
                    <a:pt x="34" y="7"/>
                  </a:lnTo>
                  <a:lnTo>
                    <a:pt x="30" y="4"/>
                  </a:lnTo>
                  <a:lnTo>
                    <a:pt x="27" y="0"/>
                  </a:lnTo>
                  <a:lnTo>
                    <a:pt x="22" y="4"/>
                  </a:lnTo>
                  <a:lnTo>
                    <a:pt x="10" y="7"/>
                  </a:lnTo>
                  <a:lnTo>
                    <a:pt x="3" y="1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9" name="Freeform 86"/>
            <p:cNvSpPr>
              <a:spLocks/>
            </p:cNvSpPr>
            <p:nvPr/>
          </p:nvSpPr>
          <p:spPr bwMode="auto">
            <a:xfrm rot="696599">
              <a:off x="3236" y="1192"/>
              <a:ext cx="45" cy="75"/>
            </a:xfrm>
            <a:custGeom>
              <a:avLst/>
              <a:gdLst>
                <a:gd name="T0" fmla="*/ 6 w 134"/>
                <a:gd name="T1" fmla="*/ 0 h 225"/>
                <a:gd name="T2" fmla="*/ 7 w 134"/>
                <a:gd name="T3" fmla="*/ 0 h 225"/>
                <a:gd name="T4" fmla="*/ 9 w 134"/>
                <a:gd name="T5" fmla="*/ 1 h 225"/>
                <a:gd name="T6" fmla="*/ 11 w 134"/>
                <a:gd name="T7" fmla="*/ 1 h 225"/>
                <a:gd name="T8" fmla="*/ 13 w 134"/>
                <a:gd name="T9" fmla="*/ 2 h 225"/>
                <a:gd name="T10" fmla="*/ 13 w 134"/>
                <a:gd name="T11" fmla="*/ 3 h 225"/>
                <a:gd name="T12" fmla="*/ 13 w 134"/>
                <a:gd name="T13" fmla="*/ 4 h 225"/>
                <a:gd name="T14" fmla="*/ 12 w 134"/>
                <a:gd name="T15" fmla="*/ 6 h 225"/>
                <a:gd name="T16" fmla="*/ 12 w 134"/>
                <a:gd name="T17" fmla="*/ 6 h 225"/>
                <a:gd name="T18" fmla="*/ 13 w 134"/>
                <a:gd name="T19" fmla="*/ 7 h 225"/>
                <a:gd name="T20" fmla="*/ 14 w 134"/>
                <a:gd name="T21" fmla="*/ 7 h 225"/>
                <a:gd name="T22" fmla="*/ 14 w 134"/>
                <a:gd name="T23" fmla="*/ 8 h 225"/>
                <a:gd name="T24" fmla="*/ 15 w 134"/>
                <a:gd name="T25" fmla="*/ 9 h 225"/>
                <a:gd name="T26" fmla="*/ 14 w 134"/>
                <a:gd name="T27" fmla="*/ 10 h 225"/>
                <a:gd name="T28" fmla="*/ 14 w 134"/>
                <a:gd name="T29" fmla="*/ 12 h 225"/>
                <a:gd name="T30" fmla="*/ 14 w 134"/>
                <a:gd name="T31" fmla="*/ 13 h 225"/>
                <a:gd name="T32" fmla="*/ 14 w 134"/>
                <a:gd name="T33" fmla="*/ 14 h 225"/>
                <a:gd name="T34" fmla="*/ 14 w 134"/>
                <a:gd name="T35" fmla="*/ 14 h 225"/>
                <a:gd name="T36" fmla="*/ 14 w 134"/>
                <a:gd name="T37" fmla="*/ 15 h 225"/>
                <a:gd name="T38" fmla="*/ 14 w 134"/>
                <a:gd name="T39" fmla="*/ 16 h 225"/>
                <a:gd name="T40" fmla="*/ 14 w 134"/>
                <a:gd name="T41" fmla="*/ 18 h 225"/>
                <a:gd name="T42" fmla="*/ 14 w 134"/>
                <a:gd name="T43" fmla="*/ 20 h 225"/>
                <a:gd name="T44" fmla="*/ 14 w 134"/>
                <a:gd name="T45" fmla="*/ 21 h 225"/>
                <a:gd name="T46" fmla="*/ 13 w 134"/>
                <a:gd name="T47" fmla="*/ 22 h 225"/>
                <a:gd name="T48" fmla="*/ 12 w 134"/>
                <a:gd name="T49" fmla="*/ 23 h 225"/>
                <a:gd name="T50" fmla="*/ 12 w 134"/>
                <a:gd name="T51" fmla="*/ 24 h 225"/>
                <a:gd name="T52" fmla="*/ 11 w 134"/>
                <a:gd name="T53" fmla="*/ 24 h 225"/>
                <a:gd name="T54" fmla="*/ 8 w 134"/>
                <a:gd name="T55" fmla="*/ 25 h 225"/>
                <a:gd name="T56" fmla="*/ 6 w 134"/>
                <a:gd name="T57" fmla="*/ 25 h 225"/>
                <a:gd name="T58" fmla="*/ 3 w 134"/>
                <a:gd name="T59" fmla="*/ 24 h 225"/>
                <a:gd name="T60" fmla="*/ 1 w 134"/>
                <a:gd name="T61" fmla="*/ 23 h 225"/>
                <a:gd name="T62" fmla="*/ 0 w 134"/>
                <a:gd name="T63" fmla="*/ 23 h 225"/>
                <a:gd name="T64" fmla="*/ 0 w 134"/>
                <a:gd name="T65" fmla="*/ 23 h 225"/>
                <a:gd name="T66" fmla="*/ 1 w 134"/>
                <a:gd name="T67" fmla="*/ 24 h 225"/>
                <a:gd name="T68" fmla="*/ 2 w 134"/>
                <a:gd name="T69" fmla="*/ 24 h 225"/>
                <a:gd name="T70" fmla="*/ 3 w 134"/>
                <a:gd name="T71" fmla="*/ 23 h 225"/>
                <a:gd name="T72" fmla="*/ 6 w 134"/>
                <a:gd name="T73" fmla="*/ 23 h 225"/>
                <a:gd name="T74" fmla="*/ 7 w 134"/>
                <a:gd name="T75" fmla="*/ 22 h 225"/>
                <a:gd name="T76" fmla="*/ 8 w 134"/>
                <a:gd name="T77" fmla="*/ 21 h 225"/>
                <a:gd name="T78" fmla="*/ 8 w 134"/>
                <a:gd name="T79" fmla="*/ 20 h 225"/>
                <a:gd name="T80" fmla="*/ 8 w 134"/>
                <a:gd name="T81" fmla="*/ 19 h 225"/>
                <a:gd name="T82" fmla="*/ 9 w 134"/>
                <a:gd name="T83" fmla="*/ 18 h 225"/>
                <a:gd name="T84" fmla="*/ 9 w 134"/>
                <a:gd name="T85" fmla="*/ 16 h 225"/>
                <a:gd name="T86" fmla="*/ 10 w 134"/>
                <a:gd name="T87" fmla="*/ 14 h 225"/>
                <a:gd name="T88" fmla="*/ 10 w 134"/>
                <a:gd name="T89" fmla="*/ 12 h 225"/>
                <a:gd name="T90" fmla="*/ 11 w 134"/>
                <a:gd name="T91" fmla="*/ 11 h 225"/>
                <a:gd name="T92" fmla="*/ 11 w 134"/>
                <a:gd name="T93" fmla="*/ 10 h 225"/>
                <a:gd name="T94" fmla="*/ 11 w 134"/>
                <a:gd name="T95" fmla="*/ 10 h 225"/>
                <a:gd name="T96" fmla="*/ 10 w 134"/>
                <a:gd name="T97" fmla="*/ 9 h 225"/>
                <a:gd name="T98" fmla="*/ 9 w 134"/>
                <a:gd name="T99" fmla="*/ 8 h 225"/>
                <a:gd name="T100" fmla="*/ 9 w 134"/>
                <a:gd name="T101" fmla="*/ 8 h 225"/>
                <a:gd name="T102" fmla="*/ 6 w 13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4" h="225">
                  <a:moveTo>
                    <a:pt x="53" y="0"/>
                  </a:moveTo>
                  <a:lnTo>
                    <a:pt x="62" y="0"/>
                  </a:lnTo>
                  <a:lnTo>
                    <a:pt x="80" y="8"/>
                  </a:lnTo>
                  <a:lnTo>
                    <a:pt x="102" y="11"/>
                  </a:lnTo>
                  <a:lnTo>
                    <a:pt x="119" y="18"/>
                  </a:lnTo>
                  <a:lnTo>
                    <a:pt x="119" y="30"/>
                  </a:lnTo>
                  <a:lnTo>
                    <a:pt x="114" y="38"/>
                  </a:lnTo>
                  <a:lnTo>
                    <a:pt x="107" y="50"/>
                  </a:lnTo>
                  <a:lnTo>
                    <a:pt x="107" y="53"/>
                  </a:lnTo>
                  <a:lnTo>
                    <a:pt x="114" y="60"/>
                  </a:lnTo>
                  <a:lnTo>
                    <a:pt x="122" y="65"/>
                  </a:lnTo>
                  <a:lnTo>
                    <a:pt x="129" y="72"/>
                  </a:lnTo>
                  <a:lnTo>
                    <a:pt x="134" y="84"/>
                  </a:lnTo>
                  <a:lnTo>
                    <a:pt x="129" y="94"/>
                  </a:lnTo>
                  <a:lnTo>
                    <a:pt x="126" y="106"/>
                  </a:lnTo>
                  <a:lnTo>
                    <a:pt x="122" y="117"/>
                  </a:lnTo>
                  <a:lnTo>
                    <a:pt x="122" y="124"/>
                  </a:lnTo>
                  <a:lnTo>
                    <a:pt x="126" y="124"/>
                  </a:lnTo>
                  <a:lnTo>
                    <a:pt x="129" y="133"/>
                  </a:lnTo>
                  <a:lnTo>
                    <a:pt x="129" y="148"/>
                  </a:lnTo>
                  <a:lnTo>
                    <a:pt x="129" y="163"/>
                  </a:lnTo>
                  <a:lnTo>
                    <a:pt x="129" y="178"/>
                  </a:lnTo>
                  <a:lnTo>
                    <a:pt x="126" y="190"/>
                  </a:lnTo>
                  <a:lnTo>
                    <a:pt x="119" y="201"/>
                  </a:lnTo>
                  <a:lnTo>
                    <a:pt x="111" y="208"/>
                  </a:lnTo>
                  <a:lnTo>
                    <a:pt x="107" y="216"/>
                  </a:lnTo>
                  <a:lnTo>
                    <a:pt x="95" y="220"/>
                  </a:lnTo>
                  <a:lnTo>
                    <a:pt x="72" y="225"/>
                  </a:lnTo>
                  <a:lnTo>
                    <a:pt x="50" y="225"/>
                  </a:lnTo>
                  <a:lnTo>
                    <a:pt x="27" y="220"/>
                  </a:lnTo>
                  <a:lnTo>
                    <a:pt x="8" y="208"/>
                  </a:lnTo>
                  <a:lnTo>
                    <a:pt x="0" y="205"/>
                  </a:lnTo>
                  <a:lnTo>
                    <a:pt x="3" y="208"/>
                  </a:lnTo>
                  <a:lnTo>
                    <a:pt x="12" y="213"/>
                  </a:lnTo>
                  <a:lnTo>
                    <a:pt x="20" y="213"/>
                  </a:lnTo>
                  <a:lnTo>
                    <a:pt x="30" y="208"/>
                  </a:lnTo>
                  <a:lnTo>
                    <a:pt x="50" y="205"/>
                  </a:lnTo>
                  <a:lnTo>
                    <a:pt x="62" y="198"/>
                  </a:lnTo>
                  <a:lnTo>
                    <a:pt x="69" y="190"/>
                  </a:lnTo>
                  <a:lnTo>
                    <a:pt x="72" y="183"/>
                  </a:lnTo>
                  <a:lnTo>
                    <a:pt x="72" y="175"/>
                  </a:lnTo>
                  <a:lnTo>
                    <a:pt x="77" y="166"/>
                  </a:lnTo>
                  <a:lnTo>
                    <a:pt x="80" y="148"/>
                  </a:lnTo>
                  <a:lnTo>
                    <a:pt x="87" y="129"/>
                  </a:lnTo>
                  <a:lnTo>
                    <a:pt x="92" y="109"/>
                  </a:lnTo>
                  <a:lnTo>
                    <a:pt x="95" y="99"/>
                  </a:lnTo>
                  <a:lnTo>
                    <a:pt x="95" y="94"/>
                  </a:lnTo>
                  <a:lnTo>
                    <a:pt x="95" y="87"/>
                  </a:lnTo>
                  <a:lnTo>
                    <a:pt x="92" y="80"/>
                  </a:lnTo>
                  <a:lnTo>
                    <a:pt x="84" y="75"/>
                  </a:lnTo>
                  <a:lnTo>
                    <a:pt x="84" y="7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Freeform 87"/>
            <p:cNvSpPr>
              <a:spLocks/>
            </p:cNvSpPr>
            <p:nvPr/>
          </p:nvSpPr>
          <p:spPr bwMode="auto">
            <a:xfrm rot="696599">
              <a:off x="3232" y="1228"/>
              <a:ext cx="22" cy="25"/>
            </a:xfrm>
            <a:custGeom>
              <a:avLst/>
              <a:gdLst>
                <a:gd name="T0" fmla="*/ 3 w 66"/>
                <a:gd name="T1" fmla="*/ 0 h 76"/>
                <a:gd name="T2" fmla="*/ 3 w 66"/>
                <a:gd name="T3" fmla="*/ 0 h 76"/>
                <a:gd name="T4" fmla="*/ 5 w 66"/>
                <a:gd name="T5" fmla="*/ 0 h 76"/>
                <a:gd name="T6" fmla="*/ 6 w 66"/>
                <a:gd name="T7" fmla="*/ 0 h 76"/>
                <a:gd name="T8" fmla="*/ 7 w 66"/>
                <a:gd name="T9" fmla="*/ 1 h 76"/>
                <a:gd name="T10" fmla="*/ 7 w 66"/>
                <a:gd name="T11" fmla="*/ 2 h 76"/>
                <a:gd name="T12" fmla="*/ 7 w 66"/>
                <a:gd name="T13" fmla="*/ 2 h 76"/>
                <a:gd name="T14" fmla="*/ 7 w 66"/>
                <a:gd name="T15" fmla="*/ 3 h 76"/>
                <a:gd name="T16" fmla="*/ 7 w 66"/>
                <a:gd name="T17" fmla="*/ 4 h 76"/>
                <a:gd name="T18" fmla="*/ 7 w 66"/>
                <a:gd name="T19" fmla="*/ 5 h 76"/>
                <a:gd name="T20" fmla="*/ 7 w 66"/>
                <a:gd name="T21" fmla="*/ 7 h 76"/>
                <a:gd name="T22" fmla="*/ 6 w 66"/>
                <a:gd name="T23" fmla="*/ 7 h 76"/>
                <a:gd name="T24" fmla="*/ 5 w 66"/>
                <a:gd name="T25" fmla="*/ 8 h 76"/>
                <a:gd name="T26" fmla="*/ 5 w 66"/>
                <a:gd name="T27" fmla="*/ 8 h 76"/>
                <a:gd name="T28" fmla="*/ 4 w 66"/>
                <a:gd name="T29" fmla="*/ 8 h 76"/>
                <a:gd name="T30" fmla="*/ 3 w 66"/>
                <a:gd name="T31" fmla="*/ 8 h 76"/>
                <a:gd name="T32" fmla="*/ 0 w 66"/>
                <a:gd name="T33" fmla="*/ 8 h 76"/>
                <a:gd name="T34" fmla="*/ 0 w 66"/>
                <a:gd name="T35" fmla="*/ 5 h 76"/>
                <a:gd name="T36" fmla="*/ 1 w 66"/>
                <a:gd name="T37" fmla="*/ 2 h 76"/>
                <a:gd name="T38" fmla="*/ 3 w 66"/>
                <a:gd name="T39" fmla="*/ 0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6" h="76">
                  <a:moveTo>
                    <a:pt x="24" y="0"/>
                  </a:moveTo>
                  <a:lnTo>
                    <a:pt x="27" y="0"/>
                  </a:lnTo>
                  <a:lnTo>
                    <a:pt x="42" y="0"/>
                  </a:lnTo>
                  <a:lnTo>
                    <a:pt x="54" y="4"/>
                  </a:lnTo>
                  <a:lnTo>
                    <a:pt x="61" y="12"/>
                  </a:lnTo>
                  <a:lnTo>
                    <a:pt x="61" y="16"/>
                  </a:lnTo>
                  <a:lnTo>
                    <a:pt x="61" y="19"/>
                  </a:lnTo>
                  <a:lnTo>
                    <a:pt x="61" y="24"/>
                  </a:lnTo>
                  <a:lnTo>
                    <a:pt x="61" y="34"/>
                  </a:lnTo>
                  <a:lnTo>
                    <a:pt x="61" y="49"/>
                  </a:lnTo>
                  <a:lnTo>
                    <a:pt x="66" y="61"/>
                  </a:lnTo>
                  <a:lnTo>
                    <a:pt x="57" y="66"/>
                  </a:lnTo>
                  <a:lnTo>
                    <a:pt x="49" y="73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31" y="76"/>
                  </a:lnTo>
                  <a:lnTo>
                    <a:pt x="4" y="69"/>
                  </a:lnTo>
                  <a:lnTo>
                    <a:pt x="0" y="46"/>
                  </a:lnTo>
                  <a:lnTo>
                    <a:pt x="12" y="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1" name="Freeform 88"/>
            <p:cNvSpPr>
              <a:spLocks/>
            </p:cNvSpPr>
            <p:nvPr/>
          </p:nvSpPr>
          <p:spPr bwMode="auto">
            <a:xfrm rot="696599">
              <a:off x="3681" y="848"/>
              <a:ext cx="143" cy="97"/>
            </a:xfrm>
            <a:custGeom>
              <a:avLst/>
              <a:gdLst>
                <a:gd name="T0" fmla="*/ 10 w 429"/>
                <a:gd name="T1" fmla="*/ 0 h 289"/>
                <a:gd name="T2" fmla="*/ 10 w 429"/>
                <a:gd name="T3" fmla="*/ 2 h 289"/>
                <a:gd name="T4" fmla="*/ 10 w 429"/>
                <a:gd name="T5" fmla="*/ 5 h 289"/>
                <a:gd name="T6" fmla="*/ 9 w 429"/>
                <a:gd name="T7" fmla="*/ 6 h 289"/>
                <a:gd name="T8" fmla="*/ 9 w 429"/>
                <a:gd name="T9" fmla="*/ 9 h 289"/>
                <a:gd name="T10" fmla="*/ 8 w 429"/>
                <a:gd name="T11" fmla="*/ 15 h 289"/>
                <a:gd name="T12" fmla="*/ 9 w 429"/>
                <a:gd name="T13" fmla="*/ 20 h 289"/>
                <a:gd name="T14" fmla="*/ 10 w 429"/>
                <a:gd name="T15" fmla="*/ 25 h 289"/>
                <a:gd name="T16" fmla="*/ 13 w 429"/>
                <a:gd name="T17" fmla="*/ 27 h 289"/>
                <a:gd name="T18" fmla="*/ 16 w 429"/>
                <a:gd name="T19" fmla="*/ 27 h 289"/>
                <a:gd name="T20" fmla="*/ 19 w 429"/>
                <a:gd name="T21" fmla="*/ 28 h 289"/>
                <a:gd name="T22" fmla="*/ 23 w 429"/>
                <a:gd name="T23" fmla="*/ 27 h 289"/>
                <a:gd name="T24" fmla="*/ 27 w 429"/>
                <a:gd name="T25" fmla="*/ 27 h 289"/>
                <a:gd name="T26" fmla="*/ 32 w 429"/>
                <a:gd name="T27" fmla="*/ 27 h 289"/>
                <a:gd name="T28" fmla="*/ 37 w 429"/>
                <a:gd name="T29" fmla="*/ 26 h 289"/>
                <a:gd name="T30" fmla="*/ 42 w 429"/>
                <a:gd name="T31" fmla="*/ 25 h 289"/>
                <a:gd name="T32" fmla="*/ 48 w 429"/>
                <a:gd name="T33" fmla="*/ 25 h 289"/>
                <a:gd name="T34" fmla="*/ 47 w 429"/>
                <a:gd name="T35" fmla="*/ 25 h 289"/>
                <a:gd name="T36" fmla="*/ 43 w 429"/>
                <a:gd name="T37" fmla="*/ 26 h 289"/>
                <a:gd name="T38" fmla="*/ 39 w 429"/>
                <a:gd name="T39" fmla="*/ 27 h 289"/>
                <a:gd name="T40" fmla="*/ 35 w 429"/>
                <a:gd name="T41" fmla="*/ 28 h 289"/>
                <a:gd name="T42" fmla="*/ 30 w 429"/>
                <a:gd name="T43" fmla="*/ 30 h 289"/>
                <a:gd name="T44" fmla="*/ 25 w 429"/>
                <a:gd name="T45" fmla="*/ 30 h 289"/>
                <a:gd name="T46" fmla="*/ 20 w 429"/>
                <a:gd name="T47" fmla="*/ 31 h 289"/>
                <a:gd name="T48" fmla="*/ 15 w 429"/>
                <a:gd name="T49" fmla="*/ 32 h 289"/>
                <a:gd name="T50" fmla="*/ 10 w 429"/>
                <a:gd name="T51" fmla="*/ 33 h 289"/>
                <a:gd name="T52" fmla="*/ 4 w 429"/>
                <a:gd name="T53" fmla="*/ 32 h 289"/>
                <a:gd name="T54" fmla="*/ 1 w 429"/>
                <a:gd name="T55" fmla="*/ 29 h 289"/>
                <a:gd name="T56" fmla="*/ 0 w 429"/>
                <a:gd name="T57" fmla="*/ 25 h 289"/>
                <a:gd name="T58" fmla="*/ 1 w 429"/>
                <a:gd name="T59" fmla="*/ 19 h 289"/>
                <a:gd name="T60" fmla="*/ 3 w 429"/>
                <a:gd name="T61" fmla="*/ 14 h 289"/>
                <a:gd name="T62" fmla="*/ 5 w 429"/>
                <a:gd name="T63" fmla="*/ 8 h 289"/>
                <a:gd name="T64" fmla="*/ 8 w 429"/>
                <a:gd name="T65" fmla="*/ 3 h 289"/>
                <a:gd name="T66" fmla="*/ 10 w 429"/>
                <a:gd name="T67" fmla="*/ 0 h 2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29" h="289">
                  <a:moveTo>
                    <a:pt x="89" y="0"/>
                  </a:moveTo>
                  <a:lnTo>
                    <a:pt x="89" y="22"/>
                  </a:lnTo>
                  <a:lnTo>
                    <a:pt x="86" y="42"/>
                  </a:lnTo>
                  <a:lnTo>
                    <a:pt x="82" y="57"/>
                  </a:lnTo>
                  <a:lnTo>
                    <a:pt x="79" y="76"/>
                  </a:lnTo>
                  <a:lnTo>
                    <a:pt x="71" y="136"/>
                  </a:lnTo>
                  <a:lnTo>
                    <a:pt x="79" y="182"/>
                  </a:lnTo>
                  <a:lnTo>
                    <a:pt x="94" y="217"/>
                  </a:lnTo>
                  <a:lnTo>
                    <a:pt x="116" y="235"/>
                  </a:lnTo>
                  <a:lnTo>
                    <a:pt x="143" y="242"/>
                  </a:lnTo>
                  <a:lnTo>
                    <a:pt x="173" y="247"/>
                  </a:lnTo>
                  <a:lnTo>
                    <a:pt x="208" y="242"/>
                  </a:lnTo>
                  <a:lnTo>
                    <a:pt x="246" y="239"/>
                  </a:lnTo>
                  <a:lnTo>
                    <a:pt x="288" y="235"/>
                  </a:lnTo>
                  <a:lnTo>
                    <a:pt x="333" y="227"/>
                  </a:lnTo>
                  <a:lnTo>
                    <a:pt x="380" y="220"/>
                  </a:lnTo>
                  <a:lnTo>
                    <a:pt x="429" y="217"/>
                  </a:lnTo>
                  <a:lnTo>
                    <a:pt x="424" y="217"/>
                  </a:lnTo>
                  <a:lnTo>
                    <a:pt x="390" y="227"/>
                  </a:lnTo>
                  <a:lnTo>
                    <a:pt x="353" y="239"/>
                  </a:lnTo>
                  <a:lnTo>
                    <a:pt x="311" y="251"/>
                  </a:lnTo>
                  <a:lnTo>
                    <a:pt x="269" y="262"/>
                  </a:lnTo>
                  <a:lnTo>
                    <a:pt x="227" y="269"/>
                  </a:lnTo>
                  <a:lnTo>
                    <a:pt x="181" y="277"/>
                  </a:lnTo>
                  <a:lnTo>
                    <a:pt x="136" y="284"/>
                  </a:lnTo>
                  <a:lnTo>
                    <a:pt x="89" y="289"/>
                  </a:lnTo>
                  <a:lnTo>
                    <a:pt x="37" y="281"/>
                  </a:lnTo>
                  <a:lnTo>
                    <a:pt x="7" y="254"/>
                  </a:lnTo>
                  <a:lnTo>
                    <a:pt x="0" y="217"/>
                  </a:lnTo>
                  <a:lnTo>
                    <a:pt x="7" y="170"/>
                  </a:lnTo>
                  <a:lnTo>
                    <a:pt x="25" y="121"/>
                  </a:lnTo>
                  <a:lnTo>
                    <a:pt x="49" y="72"/>
                  </a:lnTo>
                  <a:lnTo>
                    <a:pt x="71" y="3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Freeform 89"/>
            <p:cNvSpPr>
              <a:spLocks/>
            </p:cNvSpPr>
            <p:nvPr/>
          </p:nvSpPr>
          <p:spPr bwMode="auto">
            <a:xfrm rot="696599">
              <a:off x="3787" y="671"/>
              <a:ext cx="283" cy="120"/>
            </a:xfrm>
            <a:custGeom>
              <a:avLst/>
              <a:gdLst>
                <a:gd name="T0" fmla="*/ 0 w 848"/>
                <a:gd name="T1" fmla="*/ 40 h 358"/>
                <a:gd name="T2" fmla="*/ 5 w 848"/>
                <a:gd name="T3" fmla="*/ 35 h 358"/>
                <a:gd name="T4" fmla="*/ 10 w 848"/>
                <a:gd name="T5" fmla="*/ 29 h 358"/>
                <a:gd name="T6" fmla="*/ 16 w 848"/>
                <a:gd name="T7" fmla="*/ 24 h 358"/>
                <a:gd name="T8" fmla="*/ 22 w 848"/>
                <a:gd name="T9" fmla="*/ 18 h 358"/>
                <a:gd name="T10" fmla="*/ 28 w 848"/>
                <a:gd name="T11" fmla="*/ 12 h 358"/>
                <a:gd name="T12" fmla="*/ 34 w 848"/>
                <a:gd name="T13" fmla="*/ 8 h 358"/>
                <a:gd name="T14" fmla="*/ 40 w 848"/>
                <a:gd name="T15" fmla="*/ 4 h 358"/>
                <a:gd name="T16" fmla="*/ 47 w 848"/>
                <a:gd name="T17" fmla="*/ 1 h 358"/>
                <a:gd name="T18" fmla="*/ 54 w 848"/>
                <a:gd name="T19" fmla="*/ 0 h 358"/>
                <a:gd name="T20" fmla="*/ 60 w 848"/>
                <a:gd name="T21" fmla="*/ 0 h 358"/>
                <a:gd name="T22" fmla="*/ 67 w 848"/>
                <a:gd name="T23" fmla="*/ 1 h 358"/>
                <a:gd name="T24" fmla="*/ 73 w 848"/>
                <a:gd name="T25" fmla="*/ 3 h 358"/>
                <a:gd name="T26" fmla="*/ 78 w 848"/>
                <a:gd name="T27" fmla="*/ 5 h 358"/>
                <a:gd name="T28" fmla="*/ 84 w 848"/>
                <a:gd name="T29" fmla="*/ 7 h 358"/>
                <a:gd name="T30" fmla="*/ 89 w 848"/>
                <a:gd name="T31" fmla="*/ 9 h 358"/>
                <a:gd name="T32" fmla="*/ 94 w 848"/>
                <a:gd name="T33" fmla="*/ 12 h 358"/>
                <a:gd name="T34" fmla="*/ 90 w 848"/>
                <a:gd name="T35" fmla="*/ 11 h 358"/>
                <a:gd name="T36" fmla="*/ 84 w 848"/>
                <a:gd name="T37" fmla="*/ 9 h 358"/>
                <a:gd name="T38" fmla="*/ 78 w 848"/>
                <a:gd name="T39" fmla="*/ 8 h 358"/>
                <a:gd name="T40" fmla="*/ 71 w 848"/>
                <a:gd name="T41" fmla="*/ 6 h 358"/>
                <a:gd name="T42" fmla="*/ 63 w 848"/>
                <a:gd name="T43" fmla="*/ 5 h 358"/>
                <a:gd name="T44" fmla="*/ 56 w 848"/>
                <a:gd name="T45" fmla="*/ 5 h 358"/>
                <a:gd name="T46" fmla="*/ 49 w 848"/>
                <a:gd name="T47" fmla="*/ 5 h 358"/>
                <a:gd name="T48" fmla="*/ 44 w 848"/>
                <a:gd name="T49" fmla="*/ 7 h 358"/>
                <a:gd name="T50" fmla="*/ 37 w 848"/>
                <a:gd name="T51" fmla="*/ 11 h 358"/>
                <a:gd name="T52" fmla="*/ 30 w 848"/>
                <a:gd name="T53" fmla="*/ 16 h 358"/>
                <a:gd name="T54" fmla="*/ 25 w 848"/>
                <a:gd name="T55" fmla="*/ 20 h 358"/>
                <a:gd name="T56" fmla="*/ 19 w 848"/>
                <a:gd name="T57" fmla="*/ 24 h 358"/>
                <a:gd name="T58" fmla="*/ 14 w 848"/>
                <a:gd name="T59" fmla="*/ 28 h 358"/>
                <a:gd name="T60" fmla="*/ 10 w 848"/>
                <a:gd name="T61" fmla="*/ 33 h 358"/>
                <a:gd name="T62" fmla="*/ 5 w 848"/>
                <a:gd name="T63" fmla="*/ 37 h 358"/>
                <a:gd name="T64" fmla="*/ 0 w 848"/>
                <a:gd name="T65" fmla="*/ 40 h 3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8" h="358">
                  <a:moveTo>
                    <a:pt x="0" y="358"/>
                  </a:moveTo>
                  <a:lnTo>
                    <a:pt x="46" y="311"/>
                  </a:lnTo>
                  <a:lnTo>
                    <a:pt x="91" y="262"/>
                  </a:lnTo>
                  <a:lnTo>
                    <a:pt x="145" y="213"/>
                  </a:lnTo>
                  <a:lnTo>
                    <a:pt x="197" y="159"/>
                  </a:lnTo>
                  <a:lnTo>
                    <a:pt x="251" y="109"/>
                  </a:lnTo>
                  <a:lnTo>
                    <a:pt x="308" y="69"/>
                  </a:lnTo>
                  <a:lnTo>
                    <a:pt x="364" y="35"/>
                  </a:lnTo>
                  <a:lnTo>
                    <a:pt x="421" y="11"/>
                  </a:lnTo>
                  <a:lnTo>
                    <a:pt x="483" y="0"/>
                  </a:lnTo>
                  <a:lnTo>
                    <a:pt x="542" y="0"/>
                  </a:lnTo>
                  <a:lnTo>
                    <a:pt x="601" y="8"/>
                  </a:lnTo>
                  <a:lnTo>
                    <a:pt x="653" y="23"/>
                  </a:lnTo>
                  <a:lnTo>
                    <a:pt x="702" y="42"/>
                  </a:lnTo>
                  <a:lnTo>
                    <a:pt x="752" y="60"/>
                  </a:lnTo>
                  <a:lnTo>
                    <a:pt x="801" y="84"/>
                  </a:lnTo>
                  <a:lnTo>
                    <a:pt x="848" y="106"/>
                  </a:lnTo>
                  <a:lnTo>
                    <a:pt x="809" y="95"/>
                  </a:lnTo>
                  <a:lnTo>
                    <a:pt x="759" y="84"/>
                  </a:lnTo>
                  <a:lnTo>
                    <a:pt x="700" y="69"/>
                  </a:lnTo>
                  <a:lnTo>
                    <a:pt x="634" y="53"/>
                  </a:lnTo>
                  <a:lnTo>
                    <a:pt x="569" y="45"/>
                  </a:lnTo>
                  <a:lnTo>
                    <a:pt x="505" y="42"/>
                  </a:lnTo>
                  <a:lnTo>
                    <a:pt x="444" y="45"/>
                  </a:lnTo>
                  <a:lnTo>
                    <a:pt x="394" y="65"/>
                  </a:lnTo>
                  <a:lnTo>
                    <a:pt x="330" y="102"/>
                  </a:lnTo>
                  <a:lnTo>
                    <a:pt x="273" y="141"/>
                  </a:lnTo>
                  <a:lnTo>
                    <a:pt x="224" y="178"/>
                  </a:lnTo>
                  <a:lnTo>
                    <a:pt x="175" y="217"/>
                  </a:lnTo>
                  <a:lnTo>
                    <a:pt x="130" y="255"/>
                  </a:lnTo>
                  <a:lnTo>
                    <a:pt x="88" y="292"/>
                  </a:lnTo>
                  <a:lnTo>
                    <a:pt x="41" y="326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D3E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Freeform 90"/>
            <p:cNvSpPr>
              <a:spLocks/>
            </p:cNvSpPr>
            <p:nvPr/>
          </p:nvSpPr>
          <p:spPr bwMode="auto">
            <a:xfrm rot="696599">
              <a:off x="3589" y="872"/>
              <a:ext cx="335" cy="128"/>
            </a:xfrm>
            <a:custGeom>
              <a:avLst/>
              <a:gdLst>
                <a:gd name="T0" fmla="*/ 20 w 1007"/>
                <a:gd name="T1" fmla="*/ 2 h 385"/>
                <a:gd name="T2" fmla="*/ 16 w 1007"/>
                <a:gd name="T3" fmla="*/ 7 h 385"/>
                <a:gd name="T4" fmla="*/ 13 w 1007"/>
                <a:gd name="T5" fmla="*/ 12 h 385"/>
                <a:gd name="T6" fmla="*/ 9 w 1007"/>
                <a:gd name="T7" fmla="*/ 16 h 385"/>
                <a:gd name="T8" fmla="*/ 5 w 1007"/>
                <a:gd name="T9" fmla="*/ 22 h 385"/>
                <a:gd name="T10" fmla="*/ 0 w 1007"/>
                <a:gd name="T11" fmla="*/ 28 h 385"/>
                <a:gd name="T12" fmla="*/ 0 w 1007"/>
                <a:gd name="T13" fmla="*/ 30 h 385"/>
                <a:gd name="T14" fmla="*/ 3 w 1007"/>
                <a:gd name="T15" fmla="*/ 29 h 385"/>
                <a:gd name="T16" fmla="*/ 8 w 1007"/>
                <a:gd name="T17" fmla="*/ 28 h 385"/>
                <a:gd name="T18" fmla="*/ 12 w 1007"/>
                <a:gd name="T19" fmla="*/ 27 h 385"/>
                <a:gd name="T20" fmla="*/ 18 w 1007"/>
                <a:gd name="T21" fmla="*/ 27 h 385"/>
                <a:gd name="T22" fmla="*/ 23 w 1007"/>
                <a:gd name="T23" fmla="*/ 29 h 385"/>
                <a:gd name="T24" fmla="*/ 23 w 1007"/>
                <a:gd name="T25" fmla="*/ 34 h 385"/>
                <a:gd name="T26" fmla="*/ 19 w 1007"/>
                <a:gd name="T27" fmla="*/ 40 h 385"/>
                <a:gd name="T28" fmla="*/ 24 w 1007"/>
                <a:gd name="T29" fmla="*/ 43 h 385"/>
                <a:gd name="T30" fmla="*/ 29 w 1007"/>
                <a:gd name="T31" fmla="*/ 42 h 385"/>
                <a:gd name="T32" fmla="*/ 40 w 1007"/>
                <a:gd name="T33" fmla="*/ 38 h 385"/>
                <a:gd name="T34" fmla="*/ 54 w 1007"/>
                <a:gd name="T35" fmla="*/ 32 h 385"/>
                <a:gd name="T36" fmla="*/ 70 w 1007"/>
                <a:gd name="T37" fmla="*/ 26 h 385"/>
                <a:gd name="T38" fmla="*/ 84 w 1007"/>
                <a:gd name="T39" fmla="*/ 21 h 385"/>
                <a:gd name="T40" fmla="*/ 97 w 1007"/>
                <a:gd name="T41" fmla="*/ 15 h 385"/>
                <a:gd name="T42" fmla="*/ 106 w 1007"/>
                <a:gd name="T43" fmla="*/ 12 h 385"/>
                <a:gd name="T44" fmla="*/ 111 w 1007"/>
                <a:gd name="T45" fmla="*/ 9 h 385"/>
                <a:gd name="T46" fmla="*/ 110 w 1007"/>
                <a:gd name="T47" fmla="*/ 9 h 385"/>
                <a:gd name="T48" fmla="*/ 104 w 1007"/>
                <a:gd name="T49" fmla="*/ 11 h 385"/>
                <a:gd name="T50" fmla="*/ 94 w 1007"/>
                <a:gd name="T51" fmla="*/ 15 h 385"/>
                <a:gd name="T52" fmla="*/ 83 w 1007"/>
                <a:gd name="T53" fmla="*/ 20 h 385"/>
                <a:gd name="T54" fmla="*/ 70 w 1007"/>
                <a:gd name="T55" fmla="*/ 25 h 385"/>
                <a:gd name="T56" fmla="*/ 58 w 1007"/>
                <a:gd name="T57" fmla="*/ 30 h 385"/>
                <a:gd name="T58" fmla="*/ 46 w 1007"/>
                <a:gd name="T59" fmla="*/ 34 h 385"/>
                <a:gd name="T60" fmla="*/ 36 w 1007"/>
                <a:gd name="T61" fmla="*/ 37 h 385"/>
                <a:gd name="T62" fmla="*/ 28 w 1007"/>
                <a:gd name="T63" fmla="*/ 39 h 385"/>
                <a:gd name="T64" fmla="*/ 26 w 1007"/>
                <a:gd name="T65" fmla="*/ 35 h 385"/>
                <a:gd name="T66" fmla="*/ 26 w 1007"/>
                <a:gd name="T67" fmla="*/ 30 h 385"/>
                <a:gd name="T68" fmla="*/ 23 w 1007"/>
                <a:gd name="T69" fmla="*/ 27 h 385"/>
                <a:gd name="T70" fmla="*/ 20 w 1007"/>
                <a:gd name="T71" fmla="*/ 26 h 385"/>
                <a:gd name="T72" fmla="*/ 16 w 1007"/>
                <a:gd name="T73" fmla="*/ 25 h 385"/>
                <a:gd name="T74" fmla="*/ 10 w 1007"/>
                <a:gd name="T75" fmla="*/ 26 h 385"/>
                <a:gd name="T76" fmla="*/ 8 w 1007"/>
                <a:gd name="T77" fmla="*/ 22 h 385"/>
                <a:gd name="T78" fmla="*/ 12 w 1007"/>
                <a:gd name="T79" fmla="*/ 16 h 385"/>
                <a:gd name="T80" fmla="*/ 16 w 1007"/>
                <a:gd name="T81" fmla="*/ 11 h 385"/>
                <a:gd name="T82" fmla="*/ 19 w 1007"/>
                <a:gd name="T83" fmla="*/ 4 h 3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7" h="385">
                  <a:moveTo>
                    <a:pt x="193" y="0"/>
                  </a:moveTo>
                  <a:lnTo>
                    <a:pt x="178" y="20"/>
                  </a:lnTo>
                  <a:lnTo>
                    <a:pt x="163" y="42"/>
                  </a:lnTo>
                  <a:lnTo>
                    <a:pt x="144" y="62"/>
                  </a:lnTo>
                  <a:lnTo>
                    <a:pt x="129" y="84"/>
                  </a:lnTo>
                  <a:lnTo>
                    <a:pt x="114" y="104"/>
                  </a:lnTo>
                  <a:lnTo>
                    <a:pt x="95" y="126"/>
                  </a:lnTo>
                  <a:lnTo>
                    <a:pt x="80" y="148"/>
                  </a:lnTo>
                  <a:lnTo>
                    <a:pt x="65" y="171"/>
                  </a:lnTo>
                  <a:lnTo>
                    <a:pt x="42" y="202"/>
                  </a:lnTo>
                  <a:lnTo>
                    <a:pt x="20" y="232"/>
                  </a:lnTo>
                  <a:lnTo>
                    <a:pt x="3" y="255"/>
                  </a:lnTo>
                  <a:lnTo>
                    <a:pt x="0" y="267"/>
                  </a:lnTo>
                  <a:lnTo>
                    <a:pt x="3" y="267"/>
                  </a:lnTo>
                  <a:lnTo>
                    <a:pt x="11" y="262"/>
                  </a:lnTo>
                  <a:lnTo>
                    <a:pt x="27" y="259"/>
                  </a:lnTo>
                  <a:lnTo>
                    <a:pt x="45" y="255"/>
                  </a:lnTo>
                  <a:lnTo>
                    <a:pt x="69" y="255"/>
                  </a:lnTo>
                  <a:lnTo>
                    <a:pt x="87" y="252"/>
                  </a:lnTo>
                  <a:lnTo>
                    <a:pt x="111" y="247"/>
                  </a:lnTo>
                  <a:lnTo>
                    <a:pt x="129" y="247"/>
                  </a:lnTo>
                  <a:lnTo>
                    <a:pt x="160" y="247"/>
                  </a:lnTo>
                  <a:lnTo>
                    <a:pt x="186" y="252"/>
                  </a:lnTo>
                  <a:lnTo>
                    <a:pt x="205" y="259"/>
                  </a:lnTo>
                  <a:lnTo>
                    <a:pt x="217" y="278"/>
                  </a:lnTo>
                  <a:lnTo>
                    <a:pt x="210" y="311"/>
                  </a:lnTo>
                  <a:lnTo>
                    <a:pt x="190" y="343"/>
                  </a:lnTo>
                  <a:lnTo>
                    <a:pt x="175" y="365"/>
                  </a:lnTo>
                  <a:lnTo>
                    <a:pt x="193" y="380"/>
                  </a:lnTo>
                  <a:lnTo>
                    <a:pt x="220" y="385"/>
                  </a:lnTo>
                  <a:lnTo>
                    <a:pt x="243" y="385"/>
                  </a:lnTo>
                  <a:lnTo>
                    <a:pt x="262" y="380"/>
                  </a:lnTo>
                  <a:lnTo>
                    <a:pt x="292" y="365"/>
                  </a:lnTo>
                  <a:lnTo>
                    <a:pt x="358" y="343"/>
                  </a:lnTo>
                  <a:lnTo>
                    <a:pt x="422" y="316"/>
                  </a:lnTo>
                  <a:lnTo>
                    <a:pt x="491" y="289"/>
                  </a:lnTo>
                  <a:lnTo>
                    <a:pt x="558" y="262"/>
                  </a:lnTo>
                  <a:lnTo>
                    <a:pt x="627" y="237"/>
                  </a:lnTo>
                  <a:lnTo>
                    <a:pt x="696" y="210"/>
                  </a:lnTo>
                  <a:lnTo>
                    <a:pt x="760" y="187"/>
                  </a:lnTo>
                  <a:lnTo>
                    <a:pt x="822" y="160"/>
                  </a:lnTo>
                  <a:lnTo>
                    <a:pt x="874" y="138"/>
                  </a:lnTo>
                  <a:lnTo>
                    <a:pt x="920" y="118"/>
                  </a:lnTo>
                  <a:lnTo>
                    <a:pt x="958" y="104"/>
                  </a:lnTo>
                  <a:lnTo>
                    <a:pt x="985" y="92"/>
                  </a:lnTo>
                  <a:lnTo>
                    <a:pt x="1002" y="84"/>
                  </a:lnTo>
                  <a:lnTo>
                    <a:pt x="1007" y="80"/>
                  </a:lnTo>
                  <a:lnTo>
                    <a:pt x="999" y="80"/>
                  </a:lnTo>
                  <a:lnTo>
                    <a:pt x="973" y="89"/>
                  </a:lnTo>
                  <a:lnTo>
                    <a:pt x="938" y="99"/>
                  </a:lnTo>
                  <a:lnTo>
                    <a:pt x="896" y="114"/>
                  </a:lnTo>
                  <a:lnTo>
                    <a:pt x="851" y="133"/>
                  </a:lnTo>
                  <a:lnTo>
                    <a:pt x="798" y="156"/>
                  </a:lnTo>
                  <a:lnTo>
                    <a:pt x="745" y="178"/>
                  </a:lnTo>
                  <a:lnTo>
                    <a:pt x="691" y="202"/>
                  </a:lnTo>
                  <a:lnTo>
                    <a:pt x="635" y="225"/>
                  </a:lnTo>
                  <a:lnTo>
                    <a:pt x="578" y="247"/>
                  </a:lnTo>
                  <a:lnTo>
                    <a:pt x="521" y="270"/>
                  </a:lnTo>
                  <a:lnTo>
                    <a:pt x="464" y="293"/>
                  </a:lnTo>
                  <a:lnTo>
                    <a:pt x="415" y="311"/>
                  </a:lnTo>
                  <a:lnTo>
                    <a:pt x="365" y="328"/>
                  </a:lnTo>
                  <a:lnTo>
                    <a:pt x="323" y="338"/>
                  </a:lnTo>
                  <a:lnTo>
                    <a:pt x="285" y="346"/>
                  </a:lnTo>
                  <a:lnTo>
                    <a:pt x="252" y="350"/>
                  </a:lnTo>
                  <a:lnTo>
                    <a:pt x="228" y="346"/>
                  </a:lnTo>
                  <a:lnTo>
                    <a:pt x="235" y="319"/>
                  </a:lnTo>
                  <a:lnTo>
                    <a:pt x="240" y="296"/>
                  </a:lnTo>
                  <a:lnTo>
                    <a:pt x="232" y="274"/>
                  </a:lnTo>
                  <a:lnTo>
                    <a:pt x="217" y="252"/>
                  </a:lnTo>
                  <a:lnTo>
                    <a:pt x="210" y="244"/>
                  </a:lnTo>
                  <a:lnTo>
                    <a:pt x="198" y="240"/>
                  </a:lnTo>
                  <a:lnTo>
                    <a:pt x="183" y="237"/>
                  </a:lnTo>
                  <a:lnTo>
                    <a:pt x="168" y="232"/>
                  </a:lnTo>
                  <a:lnTo>
                    <a:pt x="148" y="228"/>
                  </a:lnTo>
                  <a:lnTo>
                    <a:pt x="122" y="228"/>
                  </a:lnTo>
                  <a:lnTo>
                    <a:pt x="92" y="232"/>
                  </a:lnTo>
                  <a:lnTo>
                    <a:pt x="53" y="237"/>
                  </a:lnTo>
                  <a:lnTo>
                    <a:pt x="72" y="198"/>
                  </a:lnTo>
                  <a:lnTo>
                    <a:pt x="87" y="171"/>
                  </a:lnTo>
                  <a:lnTo>
                    <a:pt x="107" y="145"/>
                  </a:lnTo>
                  <a:lnTo>
                    <a:pt x="126" y="118"/>
                  </a:lnTo>
                  <a:lnTo>
                    <a:pt x="141" y="96"/>
                  </a:lnTo>
                  <a:lnTo>
                    <a:pt x="160" y="69"/>
                  </a:lnTo>
                  <a:lnTo>
                    <a:pt x="175" y="3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4" name="Freeform 91"/>
            <p:cNvSpPr>
              <a:spLocks/>
            </p:cNvSpPr>
            <p:nvPr/>
          </p:nvSpPr>
          <p:spPr bwMode="auto">
            <a:xfrm rot="696599">
              <a:off x="3650" y="850"/>
              <a:ext cx="628" cy="323"/>
            </a:xfrm>
            <a:custGeom>
              <a:avLst/>
              <a:gdLst>
                <a:gd name="T0" fmla="*/ 0 w 1885"/>
                <a:gd name="T1" fmla="*/ 108 h 968"/>
                <a:gd name="T2" fmla="*/ 208 w 1885"/>
                <a:gd name="T3" fmla="*/ 13 h 968"/>
                <a:gd name="T4" fmla="*/ 209 w 1885"/>
                <a:gd name="T5" fmla="*/ 0 h 968"/>
                <a:gd name="T6" fmla="*/ 0 w 1885"/>
                <a:gd name="T7" fmla="*/ 108 h 9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5" h="968">
                  <a:moveTo>
                    <a:pt x="0" y="968"/>
                  </a:moveTo>
                  <a:lnTo>
                    <a:pt x="1873" y="117"/>
                  </a:lnTo>
                  <a:lnTo>
                    <a:pt x="1885" y="0"/>
                  </a:lnTo>
                  <a:lnTo>
                    <a:pt x="0" y="968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5" name="Freeform 92"/>
            <p:cNvSpPr>
              <a:spLocks/>
            </p:cNvSpPr>
            <p:nvPr/>
          </p:nvSpPr>
          <p:spPr bwMode="auto">
            <a:xfrm rot="696599">
              <a:off x="3736" y="821"/>
              <a:ext cx="62" cy="94"/>
            </a:xfrm>
            <a:custGeom>
              <a:avLst/>
              <a:gdLst>
                <a:gd name="T0" fmla="*/ 7 w 185"/>
                <a:gd name="T1" fmla="*/ 0 h 281"/>
                <a:gd name="T2" fmla="*/ 7 w 185"/>
                <a:gd name="T3" fmla="*/ 0 h 281"/>
                <a:gd name="T4" fmla="*/ 6 w 185"/>
                <a:gd name="T5" fmla="*/ 1 h 281"/>
                <a:gd name="T6" fmla="*/ 5 w 185"/>
                <a:gd name="T7" fmla="*/ 3 h 281"/>
                <a:gd name="T8" fmla="*/ 5 w 185"/>
                <a:gd name="T9" fmla="*/ 4 h 281"/>
                <a:gd name="T10" fmla="*/ 5 w 185"/>
                <a:gd name="T11" fmla="*/ 5 h 281"/>
                <a:gd name="T12" fmla="*/ 4 w 185"/>
                <a:gd name="T13" fmla="*/ 6 h 281"/>
                <a:gd name="T14" fmla="*/ 3 w 185"/>
                <a:gd name="T15" fmla="*/ 8 h 281"/>
                <a:gd name="T16" fmla="*/ 2 w 185"/>
                <a:gd name="T17" fmla="*/ 10 h 281"/>
                <a:gd name="T18" fmla="*/ 1 w 185"/>
                <a:gd name="T19" fmla="*/ 11 h 281"/>
                <a:gd name="T20" fmla="*/ 0 w 185"/>
                <a:gd name="T21" fmla="*/ 12 h 281"/>
                <a:gd name="T22" fmla="*/ 0 w 185"/>
                <a:gd name="T23" fmla="*/ 15 h 281"/>
                <a:gd name="T24" fmla="*/ 0 w 185"/>
                <a:gd name="T25" fmla="*/ 19 h 281"/>
                <a:gd name="T26" fmla="*/ 1 w 185"/>
                <a:gd name="T27" fmla="*/ 23 h 281"/>
                <a:gd name="T28" fmla="*/ 2 w 185"/>
                <a:gd name="T29" fmla="*/ 26 h 281"/>
                <a:gd name="T30" fmla="*/ 2 w 185"/>
                <a:gd name="T31" fmla="*/ 27 h 281"/>
                <a:gd name="T32" fmla="*/ 2 w 185"/>
                <a:gd name="T33" fmla="*/ 28 h 281"/>
                <a:gd name="T34" fmla="*/ 2 w 185"/>
                <a:gd name="T35" fmla="*/ 28 h 281"/>
                <a:gd name="T36" fmla="*/ 2 w 185"/>
                <a:gd name="T37" fmla="*/ 29 h 281"/>
                <a:gd name="T38" fmla="*/ 3 w 185"/>
                <a:gd name="T39" fmla="*/ 29 h 281"/>
                <a:gd name="T40" fmla="*/ 5 w 185"/>
                <a:gd name="T41" fmla="*/ 30 h 281"/>
                <a:gd name="T42" fmla="*/ 7 w 185"/>
                <a:gd name="T43" fmla="*/ 30 h 281"/>
                <a:gd name="T44" fmla="*/ 9 w 185"/>
                <a:gd name="T45" fmla="*/ 31 h 281"/>
                <a:gd name="T46" fmla="*/ 11 w 185"/>
                <a:gd name="T47" fmla="*/ 31 h 281"/>
                <a:gd name="T48" fmla="*/ 13 w 185"/>
                <a:gd name="T49" fmla="*/ 31 h 281"/>
                <a:gd name="T50" fmla="*/ 15 w 185"/>
                <a:gd name="T51" fmla="*/ 31 h 281"/>
                <a:gd name="T52" fmla="*/ 17 w 185"/>
                <a:gd name="T53" fmla="*/ 31 h 281"/>
                <a:gd name="T54" fmla="*/ 18 w 185"/>
                <a:gd name="T55" fmla="*/ 31 h 281"/>
                <a:gd name="T56" fmla="*/ 18 w 185"/>
                <a:gd name="T57" fmla="*/ 31 h 281"/>
                <a:gd name="T58" fmla="*/ 19 w 185"/>
                <a:gd name="T59" fmla="*/ 31 h 281"/>
                <a:gd name="T60" fmla="*/ 19 w 185"/>
                <a:gd name="T61" fmla="*/ 31 h 281"/>
                <a:gd name="T62" fmla="*/ 20 w 185"/>
                <a:gd name="T63" fmla="*/ 31 h 281"/>
                <a:gd name="T64" fmla="*/ 21 w 185"/>
                <a:gd name="T65" fmla="*/ 31 h 281"/>
                <a:gd name="T66" fmla="*/ 18 w 185"/>
                <a:gd name="T67" fmla="*/ 31 h 281"/>
                <a:gd name="T68" fmla="*/ 15 w 185"/>
                <a:gd name="T69" fmla="*/ 30 h 281"/>
                <a:gd name="T70" fmla="*/ 13 w 185"/>
                <a:gd name="T71" fmla="*/ 30 h 281"/>
                <a:gd name="T72" fmla="*/ 11 w 185"/>
                <a:gd name="T73" fmla="*/ 29 h 281"/>
                <a:gd name="T74" fmla="*/ 9 w 185"/>
                <a:gd name="T75" fmla="*/ 27 h 281"/>
                <a:gd name="T76" fmla="*/ 7 w 185"/>
                <a:gd name="T77" fmla="*/ 26 h 281"/>
                <a:gd name="T78" fmla="*/ 6 w 185"/>
                <a:gd name="T79" fmla="*/ 24 h 281"/>
                <a:gd name="T80" fmla="*/ 5 w 185"/>
                <a:gd name="T81" fmla="*/ 22 h 281"/>
                <a:gd name="T82" fmla="*/ 4 w 185"/>
                <a:gd name="T83" fmla="*/ 17 h 281"/>
                <a:gd name="T84" fmla="*/ 4 w 185"/>
                <a:gd name="T85" fmla="*/ 11 h 281"/>
                <a:gd name="T86" fmla="*/ 5 w 185"/>
                <a:gd name="T87" fmla="*/ 6 h 281"/>
                <a:gd name="T88" fmla="*/ 7 w 185"/>
                <a:gd name="T89" fmla="*/ 0 h 28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85" h="281">
                  <a:moveTo>
                    <a:pt x="67" y="0"/>
                  </a:moveTo>
                  <a:lnTo>
                    <a:pt x="60" y="4"/>
                  </a:lnTo>
                  <a:lnTo>
                    <a:pt x="57" y="12"/>
                  </a:lnTo>
                  <a:lnTo>
                    <a:pt x="49" y="24"/>
                  </a:lnTo>
                  <a:lnTo>
                    <a:pt x="45" y="34"/>
                  </a:lnTo>
                  <a:lnTo>
                    <a:pt x="42" y="46"/>
                  </a:lnTo>
                  <a:lnTo>
                    <a:pt x="37" y="58"/>
                  </a:lnTo>
                  <a:lnTo>
                    <a:pt x="25" y="73"/>
                  </a:lnTo>
                  <a:lnTo>
                    <a:pt x="18" y="88"/>
                  </a:lnTo>
                  <a:lnTo>
                    <a:pt x="10" y="100"/>
                  </a:lnTo>
                  <a:lnTo>
                    <a:pt x="3" y="110"/>
                  </a:lnTo>
                  <a:lnTo>
                    <a:pt x="0" y="133"/>
                  </a:lnTo>
                  <a:lnTo>
                    <a:pt x="3" y="172"/>
                  </a:lnTo>
                  <a:lnTo>
                    <a:pt x="7" y="209"/>
                  </a:lnTo>
                  <a:lnTo>
                    <a:pt x="15" y="232"/>
                  </a:lnTo>
                  <a:lnTo>
                    <a:pt x="18" y="244"/>
                  </a:lnTo>
                  <a:lnTo>
                    <a:pt x="22" y="248"/>
                  </a:lnTo>
                  <a:lnTo>
                    <a:pt x="22" y="251"/>
                  </a:lnTo>
                  <a:lnTo>
                    <a:pt x="22" y="256"/>
                  </a:lnTo>
                  <a:lnTo>
                    <a:pt x="30" y="263"/>
                  </a:lnTo>
                  <a:lnTo>
                    <a:pt x="49" y="270"/>
                  </a:lnTo>
                  <a:lnTo>
                    <a:pt x="64" y="273"/>
                  </a:lnTo>
                  <a:lnTo>
                    <a:pt x="82" y="278"/>
                  </a:lnTo>
                  <a:lnTo>
                    <a:pt x="101" y="278"/>
                  </a:lnTo>
                  <a:lnTo>
                    <a:pt x="116" y="281"/>
                  </a:lnTo>
                  <a:lnTo>
                    <a:pt x="136" y="281"/>
                  </a:lnTo>
                  <a:lnTo>
                    <a:pt x="148" y="281"/>
                  </a:lnTo>
                  <a:lnTo>
                    <a:pt x="158" y="281"/>
                  </a:lnTo>
                  <a:lnTo>
                    <a:pt x="163" y="281"/>
                  </a:lnTo>
                  <a:lnTo>
                    <a:pt x="166" y="281"/>
                  </a:lnTo>
                  <a:lnTo>
                    <a:pt x="173" y="281"/>
                  </a:lnTo>
                  <a:lnTo>
                    <a:pt x="178" y="281"/>
                  </a:lnTo>
                  <a:lnTo>
                    <a:pt x="185" y="281"/>
                  </a:lnTo>
                  <a:lnTo>
                    <a:pt x="158" y="278"/>
                  </a:lnTo>
                  <a:lnTo>
                    <a:pt x="136" y="273"/>
                  </a:lnTo>
                  <a:lnTo>
                    <a:pt x="113" y="266"/>
                  </a:lnTo>
                  <a:lnTo>
                    <a:pt x="98" y="256"/>
                  </a:lnTo>
                  <a:lnTo>
                    <a:pt x="82" y="244"/>
                  </a:lnTo>
                  <a:lnTo>
                    <a:pt x="67" y="232"/>
                  </a:lnTo>
                  <a:lnTo>
                    <a:pt x="57" y="217"/>
                  </a:lnTo>
                  <a:lnTo>
                    <a:pt x="49" y="199"/>
                  </a:lnTo>
                  <a:lnTo>
                    <a:pt x="37" y="149"/>
                  </a:lnTo>
                  <a:lnTo>
                    <a:pt x="37" y="100"/>
                  </a:lnTo>
                  <a:lnTo>
                    <a:pt x="45" y="5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2B0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6" name="Freeform 93"/>
            <p:cNvSpPr>
              <a:spLocks/>
            </p:cNvSpPr>
            <p:nvPr/>
          </p:nvSpPr>
          <p:spPr bwMode="auto">
            <a:xfrm rot="696599">
              <a:off x="4148" y="1332"/>
              <a:ext cx="266" cy="207"/>
            </a:xfrm>
            <a:custGeom>
              <a:avLst/>
              <a:gdLst>
                <a:gd name="T0" fmla="*/ 0 w 797"/>
                <a:gd name="T1" fmla="*/ 10 h 619"/>
                <a:gd name="T2" fmla="*/ 7 w 797"/>
                <a:gd name="T3" fmla="*/ 9 h 619"/>
                <a:gd name="T4" fmla="*/ 14 w 797"/>
                <a:gd name="T5" fmla="*/ 9 h 619"/>
                <a:gd name="T6" fmla="*/ 21 w 797"/>
                <a:gd name="T7" fmla="*/ 9 h 619"/>
                <a:gd name="T8" fmla="*/ 28 w 797"/>
                <a:gd name="T9" fmla="*/ 9 h 619"/>
                <a:gd name="T10" fmla="*/ 35 w 797"/>
                <a:gd name="T11" fmla="*/ 8 h 619"/>
                <a:gd name="T12" fmla="*/ 42 w 797"/>
                <a:gd name="T13" fmla="*/ 8 h 619"/>
                <a:gd name="T14" fmla="*/ 49 w 797"/>
                <a:gd name="T15" fmla="*/ 8 h 619"/>
                <a:gd name="T16" fmla="*/ 57 w 797"/>
                <a:gd name="T17" fmla="*/ 8 h 619"/>
                <a:gd name="T18" fmla="*/ 60 w 797"/>
                <a:gd name="T19" fmla="*/ 8 h 619"/>
                <a:gd name="T20" fmla="*/ 63 w 797"/>
                <a:gd name="T21" fmla="*/ 8 h 619"/>
                <a:gd name="T22" fmla="*/ 66 w 797"/>
                <a:gd name="T23" fmla="*/ 8 h 619"/>
                <a:gd name="T24" fmla="*/ 68 w 797"/>
                <a:gd name="T25" fmla="*/ 8 h 619"/>
                <a:gd name="T26" fmla="*/ 71 w 797"/>
                <a:gd name="T27" fmla="*/ 8 h 619"/>
                <a:gd name="T28" fmla="*/ 73 w 797"/>
                <a:gd name="T29" fmla="*/ 7 h 619"/>
                <a:gd name="T30" fmla="*/ 74 w 797"/>
                <a:gd name="T31" fmla="*/ 7 h 619"/>
                <a:gd name="T32" fmla="*/ 74 w 797"/>
                <a:gd name="T33" fmla="*/ 7 h 619"/>
                <a:gd name="T34" fmla="*/ 78 w 797"/>
                <a:gd name="T35" fmla="*/ 0 h 619"/>
                <a:gd name="T36" fmla="*/ 79 w 797"/>
                <a:gd name="T37" fmla="*/ 1 h 619"/>
                <a:gd name="T38" fmla="*/ 81 w 797"/>
                <a:gd name="T39" fmla="*/ 5 h 619"/>
                <a:gd name="T40" fmla="*/ 82 w 797"/>
                <a:gd name="T41" fmla="*/ 9 h 619"/>
                <a:gd name="T42" fmla="*/ 84 w 797"/>
                <a:gd name="T43" fmla="*/ 13 h 619"/>
                <a:gd name="T44" fmla="*/ 86 w 797"/>
                <a:gd name="T45" fmla="*/ 22 h 619"/>
                <a:gd name="T46" fmla="*/ 88 w 797"/>
                <a:gd name="T47" fmla="*/ 32 h 619"/>
                <a:gd name="T48" fmla="*/ 88 w 797"/>
                <a:gd name="T49" fmla="*/ 42 h 619"/>
                <a:gd name="T50" fmla="*/ 89 w 797"/>
                <a:gd name="T51" fmla="*/ 51 h 619"/>
                <a:gd name="T52" fmla="*/ 87 w 797"/>
                <a:gd name="T53" fmla="*/ 69 h 619"/>
                <a:gd name="T54" fmla="*/ 86 w 797"/>
                <a:gd name="T55" fmla="*/ 63 h 619"/>
                <a:gd name="T56" fmla="*/ 85 w 797"/>
                <a:gd name="T57" fmla="*/ 55 h 619"/>
                <a:gd name="T58" fmla="*/ 85 w 797"/>
                <a:gd name="T59" fmla="*/ 45 h 619"/>
                <a:gd name="T60" fmla="*/ 83 w 797"/>
                <a:gd name="T61" fmla="*/ 36 h 619"/>
                <a:gd name="T62" fmla="*/ 82 w 797"/>
                <a:gd name="T63" fmla="*/ 27 h 619"/>
                <a:gd name="T64" fmla="*/ 80 w 797"/>
                <a:gd name="T65" fmla="*/ 20 h 619"/>
                <a:gd name="T66" fmla="*/ 77 w 797"/>
                <a:gd name="T67" fmla="*/ 15 h 619"/>
                <a:gd name="T68" fmla="*/ 72 w 797"/>
                <a:gd name="T69" fmla="*/ 13 h 619"/>
                <a:gd name="T70" fmla="*/ 69 w 797"/>
                <a:gd name="T71" fmla="*/ 13 h 619"/>
                <a:gd name="T72" fmla="*/ 65 w 797"/>
                <a:gd name="T73" fmla="*/ 12 h 619"/>
                <a:gd name="T74" fmla="*/ 61 w 797"/>
                <a:gd name="T75" fmla="*/ 12 h 619"/>
                <a:gd name="T76" fmla="*/ 56 w 797"/>
                <a:gd name="T77" fmla="*/ 12 h 619"/>
                <a:gd name="T78" fmla="*/ 52 w 797"/>
                <a:gd name="T79" fmla="*/ 12 h 619"/>
                <a:gd name="T80" fmla="*/ 47 w 797"/>
                <a:gd name="T81" fmla="*/ 11 h 619"/>
                <a:gd name="T82" fmla="*/ 42 w 797"/>
                <a:gd name="T83" fmla="*/ 11 h 619"/>
                <a:gd name="T84" fmla="*/ 37 w 797"/>
                <a:gd name="T85" fmla="*/ 11 h 619"/>
                <a:gd name="T86" fmla="*/ 32 w 797"/>
                <a:gd name="T87" fmla="*/ 11 h 619"/>
                <a:gd name="T88" fmla="*/ 27 w 797"/>
                <a:gd name="T89" fmla="*/ 11 h 619"/>
                <a:gd name="T90" fmla="*/ 22 w 797"/>
                <a:gd name="T91" fmla="*/ 11 h 619"/>
                <a:gd name="T92" fmla="*/ 18 w 797"/>
                <a:gd name="T93" fmla="*/ 10 h 619"/>
                <a:gd name="T94" fmla="*/ 13 w 797"/>
                <a:gd name="T95" fmla="*/ 10 h 619"/>
                <a:gd name="T96" fmla="*/ 8 w 797"/>
                <a:gd name="T97" fmla="*/ 10 h 619"/>
                <a:gd name="T98" fmla="*/ 4 w 797"/>
                <a:gd name="T99" fmla="*/ 10 h 619"/>
                <a:gd name="T100" fmla="*/ 0 w 797"/>
                <a:gd name="T101" fmla="*/ 10 h 6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97" h="619">
                  <a:moveTo>
                    <a:pt x="0" y="87"/>
                  </a:moveTo>
                  <a:lnTo>
                    <a:pt x="64" y="84"/>
                  </a:lnTo>
                  <a:lnTo>
                    <a:pt x="126" y="84"/>
                  </a:lnTo>
                  <a:lnTo>
                    <a:pt x="190" y="79"/>
                  </a:lnTo>
                  <a:lnTo>
                    <a:pt x="251" y="79"/>
                  </a:lnTo>
                  <a:lnTo>
                    <a:pt x="316" y="76"/>
                  </a:lnTo>
                  <a:lnTo>
                    <a:pt x="380" y="76"/>
                  </a:lnTo>
                  <a:lnTo>
                    <a:pt x="444" y="76"/>
                  </a:lnTo>
                  <a:lnTo>
                    <a:pt x="509" y="76"/>
                  </a:lnTo>
                  <a:lnTo>
                    <a:pt x="536" y="76"/>
                  </a:lnTo>
                  <a:lnTo>
                    <a:pt x="563" y="76"/>
                  </a:lnTo>
                  <a:lnTo>
                    <a:pt x="589" y="72"/>
                  </a:lnTo>
                  <a:lnTo>
                    <a:pt x="615" y="69"/>
                  </a:lnTo>
                  <a:lnTo>
                    <a:pt x="634" y="69"/>
                  </a:lnTo>
                  <a:lnTo>
                    <a:pt x="654" y="64"/>
                  </a:lnTo>
                  <a:lnTo>
                    <a:pt x="664" y="64"/>
                  </a:lnTo>
                  <a:lnTo>
                    <a:pt x="669" y="64"/>
                  </a:lnTo>
                  <a:lnTo>
                    <a:pt x="703" y="0"/>
                  </a:lnTo>
                  <a:lnTo>
                    <a:pt x="711" y="12"/>
                  </a:lnTo>
                  <a:lnTo>
                    <a:pt x="726" y="42"/>
                  </a:lnTo>
                  <a:lnTo>
                    <a:pt x="740" y="84"/>
                  </a:lnTo>
                  <a:lnTo>
                    <a:pt x="755" y="118"/>
                  </a:lnTo>
                  <a:lnTo>
                    <a:pt x="775" y="194"/>
                  </a:lnTo>
                  <a:lnTo>
                    <a:pt x="790" y="284"/>
                  </a:lnTo>
                  <a:lnTo>
                    <a:pt x="794" y="375"/>
                  </a:lnTo>
                  <a:lnTo>
                    <a:pt x="797" y="456"/>
                  </a:lnTo>
                  <a:lnTo>
                    <a:pt x="779" y="619"/>
                  </a:lnTo>
                  <a:lnTo>
                    <a:pt x="772" y="562"/>
                  </a:lnTo>
                  <a:lnTo>
                    <a:pt x="767" y="490"/>
                  </a:lnTo>
                  <a:lnTo>
                    <a:pt x="760" y="407"/>
                  </a:lnTo>
                  <a:lnTo>
                    <a:pt x="748" y="323"/>
                  </a:lnTo>
                  <a:lnTo>
                    <a:pt x="738" y="244"/>
                  </a:lnTo>
                  <a:lnTo>
                    <a:pt x="718" y="178"/>
                  </a:lnTo>
                  <a:lnTo>
                    <a:pt x="688" y="133"/>
                  </a:lnTo>
                  <a:lnTo>
                    <a:pt x="649" y="118"/>
                  </a:lnTo>
                  <a:lnTo>
                    <a:pt x="619" y="114"/>
                  </a:lnTo>
                  <a:lnTo>
                    <a:pt x="582" y="111"/>
                  </a:lnTo>
                  <a:lnTo>
                    <a:pt x="548" y="111"/>
                  </a:lnTo>
                  <a:lnTo>
                    <a:pt x="506" y="106"/>
                  </a:lnTo>
                  <a:lnTo>
                    <a:pt x="464" y="106"/>
                  </a:lnTo>
                  <a:lnTo>
                    <a:pt x="422" y="103"/>
                  </a:lnTo>
                  <a:lnTo>
                    <a:pt x="380" y="103"/>
                  </a:lnTo>
                  <a:lnTo>
                    <a:pt x="334" y="103"/>
                  </a:lnTo>
                  <a:lnTo>
                    <a:pt x="289" y="99"/>
                  </a:lnTo>
                  <a:lnTo>
                    <a:pt x="247" y="99"/>
                  </a:lnTo>
                  <a:lnTo>
                    <a:pt x="202" y="99"/>
                  </a:lnTo>
                  <a:lnTo>
                    <a:pt x="160" y="94"/>
                  </a:lnTo>
                  <a:lnTo>
                    <a:pt x="118" y="94"/>
                  </a:lnTo>
                  <a:lnTo>
                    <a:pt x="76" y="91"/>
                  </a:lnTo>
                  <a:lnTo>
                    <a:pt x="38" y="91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7" name="Freeform 94"/>
            <p:cNvSpPr>
              <a:spLocks/>
            </p:cNvSpPr>
            <p:nvPr/>
          </p:nvSpPr>
          <p:spPr bwMode="auto">
            <a:xfrm rot="696599">
              <a:off x="3754" y="1344"/>
              <a:ext cx="440" cy="201"/>
            </a:xfrm>
            <a:custGeom>
              <a:avLst/>
              <a:gdLst>
                <a:gd name="T0" fmla="*/ 6 w 1319"/>
                <a:gd name="T1" fmla="*/ 0 h 604"/>
                <a:gd name="T2" fmla="*/ 3 w 1319"/>
                <a:gd name="T3" fmla="*/ 7 h 604"/>
                <a:gd name="T4" fmla="*/ 1 w 1319"/>
                <a:gd name="T5" fmla="*/ 14 h 604"/>
                <a:gd name="T6" fmla="*/ 0 w 1319"/>
                <a:gd name="T7" fmla="*/ 19 h 604"/>
                <a:gd name="T8" fmla="*/ 1 w 1319"/>
                <a:gd name="T9" fmla="*/ 25 h 604"/>
                <a:gd name="T10" fmla="*/ 4 w 1319"/>
                <a:gd name="T11" fmla="*/ 30 h 604"/>
                <a:gd name="T12" fmla="*/ 8 w 1319"/>
                <a:gd name="T13" fmla="*/ 34 h 604"/>
                <a:gd name="T14" fmla="*/ 13 w 1319"/>
                <a:gd name="T15" fmla="*/ 38 h 604"/>
                <a:gd name="T16" fmla="*/ 20 w 1319"/>
                <a:gd name="T17" fmla="*/ 41 h 604"/>
                <a:gd name="T18" fmla="*/ 28 w 1319"/>
                <a:gd name="T19" fmla="*/ 44 h 604"/>
                <a:gd name="T20" fmla="*/ 36 w 1319"/>
                <a:gd name="T21" fmla="*/ 46 h 604"/>
                <a:gd name="T22" fmla="*/ 44 w 1319"/>
                <a:gd name="T23" fmla="*/ 48 h 604"/>
                <a:gd name="T24" fmla="*/ 52 w 1319"/>
                <a:gd name="T25" fmla="*/ 51 h 604"/>
                <a:gd name="T26" fmla="*/ 60 w 1319"/>
                <a:gd name="T27" fmla="*/ 53 h 604"/>
                <a:gd name="T28" fmla="*/ 68 w 1319"/>
                <a:gd name="T29" fmla="*/ 54 h 604"/>
                <a:gd name="T30" fmla="*/ 77 w 1319"/>
                <a:gd name="T31" fmla="*/ 56 h 604"/>
                <a:gd name="T32" fmla="*/ 85 w 1319"/>
                <a:gd name="T33" fmla="*/ 58 h 604"/>
                <a:gd name="T34" fmla="*/ 94 w 1319"/>
                <a:gd name="T35" fmla="*/ 59 h 604"/>
                <a:gd name="T36" fmla="*/ 101 w 1319"/>
                <a:gd name="T37" fmla="*/ 60 h 604"/>
                <a:gd name="T38" fmla="*/ 109 w 1319"/>
                <a:gd name="T39" fmla="*/ 62 h 604"/>
                <a:gd name="T40" fmla="*/ 117 w 1319"/>
                <a:gd name="T41" fmla="*/ 63 h 604"/>
                <a:gd name="T42" fmla="*/ 124 w 1319"/>
                <a:gd name="T43" fmla="*/ 64 h 604"/>
                <a:gd name="T44" fmla="*/ 131 w 1319"/>
                <a:gd name="T45" fmla="*/ 65 h 604"/>
                <a:gd name="T46" fmla="*/ 137 w 1319"/>
                <a:gd name="T47" fmla="*/ 66 h 604"/>
                <a:gd name="T48" fmla="*/ 143 w 1319"/>
                <a:gd name="T49" fmla="*/ 67 h 604"/>
                <a:gd name="T50" fmla="*/ 146 w 1319"/>
                <a:gd name="T51" fmla="*/ 67 h 604"/>
                <a:gd name="T52" fmla="*/ 147 w 1319"/>
                <a:gd name="T53" fmla="*/ 67 h 604"/>
                <a:gd name="T54" fmla="*/ 146 w 1319"/>
                <a:gd name="T55" fmla="*/ 67 h 604"/>
                <a:gd name="T56" fmla="*/ 144 w 1319"/>
                <a:gd name="T57" fmla="*/ 66 h 604"/>
                <a:gd name="T58" fmla="*/ 140 w 1319"/>
                <a:gd name="T59" fmla="*/ 66 h 604"/>
                <a:gd name="T60" fmla="*/ 136 w 1319"/>
                <a:gd name="T61" fmla="*/ 65 h 604"/>
                <a:gd name="T62" fmla="*/ 130 w 1319"/>
                <a:gd name="T63" fmla="*/ 64 h 604"/>
                <a:gd name="T64" fmla="*/ 123 w 1319"/>
                <a:gd name="T65" fmla="*/ 62 h 604"/>
                <a:gd name="T66" fmla="*/ 116 w 1319"/>
                <a:gd name="T67" fmla="*/ 61 h 604"/>
                <a:gd name="T68" fmla="*/ 108 w 1319"/>
                <a:gd name="T69" fmla="*/ 59 h 604"/>
                <a:gd name="T70" fmla="*/ 100 w 1319"/>
                <a:gd name="T71" fmla="*/ 57 h 604"/>
                <a:gd name="T72" fmla="*/ 91 w 1319"/>
                <a:gd name="T73" fmla="*/ 55 h 604"/>
                <a:gd name="T74" fmla="*/ 83 w 1319"/>
                <a:gd name="T75" fmla="*/ 53 h 604"/>
                <a:gd name="T76" fmla="*/ 74 w 1319"/>
                <a:gd name="T77" fmla="*/ 51 h 604"/>
                <a:gd name="T78" fmla="*/ 65 w 1319"/>
                <a:gd name="T79" fmla="*/ 49 h 604"/>
                <a:gd name="T80" fmla="*/ 56 w 1319"/>
                <a:gd name="T81" fmla="*/ 46 h 604"/>
                <a:gd name="T82" fmla="*/ 49 w 1319"/>
                <a:gd name="T83" fmla="*/ 45 h 604"/>
                <a:gd name="T84" fmla="*/ 44 w 1319"/>
                <a:gd name="T85" fmla="*/ 43 h 604"/>
                <a:gd name="T86" fmla="*/ 38 w 1319"/>
                <a:gd name="T87" fmla="*/ 41 h 604"/>
                <a:gd name="T88" fmla="*/ 33 w 1319"/>
                <a:gd name="T89" fmla="*/ 39 h 604"/>
                <a:gd name="T90" fmla="*/ 28 w 1319"/>
                <a:gd name="T91" fmla="*/ 37 h 604"/>
                <a:gd name="T92" fmla="*/ 24 w 1319"/>
                <a:gd name="T93" fmla="*/ 35 h 604"/>
                <a:gd name="T94" fmla="*/ 19 w 1319"/>
                <a:gd name="T95" fmla="*/ 34 h 604"/>
                <a:gd name="T96" fmla="*/ 16 w 1319"/>
                <a:gd name="T97" fmla="*/ 32 h 604"/>
                <a:gd name="T98" fmla="*/ 10 w 1319"/>
                <a:gd name="T99" fmla="*/ 25 h 604"/>
                <a:gd name="T100" fmla="*/ 7 w 1319"/>
                <a:gd name="T101" fmla="*/ 17 h 604"/>
                <a:gd name="T102" fmla="*/ 6 w 1319"/>
                <a:gd name="T103" fmla="*/ 8 h 604"/>
                <a:gd name="T104" fmla="*/ 6 w 1319"/>
                <a:gd name="T105" fmla="*/ 0 h 60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19" h="604">
                  <a:moveTo>
                    <a:pt x="54" y="0"/>
                  </a:moveTo>
                  <a:lnTo>
                    <a:pt x="23" y="61"/>
                  </a:lnTo>
                  <a:lnTo>
                    <a:pt x="5" y="122"/>
                  </a:lnTo>
                  <a:lnTo>
                    <a:pt x="0" y="175"/>
                  </a:lnTo>
                  <a:lnTo>
                    <a:pt x="8" y="224"/>
                  </a:lnTo>
                  <a:lnTo>
                    <a:pt x="32" y="270"/>
                  </a:lnTo>
                  <a:lnTo>
                    <a:pt x="69" y="308"/>
                  </a:lnTo>
                  <a:lnTo>
                    <a:pt x="118" y="342"/>
                  </a:lnTo>
                  <a:lnTo>
                    <a:pt x="183" y="372"/>
                  </a:lnTo>
                  <a:lnTo>
                    <a:pt x="251" y="395"/>
                  </a:lnTo>
                  <a:lnTo>
                    <a:pt x="323" y="418"/>
                  </a:lnTo>
                  <a:lnTo>
                    <a:pt x="395" y="436"/>
                  </a:lnTo>
                  <a:lnTo>
                    <a:pt x="468" y="456"/>
                  </a:lnTo>
                  <a:lnTo>
                    <a:pt x="543" y="475"/>
                  </a:lnTo>
                  <a:lnTo>
                    <a:pt x="616" y="490"/>
                  </a:lnTo>
                  <a:lnTo>
                    <a:pt x="691" y="505"/>
                  </a:lnTo>
                  <a:lnTo>
                    <a:pt x="767" y="520"/>
                  </a:lnTo>
                  <a:lnTo>
                    <a:pt x="841" y="532"/>
                  </a:lnTo>
                  <a:lnTo>
                    <a:pt x="912" y="544"/>
                  </a:lnTo>
                  <a:lnTo>
                    <a:pt x="984" y="555"/>
                  </a:lnTo>
                  <a:lnTo>
                    <a:pt x="1049" y="567"/>
                  </a:lnTo>
                  <a:lnTo>
                    <a:pt x="1113" y="574"/>
                  </a:lnTo>
                  <a:lnTo>
                    <a:pt x="1179" y="585"/>
                  </a:lnTo>
                  <a:lnTo>
                    <a:pt x="1235" y="593"/>
                  </a:lnTo>
                  <a:lnTo>
                    <a:pt x="1288" y="601"/>
                  </a:lnTo>
                  <a:lnTo>
                    <a:pt x="1312" y="604"/>
                  </a:lnTo>
                  <a:lnTo>
                    <a:pt x="1319" y="604"/>
                  </a:lnTo>
                  <a:lnTo>
                    <a:pt x="1312" y="601"/>
                  </a:lnTo>
                  <a:lnTo>
                    <a:pt x="1292" y="596"/>
                  </a:lnTo>
                  <a:lnTo>
                    <a:pt x="1262" y="593"/>
                  </a:lnTo>
                  <a:lnTo>
                    <a:pt x="1220" y="585"/>
                  </a:lnTo>
                  <a:lnTo>
                    <a:pt x="1171" y="574"/>
                  </a:lnTo>
                  <a:lnTo>
                    <a:pt x="1110" y="562"/>
                  </a:lnTo>
                  <a:lnTo>
                    <a:pt x="1046" y="547"/>
                  </a:lnTo>
                  <a:lnTo>
                    <a:pt x="972" y="532"/>
                  </a:lnTo>
                  <a:lnTo>
                    <a:pt x="900" y="517"/>
                  </a:lnTo>
                  <a:lnTo>
                    <a:pt x="821" y="498"/>
                  </a:lnTo>
                  <a:lnTo>
                    <a:pt x="742" y="478"/>
                  </a:lnTo>
                  <a:lnTo>
                    <a:pt x="661" y="460"/>
                  </a:lnTo>
                  <a:lnTo>
                    <a:pt x="582" y="441"/>
                  </a:lnTo>
                  <a:lnTo>
                    <a:pt x="501" y="418"/>
                  </a:lnTo>
                  <a:lnTo>
                    <a:pt x="444" y="404"/>
                  </a:lnTo>
                  <a:lnTo>
                    <a:pt x="392" y="387"/>
                  </a:lnTo>
                  <a:lnTo>
                    <a:pt x="343" y="369"/>
                  </a:lnTo>
                  <a:lnTo>
                    <a:pt x="296" y="354"/>
                  </a:lnTo>
                  <a:lnTo>
                    <a:pt x="251" y="338"/>
                  </a:lnTo>
                  <a:lnTo>
                    <a:pt x="212" y="320"/>
                  </a:lnTo>
                  <a:lnTo>
                    <a:pt x="175" y="303"/>
                  </a:lnTo>
                  <a:lnTo>
                    <a:pt x="145" y="288"/>
                  </a:lnTo>
                  <a:lnTo>
                    <a:pt x="88" y="229"/>
                  </a:lnTo>
                  <a:lnTo>
                    <a:pt x="61" y="155"/>
                  </a:lnTo>
                  <a:lnTo>
                    <a:pt x="54" y="7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A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8" name="Freeform 95"/>
            <p:cNvSpPr>
              <a:spLocks/>
            </p:cNvSpPr>
            <p:nvPr/>
          </p:nvSpPr>
          <p:spPr bwMode="auto">
            <a:xfrm rot="696599">
              <a:off x="3576" y="1298"/>
              <a:ext cx="806" cy="364"/>
            </a:xfrm>
            <a:custGeom>
              <a:avLst/>
              <a:gdLst>
                <a:gd name="T0" fmla="*/ 25 w 2417"/>
                <a:gd name="T1" fmla="*/ 7 h 1093"/>
                <a:gd name="T2" fmla="*/ 17 w 2417"/>
                <a:gd name="T3" fmla="*/ 19 h 1093"/>
                <a:gd name="T4" fmla="*/ 13 w 2417"/>
                <a:gd name="T5" fmla="*/ 30 h 1093"/>
                <a:gd name="T6" fmla="*/ 13 w 2417"/>
                <a:gd name="T7" fmla="*/ 46 h 1093"/>
                <a:gd name="T8" fmla="*/ 17 w 2417"/>
                <a:gd name="T9" fmla="*/ 57 h 1093"/>
                <a:gd name="T10" fmla="*/ 21 w 2417"/>
                <a:gd name="T11" fmla="*/ 56 h 1093"/>
                <a:gd name="T12" fmla="*/ 25 w 2417"/>
                <a:gd name="T13" fmla="*/ 56 h 1093"/>
                <a:gd name="T14" fmla="*/ 29 w 2417"/>
                <a:gd name="T15" fmla="*/ 55 h 1093"/>
                <a:gd name="T16" fmla="*/ 32 w 2417"/>
                <a:gd name="T17" fmla="*/ 56 h 1093"/>
                <a:gd name="T18" fmla="*/ 32 w 2417"/>
                <a:gd name="T19" fmla="*/ 60 h 1093"/>
                <a:gd name="T20" fmla="*/ 33 w 2417"/>
                <a:gd name="T21" fmla="*/ 66 h 1093"/>
                <a:gd name="T22" fmla="*/ 43 w 2417"/>
                <a:gd name="T23" fmla="*/ 73 h 1093"/>
                <a:gd name="T24" fmla="*/ 62 w 2417"/>
                <a:gd name="T25" fmla="*/ 81 h 1093"/>
                <a:gd name="T26" fmla="*/ 86 w 2417"/>
                <a:gd name="T27" fmla="*/ 88 h 1093"/>
                <a:gd name="T28" fmla="*/ 112 w 2417"/>
                <a:gd name="T29" fmla="*/ 96 h 1093"/>
                <a:gd name="T30" fmla="*/ 138 w 2417"/>
                <a:gd name="T31" fmla="*/ 103 h 1093"/>
                <a:gd name="T32" fmla="*/ 160 w 2417"/>
                <a:gd name="T33" fmla="*/ 108 h 1093"/>
                <a:gd name="T34" fmla="*/ 175 w 2417"/>
                <a:gd name="T35" fmla="*/ 112 h 1093"/>
                <a:gd name="T36" fmla="*/ 187 w 2417"/>
                <a:gd name="T37" fmla="*/ 114 h 1093"/>
                <a:gd name="T38" fmla="*/ 202 w 2417"/>
                <a:gd name="T39" fmla="*/ 116 h 1093"/>
                <a:gd name="T40" fmla="*/ 217 w 2417"/>
                <a:gd name="T41" fmla="*/ 116 h 1093"/>
                <a:gd name="T42" fmla="*/ 231 w 2417"/>
                <a:gd name="T43" fmla="*/ 115 h 1093"/>
                <a:gd name="T44" fmla="*/ 239 w 2417"/>
                <a:gd name="T45" fmla="*/ 113 h 1093"/>
                <a:gd name="T46" fmla="*/ 243 w 2417"/>
                <a:gd name="T47" fmla="*/ 112 h 1093"/>
                <a:gd name="T48" fmla="*/ 248 w 2417"/>
                <a:gd name="T49" fmla="*/ 110 h 1093"/>
                <a:gd name="T50" fmla="*/ 253 w 2417"/>
                <a:gd name="T51" fmla="*/ 108 h 1093"/>
                <a:gd name="T52" fmla="*/ 257 w 2417"/>
                <a:gd name="T53" fmla="*/ 106 h 1093"/>
                <a:gd name="T54" fmla="*/ 261 w 2417"/>
                <a:gd name="T55" fmla="*/ 105 h 1093"/>
                <a:gd name="T56" fmla="*/ 264 w 2417"/>
                <a:gd name="T57" fmla="*/ 103 h 1093"/>
                <a:gd name="T58" fmla="*/ 267 w 2417"/>
                <a:gd name="T59" fmla="*/ 102 h 1093"/>
                <a:gd name="T60" fmla="*/ 259 w 2417"/>
                <a:gd name="T61" fmla="*/ 110 h 1093"/>
                <a:gd name="T62" fmla="*/ 233 w 2417"/>
                <a:gd name="T63" fmla="*/ 120 h 1093"/>
                <a:gd name="T64" fmla="*/ 200 w 2417"/>
                <a:gd name="T65" fmla="*/ 121 h 1093"/>
                <a:gd name="T66" fmla="*/ 162 w 2417"/>
                <a:gd name="T67" fmla="*/ 117 h 1093"/>
                <a:gd name="T68" fmla="*/ 121 w 2417"/>
                <a:gd name="T69" fmla="*/ 108 h 1093"/>
                <a:gd name="T70" fmla="*/ 81 w 2417"/>
                <a:gd name="T71" fmla="*/ 95 h 1093"/>
                <a:gd name="T72" fmla="*/ 44 w 2417"/>
                <a:gd name="T73" fmla="*/ 82 h 1093"/>
                <a:gd name="T74" fmla="*/ 13 w 2417"/>
                <a:gd name="T75" fmla="*/ 68 h 1093"/>
                <a:gd name="T76" fmla="*/ 4 w 2417"/>
                <a:gd name="T77" fmla="*/ 54 h 1093"/>
                <a:gd name="T78" fmla="*/ 6 w 2417"/>
                <a:gd name="T79" fmla="*/ 32 h 1093"/>
                <a:gd name="T80" fmla="*/ 5 w 2417"/>
                <a:gd name="T81" fmla="*/ 15 h 1093"/>
                <a:gd name="T82" fmla="*/ 11 w 2417"/>
                <a:gd name="T83" fmla="*/ 10 h 1093"/>
                <a:gd name="T84" fmla="*/ 19 w 2417"/>
                <a:gd name="T85" fmla="*/ 6 h 1093"/>
                <a:gd name="T86" fmla="*/ 26 w 2417"/>
                <a:gd name="T87" fmla="*/ 2 h 109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17" h="1093">
                  <a:moveTo>
                    <a:pt x="259" y="0"/>
                  </a:moveTo>
                  <a:lnTo>
                    <a:pt x="221" y="64"/>
                  </a:lnTo>
                  <a:lnTo>
                    <a:pt x="187" y="118"/>
                  </a:lnTo>
                  <a:lnTo>
                    <a:pt x="153" y="168"/>
                  </a:lnTo>
                  <a:lnTo>
                    <a:pt x="130" y="213"/>
                  </a:lnTo>
                  <a:lnTo>
                    <a:pt x="114" y="269"/>
                  </a:lnTo>
                  <a:lnTo>
                    <a:pt x="106" y="331"/>
                  </a:lnTo>
                  <a:lnTo>
                    <a:pt x="114" y="410"/>
                  </a:lnTo>
                  <a:lnTo>
                    <a:pt x="133" y="509"/>
                  </a:lnTo>
                  <a:lnTo>
                    <a:pt x="153" y="509"/>
                  </a:lnTo>
                  <a:lnTo>
                    <a:pt x="172" y="509"/>
                  </a:lnTo>
                  <a:lnTo>
                    <a:pt x="190" y="506"/>
                  </a:lnTo>
                  <a:lnTo>
                    <a:pt x="209" y="506"/>
                  </a:lnTo>
                  <a:lnTo>
                    <a:pt x="224" y="501"/>
                  </a:lnTo>
                  <a:lnTo>
                    <a:pt x="244" y="501"/>
                  </a:lnTo>
                  <a:lnTo>
                    <a:pt x="263" y="498"/>
                  </a:lnTo>
                  <a:lnTo>
                    <a:pt x="281" y="498"/>
                  </a:lnTo>
                  <a:lnTo>
                    <a:pt x="286" y="506"/>
                  </a:lnTo>
                  <a:lnTo>
                    <a:pt x="289" y="521"/>
                  </a:lnTo>
                  <a:lnTo>
                    <a:pt x="289" y="539"/>
                  </a:lnTo>
                  <a:lnTo>
                    <a:pt x="286" y="565"/>
                  </a:lnTo>
                  <a:lnTo>
                    <a:pt x="293" y="592"/>
                  </a:lnTo>
                  <a:lnTo>
                    <a:pt x="331" y="622"/>
                  </a:lnTo>
                  <a:lnTo>
                    <a:pt x="387" y="657"/>
                  </a:lnTo>
                  <a:lnTo>
                    <a:pt x="464" y="691"/>
                  </a:lnTo>
                  <a:lnTo>
                    <a:pt x="555" y="726"/>
                  </a:lnTo>
                  <a:lnTo>
                    <a:pt x="658" y="763"/>
                  </a:lnTo>
                  <a:lnTo>
                    <a:pt x="772" y="797"/>
                  </a:lnTo>
                  <a:lnTo>
                    <a:pt x="890" y="832"/>
                  </a:lnTo>
                  <a:lnTo>
                    <a:pt x="1007" y="866"/>
                  </a:lnTo>
                  <a:lnTo>
                    <a:pt x="1129" y="901"/>
                  </a:lnTo>
                  <a:lnTo>
                    <a:pt x="1238" y="927"/>
                  </a:lnTo>
                  <a:lnTo>
                    <a:pt x="1345" y="953"/>
                  </a:lnTo>
                  <a:lnTo>
                    <a:pt x="1436" y="977"/>
                  </a:lnTo>
                  <a:lnTo>
                    <a:pt x="1512" y="995"/>
                  </a:lnTo>
                  <a:lnTo>
                    <a:pt x="1573" y="1007"/>
                  </a:lnTo>
                  <a:lnTo>
                    <a:pt x="1608" y="1014"/>
                  </a:lnTo>
                  <a:lnTo>
                    <a:pt x="1680" y="1026"/>
                  </a:lnTo>
                  <a:lnTo>
                    <a:pt x="1748" y="1037"/>
                  </a:lnTo>
                  <a:lnTo>
                    <a:pt x="1816" y="1041"/>
                  </a:lnTo>
                  <a:lnTo>
                    <a:pt x="1885" y="1044"/>
                  </a:lnTo>
                  <a:lnTo>
                    <a:pt x="1949" y="1044"/>
                  </a:lnTo>
                  <a:lnTo>
                    <a:pt x="2015" y="1044"/>
                  </a:lnTo>
                  <a:lnTo>
                    <a:pt x="2074" y="1037"/>
                  </a:lnTo>
                  <a:lnTo>
                    <a:pt x="2131" y="1026"/>
                  </a:lnTo>
                  <a:lnTo>
                    <a:pt x="2146" y="1022"/>
                  </a:lnTo>
                  <a:lnTo>
                    <a:pt x="2166" y="1017"/>
                  </a:lnTo>
                  <a:lnTo>
                    <a:pt x="2188" y="1010"/>
                  </a:lnTo>
                  <a:lnTo>
                    <a:pt x="2212" y="1002"/>
                  </a:lnTo>
                  <a:lnTo>
                    <a:pt x="2235" y="995"/>
                  </a:lnTo>
                  <a:lnTo>
                    <a:pt x="2257" y="987"/>
                  </a:lnTo>
                  <a:lnTo>
                    <a:pt x="2279" y="977"/>
                  </a:lnTo>
                  <a:lnTo>
                    <a:pt x="2299" y="965"/>
                  </a:lnTo>
                  <a:lnTo>
                    <a:pt x="2314" y="957"/>
                  </a:lnTo>
                  <a:lnTo>
                    <a:pt x="2329" y="953"/>
                  </a:lnTo>
                  <a:lnTo>
                    <a:pt x="2345" y="945"/>
                  </a:lnTo>
                  <a:lnTo>
                    <a:pt x="2360" y="938"/>
                  </a:lnTo>
                  <a:lnTo>
                    <a:pt x="2371" y="930"/>
                  </a:lnTo>
                  <a:lnTo>
                    <a:pt x="2386" y="923"/>
                  </a:lnTo>
                  <a:lnTo>
                    <a:pt x="2402" y="915"/>
                  </a:lnTo>
                  <a:lnTo>
                    <a:pt x="2417" y="908"/>
                  </a:lnTo>
                  <a:lnTo>
                    <a:pt x="2333" y="987"/>
                  </a:lnTo>
                  <a:lnTo>
                    <a:pt x="2227" y="1041"/>
                  </a:lnTo>
                  <a:lnTo>
                    <a:pt x="2097" y="1079"/>
                  </a:lnTo>
                  <a:lnTo>
                    <a:pt x="1956" y="1093"/>
                  </a:lnTo>
                  <a:lnTo>
                    <a:pt x="1798" y="1093"/>
                  </a:lnTo>
                  <a:lnTo>
                    <a:pt x="1630" y="1083"/>
                  </a:lnTo>
                  <a:lnTo>
                    <a:pt x="1455" y="1056"/>
                  </a:lnTo>
                  <a:lnTo>
                    <a:pt x="1273" y="1017"/>
                  </a:lnTo>
                  <a:lnTo>
                    <a:pt x="1090" y="972"/>
                  </a:lnTo>
                  <a:lnTo>
                    <a:pt x="908" y="915"/>
                  </a:lnTo>
                  <a:lnTo>
                    <a:pt x="730" y="859"/>
                  </a:lnTo>
                  <a:lnTo>
                    <a:pt x="559" y="797"/>
                  </a:lnTo>
                  <a:lnTo>
                    <a:pt x="395" y="737"/>
                  </a:lnTo>
                  <a:lnTo>
                    <a:pt x="247" y="676"/>
                  </a:lnTo>
                  <a:lnTo>
                    <a:pt x="114" y="615"/>
                  </a:lnTo>
                  <a:lnTo>
                    <a:pt x="0" y="562"/>
                  </a:lnTo>
                  <a:lnTo>
                    <a:pt x="39" y="482"/>
                  </a:lnTo>
                  <a:lnTo>
                    <a:pt x="61" y="398"/>
                  </a:lnTo>
                  <a:lnTo>
                    <a:pt x="57" y="292"/>
                  </a:lnTo>
                  <a:lnTo>
                    <a:pt x="27" y="151"/>
                  </a:lnTo>
                  <a:lnTo>
                    <a:pt x="42" y="133"/>
                  </a:lnTo>
                  <a:lnTo>
                    <a:pt x="64" y="114"/>
                  </a:lnTo>
                  <a:lnTo>
                    <a:pt x="96" y="94"/>
                  </a:lnTo>
                  <a:lnTo>
                    <a:pt x="130" y="72"/>
                  </a:lnTo>
                  <a:lnTo>
                    <a:pt x="168" y="52"/>
                  </a:lnTo>
                  <a:lnTo>
                    <a:pt x="202" y="30"/>
                  </a:lnTo>
                  <a:lnTo>
                    <a:pt x="232" y="1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9" name="Freeform 96"/>
            <p:cNvSpPr>
              <a:spLocks/>
            </p:cNvSpPr>
            <p:nvPr/>
          </p:nvSpPr>
          <p:spPr bwMode="auto">
            <a:xfrm rot="696599">
              <a:off x="3933" y="1604"/>
              <a:ext cx="377" cy="60"/>
            </a:xfrm>
            <a:custGeom>
              <a:avLst/>
              <a:gdLst>
                <a:gd name="T0" fmla="*/ 0 w 1132"/>
                <a:gd name="T1" fmla="*/ 0 h 178"/>
                <a:gd name="T2" fmla="*/ 5 w 1132"/>
                <a:gd name="T3" fmla="*/ 1 h 178"/>
                <a:gd name="T4" fmla="*/ 9 w 1132"/>
                <a:gd name="T5" fmla="*/ 3 h 178"/>
                <a:gd name="T6" fmla="*/ 14 w 1132"/>
                <a:gd name="T7" fmla="*/ 3 h 178"/>
                <a:gd name="T8" fmla="*/ 18 w 1132"/>
                <a:gd name="T9" fmla="*/ 5 h 178"/>
                <a:gd name="T10" fmla="*/ 22 w 1132"/>
                <a:gd name="T11" fmla="*/ 6 h 178"/>
                <a:gd name="T12" fmla="*/ 27 w 1132"/>
                <a:gd name="T13" fmla="*/ 7 h 178"/>
                <a:gd name="T14" fmla="*/ 31 w 1132"/>
                <a:gd name="T15" fmla="*/ 8 h 178"/>
                <a:gd name="T16" fmla="*/ 36 w 1132"/>
                <a:gd name="T17" fmla="*/ 9 h 178"/>
                <a:gd name="T18" fmla="*/ 41 w 1132"/>
                <a:gd name="T19" fmla="*/ 10 h 178"/>
                <a:gd name="T20" fmla="*/ 46 w 1132"/>
                <a:gd name="T21" fmla="*/ 11 h 178"/>
                <a:gd name="T22" fmla="*/ 51 w 1132"/>
                <a:gd name="T23" fmla="*/ 12 h 178"/>
                <a:gd name="T24" fmla="*/ 57 w 1132"/>
                <a:gd name="T25" fmla="*/ 14 h 178"/>
                <a:gd name="T26" fmla="*/ 62 w 1132"/>
                <a:gd name="T27" fmla="*/ 15 h 178"/>
                <a:gd name="T28" fmla="*/ 68 w 1132"/>
                <a:gd name="T29" fmla="*/ 17 h 178"/>
                <a:gd name="T30" fmla="*/ 75 w 1132"/>
                <a:gd name="T31" fmla="*/ 18 h 178"/>
                <a:gd name="T32" fmla="*/ 81 w 1132"/>
                <a:gd name="T33" fmla="*/ 20 h 178"/>
                <a:gd name="T34" fmla="*/ 90 w 1132"/>
                <a:gd name="T35" fmla="*/ 20 h 178"/>
                <a:gd name="T36" fmla="*/ 97 w 1132"/>
                <a:gd name="T37" fmla="*/ 20 h 178"/>
                <a:gd name="T38" fmla="*/ 103 w 1132"/>
                <a:gd name="T39" fmla="*/ 20 h 178"/>
                <a:gd name="T40" fmla="*/ 108 w 1132"/>
                <a:gd name="T41" fmla="*/ 19 h 178"/>
                <a:gd name="T42" fmla="*/ 112 w 1132"/>
                <a:gd name="T43" fmla="*/ 18 h 178"/>
                <a:gd name="T44" fmla="*/ 117 w 1132"/>
                <a:gd name="T45" fmla="*/ 15 h 178"/>
                <a:gd name="T46" fmla="*/ 121 w 1132"/>
                <a:gd name="T47" fmla="*/ 12 h 178"/>
                <a:gd name="T48" fmla="*/ 126 w 1132"/>
                <a:gd name="T49" fmla="*/ 9 h 178"/>
                <a:gd name="T50" fmla="*/ 119 w 1132"/>
                <a:gd name="T51" fmla="*/ 11 h 178"/>
                <a:gd name="T52" fmla="*/ 113 w 1132"/>
                <a:gd name="T53" fmla="*/ 12 h 178"/>
                <a:gd name="T54" fmla="*/ 106 w 1132"/>
                <a:gd name="T55" fmla="*/ 13 h 178"/>
                <a:gd name="T56" fmla="*/ 99 w 1132"/>
                <a:gd name="T57" fmla="*/ 14 h 178"/>
                <a:gd name="T58" fmla="*/ 92 w 1132"/>
                <a:gd name="T59" fmla="*/ 14 h 178"/>
                <a:gd name="T60" fmla="*/ 85 w 1132"/>
                <a:gd name="T61" fmla="*/ 14 h 178"/>
                <a:gd name="T62" fmla="*/ 77 w 1132"/>
                <a:gd name="T63" fmla="*/ 13 h 178"/>
                <a:gd name="T64" fmla="*/ 69 w 1132"/>
                <a:gd name="T65" fmla="*/ 12 h 178"/>
                <a:gd name="T66" fmla="*/ 61 w 1132"/>
                <a:gd name="T67" fmla="*/ 11 h 178"/>
                <a:gd name="T68" fmla="*/ 53 w 1132"/>
                <a:gd name="T69" fmla="*/ 10 h 178"/>
                <a:gd name="T70" fmla="*/ 45 w 1132"/>
                <a:gd name="T71" fmla="*/ 9 h 178"/>
                <a:gd name="T72" fmla="*/ 36 w 1132"/>
                <a:gd name="T73" fmla="*/ 7 h 178"/>
                <a:gd name="T74" fmla="*/ 28 w 1132"/>
                <a:gd name="T75" fmla="*/ 5 h 178"/>
                <a:gd name="T76" fmla="*/ 18 w 1132"/>
                <a:gd name="T77" fmla="*/ 3 h 178"/>
                <a:gd name="T78" fmla="*/ 9 w 1132"/>
                <a:gd name="T79" fmla="*/ 2 h 178"/>
                <a:gd name="T80" fmla="*/ 0 w 1132"/>
                <a:gd name="T81" fmla="*/ 0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32" h="178">
                  <a:moveTo>
                    <a:pt x="0" y="0"/>
                  </a:moveTo>
                  <a:lnTo>
                    <a:pt x="42" y="12"/>
                  </a:lnTo>
                  <a:lnTo>
                    <a:pt x="80" y="23"/>
                  </a:lnTo>
                  <a:lnTo>
                    <a:pt x="122" y="30"/>
                  </a:lnTo>
                  <a:lnTo>
                    <a:pt x="160" y="42"/>
                  </a:lnTo>
                  <a:lnTo>
                    <a:pt x="202" y="50"/>
                  </a:lnTo>
                  <a:lnTo>
                    <a:pt x="239" y="62"/>
                  </a:lnTo>
                  <a:lnTo>
                    <a:pt x="281" y="69"/>
                  </a:lnTo>
                  <a:lnTo>
                    <a:pt x="323" y="80"/>
                  </a:lnTo>
                  <a:lnTo>
                    <a:pt x="369" y="91"/>
                  </a:lnTo>
                  <a:lnTo>
                    <a:pt x="414" y="99"/>
                  </a:lnTo>
                  <a:lnTo>
                    <a:pt x="460" y="111"/>
                  </a:lnTo>
                  <a:lnTo>
                    <a:pt x="510" y="121"/>
                  </a:lnTo>
                  <a:lnTo>
                    <a:pt x="559" y="133"/>
                  </a:lnTo>
                  <a:lnTo>
                    <a:pt x="616" y="144"/>
                  </a:lnTo>
                  <a:lnTo>
                    <a:pt x="673" y="156"/>
                  </a:lnTo>
                  <a:lnTo>
                    <a:pt x="734" y="171"/>
                  </a:lnTo>
                  <a:lnTo>
                    <a:pt x="813" y="175"/>
                  </a:lnTo>
                  <a:lnTo>
                    <a:pt x="875" y="178"/>
                  </a:lnTo>
                  <a:lnTo>
                    <a:pt x="927" y="175"/>
                  </a:lnTo>
                  <a:lnTo>
                    <a:pt x="973" y="163"/>
                  </a:lnTo>
                  <a:lnTo>
                    <a:pt x="1011" y="153"/>
                  </a:lnTo>
                  <a:lnTo>
                    <a:pt x="1050" y="133"/>
                  </a:lnTo>
                  <a:lnTo>
                    <a:pt x="1087" y="106"/>
                  </a:lnTo>
                  <a:lnTo>
                    <a:pt x="1132" y="77"/>
                  </a:lnTo>
                  <a:lnTo>
                    <a:pt x="1075" y="94"/>
                  </a:lnTo>
                  <a:lnTo>
                    <a:pt x="1018" y="111"/>
                  </a:lnTo>
                  <a:lnTo>
                    <a:pt x="958" y="118"/>
                  </a:lnTo>
                  <a:lnTo>
                    <a:pt x="893" y="121"/>
                  </a:lnTo>
                  <a:lnTo>
                    <a:pt x="828" y="126"/>
                  </a:lnTo>
                  <a:lnTo>
                    <a:pt x="764" y="121"/>
                  </a:lnTo>
                  <a:lnTo>
                    <a:pt x="695" y="118"/>
                  </a:lnTo>
                  <a:lnTo>
                    <a:pt x="623" y="111"/>
                  </a:lnTo>
                  <a:lnTo>
                    <a:pt x="552" y="99"/>
                  </a:lnTo>
                  <a:lnTo>
                    <a:pt x="480" y="87"/>
                  </a:lnTo>
                  <a:lnTo>
                    <a:pt x="404" y="77"/>
                  </a:lnTo>
                  <a:lnTo>
                    <a:pt x="323" y="62"/>
                  </a:lnTo>
                  <a:lnTo>
                    <a:pt x="248" y="45"/>
                  </a:lnTo>
                  <a:lnTo>
                    <a:pt x="164" y="30"/>
                  </a:lnTo>
                  <a:lnTo>
                    <a:pt x="8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0" name="Freeform 97"/>
            <p:cNvSpPr>
              <a:spLocks/>
            </p:cNvSpPr>
            <p:nvPr/>
          </p:nvSpPr>
          <p:spPr bwMode="auto">
            <a:xfrm rot="696599">
              <a:off x="2075" y="1069"/>
              <a:ext cx="1054" cy="684"/>
            </a:xfrm>
            <a:custGeom>
              <a:avLst/>
              <a:gdLst>
                <a:gd name="T0" fmla="*/ 351 w 3162"/>
                <a:gd name="T1" fmla="*/ 1 h 2052"/>
                <a:gd name="T2" fmla="*/ 350 w 3162"/>
                <a:gd name="T3" fmla="*/ 4 h 2052"/>
                <a:gd name="T4" fmla="*/ 346 w 3162"/>
                <a:gd name="T5" fmla="*/ 8 h 2052"/>
                <a:gd name="T6" fmla="*/ 339 w 3162"/>
                <a:gd name="T7" fmla="*/ 15 h 2052"/>
                <a:gd name="T8" fmla="*/ 330 w 3162"/>
                <a:gd name="T9" fmla="*/ 22 h 2052"/>
                <a:gd name="T10" fmla="*/ 319 w 3162"/>
                <a:gd name="T11" fmla="*/ 30 h 2052"/>
                <a:gd name="T12" fmla="*/ 307 w 3162"/>
                <a:gd name="T13" fmla="*/ 39 h 2052"/>
                <a:gd name="T14" fmla="*/ 294 w 3162"/>
                <a:gd name="T15" fmla="*/ 48 h 2052"/>
                <a:gd name="T16" fmla="*/ 279 w 3162"/>
                <a:gd name="T17" fmla="*/ 60 h 2052"/>
                <a:gd name="T18" fmla="*/ 260 w 3162"/>
                <a:gd name="T19" fmla="*/ 73 h 2052"/>
                <a:gd name="T20" fmla="*/ 240 w 3162"/>
                <a:gd name="T21" fmla="*/ 87 h 2052"/>
                <a:gd name="T22" fmla="*/ 219 w 3162"/>
                <a:gd name="T23" fmla="*/ 101 h 2052"/>
                <a:gd name="T24" fmla="*/ 198 w 3162"/>
                <a:gd name="T25" fmla="*/ 115 h 2052"/>
                <a:gd name="T26" fmla="*/ 176 w 3162"/>
                <a:gd name="T27" fmla="*/ 129 h 2052"/>
                <a:gd name="T28" fmla="*/ 155 w 3162"/>
                <a:gd name="T29" fmla="*/ 143 h 2052"/>
                <a:gd name="T30" fmla="*/ 133 w 3162"/>
                <a:gd name="T31" fmla="*/ 156 h 2052"/>
                <a:gd name="T32" fmla="*/ 112 w 3162"/>
                <a:gd name="T33" fmla="*/ 169 h 2052"/>
                <a:gd name="T34" fmla="*/ 92 w 3162"/>
                <a:gd name="T35" fmla="*/ 181 h 2052"/>
                <a:gd name="T36" fmla="*/ 73 w 3162"/>
                <a:gd name="T37" fmla="*/ 191 h 2052"/>
                <a:gd name="T38" fmla="*/ 55 w 3162"/>
                <a:gd name="T39" fmla="*/ 201 h 2052"/>
                <a:gd name="T40" fmla="*/ 39 w 3162"/>
                <a:gd name="T41" fmla="*/ 210 h 2052"/>
                <a:gd name="T42" fmla="*/ 25 w 3162"/>
                <a:gd name="T43" fmla="*/ 217 h 2052"/>
                <a:gd name="T44" fmla="*/ 13 w 3162"/>
                <a:gd name="T45" fmla="*/ 223 h 2052"/>
                <a:gd name="T46" fmla="*/ 4 w 3162"/>
                <a:gd name="T47" fmla="*/ 227 h 2052"/>
                <a:gd name="T48" fmla="*/ 11 w 3162"/>
                <a:gd name="T49" fmla="*/ 221 h 2052"/>
                <a:gd name="T50" fmla="*/ 34 w 3162"/>
                <a:gd name="T51" fmla="*/ 207 h 2052"/>
                <a:gd name="T52" fmla="*/ 58 w 3162"/>
                <a:gd name="T53" fmla="*/ 192 h 2052"/>
                <a:gd name="T54" fmla="*/ 83 w 3162"/>
                <a:gd name="T55" fmla="*/ 177 h 2052"/>
                <a:gd name="T56" fmla="*/ 108 w 3162"/>
                <a:gd name="T57" fmla="*/ 161 h 2052"/>
                <a:gd name="T58" fmla="*/ 133 w 3162"/>
                <a:gd name="T59" fmla="*/ 144 h 2052"/>
                <a:gd name="T60" fmla="*/ 159 w 3162"/>
                <a:gd name="T61" fmla="*/ 127 h 2052"/>
                <a:gd name="T62" fmla="*/ 184 w 3162"/>
                <a:gd name="T63" fmla="*/ 111 h 2052"/>
                <a:gd name="T64" fmla="*/ 209 w 3162"/>
                <a:gd name="T65" fmla="*/ 95 h 2052"/>
                <a:gd name="T66" fmla="*/ 233 w 3162"/>
                <a:gd name="T67" fmla="*/ 79 h 2052"/>
                <a:gd name="T68" fmla="*/ 255 w 3162"/>
                <a:gd name="T69" fmla="*/ 64 h 2052"/>
                <a:gd name="T70" fmla="*/ 277 w 3162"/>
                <a:gd name="T71" fmla="*/ 50 h 2052"/>
                <a:gd name="T72" fmla="*/ 297 w 3162"/>
                <a:gd name="T73" fmla="*/ 36 h 2052"/>
                <a:gd name="T74" fmla="*/ 315 w 3162"/>
                <a:gd name="T75" fmla="*/ 24 h 2052"/>
                <a:gd name="T76" fmla="*/ 331 w 3162"/>
                <a:gd name="T77" fmla="*/ 13 h 2052"/>
                <a:gd name="T78" fmla="*/ 345 w 3162"/>
                <a:gd name="T79" fmla="*/ 4 h 20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162" h="2052">
                  <a:moveTo>
                    <a:pt x="3154" y="0"/>
                  </a:moveTo>
                  <a:lnTo>
                    <a:pt x="3162" y="8"/>
                  </a:lnTo>
                  <a:lnTo>
                    <a:pt x="3162" y="20"/>
                  </a:lnTo>
                  <a:lnTo>
                    <a:pt x="3154" y="39"/>
                  </a:lnTo>
                  <a:lnTo>
                    <a:pt x="3138" y="57"/>
                  </a:lnTo>
                  <a:lnTo>
                    <a:pt x="3116" y="76"/>
                  </a:lnTo>
                  <a:lnTo>
                    <a:pt x="3086" y="103"/>
                  </a:lnTo>
                  <a:lnTo>
                    <a:pt x="3051" y="133"/>
                  </a:lnTo>
                  <a:lnTo>
                    <a:pt x="3014" y="165"/>
                  </a:lnTo>
                  <a:lnTo>
                    <a:pt x="2972" y="195"/>
                  </a:lnTo>
                  <a:lnTo>
                    <a:pt x="2923" y="232"/>
                  </a:lnTo>
                  <a:lnTo>
                    <a:pt x="2873" y="266"/>
                  </a:lnTo>
                  <a:lnTo>
                    <a:pt x="2819" y="308"/>
                  </a:lnTo>
                  <a:lnTo>
                    <a:pt x="2766" y="347"/>
                  </a:lnTo>
                  <a:lnTo>
                    <a:pt x="2709" y="388"/>
                  </a:lnTo>
                  <a:lnTo>
                    <a:pt x="2649" y="429"/>
                  </a:lnTo>
                  <a:lnTo>
                    <a:pt x="2592" y="476"/>
                  </a:lnTo>
                  <a:lnTo>
                    <a:pt x="2511" y="537"/>
                  </a:lnTo>
                  <a:lnTo>
                    <a:pt x="2428" y="597"/>
                  </a:lnTo>
                  <a:lnTo>
                    <a:pt x="2341" y="658"/>
                  </a:lnTo>
                  <a:lnTo>
                    <a:pt x="2254" y="723"/>
                  </a:lnTo>
                  <a:lnTo>
                    <a:pt x="2163" y="787"/>
                  </a:lnTo>
                  <a:lnTo>
                    <a:pt x="2067" y="848"/>
                  </a:lnTo>
                  <a:lnTo>
                    <a:pt x="1973" y="913"/>
                  </a:lnTo>
                  <a:lnTo>
                    <a:pt x="1877" y="977"/>
                  </a:lnTo>
                  <a:lnTo>
                    <a:pt x="1783" y="1038"/>
                  </a:lnTo>
                  <a:lnTo>
                    <a:pt x="1684" y="1103"/>
                  </a:lnTo>
                  <a:lnTo>
                    <a:pt x="1584" y="1164"/>
                  </a:lnTo>
                  <a:lnTo>
                    <a:pt x="1485" y="1228"/>
                  </a:lnTo>
                  <a:lnTo>
                    <a:pt x="1391" y="1288"/>
                  </a:lnTo>
                  <a:lnTo>
                    <a:pt x="1292" y="1349"/>
                  </a:lnTo>
                  <a:lnTo>
                    <a:pt x="1197" y="1406"/>
                  </a:lnTo>
                  <a:lnTo>
                    <a:pt x="1103" y="1463"/>
                  </a:lnTo>
                  <a:lnTo>
                    <a:pt x="1007" y="1520"/>
                  </a:lnTo>
                  <a:lnTo>
                    <a:pt x="916" y="1574"/>
                  </a:lnTo>
                  <a:lnTo>
                    <a:pt x="824" y="1626"/>
                  </a:lnTo>
                  <a:lnTo>
                    <a:pt x="738" y="1677"/>
                  </a:lnTo>
                  <a:lnTo>
                    <a:pt x="654" y="1722"/>
                  </a:lnTo>
                  <a:lnTo>
                    <a:pt x="575" y="1767"/>
                  </a:lnTo>
                  <a:lnTo>
                    <a:pt x="494" y="1808"/>
                  </a:lnTo>
                  <a:lnTo>
                    <a:pt x="422" y="1850"/>
                  </a:lnTo>
                  <a:lnTo>
                    <a:pt x="350" y="1889"/>
                  </a:lnTo>
                  <a:lnTo>
                    <a:pt x="286" y="1924"/>
                  </a:lnTo>
                  <a:lnTo>
                    <a:pt x="225" y="1954"/>
                  </a:lnTo>
                  <a:lnTo>
                    <a:pt x="168" y="1980"/>
                  </a:lnTo>
                  <a:lnTo>
                    <a:pt x="118" y="2003"/>
                  </a:lnTo>
                  <a:lnTo>
                    <a:pt x="74" y="2025"/>
                  </a:lnTo>
                  <a:lnTo>
                    <a:pt x="35" y="2040"/>
                  </a:lnTo>
                  <a:lnTo>
                    <a:pt x="0" y="2052"/>
                  </a:lnTo>
                  <a:lnTo>
                    <a:pt x="99" y="1991"/>
                  </a:lnTo>
                  <a:lnTo>
                    <a:pt x="202" y="1931"/>
                  </a:lnTo>
                  <a:lnTo>
                    <a:pt x="308" y="1867"/>
                  </a:lnTo>
                  <a:lnTo>
                    <a:pt x="415" y="1798"/>
                  </a:lnTo>
                  <a:lnTo>
                    <a:pt x="525" y="1729"/>
                  </a:lnTo>
                  <a:lnTo>
                    <a:pt x="634" y="1660"/>
                  </a:lnTo>
                  <a:lnTo>
                    <a:pt x="745" y="1589"/>
                  </a:lnTo>
                  <a:lnTo>
                    <a:pt x="859" y="1517"/>
                  </a:lnTo>
                  <a:lnTo>
                    <a:pt x="974" y="1445"/>
                  </a:lnTo>
                  <a:lnTo>
                    <a:pt x="1088" y="1372"/>
                  </a:lnTo>
                  <a:lnTo>
                    <a:pt x="1201" y="1297"/>
                  </a:lnTo>
                  <a:lnTo>
                    <a:pt x="1319" y="1221"/>
                  </a:lnTo>
                  <a:lnTo>
                    <a:pt x="1433" y="1147"/>
                  </a:lnTo>
                  <a:lnTo>
                    <a:pt x="1547" y="1073"/>
                  </a:lnTo>
                  <a:lnTo>
                    <a:pt x="1657" y="999"/>
                  </a:lnTo>
                  <a:lnTo>
                    <a:pt x="1771" y="925"/>
                  </a:lnTo>
                  <a:lnTo>
                    <a:pt x="1882" y="851"/>
                  </a:lnTo>
                  <a:lnTo>
                    <a:pt x="1988" y="779"/>
                  </a:lnTo>
                  <a:lnTo>
                    <a:pt x="2094" y="711"/>
                  </a:lnTo>
                  <a:lnTo>
                    <a:pt x="2196" y="643"/>
                  </a:lnTo>
                  <a:lnTo>
                    <a:pt x="2299" y="575"/>
                  </a:lnTo>
                  <a:lnTo>
                    <a:pt x="2398" y="510"/>
                  </a:lnTo>
                  <a:lnTo>
                    <a:pt x="2493" y="446"/>
                  </a:lnTo>
                  <a:lnTo>
                    <a:pt x="2583" y="385"/>
                  </a:lnTo>
                  <a:lnTo>
                    <a:pt x="2671" y="323"/>
                  </a:lnTo>
                  <a:lnTo>
                    <a:pt x="2755" y="271"/>
                  </a:lnTo>
                  <a:lnTo>
                    <a:pt x="2834" y="217"/>
                  </a:lnTo>
                  <a:lnTo>
                    <a:pt x="2906" y="165"/>
                  </a:lnTo>
                  <a:lnTo>
                    <a:pt x="2979" y="118"/>
                  </a:lnTo>
                  <a:lnTo>
                    <a:pt x="3044" y="76"/>
                  </a:lnTo>
                  <a:lnTo>
                    <a:pt x="3101" y="35"/>
                  </a:lnTo>
                  <a:lnTo>
                    <a:pt x="315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1" name="Freeform 98"/>
            <p:cNvSpPr>
              <a:spLocks/>
            </p:cNvSpPr>
            <p:nvPr/>
          </p:nvSpPr>
          <p:spPr bwMode="auto">
            <a:xfrm rot="696599">
              <a:off x="3287" y="1050"/>
              <a:ext cx="234" cy="256"/>
            </a:xfrm>
            <a:custGeom>
              <a:avLst/>
              <a:gdLst>
                <a:gd name="T0" fmla="*/ 40 w 703"/>
                <a:gd name="T1" fmla="*/ 0 h 767"/>
                <a:gd name="T2" fmla="*/ 1 w 703"/>
                <a:gd name="T3" fmla="*/ 37 h 767"/>
                <a:gd name="T4" fmla="*/ 0 w 703"/>
                <a:gd name="T5" fmla="*/ 38 h 767"/>
                <a:gd name="T6" fmla="*/ 0 w 703"/>
                <a:gd name="T7" fmla="*/ 41 h 767"/>
                <a:gd name="T8" fmla="*/ 1 w 703"/>
                <a:gd name="T9" fmla="*/ 45 h 767"/>
                <a:gd name="T10" fmla="*/ 2 w 703"/>
                <a:gd name="T11" fmla="*/ 47 h 767"/>
                <a:gd name="T12" fmla="*/ 5 w 703"/>
                <a:gd name="T13" fmla="*/ 49 h 767"/>
                <a:gd name="T14" fmla="*/ 8 w 703"/>
                <a:gd name="T15" fmla="*/ 51 h 767"/>
                <a:gd name="T16" fmla="*/ 11 w 703"/>
                <a:gd name="T17" fmla="*/ 55 h 767"/>
                <a:gd name="T18" fmla="*/ 13 w 703"/>
                <a:gd name="T19" fmla="*/ 58 h 767"/>
                <a:gd name="T20" fmla="*/ 14 w 703"/>
                <a:gd name="T21" fmla="*/ 61 h 767"/>
                <a:gd name="T22" fmla="*/ 15 w 703"/>
                <a:gd name="T23" fmla="*/ 65 h 767"/>
                <a:gd name="T24" fmla="*/ 15 w 703"/>
                <a:gd name="T25" fmla="*/ 69 h 767"/>
                <a:gd name="T26" fmla="*/ 13 w 703"/>
                <a:gd name="T27" fmla="*/ 73 h 767"/>
                <a:gd name="T28" fmla="*/ 11 w 703"/>
                <a:gd name="T29" fmla="*/ 77 h 767"/>
                <a:gd name="T30" fmla="*/ 10 w 703"/>
                <a:gd name="T31" fmla="*/ 82 h 767"/>
                <a:gd name="T32" fmla="*/ 8 w 703"/>
                <a:gd name="T33" fmla="*/ 84 h 767"/>
                <a:gd name="T34" fmla="*/ 8 w 703"/>
                <a:gd name="T35" fmla="*/ 85 h 767"/>
                <a:gd name="T36" fmla="*/ 63 w 703"/>
                <a:gd name="T37" fmla="*/ 29 h 767"/>
                <a:gd name="T38" fmla="*/ 78 w 703"/>
                <a:gd name="T39" fmla="*/ 15 h 767"/>
                <a:gd name="T40" fmla="*/ 40 w 703"/>
                <a:gd name="T41" fmla="*/ 0 h 7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3" h="767">
                  <a:moveTo>
                    <a:pt x="365" y="0"/>
                  </a:moveTo>
                  <a:lnTo>
                    <a:pt x="5" y="335"/>
                  </a:lnTo>
                  <a:lnTo>
                    <a:pt x="0" y="346"/>
                  </a:lnTo>
                  <a:lnTo>
                    <a:pt x="0" y="370"/>
                  </a:lnTo>
                  <a:lnTo>
                    <a:pt x="5" y="400"/>
                  </a:lnTo>
                  <a:lnTo>
                    <a:pt x="15" y="419"/>
                  </a:lnTo>
                  <a:lnTo>
                    <a:pt x="46" y="437"/>
                  </a:lnTo>
                  <a:lnTo>
                    <a:pt x="72" y="461"/>
                  </a:lnTo>
                  <a:lnTo>
                    <a:pt x="96" y="491"/>
                  </a:lnTo>
                  <a:lnTo>
                    <a:pt x="114" y="521"/>
                  </a:lnTo>
                  <a:lnTo>
                    <a:pt x="126" y="552"/>
                  </a:lnTo>
                  <a:lnTo>
                    <a:pt x="133" y="585"/>
                  </a:lnTo>
                  <a:lnTo>
                    <a:pt x="133" y="624"/>
                  </a:lnTo>
                  <a:lnTo>
                    <a:pt x="121" y="658"/>
                  </a:lnTo>
                  <a:lnTo>
                    <a:pt x="103" y="696"/>
                  </a:lnTo>
                  <a:lnTo>
                    <a:pt x="88" y="735"/>
                  </a:lnTo>
                  <a:lnTo>
                    <a:pt x="76" y="757"/>
                  </a:lnTo>
                  <a:lnTo>
                    <a:pt x="72" y="767"/>
                  </a:lnTo>
                  <a:lnTo>
                    <a:pt x="570" y="259"/>
                  </a:lnTo>
                  <a:lnTo>
                    <a:pt x="703" y="13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2" name="Freeform 99"/>
            <p:cNvSpPr>
              <a:spLocks/>
            </p:cNvSpPr>
            <p:nvPr/>
          </p:nvSpPr>
          <p:spPr bwMode="auto">
            <a:xfrm rot="696599">
              <a:off x="3361" y="1237"/>
              <a:ext cx="230" cy="111"/>
            </a:xfrm>
            <a:custGeom>
              <a:avLst/>
              <a:gdLst>
                <a:gd name="T0" fmla="*/ 37 w 688"/>
                <a:gd name="T1" fmla="*/ 0 h 334"/>
                <a:gd name="T2" fmla="*/ 43 w 688"/>
                <a:gd name="T3" fmla="*/ 2 h 334"/>
                <a:gd name="T4" fmla="*/ 43 w 688"/>
                <a:gd name="T5" fmla="*/ 3 h 334"/>
                <a:gd name="T6" fmla="*/ 44 w 688"/>
                <a:gd name="T7" fmla="*/ 4 h 334"/>
                <a:gd name="T8" fmla="*/ 44 w 688"/>
                <a:gd name="T9" fmla="*/ 7 h 334"/>
                <a:gd name="T10" fmla="*/ 44 w 688"/>
                <a:gd name="T11" fmla="*/ 9 h 334"/>
                <a:gd name="T12" fmla="*/ 43 w 688"/>
                <a:gd name="T13" fmla="*/ 11 h 334"/>
                <a:gd name="T14" fmla="*/ 42 w 688"/>
                <a:gd name="T15" fmla="*/ 13 h 334"/>
                <a:gd name="T16" fmla="*/ 42 w 688"/>
                <a:gd name="T17" fmla="*/ 14 h 334"/>
                <a:gd name="T18" fmla="*/ 43 w 688"/>
                <a:gd name="T19" fmla="*/ 17 h 334"/>
                <a:gd name="T20" fmla="*/ 43 w 688"/>
                <a:gd name="T21" fmla="*/ 19 h 334"/>
                <a:gd name="T22" fmla="*/ 42 w 688"/>
                <a:gd name="T23" fmla="*/ 20 h 334"/>
                <a:gd name="T24" fmla="*/ 42 w 688"/>
                <a:gd name="T25" fmla="*/ 21 h 334"/>
                <a:gd name="T26" fmla="*/ 42 w 688"/>
                <a:gd name="T27" fmla="*/ 22 h 334"/>
                <a:gd name="T28" fmla="*/ 42 w 688"/>
                <a:gd name="T29" fmla="*/ 23 h 334"/>
                <a:gd name="T30" fmla="*/ 44 w 688"/>
                <a:gd name="T31" fmla="*/ 24 h 334"/>
                <a:gd name="T32" fmla="*/ 47 w 688"/>
                <a:gd name="T33" fmla="*/ 24 h 334"/>
                <a:gd name="T34" fmla="*/ 53 w 688"/>
                <a:gd name="T35" fmla="*/ 25 h 334"/>
                <a:gd name="T36" fmla="*/ 60 w 688"/>
                <a:gd name="T37" fmla="*/ 26 h 334"/>
                <a:gd name="T38" fmla="*/ 65 w 688"/>
                <a:gd name="T39" fmla="*/ 26 h 334"/>
                <a:gd name="T40" fmla="*/ 69 w 688"/>
                <a:gd name="T41" fmla="*/ 27 h 334"/>
                <a:gd name="T42" fmla="*/ 72 w 688"/>
                <a:gd name="T43" fmla="*/ 27 h 334"/>
                <a:gd name="T44" fmla="*/ 74 w 688"/>
                <a:gd name="T45" fmla="*/ 27 h 334"/>
                <a:gd name="T46" fmla="*/ 76 w 688"/>
                <a:gd name="T47" fmla="*/ 26 h 334"/>
                <a:gd name="T48" fmla="*/ 76 w 688"/>
                <a:gd name="T49" fmla="*/ 26 h 334"/>
                <a:gd name="T50" fmla="*/ 77 w 688"/>
                <a:gd name="T51" fmla="*/ 26 h 334"/>
                <a:gd name="T52" fmla="*/ 77 w 688"/>
                <a:gd name="T53" fmla="*/ 32 h 334"/>
                <a:gd name="T54" fmla="*/ 0 w 688"/>
                <a:gd name="T55" fmla="*/ 37 h 334"/>
                <a:gd name="T56" fmla="*/ 37 w 6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334">
                  <a:moveTo>
                    <a:pt x="335" y="0"/>
                  </a:moveTo>
                  <a:lnTo>
                    <a:pt x="384" y="18"/>
                  </a:lnTo>
                  <a:lnTo>
                    <a:pt x="387" y="23"/>
                  </a:lnTo>
                  <a:lnTo>
                    <a:pt x="392" y="38"/>
                  </a:lnTo>
                  <a:lnTo>
                    <a:pt x="395" y="60"/>
                  </a:lnTo>
                  <a:lnTo>
                    <a:pt x="395" y="84"/>
                  </a:lnTo>
                  <a:lnTo>
                    <a:pt x="384" y="102"/>
                  </a:lnTo>
                  <a:lnTo>
                    <a:pt x="377" y="114"/>
                  </a:lnTo>
                  <a:lnTo>
                    <a:pt x="377" y="124"/>
                  </a:lnTo>
                  <a:lnTo>
                    <a:pt x="384" y="151"/>
                  </a:lnTo>
                  <a:lnTo>
                    <a:pt x="384" y="171"/>
                  </a:lnTo>
                  <a:lnTo>
                    <a:pt x="380" y="183"/>
                  </a:lnTo>
                  <a:lnTo>
                    <a:pt x="377" y="193"/>
                  </a:lnTo>
                  <a:lnTo>
                    <a:pt x="377" y="201"/>
                  </a:lnTo>
                  <a:lnTo>
                    <a:pt x="380" y="205"/>
                  </a:lnTo>
                  <a:lnTo>
                    <a:pt x="395" y="213"/>
                  </a:lnTo>
                  <a:lnTo>
                    <a:pt x="426" y="216"/>
                  </a:lnTo>
                  <a:lnTo>
                    <a:pt x="478" y="225"/>
                  </a:lnTo>
                  <a:lnTo>
                    <a:pt x="535" y="232"/>
                  </a:lnTo>
                  <a:lnTo>
                    <a:pt x="582" y="235"/>
                  </a:lnTo>
                  <a:lnTo>
                    <a:pt x="616" y="240"/>
                  </a:lnTo>
                  <a:lnTo>
                    <a:pt x="646" y="240"/>
                  </a:lnTo>
                  <a:lnTo>
                    <a:pt x="665" y="240"/>
                  </a:lnTo>
                  <a:lnTo>
                    <a:pt x="676" y="235"/>
                  </a:lnTo>
                  <a:lnTo>
                    <a:pt x="683" y="235"/>
                  </a:lnTo>
                  <a:lnTo>
                    <a:pt x="688" y="235"/>
                  </a:lnTo>
                  <a:lnTo>
                    <a:pt x="688" y="289"/>
                  </a:lnTo>
                  <a:lnTo>
                    <a:pt x="0" y="33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3" name="Freeform 100"/>
            <p:cNvSpPr>
              <a:spLocks/>
            </p:cNvSpPr>
            <p:nvPr/>
          </p:nvSpPr>
          <p:spPr bwMode="auto">
            <a:xfrm rot="696599">
              <a:off x="3288" y="1040"/>
              <a:ext cx="134" cy="256"/>
            </a:xfrm>
            <a:custGeom>
              <a:avLst/>
              <a:gdLst>
                <a:gd name="T0" fmla="*/ 41 w 402"/>
                <a:gd name="T1" fmla="*/ 0 h 767"/>
                <a:gd name="T2" fmla="*/ 44 w 402"/>
                <a:gd name="T3" fmla="*/ 2 h 767"/>
                <a:gd name="T4" fmla="*/ 44 w 402"/>
                <a:gd name="T5" fmla="*/ 3 h 767"/>
                <a:gd name="T6" fmla="*/ 45 w 402"/>
                <a:gd name="T7" fmla="*/ 5 h 767"/>
                <a:gd name="T8" fmla="*/ 44 w 402"/>
                <a:gd name="T9" fmla="*/ 8 h 767"/>
                <a:gd name="T10" fmla="*/ 42 w 402"/>
                <a:gd name="T11" fmla="*/ 11 h 767"/>
                <a:gd name="T12" fmla="*/ 40 w 402"/>
                <a:gd name="T13" fmla="*/ 13 h 767"/>
                <a:gd name="T14" fmla="*/ 38 w 402"/>
                <a:gd name="T15" fmla="*/ 14 h 767"/>
                <a:gd name="T16" fmla="*/ 36 w 402"/>
                <a:gd name="T17" fmla="*/ 16 h 767"/>
                <a:gd name="T18" fmla="*/ 34 w 402"/>
                <a:gd name="T19" fmla="*/ 17 h 767"/>
                <a:gd name="T20" fmla="*/ 33 w 402"/>
                <a:gd name="T21" fmla="*/ 18 h 767"/>
                <a:gd name="T22" fmla="*/ 31 w 402"/>
                <a:gd name="T23" fmla="*/ 19 h 767"/>
                <a:gd name="T24" fmla="*/ 30 w 402"/>
                <a:gd name="T25" fmla="*/ 21 h 767"/>
                <a:gd name="T26" fmla="*/ 29 w 402"/>
                <a:gd name="T27" fmla="*/ 22 h 767"/>
                <a:gd name="T28" fmla="*/ 27 w 402"/>
                <a:gd name="T29" fmla="*/ 24 h 767"/>
                <a:gd name="T30" fmla="*/ 24 w 402"/>
                <a:gd name="T31" fmla="*/ 27 h 767"/>
                <a:gd name="T32" fmla="*/ 21 w 402"/>
                <a:gd name="T33" fmla="*/ 30 h 767"/>
                <a:gd name="T34" fmla="*/ 18 w 402"/>
                <a:gd name="T35" fmla="*/ 33 h 767"/>
                <a:gd name="T36" fmla="*/ 16 w 402"/>
                <a:gd name="T37" fmla="*/ 35 h 767"/>
                <a:gd name="T38" fmla="*/ 14 w 402"/>
                <a:gd name="T39" fmla="*/ 38 h 767"/>
                <a:gd name="T40" fmla="*/ 12 w 402"/>
                <a:gd name="T41" fmla="*/ 40 h 767"/>
                <a:gd name="T42" fmla="*/ 11 w 402"/>
                <a:gd name="T43" fmla="*/ 41 h 767"/>
                <a:gd name="T44" fmla="*/ 11 w 402"/>
                <a:gd name="T45" fmla="*/ 41 h 767"/>
                <a:gd name="T46" fmla="*/ 10 w 402"/>
                <a:gd name="T47" fmla="*/ 41 h 767"/>
                <a:gd name="T48" fmla="*/ 11 w 402"/>
                <a:gd name="T49" fmla="*/ 43 h 767"/>
                <a:gd name="T50" fmla="*/ 12 w 402"/>
                <a:gd name="T51" fmla="*/ 45 h 767"/>
                <a:gd name="T52" fmla="*/ 16 w 402"/>
                <a:gd name="T53" fmla="*/ 52 h 767"/>
                <a:gd name="T54" fmla="*/ 19 w 402"/>
                <a:gd name="T55" fmla="*/ 61 h 767"/>
                <a:gd name="T56" fmla="*/ 19 w 402"/>
                <a:gd name="T57" fmla="*/ 70 h 767"/>
                <a:gd name="T58" fmla="*/ 15 w 402"/>
                <a:gd name="T59" fmla="*/ 78 h 767"/>
                <a:gd name="T60" fmla="*/ 8 w 402"/>
                <a:gd name="T61" fmla="*/ 85 h 767"/>
                <a:gd name="T62" fmla="*/ 8 w 402"/>
                <a:gd name="T63" fmla="*/ 84 h 767"/>
                <a:gd name="T64" fmla="*/ 10 w 402"/>
                <a:gd name="T65" fmla="*/ 82 h 767"/>
                <a:gd name="T66" fmla="*/ 11 w 402"/>
                <a:gd name="T67" fmla="*/ 77 h 767"/>
                <a:gd name="T68" fmla="*/ 13 w 402"/>
                <a:gd name="T69" fmla="*/ 73 h 767"/>
                <a:gd name="T70" fmla="*/ 15 w 402"/>
                <a:gd name="T71" fmla="*/ 69 h 767"/>
                <a:gd name="T72" fmla="*/ 15 w 402"/>
                <a:gd name="T73" fmla="*/ 65 h 767"/>
                <a:gd name="T74" fmla="*/ 14 w 402"/>
                <a:gd name="T75" fmla="*/ 61 h 767"/>
                <a:gd name="T76" fmla="*/ 13 w 402"/>
                <a:gd name="T77" fmla="*/ 58 h 767"/>
                <a:gd name="T78" fmla="*/ 11 w 402"/>
                <a:gd name="T79" fmla="*/ 55 h 767"/>
                <a:gd name="T80" fmla="*/ 8 w 402"/>
                <a:gd name="T81" fmla="*/ 51 h 767"/>
                <a:gd name="T82" fmla="*/ 5 w 402"/>
                <a:gd name="T83" fmla="*/ 49 h 767"/>
                <a:gd name="T84" fmla="*/ 2 w 402"/>
                <a:gd name="T85" fmla="*/ 47 h 767"/>
                <a:gd name="T86" fmla="*/ 1 w 402"/>
                <a:gd name="T87" fmla="*/ 45 h 767"/>
                <a:gd name="T88" fmla="*/ 0 w 402"/>
                <a:gd name="T89" fmla="*/ 41 h 767"/>
                <a:gd name="T90" fmla="*/ 0 w 402"/>
                <a:gd name="T91" fmla="*/ 38 h 767"/>
                <a:gd name="T92" fmla="*/ 1 w 402"/>
                <a:gd name="T93" fmla="*/ 37 h 767"/>
                <a:gd name="T94" fmla="*/ 41 w 402"/>
                <a:gd name="T95" fmla="*/ 0 h 76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02" h="767">
                  <a:moveTo>
                    <a:pt x="365" y="0"/>
                  </a:moveTo>
                  <a:lnTo>
                    <a:pt x="395" y="20"/>
                  </a:lnTo>
                  <a:lnTo>
                    <a:pt x="399" y="27"/>
                  </a:lnTo>
                  <a:lnTo>
                    <a:pt x="402" y="42"/>
                  </a:lnTo>
                  <a:lnTo>
                    <a:pt x="399" y="69"/>
                  </a:lnTo>
                  <a:lnTo>
                    <a:pt x="377" y="99"/>
                  </a:lnTo>
                  <a:lnTo>
                    <a:pt x="358" y="115"/>
                  </a:lnTo>
                  <a:lnTo>
                    <a:pt x="343" y="130"/>
                  </a:lnTo>
                  <a:lnTo>
                    <a:pt x="323" y="141"/>
                  </a:lnTo>
                  <a:lnTo>
                    <a:pt x="308" y="153"/>
                  </a:lnTo>
                  <a:lnTo>
                    <a:pt x="296" y="165"/>
                  </a:lnTo>
                  <a:lnTo>
                    <a:pt x="281" y="175"/>
                  </a:lnTo>
                  <a:lnTo>
                    <a:pt x="269" y="187"/>
                  </a:lnTo>
                  <a:lnTo>
                    <a:pt x="262" y="195"/>
                  </a:lnTo>
                  <a:lnTo>
                    <a:pt x="244" y="217"/>
                  </a:lnTo>
                  <a:lnTo>
                    <a:pt x="217" y="244"/>
                  </a:lnTo>
                  <a:lnTo>
                    <a:pt x="190" y="266"/>
                  </a:lnTo>
                  <a:lnTo>
                    <a:pt x="163" y="293"/>
                  </a:lnTo>
                  <a:lnTo>
                    <a:pt x="145" y="316"/>
                  </a:lnTo>
                  <a:lnTo>
                    <a:pt x="126" y="338"/>
                  </a:lnTo>
                  <a:lnTo>
                    <a:pt x="106" y="358"/>
                  </a:lnTo>
                  <a:lnTo>
                    <a:pt x="99" y="365"/>
                  </a:lnTo>
                  <a:lnTo>
                    <a:pt x="96" y="370"/>
                  </a:lnTo>
                  <a:lnTo>
                    <a:pt x="91" y="373"/>
                  </a:lnTo>
                  <a:lnTo>
                    <a:pt x="96" y="385"/>
                  </a:lnTo>
                  <a:lnTo>
                    <a:pt x="106" y="404"/>
                  </a:lnTo>
                  <a:lnTo>
                    <a:pt x="148" y="468"/>
                  </a:lnTo>
                  <a:lnTo>
                    <a:pt x="171" y="548"/>
                  </a:lnTo>
                  <a:lnTo>
                    <a:pt x="168" y="631"/>
                  </a:lnTo>
                  <a:lnTo>
                    <a:pt x="138" y="703"/>
                  </a:lnTo>
                  <a:lnTo>
                    <a:pt x="72" y="767"/>
                  </a:lnTo>
                  <a:lnTo>
                    <a:pt x="76" y="757"/>
                  </a:lnTo>
                  <a:lnTo>
                    <a:pt x="88" y="735"/>
                  </a:lnTo>
                  <a:lnTo>
                    <a:pt x="103" y="696"/>
                  </a:lnTo>
                  <a:lnTo>
                    <a:pt x="121" y="658"/>
                  </a:lnTo>
                  <a:lnTo>
                    <a:pt x="133" y="624"/>
                  </a:lnTo>
                  <a:lnTo>
                    <a:pt x="133" y="585"/>
                  </a:lnTo>
                  <a:lnTo>
                    <a:pt x="126" y="552"/>
                  </a:lnTo>
                  <a:lnTo>
                    <a:pt x="114" y="521"/>
                  </a:lnTo>
                  <a:lnTo>
                    <a:pt x="96" y="491"/>
                  </a:lnTo>
                  <a:lnTo>
                    <a:pt x="72" y="461"/>
                  </a:lnTo>
                  <a:lnTo>
                    <a:pt x="46" y="437"/>
                  </a:lnTo>
                  <a:lnTo>
                    <a:pt x="15" y="419"/>
                  </a:lnTo>
                  <a:lnTo>
                    <a:pt x="5" y="400"/>
                  </a:lnTo>
                  <a:lnTo>
                    <a:pt x="0" y="370"/>
                  </a:lnTo>
                  <a:lnTo>
                    <a:pt x="0" y="346"/>
                  </a:lnTo>
                  <a:lnTo>
                    <a:pt x="5" y="33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4" name="Freeform 101"/>
            <p:cNvSpPr>
              <a:spLocks/>
            </p:cNvSpPr>
            <p:nvPr/>
          </p:nvSpPr>
          <p:spPr bwMode="auto">
            <a:xfrm rot="696599">
              <a:off x="2214" y="1556"/>
              <a:ext cx="6" cy="44"/>
            </a:xfrm>
            <a:custGeom>
              <a:avLst/>
              <a:gdLst>
                <a:gd name="T0" fmla="*/ 0 w 17"/>
                <a:gd name="T1" fmla="*/ 0 h 132"/>
                <a:gd name="T2" fmla="*/ 2 w 17"/>
                <a:gd name="T3" fmla="*/ 0 h 132"/>
                <a:gd name="T4" fmla="*/ 1 w 17"/>
                <a:gd name="T5" fmla="*/ 15 h 132"/>
                <a:gd name="T6" fmla="*/ 0 w 17"/>
                <a:gd name="T7" fmla="*/ 11 h 132"/>
                <a:gd name="T8" fmla="*/ 0 w 17"/>
                <a:gd name="T9" fmla="*/ 8 h 132"/>
                <a:gd name="T10" fmla="*/ 0 w 17"/>
                <a:gd name="T11" fmla="*/ 4 h 132"/>
                <a:gd name="T12" fmla="*/ 0 w 17"/>
                <a:gd name="T13" fmla="*/ 0 h 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32">
                  <a:moveTo>
                    <a:pt x="0" y="0"/>
                  </a:moveTo>
                  <a:lnTo>
                    <a:pt x="17" y="0"/>
                  </a:lnTo>
                  <a:lnTo>
                    <a:pt x="9" y="132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5" name="Freeform 102"/>
            <p:cNvSpPr>
              <a:spLocks/>
            </p:cNvSpPr>
            <p:nvPr/>
          </p:nvSpPr>
          <p:spPr bwMode="auto">
            <a:xfrm rot="696599">
              <a:off x="2408" y="1490"/>
              <a:ext cx="3" cy="47"/>
            </a:xfrm>
            <a:custGeom>
              <a:avLst/>
              <a:gdLst>
                <a:gd name="T0" fmla="*/ 0 w 10"/>
                <a:gd name="T1" fmla="*/ 0 h 140"/>
                <a:gd name="T2" fmla="*/ 1 w 10"/>
                <a:gd name="T3" fmla="*/ 0 h 140"/>
                <a:gd name="T4" fmla="*/ 1 w 10"/>
                <a:gd name="T5" fmla="*/ 16 h 140"/>
                <a:gd name="T6" fmla="*/ 0 w 10"/>
                <a:gd name="T7" fmla="*/ 12 h 140"/>
                <a:gd name="T8" fmla="*/ 0 w 10"/>
                <a:gd name="T9" fmla="*/ 8 h 140"/>
                <a:gd name="T10" fmla="*/ 0 w 10"/>
                <a:gd name="T11" fmla="*/ 4 h 140"/>
                <a:gd name="T12" fmla="*/ 0 w 10"/>
                <a:gd name="T13" fmla="*/ 0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140">
                  <a:moveTo>
                    <a:pt x="0" y="0"/>
                  </a:moveTo>
                  <a:lnTo>
                    <a:pt x="10" y="0"/>
                  </a:lnTo>
                  <a:lnTo>
                    <a:pt x="10" y="140"/>
                  </a:lnTo>
                  <a:lnTo>
                    <a:pt x="3" y="106"/>
                  </a:lnTo>
                  <a:lnTo>
                    <a:pt x="0" y="73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Freeform 103"/>
            <p:cNvSpPr>
              <a:spLocks/>
            </p:cNvSpPr>
            <p:nvPr/>
          </p:nvSpPr>
          <p:spPr bwMode="auto">
            <a:xfrm rot="696599">
              <a:off x="2671" y="1395"/>
              <a:ext cx="6" cy="45"/>
            </a:xfrm>
            <a:custGeom>
              <a:avLst/>
              <a:gdLst>
                <a:gd name="T0" fmla="*/ 0 w 19"/>
                <a:gd name="T1" fmla="*/ 0 h 136"/>
                <a:gd name="T2" fmla="*/ 2 w 19"/>
                <a:gd name="T3" fmla="*/ 0 h 136"/>
                <a:gd name="T4" fmla="*/ 1 w 19"/>
                <a:gd name="T5" fmla="*/ 15 h 136"/>
                <a:gd name="T6" fmla="*/ 0 w 19"/>
                <a:gd name="T7" fmla="*/ 12 h 136"/>
                <a:gd name="T8" fmla="*/ 0 w 19"/>
                <a:gd name="T9" fmla="*/ 8 h 136"/>
                <a:gd name="T10" fmla="*/ 0 w 19"/>
                <a:gd name="T11" fmla="*/ 4 h 136"/>
                <a:gd name="T12" fmla="*/ 0 w 19"/>
                <a:gd name="T13" fmla="*/ 0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36">
                  <a:moveTo>
                    <a:pt x="0" y="0"/>
                  </a:moveTo>
                  <a:lnTo>
                    <a:pt x="19" y="0"/>
                  </a:lnTo>
                  <a:lnTo>
                    <a:pt x="12" y="136"/>
                  </a:lnTo>
                  <a:lnTo>
                    <a:pt x="4" y="106"/>
                  </a:lnTo>
                  <a:lnTo>
                    <a:pt x="4" y="72"/>
                  </a:lnTo>
                  <a:lnTo>
                    <a:pt x="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7" name="Freeform 104"/>
            <p:cNvSpPr>
              <a:spLocks/>
            </p:cNvSpPr>
            <p:nvPr/>
          </p:nvSpPr>
          <p:spPr bwMode="auto">
            <a:xfrm rot="696599">
              <a:off x="2194" y="1566"/>
              <a:ext cx="7" cy="27"/>
            </a:xfrm>
            <a:custGeom>
              <a:avLst/>
              <a:gdLst>
                <a:gd name="T0" fmla="*/ 0 w 20"/>
                <a:gd name="T1" fmla="*/ 0 h 79"/>
                <a:gd name="T2" fmla="*/ 1 w 20"/>
                <a:gd name="T3" fmla="*/ 0 h 79"/>
                <a:gd name="T4" fmla="*/ 2 w 20"/>
                <a:gd name="T5" fmla="*/ 9 h 79"/>
                <a:gd name="T6" fmla="*/ 2 w 20"/>
                <a:gd name="T7" fmla="*/ 7 h 79"/>
                <a:gd name="T8" fmla="*/ 1 w 20"/>
                <a:gd name="T9" fmla="*/ 5 h 79"/>
                <a:gd name="T10" fmla="*/ 1 w 20"/>
                <a:gd name="T11" fmla="*/ 3 h 79"/>
                <a:gd name="T12" fmla="*/ 0 w 20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79">
                  <a:moveTo>
                    <a:pt x="0" y="3"/>
                  </a:moveTo>
                  <a:lnTo>
                    <a:pt x="12" y="0"/>
                  </a:lnTo>
                  <a:lnTo>
                    <a:pt x="20" y="79"/>
                  </a:lnTo>
                  <a:lnTo>
                    <a:pt x="17" y="60"/>
                  </a:lnTo>
                  <a:lnTo>
                    <a:pt x="12" y="41"/>
                  </a:lnTo>
                  <a:lnTo>
                    <a:pt x="8" y="2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8" name="Freeform 105"/>
            <p:cNvSpPr>
              <a:spLocks/>
            </p:cNvSpPr>
            <p:nvPr/>
          </p:nvSpPr>
          <p:spPr bwMode="auto">
            <a:xfrm rot="696599">
              <a:off x="2389" y="1500"/>
              <a:ext cx="5" cy="30"/>
            </a:xfrm>
            <a:custGeom>
              <a:avLst/>
              <a:gdLst>
                <a:gd name="T0" fmla="*/ 0 w 15"/>
                <a:gd name="T1" fmla="*/ 1 h 88"/>
                <a:gd name="T2" fmla="*/ 1 w 15"/>
                <a:gd name="T3" fmla="*/ 0 h 88"/>
                <a:gd name="T4" fmla="*/ 2 w 15"/>
                <a:gd name="T5" fmla="*/ 10 h 88"/>
                <a:gd name="T6" fmla="*/ 1 w 15"/>
                <a:gd name="T7" fmla="*/ 7 h 88"/>
                <a:gd name="T8" fmla="*/ 1 w 15"/>
                <a:gd name="T9" fmla="*/ 5 h 88"/>
                <a:gd name="T10" fmla="*/ 1 w 15"/>
                <a:gd name="T11" fmla="*/ 4 h 88"/>
                <a:gd name="T12" fmla="*/ 0 w 15"/>
                <a:gd name="T13" fmla="*/ 1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8">
                  <a:moveTo>
                    <a:pt x="0" y="12"/>
                  </a:moveTo>
                  <a:lnTo>
                    <a:pt x="7" y="0"/>
                  </a:lnTo>
                  <a:lnTo>
                    <a:pt x="15" y="88"/>
                  </a:lnTo>
                  <a:lnTo>
                    <a:pt x="12" y="64"/>
                  </a:lnTo>
                  <a:lnTo>
                    <a:pt x="12" y="46"/>
                  </a:lnTo>
                  <a:lnTo>
                    <a:pt x="7" y="3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9" name="Freeform 106"/>
            <p:cNvSpPr>
              <a:spLocks/>
            </p:cNvSpPr>
            <p:nvPr/>
          </p:nvSpPr>
          <p:spPr bwMode="auto">
            <a:xfrm rot="696599">
              <a:off x="2652" y="1405"/>
              <a:ext cx="6" cy="29"/>
            </a:xfrm>
            <a:custGeom>
              <a:avLst/>
              <a:gdLst>
                <a:gd name="T0" fmla="*/ 0 w 18"/>
                <a:gd name="T1" fmla="*/ 1 h 87"/>
                <a:gd name="T2" fmla="*/ 1 w 18"/>
                <a:gd name="T3" fmla="*/ 0 h 87"/>
                <a:gd name="T4" fmla="*/ 2 w 18"/>
                <a:gd name="T5" fmla="*/ 10 h 87"/>
                <a:gd name="T6" fmla="*/ 2 w 18"/>
                <a:gd name="T7" fmla="*/ 7 h 87"/>
                <a:gd name="T8" fmla="*/ 2 w 18"/>
                <a:gd name="T9" fmla="*/ 5 h 87"/>
                <a:gd name="T10" fmla="*/ 1 w 18"/>
                <a:gd name="T11" fmla="*/ 3 h 87"/>
                <a:gd name="T12" fmla="*/ 0 w 18"/>
                <a:gd name="T13" fmla="*/ 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87">
                  <a:moveTo>
                    <a:pt x="0" y="10"/>
                  </a:moveTo>
                  <a:lnTo>
                    <a:pt x="10" y="0"/>
                  </a:lnTo>
                  <a:lnTo>
                    <a:pt x="18" y="87"/>
                  </a:lnTo>
                  <a:lnTo>
                    <a:pt x="15" y="67"/>
                  </a:lnTo>
                  <a:lnTo>
                    <a:pt x="15" y="49"/>
                  </a:lnTo>
                  <a:lnTo>
                    <a:pt x="10" y="2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0" name="Freeform 107"/>
            <p:cNvSpPr>
              <a:spLocks/>
            </p:cNvSpPr>
            <p:nvPr/>
          </p:nvSpPr>
          <p:spPr bwMode="auto">
            <a:xfrm rot="696599">
              <a:off x="2233" y="1552"/>
              <a:ext cx="5" cy="39"/>
            </a:xfrm>
            <a:custGeom>
              <a:avLst/>
              <a:gdLst>
                <a:gd name="T0" fmla="*/ 0 w 15"/>
                <a:gd name="T1" fmla="*/ 0 h 116"/>
                <a:gd name="T2" fmla="*/ 2 w 15"/>
                <a:gd name="T3" fmla="*/ 3 h 116"/>
                <a:gd name="T4" fmla="*/ 1 w 15"/>
                <a:gd name="T5" fmla="*/ 6 h 116"/>
                <a:gd name="T6" fmla="*/ 1 w 15"/>
                <a:gd name="T7" fmla="*/ 9 h 116"/>
                <a:gd name="T8" fmla="*/ 1 w 15"/>
                <a:gd name="T9" fmla="*/ 13 h 116"/>
                <a:gd name="T10" fmla="*/ 1 w 15"/>
                <a:gd name="T11" fmla="*/ 9 h 116"/>
                <a:gd name="T12" fmla="*/ 0 w 15"/>
                <a:gd name="T13" fmla="*/ 6 h 116"/>
                <a:gd name="T14" fmla="*/ 0 w 15"/>
                <a:gd name="T15" fmla="*/ 3 h 116"/>
                <a:gd name="T16" fmla="*/ 0 w 15"/>
                <a:gd name="T17" fmla="*/ 0 h 1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16">
                  <a:moveTo>
                    <a:pt x="3" y="0"/>
                  </a:moveTo>
                  <a:lnTo>
                    <a:pt x="15" y="24"/>
                  </a:lnTo>
                  <a:lnTo>
                    <a:pt x="10" y="54"/>
                  </a:lnTo>
                  <a:lnTo>
                    <a:pt x="7" y="84"/>
                  </a:lnTo>
                  <a:lnTo>
                    <a:pt x="7" y="116"/>
                  </a:lnTo>
                  <a:lnTo>
                    <a:pt x="7" y="84"/>
                  </a:lnTo>
                  <a:lnTo>
                    <a:pt x="3" y="57"/>
                  </a:lnTo>
                  <a:lnTo>
                    <a:pt x="0" y="2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1" name="Freeform 108"/>
            <p:cNvSpPr>
              <a:spLocks/>
            </p:cNvSpPr>
            <p:nvPr/>
          </p:nvSpPr>
          <p:spPr bwMode="auto">
            <a:xfrm rot="696599">
              <a:off x="2426" y="1486"/>
              <a:ext cx="5" cy="40"/>
            </a:xfrm>
            <a:custGeom>
              <a:avLst/>
              <a:gdLst>
                <a:gd name="T0" fmla="*/ 0 w 15"/>
                <a:gd name="T1" fmla="*/ 0 h 121"/>
                <a:gd name="T2" fmla="*/ 1 w 15"/>
                <a:gd name="T3" fmla="*/ 3 h 121"/>
                <a:gd name="T4" fmla="*/ 1 w 15"/>
                <a:gd name="T5" fmla="*/ 6 h 121"/>
                <a:gd name="T6" fmla="*/ 1 w 15"/>
                <a:gd name="T7" fmla="*/ 10 h 121"/>
                <a:gd name="T8" fmla="*/ 2 w 15"/>
                <a:gd name="T9" fmla="*/ 13 h 121"/>
                <a:gd name="T10" fmla="*/ 1 w 15"/>
                <a:gd name="T11" fmla="*/ 10 h 121"/>
                <a:gd name="T12" fmla="*/ 0 w 15"/>
                <a:gd name="T13" fmla="*/ 7 h 121"/>
                <a:gd name="T14" fmla="*/ 0 w 15"/>
                <a:gd name="T15" fmla="*/ 3 h 121"/>
                <a:gd name="T16" fmla="*/ 0 w 15"/>
                <a:gd name="T17" fmla="*/ 0 h 1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21">
                  <a:moveTo>
                    <a:pt x="0" y="0"/>
                  </a:moveTo>
                  <a:lnTo>
                    <a:pt x="10" y="23"/>
                  </a:lnTo>
                  <a:lnTo>
                    <a:pt x="10" y="54"/>
                  </a:lnTo>
                  <a:lnTo>
                    <a:pt x="10" y="87"/>
                  </a:lnTo>
                  <a:lnTo>
                    <a:pt x="15" y="121"/>
                  </a:lnTo>
                  <a:lnTo>
                    <a:pt x="10" y="87"/>
                  </a:lnTo>
                  <a:lnTo>
                    <a:pt x="3" y="62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2" name="Freeform 109"/>
            <p:cNvSpPr>
              <a:spLocks/>
            </p:cNvSpPr>
            <p:nvPr/>
          </p:nvSpPr>
          <p:spPr bwMode="auto">
            <a:xfrm rot="696599">
              <a:off x="2691" y="1390"/>
              <a:ext cx="3" cy="39"/>
            </a:xfrm>
            <a:custGeom>
              <a:avLst/>
              <a:gdLst>
                <a:gd name="T0" fmla="*/ 0 w 10"/>
                <a:gd name="T1" fmla="*/ 0 h 118"/>
                <a:gd name="T2" fmla="*/ 1 w 10"/>
                <a:gd name="T3" fmla="*/ 3 h 118"/>
                <a:gd name="T4" fmla="*/ 1 w 10"/>
                <a:gd name="T5" fmla="*/ 6 h 118"/>
                <a:gd name="T6" fmla="*/ 1 w 10"/>
                <a:gd name="T7" fmla="*/ 10 h 118"/>
                <a:gd name="T8" fmla="*/ 1 w 10"/>
                <a:gd name="T9" fmla="*/ 13 h 118"/>
                <a:gd name="T10" fmla="*/ 1 w 10"/>
                <a:gd name="T11" fmla="*/ 10 h 118"/>
                <a:gd name="T12" fmla="*/ 0 w 10"/>
                <a:gd name="T13" fmla="*/ 6 h 118"/>
                <a:gd name="T14" fmla="*/ 0 w 10"/>
                <a:gd name="T15" fmla="*/ 3 h 118"/>
                <a:gd name="T16" fmla="*/ 0 w 10"/>
                <a:gd name="T17" fmla="*/ 0 h 1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18">
                  <a:moveTo>
                    <a:pt x="0" y="0"/>
                  </a:moveTo>
                  <a:lnTo>
                    <a:pt x="10" y="24"/>
                  </a:lnTo>
                  <a:lnTo>
                    <a:pt x="10" y="54"/>
                  </a:lnTo>
                  <a:lnTo>
                    <a:pt x="7" y="88"/>
                  </a:lnTo>
                  <a:lnTo>
                    <a:pt x="7" y="118"/>
                  </a:lnTo>
                  <a:lnTo>
                    <a:pt x="7" y="88"/>
                  </a:lnTo>
                  <a:lnTo>
                    <a:pt x="3" y="58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3" name="Freeform 110"/>
            <p:cNvSpPr>
              <a:spLocks/>
            </p:cNvSpPr>
            <p:nvPr/>
          </p:nvSpPr>
          <p:spPr bwMode="auto">
            <a:xfrm rot="696599">
              <a:off x="2249" y="1538"/>
              <a:ext cx="4" cy="50"/>
            </a:xfrm>
            <a:custGeom>
              <a:avLst/>
              <a:gdLst>
                <a:gd name="T0" fmla="*/ 1 w 12"/>
                <a:gd name="T1" fmla="*/ 0 h 151"/>
                <a:gd name="T2" fmla="*/ 1 w 12"/>
                <a:gd name="T3" fmla="*/ 17 h 151"/>
                <a:gd name="T4" fmla="*/ 0 w 12"/>
                <a:gd name="T5" fmla="*/ 2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12" y="151"/>
                  </a:lnTo>
                  <a:lnTo>
                    <a:pt x="0" y="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4" name="Freeform 111"/>
            <p:cNvSpPr>
              <a:spLocks/>
            </p:cNvSpPr>
            <p:nvPr/>
          </p:nvSpPr>
          <p:spPr bwMode="auto">
            <a:xfrm rot="696599">
              <a:off x="2443" y="1471"/>
              <a:ext cx="3" cy="51"/>
            </a:xfrm>
            <a:custGeom>
              <a:avLst/>
              <a:gdLst>
                <a:gd name="T0" fmla="*/ 1 w 7"/>
                <a:gd name="T1" fmla="*/ 0 h 151"/>
                <a:gd name="T2" fmla="*/ 1 w 7"/>
                <a:gd name="T3" fmla="*/ 17 h 151"/>
                <a:gd name="T4" fmla="*/ 0 w 7"/>
                <a:gd name="T5" fmla="*/ 2 h 151"/>
                <a:gd name="T6" fmla="*/ 1 w 7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51">
                  <a:moveTo>
                    <a:pt x="7" y="0"/>
                  </a:moveTo>
                  <a:lnTo>
                    <a:pt x="7" y="151"/>
                  </a:lnTo>
                  <a:lnTo>
                    <a:pt x="0" y="2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5" name="Freeform 112"/>
            <p:cNvSpPr>
              <a:spLocks/>
            </p:cNvSpPr>
            <p:nvPr/>
          </p:nvSpPr>
          <p:spPr bwMode="auto">
            <a:xfrm rot="696599">
              <a:off x="2708" y="1376"/>
              <a:ext cx="4" cy="51"/>
            </a:xfrm>
            <a:custGeom>
              <a:avLst/>
              <a:gdLst>
                <a:gd name="T0" fmla="*/ 1 w 12"/>
                <a:gd name="T1" fmla="*/ 0 h 151"/>
                <a:gd name="T2" fmla="*/ 0 w 12"/>
                <a:gd name="T3" fmla="*/ 17 h 151"/>
                <a:gd name="T4" fmla="*/ 0 w 12"/>
                <a:gd name="T5" fmla="*/ 3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4" y="151"/>
                  </a:lnTo>
                  <a:lnTo>
                    <a:pt x="0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6" name="Freeform 113"/>
            <p:cNvSpPr>
              <a:spLocks/>
            </p:cNvSpPr>
            <p:nvPr/>
          </p:nvSpPr>
          <p:spPr bwMode="auto">
            <a:xfrm rot="696599">
              <a:off x="2270" y="1535"/>
              <a:ext cx="3" cy="43"/>
            </a:xfrm>
            <a:custGeom>
              <a:avLst/>
              <a:gdLst>
                <a:gd name="T0" fmla="*/ 1 w 7"/>
                <a:gd name="T1" fmla="*/ 0 h 131"/>
                <a:gd name="T2" fmla="*/ 0 w 7"/>
                <a:gd name="T3" fmla="*/ 14 h 131"/>
                <a:gd name="T4" fmla="*/ 0 w 7"/>
                <a:gd name="T5" fmla="*/ 0 h 131"/>
                <a:gd name="T6" fmla="*/ 1 w 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31">
                  <a:moveTo>
                    <a:pt x="7" y="0"/>
                  </a:moveTo>
                  <a:lnTo>
                    <a:pt x="0" y="131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7" name="Freeform 114"/>
            <p:cNvSpPr>
              <a:spLocks/>
            </p:cNvSpPr>
            <p:nvPr/>
          </p:nvSpPr>
          <p:spPr bwMode="auto">
            <a:xfrm rot="696599">
              <a:off x="2463" y="1467"/>
              <a:ext cx="4" cy="45"/>
            </a:xfrm>
            <a:custGeom>
              <a:avLst/>
              <a:gdLst>
                <a:gd name="T0" fmla="*/ 2 w 10"/>
                <a:gd name="T1" fmla="*/ 0 h 133"/>
                <a:gd name="T2" fmla="*/ 0 w 10"/>
                <a:gd name="T3" fmla="*/ 15 h 133"/>
                <a:gd name="T4" fmla="*/ 0 w 10"/>
                <a:gd name="T5" fmla="*/ 1 h 133"/>
                <a:gd name="T6" fmla="*/ 2 w 10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133">
                  <a:moveTo>
                    <a:pt x="10" y="0"/>
                  </a:moveTo>
                  <a:lnTo>
                    <a:pt x="3" y="133"/>
                  </a:lnTo>
                  <a:lnTo>
                    <a:pt x="0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8" name="Freeform 115"/>
            <p:cNvSpPr>
              <a:spLocks/>
            </p:cNvSpPr>
            <p:nvPr/>
          </p:nvSpPr>
          <p:spPr bwMode="auto">
            <a:xfrm rot="696599">
              <a:off x="2727" y="1372"/>
              <a:ext cx="1" cy="45"/>
            </a:xfrm>
            <a:custGeom>
              <a:avLst/>
              <a:gdLst>
                <a:gd name="T0" fmla="*/ 0 w 3"/>
                <a:gd name="T1" fmla="*/ 0 h 136"/>
                <a:gd name="T2" fmla="*/ 0 w 3"/>
                <a:gd name="T3" fmla="*/ 15 h 136"/>
                <a:gd name="T4" fmla="*/ 0 w 3"/>
                <a:gd name="T5" fmla="*/ 1 h 136"/>
                <a:gd name="T6" fmla="*/ 0 w 3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36">
                  <a:moveTo>
                    <a:pt x="3" y="0"/>
                  </a:moveTo>
                  <a:lnTo>
                    <a:pt x="0" y="136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9" name="Freeform 116"/>
            <p:cNvSpPr>
              <a:spLocks/>
            </p:cNvSpPr>
            <p:nvPr/>
          </p:nvSpPr>
          <p:spPr bwMode="auto">
            <a:xfrm rot="696599">
              <a:off x="2291" y="1526"/>
              <a:ext cx="5" cy="41"/>
            </a:xfrm>
            <a:custGeom>
              <a:avLst/>
              <a:gdLst>
                <a:gd name="T0" fmla="*/ 1 w 15"/>
                <a:gd name="T1" fmla="*/ 0 h 125"/>
                <a:gd name="T2" fmla="*/ 2 w 15"/>
                <a:gd name="T3" fmla="*/ 13 h 125"/>
                <a:gd name="T4" fmla="*/ 0 w 15"/>
                <a:gd name="T5" fmla="*/ 2 h 125"/>
                <a:gd name="T6" fmla="*/ 1 w 15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125">
                  <a:moveTo>
                    <a:pt x="7" y="0"/>
                  </a:moveTo>
                  <a:lnTo>
                    <a:pt x="15" y="125"/>
                  </a:lnTo>
                  <a:lnTo>
                    <a:pt x="0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0" name="Freeform 117"/>
            <p:cNvSpPr>
              <a:spLocks/>
            </p:cNvSpPr>
            <p:nvPr/>
          </p:nvSpPr>
          <p:spPr bwMode="auto">
            <a:xfrm rot="696599">
              <a:off x="2487" y="1462"/>
              <a:ext cx="1" cy="40"/>
            </a:xfrm>
            <a:custGeom>
              <a:avLst/>
              <a:gdLst>
                <a:gd name="T0" fmla="*/ 0 w 3"/>
                <a:gd name="T1" fmla="*/ 0 h 118"/>
                <a:gd name="T2" fmla="*/ 0 w 3"/>
                <a:gd name="T3" fmla="*/ 14 h 118"/>
                <a:gd name="T4" fmla="*/ 0 w 3"/>
                <a:gd name="T5" fmla="*/ 1 h 118"/>
                <a:gd name="T6" fmla="*/ 0 w 3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18">
                  <a:moveTo>
                    <a:pt x="3" y="0"/>
                  </a:moveTo>
                  <a:lnTo>
                    <a:pt x="3" y="118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1" name="Freeform 118"/>
            <p:cNvSpPr>
              <a:spLocks/>
            </p:cNvSpPr>
            <p:nvPr/>
          </p:nvSpPr>
          <p:spPr bwMode="auto">
            <a:xfrm rot="696599">
              <a:off x="2749" y="1365"/>
              <a:ext cx="4" cy="41"/>
            </a:xfrm>
            <a:custGeom>
              <a:avLst/>
              <a:gdLst>
                <a:gd name="T0" fmla="*/ 1 w 12"/>
                <a:gd name="T1" fmla="*/ 0 h 121"/>
                <a:gd name="T2" fmla="*/ 1 w 12"/>
                <a:gd name="T3" fmla="*/ 14 h 121"/>
                <a:gd name="T4" fmla="*/ 0 w 12"/>
                <a:gd name="T5" fmla="*/ 2 h 121"/>
                <a:gd name="T6" fmla="*/ 1 w 12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21">
                  <a:moveTo>
                    <a:pt x="5" y="0"/>
                  </a:moveTo>
                  <a:lnTo>
                    <a:pt x="12" y="121"/>
                  </a:lnTo>
                  <a:lnTo>
                    <a:pt x="0" y="1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2" name="Freeform 119"/>
            <p:cNvSpPr>
              <a:spLocks/>
            </p:cNvSpPr>
            <p:nvPr/>
          </p:nvSpPr>
          <p:spPr bwMode="auto">
            <a:xfrm rot="696599">
              <a:off x="2318" y="1516"/>
              <a:ext cx="7" cy="33"/>
            </a:xfrm>
            <a:custGeom>
              <a:avLst/>
              <a:gdLst>
                <a:gd name="T0" fmla="*/ 1 w 20"/>
                <a:gd name="T1" fmla="*/ 0 h 99"/>
                <a:gd name="T2" fmla="*/ 2 w 20"/>
                <a:gd name="T3" fmla="*/ 11 h 99"/>
                <a:gd name="T4" fmla="*/ 0 w 20"/>
                <a:gd name="T5" fmla="*/ 4 h 99"/>
                <a:gd name="T6" fmla="*/ 1 w 20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99">
                  <a:moveTo>
                    <a:pt x="12" y="0"/>
                  </a:moveTo>
                  <a:lnTo>
                    <a:pt x="20" y="99"/>
                  </a:lnTo>
                  <a:lnTo>
                    <a:pt x="0" y="3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3" name="Freeform 120"/>
            <p:cNvSpPr>
              <a:spLocks/>
            </p:cNvSpPr>
            <p:nvPr/>
          </p:nvSpPr>
          <p:spPr bwMode="auto">
            <a:xfrm rot="696599">
              <a:off x="2582" y="1420"/>
              <a:ext cx="4" cy="32"/>
            </a:xfrm>
            <a:custGeom>
              <a:avLst/>
              <a:gdLst>
                <a:gd name="T0" fmla="*/ 1 w 12"/>
                <a:gd name="T1" fmla="*/ 0 h 98"/>
                <a:gd name="T2" fmla="*/ 1 w 12"/>
                <a:gd name="T3" fmla="*/ 10 h 98"/>
                <a:gd name="T4" fmla="*/ 0 w 12"/>
                <a:gd name="T5" fmla="*/ 3 h 98"/>
                <a:gd name="T6" fmla="*/ 1 w 12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98">
                  <a:moveTo>
                    <a:pt x="8" y="0"/>
                  </a:moveTo>
                  <a:lnTo>
                    <a:pt x="12" y="98"/>
                  </a:lnTo>
                  <a:lnTo>
                    <a:pt x="0" y="3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4" name="Freeform 121"/>
            <p:cNvSpPr>
              <a:spLocks/>
            </p:cNvSpPr>
            <p:nvPr/>
          </p:nvSpPr>
          <p:spPr bwMode="auto">
            <a:xfrm rot="696599">
              <a:off x="2511" y="1449"/>
              <a:ext cx="8" cy="33"/>
            </a:xfrm>
            <a:custGeom>
              <a:avLst/>
              <a:gdLst>
                <a:gd name="T0" fmla="*/ 2 w 24"/>
                <a:gd name="T1" fmla="*/ 0 h 99"/>
                <a:gd name="T2" fmla="*/ 3 w 24"/>
                <a:gd name="T3" fmla="*/ 11 h 99"/>
                <a:gd name="T4" fmla="*/ 0 w 24"/>
                <a:gd name="T5" fmla="*/ 4 h 99"/>
                <a:gd name="T6" fmla="*/ 2 w 24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99">
                  <a:moveTo>
                    <a:pt x="16" y="0"/>
                  </a:moveTo>
                  <a:lnTo>
                    <a:pt x="24" y="99"/>
                  </a:lnTo>
                  <a:lnTo>
                    <a:pt x="0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5" name="Freeform 122"/>
            <p:cNvSpPr>
              <a:spLocks/>
            </p:cNvSpPr>
            <p:nvPr/>
          </p:nvSpPr>
          <p:spPr bwMode="auto">
            <a:xfrm rot="696599">
              <a:off x="2342" y="1514"/>
              <a:ext cx="4" cy="26"/>
            </a:xfrm>
            <a:custGeom>
              <a:avLst/>
              <a:gdLst>
                <a:gd name="T0" fmla="*/ 0 w 12"/>
                <a:gd name="T1" fmla="*/ 1 h 77"/>
                <a:gd name="T2" fmla="*/ 1 w 12"/>
                <a:gd name="T3" fmla="*/ 0 h 77"/>
                <a:gd name="T4" fmla="*/ 1 w 12"/>
                <a:gd name="T5" fmla="*/ 9 h 77"/>
                <a:gd name="T6" fmla="*/ 0 w 12"/>
                <a:gd name="T7" fmla="*/ 8 h 77"/>
                <a:gd name="T8" fmla="*/ 0 w 12"/>
                <a:gd name="T9" fmla="*/ 6 h 77"/>
                <a:gd name="T10" fmla="*/ 0 w 12"/>
                <a:gd name="T11" fmla="*/ 3 h 77"/>
                <a:gd name="T12" fmla="*/ 0 w 12"/>
                <a:gd name="T13" fmla="*/ 1 h 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77">
                  <a:moveTo>
                    <a:pt x="0" y="8"/>
                  </a:moveTo>
                  <a:lnTo>
                    <a:pt x="7" y="0"/>
                  </a:lnTo>
                  <a:lnTo>
                    <a:pt x="12" y="77"/>
                  </a:lnTo>
                  <a:lnTo>
                    <a:pt x="0" y="69"/>
                  </a:lnTo>
                  <a:lnTo>
                    <a:pt x="0" y="50"/>
                  </a:lnTo>
                  <a:lnTo>
                    <a:pt x="4" y="2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6" name="Freeform 123"/>
            <p:cNvSpPr>
              <a:spLocks/>
            </p:cNvSpPr>
            <p:nvPr/>
          </p:nvSpPr>
          <p:spPr bwMode="auto">
            <a:xfrm rot="696599">
              <a:off x="2602" y="1419"/>
              <a:ext cx="5" cy="25"/>
            </a:xfrm>
            <a:custGeom>
              <a:avLst/>
              <a:gdLst>
                <a:gd name="T0" fmla="*/ 0 w 15"/>
                <a:gd name="T1" fmla="*/ 0 h 76"/>
                <a:gd name="T2" fmla="*/ 2 w 15"/>
                <a:gd name="T3" fmla="*/ 0 h 76"/>
                <a:gd name="T4" fmla="*/ 2 w 15"/>
                <a:gd name="T5" fmla="*/ 8 h 76"/>
                <a:gd name="T6" fmla="*/ 1 w 15"/>
                <a:gd name="T7" fmla="*/ 7 h 76"/>
                <a:gd name="T8" fmla="*/ 1 w 15"/>
                <a:gd name="T9" fmla="*/ 5 h 76"/>
                <a:gd name="T10" fmla="*/ 1 w 15"/>
                <a:gd name="T11" fmla="*/ 2 h 76"/>
                <a:gd name="T12" fmla="*/ 0 w 15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76">
                  <a:moveTo>
                    <a:pt x="0" y="3"/>
                  </a:moveTo>
                  <a:lnTo>
                    <a:pt x="15" y="0"/>
                  </a:lnTo>
                  <a:lnTo>
                    <a:pt x="15" y="76"/>
                  </a:lnTo>
                  <a:lnTo>
                    <a:pt x="5" y="64"/>
                  </a:lnTo>
                  <a:lnTo>
                    <a:pt x="5" y="45"/>
                  </a:lnTo>
                  <a:lnTo>
                    <a:pt x="5" y="2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7" name="Freeform 124"/>
            <p:cNvSpPr>
              <a:spLocks/>
            </p:cNvSpPr>
            <p:nvPr/>
          </p:nvSpPr>
          <p:spPr bwMode="auto">
            <a:xfrm rot="696599">
              <a:off x="2534" y="1448"/>
              <a:ext cx="5" cy="27"/>
            </a:xfrm>
            <a:custGeom>
              <a:avLst/>
              <a:gdLst>
                <a:gd name="T0" fmla="*/ 0 w 15"/>
                <a:gd name="T1" fmla="*/ 1 h 81"/>
                <a:gd name="T2" fmla="*/ 2 w 15"/>
                <a:gd name="T3" fmla="*/ 0 h 81"/>
                <a:gd name="T4" fmla="*/ 2 w 15"/>
                <a:gd name="T5" fmla="*/ 9 h 81"/>
                <a:gd name="T6" fmla="*/ 0 w 15"/>
                <a:gd name="T7" fmla="*/ 7 h 81"/>
                <a:gd name="T8" fmla="*/ 0 w 15"/>
                <a:gd name="T9" fmla="*/ 5 h 81"/>
                <a:gd name="T10" fmla="*/ 0 w 15"/>
                <a:gd name="T11" fmla="*/ 3 h 81"/>
                <a:gd name="T12" fmla="*/ 0 w 15"/>
                <a:gd name="T13" fmla="*/ 1 h 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1">
                  <a:moveTo>
                    <a:pt x="0" y="12"/>
                  </a:moveTo>
                  <a:lnTo>
                    <a:pt x="15" y="0"/>
                  </a:lnTo>
                  <a:lnTo>
                    <a:pt x="15" y="81"/>
                  </a:lnTo>
                  <a:lnTo>
                    <a:pt x="3" y="65"/>
                  </a:lnTo>
                  <a:lnTo>
                    <a:pt x="3" y="47"/>
                  </a:lnTo>
                  <a:lnTo>
                    <a:pt x="3" y="2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8" name="Freeform 125"/>
            <p:cNvSpPr>
              <a:spLocks/>
            </p:cNvSpPr>
            <p:nvPr/>
          </p:nvSpPr>
          <p:spPr bwMode="auto">
            <a:xfrm rot="696599">
              <a:off x="2365" y="1503"/>
              <a:ext cx="6" cy="29"/>
            </a:xfrm>
            <a:custGeom>
              <a:avLst/>
              <a:gdLst>
                <a:gd name="T0" fmla="*/ 1 w 19"/>
                <a:gd name="T1" fmla="*/ 0 h 88"/>
                <a:gd name="T2" fmla="*/ 2 w 19"/>
                <a:gd name="T3" fmla="*/ 10 h 88"/>
                <a:gd name="T4" fmla="*/ 0 w 19"/>
                <a:gd name="T5" fmla="*/ 8 h 88"/>
                <a:gd name="T6" fmla="*/ 0 w 19"/>
                <a:gd name="T7" fmla="*/ 6 h 88"/>
                <a:gd name="T8" fmla="*/ 0 w 19"/>
                <a:gd name="T9" fmla="*/ 3 h 88"/>
                <a:gd name="T10" fmla="*/ 1 w 1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88">
                  <a:moveTo>
                    <a:pt x="12" y="0"/>
                  </a:moveTo>
                  <a:lnTo>
                    <a:pt x="19" y="88"/>
                  </a:lnTo>
                  <a:lnTo>
                    <a:pt x="4" y="73"/>
                  </a:lnTo>
                  <a:lnTo>
                    <a:pt x="0" y="51"/>
                  </a:lnTo>
                  <a:lnTo>
                    <a:pt x="4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9" name="Freeform 126"/>
            <p:cNvSpPr>
              <a:spLocks/>
            </p:cNvSpPr>
            <p:nvPr/>
          </p:nvSpPr>
          <p:spPr bwMode="auto">
            <a:xfrm rot="696599">
              <a:off x="2629" y="1408"/>
              <a:ext cx="7" cy="32"/>
            </a:xfrm>
            <a:custGeom>
              <a:avLst/>
              <a:gdLst>
                <a:gd name="T0" fmla="*/ 1 w 19"/>
                <a:gd name="T1" fmla="*/ 0 h 95"/>
                <a:gd name="T2" fmla="*/ 3 w 19"/>
                <a:gd name="T3" fmla="*/ 11 h 95"/>
                <a:gd name="T4" fmla="*/ 0 w 19"/>
                <a:gd name="T5" fmla="*/ 9 h 95"/>
                <a:gd name="T6" fmla="*/ 0 w 19"/>
                <a:gd name="T7" fmla="*/ 6 h 95"/>
                <a:gd name="T8" fmla="*/ 0 w 19"/>
                <a:gd name="T9" fmla="*/ 3 h 95"/>
                <a:gd name="T10" fmla="*/ 1 w 19"/>
                <a:gd name="T11" fmla="*/ 0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95">
                  <a:moveTo>
                    <a:pt x="12" y="0"/>
                  </a:moveTo>
                  <a:lnTo>
                    <a:pt x="19" y="95"/>
                  </a:lnTo>
                  <a:lnTo>
                    <a:pt x="4" y="77"/>
                  </a:lnTo>
                  <a:lnTo>
                    <a:pt x="0" y="50"/>
                  </a:lnTo>
                  <a:lnTo>
                    <a:pt x="4" y="2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0" name="Freeform 127"/>
            <p:cNvSpPr>
              <a:spLocks/>
            </p:cNvSpPr>
            <p:nvPr/>
          </p:nvSpPr>
          <p:spPr bwMode="auto">
            <a:xfrm rot="696599">
              <a:off x="2559" y="1437"/>
              <a:ext cx="4" cy="32"/>
            </a:xfrm>
            <a:custGeom>
              <a:avLst/>
              <a:gdLst>
                <a:gd name="T0" fmla="*/ 1 w 11"/>
                <a:gd name="T1" fmla="*/ 0 h 96"/>
                <a:gd name="T2" fmla="*/ 1 w 11"/>
                <a:gd name="T3" fmla="*/ 11 h 96"/>
                <a:gd name="T4" fmla="*/ 0 w 11"/>
                <a:gd name="T5" fmla="*/ 8 h 96"/>
                <a:gd name="T6" fmla="*/ 0 w 11"/>
                <a:gd name="T7" fmla="*/ 6 h 96"/>
                <a:gd name="T8" fmla="*/ 0 w 11"/>
                <a:gd name="T9" fmla="*/ 3 h 96"/>
                <a:gd name="T10" fmla="*/ 1 w 11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96">
                  <a:moveTo>
                    <a:pt x="11" y="0"/>
                  </a:moveTo>
                  <a:lnTo>
                    <a:pt x="11" y="96"/>
                  </a:lnTo>
                  <a:lnTo>
                    <a:pt x="0" y="76"/>
                  </a:lnTo>
                  <a:lnTo>
                    <a:pt x="0" y="54"/>
                  </a:lnTo>
                  <a:lnTo>
                    <a:pt x="3" y="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1" name="Freeform 128"/>
            <p:cNvSpPr>
              <a:spLocks/>
            </p:cNvSpPr>
            <p:nvPr/>
          </p:nvSpPr>
          <p:spPr bwMode="auto">
            <a:xfrm rot="696599">
              <a:off x="2479" y="1194"/>
              <a:ext cx="699" cy="458"/>
            </a:xfrm>
            <a:custGeom>
              <a:avLst/>
              <a:gdLst>
                <a:gd name="T0" fmla="*/ 0 w 2099"/>
                <a:gd name="T1" fmla="*/ 153 h 1375"/>
                <a:gd name="T2" fmla="*/ 10 w 2099"/>
                <a:gd name="T3" fmla="*/ 149 h 1375"/>
                <a:gd name="T4" fmla="*/ 19 w 2099"/>
                <a:gd name="T5" fmla="*/ 145 h 1375"/>
                <a:gd name="T6" fmla="*/ 29 w 2099"/>
                <a:gd name="T7" fmla="*/ 141 h 1375"/>
                <a:gd name="T8" fmla="*/ 38 w 2099"/>
                <a:gd name="T9" fmla="*/ 137 h 1375"/>
                <a:gd name="T10" fmla="*/ 47 w 2099"/>
                <a:gd name="T11" fmla="*/ 132 h 1375"/>
                <a:gd name="T12" fmla="*/ 56 w 2099"/>
                <a:gd name="T13" fmla="*/ 128 h 1375"/>
                <a:gd name="T14" fmla="*/ 65 w 2099"/>
                <a:gd name="T15" fmla="*/ 124 h 1375"/>
                <a:gd name="T16" fmla="*/ 73 w 2099"/>
                <a:gd name="T17" fmla="*/ 120 h 1375"/>
                <a:gd name="T18" fmla="*/ 81 w 2099"/>
                <a:gd name="T19" fmla="*/ 116 h 1375"/>
                <a:gd name="T20" fmla="*/ 89 w 2099"/>
                <a:gd name="T21" fmla="*/ 111 h 1375"/>
                <a:gd name="T22" fmla="*/ 97 w 2099"/>
                <a:gd name="T23" fmla="*/ 107 h 1375"/>
                <a:gd name="T24" fmla="*/ 104 w 2099"/>
                <a:gd name="T25" fmla="*/ 103 h 1375"/>
                <a:gd name="T26" fmla="*/ 111 w 2099"/>
                <a:gd name="T27" fmla="*/ 99 h 1375"/>
                <a:gd name="T28" fmla="*/ 118 w 2099"/>
                <a:gd name="T29" fmla="*/ 95 h 1375"/>
                <a:gd name="T30" fmla="*/ 125 w 2099"/>
                <a:gd name="T31" fmla="*/ 92 h 1375"/>
                <a:gd name="T32" fmla="*/ 131 w 2099"/>
                <a:gd name="T33" fmla="*/ 88 h 1375"/>
                <a:gd name="T34" fmla="*/ 140 w 2099"/>
                <a:gd name="T35" fmla="*/ 83 h 1375"/>
                <a:gd name="T36" fmla="*/ 148 w 2099"/>
                <a:gd name="T37" fmla="*/ 78 h 1375"/>
                <a:gd name="T38" fmla="*/ 156 w 2099"/>
                <a:gd name="T39" fmla="*/ 74 h 1375"/>
                <a:gd name="T40" fmla="*/ 162 w 2099"/>
                <a:gd name="T41" fmla="*/ 70 h 1375"/>
                <a:gd name="T42" fmla="*/ 168 w 2099"/>
                <a:gd name="T43" fmla="*/ 66 h 1375"/>
                <a:gd name="T44" fmla="*/ 173 w 2099"/>
                <a:gd name="T45" fmla="*/ 63 h 1375"/>
                <a:gd name="T46" fmla="*/ 177 w 2099"/>
                <a:gd name="T47" fmla="*/ 60 h 1375"/>
                <a:gd name="T48" fmla="*/ 181 w 2099"/>
                <a:gd name="T49" fmla="*/ 58 h 1375"/>
                <a:gd name="T50" fmla="*/ 189 w 2099"/>
                <a:gd name="T51" fmla="*/ 52 h 1375"/>
                <a:gd name="T52" fmla="*/ 198 w 2099"/>
                <a:gd name="T53" fmla="*/ 45 h 1375"/>
                <a:gd name="T54" fmla="*/ 208 w 2099"/>
                <a:gd name="T55" fmla="*/ 37 h 1375"/>
                <a:gd name="T56" fmla="*/ 216 w 2099"/>
                <a:gd name="T57" fmla="*/ 30 h 1375"/>
                <a:gd name="T58" fmla="*/ 224 w 2099"/>
                <a:gd name="T59" fmla="*/ 23 h 1375"/>
                <a:gd name="T60" fmla="*/ 230 w 2099"/>
                <a:gd name="T61" fmla="*/ 18 h 1375"/>
                <a:gd name="T62" fmla="*/ 233 w 2099"/>
                <a:gd name="T63" fmla="*/ 14 h 1375"/>
                <a:gd name="T64" fmla="*/ 232 w 2099"/>
                <a:gd name="T65" fmla="*/ 14 h 1375"/>
                <a:gd name="T66" fmla="*/ 214 w 2099"/>
                <a:gd name="T67" fmla="*/ 19 h 1375"/>
                <a:gd name="T68" fmla="*/ 215 w 2099"/>
                <a:gd name="T69" fmla="*/ 9 h 1375"/>
                <a:gd name="T70" fmla="*/ 214 w 2099"/>
                <a:gd name="T71" fmla="*/ 3 h 1375"/>
                <a:gd name="T72" fmla="*/ 214 w 2099"/>
                <a:gd name="T73" fmla="*/ 0 h 1375"/>
                <a:gd name="T74" fmla="*/ 213 w 2099"/>
                <a:gd name="T75" fmla="*/ 0 h 1375"/>
                <a:gd name="T76" fmla="*/ 212 w 2099"/>
                <a:gd name="T77" fmla="*/ 3 h 1375"/>
                <a:gd name="T78" fmla="*/ 210 w 2099"/>
                <a:gd name="T79" fmla="*/ 5 h 1375"/>
                <a:gd name="T80" fmla="*/ 208 w 2099"/>
                <a:gd name="T81" fmla="*/ 9 h 1375"/>
                <a:gd name="T82" fmla="*/ 205 w 2099"/>
                <a:gd name="T83" fmla="*/ 12 h 1375"/>
                <a:gd name="T84" fmla="*/ 203 w 2099"/>
                <a:gd name="T85" fmla="*/ 16 h 1375"/>
                <a:gd name="T86" fmla="*/ 200 w 2099"/>
                <a:gd name="T87" fmla="*/ 20 h 1375"/>
                <a:gd name="T88" fmla="*/ 198 w 2099"/>
                <a:gd name="T89" fmla="*/ 23 h 1375"/>
                <a:gd name="T90" fmla="*/ 195 w 2099"/>
                <a:gd name="T91" fmla="*/ 26 h 1375"/>
                <a:gd name="T92" fmla="*/ 188 w 2099"/>
                <a:gd name="T93" fmla="*/ 34 h 1375"/>
                <a:gd name="T94" fmla="*/ 180 w 2099"/>
                <a:gd name="T95" fmla="*/ 43 h 1375"/>
                <a:gd name="T96" fmla="*/ 171 w 2099"/>
                <a:gd name="T97" fmla="*/ 51 h 1375"/>
                <a:gd name="T98" fmla="*/ 159 w 2099"/>
                <a:gd name="T99" fmla="*/ 60 h 1375"/>
                <a:gd name="T100" fmla="*/ 147 w 2099"/>
                <a:gd name="T101" fmla="*/ 68 h 1375"/>
                <a:gd name="T102" fmla="*/ 135 w 2099"/>
                <a:gd name="T103" fmla="*/ 77 h 1375"/>
                <a:gd name="T104" fmla="*/ 121 w 2099"/>
                <a:gd name="T105" fmla="*/ 85 h 1375"/>
                <a:gd name="T106" fmla="*/ 107 w 2099"/>
                <a:gd name="T107" fmla="*/ 94 h 1375"/>
                <a:gd name="T108" fmla="*/ 93 w 2099"/>
                <a:gd name="T109" fmla="*/ 102 h 1375"/>
                <a:gd name="T110" fmla="*/ 79 w 2099"/>
                <a:gd name="T111" fmla="*/ 110 h 1375"/>
                <a:gd name="T112" fmla="*/ 64 w 2099"/>
                <a:gd name="T113" fmla="*/ 118 h 1375"/>
                <a:gd name="T114" fmla="*/ 50 w 2099"/>
                <a:gd name="T115" fmla="*/ 125 h 1375"/>
                <a:gd name="T116" fmla="*/ 37 w 2099"/>
                <a:gd name="T117" fmla="*/ 133 h 1375"/>
                <a:gd name="T118" fmla="*/ 24 w 2099"/>
                <a:gd name="T119" fmla="*/ 140 h 1375"/>
                <a:gd name="T120" fmla="*/ 11 w 2099"/>
                <a:gd name="T121" fmla="*/ 146 h 1375"/>
                <a:gd name="T122" fmla="*/ 0 w 2099"/>
                <a:gd name="T123" fmla="*/ 153 h 13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99" h="1375">
                  <a:moveTo>
                    <a:pt x="0" y="1375"/>
                  </a:moveTo>
                  <a:lnTo>
                    <a:pt x="88" y="1341"/>
                  </a:lnTo>
                  <a:lnTo>
                    <a:pt x="175" y="1303"/>
                  </a:lnTo>
                  <a:lnTo>
                    <a:pt x="259" y="1269"/>
                  </a:lnTo>
                  <a:lnTo>
                    <a:pt x="343" y="1231"/>
                  </a:lnTo>
                  <a:lnTo>
                    <a:pt x="426" y="1193"/>
                  </a:lnTo>
                  <a:lnTo>
                    <a:pt x="506" y="1155"/>
                  </a:lnTo>
                  <a:lnTo>
                    <a:pt x="582" y="1118"/>
                  </a:lnTo>
                  <a:lnTo>
                    <a:pt x="658" y="1079"/>
                  </a:lnTo>
                  <a:lnTo>
                    <a:pt x="730" y="1042"/>
                  </a:lnTo>
                  <a:lnTo>
                    <a:pt x="802" y="1003"/>
                  </a:lnTo>
                  <a:lnTo>
                    <a:pt x="871" y="965"/>
                  </a:lnTo>
                  <a:lnTo>
                    <a:pt x="939" y="931"/>
                  </a:lnTo>
                  <a:lnTo>
                    <a:pt x="1004" y="893"/>
                  </a:lnTo>
                  <a:lnTo>
                    <a:pt x="1065" y="859"/>
                  </a:lnTo>
                  <a:lnTo>
                    <a:pt x="1125" y="825"/>
                  </a:lnTo>
                  <a:lnTo>
                    <a:pt x="1182" y="790"/>
                  </a:lnTo>
                  <a:lnTo>
                    <a:pt x="1262" y="745"/>
                  </a:lnTo>
                  <a:lnTo>
                    <a:pt x="1334" y="703"/>
                  </a:lnTo>
                  <a:lnTo>
                    <a:pt x="1403" y="662"/>
                  </a:lnTo>
                  <a:lnTo>
                    <a:pt x="1460" y="627"/>
                  </a:lnTo>
                  <a:lnTo>
                    <a:pt x="1512" y="593"/>
                  </a:lnTo>
                  <a:lnTo>
                    <a:pt x="1559" y="563"/>
                  </a:lnTo>
                  <a:lnTo>
                    <a:pt x="1600" y="540"/>
                  </a:lnTo>
                  <a:lnTo>
                    <a:pt x="1630" y="521"/>
                  </a:lnTo>
                  <a:lnTo>
                    <a:pt x="1707" y="467"/>
                  </a:lnTo>
                  <a:lnTo>
                    <a:pt x="1790" y="403"/>
                  </a:lnTo>
                  <a:lnTo>
                    <a:pt x="1874" y="334"/>
                  </a:lnTo>
                  <a:lnTo>
                    <a:pt x="1953" y="270"/>
                  </a:lnTo>
                  <a:lnTo>
                    <a:pt x="2022" y="210"/>
                  </a:lnTo>
                  <a:lnTo>
                    <a:pt x="2072" y="161"/>
                  </a:lnTo>
                  <a:lnTo>
                    <a:pt x="2099" y="129"/>
                  </a:lnTo>
                  <a:lnTo>
                    <a:pt x="2094" y="122"/>
                  </a:lnTo>
                  <a:lnTo>
                    <a:pt x="1927" y="175"/>
                  </a:lnTo>
                  <a:lnTo>
                    <a:pt x="1938" y="84"/>
                  </a:lnTo>
                  <a:lnTo>
                    <a:pt x="1934" y="27"/>
                  </a:lnTo>
                  <a:lnTo>
                    <a:pt x="1927" y="0"/>
                  </a:lnTo>
                  <a:lnTo>
                    <a:pt x="1924" y="3"/>
                  </a:lnTo>
                  <a:lnTo>
                    <a:pt x="1912" y="23"/>
                  </a:lnTo>
                  <a:lnTo>
                    <a:pt x="1897" y="45"/>
                  </a:lnTo>
                  <a:lnTo>
                    <a:pt x="1874" y="77"/>
                  </a:lnTo>
                  <a:lnTo>
                    <a:pt x="1850" y="111"/>
                  </a:lnTo>
                  <a:lnTo>
                    <a:pt x="1828" y="144"/>
                  </a:lnTo>
                  <a:lnTo>
                    <a:pt x="1805" y="178"/>
                  </a:lnTo>
                  <a:lnTo>
                    <a:pt x="1783" y="210"/>
                  </a:lnTo>
                  <a:lnTo>
                    <a:pt x="1764" y="232"/>
                  </a:lnTo>
                  <a:lnTo>
                    <a:pt x="1699" y="309"/>
                  </a:lnTo>
                  <a:lnTo>
                    <a:pt x="1623" y="383"/>
                  </a:lnTo>
                  <a:lnTo>
                    <a:pt x="1536" y="460"/>
                  </a:lnTo>
                  <a:lnTo>
                    <a:pt x="1433" y="536"/>
                  </a:lnTo>
                  <a:lnTo>
                    <a:pt x="1327" y="612"/>
                  </a:lnTo>
                  <a:lnTo>
                    <a:pt x="1213" y="692"/>
                  </a:lnTo>
                  <a:lnTo>
                    <a:pt x="1090" y="768"/>
                  </a:lnTo>
                  <a:lnTo>
                    <a:pt x="966" y="844"/>
                  </a:lnTo>
                  <a:lnTo>
                    <a:pt x="836" y="916"/>
                  </a:lnTo>
                  <a:lnTo>
                    <a:pt x="708" y="988"/>
                  </a:lnTo>
                  <a:lnTo>
                    <a:pt x="579" y="1061"/>
                  </a:lnTo>
                  <a:lnTo>
                    <a:pt x="453" y="1128"/>
                  </a:lnTo>
                  <a:lnTo>
                    <a:pt x="331" y="1197"/>
                  </a:lnTo>
                  <a:lnTo>
                    <a:pt x="214" y="1258"/>
                  </a:lnTo>
                  <a:lnTo>
                    <a:pt x="103" y="1318"/>
                  </a:lnTo>
                  <a:lnTo>
                    <a:pt x="0" y="1375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2" name="Freeform 131"/>
            <p:cNvSpPr>
              <a:spLocks/>
            </p:cNvSpPr>
            <p:nvPr/>
          </p:nvSpPr>
          <p:spPr bwMode="auto">
            <a:xfrm rot="696599">
              <a:off x="2485" y="1096"/>
              <a:ext cx="704" cy="66"/>
            </a:xfrm>
            <a:custGeom>
              <a:avLst/>
              <a:gdLst>
                <a:gd name="T0" fmla="*/ 0 w 2111"/>
                <a:gd name="T1" fmla="*/ 22 h 198"/>
                <a:gd name="T2" fmla="*/ 0 w 2111"/>
                <a:gd name="T3" fmla="*/ 22 h 198"/>
                <a:gd name="T4" fmla="*/ 1 w 2111"/>
                <a:gd name="T5" fmla="*/ 22 h 198"/>
                <a:gd name="T6" fmla="*/ 11 w 2111"/>
                <a:gd name="T7" fmla="*/ 21 h 198"/>
                <a:gd name="T8" fmla="*/ 21 w 2111"/>
                <a:gd name="T9" fmla="*/ 20 h 198"/>
                <a:gd name="T10" fmla="*/ 30 w 2111"/>
                <a:gd name="T11" fmla="*/ 19 h 198"/>
                <a:gd name="T12" fmla="*/ 40 w 2111"/>
                <a:gd name="T13" fmla="*/ 18 h 198"/>
                <a:gd name="T14" fmla="*/ 50 w 2111"/>
                <a:gd name="T15" fmla="*/ 17 h 198"/>
                <a:gd name="T16" fmla="*/ 59 w 2111"/>
                <a:gd name="T17" fmla="*/ 16 h 198"/>
                <a:gd name="T18" fmla="*/ 69 w 2111"/>
                <a:gd name="T19" fmla="*/ 15 h 198"/>
                <a:gd name="T20" fmla="*/ 78 w 2111"/>
                <a:gd name="T21" fmla="*/ 14 h 198"/>
                <a:gd name="T22" fmla="*/ 88 w 2111"/>
                <a:gd name="T23" fmla="*/ 13 h 198"/>
                <a:gd name="T24" fmla="*/ 98 w 2111"/>
                <a:gd name="T25" fmla="*/ 13 h 198"/>
                <a:gd name="T26" fmla="*/ 107 w 2111"/>
                <a:gd name="T27" fmla="*/ 12 h 198"/>
                <a:gd name="T28" fmla="*/ 117 w 2111"/>
                <a:gd name="T29" fmla="*/ 11 h 198"/>
                <a:gd name="T30" fmla="*/ 127 w 2111"/>
                <a:gd name="T31" fmla="*/ 10 h 198"/>
                <a:gd name="T32" fmla="*/ 136 w 2111"/>
                <a:gd name="T33" fmla="*/ 10 h 198"/>
                <a:gd name="T34" fmla="*/ 146 w 2111"/>
                <a:gd name="T35" fmla="*/ 9 h 198"/>
                <a:gd name="T36" fmla="*/ 156 w 2111"/>
                <a:gd name="T37" fmla="*/ 9 h 198"/>
                <a:gd name="T38" fmla="*/ 161 w 2111"/>
                <a:gd name="T39" fmla="*/ 9 h 198"/>
                <a:gd name="T40" fmla="*/ 165 w 2111"/>
                <a:gd name="T41" fmla="*/ 8 h 198"/>
                <a:gd name="T42" fmla="*/ 170 w 2111"/>
                <a:gd name="T43" fmla="*/ 8 h 198"/>
                <a:gd name="T44" fmla="*/ 175 w 2111"/>
                <a:gd name="T45" fmla="*/ 8 h 198"/>
                <a:gd name="T46" fmla="*/ 180 w 2111"/>
                <a:gd name="T47" fmla="*/ 8 h 198"/>
                <a:gd name="T48" fmla="*/ 185 w 2111"/>
                <a:gd name="T49" fmla="*/ 8 h 198"/>
                <a:gd name="T50" fmla="*/ 189 w 2111"/>
                <a:gd name="T51" fmla="*/ 8 h 198"/>
                <a:gd name="T52" fmla="*/ 194 w 2111"/>
                <a:gd name="T53" fmla="*/ 8 h 198"/>
                <a:gd name="T54" fmla="*/ 199 w 2111"/>
                <a:gd name="T55" fmla="*/ 7 h 198"/>
                <a:gd name="T56" fmla="*/ 204 w 2111"/>
                <a:gd name="T57" fmla="*/ 7 h 198"/>
                <a:gd name="T58" fmla="*/ 209 w 2111"/>
                <a:gd name="T59" fmla="*/ 6 h 198"/>
                <a:gd name="T60" fmla="*/ 213 w 2111"/>
                <a:gd name="T61" fmla="*/ 6 h 198"/>
                <a:gd name="T62" fmla="*/ 218 w 2111"/>
                <a:gd name="T63" fmla="*/ 6 h 198"/>
                <a:gd name="T64" fmla="*/ 222 w 2111"/>
                <a:gd name="T65" fmla="*/ 5 h 198"/>
                <a:gd name="T66" fmla="*/ 227 w 2111"/>
                <a:gd name="T67" fmla="*/ 4 h 198"/>
                <a:gd name="T68" fmla="*/ 232 w 2111"/>
                <a:gd name="T69" fmla="*/ 3 h 198"/>
                <a:gd name="T70" fmla="*/ 233 w 2111"/>
                <a:gd name="T71" fmla="*/ 2 h 198"/>
                <a:gd name="T72" fmla="*/ 233 w 2111"/>
                <a:gd name="T73" fmla="*/ 1 h 198"/>
                <a:gd name="T74" fmla="*/ 234 w 2111"/>
                <a:gd name="T75" fmla="*/ 1 h 198"/>
                <a:gd name="T76" fmla="*/ 235 w 2111"/>
                <a:gd name="T77" fmla="*/ 0 h 198"/>
                <a:gd name="T78" fmla="*/ 219 w 2111"/>
                <a:gd name="T79" fmla="*/ 0 h 198"/>
                <a:gd name="T80" fmla="*/ 203 w 2111"/>
                <a:gd name="T81" fmla="*/ 1 h 198"/>
                <a:gd name="T82" fmla="*/ 188 w 2111"/>
                <a:gd name="T83" fmla="*/ 2 h 198"/>
                <a:gd name="T84" fmla="*/ 172 w 2111"/>
                <a:gd name="T85" fmla="*/ 3 h 198"/>
                <a:gd name="T86" fmla="*/ 157 w 2111"/>
                <a:gd name="T87" fmla="*/ 3 h 198"/>
                <a:gd name="T88" fmla="*/ 142 w 2111"/>
                <a:gd name="T89" fmla="*/ 5 h 198"/>
                <a:gd name="T90" fmla="*/ 127 w 2111"/>
                <a:gd name="T91" fmla="*/ 6 h 198"/>
                <a:gd name="T92" fmla="*/ 112 w 2111"/>
                <a:gd name="T93" fmla="*/ 7 h 198"/>
                <a:gd name="T94" fmla="*/ 98 w 2111"/>
                <a:gd name="T95" fmla="*/ 9 h 198"/>
                <a:gd name="T96" fmla="*/ 84 w 2111"/>
                <a:gd name="T97" fmla="*/ 10 h 198"/>
                <a:gd name="T98" fmla="*/ 69 w 2111"/>
                <a:gd name="T99" fmla="*/ 12 h 198"/>
                <a:gd name="T100" fmla="*/ 55 w 2111"/>
                <a:gd name="T101" fmla="*/ 14 h 198"/>
                <a:gd name="T102" fmla="*/ 41 w 2111"/>
                <a:gd name="T103" fmla="*/ 16 h 198"/>
                <a:gd name="T104" fmla="*/ 27 w 2111"/>
                <a:gd name="T105" fmla="*/ 18 h 198"/>
                <a:gd name="T106" fmla="*/ 13 w 2111"/>
                <a:gd name="T107" fmla="*/ 20 h 198"/>
                <a:gd name="T108" fmla="*/ 0 w 2111"/>
                <a:gd name="T109" fmla="*/ 22 h 1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1" h="198">
                  <a:moveTo>
                    <a:pt x="0" y="198"/>
                  </a:moveTo>
                  <a:lnTo>
                    <a:pt x="3" y="198"/>
                  </a:lnTo>
                  <a:lnTo>
                    <a:pt x="7" y="198"/>
                  </a:lnTo>
                  <a:lnTo>
                    <a:pt x="98" y="190"/>
                  </a:lnTo>
                  <a:lnTo>
                    <a:pt x="185" y="183"/>
                  </a:lnTo>
                  <a:lnTo>
                    <a:pt x="273" y="171"/>
                  </a:lnTo>
                  <a:lnTo>
                    <a:pt x="360" y="163"/>
                  </a:lnTo>
                  <a:lnTo>
                    <a:pt x="447" y="156"/>
                  </a:lnTo>
                  <a:lnTo>
                    <a:pt x="535" y="148"/>
                  </a:lnTo>
                  <a:lnTo>
                    <a:pt x="619" y="136"/>
                  </a:lnTo>
                  <a:lnTo>
                    <a:pt x="706" y="129"/>
                  </a:lnTo>
                  <a:lnTo>
                    <a:pt x="794" y="121"/>
                  </a:lnTo>
                  <a:lnTo>
                    <a:pt x="878" y="114"/>
                  </a:lnTo>
                  <a:lnTo>
                    <a:pt x="964" y="107"/>
                  </a:lnTo>
                  <a:lnTo>
                    <a:pt x="1051" y="99"/>
                  </a:lnTo>
                  <a:lnTo>
                    <a:pt x="1139" y="92"/>
                  </a:lnTo>
                  <a:lnTo>
                    <a:pt x="1226" y="87"/>
                  </a:lnTo>
                  <a:lnTo>
                    <a:pt x="1314" y="80"/>
                  </a:lnTo>
                  <a:lnTo>
                    <a:pt x="1406" y="77"/>
                  </a:lnTo>
                  <a:lnTo>
                    <a:pt x="1447" y="77"/>
                  </a:lnTo>
                  <a:lnTo>
                    <a:pt x="1488" y="72"/>
                  </a:lnTo>
                  <a:lnTo>
                    <a:pt x="1530" y="72"/>
                  </a:lnTo>
                  <a:lnTo>
                    <a:pt x="1572" y="72"/>
                  </a:lnTo>
                  <a:lnTo>
                    <a:pt x="1618" y="72"/>
                  </a:lnTo>
                  <a:lnTo>
                    <a:pt x="1660" y="69"/>
                  </a:lnTo>
                  <a:lnTo>
                    <a:pt x="1702" y="69"/>
                  </a:lnTo>
                  <a:lnTo>
                    <a:pt x="1747" y="69"/>
                  </a:lnTo>
                  <a:lnTo>
                    <a:pt x="1788" y="65"/>
                  </a:lnTo>
                  <a:lnTo>
                    <a:pt x="1835" y="62"/>
                  </a:lnTo>
                  <a:lnTo>
                    <a:pt x="1877" y="57"/>
                  </a:lnTo>
                  <a:lnTo>
                    <a:pt x="1919" y="53"/>
                  </a:lnTo>
                  <a:lnTo>
                    <a:pt x="1959" y="50"/>
                  </a:lnTo>
                  <a:lnTo>
                    <a:pt x="2001" y="42"/>
                  </a:lnTo>
                  <a:lnTo>
                    <a:pt x="2043" y="35"/>
                  </a:lnTo>
                  <a:lnTo>
                    <a:pt x="2085" y="27"/>
                  </a:lnTo>
                  <a:lnTo>
                    <a:pt x="2092" y="20"/>
                  </a:lnTo>
                  <a:lnTo>
                    <a:pt x="2099" y="12"/>
                  </a:lnTo>
                  <a:lnTo>
                    <a:pt x="2104" y="8"/>
                  </a:lnTo>
                  <a:lnTo>
                    <a:pt x="2111" y="0"/>
                  </a:lnTo>
                  <a:lnTo>
                    <a:pt x="1968" y="3"/>
                  </a:lnTo>
                  <a:lnTo>
                    <a:pt x="1827" y="8"/>
                  </a:lnTo>
                  <a:lnTo>
                    <a:pt x="1687" y="15"/>
                  </a:lnTo>
                  <a:lnTo>
                    <a:pt x="1549" y="23"/>
                  </a:lnTo>
                  <a:lnTo>
                    <a:pt x="1413" y="30"/>
                  </a:lnTo>
                  <a:lnTo>
                    <a:pt x="1275" y="42"/>
                  </a:lnTo>
                  <a:lnTo>
                    <a:pt x="1142" y="53"/>
                  </a:lnTo>
                  <a:lnTo>
                    <a:pt x="1009" y="65"/>
                  </a:lnTo>
                  <a:lnTo>
                    <a:pt x="881" y="80"/>
                  </a:lnTo>
                  <a:lnTo>
                    <a:pt x="752" y="92"/>
                  </a:lnTo>
                  <a:lnTo>
                    <a:pt x="622" y="107"/>
                  </a:lnTo>
                  <a:lnTo>
                    <a:pt x="498" y="126"/>
                  </a:lnTo>
                  <a:lnTo>
                    <a:pt x="368" y="141"/>
                  </a:lnTo>
                  <a:lnTo>
                    <a:pt x="246" y="160"/>
                  </a:lnTo>
                  <a:lnTo>
                    <a:pt x="121" y="178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3" name="Freeform 132"/>
            <p:cNvSpPr>
              <a:spLocks/>
            </p:cNvSpPr>
            <p:nvPr/>
          </p:nvSpPr>
          <p:spPr bwMode="auto">
            <a:xfrm rot="696599">
              <a:off x="3179" y="1164"/>
              <a:ext cx="84" cy="126"/>
            </a:xfrm>
            <a:custGeom>
              <a:avLst/>
              <a:gdLst>
                <a:gd name="T0" fmla="*/ 11 w 251"/>
                <a:gd name="T1" fmla="*/ 42 h 380"/>
                <a:gd name="T2" fmla="*/ 6 w 251"/>
                <a:gd name="T3" fmla="*/ 39 h 380"/>
                <a:gd name="T4" fmla="*/ 3 w 251"/>
                <a:gd name="T5" fmla="*/ 37 h 380"/>
                <a:gd name="T6" fmla="*/ 1 w 251"/>
                <a:gd name="T7" fmla="*/ 33 h 380"/>
                <a:gd name="T8" fmla="*/ 0 w 251"/>
                <a:gd name="T9" fmla="*/ 29 h 380"/>
                <a:gd name="T10" fmla="*/ 0 w 251"/>
                <a:gd name="T11" fmla="*/ 24 h 380"/>
                <a:gd name="T12" fmla="*/ 0 w 251"/>
                <a:gd name="T13" fmla="*/ 19 h 380"/>
                <a:gd name="T14" fmla="*/ 2 w 251"/>
                <a:gd name="T15" fmla="*/ 15 h 380"/>
                <a:gd name="T16" fmla="*/ 3 w 251"/>
                <a:gd name="T17" fmla="*/ 11 h 380"/>
                <a:gd name="T18" fmla="*/ 5 w 251"/>
                <a:gd name="T19" fmla="*/ 10 h 380"/>
                <a:gd name="T20" fmla="*/ 7 w 251"/>
                <a:gd name="T21" fmla="*/ 8 h 380"/>
                <a:gd name="T22" fmla="*/ 10 w 251"/>
                <a:gd name="T23" fmla="*/ 5 h 380"/>
                <a:gd name="T24" fmla="*/ 14 w 251"/>
                <a:gd name="T25" fmla="*/ 3 h 380"/>
                <a:gd name="T26" fmla="*/ 18 w 251"/>
                <a:gd name="T27" fmla="*/ 2 h 380"/>
                <a:gd name="T28" fmla="*/ 22 w 251"/>
                <a:gd name="T29" fmla="*/ 0 h 380"/>
                <a:gd name="T30" fmla="*/ 25 w 251"/>
                <a:gd name="T31" fmla="*/ 0 h 380"/>
                <a:gd name="T32" fmla="*/ 28 w 251"/>
                <a:gd name="T33" fmla="*/ 0 h 380"/>
                <a:gd name="T34" fmla="*/ 28 w 251"/>
                <a:gd name="T35" fmla="*/ 1 h 380"/>
                <a:gd name="T36" fmla="*/ 27 w 251"/>
                <a:gd name="T37" fmla="*/ 2 h 380"/>
                <a:gd name="T38" fmla="*/ 24 w 251"/>
                <a:gd name="T39" fmla="*/ 2 h 380"/>
                <a:gd name="T40" fmla="*/ 20 w 251"/>
                <a:gd name="T41" fmla="*/ 4 h 380"/>
                <a:gd name="T42" fmla="*/ 16 w 251"/>
                <a:gd name="T43" fmla="*/ 5 h 380"/>
                <a:gd name="T44" fmla="*/ 11 w 251"/>
                <a:gd name="T45" fmla="*/ 7 h 380"/>
                <a:gd name="T46" fmla="*/ 7 w 251"/>
                <a:gd name="T47" fmla="*/ 11 h 380"/>
                <a:gd name="T48" fmla="*/ 4 w 251"/>
                <a:gd name="T49" fmla="*/ 15 h 380"/>
                <a:gd name="T50" fmla="*/ 2 w 251"/>
                <a:gd name="T51" fmla="*/ 19 h 380"/>
                <a:gd name="T52" fmla="*/ 2 w 251"/>
                <a:gd name="T53" fmla="*/ 23 h 380"/>
                <a:gd name="T54" fmla="*/ 2 w 251"/>
                <a:gd name="T55" fmla="*/ 27 h 380"/>
                <a:gd name="T56" fmla="*/ 4 w 251"/>
                <a:gd name="T57" fmla="*/ 32 h 380"/>
                <a:gd name="T58" fmla="*/ 6 w 251"/>
                <a:gd name="T59" fmla="*/ 36 h 380"/>
                <a:gd name="T60" fmla="*/ 10 w 251"/>
                <a:gd name="T61" fmla="*/ 39 h 380"/>
                <a:gd name="T62" fmla="*/ 11 w 251"/>
                <a:gd name="T63" fmla="*/ 41 h 380"/>
                <a:gd name="T64" fmla="*/ 11 w 251"/>
                <a:gd name="T65" fmla="*/ 42 h 3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1" h="380">
                  <a:moveTo>
                    <a:pt x="96" y="380"/>
                  </a:moveTo>
                  <a:lnTo>
                    <a:pt x="57" y="360"/>
                  </a:lnTo>
                  <a:lnTo>
                    <a:pt x="27" y="335"/>
                  </a:lnTo>
                  <a:lnTo>
                    <a:pt x="12" y="301"/>
                  </a:lnTo>
                  <a:lnTo>
                    <a:pt x="4" y="262"/>
                  </a:lnTo>
                  <a:lnTo>
                    <a:pt x="0" y="217"/>
                  </a:lnTo>
                  <a:lnTo>
                    <a:pt x="4" y="175"/>
                  </a:lnTo>
                  <a:lnTo>
                    <a:pt x="15" y="136"/>
                  </a:lnTo>
                  <a:lnTo>
                    <a:pt x="30" y="103"/>
                  </a:lnTo>
                  <a:lnTo>
                    <a:pt x="42" y="87"/>
                  </a:lnTo>
                  <a:lnTo>
                    <a:pt x="64" y="69"/>
                  </a:lnTo>
                  <a:lnTo>
                    <a:pt x="91" y="49"/>
                  </a:lnTo>
                  <a:lnTo>
                    <a:pt x="126" y="30"/>
                  </a:lnTo>
                  <a:lnTo>
                    <a:pt x="160" y="15"/>
                  </a:lnTo>
                  <a:lnTo>
                    <a:pt x="194" y="4"/>
                  </a:lnTo>
                  <a:lnTo>
                    <a:pt x="224" y="0"/>
                  </a:lnTo>
                  <a:lnTo>
                    <a:pt x="247" y="4"/>
                  </a:lnTo>
                  <a:lnTo>
                    <a:pt x="251" y="12"/>
                  </a:lnTo>
                  <a:lnTo>
                    <a:pt x="239" y="15"/>
                  </a:lnTo>
                  <a:lnTo>
                    <a:pt x="212" y="22"/>
                  </a:lnTo>
                  <a:lnTo>
                    <a:pt x="179" y="34"/>
                  </a:lnTo>
                  <a:lnTo>
                    <a:pt x="141" y="46"/>
                  </a:lnTo>
                  <a:lnTo>
                    <a:pt x="99" y="64"/>
                  </a:lnTo>
                  <a:lnTo>
                    <a:pt x="61" y="96"/>
                  </a:lnTo>
                  <a:lnTo>
                    <a:pt x="34" y="133"/>
                  </a:lnTo>
                  <a:lnTo>
                    <a:pt x="19" y="175"/>
                  </a:lnTo>
                  <a:lnTo>
                    <a:pt x="19" y="209"/>
                  </a:lnTo>
                  <a:lnTo>
                    <a:pt x="22" y="247"/>
                  </a:lnTo>
                  <a:lnTo>
                    <a:pt x="34" y="289"/>
                  </a:lnTo>
                  <a:lnTo>
                    <a:pt x="57" y="326"/>
                  </a:lnTo>
                  <a:lnTo>
                    <a:pt x="88" y="357"/>
                  </a:lnTo>
                  <a:lnTo>
                    <a:pt x="103" y="375"/>
                  </a:lnTo>
                  <a:lnTo>
                    <a:pt x="96" y="38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OS as Illusionist and Referee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4187095"/>
            <a:ext cx="7886700" cy="2458180"/>
          </a:xfrm>
        </p:spPr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</a:rPr>
              <a:t>Illusion</a:t>
            </a:r>
            <a:r>
              <a:rPr lang="en-US" altLang="ko-KR" sz="1800" dirty="0"/>
              <a:t>: each process has its own processor with (almost) infinite memory capacity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Physical reality</a:t>
            </a:r>
            <a:r>
              <a:rPr lang="en-US" altLang="ko-KR" sz="1800" dirty="0"/>
              <a:t>: there are only few processes, memory capacity is limited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Scheduling</a:t>
            </a:r>
            <a:r>
              <a:rPr lang="en-US" altLang="ko-KR" sz="1800" dirty="0"/>
              <a:t>: need to multiplex processors (done)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Memory management</a:t>
            </a:r>
            <a:r>
              <a:rPr lang="en-US" altLang="ko-KR" sz="1800" dirty="0"/>
              <a:t>: need to multiplex memory (now!)</a:t>
            </a:r>
          </a:p>
        </p:txBody>
      </p:sp>
    </p:spTree>
    <p:extLst>
      <p:ext uri="{BB962C8B-B14F-4D97-AF65-F5344CB8AC3E}">
        <p14:creationId xmlns:p14="http://schemas.microsoft.com/office/powerpoint/2010/main" val="18353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Multi-level Paged Segmentation (x86)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Global descriptor table (segment table)</a:t>
            </a:r>
          </a:p>
          <a:p>
            <a:pPr lvl="1"/>
            <a:r>
              <a:rPr lang="en-US" sz="2000" dirty="0"/>
              <a:t>Pointer to page table for each segment</a:t>
            </a:r>
          </a:p>
          <a:p>
            <a:pPr lvl="1"/>
            <a:r>
              <a:rPr lang="en-US" sz="2000" dirty="0"/>
              <a:t>Segment length</a:t>
            </a:r>
          </a:p>
          <a:p>
            <a:pPr lvl="1"/>
            <a:r>
              <a:rPr lang="en-US" sz="2000" dirty="0"/>
              <a:t>Segment access permissions</a:t>
            </a:r>
          </a:p>
          <a:p>
            <a:pPr lvl="1"/>
            <a:endParaRPr lang="en-US" sz="2000" dirty="0"/>
          </a:p>
          <a:p>
            <a:r>
              <a:rPr lang="en-US" sz="2400" dirty="0"/>
              <a:t>What should be saved on context switch?</a:t>
            </a:r>
          </a:p>
          <a:p>
            <a:pPr lvl="1"/>
            <a:r>
              <a:rPr lang="en-US" sz="2000" dirty="0"/>
              <a:t>Change global descriptor table register </a:t>
            </a:r>
            <a:br>
              <a:rPr lang="en-US" sz="2000" dirty="0"/>
            </a:br>
            <a:r>
              <a:rPr lang="en-US" sz="2000" dirty="0"/>
              <a:t>(GDTR, pointer to global descriptor table)</a:t>
            </a:r>
          </a:p>
          <a:p>
            <a:pPr lvl="1"/>
            <a:endParaRPr lang="en-US" sz="2000" dirty="0"/>
          </a:p>
          <a:p>
            <a:r>
              <a:rPr lang="en-US" sz="2400" dirty="0"/>
              <a:t>Multilevel page table</a:t>
            </a:r>
          </a:p>
          <a:p>
            <a:pPr lvl="1"/>
            <a:r>
              <a:rPr lang="en-US" sz="2000" dirty="0"/>
              <a:t>32-bit: two-level page table (per segment)</a:t>
            </a:r>
          </a:p>
          <a:p>
            <a:pPr lvl="1"/>
            <a:r>
              <a:rPr lang="en-US" sz="2000" dirty="0"/>
              <a:t>64-bit: four-level page table (per segment)</a:t>
            </a:r>
          </a:p>
        </p:txBody>
      </p:sp>
    </p:spTree>
    <p:extLst>
      <p:ext uri="{BB962C8B-B14F-4D97-AF65-F5344CB8AC3E}">
        <p14:creationId xmlns:p14="http://schemas.microsoft.com/office/powerpoint/2010/main" val="35700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D16B-FC7F-3C45-A23D-CDDE97F4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32-bit Virtual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FFF3-B8FA-8048-9874-4D71E00E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54811"/>
            <a:ext cx="7886700" cy="590464"/>
          </a:xfrm>
        </p:spPr>
        <p:txBody>
          <a:bodyPr/>
          <a:lstStyle/>
          <a:p>
            <a:r>
              <a:rPr lang="en-US" sz="2400" dirty="0"/>
              <a:t>4KiB pages; each level of page table fits in one page</a:t>
            </a:r>
          </a:p>
          <a:p>
            <a:endParaRPr lang="en-US" sz="24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A78D2B-88B7-E44E-888D-DCD9F6338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108" y="1625172"/>
            <a:ext cx="5537783" cy="398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1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D16B-FC7F-3C45-A23D-CDDE97F4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64-bit Virtual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FFF3-B8FA-8048-9874-4D71E00E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15419"/>
            <a:ext cx="7886700" cy="1529856"/>
          </a:xfrm>
        </p:spPr>
        <p:txBody>
          <a:bodyPr/>
          <a:lstStyle/>
          <a:p>
            <a:r>
              <a:rPr lang="en-CA" sz="2000" dirty="0"/>
              <a:t>Fourth-level table maps 2MiB, and third level table maps 1GiB of data</a:t>
            </a:r>
          </a:p>
          <a:p>
            <a:r>
              <a:rPr lang="en-CA" sz="2000" dirty="0"/>
              <a:t>If physical memory covered by fourth level table is contiguous, then one third-level entry can directly point to this region instead of pointing to fourth-level page table</a:t>
            </a:r>
            <a:endParaRPr lang="en-US" sz="20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A78D2B-88B7-E44E-888D-DCD9F6338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782" y="1436131"/>
            <a:ext cx="7258436" cy="34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4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/>
              <a:t>Example: </a:t>
            </a:r>
            <a:r>
              <a:rPr lang="en-US" altLang="ko-KR" dirty="0"/>
              <a:t>x86 64-bit PTE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>
          <a:xfrm>
            <a:off x="1693770" y="2865905"/>
            <a:ext cx="4807597" cy="3470275"/>
          </a:xfrm>
        </p:spPr>
        <p:txBody>
          <a:bodyPr/>
          <a:lstStyle/>
          <a:p>
            <a:pPr>
              <a:lnSpc>
                <a:spcPct val="50000"/>
              </a:lnSpc>
            </a:pPr>
            <a:endParaRPr lang="en-US" altLang="ko-KR" sz="1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V: 	Valid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W: 	Read/write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O: 	Owner (user/kernel)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WT:	Write-through (more on this soon)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CD:	Cache-disabled (page cannot be cached)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A: 	Accessed: page has been accessed recently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D: 	Dirty bit (page has been modified recently)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L: 	Large page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G:	Global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CP:	Copy-on-write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P:	Prototype PTE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U: 	Reserved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SW:	Software (working set index)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NX:	No-execute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209142-8937-904C-B071-92152C022B80}"/>
              </a:ext>
            </a:extLst>
          </p:cNvPr>
          <p:cNvGrpSpPr/>
          <p:nvPr/>
        </p:nvGrpSpPr>
        <p:grpSpPr>
          <a:xfrm>
            <a:off x="1588899" y="1831503"/>
            <a:ext cx="5904263" cy="753293"/>
            <a:chOff x="2101252" y="2108075"/>
            <a:chExt cx="4879556" cy="828622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3482233" y="2108075"/>
              <a:ext cx="1210303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P-Page Number</a:t>
              </a: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885062" y="2108075"/>
              <a:ext cx="599796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Reserved</a:t>
              </a: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4691624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U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5445070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L</a:t>
              </a: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5633842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D</a:t>
              </a: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5822614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6011386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CD</a:t>
              </a: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6200158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WT</a:t>
              </a: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6388930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O</a:t>
              </a: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6577701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W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6766473" y="2108076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V</a:t>
              </a: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672124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654230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6353535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2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6164763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3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5975991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4</a:t>
              </a:r>
            </a:p>
          </p:txBody>
        </p:sp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5787219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5</a:t>
              </a:r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559844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</a:t>
              </a: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5409676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7</a:t>
              </a: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5220904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8</a:t>
              </a: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3799216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39-12</a:t>
              </a: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2896569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51-40</a:t>
              </a: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CF8DF98B-64FC-F34E-8EC0-11ACD3865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2706" y="2108075"/>
              <a:ext cx="502356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SW</a:t>
              </a:r>
            </a:p>
          </p:txBody>
        </p:sp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ECE0E75B-6186-EB46-A52B-1C7CD7FA0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527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CW</a:t>
              </a:r>
            </a:p>
          </p:txBody>
        </p:sp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B77B3C98-7A7F-D646-B5A1-FE4472E9B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298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GL</a:t>
              </a:r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074AB22F-7CF9-624E-81F3-54124ECCD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755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P</a:t>
              </a:r>
            </a:p>
          </p:txBody>
        </p:sp>
        <p:sp>
          <p:nvSpPr>
            <p:cNvPr id="35" name="Text Box 22">
              <a:extLst>
                <a:ext uri="{FF2B5EF4-FFF2-40B4-BE49-F238E27FC236}">
                  <a16:creationId xmlns:a16="http://schemas.microsoft.com/office/drawing/2014/main" id="{DEE21D1E-CD4D-F94A-9F7D-BDD2301D2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131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9</a:t>
              </a:r>
            </a:p>
          </p:txBody>
        </p:sp>
        <p:sp>
          <p:nvSpPr>
            <p:cNvPr id="36" name="Text Box 23">
              <a:extLst>
                <a:ext uri="{FF2B5EF4-FFF2-40B4-BE49-F238E27FC236}">
                  <a16:creationId xmlns:a16="http://schemas.microsoft.com/office/drawing/2014/main" id="{7A1FC229-B993-584F-8A89-EDC671D6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4201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10</a:t>
              </a:r>
            </a:p>
          </p:txBody>
        </p:sp>
        <p:sp>
          <p:nvSpPr>
            <p:cNvPr id="37" name="Text Box 24">
              <a:extLst>
                <a:ext uri="{FF2B5EF4-FFF2-40B4-BE49-F238E27FC236}">
                  <a16:creationId xmlns:a16="http://schemas.microsoft.com/office/drawing/2014/main" id="{B1D0B32A-EBE6-FB42-955F-55A7F4B80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429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11</a:t>
              </a:r>
            </a:p>
          </p:txBody>
        </p:sp>
        <p:sp>
          <p:nvSpPr>
            <p:cNvPr id="38" name="Text Box 26">
              <a:extLst>
                <a:ext uri="{FF2B5EF4-FFF2-40B4-BE49-F238E27FC236}">
                  <a16:creationId xmlns:a16="http://schemas.microsoft.com/office/drawing/2014/main" id="{160C8E3C-5250-1C45-A22E-77411B17C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0234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62-52</a:t>
              </a:r>
            </a:p>
          </p:txBody>
        </p:sp>
        <p:sp>
          <p:nvSpPr>
            <p:cNvPr id="40" name="Text Box 24">
              <a:extLst>
                <a:ext uri="{FF2B5EF4-FFF2-40B4-BE49-F238E27FC236}">
                  <a16:creationId xmlns:a16="http://schemas.microsoft.com/office/drawing/2014/main" id="{0F1564C1-4B56-864A-BB18-5BC90FAC4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1252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63</a:t>
              </a:r>
            </a:p>
          </p:txBody>
        </p:sp>
        <p:sp>
          <p:nvSpPr>
            <p:cNvPr id="41" name="Rectangle 11">
              <a:extLst>
                <a:ext uri="{FF2B5EF4-FFF2-40B4-BE49-F238E27FC236}">
                  <a16:creationId xmlns:a16="http://schemas.microsoft.com/office/drawing/2014/main" id="{F13A24C1-0BBB-2141-9896-AF16153B7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933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NX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868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547CBF3-69E8-B74A-9F7D-D690FD78CCDA}"/>
              </a:ext>
            </a:extLst>
          </p:cNvPr>
          <p:cNvGraphicFramePr>
            <a:graphicFrameLocks noGrp="1"/>
          </p:cNvGraphicFramePr>
          <p:nvPr/>
        </p:nvGraphicFramePr>
        <p:xfrm>
          <a:off x="1186266" y="4301862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557E3D1-3E90-B24C-8545-3D6648A827E5}"/>
              </a:ext>
            </a:extLst>
          </p:cNvPr>
          <p:cNvGraphicFramePr>
            <a:graphicFrameLocks noGrp="1"/>
          </p:cNvGraphicFramePr>
          <p:nvPr/>
        </p:nvGraphicFramePr>
        <p:xfrm>
          <a:off x="1186266" y="2335971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61BF3B-3E6D-C14C-A3B1-29DAF56E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Address Translation: </a:t>
            </a:r>
            <a:br>
              <a:rPr lang="en-US" altLang="ko-KR" dirty="0"/>
            </a:br>
            <a:r>
              <a:rPr lang="en-US" altLang="ko-KR" dirty="0"/>
              <a:t>Sharing Entire Segment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C34F7-A5E1-F142-BD34-E26B9036F6C4}"/>
              </a:ext>
            </a:extLst>
          </p:cNvPr>
          <p:cNvSpPr/>
          <p:nvPr/>
        </p:nvSpPr>
        <p:spPr bwMode="auto">
          <a:xfrm>
            <a:off x="490703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634DF-29B4-CD49-929A-52DABAE6C7CB}"/>
              </a:ext>
            </a:extLst>
          </p:cNvPr>
          <p:cNvSpPr txBox="1"/>
          <p:nvPr/>
        </p:nvSpPr>
        <p:spPr>
          <a:xfrm>
            <a:off x="378779" y="1351110"/>
            <a:ext cx="2079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A’s Virtual 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5E2E5-D835-054A-BA8D-9094C0B54EF0}"/>
              </a:ext>
            </a:extLst>
          </p:cNvPr>
          <p:cNvSpPr/>
          <p:nvPr/>
        </p:nvSpPr>
        <p:spPr bwMode="auto">
          <a:xfrm>
            <a:off x="1955293" y="1658886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1CA9111-D1C5-1241-92B1-81F6AFCC902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78867" y="2297149"/>
            <a:ext cx="1071080" cy="316680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7C727-2290-0D44-9C62-999D5BB1EBC8}"/>
              </a:ext>
            </a:extLst>
          </p:cNvPr>
          <p:cNvSpPr/>
          <p:nvPr/>
        </p:nvSpPr>
        <p:spPr>
          <a:xfrm>
            <a:off x="1084641" y="2027440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399C071-B8CF-4848-A8E5-B36AA12663D3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 flipV="1">
            <a:off x="3010663" y="1304855"/>
            <a:ext cx="781851" cy="2832795"/>
          </a:xfrm>
          <a:prstGeom prst="bentConnector4">
            <a:avLst>
              <a:gd name="adj1" fmla="val -92756"/>
              <a:gd name="adj2" fmla="val 69796"/>
            </a:avLst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264347-0AA5-4147-B71A-9E40B0A647B4}"/>
              </a:ext>
            </a:extLst>
          </p:cNvPr>
          <p:cNvSpPr/>
          <p:nvPr/>
        </p:nvSpPr>
        <p:spPr bwMode="auto">
          <a:xfrm>
            <a:off x="1222998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#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9DEFDA-2789-0B4E-8741-648417B8DFF0}"/>
              </a:ext>
            </a:extLst>
          </p:cNvPr>
          <p:cNvSpPr/>
          <p:nvPr/>
        </p:nvSpPr>
        <p:spPr bwMode="auto">
          <a:xfrm>
            <a:off x="490703" y="6084662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B4052E-1679-A84B-9FD5-0989303BD457}"/>
              </a:ext>
            </a:extLst>
          </p:cNvPr>
          <p:cNvSpPr txBox="1"/>
          <p:nvPr/>
        </p:nvSpPr>
        <p:spPr>
          <a:xfrm>
            <a:off x="378779" y="6347409"/>
            <a:ext cx="206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B’s Virtual Address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FAB2AB-E453-934A-8315-C98AED8E6ADE}"/>
              </a:ext>
            </a:extLst>
          </p:cNvPr>
          <p:cNvSpPr/>
          <p:nvPr/>
        </p:nvSpPr>
        <p:spPr bwMode="auto">
          <a:xfrm>
            <a:off x="1955293" y="6084662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CED629F-0DF4-B948-87DD-55755F90387C}"/>
              </a:ext>
            </a:extLst>
          </p:cNvPr>
          <p:cNvCxnSpPr>
            <a:cxnSpLocks/>
            <a:stCxn id="54" idx="0"/>
            <a:endCxn id="28" idx="1"/>
          </p:cNvCxnSpPr>
          <p:nvPr/>
        </p:nvCxnSpPr>
        <p:spPr>
          <a:xfrm rot="5400000" flipH="1" flipV="1">
            <a:off x="705379" y="5603776"/>
            <a:ext cx="631575" cy="330199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A63CDA7-7778-614F-8EBD-66B1EA976992}"/>
              </a:ext>
            </a:extLst>
          </p:cNvPr>
          <p:cNvSpPr/>
          <p:nvPr/>
        </p:nvSpPr>
        <p:spPr>
          <a:xfrm>
            <a:off x="1084641" y="3964102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10EE33-7DD3-B74D-968F-C7AD93EBC28A}"/>
              </a:ext>
            </a:extLst>
          </p:cNvPr>
          <p:cNvSpPr/>
          <p:nvPr/>
        </p:nvSpPr>
        <p:spPr bwMode="auto">
          <a:xfrm>
            <a:off x="1222998" y="6084662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#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2CFD889-BEDF-4043-8EF3-16EE8D4A68D5}"/>
              </a:ext>
            </a:extLst>
          </p:cNvPr>
          <p:cNvSpPr/>
          <p:nvPr/>
        </p:nvSpPr>
        <p:spPr>
          <a:xfrm>
            <a:off x="1982273" y="2412124"/>
            <a:ext cx="2806262" cy="3444766"/>
          </a:xfrm>
          <a:custGeom>
            <a:avLst/>
            <a:gdLst>
              <a:gd name="connsiteX0" fmla="*/ 0 w 2806262"/>
              <a:gd name="connsiteY0" fmla="*/ 3168869 h 3444766"/>
              <a:gd name="connsiteX1" fmla="*/ 0 w 2806262"/>
              <a:gd name="connsiteY1" fmla="*/ 3444766 h 3444766"/>
              <a:gd name="connsiteX2" fmla="*/ 2380593 w 2806262"/>
              <a:gd name="connsiteY2" fmla="*/ 3444766 h 3444766"/>
              <a:gd name="connsiteX3" fmla="*/ 2380593 w 2806262"/>
              <a:gd name="connsiteY3" fmla="*/ 0 h 3444766"/>
              <a:gd name="connsiteX4" fmla="*/ 2806262 w 2806262"/>
              <a:gd name="connsiteY4" fmla="*/ 0 h 344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6262" h="3444766">
                <a:moveTo>
                  <a:pt x="0" y="3168869"/>
                </a:moveTo>
                <a:lnTo>
                  <a:pt x="0" y="3444766"/>
                </a:lnTo>
                <a:lnTo>
                  <a:pt x="2380593" y="3444766"/>
                </a:lnTo>
                <a:lnTo>
                  <a:pt x="2380593" y="0"/>
                </a:lnTo>
                <a:lnTo>
                  <a:pt x="2806262" y="0"/>
                </a:lnTo>
              </a:path>
            </a:pathLst>
          </a:custGeom>
          <a:noFill/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0297E-56CA-4E4A-ACB4-F748591024FA}"/>
              </a:ext>
            </a:extLst>
          </p:cNvPr>
          <p:cNvSpPr/>
          <p:nvPr/>
        </p:nvSpPr>
        <p:spPr>
          <a:xfrm>
            <a:off x="1187328" y="2860100"/>
            <a:ext cx="357274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BF4C-18A3-974A-BE8E-67E8D38A41EC}"/>
              </a:ext>
            </a:extLst>
          </p:cNvPr>
          <p:cNvSpPr/>
          <p:nvPr/>
        </p:nvSpPr>
        <p:spPr>
          <a:xfrm>
            <a:off x="1557300" y="2860100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07467F-A32F-994F-8CD2-22704CE1C1E1}"/>
              </a:ext>
            </a:extLst>
          </p:cNvPr>
          <p:cNvSpPr/>
          <p:nvPr/>
        </p:nvSpPr>
        <p:spPr>
          <a:xfrm>
            <a:off x="1186266" y="5327048"/>
            <a:ext cx="368116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29681DA-F840-8F41-BF40-9299DCBB50DA}"/>
              </a:ext>
            </a:extLst>
          </p:cNvPr>
          <p:cNvSpPr/>
          <p:nvPr/>
        </p:nvSpPr>
        <p:spPr>
          <a:xfrm>
            <a:off x="1554382" y="5327048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8D00342-D7CD-B144-81EE-D96C2EE2D773}"/>
              </a:ext>
            </a:extLst>
          </p:cNvPr>
          <p:cNvGraphicFramePr>
            <a:graphicFrameLocks noGrp="1"/>
          </p:cNvGraphicFramePr>
          <p:nvPr/>
        </p:nvGraphicFramePr>
        <p:xfrm>
          <a:off x="4817986" y="2258158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19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7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14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/>
      <p:bldP spid="58" grpId="0" animBg="1"/>
      <p:bldP spid="61" grpId="0"/>
      <p:bldP spid="64" grpId="0" animBg="1"/>
      <p:bldP spid="17" grpId="0" animBg="1"/>
      <p:bldP spid="28" grpId="0" animBg="1"/>
      <p:bldP spid="6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D978-52C5-184F-8211-C1BEA89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Shared Library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84E8-E163-9D49-84FC-E16B191F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Shared library’s global and static variables are private to each process</a:t>
            </a:r>
          </a:p>
          <a:p>
            <a:pPr lvl="1"/>
            <a:r>
              <a:rPr lang="en-US" sz="1400" dirty="0"/>
              <a:t>Each process has </a:t>
            </a:r>
            <a:r>
              <a:rPr lang="en-US" sz="1400" dirty="0">
                <a:solidFill>
                  <a:srgbClr val="FF0000"/>
                </a:solidFill>
              </a:rPr>
              <a:t>read and write </a:t>
            </a:r>
            <a:r>
              <a:rPr lang="en-US" sz="1400" dirty="0"/>
              <a:t>permissions on its own copy of variables</a:t>
            </a:r>
          </a:p>
          <a:p>
            <a:pPr lvl="1"/>
            <a:endParaRPr lang="en-US" sz="1100" dirty="0"/>
          </a:p>
          <a:p>
            <a:r>
              <a:rPr lang="en-US" sz="1600" dirty="0"/>
              <a:t>Shared library’s code is shared between different processes</a:t>
            </a:r>
          </a:p>
          <a:p>
            <a:pPr lvl="1"/>
            <a:r>
              <a:rPr lang="en-US" sz="1400" dirty="0"/>
              <a:t>Each process only has </a:t>
            </a:r>
            <a:r>
              <a:rPr lang="en-US" sz="1400" dirty="0">
                <a:solidFill>
                  <a:srgbClr val="FF0000"/>
                </a:solidFill>
              </a:rPr>
              <a:t>read and execute </a:t>
            </a:r>
            <a:r>
              <a:rPr lang="en-US" sz="1400" dirty="0"/>
              <a:t>permissions on shared code </a:t>
            </a:r>
          </a:p>
          <a:p>
            <a:pPr lvl="1"/>
            <a:endParaRPr lang="en-US" sz="1100" dirty="0"/>
          </a:p>
          <a:p>
            <a:r>
              <a:rPr lang="en-US" sz="1600" dirty="0"/>
              <a:t>Shared library code must be </a:t>
            </a:r>
            <a:r>
              <a:rPr lang="en-US" sz="1600" i="1" dirty="0">
                <a:solidFill>
                  <a:srgbClr val="FF0000"/>
                </a:solidFill>
              </a:rPr>
              <a:t>position-independent code (PIC)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400" dirty="0"/>
              <a:t>Same library code could be mapped to different virtual address regions in different processes</a:t>
            </a:r>
          </a:p>
          <a:p>
            <a:pPr lvl="1"/>
            <a:r>
              <a:rPr lang="en-US" sz="1400" dirty="0"/>
              <a:t>Code must execute properly regardless of its absolute virtual address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Code cannot contain absolute virtual addresses for data and instruction references</a:t>
            </a:r>
          </a:p>
          <a:p>
            <a:pPr lvl="1"/>
            <a:endParaRPr lang="en-US" sz="1100" dirty="0"/>
          </a:p>
          <a:p>
            <a:r>
              <a:rPr lang="en-US" sz="1600" dirty="0"/>
              <a:t>Data references are made indirectly through </a:t>
            </a:r>
            <a:r>
              <a:rPr lang="en-US" sz="1600" i="1" dirty="0">
                <a:solidFill>
                  <a:srgbClr val="FF0000"/>
                </a:solidFill>
              </a:rPr>
              <a:t>global offset tables (GOT)</a:t>
            </a:r>
          </a:p>
          <a:p>
            <a:pPr lvl="1"/>
            <a:r>
              <a:rPr lang="en-US" sz="1400" dirty="0"/>
              <a:t>GOT is located at fixed offset from code and can be accessed using PC-relative offset</a:t>
            </a:r>
          </a:p>
          <a:p>
            <a:pPr lvl="1"/>
            <a:r>
              <a:rPr lang="en-US" sz="1400" dirty="0"/>
              <a:t>GOT has one entry per variable which contains absolute address of that variable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GOT is private to each process, and processes have read and write permissions to their GOT</a:t>
            </a:r>
          </a:p>
          <a:p>
            <a:pPr lvl="1"/>
            <a:endParaRPr lang="en-US" sz="1200" dirty="0"/>
          </a:p>
          <a:p>
            <a:r>
              <a:rPr lang="en-US" sz="1600" dirty="0"/>
              <a:t>Similarly, instruction references are made indirectly through </a:t>
            </a:r>
            <a:r>
              <a:rPr lang="en-US" sz="1600" i="1" dirty="0">
                <a:solidFill>
                  <a:srgbClr val="FF0000"/>
                </a:solidFill>
              </a:rPr>
              <a:t>procedure linkage table (PLT)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075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Multi-level Address Translation: Discussion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>
                <a:solidFill>
                  <a:srgbClr val="00B050"/>
                </a:solidFill>
              </a:rPr>
              <a:t>+ Allocate only as many page table entries as needed for application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In other words, sparse address spaces are easy</a:t>
            </a:r>
          </a:p>
          <a:p>
            <a:r>
              <a:rPr lang="en-US" altLang="ko-KR" sz="1800" dirty="0">
                <a:solidFill>
                  <a:srgbClr val="00B050"/>
                </a:solidFill>
              </a:rPr>
              <a:t>+ Easy memory allocation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Bit-map memory allocation</a:t>
            </a:r>
          </a:p>
          <a:p>
            <a:r>
              <a:rPr lang="en-US" altLang="ko-KR" sz="1800" dirty="0">
                <a:solidFill>
                  <a:srgbClr val="00B050"/>
                </a:solidFill>
              </a:rPr>
              <a:t>+ Easy sharing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Share at segment or page level (need additional reference counting)</a:t>
            </a:r>
          </a:p>
          <a:p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− One extra pointer per page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One pointer per 4 -16KiB pages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− Page tables need to be contiguous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However, we can make each table to fit exactly into one page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− Two (or more, if </a:t>
            </a:r>
            <a:r>
              <a:rPr lang="en-US" altLang="ko-KR" sz="1800" dirty="0">
                <a:solidFill>
                  <a:srgbClr val="FF0000"/>
                </a:solidFill>
                <a:latin typeface="+mj-lt"/>
              </a:rPr>
              <a:t>&gt;</a:t>
            </a:r>
            <a:r>
              <a:rPr lang="en-US" altLang="ko-KR" sz="1800" dirty="0">
                <a:solidFill>
                  <a:srgbClr val="FF0000"/>
                </a:solidFill>
              </a:rPr>
              <a:t> 2 levels) lookups per reference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Seems very expensive!</a:t>
            </a:r>
          </a:p>
        </p:txBody>
      </p:sp>
    </p:spTree>
    <p:extLst>
      <p:ext uri="{BB962C8B-B14F-4D97-AF65-F5344CB8AC3E}">
        <p14:creationId xmlns:p14="http://schemas.microsoft.com/office/powerpoint/2010/main" val="238991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Inverted Page Table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In all previous methods (</a:t>
            </a:r>
            <a:r>
              <a:rPr lang="en-US" altLang="ko-KR" sz="1800" dirty="0">
                <a:solidFill>
                  <a:srgbClr val="FF0000"/>
                </a:solidFill>
              </a:rPr>
              <a:t>forward page tables</a:t>
            </a:r>
            <a:r>
              <a:rPr lang="en-US" altLang="ko-KR" sz="1800" dirty="0"/>
              <a:t>), size of page table is at least as large as amount of virtual memory allocated to processes</a:t>
            </a:r>
          </a:p>
          <a:p>
            <a:pPr lvl="1"/>
            <a:r>
              <a:rPr lang="en-US" altLang="ko-KR" sz="1600" dirty="0"/>
              <a:t>Physical memory may be much smaller</a:t>
            </a:r>
            <a:endParaRPr lang="en-US" altLang="ko-KR" sz="18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Inverted page table </a:t>
            </a:r>
            <a:r>
              <a:rPr lang="en-US" altLang="ko-KR" sz="1800" dirty="0"/>
              <a:t>fixes this problem by using hash table </a:t>
            </a:r>
          </a:p>
          <a:p>
            <a:pPr lvl="1"/>
            <a:r>
              <a:rPr lang="en-US" altLang="ko-KR" sz="1600" dirty="0"/>
              <a:t>Size of hash table is related to size of physical memory not virtual address space</a:t>
            </a:r>
          </a:p>
          <a:p>
            <a:pPr lvl="1"/>
            <a:r>
              <a:rPr lang="en-US" altLang="ko-KR" sz="1600" dirty="0"/>
              <a:t>Very attractive option for 64-bit address spaces (e.g., PowerPC, UltraSPARC, IA64)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r>
              <a:rPr lang="en-US" altLang="ko-KR" sz="1800" dirty="0"/>
              <a:t>Notice any downsides? </a:t>
            </a:r>
          </a:p>
          <a:p>
            <a:pPr lvl="1"/>
            <a:r>
              <a:rPr lang="en-US" altLang="ko-KR" sz="1600" dirty="0"/>
              <a:t>Complexity of managing hash chains: often in hardware!</a:t>
            </a:r>
          </a:p>
          <a:p>
            <a:pPr lvl="1"/>
            <a:r>
              <a:rPr lang="en-US" altLang="ko-KR" sz="1600" dirty="0"/>
              <a:t>Poor cache locality of page table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D08DC5-54D5-9344-8360-B06896E2086A}"/>
              </a:ext>
            </a:extLst>
          </p:cNvPr>
          <p:cNvGrpSpPr/>
          <p:nvPr/>
        </p:nvGrpSpPr>
        <p:grpSpPr>
          <a:xfrm>
            <a:off x="1456026" y="3789707"/>
            <a:ext cx="6231951" cy="1740851"/>
            <a:chOff x="113573" y="4220205"/>
            <a:chExt cx="7473574" cy="2087690"/>
          </a:xfrm>
        </p:grpSpPr>
        <p:sp>
          <p:nvSpPr>
            <p:cNvPr id="25613" name="Rectangle 6"/>
            <p:cNvSpPr>
              <a:spLocks noChangeArrowheads="1"/>
            </p:cNvSpPr>
            <p:nvPr/>
          </p:nvSpPr>
          <p:spPr bwMode="auto">
            <a:xfrm>
              <a:off x="2737023" y="4262395"/>
              <a:ext cx="1976803" cy="31225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1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25614" name="Rectangle 7"/>
            <p:cNvSpPr>
              <a:spLocks noChangeArrowheads="1"/>
            </p:cNvSpPr>
            <p:nvPr/>
          </p:nvSpPr>
          <p:spPr bwMode="auto">
            <a:xfrm>
              <a:off x="1691062" y="4262395"/>
              <a:ext cx="1045960" cy="31225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V-Page #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BECAD8-F603-9E49-ACFF-2B70B74E079F}"/>
                </a:ext>
              </a:extLst>
            </p:cNvPr>
            <p:cNvSpPr txBox="1"/>
            <p:nvPr/>
          </p:nvSpPr>
          <p:spPr>
            <a:xfrm>
              <a:off x="113573" y="4220205"/>
              <a:ext cx="1439038" cy="35824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Virtual Address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3D1665-5BBF-9D44-9B5F-5E4138F7E6AB}"/>
                </a:ext>
              </a:extLst>
            </p:cNvPr>
            <p:cNvCxnSpPr>
              <a:stCxn id="25606" idx="3"/>
              <a:endCxn id="20" idx="1"/>
            </p:cNvCxnSpPr>
            <p:nvPr/>
          </p:nvCxnSpPr>
          <p:spPr>
            <a:xfrm flipV="1">
              <a:off x="2638699" y="5622094"/>
              <a:ext cx="2183774" cy="1"/>
            </a:xfrm>
            <a:prstGeom prst="straightConnector1">
              <a:avLst/>
            </a:prstGeom>
            <a:ln w="31750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5D397F5E-1391-034B-99E5-A77D91014615}"/>
                </a:ext>
              </a:extLst>
            </p:cNvPr>
            <p:cNvCxnSpPr>
              <a:stCxn id="25613" idx="2"/>
              <a:endCxn id="19" idx="0"/>
            </p:cNvCxnSpPr>
            <p:nvPr/>
          </p:nvCxnSpPr>
          <p:spPr>
            <a:xfrm rot="16200000" flipH="1">
              <a:off x="4716424" y="3583646"/>
              <a:ext cx="891322" cy="2873320"/>
            </a:xfrm>
            <a:prstGeom prst="bentConnector3">
              <a:avLst/>
            </a:prstGeom>
            <a:ln w="317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50609F8B-A66B-414F-8A15-A64D285E1604}"/>
                </a:ext>
              </a:extLst>
            </p:cNvPr>
            <p:cNvCxnSpPr>
              <a:cxnSpLocks/>
              <a:stCxn id="25614" idx="2"/>
              <a:endCxn id="25606" idx="1"/>
            </p:cNvCxnSpPr>
            <p:nvPr/>
          </p:nvCxnSpPr>
          <p:spPr>
            <a:xfrm rot="5400000">
              <a:off x="1477991" y="4886042"/>
              <a:ext cx="1047449" cy="424656"/>
            </a:xfrm>
            <a:prstGeom prst="bentConnector4">
              <a:avLst>
                <a:gd name="adj1" fmla="val 17263"/>
                <a:gd name="adj2" fmla="val 164557"/>
              </a:avLst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06" name="Rectangle 9"/>
            <p:cNvSpPr>
              <a:spLocks noChangeArrowheads="1"/>
            </p:cNvSpPr>
            <p:nvPr/>
          </p:nvSpPr>
          <p:spPr bwMode="auto">
            <a:xfrm>
              <a:off x="1789386" y="4936295"/>
              <a:ext cx="849313" cy="1371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Hash</a:t>
              </a:r>
            </a:p>
            <a:p>
              <a:pPr algn="ctr"/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Table</a:t>
              </a:r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64D963CC-6AB8-C44D-8C99-D6DAE092E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343" y="5465968"/>
              <a:ext cx="1976804" cy="31225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EA444283-1F21-BC4C-A0DB-C69EDE5E8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473" y="5465968"/>
              <a:ext cx="785846" cy="31225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P-Page 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193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43">
            <a:extLst>
              <a:ext uri="{FF2B5EF4-FFF2-40B4-BE49-F238E27FC236}">
                <a16:creationId xmlns:a16="http://schemas.microsoft.com/office/drawing/2014/main" id="{06626F74-EFDE-464B-9172-7F8459181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216" y="3155704"/>
            <a:ext cx="505267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11101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11100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10111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10110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10000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01011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01010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00011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00010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37937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Inverted Paging Example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12964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37937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37937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37937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37937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37937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37937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37937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37937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37937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37937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42736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42736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47865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47865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42736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3990815" y="2369404"/>
            <a:ext cx="1733167" cy="46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Inverted Table</a:t>
            </a:r>
          </a:p>
          <a:p>
            <a:pPr algn="ctr" eaLnBrk="1" hangingPunct="1"/>
            <a:r>
              <a:rPr lang="en-US" altLang="en-US" sz="105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Hash(v-page#) = p-page#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373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cxnSp>
        <p:nvCxnSpPr>
          <p:cNvPr id="168" name="Straight Arrow Connector 142">
            <a:extLst>
              <a:ext uri="{FF2B5EF4-FFF2-40B4-BE49-F238E27FC236}">
                <a16:creationId xmlns:a16="http://schemas.microsoft.com/office/drawing/2014/main" id="{D482438E-6083-3841-BF5F-BB32CB062D6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5424615"/>
            <a:ext cx="1224087" cy="41112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Straight Arrow Connector 187">
            <a:extLst>
              <a:ext uri="{FF2B5EF4-FFF2-40B4-BE49-F238E27FC236}">
                <a16:creationId xmlns:a16="http://schemas.microsoft.com/office/drawing/2014/main" id="{AB895B79-4C50-EC48-BC3F-4AC652C1F01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3210" y="5298889"/>
            <a:ext cx="1234428" cy="42780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" name="Straight Arrow Connector 189">
            <a:extLst>
              <a:ext uri="{FF2B5EF4-FFF2-40B4-BE49-F238E27FC236}">
                <a16:creationId xmlns:a16="http://schemas.microsoft.com/office/drawing/2014/main" id="{E022B766-2F87-7B4A-8903-DE9C94F7A1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953133"/>
            <a:ext cx="1224087" cy="54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" name="Straight Arrow Connector 228">
            <a:extLst>
              <a:ext uri="{FF2B5EF4-FFF2-40B4-BE49-F238E27FC236}">
                <a16:creationId xmlns:a16="http://schemas.microsoft.com/office/drawing/2014/main" id="{283980E6-6009-F340-BA0D-F8AEE670AD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4247" y="3628005"/>
            <a:ext cx="1243391" cy="3192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Straight Arrow Connector 229">
            <a:extLst>
              <a:ext uri="{FF2B5EF4-FFF2-40B4-BE49-F238E27FC236}">
                <a16:creationId xmlns:a16="http://schemas.microsoft.com/office/drawing/2014/main" id="{F90CD1BD-1B8B-F14B-97E9-7432661EF4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359162"/>
            <a:ext cx="1234428" cy="14624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Straight Arrow Connector 231">
            <a:extLst>
              <a:ext uri="{FF2B5EF4-FFF2-40B4-BE49-F238E27FC236}">
                <a16:creationId xmlns:a16="http://schemas.microsoft.com/office/drawing/2014/main" id="{97A0FCBD-6B2E-B043-A209-81CF4BB25C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242057"/>
            <a:ext cx="1234428" cy="13909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Straight Arrow Connector 232">
            <a:extLst>
              <a:ext uri="{FF2B5EF4-FFF2-40B4-BE49-F238E27FC236}">
                <a16:creationId xmlns:a16="http://schemas.microsoft.com/office/drawing/2014/main" id="{B43A4725-D263-4443-B201-1A9020DFD6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117413"/>
            <a:ext cx="1234428" cy="13898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Straight Arrow Connector 235">
            <a:extLst>
              <a:ext uri="{FF2B5EF4-FFF2-40B4-BE49-F238E27FC236}">
                <a16:creationId xmlns:a16="http://schemas.microsoft.com/office/drawing/2014/main" id="{DC87CCC4-3A57-D24B-9D7E-49818368ECB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69953" y="2063838"/>
            <a:ext cx="1383016" cy="12523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Straight Arrow Connector 237">
            <a:extLst>
              <a:ext uri="{FF2B5EF4-FFF2-40B4-BE49-F238E27FC236}">
                <a16:creationId xmlns:a16="http://schemas.microsoft.com/office/drawing/2014/main" id="{36299D73-48C4-8D4E-9D8F-80B816EE2D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3738555"/>
            <a:ext cx="1234428" cy="33447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Straight Arrow Connector 238">
            <a:extLst>
              <a:ext uri="{FF2B5EF4-FFF2-40B4-BE49-F238E27FC236}">
                <a16:creationId xmlns:a16="http://schemas.microsoft.com/office/drawing/2014/main" id="{8C47038D-0198-2D44-9D3B-043ABC42BC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35284" y="3849538"/>
            <a:ext cx="1252354" cy="35573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Straight Arrow Connector 241">
            <a:extLst>
              <a:ext uri="{FF2B5EF4-FFF2-40B4-BE49-F238E27FC236}">
                <a16:creationId xmlns:a16="http://schemas.microsoft.com/office/drawing/2014/main" id="{C47BF97D-8563-584D-8885-F9E5B6C0814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513082"/>
            <a:ext cx="1224087" cy="9849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Straight Arrow Connector 242">
            <a:extLst>
              <a:ext uri="{FF2B5EF4-FFF2-40B4-BE49-F238E27FC236}">
                <a16:creationId xmlns:a16="http://schemas.microsoft.com/office/drawing/2014/main" id="{047EF581-AE7D-E84E-96CA-7C0E4D58FCF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5242" y="4701674"/>
            <a:ext cx="1222396" cy="3143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Straight Arrow Connector 244">
            <a:extLst>
              <a:ext uri="{FF2B5EF4-FFF2-40B4-BE49-F238E27FC236}">
                <a16:creationId xmlns:a16="http://schemas.microsoft.com/office/drawing/2014/main" id="{BD5C2124-E93C-2643-890F-76BC0A625ED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827403"/>
            <a:ext cx="1224087" cy="91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Straight Arrow Connector 251">
            <a:extLst>
              <a:ext uri="{FF2B5EF4-FFF2-40B4-BE49-F238E27FC236}">
                <a16:creationId xmlns:a16="http://schemas.microsoft.com/office/drawing/2014/main" id="{339BD49D-6D53-024A-B50A-A8642163FCC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35284" y="5141725"/>
            <a:ext cx="1252354" cy="47148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6" name="TextBox 144">
            <a:extLst>
              <a:ext uri="{FF2B5EF4-FFF2-40B4-BE49-F238E27FC236}">
                <a16:creationId xmlns:a16="http://schemas.microsoft.com/office/drawing/2014/main" id="{1D62EF2E-68CF-4E46-BFCB-7C29EAAC7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416" y="3160040"/>
            <a:ext cx="815806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h(00000)=</a:t>
            </a:r>
          </a:p>
        </p:txBody>
      </p:sp>
      <p:cxnSp>
        <p:nvCxnSpPr>
          <p:cNvPr id="153" name="Straight Arrow Connector 159">
            <a:extLst>
              <a:ext uri="{FF2B5EF4-FFF2-40B4-BE49-F238E27FC236}">
                <a16:creationId xmlns:a16="http://schemas.microsoft.com/office/drawing/2014/main" id="{4323ED57-8202-D945-A160-1A2E242A87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424614"/>
            <a:ext cx="943942" cy="18485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Straight Arrow Connector 164">
            <a:extLst>
              <a:ext uri="{FF2B5EF4-FFF2-40B4-BE49-F238E27FC236}">
                <a16:creationId xmlns:a16="http://schemas.microsoft.com/office/drawing/2014/main" id="{B344F2A2-EA38-AA4D-AE06-3411C3D8D2F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603640"/>
            <a:ext cx="943936" cy="1872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Straight Arrow Connector 193">
            <a:extLst>
              <a:ext uri="{FF2B5EF4-FFF2-40B4-BE49-F238E27FC236}">
                <a16:creationId xmlns:a16="http://schemas.microsoft.com/office/drawing/2014/main" id="{8D6ECE32-0EFA-404D-B0C7-0B73F4274C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6" y="5298886"/>
            <a:ext cx="943942" cy="18485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Straight Arrow Connector 194">
            <a:extLst>
              <a:ext uri="{FF2B5EF4-FFF2-40B4-BE49-F238E27FC236}">
                <a16:creationId xmlns:a16="http://schemas.microsoft.com/office/drawing/2014/main" id="{9C3E8C3F-4FF7-EE4D-941A-00627B8985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141725"/>
            <a:ext cx="943944" cy="2162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7" name="Straight Arrow Connector 195">
            <a:extLst>
              <a:ext uri="{FF2B5EF4-FFF2-40B4-BE49-F238E27FC236}">
                <a16:creationId xmlns:a16="http://schemas.microsoft.com/office/drawing/2014/main" id="{174B42FA-2F2F-E34F-ADAD-81B45CC2CD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006176"/>
            <a:ext cx="943944" cy="2470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Straight Arrow Connector 202">
            <a:extLst>
              <a:ext uri="{FF2B5EF4-FFF2-40B4-BE49-F238E27FC236}">
                <a16:creationId xmlns:a16="http://schemas.microsoft.com/office/drawing/2014/main" id="{A51345EF-C776-5C4E-8C3E-6B9C5E34F32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4353494"/>
            <a:ext cx="943939" cy="159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" name="Straight Arrow Connector 204">
            <a:extLst>
              <a:ext uri="{FF2B5EF4-FFF2-40B4-BE49-F238E27FC236}">
                <a16:creationId xmlns:a16="http://schemas.microsoft.com/office/drawing/2014/main" id="{750D9DB1-1A61-0B49-A365-1C1CF14C62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226454"/>
            <a:ext cx="943936" cy="12441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Straight Arrow Connector 206">
            <a:extLst>
              <a:ext uri="{FF2B5EF4-FFF2-40B4-BE49-F238E27FC236}">
                <a16:creationId xmlns:a16="http://schemas.microsoft.com/office/drawing/2014/main" id="{E38979AF-EA24-4C4F-B3EF-8D3D9FA85A0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477912"/>
            <a:ext cx="943936" cy="1872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1" name="Straight Arrow Connector 207">
            <a:extLst>
              <a:ext uri="{FF2B5EF4-FFF2-40B4-BE49-F238E27FC236}">
                <a16:creationId xmlns:a16="http://schemas.microsoft.com/office/drawing/2014/main" id="{EE5A9C8A-892B-254C-BEA1-42BA423734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4100727"/>
            <a:ext cx="943939" cy="9803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Arrow Connector 208">
            <a:extLst>
              <a:ext uri="{FF2B5EF4-FFF2-40B4-BE49-F238E27FC236}">
                <a16:creationId xmlns:a16="http://schemas.microsoft.com/office/drawing/2014/main" id="{653F4C34-2751-D542-9BC0-1597B503454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974997"/>
            <a:ext cx="937229" cy="628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" name="Straight Arrow Connector 210">
            <a:extLst>
              <a:ext uri="{FF2B5EF4-FFF2-40B4-BE49-F238E27FC236}">
                <a16:creationId xmlns:a16="http://schemas.microsoft.com/office/drawing/2014/main" id="{495A3B77-6765-1A45-8A6D-CFE62B52BFE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866198"/>
            <a:ext cx="937229" cy="4593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" name="Straight Arrow Connector 211">
            <a:extLst>
              <a:ext uri="{FF2B5EF4-FFF2-40B4-BE49-F238E27FC236}">
                <a16:creationId xmlns:a16="http://schemas.microsoft.com/office/drawing/2014/main" id="{AF095027-DE3E-BB4B-B61B-23A1B472C5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140176"/>
            <a:ext cx="937229" cy="5833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Straight Arrow Connector 213">
            <a:extLst>
              <a:ext uri="{FF2B5EF4-FFF2-40B4-BE49-F238E27FC236}">
                <a16:creationId xmlns:a16="http://schemas.microsoft.com/office/drawing/2014/main" id="{FE19D119-54A8-1B4B-BA57-10BA76D06D5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3019357"/>
            <a:ext cx="937232" cy="5784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" name="Straight Arrow Connector 214">
            <a:extLst>
              <a:ext uri="{FF2B5EF4-FFF2-40B4-BE49-F238E27FC236}">
                <a16:creationId xmlns:a16="http://schemas.microsoft.com/office/drawing/2014/main" id="{0EF2663A-5603-C94E-8EE8-8685912917C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2389541"/>
            <a:ext cx="937229" cy="10196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Straight Arrow Connector 216">
            <a:extLst>
              <a:ext uri="{FF2B5EF4-FFF2-40B4-BE49-F238E27FC236}">
                <a16:creationId xmlns:a16="http://schemas.microsoft.com/office/drawing/2014/main" id="{64517A76-AFE4-C744-ACF1-58926E44190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2259953"/>
            <a:ext cx="937229" cy="102353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0" name="Rectangle 84">
            <a:extLst>
              <a:ext uri="{FF2B5EF4-FFF2-40B4-BE49-F238E27FC236}">
                <a16:creationId xmlns:a16="http://schemas.microsoft.com/office/drawing/2014/main" id="{6D8E8EDF-D6DF-9743-9DD5-38B97351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602" y="3192930"/>
            <a:ext cx="414905" cy="232598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itchFamily="2" charset="0"/>
            </a:endParaRPr>
          </a:p>
        </p:txBody>
      </p:sp>
      <p:cxnSp>
        <p:nvCxnSpPr>
          <p:cNvPr id="152" name="Straight Arrow Connector 241">
            <a:extLst>
              <a:ext uri="{FF2B5EF4-FFF2-40B4-BE49-F238E27FC236}">
                <a16:creationId xmlns:a16="http://schemas.microsoft.com/office/drawing/2014/main" id="{2702672E-EEBA-0248-83A3-1516E78B4C8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371265"/>
            <a:ext cx="1215437" cy="1418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6C940C4-B460-A845-AE4C-5D3AFE9E5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407" y="5804143"/>
                <a:ext cx="4912066" cy="625643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Total size of page table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 panose="020B0302020104020203" pitchFamily="34" charset="-79"/>
                      </a:rPr>
                      <m:t>≈</m:t>
                    </m:r>
                  </m:oMath>
                </a14:m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number of pages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used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by program in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physical memory</a:t>
                </a:r>
                <a:endPara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mc:Choice>
        <mc:Fallback xmlns="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6C940C4-B460-A845-AE4C-5D3AFE9E5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407" y="5804143"/>
                <a:ext cx="4912066" cy="625643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55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 vs. SW Address Translation</a:t>
            </a:r>
          </a:p>
        </p:txBody>
      </p:sp>
      <p:sp>
        <p:nvSpPr>
          <p:cNvPr id="80794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Does kernel require HW support for translation?</a:t>
            </a:r>
          </a:p>
          <a:p>
            <a:pPr lvl="1"/>
            <a:r>
              <a:rPr lang="en-US" altLang="ko-KR" sz="1600" dirty="0"/>
              <a:t>No! Almost anything that can be done in HW can also be done in SW </a:t>
            </a:r>
            <a:br>
              <a:rPr lang="en-US" altLang="ko-KR" sz="1600" dirty="0"/>
            </a:br>
            <a:r>
              <a:rPr lang="en-US" altLang="ko-KR" sz="1600" dirty="0"/>
              <a:t>(might end up being too expensive, but possible!)</a:t>
            </a:r>
          </a:p>
          <a:p>
            <a:pPr lvl="4"/>
            <a:endParaRPr lang="en-US" altLang="ko-KR" sz="800" dirty="0"/>
          </a:p>
          <a:p>
            <a:r>
              <a:rPr lang="en-US" altLang="ko-KR" sz="1800" dirty="0"/>
              <a:t>Implement page tables in HW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/>
              <a:t>All memory reference pass through </a:t>
            </a:r>
            <a:r>
              <a:rPr lang="en-US" altLang="ko-KR" sz="1600" dirty="0">
                <a:solidFill>
                  <a:srgbClr val="FF0000"/>
                </a:solidFill>
              </a:rPr>
              <a:t>memory management unit (MMU)</a:t>
            </a:r>
          </a:p>
          <a:p>
            <a:pPr lvl="1"/>
            <a:r>
              <a:rPr lang="en-US" altLang="ko-KR" sz="1600" dirty="0"/>
              <a:t>MMU generates </a:t>
            </a:r>
            <a:r>
              <a:rPr lang="en-US" altLang="ko-KR" sz="1600" i="1" dirty="0">
                <a:solidFill>
                  <a:srgbClr val="FF0000"/>
                </a:solidFill>
              </a:rPr>
              <a:t>page fault</a:t>
            </a:r>
            <a:r>
              <a:rPr lang="en-US" altLang="ko-KR" sz="1600" dirty="0"/>
              <a:t> if it encounters invalid PTE</a:t>
            </a:r>
          </a:p>
          <a:p>
            <a:pPr lvl="1"/>
            <a:r>
              <a:rPr lang="en-US" altLang="ko-KR" sz="1600" dirty="0"/>
              <a:t>Fault handler will decide what to do (more on this later)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Relatively fast (but still many memory accesses!)</a:t>
            </a:r>
            <a:endParaRPr lang="en-US" altLang="ko-KR" sz="1800" dirty="0">
              <a:solidFill>
                <a:srgbClr val="00B050"/>
              </a:solidFill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</a:t>
            </a:r>
            <a:r>
              <a:rPr lang="en-US" altLang="ko-KR" sz="1600" dirty="0">
                <a:solidFill>
                  <a:srgbClr val="FF0000"/>
                </a:solidFill>
              </a:rPr>
              <a:t>Inflexible, complex hardware</a:t>
            </a:r>
          </a:p>
          <a:p>
            <a:pPr lvl="3"/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Implement page tables in SW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Very flexible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</a:t>
            </a:r>
            <a:r>
              <a:rPr lang="en-US" altLang="ko-KR" sz="1600" dirty="0">
                <a:solidFill>
                  <a:srgbClr val="FF0000"/>
                </a:solidFill>
              </a:rPr>
              <a:t>Every translation must invoke fault!</a:t>
            </a:r>
          </a:p>
          <a:p>
            <a:pPr lvl="4"/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In fact, we need a way to </a:t>
            </a:r>
            <a:r>
              <a:rPr lang="en-US" altLang="ko-KR" sz="1800" u="sng" dirty="0">
                <a:solidFill>
                  <a:srgbClr val="FF0000"/>
                </a:solidFill>
              </a:rPr>
              <a:t>cache</a:t>
            </a:r>
            <a:r>
              <a:rPr lang="en-US" altLang="ko-KR" sz="1800" dirty="0"/>
              <a:t> translations for either case</a:t>
            </a:r>
          </a:p>
        </p:txBody>
      </p:sp>
    </p:spTree>
    <p:extLst>
      <p:ext uri="{BB962C8B-B14F-4D97-AF65-F5344CB8AC3E}">
        <p14:creationId xmlns:p14="http://schemas.microsoft.com/office/powerpoint/2010/main" val="355508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Memory Management Goals</a:t>
            </a:r>
            <a:endParaRPr lang="en-US" altLang="ko-K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0000"/>
                </a:solidFill>
              </a:rPr>
              <a:t>Protection</a:t>
            </a:r>
            <a:r>
              <a:rPr lang="en-US" altLang="ko-KR" sz="2000" dirty="0"/>
              <a:t>: prevent processes/threads from accessing others’ private data</a:t>
            </a:r>
          </a:p>
          <a:p>
            <a:pPr lvl="1"/>
            <a:r>
              <a:rPr lang="en-US" altLang="ko-KR" sz="1800" dirty="0"/>
              <a:t>Protect kernel data from user programs</a:t>
            </a:r>
          </a:p>
          <a:p>
            <a:pPr lvl="1"/>
            <a:r>
              <a:rPr lang="en-US" altLang="ko-KR" sz="1800" dirty="0"/>
              <a:t>Protect programs from themselves</a:t>
            </a:r>
          </a:p>
          <a:p>
            <a:pPr lvl="1"/>
            <a:r>
              <a:rPr lang="en-US" altLang="ko-KR" sz="1800" dirty="0"/>
              <a:t>Give special access permissions to different data </a:t>
            </a:r>
          </a:p>
          <a:p>
            <a:pPr lvl="1"/>
            <a:r>
              <a:rPr lang="en-US" altLang="ko-KR" sz="1800" dirty="0"/>
              <a:t>Allow processes to share data (</a:t>
            </a:r>
            <a:r>
              <a:rPr lang="en-US" altLang="ko-KR" sz="1800" dirty="0">
                <a:solidFill>
                  <a:srgbClr val="FF0000"/>
                </a:solidFill>
              </a:rPr>
              <a:t>controlled overlap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600" dirty="0"/>
              <a:t>E.g., Shared binary file between multiple processes (e.g., </a:t>
            </a:r>
            <a:r>
              <a:rPr lang="en-US" altLang="ko-KR" sz="1600" dirty="0">
                <a:latin typeface="Ubuntu Mono" panose="020B0509030602030204" pitchFamily="49" charset="0"/>
              </a:rPr>
              <a:t>fork()</a:t>
            </a:r>
            <a:r>
              <a:rPr lang="en-US" altLang="ko-KR" sz="1600" dirty="0"/>
              <a:t>)</a:t>
            </a:r>
          </a:p>
          <a:p>
            <a:pPr lvl="2"/>
            <a:r>
              <a:rPr lang="en-US" altLang="ko-KR" sz="1600" dirty="0"/>
              <a:t>E.g., Shared memory used for inter-process communication</a:t>
            </a:r>
          </a:p>
          <a:p>
            <a:pPr lvl="2"/>
            <a:r>
              <a:rPr lang="en-US" altLang="ko-KR" sz="1600" dirty="0"/>
              <a:t>E.g., Memory-mapped file shared by multiple processes</a:t>
            </a:r>
          </a:p>
          <a:p>
            <a:pPr lvl="2"/>
            <a:r>
              <a:rPr lang="en-US" altLang="ko-KR" sz="1600" dirty="0"/>
              <a:t>E.g., User-level system libraries</a:t>
            </a:r>
          </a:p>
          <a:p>
            <a:pPr lvl="2"/>
            <a:endParaRPr lang="en-US" altLang="ko-KR" sz="18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Allocation</a:t>
            </a:r>
            <a:r>
              <a:rPr lang="en-US" altLang="ko-KR" sz="2000" dirty="0"/>
              <a:t>: divide available physical memory among processes/threads</a:t>
            </a:r>
          </a:p>
          <a:p>
            <a:pPr lvl="1"/>
            <a:r>
              <a:rPr lang="en-US" altLang="ko-KR" sz="1800" dirty="0"/>
              <a:t>Manage memory capacity efficiently</a:t>
            </a:r>
          </a:p>
          <a:p>
            <a:pPr lvl="1"/>
            <a:r>
              <a:rPr lang="en-US" altLang="ko-KR" sz="1800" dirty="0"/>
              <a:t>Avoid memory fragmentation</a:t>
            </a:r>
          </a:p>
          <a:p>
            <a:pPr lvl="1"/>
            <a:r>
              <a:rPr lang="en-US" altLang="ko-KR" sz="1800" dirty="0"/>
              <a:t>Evict memory blocks to persistent storage if needed</a:t>
            </a:r>
          </a:p>
        </p:txBody>
      </p:sp>
    </p:spTree>
    <p:extLst>
      <p:ext uri="{BB962C8B-B14F-4D97-AF65-F5344CB8AC3E}">
        <p14:creationId xmlns:p14="http://schemas.microsoft.com/office/powerpoint/2010/main" val="281515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7ABE6FF6-DE1D-FA44-9A08-D955150C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 Translation Comparison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E9A57B-E7CC-9044-81F2-EFBD4157F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319361"/>
              </p:ext>
            </p:extLst>
          </p:nvPr>
        </p:nvGraphicFramePr>
        <p:xfrm>
          <a:off x="612000" y="1702356"/>
          <a:ext cx="7920000" cy="450832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7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ea typeface="ＭＳ Ｐゴシック" charset="0"/>
                          <a:cs typeface="Gill Sans Light" panose="020B0302020104020203" pitchFamily="34" charset="-79"/>
                        </a:rPr>
                        <a:t>Method</a:t>
                      </a: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Advantages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Disadvantages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Segmentation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Fast context switching: Segment mapping maintained by CPU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External fragmentation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 panose="020B0302020104020203" pitchFamily="34" charset="-79"/>
                          <a:ea typeface="ＭＳ Ｐゴシック" charset="0"/>
                          <a:cs typeface="Gill Sans Light" panose="020B0302020104020203" pitchFamily="34" charset="-79"/>
                        </a:rPr>
                        <a:t>Page table translation</a:t>
                      </a: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No external fragmentation, fast easy allocation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Large table size ~ virtual memory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Multi-level translation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Table size ~ # of pages in virtual memory, fast easy allocation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83127" marR="83127" marT="37783" marB="3778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Multiple memory references per page access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83127" marR="83127" marT="37785" marB="3778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Inverted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Table size ~ # of pages in physical memory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Hash function more complex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9011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Summary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/>
              <a:t>Segmentation</a:t>
            </a:r>
          </a:p>
          <a:p>
            <a:pPr lvl="1"/>
            <a:r>
              <a:rPr lang="en-US" altLang="ko-KR" sz="1600" dirty="0"/>
              <a:t>Segment ID associated with each access</a:t>
            </a:r>
          </a:p>
          <a:p>
            <a:pPr lvl="1"/>
            <a:r>
              <a:rPr lang="en-US" altLang="ko-KR" sz="1600" dirty="0"/>
              <a:t>Each segment contains base and limit information </a:t>
            </a:r>
          </a:p>
          <a:p>
            <a:r>
              <a:rPr lang="en-US" altLang="ko-KR" sz="1800" dirty="0"/>
              <a:t>Page tables</a:t>
            </a:r>
          </a:p>
          <a:p>
            <a:pPr lvl="1"/>
            <a:r>
              <a:rPr lang="en-US" altLang="ko-KR" sz="1600" dirty="0"/>
              <a:t>Memory divided into fixed-sized chunks of memory</a:t>
            </a:r>
          </a:p>
          <a:p>
            <a:pPr lvl="1"/>
            <a:r>
              <a:rPr lang="en-US" altLang="ko-KR" sz="1600" dirty="0"/>
              <a:t>Virtual page # from virtual address mapped through page table to physical page #</a:t>
            </a:r>
          </a:p>
          <a:p>
            <a:r>
              <a:rPr lang="en-US" altLang="ko-KR" sz="1800" dirty="0"/>
              <a:t>Multi-level tables</a:t>
            </a:r>
          </a:p>
          <a:p>
            <a:pPr lvl="1"/>
            <a:r>
              <a:rPr lang="en-US" altLang="ko-KR" sz="1600" dirty="0"/>
              <a:t>Virtual address mapped to series of tables</a:t>
            </a:r>
          </a:p>
          <a:p>
            <a:pPr lvl="1"/>
            <a:r>
              <a:rPr lang="en-US" altLang="ko-KR" sz="1600" dirty="0"/>
              <a:t>Permit sparse population of address space</a:t>
            </a:r>
          </a:p>
          <a:p>
            <a:r>
              <a:rPr lang="en-US" altLang="ko-KR" sz="1800" dirty="0"/>
              <a:t>Inverted page table</a:t>
            </a:r>
          </a:p>
          <a:p>
            <a:pPr lvl="1"/>
            <a:r>
              <a:rPr lang="en-US" altLang="ko-KR" sz="1600" dirty="0"/>
              <a:t>Use of hash-table to hold translation entries</a:t>
            </a:r>
          </a:p>
          <a:p>
            <a:pPr lvl="1"/>
            <a:r>
              <a:rPr lang="en-US" altLang="ko-KR" sz="1600" dirty="0"/>
              <a:t>Size of page table ~ size of physical memory rather than size of virtual memory</a:t>
            </a:r>
          </a:p>
          <a:p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23991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</a:t>
            </a:r>
            <a:r>
              <a:rPr lang="en-CA" dirty="0" err="1"/>
              <a:t>Ousterhout</a:t>
            </a:r>
            <a:r>
              <a:rPr lang="en-CA" dirty="0"/>
              <a:t>, </a:t>
            </a:r>
            <a:r>
              <a:rPr lang="en-US" dirty="0"/>
              <a:t>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07B0-252A-4F4A-892D-BB2CBE37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Some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AB96-0553-8948-93FE-29F2AD42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87800"/>
            <a:ext cx="7886700" cy="2557475"/>
          </a:xfrm>
        </p:spPr>
        <p:txBody>
          <a:bodyPr/>
          <a:lstStyle/>
          <a:p>
            <a:r>
              <a:rPr lang="en-US" sz="1600" dirty="0"/>
              <a:t>What is </a:t>
            </a:r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 bytes</a:t>
            </a:r>
            <a:r>
              <a:rPr lang="en-US" sz="1600" dirty="0"/>
              <a:t> (where one byte is abbreviated as “</a:t>
            </a:r>
            <a:r>
              <a:rPr lang="en-US" sz="1600" dirty="0">
                <a:latin typeface="Ubuntu Mono" panose="020B0509030602030204" pitchFamily="49" charset="0"/>
              </a:rPr>
              <a:t>B</a:t>
            </a:r>
            <a:r>
              <a:rPr lang="en-US" sz="1600" dirty="0"/>
              <a:t>”)?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 B = 1024B = 1KiB </a:t>
            </a:r>
            <a:r>
              <a:rPr lang="en-US" sz="1400" dirty="0"/>
              <a:t>(for memory, </a:t>
            </a:r>
            <a:r>
              <a:rPr lang="en-US" sz="1400" dirty="0">
                <a:latin typeface="Ubuntu Mono" panose="020B0509030602030204" pitchFamily="49" charset="0"/>
              </a:rPr>
              <a:t>1KiB = 1024B</a:t>
            </a:r>
            <a:r>
              <a:rPr lang="en-US" sz="1400" dirty="0"/>
              <a:t>, not </a:t>
            </a:r>
            <a:r>
              <a:rPr lang="en-US" sz="1400" dirty="0">
                <a:latin typeface="Ubuntu Mono" panose="020B0509030602030204" pitchFamily="49" charset="0"/>
              </a:rPr>
              <a:t>1000B</a:t>
            </a:r>
            <a:r>
              <a:rPr lang="en-US" sz="1400" dirty="0"/>
              <a:t>)</a:t>
            </a:r>
          </a:p>
          <a:p>
            <a:r>
              <a:rPr lang="en-US" sz="1600" dirty="0"/>
              <a:t>How many bits to address each byte of </a:t>
            </a:r>
            <a:r>
              <a:rPr lang="en-US" sz="14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memory?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4KiB = 4 × 1KiB = 4 × 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= 2</a:t>
            </a:r>
            <a:r>
              <a:rPr lang="en-US" sz="1400" baseline="30000" dirty="0">
                <a:latin typeface="Ubuntu Mono" panose="020B0509030602030204" pitchFamily="49" charset="0"/>
              </a:rPr>
              <a:t>12</a:t>
            </a:r>
            <a:r>
              <a:rPr lang="en-US" sz="1400" dirty="0">
                <a:latin typeface="Ubuntu Mono" panose="020B0509030602030204" pitchFamily="49" charset="0"/>
              </a:rPr>
              <a:t> </a:t>
            </a:r>
            <a:r>
              <a:rPr lang="en-US" sz="1400" dirty="0">
                <a:latin typeface="Ubuntu Mono" panose="020B0509030602030204" pitchFamily="49" charset="0"/>
                <a:sym typeface="Symbol" panose="05050102010706020507" pitchFamily="18" charset="2"/>
              </a:rPr>
              <a:t> 12 bits</a:t>
            </a:r>
            <a:endParaRPr lang="en-US" sz="1400" dirty="0">
              <a:latin typeface="Ubuntu Mono" panose="020B0509030602030204" pitchFamily="49" charset="0"/>
            </a:endParaRPr>
          </a:p>
          <a:p>
            <a:r>
              <a:rPr lang="en-US" sz="1600" dirty="0"/>
              <a:t>How much memory can be addressed with </a:t>
            </a:r>
            <a:r>
              <a:rPr lang="en-US" sz="1400" dirty="0">
                <a:latin typeface="Ubuntu Mono" panose="020B0509030602030204" pitchFamily="49" charset="0"/>
              </a:rPr>
              <a:t>20 bits</a:t>
            </a:r>
            <a:r>
              <a:rPr lang="en-US" sz="1600" dirty="0"/>
              <a:t>? </a:t>
            </a:r>
            <a:r>
              <a:rPr lang="en-US" sz="1400" dirty="0">
                <a:latin typeface="Ubuntu Mono" panose="020B0509030602030204" pitchFamily="49" charset="0"/>
              </a:rPr>
              <a:t>32 bits</a:t>
            </a:r>
            <a:r>
              <a:rPr lang="en-US" sz="1600" dirty="0"/>
              <a:t>? </a:t>
            </a:r>
            <a:r>
              <a:rPr lang="en-US" sz="1400" dirty="0">
                <a:latin typeface="Ubuntu Mono" panose="020B0509030602030204" pitchFamily="49" charset="0"/>
              </a:rPr>
              <a:t>64 bits</a:t>
            </a:r>
            <a:r>
              <a:rPr lang="en-US" sz="1600" dirty="0"/>
              <a:t>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20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KiB = 1MiB (mebibyte)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32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12</a:t>
            </a:r>
            <a:r>
              <a:rPr lang="en-US" sz="1400" dirty="0">
                <a:latin typeface="Ubuntu Mono" panose="020B0509030602030204" pitchFamily="49" charset="0"/>
              </a:rPr>
              <a:t>MiB = 2</a:t>
            </a:r>
            <a:r>
              <a:rPr lang="en-US" sz="1400" baseline="30000" dirty="0">
                <a:latin typeface="Ubuntu Mono" panose="020B0509030602030204" pitchFamily="49" charset="0"/>
              </a:rPr>
              <a:t>2</a:t>
            </a:r>
            <a:r>
              <a:rPr lang="en-US" sz="1400" dirty="0">
                <a:latin typeface="Ubuntu Mono" panose="020B0509030602030204" pitchFamily="49" charset="0"/>
              </a:rPr>
              <a:t>GiB (gibibyte)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64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34</a:t>
            </a:r>
            <a:r>
              <a:rPr lang="en-US" sz="1400" dirty="0">
                <a:latin typeface="Ubuntu Mono" panose="020B0509030602030204" pitchFamily="49" charset="0"/>
              </a:rPr>
              <a:t>GiB = 2</a:t>
            </a:r>
            <a:r>
              <a:rPr lang="en-US" sz="1400" baseline="30000" dirty="0">
                <a:latin typeface="Ubuntu Mono" panose="020B0509030602030204" pitchFamily="49" charset="0"/>
              </a:rPr>
              <a:t>24</a:t>
            </a:r>
            <a:r>
              <a:rPr lang="en-US" sz="1400" dirty="0">
                <a:latin typeface="Ubuntu Mono" panose="020B0509030602030204" pitchFamily="49" charset="0"/>
              </a:rPr>
              <a:t>TiB (tebibyte) = 2</a:t>
            </a:r>
            <a:r>
              <a:rPr lang="en-US" sz="1400" baseline="30000" dirty="0">
                <a:latin typeface="Ubuntu Mono" panose="020B0509030602030204" pitchFamily="49" charset="0"/>
              </a:rPr>
              <a:t>14</a:t>
            </a:r>
            <a:r>
              <a:rPr lang="en-US" sz="1400" dirty="0">
                <a:latin typeface="Ubuntu Mono" panose="020B0509030602030204" pitchFamily="49" charset="0"/>
              </a:rPr>
              <a:t>PiB (pebibyte) = 2</a:t>
            </a:r>
            <a:r>
              <a:rPr lang="en-US" sz="1400" baseline="30000" dirty="0">
                <a:latin typeface="Ubuntu Mono" panose="020B0509030602030204" pitchFamily="49" charset="0"/>
              </a:rPr>
              <a:t>4</a:t>
            </a:r>
            <a:r>
              <a:rPr lang="en-US" sz="1400" dirty="0">
                <a:latin typeface="Ubuntu Mono" panose="020B0509030602030204" pitchFamily="49" charset="0"/>
              </a:rPr>
              <a:t>EiB (exbibyte)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54F3DC-A5AF-F94E-AE57-A86068B61E07}"/>
              </a:ext>
            </a:extLst>
          </p:cNvPr>
          <p:cNvSpPr/>
          <p:nvPr/>
        </p:nvSpPr>
        <p:spPr bwMode="auto">
          <a:xfrm>
            <a:off x="2417118" y="2964033"/>
            <a:ext cx="1206000" cy="21506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D94AC-6BBD-F344-8F74-566638354BC3}"/>
              </a:ext>
            </a:extLst>
          </p:cNvPr>
          <p:cNvSpPr txBox="1"/>
          <p:nvPr/>
        </p:nvSpPr>
        <p:spPr>
          <a:xfrm>
            <a:off x="2581537" y="3407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 Mono" panose="020B0509030602030204" pitchFamily="49" charset="0"/>
                <a:cs typeface="Gill Sans Light" panose="020B0302020104020203" pitchFamily="34" charset="-79"/>
              </a:rPr>
              <a:t>k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54FF0-96CB-0D45-A63C-4B9320679C80}"/>
              </a:ext>
            </a:extLst>
          </p:cNvPr>
          <p:cNvSpPr txBox="1"/>
          <p:nvPr/>
        </p:nvSpPr>
        <p:spPr>
          <a:xfrm>
            <a:off x="1998131" y="254105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Address: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EA3D5-0041-9845-A742-316837AC1AED}"/>
              </a:ext>
            </a:extLst>
          </p:cNvPr>
          <p:cNvSpPr txBox="1"/>
          <p:nvPr/>
        </p:nvSpPr>
        <p:spPr>
          <a:xfrm>
            <a:off x="4038032" y="1446361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Address Space: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C4CA7-390B-A747-975D-CAB1E1197769}"/>
              </a:ext>
            </a:extLst>
          </p:cNvPr>
          <p:cNvSpPr/>
          <p:nvPr/>
        </p:nvSpPr>
        <p:spPr bwMode="auto">
          <a:xfrm>
            <a:off x="4377431" y="1883650"/>
            <a:ext cx="879642" cy="181069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D1F89F1-F6FA-C246-A7F0-95CAAF3B29D2}"/>
              </a:ext>
            </a:extLst>
          </p:cNvPr>
          <p:cNvSpPr/>
          <p:nvPr/>
        </p:nvSpPr>
        <p:spPr bwMode="auto">
          <a:xfrm rot="5400000">
            <a:off x="2942718" y="2716977"/>
            <a:ext cx="154800" cy="1206000"/>
          </a:xfrm>
          <a:prstGeom prst="rightBrace">
            <a:avLst>
              <a:gd name="adj1" fmla="val 48772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58671-757F-504E-9B7D-BC7BD26A533B}"/>
              </a:ext>
            </a:extLst>
          </p:cNvPr>
          <p:cNvSpPr txBox="1"/>
          <p:nvPr/>
        </p:nvSpPr>
        <p:spPr>
          <a:xfrm>
            <a:off x="5591202" y="2604331"/>
            <a:ext cx="11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k</a:t>
            </a:r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“things”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FA9E1-AA89-A144-B789-C3D32F3EBD1B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V="1">
            <a:off x="3623118" y="2400423"/>
            <a:ext cx="763722" cy="671142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0C31C4C-C9D6-0942-9CF2-ECD9114CB781}"/>
              </a:ext>
            </a:extLst>
          </p:cNvPr>
          <p:cNvSpPr/>
          <p:nvPr/>
        </p:nvSpPr>
        <p:spPr bwMode="auto">
          <a:xfrm>
            <a:off x="4377586" y="2361853"/>
            <a:ext cx="879332" cy="860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4F7F01B-2E84-524F-B541-6AB9313AB179}"/>
              </a:ext>
            </a:extLst>
          </p:cNvPr>
          <p:cNvSpPr/>
          <p:nvPr/>
        </p:nvSpPr>
        <p:spPr bwMode="auto">
          <a:xfrm>
            <a:off x="5299802" y="1883650"/>
            <a:ext cx="156304" cy="1810694"/>
          </a:xfrm>
          <a:prstGeom prst="rightBrace">
            <a:avLst>
              <a:gd name="adj1" fmla="val 65254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6106" y="3060159"/>
            <a:ext cx="2674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For memory, “things” </a:t>
            </a:r>
            <a:b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translates to “bytes” (8 bits)</a:t>
            </a:r>
          </a:p>
        </p:txBody>
      </p:sp>
    </p:spTree>
    <p:extLst>
      <p:ext uri="{BB962C8B-B14F-4D97-AF65-F5344CB8AC3E}">
        <p14:creationId xmlns:p14="http://schemas.microsoft.com/office/powerpoint/2010/main" val="23668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8C9C-52FE-394D-85F0-0067AD67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Some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3043-50A0-1441-A0E8-6045146C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Address space</a:t>
            </a:r>
            <a:r>
              <a:rPr lang="fa-IR" altLang="en-US" sz="2000" dirty="0"/>
              <a:t>: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/>
              <a:t>set of accessible addresses and their state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Physical memory</a:t>
            </a:r>
            <a:r>
              <a:rPr lang="en-US" altLang="en-US" sz="2000" dirty="0"/>
              <a:t>: data storage medium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Physical addresses</a:t>
            </a:r>
            <a:r>
              <a:rPr lang="en-US" altLang="en-US" sz="2000" dirty="0"/>
              <a:t>: addresses available on physical memory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/>
              <a:t>For 4GiB of memory: 2</a:t>
            </a:r>
            <a:r>
              <a:rPr lang="en-US" altLang="en-US" sz="1800" baseline="30000" dirty="0"/>
              <a:t>32</a:t>
            </a:r>
            <a:r>
              <a:rPr lang="en-US" altLang="en-US" sz="1800" dirty="0"/>
              <a:t>B ~ 4 billion addresses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Virtual addresses</a:t>
            </a:r>
            <a:r>
              <a:rPr lang="en-US" altLang="en-US" sz="2000" dirty="0"/>
              <a:t>: addresses generated by program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/>
              <a:t>For 64-bit processor: 2</a:t>
            </a:r>
            <a:r>
              <a:rPr lang="en-US" altLang="en-US" sz="1800" baseline="30000" dirty="0"/>
              <a:t>64</a:t>
            </a:r>
            <a:r>
              <a:rPr lang="en-US" altLang="en-US" sz="1800" dirty="0"/>
              <a:t> &gt; 18 </a:t>
            </a:r>
            <a:r>
              <a:rPr lang="en-CA" altLang="en-US" sz="1800" dirty="0"/>
              <a:t>q</a:t>
            </a:r>
            <a:r>
              <a:rPr lang="en-CA" sz="1800" dirty="0"/>
              <a:t>uintillion (10</a:t>
            </a:r>
            <a:r>
              <a:rPr lang="en-CA" sz="1800" baseline="30000" dirty="0"/>
              <a:t>18</a:t>
            </a:r>
            <a:r>
              <a:rPr lang="en-CA" sz="1800" dirty="0"/>
              <a:t>)</a:t>
            </a:r>
            <a:r>
              <a:rPr lang="en-US" altLang="en-US" sz="1800" dirty="0"/>
              <a:t> addresses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448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8">
            <a:extLst>
              <a:ext uri="{FF2B5EF4-FFF2-40B4-BE49-F238E27FC236}">
                <a16:creationId xmlns:a16="http://schemas.microsoft.com/office/drawing/2014/main" id="{2F786E75-6999-CC40-8AC9-7C22A7F9D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1631" y="1678096"/>
            <a:ext cx="2322079" cy="430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2">
            <a:extLst>
              <a:ext uri="{FF2B5EF4-FFF2-40B4-BE49-F238E27FC236}">
                <a16:creationId xmlns:a16="http://schemas.microsoft.com/office/drawing/2014/main" id="{EB7D907A-BCBA-844A-9A44-AF1F70F18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Multi-step Processing of Programs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7A767B3-2ED5-E549-85D4-B3F5B89685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Compiler: generate </a:t>
            </a:r>
            <a:r>
              <a:rPr lang="en-US" altLang="ko-KR" sz="1600" dirty="0">
                <a:solidFill>
                  <a:srgbClr val="FF0000"/>
                </a:solidFill>
              </a:rPr>
              <a:t>object file </a:t>
            </a:r>
            <a:r>
              <a:rPr lang="en-US" altLang="ko-KR" sz="1600" dirty="0"/>
              <a:t>for each source code </a:t>
            </a:r>
          </a:p>
          <a:p>
            <a:pPr lvl="1"/>
            <a:r>
              <a:rPr lang="en-US" altLang="ko-KR" sz="1400" dirty="0"/>
              <a:t>Has incomplete information when compiling each source code</a:t>
            </a:r>
          </a:p>
          <a:p>
            <a:pPr lvl="1"/>
            <a:r>
              <a:rPr lang="en-CA" sz="1400" dirty="0"/>
              <a:t>Doesn't know addresses of external objects (e.g., </a:t>
            </a:r>
            <a:r>
              <a:rPr lang="en-CA" sz="1300" dirty="0" err="1">
                <a:latin typeface="Ubuntu Mono" panose="020B0509030602030204" pitchFamily="49" charset="0"/>
              </a:rPr>
              <a:t>printf</a:t>
            </a:r>
            <a:r>
              <a:rPr lang="en-CA" sz="1400" dirty="0"/>
              <a:t> routine)</a:t>
            </a:r>
          </a:p>
          <a:p>
            <a:pPr lvl="1"/>
            <a:r>
              <a:rPr lang="en-US" altLang="ko-KR" sz="1400" dirty="0"/>
              <a:t>Doesn't know where in memory compiled code will go</a:t>
            </a:r>
          </a:p>
          <a:p>
            <a:pPr lvl="1"/>
            <a:endParaRPr lang="en-US" altLang="ko-KR" sz="1000" dirty="0"/>
          </a:p>
          <a:p>
            <a:r>
              <a:rPr lang="en-US" altLang="ko-KR" sz="1600" dirty="0"/>
              <a:t>Linkage editor: combines objects to </a:t>
            </a:r>
            <a:r>
              <a:rPr lang="en-US" altLang="ko-KR" sz="1600" dirty="0">
                <a:solidFill>
                  <a:srgbClr val="FF0000"/>
                </a:solidFill>
              </a:rPr>
              <a:t>single </a:t>
            </a:r>
            <a:r>
              <a:rPr lang="en-US" altLang="ko-KR" sz="1600" i="1" dirty="0">
                <a:solidFill>
                  <a:srgbClr val="FF0000"/>
                </a:solidFill>
              </a:rPr>
              <a:t>relocatable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en-US" altLang="ko-KR" sz="1600" i="1" dirty="0">
                <a:solidFill>
                  <a:srgbClr val="FF0000"/>
                </a:solidFill>
              </a:rPr>
              <a:t>executable</a:t>
            </a:r>
            <a:r>
              <a:rPr lang="en-US" altLang="ko-KR" sz="1600" dirty="0">
                <a:solidFill>
                  <a:srgbClr val="FF0000"/>
                </a:solidFill>
              </a:rPr>
              <a:t> image</a:t>
            </a:r>
          </a:p>
          <a:p>
            <a:pPr lvl="1"/>
            <a:r>
              <a:rPr lang="en-CA" sz="1400" dirty="0"/>
              <a:t>Arranges objects in program’s virtual address space </a:t>
            </a:r>
          </a:p>
          <a:p>
            <a:pPr lvl="1"/>
            <a:r>
              <a:rPr lang="en-CA" sz="1400" dirty="0"/>
              <a:t>Reorganizes code and data by changing </a:t>
            </a:r>
            <a:r>
              <a:rPr lang="en-CA" sz="1400" dirty="0">
                <a:solidFill>
                  <a:srgbClr val="FF0000"/>
                </a:solidFill>
              </a:rPr>
              <a:t>addresses</a:t>
            </a:r>
          </a:p>
          <a:p>
            <a:pPr lvl="1"/>
            <a:endParaRPr lang="en-CA" sz="1000" dirty="0"/>
          </a:p>
          <a:p>
            <a:r>
              <a:rPr lang="en-US" altLang="ko-KR" sz="1600" dirty="0"/>
              <a:t>Loader: loads image from disk into memory for execution</a:t>
            </a:r>
          </a:p>
          <a:p>
            <a:pPr lvl="1"/>
            <a:r>
              <a:rPr lang="en-US" altLang="ko-KR" sz="1400" dirty="0"/>
              <a:t>Allocates memory space to executable image</a:t>
            </a:r>
          </a:p>
          <a:p>
            <a:pPr lvl="1"/>
            <a:r>
              <a:rPr lang="en-US" altLang="ko-KR" sz="1400" dirty="0"/>
              <a:t>Transfers control to the beginning instruction of the program</a:t>
            </a:r>
          </a:p>
          <a:p>
            <a:pPr lvl="1"/>
            <a:endParaRPr lang="en-US" altLang="ko-KR" sz="1000" dirty="0"/>
          </a:p>
          <a:p>
            <a:r>
              <a:rPr lang="en-US" altLang="ko-KR" sz="1600" dirty="0"/>
              <a:t>Dynamic linker: defers linkage of shared libraries until run time</a:t>
            </a:r>
          </a:p>
          <a:p>
            <a:pPr lvl="1"/>
            <a:r>
              <a:rPr lang="en-US" altLang="ko-KR" sz="1400" dirty="0"/>
              <a:t>Brings shared libraries if it’s not already in memory,</a:t>
            </a:r>
          </a:p>
          <a:p>
            <a:pPr lvl="1"/>
            <a:r>
              <a:rPr lang="en-US" altLang="ko-KR" sz="1400" dirty="0"/>
              <a:t>Binds regions of program’s virtual address to shared library</a:t>
            </a:r>
          </a:p>
          <a:p>
            <a:endParaRPr lang="en-US" altLang="ko-KR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AA7010-23FC-1B4A-B49C-CED92A82205A}"/>
              </a:ext>
            </a:extLst>
          </p:cNvPr>
          <p:cNvSpPr/>
          <p:nvPr/>
        </p:nvSpPr>
        <p:spPr>
          <a:xfrm>
            <a:off x="7578090" y="2388870"/>
            <a:ext cx="640080" cy="331470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4.72222E-6 0.185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18588 L 4.72222E-6 0.3659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36597 L -0.06754 0.4608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7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uiExpand="1" build="p"/>
      <p:bldP spid="2" grpId="0" animBg="1"/>
      <p:bldP spid="2" grpId="1" animBg="1"/>
      <p:bldP spid="2" grpId="2" animBg="1"/>
      <p:bldP spid="2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6E80F51-3232-1145-AE79-A773A393854B}"/>
              </a:ext>
            </a:extLst>
          </p:cNvPr>
          <p:cNvSpPr/>
          <p:nvPr/>
        </p:nvSpPr>
        <p:spPr>
          <a:xfrm>
            <a:off x="854119" y="4218084"/>
            <a:ext cx="1939186" cy="46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2C3DBA-FA05-EB41-BC50-CA01A1F14E7B}"/>
              </a:ext>
            </a:extLst>
          </p:cNvPr>
          <p:cNvSpPr/>
          <p:nvPr/>
        </p:nvSpPr>
        <p:spPr>
          <a:xfrm>
            <a:off x="854119" y="2233757"/>
            <a:ext cx="1939186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8212A3ED-9527-3D41-A0FD-A693761A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Virtual Address Space Layout of </a:t>
            </a:r>
            <a:br>
              <a:rPr lang="en-US" altLang="en-US" dirty="0"/>
            </a:br>
            <a:r>
              <a:rPr lang="en-US" altLang="en-US" dirty="0"/>
              <a:t>C Programs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E6D7F-666F-5246-8753-1905C6DD085E}"/>
              </a:ext>
            </a:extLst>
          </p:cNvPr>
          <p:cNvSpPr txBox="1"/>
          <p:nvPr/>
        </p:nvSpPr>
        <p:spPr>
          <a:xfrm>
            <a:off x="3970516" y="1870438"/>
            <a:ext cx="45448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stdio.h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stdlib.h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Ubuntu Mono" panose="020B0509030602030204" pitchFamily="49" charset="0"/>
              </a:rPr>
              <a:t>int x;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int y = 15;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int main(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int 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argc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, char *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argv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[]</a:t>
            </a:r>
            <a:r>
              <a:rPr lang="en-US" sz="1600" dirty="0">
                <a:latin typeface="Ubuntu Mono" panose="020B0509030602030204" pitchFamily="49" charset="0"/>
              </a:rPr>
              <a:t>) {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*values;</a:t>
            </a: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values</a:t>
            </a:r>
            <a:r>
              <a:rPr lang="en-US" sz="1600" dirty="0">
                <a:latin typeface="Ubuntu Mono" panose="020B05090306020302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 *)malloc(</a:t>
            </a:r>
            <a:r>
              <a:rPr lang="en-US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sizeof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(int)*5)</a:t>
            </a:r>
            <a:r>
              <a:rPr lang="en-US" sz="1600" dirty="0">
                <a:latin typeface="Ubuntu Mono" panose="020B0509030602030204" pitchFamily="49" charset="0"/>
              </a:rPr>
              <a:t>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for (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= 0;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&lt; 5;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++)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		values[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] =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return 0;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CF492-487B-4942-8D5D-CE0B1253FCD3}"/>
              </a:ext>
            </a:extLst>
          </p:cNvPr>
          <p:cNvSpPr/>
          <p:nvPr/>
        </p:nvSpPr>
        <p:spPr>
          <a:xfrm>
            <a:off x="854119" y="1766170"/>
            <a:ext cx="1939186" cy="4321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24E81-DCD8-314C-8F4B-04AABECE5EA9}"/>
              </a:ext>
            </a:extLst>
          </p:cNvPr>
          <p:cNvSpPr/>
          <p:nvPr/>
        </p:nvSpPr>
        <p:spPr>
          <a:xfrm>
            <a:off x="854119" y="5619650"/>
            <a:ext cx="1939186" cy="468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Binary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9C0E5-67E5-884E-86DC-D018774D7E1B}"/>
              </a:ext>
            </a:extLst>
          </p:cNvPr>
          <p:cNvSpPr/>
          <p:nvPr/>
        </p:nvSpPr>
        <p:spPr>
          <a:xfrm>
            <a:off x="854119" y="5154084"/>
            <a:ext cx="1939186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Initialized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4BE564-8C19-304A-907C-B7FD01286AFA}"/>
              </a:ext>
            </a:extLst>
          </p:cNvPr>
          <p:cNvSpPr/>
          <p:nvPr/>
        </p:nvSpPr>
        <p:spPr>
          <a:xfrm>
            <a:off x="854119" y="4684867"/>
            <a:ext cx="1939186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Uninitialized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62E7FA-0583-174A-99A9-B78ED521D447}"/>
              </a:ext>
            </a:extLst>
          </p:cNvPr>
          <p:cNvSpPr/>
          <p:nvPr/>
        </p:nvSpPr>
        <p:spPr>
          <a:xfrm>
            <a:off x="854119" y="1764953"/>
            <a:ext cx="1939186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Command line </a:t>
            </a:r>
            <a:r>
              <a:rPr lang="en-US" sz="1400" dirty="0" err="1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args</a:t>
            </a:r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and environment vars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2D2DEB-771F-4D49-8B2A-0AF6DFAE742E}"/>
              </a:ext>
            </a:extLst>
          </p:cNvPr>
          <p:cNvCxnSpPr>
            <a:cxnSpLocks/>
          </p:cNvCxnSpPr>
          <p:nvPr/>
        </p:nvCxnSpPr>
        <p:spPr>
          <a:xfrm flipV="1">
            <a:off x="1823712" y="4002084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854CA-0C30-0843-8A33-4DCB436566C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823712" y="2701757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D088E48A-063B-994F-9E9B-F1082A410ECF}"/>
              </a:ext>
            </a:extLst>
          </p:cNvPr>
          <p:cNvSpPr/>
          <p:nvPr/>
        </p:nvSpPr>
        <p:spPr>
          <a:xfrm>
            <a:off x="2906038" y="2805830"/>
            <a:ext cx="1039661" cy="2110827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5591517-4A80-714F-9835-C591B3C18BEF}"/>
              </a:ext>
            </a:extLst>
          </p:cNvPr>
          <p:cNvSpPr/>
          <p:nvPr/>
        </p:nvSpPr>
        <p:spPr>
          <a:xfrm>
            <a:off x="2893512" y="3031299"/>
            <a:ext cx="1052187" cy="2356627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8C5B1F53-4F68-3447-BF9A-DB1F8697B399}"/>
              </a:ext>
            </a:extLst>
          </p:cNvPr>
          <p:cNvSpPr/>
          <p:nvPr/>
        </p:nvSpPr>
        <p:spPr>
          <a:xfrm>
            <a:off x="4325761" y="3926910"/>
            <a:ext cx="109208" cy="425885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65878AF-D520-1E41-A590-E7C0062A8984}"/>
              </a:ext>
            </a:extLst>
          </p:cNvPr>
          <p:cNvSpPr/>
          <p:nvPr/>
        </p:nvSpPr>
        <p:spPr>
          <a:xfrm>
            <a:off x="2893512" y="2480980"/>
            <a:ext cx="1302707" cy="1667068"/>
          </a:xfrm>
          <a:custGeom>
            <a:avLst/>
            <a:gdLst>
              <a:gd name="connsiteX0" fmla="*/ 1302707 w 1302707"/>
              <a:gd name="connsiteY0" fmla="*/ 1490598 h 1505056"/>
              <a:gd name="connsiteX1" fmla="*/ 889348 w 1302707"/>
              <a:gd name="connsiteY1" fmla="*/ 1327759 h 1505056"/>
              <a:gd name="connsiteX2" fmla="*/ 488515 w 1302707"/>
              <a:gd name="connsiteY2" fmla="*/ 237995 h 1505056"/>
              <a:gd name="connsiteX3" fmla="*/ 0 w 1302707"/>
              <a:gd name="connsiteY3" fmla="*/ 0 h 150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707" h="1505056">
                <a:moveTo>
                  <a:pt x="1302707" y="1490598"/>
                </a:moveTo>
                <a:cubicBezTo>
                  <a:pt x="1163877" y="1513562"/>
                  <a:pt x="1025047" y="1536526"/>
                  <a:pt x="889348" y="1327759"/>
                </a:cubicBezTo>
                <a:cubicBezTo>
                  <a:pt x="753649" y="1118992"/>
                  <a:pt x="636740" y="459288"/>
                  <a:pt x="488515" y="237995"/>
                </a:cubicBezTo>
                <a:cubicBezTo>
                  <a:pt x="340290" y="16702"/>
                  <a:pt x="170145" y="8351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C70C9CC4-FDAE-F04D-8E41-8C60B6ADF2D4}"/>
              </a:ext>
            </a:extLst>
          </p:cNvPr>
          <p:cNvSpPr/>
          <p:nvPr/>
        </p:nvSpPr>
        <p:spPr>
          <a:xfrm rot="5400000">
            <a:off x="6049364" y="2230342"/>
            <a:ext cx="76571" cy="2254683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D813314-53A1-2B49-AAC3-E8E63B7D191D}"/>
              </a:ext>
            </a:extLst>
          </p:cNvPr>
          <p:cNvSpPr/>
          <p:nvPr/>
        </p:nvSpPr>
        <p:spPr>
          <a:xfrm>
            <a:off x="2893512" y="2041743"/>
            <a:ext cx="3131507" cy="1177447"/>
          </a:xfrm>
          <a:custGeom>
            <a:avLst/>
            <a:gdLst>
              <a:gd name="connsiteX0" fmla="*/ 3131507 w 3131507"/>
              <a:gd name="connsiteY0" fmla="*/ 1177447 h 1177447"/>
              <a:gd name="connsiteX1" fmla="*/ 2517732 w 3131507"/>
              <a:gd name="connsiteY1" fmla="*/ 613775 h 1177447"/>
              <a:gd name="connsiteX2" fmla="*/ 0 w 3131507"/>
              <a:gd name="connsiteY2" fmla="*/ 0 h 117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1507" h="1177447">
                <a:moveTo>
                  <a:pt x="3131507" y="1177447"/>
                </a:moveTo>
                <a:cubicBezTo>
                  <a:pt x="3085578" y="993731"/>
                  <a:pt x="3039650" y="810016"/>
                  <a:pt x="2517732" y="613775"/>
                </a:cubicBezTo>
                <a:cubicBezTo>
                  <a:pt x="1995814" y="417534"/>
                  <a:pt x="997907" y="208767"/>
                  <a:pt x="0" y="0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DE7ECD1-8423-8E42-90F7-B2C5E1D74BBB}"/>
              </a:ext>
            </a:extLst>
          </p:cNvPr>
          <p:cNvSpPr/>
          <p:nvPr/>
        </p:nvSpPr>
        <p:spPr>
          <a:xfrm rot="5400000">
            <a:off x="6788297" y="3178042"/>
            <a:ext cx="91389" cy="2691007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CB5BBC5-B21C-3E43-9097-F9819B036043}"/>
              </a:ext>
            </a:extLst>
          </p:cNvPr>
          <p:cNvSpPr/>
          <p:nvPr/>
        </p:nvSpPr>
        <p:spPr>
          <a:xfrm rot="21357785">
            <a:off x="2913958" y="4322708"/>
            <a:ext cx="3920647" cy="230317"/>
          </a:xfrm>
          <a:custGeom>
            <a:avLst/>
            <a:gdLst>
              <a:gd name="connsiteX0" fmla="*/ 3920647 w 3920647"/>
              <a:gd name="connsiteY0" fmla="*/ 313151 h 313151"/>
              <a:gd name="connsiteX1" fmla="*/ 3093929 w 3920647"/>
              <a:gd name="connsiteY1" fmla="*/ 125261 h 313151"/>
              <a:gd name="connsiteX2" fmla="*/ 0 w 3920647"/>
              <a:gd name="connsiteY2" fmla="*/ 0 h 31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0647" h="313151">
                <a:moveTo>
                  <a:pt x="3920647" y="313151"/>
                </a:moveTo>
                <a:cubicBezTo>
                  <a:pt x="3834008" y="245302"/>
                  <a:pt x="3747370" y="177453"/>
                  <a:pt x="3093929" y="125261"/>
                </a:cubicBezTo>
                <a:cubicBezTo>
                  <a:pt x="2440488" y="73069"/>
                  <a:pt x="1220244" y="36534"/>
                  <a:pt x="0" y="0"/>
                </a:cubicBezTo>
              </a:path>
            </a:pathLst>
          </a:custGeom>
          <a:noFill/>
          <a:ln w="28575"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382DAB-65E1-2446-A9FF-6081123789C5}"/>
              </a:ext>
            </a:extLst>
          </p:cNvPr>
          <p:cNvSpPr/>
          <p:nvPr/>
        </p:nvSpPr>
        <p:spPr>
          <a:xfrm>
            <a:off x="854118" y="3422791"/>
            <a:ext cx="1939186" cy="311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445EAB-49F5-7446-A9E9-BFF9F469FFAA}"/>
              </a:ext>
            </a:extLst>
          </p:cNvPr>
          <p:cNvSpPr/>
          <p:nvPr/>
        </p:nvSpPr>
        <p:spPr>
          <a:xfrm>
            <a:off x="854118" y="3099263"/>
            <a:ext cx="1939186" cy="212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5CF6A313-301B-2C49-8550-13FE6E8535CF}"/>
              </a:ext>
            </a:extLst>
          </p:cNvPr>
          <p:cNvSpPr/>
          <p:nvPr/>
        </p:nvSpPr>
        <p:spPr>
          <a:xfrm>
            <a:off x="2906038" y="2074161"/>
            <a:ext cx="1039661" cy="1145029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6F97F82-9136-F944-AB65-616B1894E252}"/>
              </a:ext>
            </a:extLst>
          </p:cNvPr>
          <p:cNvSpPr/>
          <p:nvPr/>
        </p:nvSpPr>
        <p:spPr>
          <a:xfrm>
            <a:off x="2893512" y="2299631"/>
            <a:ext cx="1052187" cy="1244410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489467-7D65-1E44-AD30-DBD11CD90298}"/>
              </a:ext>
            </a:extLst>
          </p:cNvPr>
          <p:cNvSpPr/>
          <p:nvPr/>
        </p:nvSpPr>
        <p:spPr>
          <a:xfrm>
            <a:off x="753912" y="609007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0x0000…0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763C5E-79CB-7443-B637-5C81386AF346}"/>
              </a:ext>
            </a:extLst>
          </p:cNvPr>
          <p:cNvSpPr/>
          <p:nvPr/>
        </p:nvSpPr>
        <p:spPr>
          <a:xfrm>
            <a:off x="753912" y="145236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0xFFFF…F</a:t>
            </a:r>
          </a:p>
        </p:txBody>
      </p:sp>
    </p:spTree>
    <p:extLst>
      <p:ext uri="{BB962C8B-B14F-4D97-AF65-F5344CB8AC3E}">
        <p14:creationId xmlns:p14="http://schemas.microsoft.com/office/powerpoint/2010/main" val="63264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5" grpId="0" animBg="1"/>
      <p:bldP spid="8" grpId="0" animBg="1"/>
      <p:bldP spid="9" grpId="0" animBg="1"/>
      <p:bldP spid="10" grpId="0" animBg="1"/>
      <p:bldP spid="1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4" grpId="0" animBg="1"/>
      <p:bldP spid="32" grpId="0" animBg="1"/>
      <p:bldP spid="28" grpId="0" animBg="1"/>
      <p:bldP spid="29" grpId="0" animBg="1"/>
      <p:bldP spid="30" grpId="0" animBg="1"/>
      <p:bldP spid="33" grpId="0" animBg="1"/>
      <p:bldP spid="35" grpId="0"/>
      <p:bldP spid="36" grpId="0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36693AE5-32C3-A042-9669-B7B2C563AF9F}" vid="{856CD0CB-7E08-CA46-AFE3-55BED73EEB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46607</TotalTime>
  <Words>4740</Words>
  <Application>Microsoft Macintosh PowerPoint</Application>
  <PresentationFormat>On-screen Show (4:3)</PresentationFormat>
  <Paragraphs>1565</Paragraphs>
  <Slides>53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Comic Sans MS</vt:lpstr>
      <vt:lpstr>Gill Sans</vt:lpstr>
      <vt:lpstr>Gill Sans Light</vt:lpstr>
      <vt:lpstr>Gill Sans SemiBold</vt:lpstr>
      <vt:lpstr>Helvetica</vt:lpstr>
      <vt:lpstr>Ubuntu Mono</vt:lpstr>
      <vt:lpstr>gill-sans</vt:lpstr>
      <vt:lpstr>PowerPoint Presentation</vt:lpstr>
      <vt:lpstr>Lecture 7:  Address Translation</vt:lpstr>
      <vt:lpstr>Outline</vt:lpstr>
      <vt:lpstr>Recall: OS as Illusionist and Referee</vt:lpstr>
      <vt:lpstr>Memory Management Goals</vt:lpstr>
      <vt:lpstr>Background: Some Basics</vt:lpstr>
      <vt:lpstr>Recall: Some Terminologies</vt:lpstr>
      <vt:lpstr>Multi-step Processing of Programs</vt:lpstr>
      <vt:lpstr>Recall: Virtual Address Space Layout of  C Programs</vt:lpstr>
      <vt:lpstr>Recall: What Happens During Program Execution?</vt:lpstr>
      <vt:lpstr>Uni-programming  Without Protection and Translation</vt:lpstr>
      <vt:lpstr>Multi-programming  Without Protection and Translation</vt:lpstr>
      <vt:lpstr>Multiprogramming With Protection  but Without Translation</vt:lpstr>
      <vt:lpstr>Recall:  Protection With Address Translation</vt:lpstr>
      <vt:lpstr>Protection With Address Translation: Discussion</vt:lpstr>
      <vt:lpstr>Base and Bound (B&amp;B) Address Translation</vt:lpstr>
      <vt:lpstr>B&amp;B Address Translation: Discussion</vt:lpstr>
      <vt:lpstr>B&amp;B Address Translation: Discussion (cont.)</vt:lpstr>
      <vt:lpstr>Issues with B&amp;B Address Translation</vt:lpstr>
      <vt:lpstr>Multi-segment Address Translation</vt:lpstr>
      <vt:lpstr>Example: Multi-segment Address Translation</vt:lpstr>
      <vt:lpstr>Example: Multi-segment Address Translation (cont.)</vt:lpstr>
      <vt:lpstr>Example: Multi-segment Address Translation (cont.)</vt:lpstr>
      <vt:lpstr>Example: Multi-segment Address Translation (cont.)</vt:lpstr>
      <vt:lpstr>Multi-segment Address Translation: Discussion</vt:lpstr>
      <vt:lpstr>Paged Memory</vt:lpstr>
      <vt:lpstr>Page Table Address Translation</vt:lpstr>
      <vt:lpstr>Example: Page Table Address Translation with 4-byte Pages</vt:lpstr>
      <vt:lpstr>Page Table Entry</vt:lpstr>
      <vt:lpstr>Permissions in Action</vt:lpstr>
      <vt:lpstr>Memory Sharing</vt:lpstr>
      <vt:lpstr>Example: Updating Page Table</vt:lpstr>
      <vt:lpstr>Example: Updating Page Table (cont.)</vt:lpstr>
      <vt:lpstr>Example: Updating Page Table (cont.)</vt:lpstr>
      <vt:lpstr>Page Table Address Translation: Discussion</vt:lpstr>
      <vt:lpstr>Two-level Page Table  Address Translation</vt:lpstr>
      <vt:lpstr>Example: Two-level Page Table  Address Translation</vt:lpstr>
      <vt:lpstr>Example: Two-level Page Table  Address Translation (cont.)</vt:lpstr>
      <vt:lpstr>Multi-level Address Translation:  Segments and Pages</vt:lpstr>
      <vt:lpstr>Example: Multi-level Paged Segmentation (x86)</vt:lpstr>
      <vt:lpstr>x86 32-bit Virtual Address</vt:lpstr>
      <vt:lpstr>x86 64-bit Virtual Address</vt:lpstr>
      <vt:lpstr>Example: x86 64-bit PTE</vt:lpstr>
      <vt:lpstr>Multi-level Address Translation:  Sharing Entire Segment</vt:lpstr>
      <vt:lpstr>Aside: Shared Library Address Space</vt:lpstr>
      <vt:lpstr>Multi-level Address Translation: Discussion</vt:lpstr>
      <vt:lpstr>Inverted Page Table</vt:lpstr>
      <vt:lpstr>Inverted Paging Example (cont.)</vt:lpstr>
      <vt:lpstr>HW vs. SW Address Translation</vt:lpstr>
      <vt:lpstr>Address Translation Comparison</vt:lpstr>
      <vt:lpstr>Summary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Synchronization</dc:subject>
  <dc:creator/>
  <cp:keywords/>
  <dc:description/>
  <cp:lastModifiedBy>Seyed Majid Zahedi</cp:lastModifiedBy>
  <cp:revision>2060</cp:revision>
  <cp:lastPrinted>2019-02-13T05:52:18Z</cp:lastPrinted>
  <dcterms:created xsi:type="dcterms:W3CDTF">2014-10-17T18:24:38Z</dcterms:created>
  <dcterms:modified xsi:type="dcterms:W3CDTF">2020-11-02T19:24:33Z</dcterms:modified>
  <cp:category/>
</cp:coreProperties>
</file>