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8"/>
  </p:notesMasterIdLst>
  <p:handoutMasterIdLst>
    <p:handoutMasterId r:id="rId79"/>
  </p:handoutMasterIdLst>
  <p:sldIdLst>
    <p:sldId id="716" r:id="rId2"/>
    <p:sldId id="1875" r:id="rId3"/>
    <p:sldId id="551" r:id="rId4"/>
    <p:sldId id="509" r:id="rId5"/>
    <p:sldId id="506" r:id="rId6"/>
    <p:sldId id="465" r:id="rId7"/>
    <p:sldId id="466" r:id="rId8"/>
    <p:sldId id="1305" r:id="rId9"/>
    <p:sldId id="1874" r:id="rId10"/>
    <p:sldId id="413" r:id="rId11"/>
    <p:sldId id="299" r:id="rId12"/>
    <p:sldId id="414" r:id="rId13"/>
    <p:sldId id="416" r:id="rId14"/>
    <p:sldId id="470" r:id="rId15"/>
    <p:sldId id="471" r:id="rId16"/>
    <p:sldId id="1876" r:id="rId17"/>
    <p:sldId id="624" r:id="rId18"/>
    <p:sldId id="803" r:id="rId19"/>
    <p:sldId id="804" r:id="rId20"/>
    <p:sldId id="806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487" r:id="rId31"/>
    <p:sldId id="517" r:id="rId32"/>
    <p:sldId id="490" r:id="rId33"/>
    <p:sldId id="627" r:id="rId34"/>
    <p:sldId id="422" r:id="rId35"/>
    <p:sldId id="821" r:id="rId36"/>
    <p:sldId id="1304" r:id="rId37"/>
    <p:sldId id="801" r:id="rId38"/>
    <p:sldId id="611" r:id="rId39"/>
    <p:sldId id="647" r:id="rId40"/>
    <p:sldId id="731" r:id="rId41"/>
    <p:sldId id="477" r:id="rId42"/>
    <p:sldId id="817" r:id="rId43"/>
    <p:sldId id="511" r:id="rId44"/>
    <p:sldId id="628" r:id="rId45"/>
    <p:sldId id="629" r:id="rId46"/>
    <p:sldId id="630" r:id="rId47"/>
    <p:sldId id="631" r:id="rId48"/>
    <p:sldId id="547" r:id="rId49"/>
    <p:sldId id="632" r:id="rId50"/>
    <p:sldId id="423" r:id="rId51"/>
    <p:sldId id="435" r:id="rId52"/>
    <p:sldId id="281" r:id="rId53"/>
    <p:sldId id="818" r:id="rId54"/>
    <p:sldId id="284" r:id="rId55"/>
    <p:sldId id="531" r:id="rId56"/>
    <p:sldId id="450" r:id="rId57"/>
    <p:sldId id="451" r:id="rId58"/>
    <p:sldId id="576" r:id="rId59"/>
    <p:sldId id="577" r:id="rId60"/>
    <p:sldId id="579" r:id="rId61"/>
    <p:sldId id="578" r:id="rId62"/>
    <p:sldId id="279" r:id="rId63"/>
    <p:sldId id="501" r:id="rId64"/>
    <p:sldId id="1178" r:id="rId65"/>
    <p:sldId id="538" r:id="rId66"/>
    <p:sldId id="539" r:id="rId67"/>
    <p:sldId id="310" r:id="rId68"/>
    <p:sldId id="1302" r:id="rId69"/>
    <p:sldId id="1303" r:id="rId70"/>
    <p:sldId id="600" r:id="rId71"/>
    <p:sldId id="601" r:id="rId72"/>
    <p:sldId id="575" r:id="rId73"/>
    <p:sldId id="574" r:id="rId74"/>
    <p:sldId id="558" r:id="rId75"/>
    <p:sldId id="330" r:id="rId76"/>
    <p:sldId id="283" r:id="rId7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77809" autoAdjust="0"/>
  </p:normalViewPr>
  <p:slideViewPr>
    <p:cSldViewPr snapToGrid="0" snapToObjects="1">
      <p:cViewPr varScale="1">
        <p:scale>
          <a:sx n="95" d="100"/>
          <a:sy n="95" d="100"/>
        </p:scale>
        <p:origin x="2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2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5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9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7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5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88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1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Gone from people serving computers to computers serving people.</a:t>
            </a:r>
          </a:p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Except for the odd outlier like </a:t>
            </a:r>
            <a:r>
              <a:rPr lang="en-US" altLang="en-US" b="0" i="0" dirty="0" err="1">
                <a:latin typeface="+mn-lt"/>
                <a:cs typeface="Gill Sans Light" panose="020B0302020104020203" pitchFamily="34" charset="-79"/>
              </a:rPr>
              <a:t>Pleo</a:t>
            </a:r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2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7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7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3567AF-22AE-DE4D-B406-4EB7D75E0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74D867-3F09-1F48-8148-FE9FC042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06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250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1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Gone from people serving computers to computers serving people.</a:t>
            </a:r>
          </a:p>
          <a:p>
            <a:r>
              <a:rPr lang="en-US" altLang="en-US" dirty="0">
                <a:latin typeface="+mn-lt"/>
              </a:rPr>
              <a:t>Except for the odd outlier like </a:t>
            </a:r>
            <a:r>
              <a:rPr lang="en-US" altLang="en-US" dirty="0" err="1">
                <a:latin typeface="+mn-lt"/>
              </a:rPr>
              <a:t>Pleo</a:t>
            </a:r>
            <a:r>
              <a:rPr lang="en-US" altLang="en-US" dirty="0">
                <a:latin typeface="+mn-lt"/>
              </a:rPr>
              <a:t>, that people </a:t>
            </a:r>
            <a:r>
              <a:rPr lang="en-US" altLang="en-US" dirty="0" err="1">
                <a:latin typeface="+mn-lt"/>
              </a:rPr>
              <a:t>naeed</a:t>
            </a:r>
            <a:r>
              <a:rPr lang="en-US" altLang="en-US" dirty="0">
                <a:latin typeface="+mn-lt"/>
              </a:rPr>
              <a:t>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201217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2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3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FCB4FF-B6A6-9144-A3C6-74A27A327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7F86AE8-DCBB-F54B-BB9B-CEFE03A1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0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4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0795485-7ED1-4C45-ACA0-E6C0B186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09DF287-3935-714C-85EB-B990DE32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2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to enable or disable interrupts must be privileged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4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10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81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1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Multics: MIT, GE, Bell Labs, 1969</a:t>
            </a:r>
          </a:p>
          <a:p>
            <a:r>
              <a:rPr lang="en-US" altLang="en-US" dirty="0">
                <a:latin typeface="+mn-lt"/>
              </a:rPr>
              <a:t>Revolutionary but “bloated” at 135kB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Famous “failures”: Multics, Mach, </a:t>
            </a:r>
            <a:r>
              <a:rPr lang="en-US" altLang="en-US" dirty="0" err="1">
                <a:latin typeface="+mn-lt"/>
              </a:rPr>
              <a:t>NextStep</a:t>
            </a:r>
            <a:r>
              <a:rPr lang="en-US" altLang="en-US" dirty="0">
                <a:latin typeface="+mn-lt"/>
              </a:rPr>
              <a:t>: innovative but too flawed to succeed.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40998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9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cs162 Fa19 L9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6313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41.png"/><Relationship Id="rId2" Type="http://schemas.openxmlformats.org/officeDocument/2006/relationships/image" Target="../media/image26.emf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2447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287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OS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19C39A6-462E-D949-99DD-12DA07D9B90F}"/>
              </a:ext>
            </a:extLst>
          </p:cNvPr>
          <p:cNvSpPr/>
          <p:nvPr/>
        </p:nvSpPr>
        <p:spPr>
          <a:xfrm>
            <a:off x="522211" y="2487703"/>
            <a:ext cx="1080765" cy="167928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3FC2-41E9-CA4E-8367-558954A88557}"/>
              </a:ext>
            </a:extLst>
          </p:cNvPr>
          <p:cNvSpPr txBox="1"/>
          <p:nvPr/>
        </p:nvSpPr>
        <p:spPr>
          <a:xfrm>
            <a:off x="775495" y="21183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DD32-BC08-194E-BBD2-266E161AF340}"/>
              </a:ext>
            </a:extLst>
          </p:cNvPr>
          <p:cNvSpPr/>
          <p:nvPr/>
        </p:nvSpPr>
        <p:spPr>
          <a:xfrm>
            <a:off x="3079310" y="2125557"/>
            <a:ext cx="931882" cy="4134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E1875-C901-FE4D-BD7C-9568E933A562}"/>
              </a:ext>
            </a:extLst>
          </p:cNvPr>
          <p:cNvSpPr txBox="1"/>
          <p:nvPr/>
        </p:nvSpPr>
        <p:spPr>
          <a:xfrm>
            <a:off x="3062555" y="1337746"/>
            <a:ext cx="96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90D90-CF04-CC42-9C71-E59E64AA0C34}"/>
              </a:ext>
            </a:extLst>
          </p:cNvPr>
          <p:cNvSpPr/>
          <p:nvPr/>
        </p:nvSpPr>
        <p:spPr>
          <a:xfrm>
            <a:off x="3079310" y="2125557"/>
            <a:ext cx="931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078035-3A47-9E4D-ADAB-C34DC249340E}"/>
              </a:ext>
            </a:extLst>
          </p:cNvPr>
          <p:cNvGrpSpPr/>
          <p:nvPr/>
        </p:nvGrpSpPr>
        <p:grpSpPr>
          <a:xfrm>
            <a:off x="575122" y="2056270"/>
            <a:ext cx="3436070" cy="1217043"/>
            <a:chOff x="795042" y="2056270"/>
            <a:chExt cx="3436070" cy="1217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1B653-C79E-904A-A2C3-98BC64D2744C}"/>
                </a:ext>
              </a:extLst>
            </p:cNvPr>
            <p:cNvSpPr txBox="1"/>
            <p:nvPr/>
          </p:nvSpPr>
          <p:spPr>
            <a:xfrm>
              <a:off x="795042" y="2965536"/>
              <a:ext cx="974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55F257-3CB9-854C-AE04-88271D0F68EA}"/>
                </a:ext>
              </a:extLst>
            </p:cNvPr>
            <p:cNvSpPr/>
            <p:nvPr/>
          </p:nvSpPr>
          <p:spPr>
            <a:xfrm>
              <a:off x="3299230" y="2494889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 instructions and data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66DC16-4F71-3A49-BF41-9C8E50E39E7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1769988" y="2819380"/>
              <a:ext cx="1529242" cy="300045"/>
            </a:xfrm>
            <a:prstGeom prst="bentConnector3">
              <a:avLst>
                <a:gd name="adj1" fmla="val 297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AA13DD-AD8D-F44F-B685-61F79CACF46A}"/>
                </a:ext>
              </a:extLst>
            </p:cNvPr>
            <p:cNvSpPr txBox="1"/>
            <p:nvPr/>
          </p:nvSpPr>
          <p:spPr>
            <a:xfrm>
              <a:off x="2235624" y="2056270"/>
              <a:ext cx="10967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(1)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BIOS copies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B80B2F-CEC5-D84B-91D2-93ED65F218AC}"/>
              </a:ext>
            </a:extLst>
          </p:cNvPr>
          <p:cNvGrpSpPr/>
          <p:nvPr/>
        </p:nvGrpSpPr>
        <p:grpSpPr>
          <a:xfrm>
            <a:off x="612216" y="2998926"/>
            <a:ext cx="3398976" cy="1788227"/>
            <a:chOff x="832136" y="2998926"/>
            <a:chExt cx="3398976" cy="1788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5ED93B-6EDE-FE44-B694-3689BB8F25F9}"/>
                </a:ext>
              </a:extLst>
            </p:cNvPr>
            <p:cNvSpPr/>
            <p:nvPr/>
          </p:nvSpPr>
          <p:spPr>
            <a:xfrm>
              <a:off x="3299230" y="3143871"/>
              <a:ext cx="931882" cy="1643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 instructions and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BAAEF-54AF-0340-8138-58436AD77877}"/>
                </a:ext>
              </a:extLst>
            </p:cNvPr>
            <p:cNvSpPr txBox="1"/>
            <p:nvPr/>
          </p:nvSpPr>
          <p:spPr>
            <a:xfrm>
              <a:off x="832136" y="3305187"/>
              <a:ext cx="900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3DFF6E1-A994-534C-9A34-0D7C00A597C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1732895" y="3459076"/>
              <a:ext cx="1566335" cy="506436"/>
            </a:xfrm>
            <a:prstGeom prst="bentConnector3">
              <a:avLst>
                <a:gd name="adj1" fmla="val 37438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54E13-CF0A-D741-8E09-313B2566F6E6}"/>
                </a:ext>
              </a:extLst>
            </p:cNvPr>
            <p:cNvSpPr txBox="1"/>
            <p:nvPr/>
          </p:nvSpPr>
          <p:spPr>
            <a:xfrm>
              <a:off x="2296538" y="2998926"/>
              <a:ext cx="9749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(2)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OS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40905-F183-184A-AB22-59EF8D8AD039}"/>
              </a:ext>
            </a:extLst>
          </p:cNvPr>
          <p:cNvGrpSpPr/>
          <p:nvPr/>
        </p:nvGrpSpPr>
        <p:grpSpPr>
          <a:xfrm>
            <a:off x="624817" y="3626774"/>
            <a:ext cx="3386375" cy="1815610"/>
            <a:chOff x="844737" y="3626774"/>
            <a:chExt cx="3386375" cy="18156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F4555-C9CF-0946-84D3-CFF7D70ADEAD}"/>
                </a:ext>
              </a:extLst>
            </p:cNvPr>
            <p:cNvSpPr/>
            <p:nvPr/>
          </p:nvSpPr>
          <p:spPr>
            <a:xfrm>
              <a:off x="3299230" y="4793402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 instructions and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773CF-18A8-2B4F-9713-388F3A2E2F00}"/>
                </a:ext>
              </a:extLst>
            </p:cNvPr>
            <p:cNvSpPr txBox="1"/>
            <p:nvPr/>
          </p:nvSpPr>
          <p:spPr>
            <a:xfrm>
              <a:off x="844737" y="362677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CEA56C6-9A2B-C848-AAEC-BC5F4A1C5B63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720298" y="3780663"/>
              <a:ext cx="1578932" cy="1337230"/>
            </a:xfrm>
            <a:prstGeom prst="bentConnector3">
              <a:avLst>
                <a:gd name="adj1" fmla="val 250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AE8BA-58C1-6543-84BA-FBC4ED7D2BE3}"/>
                </a:ext>
              </a:extLst>
            </p:cNvPr>
            <p:cNvSpPr txBox="1"/>
            <p:nvPr/>
          </p:nvSpPr>
          <p:spPr>
            <a:xfrm>
              <a:off x="2277301" y="4106922"/>
              <a:ext cx="10134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(3)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login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application</a:t>
              </a:r>
            </a:p>
          </p:txBody>
        </p:sp>
      </p:grp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611452B-5A88-334F-831A-79FA083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7" y="2125557"/>
            <a:ext cx="4197993" cy="4519718"/>
          </a:xfrm>
        </p:spPr>
        <p:txBody>
          <a:bodyPr/>
          <a:lstStyle/>
          <a:p>
            <a:r>
              <a:rPr lang="en-US" sz="1800" dirty="0"/>
              <a:t>In most x86 systems, BIOS is stored on Boot ROM</a:t>
            </a:r>
          </a:p>
          <a:p>
            <a:pPr lvl="1"/>
            <a:r>
              <a:rPr lang="en-US" sz="1400" dirty="0"/>
              <a:t>Expensive and writing to it is slow</a:t>
            </a:r>
          </a:p>
          <a:p>
            <a:pPr lvl="1"/>
            <a:endParaRPr lang="en-US" sz="1800" dirty="0"/>
          </a:p>
          <a:p>
            <a:r>
              <a:rPr lang="en-US" sz="1800" dirty="0"/>
              <a:t>Why not storing kernel on Boot ROM?</a:t>
            </a:r>
          </a:p>
          <a:p>
            <a:pPr lvl="1"/>
            <a:r>
              <a:rPr lang="en-US" sz="1400" dirty="0"/>
              <a:t>Hard to update (OS updates are frequent)</a:t>
            </a:r>
          </a:p>
          <a:p>
            <a:pPr lvl="1"/>
            <a:endParaRPr lang="en-US" sz="1400" dirty="0"/>
          </a:p>
          <a:p>
            <a:r>
              <a:rPr lang="en-US" sz="1800" dirty="0"/>
              <a:t>Why does BIOS load bootloader not OS?</a:t>
            </a:r>
          </a:p>
          <a:p>
            <a:pPr lvl="1"/>
            <a:r>
              <a:rPr lang="en-US" sz="1400" dirty="0"/>
              <a:t>Might have multiple OSes installed</a:t>
            </a:r>
          </a:p>
          <a:p>
            <a:pPr lvl="1"/>
            <a:r>
              <a:rPr lang="en-US" sz="1400" dirty="0"/>
              <a:t>BIOS needs to read raw bytes from disk, whereas bootloader needs to know how to read from filesystem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628650" y="3421638"/>
            <a:ext cx="4777728" cy="3223637"/>
          </a:xfrm>
        </p:spPr>
        <p:txBody>
          <a:bodyPr/>
          <a:lstStyle/>
          <a:p>
            <a:r>
              <a:rPr lang="en-US" sz="2000" dirty="0"/>
              <a:t>Load instruction and data segments of executable file into memory</a:t>
            </a:r>
          </a:p>
          <a:p>
            <a:r>
              <a:rPr lang="en-US" sz="2000" dirty="0"/>
              <a:t>Create stack and heap</a:t>
            </a:r>
          </a:p>
          <a:p>
            <a:r>
              <a:rPr lang="en-US" sz="2000" dirty="0"/>
              <a:t>“Transfer control to program”</a:t>
            </a:r>
          </a:p>
          <a:p>
            <a:r>
              <a:rPr lang="en-US" sz="2000" dirty="0"/>
              <a:t>Provide services to program</a:t>
            </a:r>
          </a:p>
          <a:p>
            <a:r>
              <a:rPr lang="en-US" sz="2000" dirty="0"/>
              <a:t>While protecting OS and program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5BAE6A-27F8-DD46-981B-66F6ADDED197}"/>
              </a:ext>
            </a:extLst>
          </p:cNvPr>
          <p:cNvGrpSpPr/>
          <p:nvPr/>
        </p:nvGrpSpPr>
        <p:grpSpPr>
          <a:xfrm>
            <a:off x="6885716" y="2710289"/>
            <a:ext cx="1247564" cy="1176929"/>
            <a:chOff x="6885716" y="2710289"/>
            <a:chExt cx="1247564" cy="1176929"/>
          </a:xfrm>
        </p:grpSpPr>
        <p:sp>
          <p:nvSpPr>
            <p:cNvPr id="37" name="Rectangle 36"/>
            <p:cNvSpPr/>
            <p:nvPr/>
          </p:nvSpPr>
          <p:spPr bwMode="auto">
            <a:xfrm rot="10800000" flipV="1">
              <a:off x="6885716" y="3486467"/>
              <a:ext cx="1247564" cy="40075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rot="10800000" flipV="1">
              <a:off x="6885716" y="2710289"/>
              <a:ext cx="1247564" cy="44082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108474-BA13-7442-BA76-07FFC753DD25}"/>
              </a:ext>
            </a:extLst>
          </p:cNvPr>
          <p:cNvGrpSpPr/>
          <p:nvPr/>
        </p:nvGrpSpPr>
        <p:grpSpPr>
          <a:xfrm>
            <a:off x="5496102" y="1372516"/>
            <a:ext cx="3631342" cy="4213725"/>
            <a:chOff x="5496102" y="1372516"/>
            <a:chExt cx="3631342" cy="4213725"/>
          </a:xfrm>
        </p:grpSpPr>
        <p:cxnSp>
          <p:nvCxnSpPr>
            <p:cNvPr id="25" name="Straight Arrow Connector 24"/>
            <p:cNvCxnSpPr>
              <a:cxnSpLocks/>
              <a:stCxn id="58" idx="3"/>
              <a:endCxn id="28" idx="1"/>
            </p:cNvCxnSpPr>
            <p:nvPr/>
          </p:nvCxnSpPr>
          <p:spPr bwMode="auto">
            <a:xfrm>
              <a:off x="5496102" y="2405926"/>
              <a:ext cx="1285050" cy="10581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2463410">
              <a:off x="5564215" y="2532508"/>
              <a:ext cx="12439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Loads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048723" y="3444756"/>
              <a:ext cx="8802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781152" y="1673402"/>
              <a:ext cx="1441852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849" y="5247687"/>
              <a:ext cx="100059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0x000…0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5302" y="1372516"/>
              <a:ext cx="9492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0xFFF…F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6885716" y="4416602"/>
              <a:ext cx="1247564" cy="68580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rot="10800000" flipV="1">
              <a:off x="6885716" y="388320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670956" y="2413478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rot="10800000" flipV="1">
              <a:off x="6871420" y="175546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4C40A-AB66-3C49-8731-2592174D26E7}"/>
              </a:ext>
            </a:extLst>
          </p:cNvPr>
          <p:cNvGrpSpPr/>
          <p:nvPr/>
        </p:nvGrpSpPr>
        <p:grpSpPr>
          <a:xfrm>
            <a:off x="3280863" y="1548743"/>
            <a:ext cx="2215239" cy="1714365"/>
            <a:chOff x="3280863" y="1548743"/>
            <a:chExt cx="2215239" cy="1714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36C95C-EAEF-3A46-AE3F-D709E1D73CA3}"/>
                </a:ext>
              </a:extLst>
            </p:cNvPr>
            <p:cNvGrpSpPr/>
            <p:nvPr/>
          </p:nvGrpSpPr>
          <p:grpSpPr>
            <a:xfrm>
              <a:off x="4397534" y="1548743"/>
              <a:ext cx="1098568" cy="1714365"/>
              <a:chOff x="2643610" y="3561753"/>
              <a:chExt cx="1329268" cy="171436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6B4EF2-F0A2-2C46-8E49-81C9ED494541}"/>
                  </a:ext>
                </a:extLst>
              </p:cNvPr>
              <p:cNvSpPr/>
              <p:nvPr/>
            </p:nvSpPr>
            <p:spPr>
              <a:xfrm>
                <a:off x="2643610" y="3561753"/>
                <a:ext cx="1329268" cy="1714365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Executable Image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76F391-6B8E-9B41-A6C2-518646EA19D9}"/>
                  </a:ext>
                </a:extLst>
              </p:cNvPr>
              <p:cNvSpPr/>
              <p:nvPr/>
            </p:nvSpPr>
            <p:spPr>
              <a:xfrm>
                <a:off x="2705004" y="4217913"/>
                <a:ext cx="1197220" cy="371682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E00E9-F5B2-5347-AC10-05BBC9F3E942}"/>
                  </a:ext>
                </a:extLst>
              </p:cNvPr>
              <p:cNvSpPr/>
              <p:nvPr/>
            </p:nvSpPr>
            <p:spPr>
              <a:xfrm>
                <a:off x="2705004" y="4612525"/>
                <a:ext cx="1197220" cy="544180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Instructions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35EC14-AF3C-4540-A705-A80CEF83F753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3280863" y="2124819"/>
              <a:ext cx="110382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5D7AC-1394-4249-AC57-E6CC2037F1A5}"/>
                </a:ext>
              </a:extLst>
            </p:cNvPr>
            <p:cNvSpPr txBox="1"/>
            <p:nvPr/>
          </p:nvSpPr>
          <p:spPr>
            <a:xfrm>
              <a:off x="3335741" y="172728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Compiler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21FD2-9F5E-0340-A6AD-FB6C799F6E69}"/>
              </a:ext>
            </a:extLst>
          </p:cNvPr>
          <p:cNvGrpSpPr/>
          <p:nvPr/>
        </p:nvGrpSpPr>
        <p:grpSpPr>
          <a:xfrm>
            <a:off x="1728023" y="1539350"/>
            <a:ext cx="1682332" cy="1170939"/>
            <a:chOff x="1728023" y="1539350"/>
            <a:chExt cx="1682332" cy="1170939"/>
          </a:xfrm>
        </p:grpSpPr>
        <p:sp>
          <p:nvSpPr>
            <p:cNvPr id="66" name="Vertical Scroll 65">
              <a:extLst>
                <a:ext uri="{FF2B5EF4-FFF2-40B4-BE49-F238E27FC236}">
                  <a16:creationId xmlns:a16="http://schemas.microsoft.com/office/drawing/2014/main" id="{C824CCD6-DF18-4B42-8CDB-DA8150A2A680}"/>
                </a:ext>
              </a:extLst>
            </p:cNvPr>
            <p:cNvSpPr/>
            <p:nvPr/>
          </p:nvSpPr>
          <p:spPr>
            <a:xfrm>
              <a:off x="2374416" y="1539350"/>
              <a:ext cx="1035939" cy="1170939"/>
            </a:xfrm>
            <a:prstGeom prst="verticalScroll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Source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629B3E-8DF7-2B48-B9C7-ABDE9AA14270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728023" y="2096612"/>
              <a:ext cx="787568" cy="52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46BA6F-AF8F-7746-A89C-4C5D635C87B8}"/>
                </a:ext>
              </a:extLst>
            </p:cNvPr>
            <p:cNvSpPr txBox="1"/>
            <p:nvPr/>
          </p:nvSpPr>
          <p:spPr>
            <a:xfrm>
              <a:off x="1828868" y="1710479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Edits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A695A-FDAB-C44E-8768-614AFC1A3E7D}"/>
              </a:ext>
            </a:extLst>
          </p:cNvPr>
          <p:cNvGrpSpPr/>
          <p:nvPr/>
        </p:nvGrpSpPr>
        <p:grpSpPr>
          <a:xfrm>
            <a:off x="5420642" y="2720852"/>
            <a:ext cx="2951187" cy="3935934"/>
            <a:chOff x="5420642" y="2720852"/>
            <a:chExt cx="2951187" cy="3935934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7847952" y="2720852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847952" y="3539124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781152" y="5571270"/>
              <a:ext cx="1441852" cy="685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6027" y="6318232"/>
              <a:ext cx="1755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Processor Registers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81152" y="5801709"/>
              <a:ext cx="1441852" cy="23620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4995" y="6010932"/>
              <a:ext cx="39786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402919" y="4569035"/>
              <a:ext cx="659865" cy="1639786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63B66-F5C0-AD41-BC44-525A3EAC7831}"/>
                </a:ext>
              </a:extLst>
            </p:cNvPr>
            <p:cNvSpPr txBox="1"/>
            <p:nvPr/>
          </p:nvSpPr>
          <p:spPr>
            <a:xfrm>
              <a:off x="5420642" y="4890296"/>
              <a:ext cx="1243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Starts Execution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3366D-ECB9-7A4F-8BBD-2AE84B8161C4}"/>
              </a:ext>
            </a:extLst>
          </p:cNvPr>
          <p:cNvGrpSpPr/>
          <p:nvPr/>
        </p:nvGrpSpPr>
        <p:grpSpPr>
          <a:xfrm>
            <a:off x="751205" y="1748907"/>
            <a:ext cx="976818" cy="695410"/>
            <a:chOff x="751205" y="1748907"/>
            <a:chExt cx="976818" cy="695410"/>
          </a:xfrm>
        </p:grpSpPr>
        <p:pic>
          <p:nvPicPr>
            <p:cNvPr id="71" name="Picture 2" descr="Image result for programmer">
              <a:extLst>
                <a:ext uri="{FF2B5EF4-FFF2-40B4-BE49-F238E27FC236}">
                  <a16:creationId xmlns:a16="http://schemas.microsoft.com/office/drawing/2014/main" id="{8C5C9DEC-2B45-FE41-9AC3-870901805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2038" y="1748907"/>
              <a:ext cx="965985" cy="69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50DA6-CCDD-F840-B6D6-49655D0E4324}"/>
                </a:ext>
              </a:extLst>
            </p:cNvPr>
            <p:cNvSpPr/>
            <p:nvPr/>
          </p:nvSpPr>
          <p:spPr>
            <a:xfrm rot="5400000">
              <a:off x="610301" y="1894456"/>
              <a:ext cx="420308" cy="138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learnworthy.net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Cycle:</a:t>
            </a:r>
            <a:br>
              <a:rPr lang="en-US" dirty="0"/>
            </a:br>
            <a:r>
              <a:rPr lang="en-US" dirty="0"/>
              <a:t>Fetch, Decode, Execute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01000" y="1395591"/>
            <a:ext cx="88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AB34AD-F5EA-C34A-93F2-524495AE7B54}"/>
              </a:ext>
            </a:extLst>
          </p:cNvPr>
          <p:cNvSpPr/>
          <p:nvPr/>
        </p:nvSpPr>
        <p:spPr bwMode="auto">
          <a:xfrm flipV="1">
            <a:off x="7220194" y="1767826"/>
            <a:ext cx="1441853" cy="4333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02715-7C9C-B24D-BC8F-4AB9BF29385D}"/>
              </a:ext>
            </a:extLst>
          </p:cNvPr>
          <p:cNvSpPr/>
          <p:nvPr/>
        </p:nvSpPr>
        <p:spPr bwMode="auto">
          <a:xfrm rot="10800000" flipV="1">
            <a:off x="7317338" y="2038403"/>
            <a:ext cx="1247564" cy="3482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08B0931-DB7D-6048-A07C-25DBE4D2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65609-4C27-1641-A4EF-E73B4A0673F7}"/>
              </a:ext>
            </a:extLst>
          </p:cNvPr>
          <p:cNvSpPr txBox="1"/>
          <p:nvPr/>
        </p:nvSpPr>
        <p:spPr>
          <a:xfrm>
            <a:off x="1947722" y="5958750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Next instruction or jump 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new address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A39D4D-E6E4-4844-B7AA-0C01B94D031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17260" y="4883543"/>
            <a:ext cx="562439" cy="10752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AF241B-00EE-D741-931F-7D17C264712D}"/>
              </a:ext>
            </a:extLst>
          </p:cNvPr>
          <p:cNvGrpSpPr/>
          <p:nvPr/>
        </p:nvGrpSpPr>
        <p:grpSpPr>
          <a:xfrm>
            <a:off x="5620007" y="5195106"/>
            <a:ext cx="1754039" cy="421855"/>
            <a:chOff x="5620007" y="5195106"/>
            <a:chExt cx="1754039" cy="421855"/>
          </a:xfrm>
        </p:grpSpPr>
        <p:sp>
          <p:nvSpPr>
            <p:cNvPr id="8" name="Rectangle 7"/>
            <p:cNvSpPr/>
            <p:nvPr/>
          </p:nvSpPr>
          <p:spPr bwMode="auto">
            <a:xfrm>
              <a:off x="5620007" y="5388361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0CB1BAAD-5AAF-D24E-8747-6ECDEAF08632}"/>
                </a:ext>
              </a:extLst>
            </p:cNvPr>
            <p:cNvCxnSpPr/>
            <p:nvPr/>
          </p:nvCxnSpPr>
          <p:spPr>
            <a:xfrm rot="5400000" flipH="1" flipV="1">
              <a:off x="6712673" y="4726989"/>
              <a:ext cx="193255" cy="11294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20D1AA-2466-F548-8C6E-A67F7E07429E}"/>
              </a:ext>
            </a:extLst>
          </p:cNvPr>
          <p:cNvGrpSpPr/>
          <p:nvPr/>
        </p:nvGrpSpPr>
        <p:grpSpPr>
          <a:xfrm>
            <a:off x="5728957" y="4406871"/>
            <a:ext cx="1645088" cy="643628"/>
            <a:chOff x="5728957" y="4406871"/>
            <a:chExt cx="1645088" cy="64362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FD044D2-B433-164A-A3A0-9A0A904BFDE4}"/>
                </a:ext>
              </a:extLst>
            </p:cNvPr>
            <p:cNvSpPr/>
            <p:nvPr/>
          </p:nvSpPr>
          <p:spPr>
            <a:xfrm>
              <a:off x="5728957" y="4406871"/>
              <a:ext cx="1031194" cy="476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Decode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767F46E-2372-394B-8A2F-9D0E54A9FA8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6725822" y="4402276"/>
              <a:ext cx="166955" cy="112949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6F5F095-B27B-E243-9CD2-85B7768DB438}"/>
              </a:ext>
            </a:extLst>
          </p:cNvPr>
          <p:cNvSpPr/>
          <p:nvPr/>
        </p:nvSpPr>
        <p:spPr bwMode="auto">
          <a:xfrm rot="10800000" flipV="1">
            <a:off x="7374045" y="4948217"/>
            <a:ext cx="1134151" cy="3754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Instructions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4794C-9D2E-7044-826E-BFB685C38FEE}"/>
              </a:ext>
            </a:extLst>
          </p:cNvPr>
          <p:cNvGrpSpPr/>
          <p:nvPr/>
        </p:nvGrpSpPr>
        <p:grpSpPr>
          <a:xfrm>
            <a:off x="5620007" y="1888584"/>
            <a:ext cx="1754040" cy="2030967"/>
            <a:chOff x="5620007" y="1888584"/>
            <a:chExt cx="1754040" cy="2030967"/>
          </a:xfrm>
        </p:grpSpPr>
        <p:sp>
          <p:nvSpPr>
            <p:cNvPr id="15" name="Trapezoid 14"/>
            <p:cNvSpPr/>
            <p:nvPr/>
          </p:nvSpPr>
          <p:spPr bwMode="auto">
            <a:xfrm>
              <a:off x="5620007" y="2386613"/>
              <a:ext cx="1249095" cy="520456"/>
            </a:xfrm>
            <a:prstGeom prst="trapezoid">
              <a:avLst>
                <a:gd name="adj" fmla="val 5599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20007" y="3143467"/>
              <a:ext cx="1249095" cy="7697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5620007" y="3340384"/>
              <a:ext cx="1249095" cy="2039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854212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V="1">
              <a:off x="6634896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F0456D-1B21-2642-B662-01F430F79CA4}"/>
                </a:ext>
              </a:extLst>
            </p:cNvPr>
            <p:cNvSpPr/>
            <p:nvPr/>
          </p:nvSpPr>
          <p:spPr bwMode="auto">
            <a:xfrm>
              <a:off x="5620007" y="1888584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03C389-F1B0-6D40-8A9E-C9247418C9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1065" y="2123153"/>
              <a:ext cx="0" cy="2634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058954F-F434-8F46-94EA-7ED6C04A3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5230" y="2903877"/>
              <a:ext cx="2018649" cy="12700"/>
            </a:xfrm>
            <a:prstGeom prst="bentConnector5">
              <a:avLst>
                <a:gd name="adj1" fmla="val -11324"/>
                <a:gd name="adj2" fmla="val -7308276"/>
                <a:gd name="adj3" fmla="val 111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8A49AD1-1ECD-9648-B324-A8AD0729BE3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747456" y="1760022"/>
              <a:ext cx="123690" cy="11294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418D84-9AED-5144-9C7A-768641C5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02" y="2002884"/>
              <a:ext cx="50494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1ADDC5-7652-5548-9D16-53797654A21D}"/>
              </a:ext>
            </a:extLst>
          </p:cNvPr>
          <p:cNvGrpSpPr/>
          <p:nvPr/>
        </p:nvGrpSpPr>
        <p:grpSpPr>
          <a:xfrm>
            <a:off x="5728957" y="5189435"/>
            <a:ext cx="1324989" cy="922429"/>
            <a:chOff x="5728957" y="5189435"/>
            <a:chExt cx="1324989" cy="92242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9AAC795-6822-5C42-A331-C0FDE11F0A19}"/>
                </a:ext>
              </a:extLst>
            </p:cNvPr>
            <p:cNvSpPr/>
            <p:nvPr/>
          </p:nvSpPr>
          <p:spPr>
            <a:xfrm>
              <a:off x="5728957" y="5815887"/>
              <a:ext cx="1031194" cy="2959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5639AF7-556D-B446-AED5-E88DAF2054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4554" y="5616961"/>
              <a:ext cx="1" cy="1989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240B83F-EF5F-6D4E-A6A2-31448DDF4840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rot="5400000">
              <a:off x="6188036" y="5245954"/>
              <a:ext cx="922429" cy="809391"/>
            </a:xfrm>
            <a:prstGeom prst="bentConnector3">
              <a:avLst>
                <a:gd name="adj1" fmla="val 124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(1</a:t>
            </a:r>
            <a:r>
              <a:rPr lang="en-US" baseline="30000" dirty="0"/>
              <a:t>st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is single </a:t>
            </a:r>
            <a:r>
              <a:rPr lang="en-US" altLang="en-US" sz="2000" dirty="0">
                <a:solidFill>
                  <a:srgbClr val="FF0000"/>
                </a:solidFill>
              </a:rPr>
              <a:t>unique</a:t>
            </a:r>
            <a:r>
              <a:rPr lang="en-US" altLang="en-US" sz="2000" dirty="0"/>
              <a:t> execution context</a:t>
            </a:r>
          </a:p>
          <a:p>
            <a:pPr lvl="1"/>
            <a:r>
              <a:rPr lang="en-US" altLang="en-US" sz="1800" dirty="0"/>
              <a:t>Program counter (PC), registers, execution flags, stack</a:t>
            </a:r>
          </a:p>
          <a:p>
            <a:pPr lvl="1"/>
            <a:endParaRPr lang="en-US" altLang="en-US" sz="1800" dirty="0"/>
          </a:p>
          <a:p>
            <a:r>
              <a:rPr lang="en-US" sz="2000" dirty="0"/>
              <a:t>Thread is executing on processor when it resides in processor’s registers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hold root state of thread (the rest is “in memory”)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are defined by </a:t>
            </a:r>
            <a:r>
              <a:rPr lang="en-US" sz="2000" dirty="0">
                <a:solidFill>
                  <a:srgbClr val="FF0000"/>
                </a:solidFill>
              </a:rPr>
              <a:t>instruction set architecture (ISA) </a:t>
            </a:r>
            <a:r>
              <a:rPr lang="en-US" sz="2000" dirty="0"/>
              <a:t>or by compiler</a:t>
            </a:r>
          </a:p>
          <a:p>
            <a:pPr lvl="1"/>
            <a:r>
              <a:rPr lang="en-US" sz="1800" dirty="0"/>
              <a:t>Stack pointer (SP) holds address of top of stack</a:t>
            </a:r>
          </a:p>
          <a:p>
            <a:pPr lvl="2"/>
            <a:r>
              <a:rPr lang="en-US" sz="1600" dirty="0"/>
              <a:t>Other conventions: frame pointer, heap pointer, data</a:t>
            </a:r>
          </a:p>
          <a:p>
            <a:pPr lvl="1"/>
            <a:r>
              <a:rPr lang="en-US" sz="1800" dirty="0"/>
              <a:t>PC register holds the address of executing instruction in the thread</a:t>
            </a:r>
          </a:p>
        </p:txBody>
      </p:sp>
    </p:spTree>
    <p:extLst>
      <p:ext uri="{BB962C8B-B14F-4D97-AF65-F5344CB8AC3E}">
        <p14:creationId xmlns:p14="http://schemas.microsoft.com/office/powerpoint/2010/main" val="4254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Space (2nd OS Concept)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 space</a:t>
            </a:r>
            <a:r>
              <a:rPr lang="fa-IR" altLang="en-US" sz="2400" dirty="0"/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memory</a:t>
            </a:r>
            <a:r>
              <a:rPr lang="en-US" altLang="en-US" sz="24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addresses</a:t>
            </a:r>
            <a:r>
              <a:rPr lang="en-US" altLang="en-US" sz="24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4GB of memory: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Virtual addresses</a:t>
            </a:r>
            <a:r>
              <a:rPr lang="en-US" altLang="en-US" sz="24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64-bit processor: 2</a:t>
            </a:r>
            <a:r>
              <a:rPr lang="en-US" altLang="en-US" sz="2000" baseline="30000" dirty="0"/>
              <a:t>64</a:t>
            </a:r>
            <a:r>
              <a:rPr lang="en-US" altLang="en-US" sz="2000" dirty="0"/>
              <a:t> &gt; 18 </a:t>
            </a:r>
            <a:r>
              <a:rPr lang="en-CA" altLang="en-US" sz="2000" dirty="0"/>
              <a:t>q</a:t>
            </a:r>
            <a:r>
              <a:rPr lang="en-CA" sz="2000" dirty="0"/>
              <a:t>uintillion (10</a:t>
            </a:r>
            <a:r>
              <a:rPr lang="en-CA" sz="2000" baseline="30000" dirty="0"/>
              <a:t>18</a:t>
            </a:r>
            <a:r>
              <a:rPr lang="en-CA" sz="2000" dirty="0"/>
              <a:t>)</a:t>
            </a:r>
            <a:r>
              <a:rPr lang="en-US" altLang="en-US" sz="2000" dirty="0"/>
              <a:t> addresses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1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</a:t>
            </a:r>
            <a:r>
              <a:rPr lang="en-US" altLang="en-US" dirty="0"/>
              <a:t>Address Space Layout </a:t>
            </a:r>
            <a:r>
              <a:rPr lang="en-US" altLang="en-US"/>
              <a:t>of </a:t>
            </a:r>
            <a:br>
              <a:rPr lang="en-US" altLang="en-US"/>
            </a:br>
            <a:r>
              <a:rPr lang="en-US" altLang="en-US"/>
              <a:t>C </a:t>
            </a:r>
            <a:r>
              <a:rPr lang="en-US" altLang="en-US" dirty="0"/>
              <a:t>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7155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53664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8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18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07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6587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1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2: OS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942123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0610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</p:spTree>
    <p:extLst>
      <p:ext uri="{BB962C8B-B14F-4D97-AF65-F5344CB8AC3E}">
        <p14:creationId xmlns:p14="http://schemas.microsoft.com/office/powerpoint/2010/main" val="265850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90464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35496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</p:spTree>
    <p:extLst>
      <p:ext uri="{BB962C8B-B14F-4D97-AF65-F5344CB8AC3E}">
        <p14:creationId xmlns:p14="http://schemas.microsoft.com/office/powerpoint/2010/main" val="9902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6881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</p:spTree>
    <p:extLst>
      <p:ext uri="{BB962C8B-B14F-4D97-AF65-F5344CB8AC3E}">
        <p14:creationId xmlns:p14="http://schemas.microsoft.com/office/powerpoint/2010/main" val="317326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8471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235291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02705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221212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45441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86218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26670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234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190307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686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401760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93009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86882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37025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4C-CCC6-AA4B-B875-F6E49ED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F82-6112-7D49-B2C0-045A3A8C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OS’s</a:t>
            </a:r>
          </a:p>
          <a:p>
            <a:r>
              <a:rPr lang="en-US" dirty="0"/>
              <a:t>Four fundamental OS concepts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Dual-mode operation/protection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(3</a:t>
            </a:r>
            <a:r>
              <a:rPr lang="en-US" altLang="en-US" baseline="30000" dirty="0"/>
              <a:t>rd</a:t>
            </a:r>
            <a:r>
              <a:rPr lang="en-US" altLang="en-US" dirty="0"/>
              <a:t> OS Concept)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4286601"/>
            <a:ext cx="7886700" cy="2358674"/>
          </a:xfrm>
        </p:spPr>
        <p:txBody>
          <a:bodyPr/>
          <a:lstStyle/>
          <a:p>
            <a:r>
              <a:rPr lang="en-US" altLang="en-US" sz="1800" dirty="0"/>
              <a:t>Process: e</a:t>
            </a:r>
            <a:r>
              <a:rPr lang="en-US" sz="1800" dirty="0"/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rights</a:t>
            </a:r>
          </a:p>
          <a:p>
            <a:pPr lvl="1"/>
            <a:r>
              <a:rPr lang="en-US" altLang="en-US" sz="1600" dirty="0"/>
              <a:t>Address space with one or more threads</a:t>
            </a:r>
          </a:p>
          <a:p>
            <a:pPr lvl="1"/>
            <a:r>
              <a:rPr lang="en-US" altLang="en-US" sz="1600" dirty="0"/>
              <a:t>Owns memory (address space)</a:t>
            </a:r>
          </a:p>
          <a:p>
            <a:pPr lvl="1"/>
            <a:r>
              <a:rPr lang="en-US" altLang="en-US" sz="1600" dirty="0"/>
              <a:t>Owns file descriptors, file system context, …</a:t>
            </a:r>
          </a:p>
          <a:p>
            <a:r>
              <a:rPr lang="en-US" altLang="en-US" sz="1800" dirty="0"/>
              <a:t>Fundamental tradeoff between </a:t>
            </a:r>
            <a:r>
              <a:rPr lang="en-US" altLang="en-US" sz="1800" dirty="0">
                <a:solidFill>
                  <a:srgbClr val="FF0000"/>
                </a:solidFill>
              </a:rPr>
              <a:t>protection and efficiency</a:t>
            </a:r>
          </a:p>
          <a:p>
            <a:pPr lvl="1"/>
            <a:r>
              <a:rPr lang="en-US" altLang="en-US" sz="1600" dirty="0"/>
              <a:t>Communication easier within a process</a:t>
            </a:r>
          </a:p>
          <a:p>
            <a:pPr lvl="1"/>
            <a:r>
              <a:rPr lang="en-US" altLang="en-US" sz="1600" dirty="0"/>
              <a:t>Communication harder between processes</a:t>
            </a:r>
          </a:p>
          <a:p>
            <a:endParaRPr lang="en-US" altLang="en-US" sz="18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10D11C-35A8-EC40-92C3-07D2F77940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1648" y="1492351"/>
            <a:ext cx="4680705" cy="26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0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881F13-B0B7-8C41-94AE-5F4CEFEB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Take to Create Process?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78454-6C87-3B48-A3AC-0BEAC7E0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Must construct new </a:t>
            </a:r>
            <a:r>
              <a:rPr lang="en-US" altLang="en-US" sz="2000" dirty="0">
                <a:solidFill>
                  <a:srgbClr val="FF0000"/>
                </a:solidFill>
              </a:rPr>
              <a:t>process control block (PCB)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Inexpensive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Must set up new </a:t>
            </a:r>
            <a:r>
              <a:rPr lang="en-US" altLang="en-US" sz="2000" i="1" dirty="0">
                <a:solidFill>
                  <a:srgbClr val="FF0000"/>
                </a:solidFill>
              </a:rPr>
              <a:t>page tables</a:t>
            </a:r>
            <a:r>
              <a:rPr lang="en-US" altLang="en-US" sz="2000" dirty="0"/>
              <a:t> for address space (more on this later)</a:t>
            </a:r>
          </a:p>
          <a:p>
            <a:pPr lvl="1"/>
            <a:r>
              <a:rPr lang="en-US" altLang="en-US" sz="1800" dirty="0"/>
              <a:t>More 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data from parent process? (Unix </a:t>
            </a:r>
            <a:r>
              <a:rPr lang="en-US" altLang="en-US" sz="1800" dirty="0">
                <a:latin typeface="Ubuntu Mono" panose="020B0509030602030204" pitchFamily="49" charset="0"/>
              </a:rPr>
              <a:t>fork()</a:t>
            </a:r>
            <a:r>
              <a:rPr lang="en-US" altLang="en-US" sz="2000" dirty="0"/>
              <a:t> )</a:t>
            </a:r>
          </a:p>
          <a:p>
            <a:pPr lvl="1"/>
            <a:r>
              <a:rPr lang="en-US" altLang="en-US" sz="1800" dirty="0"/>
              <a:t>With Unix </a:t>
            </a:r>
            <a:r>
              <a:rPr lang="en-US" altLang="en-US" sz="1600" dirty="0">
                <a:latin typeface="Ubuntu Mono" panose="020B0509030602030204" pitchFamily="49" charset="0"/>
              </a:rPr>
              <a:t>fork()</a:t>
            </a:r>
            <a:r>
              <a:rPr lang="en-US" altLang="en-US" sz="1800" dirty="0"/>
              <a:t>, child process gets copy of parent’s memory and I/O state</a:t>
            </a:r>
          </a:p>
          <a:p>
            <a:pPr lvl="1"/>
            <a:r>
              <a:rPr lang="en-US" altLang="en-US" sz="1800" dirty="0"/>
              <a:t>Originally very expensive</a:t>
            </a:r>
          </a:p>
          <a:p>
            <a:pPr lvl="1"/>
            <a:r>
              <a:rPr lang="en-US" altLang="en-US" sz="1800" dirty="0"/>
              <a:t>Much less expensive with </a:t>
            </a:r>
            <a:r>
              <a:rPr lang="ja-JP" altLang="en-US" sz="1800"/>
              <a:t>“</a:t>
            </a:r>
            <a:r>
              <a:rPr lang="en-US" altLang="ja-JP" sz="1800" dirty="0"/>
              <a:t>copy on write</a:t>
            </a:r>
            <a:r>
              <a:rPr lang="ja-JP" altLang="en-US" sz="1800"/>
              <a:t>”</a:t>
            </a:r>
            <a:r>
              <a:rPr lang="en-US" altLang="ja-JP" sz="1800" dirty="0"/>
              <a:t> (more on this later)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I/O state (file handles, etc.)</a:t>
            </a:r>
          </a:p>
          <a:p>
            <a:pPr lvl="1"/>
            <a:r>
              <a:rPr lang="en-US" altLang="en-US" sz="1800" dirty="0"/>
              <a:t>Medium expense</a:t>
            </a:r>
          </a:p>
        </p:txBody>
      </p:sp>
    </p:spTree>
    <p:extLst>
      <p:ext uri="{BB962C8B-B14F-4D97-AF65-F5344CB8AC3E}">
        <p14:creationId xmlns:p14="http://schemas.microsoft.com/office/powerpoint/2010/main" val="71062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549697"/>
            <a:ext cx="7886700" cy="2095577"/>
          </a:xfrm>
        </p:spPr>
        <p:txBody>
          <a:bodyPr/>
          <a:lstStyle/>
          <a:p>
            <a:r>
              <a:rPr lang="en-US" altLang="en-US" sz="2000" dirty="0"/>
              <a:t>Threads encapsulate </a:t>
            </a:r>
            <a:r>
              <a:rPr lang="en-US" altLang="en-US" sz="2000" dirty="0">
                <a:solidFill>
                  <a:srgbClr val="FF0000"/>
                </a:solidFill>
              </a:rPr>
              <a:t>concurrency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active</a:t>
            </a:r>
            <a:r>
              <a:rPr lang="en-US" altLang="en-US" sz="2000" dirty="0"/>
              <a:t> components</a:t>
            </a:r>
          </a:p>
          <a:p>
            <a:r>
              <a:rPr lang="en-US" altLang="en-US" sz="2000" dirty="0"/>
              <a:t>Address spaces encapsulate </a:t>
            </a:r>
            <a:r>
              <a:rPr lang="en-US" altLang="en-US" sz="2000" dirty="0">
                <a:solidFill>
                  <a:srgbClr val="FF0000"/>
                </a:solidFill>
              </a:rPr>
              <a:t>protection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passive</a:t>
            </a:r>
            <a:r>
              <a:rPr lang="en-US" altLang="en-US" sz="2000" dirty="0"/>
              <a:t> part</a:t>
            </a:r>
          </a:p>
          <a:p>
            <a:pPr lvl="1"/>
            <a:r>
              <a:rPr lang="en-US" altLang="en-US" sz="1800" dirty="0"/>
              <a:t>Keeps buggy program from trashing system</a:t>
            </a:r>
          </a:p>
          <a:p>
            <a:r>
              <a:rPr lang="en-US" altLang="en-US" sz="2000" dirty="0"/>
              <a:t>Why have multiple threads per address space?</a:t>
            </a:r>
          </a:p>
          <a:p>
            <a:pPr lvl="1"/>
            <a:r>
              <a:rPr lang="en-US" altLang="en-US" sz="1800" dirty="0"/>
              <a:t>Processes are expensive to start, switch between, and communicate between</a:t>
            </a:r>
          </a:p>
          <a:p>
            <a:endParaRPr lang="en-US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187D9-41BD-2945-99BB-181FFABA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753" y="1173571"/>
            <a:ext cx="5161550" cy="2798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66C2E-5ED1-2F49-A952-E6D2161AF63C}"/>
              </a:ext>
            </a:extLst>
          </p:cNvPr>
          <p:cNvSpPr/>
          <p:nvPr/>
        </p:nvSpPr>
        <p:spPr>
          <a:xfrm>
            <a:off x="1692565" y="3458736"/>
            <a:ext cx="4331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bbci.co.uk</a:t>
            </a:r>
            <a:endParaRPr lang="en-US" sz="500" dirty="0">
              <a:solidFill>
                <a:schemeClr val="bg1">
                  <a:lumMod val="8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Footprint of Multiple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position stacks relative to each other?</a:t>
            </a:r>
          </a:p>
          <a:p>
            <a:r>
              <a:rPr lang="en-US" altLang="ko-KR" sz="2400" dirty="0"/>
              <a:t>What maximum size should we choose for stacks?</a:t>
            </a:r>
          </a:p>
          <a:p>
            <a:pPr lvl="1"/>
            <a:r>
              <a:rPr lang="en-US" altLang="ko-KR" sz="2000" dirty="0"/>
              <a:t>8KB for </a:t>
            </a:r>
            <a:r>
              <a:rPr lang="en-US" altLang="ko-KR" sz="2000" dirty="0">
                <a:solidFill>
                  <a:srgbClr val="FF0000"/>
                </a:solidFill>
              </a:rPr>
              <a:t>kernel-level</a:t>
            </a:r>
            <a:r>
              <a:rPr lang="en-US" altLang="ko-KR" sz="2000" dirty="0"/>
              <a:t> stacks in Linux on x86</a:t>
            </a:r>
          </a:p>
          <a:p>
            <a:pPr lvl="1"/>
            <a:r>
              <a:rPr lang="en-US" altLang="ko-KR" sz="2000" dirty="0"/>
              <a:t>Less need for tight space constraint for user-level stacks</a:t>
            </a:r>
          </a:p>
          <a:p>
            <a:r>
              <a:rPr lang="en-US" altLang="ko-KR" sz="2400" dirty="0"/>
              <a:t>What happens if threads violate this?</a:t>
            </a:r>
          </a:p>
          <a:p>
            <a:pPr lvl="1"/>
            <a:r>
              <a:rPr lang="en-US" altLang="ko-KR" sz="2000" dirty="0"/>
              <a:t>“… program termination and/or corrupted data”</a:t>
            </a:r>
          </a:p>
          <a:p>
            <a:r>
              <a:rPr lang="en-US" altLang="ko-KR" sz="2400" dirty="0"/>
              <a:t>How might you catch violations?</a:t>
            </a:r>
          </a:p>
          <a:p>
            <a:pPr lvl="1"/>
            <a:r>
              <a:rPr lang="en-US" altLang="ko-KR" sz="2000" dirty="0"/>
              <a:t>Place guard values at top and bottom of each stack</a:t>
            </a:r>
          </a:p>
          <a:p>
            <a:pPr lvl="1"/>
            <a:r>
              <a:rPr lang="en-US" altLang="ko-KR" sz="2000" dirty="0"/>
              <a:t>Check values on every context switch</a:t>
            </a:r>
          </a:p>
          <a:p>
            <a:pPr lvl="1"/>
            <a:endParaRPr lang="en-US" altLang="ko-KR" sz="2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53585" y="2768786"/>
            <a:ext cx="1676828" cy="3403414"/>
            <a:chOff x="3648" y="1008"/>
            <a:chExt cx="1348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3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6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45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42" y="2226"/>
              <a:ext cx="10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altLang="ko-KR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Multiprogramming: Running Multiple Processes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1748" y="2259109"/>
            <a:ext cx="1510285" cy="377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9F04B-51F5-F04A-BE2C-1B2E4E8685B2}"/>
              </a:ext>
            </a:extLst>
          </p:cNvPr>
          <p:cNvGrpSpPr/>
          <p:nvPr/>
        </p:nvGrpSpPr>
        <p:grpSpPr>
          <a:xfrm>
            <a:off x="5949625" y="2477771"/>
            <a:ext cx="1294530" cy="970897"/>
            <a:chOff x="5461989" y="2135287"/>
            <a:chExt cx="1423983" cy="106798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61989" y="301680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61989" y="27794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61989" y="254213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461989" y="213528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>
              <a:off x="6794544" y="2135287"/>
              <a:ext cx="0" cy="169923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cxnSpLocks/>
            </p:cNvCxnSpPr>
            <p:nvPr/>
          </p:nvCxnSpPr>
          <p:spPr bwMode="auto">
            <a:xfrm flipV="1">
              <a:off x="6794544" y="2594008"/>
              <a:ext cx="0" cy="185462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513D-59A0-7849-B534-B8FF47F32E79}"/>
              </a:ext>
            </a:extLst>
          </p:cNvPr>
          <p:cNvGrpSpPr/>
          <p:nvPr/>
        </p:nvGrpSpPr>
        <p:grpSpPr>
          <a:xfrm>
            <a:off x="5949625" y="3712542"/>
            <a:ext cx="1294530" cy="970897"/>
            <a:chOff x="5461989" y="3370058"/>
            <a:chExt cx="1423983" cy="106798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461989" y="4251571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61989" y="401424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461989" y="377691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61989" y="3370058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 bwMode="auto">
            <a:xfrm>
              <a:off x="6794544" y="3370058"/>
              <a:ext cx="0" cy="172281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cxnSpLocks/>
            </p:cNvCxnSpPr>
            <p:nvPr/>
          </p:nvCxnSpPr>
          <p:spPr bwMode="auto">
            <a:xfrm flipV="1">
              <a:off x="6794544" y="3842017"/>
              <a:ext cx="0" cy="172224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87409-68D9-6F4F-BD3A-3902A2455E44}"/>
              </a:ext>
            </a:extLst>
          </p:cNvPr>
          <p:cNvGrpSpPr/>
          <p:nvPr/>
        </p:nvGrpSpPr>
        <p:grpSpPr>
          <a:xfrm>
            <a:off x="5949625" y="4962038"/>
            <a:ext cx="1294530" cy="970897"/>
            <a:chOff x="5461989" y="4823620"/>
            <a:chExt cx="1423983" cy="1067987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461989" y="5705133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61989" y="546780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461989" y="523047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61989" y="482362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 bwMode="auto">
            <a:xfrm>
              <a:off x="6794544" y="4823620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cxnSpLocks/>
            </p:cNvCxnSpPr>
            <p:nvPr/>
          </p:nvCxnSpPr>
          <p:spPr bwMode="auto">
            <a:xfrm flipV="1">
              <a:off x="6794544" y="5294299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99D3DE-1B3D-0E4D-AEA0-FA22055D414E}"/>
              </a:ext>
            </a:extLst>
          </p:cNvPr>
          <p:cNvSpPr/>
          <p:nvPr/>
        </p:nvSpPr>
        <p:spPr>
          <a:xfrm>
            <a:off x="1150145" y="2810424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C21E7D2-48B0-9C4D-9F10-528A63A0BD19}"/>
              </a:ext>
            </a:extLst>
          </p:cNvPr>
          <p:cNvSpPr/>
          <p:nvPr/>
        </p:nvSpPr>
        <p:spPr>
          <a:xfrm>
            <a:off x="1150145" y="2150991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9ECD44-805E-7B4D-9F54-3027B6CC8CE9}"/>
              </a:ext>
            </a:extLst>
          </p:cNvPr>
          <p:cNvSpPr/>
          <p:nvPr/>
        </p:nvSpPr>
        <p:spPr>
          <a:xfrm>
            <a:off x="3260234" y="2150025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F702F5-67C8-9940-8F0B-52A2A01753C1}"/>
              </a:ext>
            </a:extLst>
          </p:cNvPr>
          <p:cNvSpPr/>
          <p:nvPr/>
        </p:nvSpPr>
        <p:spPr>
          <a:xfrm>
            <a:off x="1929846" y="2150025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285B-02BA-F540-B3E1-2740B43125A5}"/>
              </a:ext>
            </a:extLst>
          </p:cNvPr>
          <p:cNvSpPr txBox="1"/>
          <p:nvPr/>
        </p:nvSpPr>
        <p:spPr>
          <a:xfrm>
            <a:off x="2726071" y="222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6473-DE4A-8648-9EC8-9F93E7416274}"/>
              </a:ext>
            </a:extLst>
          </p:cNvPr>
          <p:cNvSpPr txBox="1"/>
          <p:nvPr/>
        </p:nvSpPr>
        <p:spPr>
          <a:xfrm>
            <a:off x="5824081" y="183800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4FA5-3FD9-BD43-9283-429C52322A64}"/>
              </a:ext>
            </a:extLst>
          </p:cNvPr>
          <p:cNvGrpSpPr/>
          <p:nvPr/>
        </p:nvGrpSpPr>
        <p:grpSpPr>
          <a:xfrm>
            <a:off x="2646557" y="3063390"/>
            <a:ext cx="3174194" cy="2407856"/>
            <a:chOff x="2646557" y="3063390"/>
            <a:chExt cx="3174194" cy="24078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9AA61-8383-604B-9D09-495B1440C3DE}"/>
                </a:ext>
              </a:extLst>
            </p:cNvPr>
            <p:cNvSpPr txBox="1"/>
            <p:nvPr/>
          </p:nvSpPr>
          <p:spPr>
            <a:xfrm>
              <a:off x="2646557" y="4800065"/>
              <a:ext cx="1962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 spaces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022D16-2B63-D647-B257-AD41125B0EE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3063390"/>
              <a:ext cx="1149295" cy="1905952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6B5428-887F-A04B-B65E-7CE0AF76BC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4298161"/>
              <a:ext cx="1211414" cy="671181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331329-4C58-E243-BDD8-5F6FC41340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09337" y="4969342"/>
              <a:ext cx="1124533" cy="501904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Sharing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28650" y="3109702"/>
            <a:ext cx="7886700" cy="353557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Illusion</a:t>
            </a:r>
            <a:r>
              <a:rPr lang="en-US" sz="1800" dirty="0"/>
              <a:t>: infinite number of processors</a:t>
            </a:r>
          </a:p>
          <a:p>
            <a:pPr lvl="1"/>
            <a:r>
              <a:rPr lang="en-US" sz="1600" dirty="0"/>
              <a:t>Each thread runs on dedicated virtual processor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Reality</a:t>
            </a:r>
            <a:r>
              <a:rPr lang="en-US" sz="1800" dirty="0"/>
              <a:t>: few processors, multiple threads running at variable speed</a:t>
            </a:r>
          </a:p>
          <a:p>
            <a:r>
              <a:rPr lang="en-US" altLang="en-US" sz="1800" dirty="0"/>
              <a:t>How can we give illusion of infinite number of processors?</a:t>
            </a:r>
          </a:p>
          <a:p>
            <a:pPr lvl="1"/>
            <a:r>
              <a:rPr lang="en-US" altLang="en-US" sz="1600" dirty="0">
                <a:solidFill>
                  <a:srgbClr val="7030A0"/>
                </a:solidFill>
              </a:rPr>
              <a:t>Multiplex in time!</a:t>
            </a:r>
          </a:p>
          <a:p>
            <a:r>
              <a:rPr lang="en-US" altLang="en-US" sz="1800" dirty="0"/>
              <a:t>How do we </a:t>
            </a:r>
            <a:r>
              <a:rPr lang="en-US" altLang="en-US" sz="1800" dirty="0">
                <a:solidFill>
                  <a:srgbClr val="FF0000"/>
                </a:solidFill>
              </a:rPr>
              <a:t>switch</a:t>
            </a:r>
            <a:r>
              <a:rPr lang="en-US" altLang="en-US" sz="1800" dirty="0"/>
              <a:t> from one process to next?</a:t>
            </a:r>
          </a:p>
          <a:p>
            <a:pPr lvl="1"/>
            <a:r>
              <a:rPr lang="en-US" altLang="en-US" sz="1600" dirty="0"/>
              <a:t>Save PC, SP, and registers in current PCB</a:t>
            </a:r>
          </a:p>
          <a:p>
            <a:pPr lvl="1"/>
            <a:r>
              <a:rPr lang="en-US" altLang="en-US" sz="1600" dirty="0"/>
              <a:t>Load PC, SP, and registers from new PCB</a:t>
            </a:r>
          </a:p>
          <a:p>
            <a:r>
              <a:rPr lang="en-US" altLang="en-US" sz="1800" dirty="0"/>
              <a:t>What </a:t>
            </a:r>
            <a:r>
              <a:rPr lang="en-US" altLang="en-US" sz="1800" dirty="0">
                <a:solidFill>
                  <a:srgbClr val="FF0000"/>
                </a:solidFill>
              </a:rPr>
              <a:t>triggers</a:t>
            </a:r>
            <a:r>
              <a:rPr lang="en-US" altLang="en-US" sz="1800" dirty="0"/>
              <a:t> switch?</a:t>
            </a:r>
          </a:p>
          <a:p>
            <a:pPr lvl="1"/>
            <a:r>
              <a:rPr lang="en-US" altLang="en-US" sz="1600" dirty="0"/>
              <a:t>Timer, voluntary yield, I/O interrupts, …</a:t>
            </a:r>
          </a:p>
          <a:p>
            <a:pPr lvl="1"/>
            <a:endParaRPr lang="en-US" altLang="en-US" sz="1600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72000" y="1987253"/>
            <a:ext cx="3551479" cy="736355"/>
            <a:chOff x="2400" y="1152"/>
            <a:chExt cx="2971" cy="616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1" cy="384"/>
              <a:chOff x="672" y="2352"/>
              <a:chExt cx="4713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0" y="2352"/>
                <a:ext cx="785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925" y="1594"/>
              <a:ext cx="338" cy="174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408" y="170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D5544-548F-2B4E-9B33-79C7B95E2D2F}"/>
              </a:ext>
            </a:extLst>
          </p:cNvPr>
          <p:cNvGrpSpPr/>
          <p:nvPr/>
        </p:nvGrpSpPr>
        <p:grpSpPr>
          <a:xfrm>
            <a:off x="1474587" y="1485210"/>
            <a:ext cx="2079775" cy="1372171"/>
            <a:chOff x="1474587" y="1485210"/>
            <a:chExt cx="2079775" cy="1372171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290168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218942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1474587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00533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285984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15763" y="2167771"/>
              <a:ext cx="0" cy="169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577DE6-C844-5B4D-8BFA-70A1ED762364}"/>
                </a:ext>
              </a:extLst>
            </p:cNvPr>
            <p:cNvSpPr/>
            <p:nvPr/>
          </p:nvSpPr>
          <p:spPr>
            <a:xfrm>
              <a:off x="2172262" y="2341226"/>
              <a:ext cx="687003" cy="5161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Scheduling: </a:t>
            </a:r>
            <a:r>
              <a:rPr lang="en-US" sz="2400" dirty="0"/>
              <a:t>OS decides which process uses CPU time</a:t>
            </a:r>
          </a:p>
          <a:p>
            <a:pPr lvl="1"/>
            <a:r>
              <a:rPr lang="en-US" sz="2000" dirty="0"/>
              <a:t>Only one process is “running” on each CPU at any time</a:t>
            </a:r>
          </a:p>
          <a:p>
            <a:pPr lvl="1"/>
            <a:r>
              <a:rPr lang="en-US" sz="2000" dirty="0"/>
              <a:t>Scheduler could give more time to </a:t>
            </a:r>
            <a:r>
              <a:rPr lang="en-US" sz="2000" i="1" dirty="0"/>
              <a:t>important</a:t>
            </a:r>
            <a:r>
              <a:rPr lang="en-US" sz="2000" dirty="0"/>
              <a:t> processes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Protection: </a:t>
            </a:r>
            <a:r>
              <a:rPr lang="en-US" sz="2400" dirty="0"/>
              <a:t>OS divides non-CPU resources among processes</a:t>
            </a:r>
          </a:p>
          <a:p>
            <a:pPr lvl="1"/>
            <a:r>
              <a:rPr lang="en-US" sz="2000" dirty="0"/>
              <a:t>E.g., give each process their own address space</a:t>
            </a:r>
          </a:p>
          <a:p>
            <a:pPr lvl="1"/>
            <a:r>
              <a:rPr lang="en-US" sz="2000" dirty="0"/>
              <a:t>E.g., multiplex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6273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ED9-2984-F642-8E9B-B0BBB90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2E31-9AC1-0B4E-9A25-E0C2C55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586"/>
            <a:ext cx="7886700" cy="2615968"/>
          </a:xfrm>
        </p:spPr>
        <p:txBody>
          <a:bodyPr/>
          <a:lstStyle/>
          <a:p>
            <a:r>
              <a:rPr lang="en-US" sz="2000" dirty="0"/>
              <a:t>Kernel scheduler decides which </a:t>
            </a:r>
            <a:br>
              <a:rPr lang="en-US" sz="2000" dirty="0"/>
            </a:br>
            <a:r>
              <a:rPr lang="en-US" sz="2000" dirty="0"/>
              <a:t>processes/threads receive CPU</a:t>
            </a:r>
          </a:p>
          <a:p>
            <a:r>
              <a:rPr lang="en-US" sz="2000" dirty="0"/>
              <a:t>There are variety of scheduling policies for …</a:t>
            </a:r>
          </a:p>
          <a:p>
            <a:pPr lvl="1"/>
            <a:r>
              <a:rPr lang="en-US" sz="1800" dirty="0"/>
              <a:t>Fairness or</a:t>
            </a:r>
          </a:p>
          <a:p>
            <a:pPr lvl="1"/>
            <a:r>
              <a:rPr lang="en-US" sz="1800" dirty="0"/>
              <a:t>Realtime guarantees or</a:t>
            </a:r>
          </a:p>
          <a:p>
            <a:pPr lvl="1"/>
            <a:r>
              <a:rPr lang="en-US" sz="1800" dirty="0"/>
              <a:t>Latency optimization or …</a:t>
            </a:r>
            <a:endParaRPr lang="en-US" sz="2000" dirty="0"/>
          </a:p>
          <a:p>
            <a:r>
              <a:rPr lang="en-US" sz="2000" dirty="0"/>
              <a:t>Kernel scheduler maintains data structure containing PCBs</a:t>
            </a:r>
          </a:p>
        </p:txBody>
      </p:sp>
      <p:pic>
        <p:nvPicPr>
          <p:cNvPr id="1026" name="Picture 2" descr="scheduling Memes &amp; GIFs - Imgflip">
            <a:extLst>
              <a:ext uri="{FF2B5EF4-FFF2-40B4-BE49-F238E27FC236}">
                <a16:creationId xmlns:a16="http://schemas.microsoft.com/office/drawing/2014/main" id="{C95A4E83-A3A5-584F-ADC1-7A0EB320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150" y="1714586"/>
            <a:ext cx="2137612" cy="1779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7F559-9928-1B43-8641-7415498F442E}"/>
              </a:ext>
            </a:extLst>
          </p:cNvPr>
          <p:cNvSpPr txBox="1"/>
          <p:nvPr/>
        </p:nvSpPr>
        <p:spPr>
          <a:xfrm>
            <a:off x="2868688" y="4786259"/>
            <a:ext cx="3406623" cy="13849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if 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readyProcesses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(PCBs))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 = 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selectProcess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run(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 else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run_idle_process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2D5BBD5-C0BC-1244-9672-633DFACB7FF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3879502" y="5478757"/>
            <a:ext cx="1384995" cy="12700"/>
          </a:xfrm>
          <a:prstGeom prst="bentConnector5">
            <a:avLst>
              <a:gd name="adj1" fmla="val -16505"/>
              <a:gd name="adj2" fmla="val 15211898"/>
              <a:gd name="adj3" fmla="val 1165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Ready Queue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569676"/>
            <a:ext cx="8610600" cy="1089205"/>
          </a:xfrm>
        </p:spPr>
        <p:txBody>
          <a:bodyPr/>
          <a:lstStyle/>
          <a:p>
            <a:r>
              <a:rPr lang="en-US" altLang="en-US" sz="2000" dirty="0"/>
              <a:t>PCBs move from queue to queue as they change state</a:t>
            </a:r>
          </a:p>
          <a:p>
            <a:pPr lvl="1"/>
            <a:r>
              <a:rPr lang="en-US" altLang="en-US" sz="1800" dirty="0"/>
              <a:t>Decisions about which order to remove from queues are </a:t>
            </a:r>
            <a:r>
              <a:rPr lang="en-US" altLang="en-US" sz="1800" dirty="0">
                <a:solidFill>
                  <a:srgbClr val="FF0000"/>
                </a:solidFill>
              </a:rPr>
              <a:t>scheduling</a:t>
            </a:r>
            <a:r>
              <a:rPr lang="en-US" altLang="en-US" sz="1800" dirty="0"/>
              <a:t> decisions</a:t>
            </a:r>
          </a:p>
          <a:p>
            <a:pPr lvl="1"/>
            <a:r>
              <a:rPr lang="en-US" altLang="en-US" sz="1800" dirty="0"/>
              <a:t>Many algorithms possible (more on this in a few weeks)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3F0EF-1603-0F42-BE5F-4312D48C9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799" y="4835475"/>
            <a:ext cx="2914202" cy="16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F3CB3B7-6C13-8A4A-BA71-0D45B82C14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62" y="1509365"/>
            <a:ext cx="4920677" cy="18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Ready Queue And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Process not running </a:t>
            </a:r>
            <a:r>
              <a:rPr lang="en-US" altLang="ko-KR" sz="2000" dirty="0">
                <a:sym typeface="Symbol" panose="05050102010706020507" pitchFamily="18" charset="2"/>
              </a:rPr>
              <a:t> PCB </a:t>
            </a:r>
            <a:r>
              <a:rPr lang="en-US" altLang="ko-KR" sz="2000" dirty="0"/>
              <a:t>is in some scheduler queue</a:t>
            </a:r>
          </a:p>
          <a:p>
            <a:pPr lvl="1"/>
            <a:r>
              <a:rPr lang="en-US" altLang="ko-KR" sz="1800" dirty="0"/>
              <a:t>Separate queue for each device/signal/condition </a:t>
            </a:r>
          </a:p>
          <a:p>
            <a:pPr lvl="1"/>
            <a:r>
              <a:rPr lang="en-US" altLang="ko-KR" sz="1800" dirty="0"/>
              <a:t>Each queue can have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778466" y="3033854"/>
            <a:ext cx="4902842" cy="968431"/>
            <a:chOff x="1432" y="527"/>
            <a:chExt cx="3797" cy="75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703"/>
              <a:chOff x="2208" y="528"/>
              <a:chExt cx="672" cy="819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9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702"/>
              <a:chOff x="2208" y="528"/>
              <a:chExt cx="672" cy="819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703"/>
              <a:chOff x="2208" y="528"/>
              <a:chExt cx="672" cy="819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16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60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778305" y="5760955"/>
            <a:ext cx="2260962" cy="897412"/>
            <a:chOff x="933" y="2538"/>
            <a:chExt cx="1751" cy="695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38"/>
              <a:ext cx="772" cy="695"/>
              <a:chOff x="1680" y="2544"/>
              <a:chExt cx="772" cy="735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735"/>
                <a:chOff x="2208" y="528"/>
                <a:chExt cx="672" cy="812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975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8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64" name="Line 7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>
              <a:off x="933" y="2629"/>
              <a:ext cx="97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933" y="2687"/>
              <a:ext cx="979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778466" y="4396115"/>
            <a:ext cx="4281753" cy="985217"/>
            <a:chOff x="1432" y="1582"/>
            <a:chExt cx="3316" cy="763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957" y="1582"/>
              <a:ext cx="625" cy="693"/>
              <a:chOff x="2350" y="528"/>
              <a:chExt cx="673" cy="809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350" y="972"/>
                <a:ext cx="672" cy="36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2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351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350" y="747"/>
                <a:ext cx="672" cy="233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589" y="167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2"/>
              <a:ext cx="772" cy="693"/>
              <a:chOff x="3984" y="2064"/>
              <a:chExt cx="772" cy="73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732"/>
                <a:chOff x="2208" y="528"/>
                <a:chExt cx="672" cy="809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972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3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570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778606" y="3847612"/>
            <a:ext cx="191104" cy="232424"/>
            <a:chOff x="1422" y="1137"/>
            <a:chExt cx="148" cy="180"/>
          </a:xfrm>
        </p:grpSpPr>
        <p:sp>
          <p:nvSpPr>
            <p:cNvPr id="16421" name="Line 115"/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15" name="Line 122"/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165707" y="3011903"/>
            <a:ext cx="1612761" cy="3244888"/>
            <a:chOff x="183" y="510"/>
            <a:chExt cx="1249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25" y="510"/>
              <a:ext cx="47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Ready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244" y="105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USB</a:t>
              </a:r>
            </a:p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244" y="153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244" y="2063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83" y="2591"/>
              <a:ext cx="5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Ether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Netwk 0</a:t>
              </a:r>
            </a:p>
          </p:txBody>
        </p:sp>
      </p:grpSp>
      <p:grpSp>
        <p:nvGrpSpPr>
          <p:cNvPr id="114" name="Group 134">
            <a:extLst>
              <a:ext uri="{FF2B5EF4-FFF2-40B4-BE49-F238E27FC236}">
                <a16:creationId xmlns:a16="http://schemas.microsoft.com/office/drawing/2014/main" id="{41B74123-14BC-A042-A2FF-13E615A8DA00}"/>
              </a:ext>
            </a:extLst>
          </p:cNvPr>
          <p:cNvGrpSpPr>
            <a:grpSpLocks/>
          </p:cNvGrpSpPr>
          <p:nvPr/>
        </p:nvGrpSpPr>
        <p:grpSpPr bwMode="auto">
          <a:xfrm>
            <a:off x="2778606" y="5216441"/>
            <a:ext cx="191104" cy="232424"/>
            <a:chOff x="1422" y="1137"/>
            <a:chExt cx="148" cy="180"/>
          </a:xfrm>
        </p:grpSpPr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8541D4E1-8D09-AB4B-B548-700A0C7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16" name="Line 122">
              <a:extLst>
                <a:ext uri="{FF2B5EF4-FFF2-40B4-BE49-F238E27FC236}">
                  <a16:creationId xmlns:a16="http://schemas.microsoft.com/office/drawing/2014/main" id="{77B195B7-0BAD-264D-9107-5EA21526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</a:t>
            </a:r>
            <a:r>
              <a:rPr lang="en-US" altLang="en-US" sz="1600" dirty="0" err="1"/>
              <a:t>Multics</a:t>
            </a:r>
            <a:endParaRPr lang="en-US" altLang="en-US" sz="1600" dirty="0"/>
          </a:p>
          <a:p>
            <a:endParaRPr lang="en-US" altLang="en-US" sz="2000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55219" y="544494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EFDBA-9931-8447-8ACD-2747EED9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9" y="424461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PCBs could point to multiple TCBs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Switching threads within one block is simple thread switch</a:t>
            </a:r>
          </a:p>
          <a:p>
            <a:r>
              <a:rPr lang="en-US" altLang="ko-KR" sz="2400" dirty="0"/>
              <a:t>Switching threads across blocks requires changes to memory and I/O address tables</a:t>
            </a:r>
          </a:p>
          <a:p>
            <a:pPr lvl="1"/>
            <a:endParaRPr lang="ko-KR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8397" y="2613690"/>
            <a:ext cx="4346893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17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45860"/>
            <a:ext cx="7886700" cy="2799416"/>
          </a:xfrm>
        </p:spPr>
        <p:txBody>
          <a:bodyPr/>
          <a:lstStyle/>
          <a:p>
            <a:r>
              <a:rPr lang="en-US" sz="2000" dirty="0"/>
              <a:t>OS must protect itself from user programs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prevent OS from crashing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limit scope of what processes can do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Privacy</a:t>
            </a:r>
            <a:r>
              <a:rPr lang="en-US" sz="1800" dirty="0"/>
              <a:t>: limit data each process can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Fairness</a:t>
            </a:r>
            <a:r>
              <a:rPr lang="en-US" sz="1800" dirty="0"/>
              <a:t>: enforce appropriate share of HW</a:t>
            </a:r>
          </a:p>
          <a:p>
            <a:r>
              <a:rPr lang="en-US" sz="2000" dirty="0"/>
              <a:t>It must protect user programs from one another</a:t>
            </a:r>
          </a:p>
          <a:p>
            <a:r>
              <a:rPr lang="en-US" sz="2000" dirty="0"/>
              <a:t>Main method is to limit translation from virtual to physical address space</a:t>
            </a:r>
          </a:p>
        </p:txBody>
      </p:sp>
      <p:pic>
        <p:nvPicPr>
          <p:cNvPr id="3074" name="Picture 2" descr="Leonardo Dicaprio Cheers Meme - Imgflip">
            <a:extLst>
              <a:ext uri="{FF2B5EF4-FFF2-40B4-BE49-F238E27FC236}">
                <a16:creationId xmlns:a16="http://schemas.microsoft.com/office/drawing/2014/main" id="{2072CA44-5DE5-7744-82F4-F1C29F8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080" y="1485550"/>
            <a:ext cx="2937840" cy="195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967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E29CE6-5F2F-EB44-9869-924FFF5E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Protect Processes from One Another?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90EDB79-8704-0349-BF2D-F3A7E968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lang="en-US" altLang="en-US" dirty="0"/>
              <a:t>Every process does not have access to all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I/O devices</a:t>
            </a:r>
          </a:p>
          <a:p>
            <a:pPr lvl="1"/>
            <a:r>
              <a:rPr lang="en-US" altLang="en-US" dirty="0"/>
              <a:t>Every process does not have access to every device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access to </a:t>
            </a:r>
            <a:r>
              <a:rPr lang="en-US" altLang="en-US" dirty="0">
                <a:solidFill>
                  <a:srgbClr val="FF0000"/>
                </a:solidFill>
              </a:rPr>
              <a:t>processor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Preemptive</a:t>
            </a:r>
            <a:r>
              <a:rPr lang="en-US" altLang="en-US" dirty="0"/>
              <a:t> switching from process to process</a:t>
            </a:r>
          </a:p>
          <a:p>
            <a:pPr lvl="1"/>
            <a:r>
              <a:rPr lang="en-US" altLang="en-US" dirty="0"/>
              <a:t>Use of </a:t>
            </a:r>
            <a:r>
              <a:rPr lang="en-US" altLang="en-US" dirty="0">
                <a:solidFill>
                  <a:srgbClr val="FF0000"/>
                </a:solidFill>
              </a:rPr>
              <a:t>timer</a:t>
            </a:r>
          </a:p>
          <a:p>
            <a:pPr lvl="1"/>
            <a:r>
              <a:rPr lang="en-US" altLang="en-US" dirty="0"/>
              <a:t>Must not be possible to disable timer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Maps:</a:t>
            </a:r>
            <a:br>
              <a:rPr lang="en-US" altLang="en-US" dirty="0"/>
            </a:br>
            <a:r>
              <a:rPr lang="en-US" altLang="en-US" dirty="0"/>
              <a:t>Illusion of Separate Address Space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2619357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026111" y="2015262"/>
            <a:ext cx="4183666" cy="3941635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325398" y="2361020"/>
            <a:ext cx="1313879" cy="89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t"/>
          <a:lstStyle/>
          <a:p>
            <a:r>
              <a:rPr lang="en-US" sz="1500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325398" y="3398292"/>
            <a:ext cx="1313879" cy="1106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I/O State</a:t>
            </a:r>
          </a:p>
          <a:p>
            <a:r>
              <a:rPr lang="en-US" sz="150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325398" y="4781322"/>
            <a:ext cx="1313879" cy="829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66475" y="3467444"/>
            <a:ext cx="1521333" cy="1037272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300542" y="2257293"/>
            <a:ext cx="1840813" cy="3457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int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if 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printf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3125332" y="1570897"/>
            <a:ext cx="1890367" cy="4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69317" y="2361020"/>
            <a:ext cx="2382769" cy="2143696"/>
            <a:chOff x="5929232" y="1905000"/>
            <a:chExt cx="2625639" cy="2286000"/>
          </a:xfrm>
          <a:noFill/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5929232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878469" y="2667000"/>
              <a:ext cx="1676402" cy="457200"/>
            </a:xfrm>
            <a:prstGeom prst="wedgeRectCallout">
              <a:avLst>
                <a:gd name="adj1" fmla="val -82615"/>
                <a:gd name="adj2" fmla="val 351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743074" y="2930779"/>
            <a:ext cx="829818" cy="25101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50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52987" y="4701896"/>
            <a:ext cx="3872484" cy="968121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rgbClr val="233AE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233AE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233AE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4985167" y="1676400"/>
            <a:ext cx="3387308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en-US" sz="1800" dirty="0"/>
              <a:t>Memory/IO state: </a:t>
            </a:r>
            <a:r>
              <a:rPr lang="en-US" sz="18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Process creation: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(involves at least one context switch)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2914651" y="249078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663178" y="167640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67026" y="1690687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444605" y="1690687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1883378" y="386238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103729" y="3919237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3850271" y="392318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14600" y="4776787"/>
            <a:ext cx="7429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2886075" y="4319587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2886075" y="3462337"/>
            <a:ext cx="10572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343150" y="3462337"/>
            <a:ext cx="54292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1143000" y="3462337"/>
            <a:ext cx="17430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467721" y="4442727"/>
            <a:ext cx="914400" cy="514350"/>
          </a:xfrm>
          <a:prstGeom prst="wedgeRectCallout">
            <a:avLst>
              <a:gd name="adj1" fmla="val -111778"/>
              <a:gd name="adj2" fmla="val -2547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429000" y="1976437"/>
            <a:ext cx="1028700" cy="14859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976437"/>
            <a:ext cx="1028700" cy="14859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628650" y="1976437"/>
            <a:ext cx="1028700" cy="14859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ldLvl="2"/>
      <p:bldP spid="993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3B00311A-1610-8F4A-92E8-3487B41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8E4B74-B79B-E140-A4F8-A25FFEC2E2EF}"/>
              </a:ext>
            </a:extLst>
          </p:cNvPr>
          <p:cNvSpPr/>
          <p:nvPr/>
        </p:nvSpPr>
        <p:spPr bwMode="auto">
          <a:xfrm>
            <a:off x="1962716" y="4000500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19397" y="1676400"/>
            <a:ext cx="3295953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(</a:t>
            </a:r>
            <a:r>
              <a:rPr lang="en-US" sz="2000" dirty="0" err="1"/>
              <a:t>ish</a:t>
            </a:r>
            <a:r>
              <a:rPr lang="en-US" sz="2000" dirty="0"/>
              <a:t>) (thread switch overhead low)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366797" y="4857750"/>
            <a:ext cx="7429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50" idx="2"/>
            <a:endCxn id="49" idx="0"/>
          </p:cNvCxnSpPr>
          <p:nvPr/>
        </p:nvCxnSpPr>
        <p:spPr bwMode="auto">
          <a:xfrm flipH="1">
            <a:off x="2738272" y="4393927"/>
            <a:ext cx="1307" cy="4638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395497" y="4538754"/>
            <a:ext cx="914400" cy="514350"/>
          </a:xfrm>
          <a:prstGeom prst="wedgeRectCallout">
            <a:avLst>
              <a:gd name="adj1" fmla="val -118458"/>
              <a:gd name="adj2" fmla="val -4445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stCxn id="8233" idx="2"/>
            <a:endCxn id="51" idx="0"/>
          </p:cNvCxnSpPr>
          <p:nvPr/>
        </p:nvCxnSpPr>
        <p:spPr bwMode="auto">
          <a:xfrm flipH="1">
            <a:off x="2745062" y="3486150"/>
            <a:ext cx="5260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51" idx="0"/>
          </p:cNvCxnSpPr>
          <p:nvPr/>
        </p:nvCxnSpPr>
        <p:spPr bwMode="auto">
          <a:xfrm>
            <a:off x="1013686" y="3486150"/>
            <a:ext cx="17313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51" idx="0"/>
          </p:cNvCxnSpPr>
          <p:nvPr/>
        </p:nvCxnSpPr>
        <p:spPr bwMode="auto">
          <a:xfrm>
            <a:off x="1585186" y="3486150"/>
            <a:ext cx="11598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51" idx="0"/>
          </p:cNvCxnSpPr>
          <p:nvPr/>
        </p:nvCxnSpPr>
        <p:spPr bwMode="auto">
          <a:xfrm flipH="1">
            <a:off x="2745062" y="3486150"/>
            <a:ext cx="10975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701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6529" y="5069108"/>
            <a:ext cx="3086100" cy="571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Multi-cores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85326" y="1676400"/>
            <a:ext cx="3230024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(only CPU state)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(thread switch overhead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, may not need to switch at all!)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59" idx="2"/>
            <a:endCxn id="54" idx="0"/>
          </p:cNvCxnSpPr>
          <p:nvPr/>
        </p:nvCxnSpPr>
        <p:spPr bwMode="auto">
          <a:xfrm flipH="1">
            <a:off x="1625154" y="4393927"/>
            <a:ext cx="1114425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310829" y="5183408"/>
            <a:ext cx="62865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99662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73957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482529" y="5183408"/>
            <a:ext cx="6858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59" idx="2"/>
            <a:endCxn id="57" idx="0"/>
          </p:cNvCxnSpPr>
          <p:nvPr/>
        </p:nvCxnSpPr>
        <p:spPr bwMode="auto">
          <a:xfrm flipH="1">
            <a:off x="2339529" y="4393927"/>
            <a:ext cx="4000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59" idx="2"/>
            <a:endCxn id="58" idx="0"/>
          </p:cNvCxnSpPr>
          <p:nvPr/>
        </p:nvCxnSpPr>
        <p:spPr bwMode="auto">
          <a:xfrm>
            <a:off x="2739579" y="4393927"/>
            <a:ext cx="34290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59" idx="2"/>
            <a:endCxn id="63" idx="0"/>
          </p:cNvCxnSpPr>
          <p:nvPr/>
        </p:nvCxnSpPr>
        <p:spPr bwMode="auto">
          <a:xfrm>
            <a:off x="2739579" y="4393927"/>
            <a:ext cx="10858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4332819" y="5193275"/>
            <a:ext cx="546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67667" y="4372436"/>
            <a:ext cx="2712944" cy="514350"/>
            <a:chOff x="2667000" y="4360133"/>
            <a:chExt cx="3617259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760259" y="4360133"/>
              <a:ext cx="1524000" cy="685800"/>
            </a:xfrm>
            <a:prstGeom prst="wedgeRectCallout">
              <a:avLst>
                <a:gd name="adj1" fmla="val -100377"/>
                <a:gd name="adj2" fmla="val 1411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 dirty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B353A13C-F8BD-7746-85D6-82049B7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499FCB-AA04-2D4F-954D-D1ACE4A82EA8}"/>
              </a:ext>
            </a:extLst>
          </p:cNvPr>
          <p:cNvSpPr/>
          <p:nvPr/>
        </p:nvSpPr>
        <p:spPr bwMode="auto">
          <a:xfrm>
            <a:off x="1971096" y="4000740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4E53E637-D6E5-F04F-8C49-3FFF76AC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5E8170BA-EAD8-EC4D-ADE2-5C3D6A69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4" name="Rounded Rectangle 76">
            <a:extLst>
              <a:ext uri="{FF2B5EF4-FFF2-40B4-BE49-F238E27FC236}">
                <a16:creationId xmlns:a16="http://schemas.microsoft.com/office/drawing/2014/main" id="{58890381-D56B-8C4D-9DC3-1F9C4AA6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65" name="Rectangle 78">
            <a:extLst>
              <a:ext uri="{FF2B5EF4-FFF2-40B4-BE49-F238E27FC236}">
                <a16:creationId xmlns:a16="http://schemas.microsoft.com/office/drawing/2014/main" id="{E6585A58-2B4D-C743-B73A-76E332F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66" name="Rectangle 79">
            <a:extLst>
              <a:ext uri="{FF2B5EF4-FFF2-40B4-BE49-F238E27FC236}">
                <a16:creationId xmlns:a16="http://schemas.microsoft.com/office/drawing/2014/main" id="{FA14CB0A-CC78-0D46-8D4A-9033EF35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67" name="Group 80">
            <a:extLst>
              <a:ext uri="{FF2B5EF4-FFF2-40B4-BE49-F238E27FC236}">
                <a16:creationId xmlns:a16="http://schemas.microsoft.com/office/drawing/2014/main" id="{2BCC456B-8B69-8941-834C-C879CBE65A4E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68" name="Rounded Rectangle 81">
              <a:extLst>
                <a:ext uri="{FF2B5EF4-FFF2-40B4-BE49-F238E27FC236}">
                  <a16:creationId xmlns:a16="http://schemas.microsoft.com/office/drawing/2014/main" id="{88A0C24F-9407-994D-9488-374AF4B8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BA52B98F-6999-DE48-A680-E221AFDA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CFCAC54B-21B0-8649-8A45-DA372A7C2042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71" name="Rounded Rectangle 49">
              <a:extLst>
                <a:ext uri="{FF2B5EF4-FFF2-40B4-BE49-F238E27FC236}">
                  <a16:creationId xmlns:a16="http://schemas.microsoft.com/office/drawing/2014/main" id="{7653759F-BAEC-0940-9C82-0B69FA76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90C5C1D3-060C-714F-B964-ED07291D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4">
            <a:extLst>
              <a:ext uri="{FF2B5EF4-FFF2-40B4-BE49-F238E27FC236}">
                <a16:creationId xmlns:a16="http://schemas.microsoft.com/office/drawing/2014/main" id="{470191D2-B6FC-4344-A783-D867C9EE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48D33301-5C0E-7146-8E8D-B8047F13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299233F3-44C3-B048-ACAD-A186CC18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38ECA5A3-ECB2-C34B-B225-8AC1EF79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2BD92F52-2466-8046-AC6A-6D43A958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78" name="Rectangle 85">
            <a:extLst>
              <a:ext uri="{FF2B5EF4-FFF2-40B4-BE49-F238E27FC236}">
                <a16:creationId xmlns:a16="http://schemas.microsoft.com/office/drawing/2014/main" id="{47306698-2B5B-2A40-BA0E-8FA85262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79" name="Group 87">
            <a:extLst>
              <a:ext uri="{FF2B5EF4-FFF2-40B4-BE49-F238E27FC236}">
                <a16:creationId xmlns:a16="http://schemas.microsoft.com/office/drawing/2014/main" id="{8E14A034-A7C0-6C4D-8849-1C14E954FDDB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0" name="Rounded Rectangle 88">
              <a:extLst>
                <a:ext uri="{FF2B5EF4-FFF2-40B4-BE49-F238E27FC236}">
                  <a16:creationId xmlns:a16="http://schemas.microsoft.com/office/drawing/2014/main" id="{35FA73D3-307F-A240-87AA-A4E9BD43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FFF532FA-B509-C547-BBB7-BF06E4380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65C5B37A-A9F2-5544-A854-434675CE9FE1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3" name="Rounded Rectangle 91">
              <a:extLst>
                <a:ext uri="{FF2B5EF4-FFF2-40B4-BE49-F238E27FC236}">
                  <a16:creationId xmlns:a16="http://schemas.microsoft.com/office/drawing/2014/main" id="{853E7D08-E678-3641-BCFA-0E4E43A0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CB5558A9-89CB-0B4C-9511-9D74F4D2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5" name="TextBox 93">
            <a:extLst>
              <a:ext uri="{FF2B5EF4-FFF2-40B4-BE49-F238E27FC236}">
                <a16:creationId xmlns:a16="http://schemas.microsoft.com/office/drawing/2014/main" id="{F3ADF217-D966-0E46-80D3-DA4AE0F4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6" name="TextBox 94">
            <a:extLst>
              <a:ext uri="{FF2B5EF4-FFF2-40B4-BE49-F238E27FC236}">
                <a16:creationId xmlns:a16="http://schemas.microsoft.com/office/drawing/2014/main" id="{117F8B0F-EEA9-344C-8E8E-1B01B25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5DF437E4-CC76-6B4F-94A8-1101F6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8" name="Straight Arrow Connector 98">
            <a:extLst>
              <a:ext uri="{FF2B5EF4-FFF2-40B4-BE49-F238E27FC236}">
                <a16:creationId xmlns:a16="http://schemas.microsoft.com/office/drawing/2014/main" id="{3FD928FD-F908-0645-9CB8-33EB19B71EAA}"/>
              </a:ext>
            </a:extLst>
          </p:cNvPr>
          <p:cNvCxnSpPr>
            <a:cxnSpLocks noChangeShapeType="1"/>
            <a:stCxn id="80" idx="2"/>
            <a:endCxn id="60" idx="0"/>
          </p:cNvCxnSpPr>
          <p:nvPr/>
        </p:nvCxnSpPr>
        <p:spPr bwMode="auto">
          <a:xfrm flipH="1">
            <a:off x="2753442" y="3486150"/>
            <a:ext cx="5176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9" name="Straight Arrow Connector 99">
            <a:extLst>
              <a:ext uri="{FF2B5EF4-FFF2-40B4-BE49-F238E27FC236}">
                <a16:creationId xmlns:a16="http://schemas.microsoft.com/office/drawing/2014/main" id="{F08C7C5A-9FE1-7D43-92E3-4F33ED1885A4}"/>
              </a:ext>
            </a:extLst>
          </p:cNvPr>
          <p:cNvCxnSpPr>
            <a:cxnSpLocks noChangeShapeType="1"/>
            <a:stCxn id="68" idx="2"/>
            <a:endCxn id="60" idx="0"/>
          </p:cNvCxnSpPr>
          <p:nvPr/>
        </p:nvCxnSpPr>
        <p:spPr bwMode="auto">
          <a:xfrm>
            <a:off x="1013686" y="3486150"/>
            <a:ext cx="17397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0" name="Straight Arrow Connector 100">
            <a:extLst>
              <a:ext uri="{FF2B5EF4-FFF2-40B4-BE49-F238E27FC236}">
                <a16:creationId xmlns:a16="http://schemas.microsoft.com/office/drawing/2014/main" id="{9825E32D-C744-8544-A3E7-73C9EC0BDD12}"/>
              </a:ext>
            </a:extLst>
          </p:cNvPr>
          <p:cNvCxnSpPr>
            <a:cxnSpLocks noChangeShapeType="1"/>
            <a:stCxn id="71" idx="2"/>
            <a:endCxn id="60" idx="0"/>
          </p:cNvCxnSpPr>
          <p:nvPr/>
        </p:nvCxnSpPr>
        <p:spPr bwMode="auto">
          <a:xfrm>
            <a:off x="1585186" y="3486150"/>
            <a:ext cx="11682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Straight Arrow Connector 51">
            <a:extLst>
              <a:ext uri="{FF2B5EF4-FFF2-40B4-BE49-F238E27FC236}">
                <a16:creationId xmlns:a16="http://schemas.microsoft.com/office/drawing/2014/main" id="{867D585C-504A-8747-B1B5-269302B53179}"/>
              </a:ext>
            </a:extLst>
          </p:cNvPr>
          <p:cNvCxnSpPr>
            <a:cxnSpLocks noChangeShapeType="1"/>
            <a:stCxn id="83" idx="2"/>
            <a:endCxn id="60" idx="0"/>
          </p:cNvCxnSpPr>
          <p:nvPr/>
        </p:nvCxnSpPr>
        <p:spPr bwMode="auto">
          <a:xfrm flipH="1">
            <a:off x="2753442" y="3486150"/>
            <a:ext cx="10891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" name="Rectangle 77">
            <a:extLst>
              <a:ext uri="{FF2B5EF4-FFF2-40B4-BE49-F238E27FC236}">
                <a16:creationId xmlns:a16="http://schemas.microsoft.com/office/drawing/2014/main" id="{D22253FA-E994-2641-9CD7-A8E85CF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DB945B4B-E852-0846-BE60-A89B72AC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4" name="Rectangle 77">
            <a:extLst>
              <a:ext uri="{FF2B5EF4-FFF2-40B4-BE49-F238E27FC236}">
                <a16:creationId xmlns:a16="http://schemas.microsoft.com/office/drawing/2014/main" id="{91A6A585-3C6A-084E-8073-4270BC5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0723A3E8-75AE-6E49-9080-304F625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587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78080-C116-074B-A4C1-7E9659C1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Hyperthreading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D5B4E2C-CAC8-CC4F-8735-2B63EBF8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4726584"/>
            <a:ext cx="7886700" cy="1918691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altLang="en-US" sz="1600" dirty="0"/>
              <a:t>Superscalar processors can execute multiple instructions that are independent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Multiprocessors can execute multiple independent threads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Fine-grained multithreading executes two independent threads by switches between them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Hyperthreading duplicates register state to make second (hardware) “thread” (virtual core)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From OS’s point of view, virtual cores are separate CPUs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OS can schedule as many threads at a time as there are virtual cores (but, sub-linear speedup!)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See: </a:t>
            </a:r>
            <a:r>
              <a:rPr lang="en-US" altLang="en-US" sz="1400" dirty="0">
                <a:hlinkClick r:id="rId3"/>
              </a:rPr>
              <a:t>http://www.cs.washington.edu/research/smt/index.html</a:t>
            </a:r>
            <a:r>
              <a:rPr lang="en-US" altLang="en-US" sz="1400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5ACCD5-76C1-F14A-88A6-6FEF44CC7A2A}"/>
              </a:ext>
            </a:extLst>
          </p:cNvPr>
          <p:cNvGraphicFramePr>
            <a:graphicFrameLocks noGrp="1"/>
          </p:cNvGraphicFramePr>
          <p:nvPr/>
        </p:nvGraphicFramePr>
        <p:xfrm>
          <a:off x="317919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B6B0F6-9591-594C-B845-B47B81E5E791}"/>
              </a:ext>
            </a:extLst>
          </p:cNvPr>
          <p:cNvGraphicFramePr>
            <a:graphicFrameLocks noGrp="1"/>
          </p:cNvGraphicFramePr>
          <p:nvPr/>
        </p:nvGraphicFramePr>
        <p:xfrm>
          <a:off x="397428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E50120-2D02-2A4F-B75C-B236F1883A97}"/>
              </a:ext>
            </a:extLst>
          </p:cNvPr>
          <p:cNvGraphicFramePr>
            <a:graphicFrameLocks noGrp="1"/>
          </p:cNvGraphicFramePr>
          <p:nvPr/>
        </p:nvGraphicFramePr>
        <p:xfrm>
          <a:off x="510555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2EF32-8090-5E4B-AE7E-1919AB278C99}"/>
              </a:ext>
            </a:extLst>
          </p:cNvPr>
          <p:cNvGraphicFramePr>
            <a:graphicFrameLocks noGrp="1"/>
          </p:cNvGraphicFramePr>
          <p:nvPr/>
        </p:nvGraphicFramePr>
        <p:xfrm>
          <a:off x="6236815" y="2091921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71D8D6-4927-3248-850C-60B41BB8EE82}"/>
              </a:ext>
            </a:extLst>
          </p:cNvPr>
          <p:cNvGraphicFramePr>
            <a:graphicFrameLocks noGrp="1"/>
          </p:cNvGraphicFramePr>
          <p:nvPr/>
        </p:nvGraphicFramePr>
        <p:xfrm>
          <a:off x="204793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AA0B43-49A7-5641-8ACD-CCAC5359D40F}"/>
              </a:ext>
            </a:extLst>
          </p:cNvPr>
          <p:cNvSpPr txBox="1"/>
          <p:nvPr/>
        </p:nvSpPr>
        <p:spPr>
          <a:xfrm>
            <a:off x="1856774" y="143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Superscalar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46A47-B7F1-534F-A0A3-EAFD7867D70B}"/>
              </a:ext>
            </a:extLst>
          </p:cNvPr>
          <p:cNvSpPr txBox="1"/>
          <p:nvPr/>
        </p:nvSpPr>
        <p:spPr>
          <a:xfrm>
            <a:off x="3280551" y="14326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Multi-processor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F3E8-1325-424B-802F-731E5E845A84}"/>
              </a:ext>
            </a:extLst>
          </p:cNvPr>
          <p:cNvSpPr txBox="1"/>
          <p:nvPr/>
        </p:nvSpPr>
        <p:spPr>
          <a:xfrm>
            <a:off x="4852682" y="143266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Fine-grained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C34E0-9993-FC4F-A068-40A72D513B3A}"/>
              </a:ext>
            </a:extLst>
          </p:cNvPr>
          <p:cNvSpPr txBox="1"/>
          <p:nvPr/>
        </p:nvSpPr>
        <p:spPr>
          <a:xfrm>
            <a:off x="5983944" y="143265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Simultaneous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9DA50-A457-124B-B890-284D7D596B45}"/>
              </a:ext>
            </a:extLst>
          </p:cNvPr>
          <p:cNvCxnSpPr>
            <a:cxnSpLocks/>
          </p:cNvCxnSpPr>
          <p:nvPr/>
        </p:nvCxnSpPr>
        <p:spPr>
          <a:xfrm>
            <a:off x="4872359" y="2173979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3E648-0E0E-D144-8489-5E7E6F44D89C}"/>
              </a:ext>
            </a:extLst>
          </p:cNvPr>
          <p:cNvCxnSpPr>
            <a:cxnSpLocks/>
          </p:cNvCxnSpPr>
          <p:nvPr/>
        </p:nvCxnSpPr>
        <p:spPr>
          <a:xfrm>
            <a:off x="2949426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C7A8A-FEA6-C64B-AB7C-1A67CDA5F1A6}"/>
              </a:ext>
            </a:extLst>
          </p:cNvPr>
          <p:cNvCxnSpPr>
            <a:cxnSpLocks/>
          </p:cNvCxnSpPr>
          <p:nvPr/>
        </p:nvCxnSpPr>
        <p:spPr>
          <a:xfrm>
            <a:off x="5998421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56936-C82C-A443-872E-57AFFD9A965A}"/>
              </a:ext>
            </a:extLst>
          </p:cNvPr>
          <p:cNvCxnSpPr/>
          <p:nvPr/>
        </p:nvCxnSpPr>
        <p:spPr>
          <a:xfrm>
            <a:off x="1845302" y="2737310"/>
            <a:ext cx="0" cy="1129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B9D6-B3C4-9441-B9A5-457C9281CCAA}"/>
              </a:ext>
            </a:extLst>
          </p:cNvPr>
          <p:cNvSpPr txBox="1"/>
          <p:nvPr/>
        </p:nvSpPr>
        <p:spPr>
          <a:xfrm rot="16200000">
            <a:off x="1027289" y="31059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 (cycles)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7EF367-437E-494E-9ED8-D44EC2EF2BB1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590160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9FFD13-315D-A442-8DBA-0D2790C6E8BF}"/>
              </a:ext>
            </a:extLst>
          </p:cNvPr>
          <p:cNvSpPr txBox="1"/>
          <p:nvPr/>
        </p:nvSpPr>
        <p:spPr>
          <a:xfrm>
            <a:off x="7463239" y="254848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787F151-A645-9B46-BB5B-5DB0316D5C54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872793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B18ED7D-E57C-7440-9AD5-7B0937B35BCA}"/>
              </a:ext>
            </a:extLst>
          </p:cNvPr>
          <p:cNvSpPr txBox="1"/>
          <p:nvPr/>
        </p:nvSpPr>
        <p:spPr>
          <a:xfrm>
            <a:off x="7463239" y="283111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5852EBC-C548-EF4D-B97D-3C7247A9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790" y="1997796"/>
            <a:ext cx="298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Colored blocks show</a:t>
            </a:r>
            <a:b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executed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470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  <p:bldP spid="19" grpId="0"/>
      <p:bldP spid="20" grpId="0"/>
      <p:bldP spid="21" grpId="0"/>
      <p:bldP spid="22" grpId="0"/>
      <p:bldP spid="27" grpId="0"/>
      <p:bldP spid="29" grpId="0"/>
      <p:bldP spid="31" grpId="0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EE8EF-4528-5F4C-B427-76A61ED81806}"/>
              </a:ext>
            </a:extLst>
          </p:cNvPr>
          <p:cNvGrpSpPr/>
          <p:nvPr/>
        </p:nvGrpSpPr>
        <p:grpSpPr>
          <a:xfrm>
            <a:off x="1196529" y="5091204"/>
            <a:ext cx="3086100" cy="1085850"/>
            <a:chOff x="1375442" y="4938804"/>
            <a:chExt cx="3086100" cy="10858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5442" y="4938804"/>
              <a:ext cx="3086100" cy="10858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/>
                <a:ea typeface="ＭＳ Ｐゴシック" charset="0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489742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1</a:t>
              </a:r>
            </a:p>
          </p:txBody>
        </p:sp>
        <p:grpSp>
          <p:nvGrpSpPr>
            <p:cNvPr id="10275" name="Group 54"/>
            <p:cNvGrpSpPr>
              <a:grpSpLocks/>
            </p:cNvGrpSpPr>
            <p:nvPr/>
          </p:nvGrpSpPr>
          <p:grpSpPr bwMode="auto">
            <a:xfrm>
              <a:off x="1546892" y="5167404"/>
              <a:ext cx="228600" cy="457200"/>
              <a:chOff x="7010400" y="1143000"/>
              <a:chExt cx="457200" cy="1828800"/>
            </a:xfrm>
          </p:grpSpPr>
          <p:sp>
            <p:nvSpPr>
              <p:cNvPr id="10318" name="Rounded Rectangle 55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9" name="Freeform 61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276" name="Group 67"/>
            <p:cNvGrpSpPr>
              <a:grpSpLocks/>
            </p:cNvGrpSpPr>
            <p:nvPr/>
          </p:nvGrpSpPr>
          <p:grpSpPr bwMode="auto">
            <a:xfrm>
              <a:off x="1832642" y="5167404"/>
              <a:ext cx="228600" cy="457200"/>
              <a:chOff x="7010400" y="1143000"/>
              <a:chExt cx="457200" cy="1828800"/>
            </a:xfrm>
          </p:grpSpPr>
          <p:sp>
            <p:nvSpPr>
              <p:cNvPr id="10316" name="Rounded Rectangle 6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Freeform 69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58F61DA-C01E-3446-A566-2372AB5619E4}"/>
                </a:ext>
              </a:extLst>
            </p:cNvPr>
            <p:cNvSpPr/>
            <p:nvPr/>
          </p:nvSpPr>
          <p:spPr bwMode="auto">
            <a:xfrm>
              <a:off x="2227712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2</a:t>
              </a:r>
            </a:p>
          </p:txBody>
        </p:sp>
        <p:grpSp>
          <p:nvGrpSpPr>
            <p:cNvPr id="133" name="Group 54">
              <a:extLst>
                <a:ext uri="{FF2B5EF4-FFF2-40B4-BE49-F238E27FC236}">
                  <a16:creationId xmlns:a16="http://schemas.microsoft.com/office/drawing/2014/main" id="{FEAA0710-71F1-B144-B724-A6949CEB9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862" y="5167404"/>
              <a:ext cx="228600" cy="457200"/>
              <a:chOff x="7010400" y="1143000"/>
              <a:chExt cx="457200" cy="1828800"/>
            </a:xfrm>
          </p:grpSpPr>
          <p:sp>
            <p:nvSpPr>
              <p:cNvPr id="134" name="Rounded Rectangle 55">
                <a:extLst>
                  <a:ext uri="{FF2B5EF4-FFF2-40B4-BE49-F238E27FC236}">
                    <a16:creationId xmlns:a16="http://schemas.microsoft.com/office/drawing/2014/main" id="{7D227FDB-1CE1-A440-9A67-CCC4A8FB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F45878B8-ECD9-7F4B-9289-5397D185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36" name="Group 67">
              <a:extLst>
                <a:ext uri="{FF2B5EF4-FFF2-40B4-BE49-F238E27FC236}">
                  <a16:creationId xmlns:a16="http://schemas.microsoft.com/office/drawing/2014/main" id="{A960D07A-3D83-2E4C-B158-B0662C349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612" y="5167404"/>
              <a:ext cx="228600" cy="457200"/>
              <a:chOff x="7010400" y="1143000"/>
              <a:chExt cx="457200" cy="1828800"/>
            </a:xfrm>
          </p:grpSpPr>
          <p:sp>
            <p:nvSpPr>
              <p:cNvPr id="137" name="Rounded Rectangle 68">
                <a:extLst>
                  <a:ext uri="{FF2B5EF4-FFF2-40B4-BE49-F238E27FC236}">
                    <a16:creationId xmlns:a16="http://schemas.microsoft.com/office/drawing/2014/main" id="{C3E9EA01-CDDC-FC43-91A5-E834B899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7AC92191-B07F-8A43-982F-6DBD9049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4FCAD6-BE3D-3743-9FE3-D71BB7C99079}"/>
                </a:ext>
              </a:extLst>
            </p:cNvPr>
            <p:cNvSpPr/>
            <p:nvPr/>
          </p:nvSpPr>
          <p:spPr bwMode="auto">
            <a:xfrm>
              <a:off x="2975586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3</a:t>
              </a:r>
            </a:p>
          </p:txBody>
        </p:sp>
        <p:grpSp>
          <p:nvGrpSpPr>
            <p:cNvPr id="140" name="Group 54">
              <a:extLst>
                <a:ext uri="{FF2B5EF4-FFF2-40B4-BE49-F238E27FC236}">
                  <a16:creationId xmlns:a16="http://schemas.microsoft.com/office/drawing/2014/main" id="{24E5C07A-055D-834A-92BF-85E62425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736" y="5167404"/>
              <a:ext cx="228600" cy="457200"/>
              <a:chOff x="7010400" y="1143000"/>
              <a:chExt cx="457200" cy="1828800"/>
            </a:xfrm>
          </p:grpSpPr>
          <p:sp>
            <p:nvSpPr>
              <p:cNvPr id="141" name="Rounded Rectangle 55">
                <a:extLst>
                  <a:ext uri="{FF2B5EF4-FFF2-40B4-BE49-F238E27FC236}">
                    <a16:creationId xmlns:a16="http://schemas.microsoft.com/office/drawing/2014/main" id="{0B007D56-40BE-3E4A-8BB4-ED6E14F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2" name="Freeform 61">
                <a:extLst>
                  <a:ext uri="{FF2B5EF4-FFF2-40B4-BE49-F238E27FC236}">
                    <a16:creationId xmlns:a16="http://schemas.microsoft.com/office/drawing/2014/main" id="{BCF80447-F9D2-3245-B7A1-93C085F7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43" name="Group 67">
              <a:extLst>
                <a:ext uri="{FF2B5EF4-FFF2-40B4-BE49-F238E27FC236}">
                  <a16:creationId xmlns:a16="http://schemas.microsoft.com/office/drawing/2014/main" id="{A1FEBA6B-74B1-094E-8062-24EB9DD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486" y="5167404"/>
              <a:ext cx="228600" cy="457200"/>
              <a:chOff x="7010400" y="1143000"/>
              <a:chExt cx="457200" cy="1828800"/>
            </a:xfrm>
          </p:grpSpPr>
          <p:sp>
            <p:nvSpPr>
              <p:cNvPr id="144" name="Rounded Rectangle 68">
                <a:extLst>
                  <a:ext uri="{FF2B5EF4-FFF2-40B4-BE49-F238E27FC236}">
                    <a16:creationId xmlns:a16="http://schemas.microsoft.com/office/drawing/2014/main" id="{143616F0-353E-F347-84FD-62382FCE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5" name="Freeform 69">
                <a:extLst>
                  <a:ext uri="{FF2B5EF4-FFF2-40B4-BE49-F238E27FC236}">
                    <a16:creationId xmlns:a16="http://schemas.microsoft.com/office/drawing/2014/main" id="{21B26006-ECBE-174F-83E2-014F064C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307B11-515E-B543-8661-7C1999F584F0}"/>
                </a:ext>
              </a:extLst>
            </p:cNvPr>
            <p:cNvSpPr/>
            <p:nvPr/>
          </p:nvSpPr>
          <p:spPr bwMode="auto">
            <a:xfrm>
              <a:off x="3712816" y="5110254"/>
              <a:ext cx="628650" cy="7429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4</a:t>
              </a:r>
            </a:p>
          </p:txBody>
        </p:sp>
        <p:grpSp>
          <p:nvGrpSpPr>
            <p:cNvPr id="147" name="Group 54">
              <a:extLst>
                <a:ext uri="{FF2B5EF4-FFF2-40B4-BE49-F238E27FC236}">
                  <a16:creationId xmlns:a16="http://schemas.microsoft.com/office/drawing/2014/main" id="{ADA30BD3-D8ED-1E43-B867-248290E3F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66" y="5167404"/>
              <a:ext cx="228600" cy="457200"/>
              <a:chOff x="7010400" y="1143000"/>
              <a:chExt cx="457200" cy="1828800"/>
            </a:xfrm>
          </p:grpSpPr>
          <p:sp>
            <p:nvSpPr>
              <p:cNvPr id="148" name="Rounded Rectangle 55">
                <a:extLst>
                  <a:ext uri="{FF2B5EF4-FFF2-40B4-BE49-F238E27FC236}">
                    <a16:creationId xmlns:a16="http://schemas.microsoft.com/office/drawing/2014/main" id="{5B11EDE2-B259-E64D-B443-DF560492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0EFDB4C4-6519-8940-8F18-051DF631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50" name="Group 67">
              <a:extLst>
                <a:ext uri="{FF2B5EF4-FFF2-40B4-BE49-F238E27FC236}">
                  <a16:creationId xmlns:a16="http://schemas.microsoft.com/office/drawing/2014/main" id="{3AA0675C-1047-7A4D-944B-B73D3863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716" y="5167404"/>
              <a:ext cx="228600" cy="457200"/>
              <a:chOff x="7010400" y="1143000"/>
              <a:chExt cx="457200" cy="1828800"/>
            </a:xfrm>
          </p:grpSpPr>
          <p:sp>
            <p:nvSpPr>
              <p:cNvPr id="151" name="Rounded Rectangle 68">
                <a:extLst>
                  <a:ext uri="{FF2B5EF4-FFF2-40B4-BE49-F238E27FC236}">
                    <a16:creationId xmlns:a16="http://schemas.microsoft.com/office/drawing/2014/main" id="{3B38CA7C-8E8A-A640-A47B-0A39D22D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52" name="Freeform 69">
                <a:extLst>
                  <a:ext uri="{FF2B5EF4-FFF2-40B4-BE49-F238E27FC236}">
                    <a16:creationId xmlns:a16="http://schemas.microsoft.com/office/drawing/2014/main" id="{A0C730D8-17D4-1040-96A6-B1B0401B5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Hyperthreading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63380" y="1676400"/>
            <a:ext cx="3051969" cy="4968875"/>
          </a:xfrm>
        </p:spPr>
        <p:txBody>
          <a:bodyPr/>
          <a:lstStyle/>
          <a:p>
            <a:r>
              <a:rPr lang="en-US" sz="2400" dirty="0"/>
              <a:t>Switch overhead between hardware-threads: </a:t>
            </a:r>
            <a:r>
              <a:rPr lang="en-US" sz="2400" b="1" dirty="0">
                <a:solidFill>
                  <a:srgbClr val="00B050"/>
                </a:solidFill>
              </a:rPr>
              <a:t>very-low</a:t>
            </a:r>
            <a:r>
              <a:rPr lang="en-US" sz="2400" dirty="0"/>
              <a:t> (done in hardware)</a:t>
            </a:r>
          </a:p>
          <a:p>
            <a:r>
              <a:rPr lang="en-US" sz="2400" dirty="0"/>
              <a:t>Contention for ALUs/FPUs may </a:t>
            </a:r>
            <a:r>
              <a:rPr lang="en-US" sz="2400" b="1" dirty="0">
                <a:solidFill>
                  <a:srgbClr val="FF0000"/>
                </a:solidFill>
              </a:rPr>
              <a:t>hurt</a:t>
            </a:r>
            <a:r>
              <a:rPr lang="en-US" sz="2400" dirty="0"/>
              <a:t> performance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4378326" y="544946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CPU</a:t>
            </a:r>
          </a:p>
        </p:txBody>
      </p:sp>
      <p:cxnSp>
        <p:nvCxnSpPr>
          <p:cNvPr id="10286" name="Straight Arrow Connector 50"/>
          <p:cNvCxnSpPr>
            <a:cxnSpLocks noChangeShapeType="1"/>
            <a:stCxn id="92" idx="2"/>
            <a:endCxn id="10318" idx="0"/>
          </p:cNvCxnSpPr>
          <p:nvPr/>
        </p:nvCxnSpPr>
        <p:spPr bwMode="auto">
          <a:xfrm flipH="1">
            <a:off x="1482279" y="4393927"/>
            <a:ext cx="125730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  <a:stCxn id="92" idx="2"/>
            <a:endCxn id="10316" idx="0"/>
          </p:cNvCxnSpPr>
          <p:nvPr/>
        </p:nvCxnSpPr>
        <p:spPr bwMode="auto">
          <a:xfrm flipH="1">
            <a:off x="1768029" y="4393927"/>
            <a:ext cx="97155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92" idx="2"/>
            <a:endCxn id="134" idx="0"/>
          </p:cNvCxnSpPr>
          <p:nvPr/>
        </p:nvCxnSpPr>
        <p:spPr bwMode="auto">
          <a:xfrm flipH="1">
            <a:off x="2220249" y="4393927"/>
            <a:ext cx="51933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92" idx="2"/>
            <a:endCxn id="137" idx="0"/>
          </p:cNvCxnSpPr>
          <p:nvPr/>
        </p:nvCxnSpPr>
        <p:spPr bwMode="auto">
          <a:xfrm flipH="1">
            <a:off x="2505999" y="4393927"/>
            <a:ext cx="23358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92" idx="2"/>
            <a:endCxn id="141" idx="0"/>
          </p:cNvCxnSpPr>
          <p:nvPr/>
        </p:nvCxnSpPr>
        <p:spPr bwMode="auto">
          <a:xfrm>
            <a:off x="2739579" y="4393927"/>
            <a:ext cx="22854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92" idx="2"/>
            <a:endCxn id="144" idx="0"/>
          </p:cNvCxnSpPr>
          <p:nvPr/>
        </p:nvCxnSpPr>
        <p:spPr bwMode="auto">
          <a:xfrm>
            <a:off x="2739579" y="4393927"/>
            <a:ext cx="51429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92" idx="2"/>
            <a:endCxn id="148" idx="0"/>
          </p:cNvCxnSpPr>
          <p:nvPr/>
        </p:nvCxnSpPr>
        <p:spPr bwMode="auto">
          <a:xfrm>
            <a:off x="2739579" y="4393927"/>
            <a:ext cx="96577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92" idx="2"/>
            <a:endCxn id="151" idx="0"/>
          </p:cNvCxnSpPr>
          <p:nvPr/>
        </p:nvCxnSpPr>
        <p:spPr bwMode="auto">
          <a:xfrm>
            <a:off x="2739579" y="4393927"/>
            <a:ext cx="125152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3804" y="4432935"/>
            <a:ext cx="2796110" cy="514350"/>
            <a:chOff x="2667000" y="4486545"/>
            <a:chExt cx="3728147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871147" y="4486545"/>
              <a:ext cx="1524000" cy="685800"/>
            </a:xfrm>
            <a:prstGeom prst="wedgeRectCallout">
              <a:avLst>
                <a:gd name="adj1" fmla="val -104277"/>
                <a:gd name="adj2" fmla="val -92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68214" y="4132302"/>
            <a:ext cx="15119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1500" b="0" dirty="0">
                <a:latin typeface="Gill Sans Light"/>
                <a:cs typeface="Gill Sans Light"/>
              </a:rPr>
              <a:t>(</a:t>
            </a:r>
            <a:r>
              <a:rPr lang="en-US" sz="1500" b="0" dirty="0" err="1">
                <a:latin typeface="Gill Sans Light"/>
                <a:cs typeface="Gill Sans Light"/>
              </a:rPr>
              <a:t>VCores</a:t>
            </a:r>
            <a:r>
              <a:rPr lang="en-US" sz="15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6" idx="0"/>
          </p:cNvCxnSpPr>
          <p:nvPr/>
        </p:nvCxnSpPr>
        <p:spPr bwMode="auto">
          <a:xfrm>
            <a:off x="824190" y="4686300"/>
            <a:ext cx="94383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8" idx="0"/>
          </p:cNvCxnSpPr>
          <p:nvPr/>
        </p:nvCxnSpPr>
        <p:spPr bwMode="auto">
          <a:xfrm>
            <a:off x="824190" y="4686300"/>
            <a:ext cx="65808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" name="Rectangle 44">
            <a:extLst>
              <a:ext uri="{FF2B5EF4-FFF2-40B4-BE49-F238E27FC236}">
                <a16:creationId xmlns:a16="http://schemas.microsoft.com/office/drawing/2014/main" id="{35418466-2B79-674D-A038-D41343A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CE38AD-C9EC-7245-A2E5-5A7ED3AEB3C8}"/>
              </a:ext>
            </a:extLst>
          </p:cNvPr>
          <p:cNvSpPr/>
          <p:nvPr/>
        </p:nvSpPr>
        <p:spPr bwMode="auto">
          <a:xfrm>
            <a:off x="1963057" y="4004888"/>
            <a:ext cx="1564692" cy="3435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D8027EA8-B2F7-CE40-A18C-FC27AEEF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A5873A33-4B58-8044-9313-840B7BFF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6" name="Rounded Rectangle 76">
            <a:extLst>
              <a:ext uri="{FF2B5EF4-FFF2-40B4-BE49-F238E27FC236}">
                <a16:creationId xmlns:a16="http://schemas.microsoft.com/office/drawing/2014/main" id="{DAAFF2CA-4F69-2746-A4FF-90C2F33F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9CB475C8-23B2-9345-82D7-0AC74AA5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6371C49F-7377-6F4A-8836-250A8290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086B081A-4342-D348-954A-EB721198E977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100" name="Rounded Rectangle 81">
              <a:extLst>
                <a:ext uri="{FF2B5EF4-FFF2-40B4-BE49-F238E27FC236}">
                  <a16:creationId xmlns:a16="http://schemas.microsoft.com/office/drawing/2014/main" id="{B67BB3DB-C1B2-B041-8C6D-DA50447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DFD1FA17-1DBE-D441-9ADF-FE76D871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0A9BAC44-6EB1-7F4E-A220-28CD21037AA7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105" name="Rounded Rectangle 49">
              <a:extLst>
                <a:ext uri="{FF2B5EF4-FFF2-40B4-BE49-F238E27FC236}">
                  <a16:creationId xmlns:a16="http://schemas.microsoft.com/office/drawing/2014/main" id="{915B2424-8855-964B-AFFF-D643F498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BDC39978-251B-9544-92DE-947F252B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7" name="TextBox 4">
            <a:extLst>
              <a:ext uri="{FF2B5EF4-FFF2-40B4-BE49-F238E27FC236}">
                <a16:creationId xmlns:a16="http://schemas.microsoft.com/office/drawing/2014/main" id="{43C5DFBA-5327-6644-83D6-0D9063F5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8" name="TextBox 58">
            <a:extLst>
              <a:ext uri="{FF2B5EF4-FFF2-40B4-BE49-F238E27FC236}">
                <a16:creationId xmlns:a16="http://schemas.microsoft.com/office/drawing/2014/main" id="{79A11A7A-B572-444E-A5C7-5224E52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AD99851D-229C-1144-B3F7-59419063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11" name="Rounded Rectangle 65">
            <a:extLst>
              <a:ext uri="{FF2B5EF4-FFF2-40B4-BE49-F238E27FC236}">
                <a16:creationId xmlns:a16="http://schemas.microsoft.com/office/drawing/2014/main" id="{CF73C7E6-CCB4-924E-BBF3-F1957ED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BAA90FB5-4B30-174E-AC9A-F9718C8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13" name="Rectangle 85">
            <a:extLst>
              <a:ext uri="{FF2B5EF4-FFF2-40B4-BE49-F238E27FC236}">
                <a16:creationId xmlns:a16="http://schemas.microsoft.com/office/drawing/2014/main" id="{F7F6118B-60CE-2049-8359-E5EBEC24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E16D028A-921E-504B-9860-4493143ED84F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115" name="Rounded Rectangle 88">
              <a:extLst>
                <a:ext uri="{FF2B5EF4-FFF2-40B4-BE49-F238E27FC236}">
                  <a16:creationId xmlns:a16="http://schemas.microsoft.com/office/drawing/2014/main" id="{61034B18-88AC-9D4B-A0FC-792DAC06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7F56108B-576D-454C-B9D0-E634D11E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7605C762-3167-CB46-B527-3F8C10809049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118" name="Rounded Rectangle 91">
              <a:extLst>
                <a:ext uri="{FF2B5EF4-FFF2-40B4-BE49-F238E27FC236}">
                  <a16:creationId xmlns:a16="http://schemas.microsoft.com/office/drawing/2014/main" id="{B8DF3D51-8350-E445-A966-AC1EC94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0472F96A-22F2-9346-BEF2-050EB6B9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0" name="TextBox 93">
            <a:extLst>
              <a:ext uri="{FF2B5EF4-FFF2-40B4-BE49-F238E27FC236}">
                <a16:creationId xmlns:a16="http://schemas.microsoft.com/office/drawing/2014/main" id="{29B24A58-502D-4F42-99AD-7CDEFA0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1" name="TextBox 94">
            <a:extLst>
              <a:ext uri="{FF2B5EF4-FFF2-40B4-BE49-F238E27FC236}">
                <a16:creationId xmlns:a16="http://schemas.microsoft.com/office/drawing/2014/main" id="{48465002-3FB9-1649-9EED-34C089AD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22" name="TextBox 97">
            <a:extLst>
              <a:ext uri="{FF2B5EF4-FFF2-40B4-BE49-F238E27FC236}">
                <a16:creationId xmlns:a16="http://schemas.microsoft.com/office/drawing/2014/main" id="{97255232-9B77-274D-B1E3-31D2B3C6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23" name="Straight Arrow Connector 98">
            <a:extLst>
              <a:ext uri="{FF2B5EF4-FFF2-40B4-BE49-F238E27FC236}">
                <a16:creationId xmlns:a16="http://schemas.microsoft.com/office/drawing/2014/main" id="{B0C11AB3-01A6-DC45-8585-3409ED6F8011}"/>
              </a:ext>
            </a:extLst>
          </p:cNvPr>
          <p:cNvCxnSpPr>
            <a:cxnSpLocks noChangeShapeType="1"/>
            <a:stCxn id="115" idx="2"/>
            <a:endCxn id="93" idx="0"/>
          </p:cNvCxnSpPr>
          <p:nvPr/>
        </p:nvCxnSpPr>
        <p:spPr bwMode="auto">
          <a:xfrm flipH="1">
            <a:off x="2745403" y="3486150"/>
            <a:ext cx="5257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Arrow Connector 99">
            <a:extLst>
              <a:ext uri="{FF2B5EF4-FFF2-40B4-BE49-F238E27FC236}">
                <a16:creationId xmlns:a16="http://schemas.microsoft.com/office/drawing/2014/main" id="{F7759504-D99E-9742-AAAE-8F401FF9CC18}"/>
              </a:ext>
            </a:extLst>
          </p:cNvPr>
          <p:cNvCxnSpPr>
            <a:cxnSpLocks noChangeShapeType="1"/>
            <a:stCxn id="100" idx="2"/>
            <a:endCxn id="93" idx="0"/>
          </p:cNvCxnSpPr>
          <p:nvPr/>
        </p:nvCxnSpPr>
        <p:spPr bwMode="auto">
          <a:xfrm>
            <a:off x="1013686" y="3486150"/>
            <a:ext cx="17317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5" name="Straight Arrow Connector 100">
            <a:extLst>
              <a:ext uri="{FF2B5EF4-FFF2-40B4-BE49-F238E27FC236}">
                <a16:creationId xmlns:a16="http://schemas.microsoft.com/office/drawing/2014/main" id="{EDA9EE59-ECDF-154C-844E-FCBA43BE88E4}"/>
              </a:ext>
            </a:extLst>
          </p:cNvPr>
          <p:cNvCxnSpPr>
            <a:cxnSpLocks noChangeShapeType="1"/>
            <a:stCxn id="105" idx="2"/>
            <a:endCxn id="93" idx="0"/>
          </p:cNvCxnSpPr>
          <p:nvPr/>
        </p:nvCxnSpPr>
        <p:spPr bwMode="auto">
          <a:xfrm>
            <a:off x="1585186" y="3486150"/>
            <a:ext cx="11602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620C8848-A08F-0E4D-969C-286F8AFE9AFE}"/>
              </a:ext>
            </a:extLst>
          </p:cNvPr>
          <p:cNvCxnSpPr>
            <a:cxnSpLocks noChangeShapeType="1"/>
            <a:stCxn id="118" idx="2"/>
            <a:endCxn id="93" idx="0"/>
          </p:cNvCxnSpPr>
          <p:nvPr/>
        </p:nvCxnSpPr>
        <p:spPr bwMode="auto">
          <a:xfrm flipH="1">
            <a:off x="2745403" y="3486150"/>
            <a:ext cx="10972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7" name="Rectangle 77">
            <a:extLst>
              <a:ext uri="{FF2B5EF4-FFF2-40B4-BE49-F238E27FC236}">
                <a16:creationId xmlns:a16="http://schemas.microsoft.com/office/drawing/2014/main" id="{E4DF1464-AB07-5642-8A2C-83C95CEE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8" name="Rectangle 77">
            <a:extLst>
              <a:ext uri="{FF2B5EF4-FFF2-40B4-BE49-F238E27FC236}">
                <a16:creationId xmlns:a16="http://schemas.microsoft.com/office/drawing/2014/main" id="{FD6250C3-AAFA-8147-A528-A7A956FA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9" name="Rectangle 77">
            <a:extLst>
              <a:ext uri="{FF2B5EF4-FFF2-40B4-BE49-F238E27FC236}">
                <a16:creationId xmlns:a16="http://schemas.microsoft.com/office/drawing/2014/main" id="{D1542E04-96CA-5B48-8A30-C5E7B815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30" name="Rectangle 77">
            <a:extLst>
              <a:ext uri="{FF2B5EF4-FFF2-40B4-BE49-F238E27FC236}">
                <a16:creationId xmlns:a16="http://schemas.microsoft.com/office/drawing/2014/main" id="{3DCF483D-1F37-E742-9FA0-21F6A2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95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/>
      <p:bldP spid="102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</a:p>
          <a:p>
            <a:endParaRPr lang="en-US" altLang="en-US" sz="2000" dirty="0"/>
          </a:p>
        </p:txBody>
      </p:sp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28" y="4272030"/>
            <a:ext cx="1667532" cy="23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5114" y="4500315"/>
            <a:ext cx="2392147" cy="173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le:NASAComputerRoom7090.NARA.jpg">
            <a:extLst>
              <a:ext uri="{FF2B5EF4-FFF2-40B4-BE49-F238E27FC236}">
                <a16:creationId xmlns:a16="http://schemas.microsoft.com/office/drawing/2014/main" id="{D3F298C5-41B9-C44E-AFB8-B7AF1F4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Dual-mode Operation </a:t>
            </a:r>
            <a:br>
              <a:rPr lang="en-US" dirty="0"/>
            </a:b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Hardware provides at least two modes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Kernel mode</a:t>
            </a:r>
            <a:r>
              <a:rPr lang="en-US" altLang="en-US" sz="2000" dirty="0"/>
              <a:t> (or “supervisor” or “protected”)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User mode</a:t>
            </a:r>
            <a:r>
              <a:rPr lang="en-US" altLang="en-US" sz="2000" dirty="0"/>
              <a:t>, which is how normal programs are executed </a:t>
            </a:r>
          </a:p>
          <a:p>
            <a:pPr lvl="1"/>
            <a:endParaRPr lang="en-US" altLang="en-US" sz="2000" dirty="0"/>
          </a:p>
          <a:p>
            <a:r>
              <a:rPr lang="en-US" sz="2400" dirty="0"/>
              <a:t>How can hardware support dual-mode operation?</a:t>
            </a:r>
          </a:p>
          <a:p>
            <a:pPr lvl="1"/>
            <a:r>
              <a:rPr lang="en-US" sz="2000" dirty="0"/>
              <a:t>Single bit of state (user/system mode bit)</a:t>
            </a:r>
          </a:p>
          <a:p>
            <a:pPr lvl="1"/>
            <a:r>
              <a:rPr lang="en-US" sz="2000" dirty="0"/>
              <a:t>Certain operations/actions only permitted in system/kernel mode</a:t>
            </a:r>
          </a:p>
          <a:p>
            <a:pPr lvl="2"/>
            <a:r>
              <a:rPr lang="en-US" sz="1800" dirty="0"/>
              <a:t>In user mode they fail or trap</a:t>
            </a:r>
          </a:p>
          <a:p>
            <a:pPr lvl="1"/>
            <a:r>
              <a:rPr lang="en-US" sz="2000" dirty="0"/>
              <a:t>User </a:t>
            </a:r>
            <a:r>
              <a:rPr lang="en-US" sz="2000" dirty="0">
                <a:sym typeface="Wingdings" pitchFamily="2" charset="2"/>
              </a:rPr>
              <a:t>to k</a:t>
            </a:r>
            <a:r>
              <a:rPr lang="en-US" sz="2000" dirty="0"/>
              <a:t>ernel transition sets system mode AND saves user PC</a:t>
            </a:r>
          </a:p>
          <a:p>
            <a:pPr lvl="2"/>
            <a:r>
              <a:rPr lang="en-US" sz="1800" dirty="0"/>
              <a:t>OS code carefully puts aside user state then performs necessary actions</a:t>
            </a:r>
          </a:p>
          <a:p>
            <a:pPr lvl="1"/>
            <a:r>
              <a:rPr lang="en-US" sz="2000" dirty="0"/>
              <a:t>Kernel to user transition clears system mode AND restores user PC</a:t>
            </a:r>
          </a:p>
          <a:p>
            <a:pPr lvl="2"/>
            <a:r>
              <a:rPr lang="en-US" sz="1800" dirty="0"/>
              <a:t>E.g., </a:t>
            </a:r>
            <a:r>
              <a:rPr lang="en-US" sz="1800" dirty="0" err="1">
                <a:latin typeface="Ubuntu Mono" panose="020B0509030602030204" pitchFamily="49" charset="0"/>
              </a:rPr>
              <a:t>rfi</a:t>
            </a:r>
            <a:r>
              <a:rPr lang="en-US" sz="1800" dirty="0"/>
              <a:t>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4103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Three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Interrupt</a:t>
            </a:r>
            <a:r>
              <a:rPr lang="en-US" sz="2400" dirty="0"/>
              <a:t>: external </a:t>
            </a:r>
            <a:r>
              <a:rPr lang="en-US" sz="2400" dirty="0">
                <a:solidFill>
                  <a:srgbClr val="FF0000"/>
                </a:solidFill>
              </a:rPr>
              <a:t>asynchronous</a:t>
            </a:r>
            <a:r>
              <a:rPr lang="en-US" sz="2400" dirty="0"/>
              <a:t> event</a:t>
            </a:r>
          </a:p>
          <a:p>
            <a:pPr lvl="1"/>
            <a:r>
              <a:rPr lang="en-US" sz="2000" dirty="0"/>
              <a:t>E.g., timer or I/O device interrupts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System call</a:t>
            </a:r>
            <a:r>
              <a:rPr lang="en-US" sz="2400" dirty="0"/>
              <a:t>: process requests system service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>
                <a:latin typeface="Ubuntu Mono" panose="020B0509030602030204" pitchFamily="49" charset="0"/>
              </a:rPr>
              <a:t>exit()</a:t>
            </a:r>
          </a:p>
          <a:p>
            <a:pPr lvl="1"/>
            <a:r>
              <a:rPr lang="en-US" sz="2000" dirty="0"/>
              <a:t>Like function call, but outside process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Trap and exception</a:t>
            </a:r>
            <a:r>
              <a:rPr lang="en-US" sz="2400" dirty="0"/>
              <a:t>: internal </a:t>
            </a:r>
            <a:r>
              <a:rPr lang="en-US" sz="2400" dirty="0">
                <a:solidFill>
                  <a:srgbClr val="FF0000"/>
                </a:solidFill>
              </a:rPr>
              <a:t>synchronous</a:t>
            </a:r>
            <a:r>
              <a:rPr lang="en-US" sz="2400" dirty="0"/>
              <a:t> event</a:t>
            </a:r>
          </a:p>
          <a:p>
            <a:pPr lvl="1"/>
            <a:r>
              <a:rPr lang="en-US" sz="2000" dirty="0"/>
              <a:t>E.g.,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14940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81" y="4688581"/>
            <a:ext cx="3799417" cy="1198229"/>
          </a:xfrm>
        </p:spPr>
        <p:txBody>
          <a:bodyPr/>
          <a:lstStyle/>
          <a:p>
            <a:r>
              <a:rPr lang="en-US" sz="2000" dirty="0"/>
              <a:t>Table set up by OS pointing </a:t>
            </a:r>
            <a:br>
              <a:rPr lang="en-US" sz="2000" dirty="0"/>
            </a:br>
            <a:r>
              <a:rPr lang="en-US" sz="2000" dirty="0"/>
              <a:t>to code to run on </a:t>
            </a:r>
            <a:br>
              <a:rPr lang="en-US" sz="2000" dirty="0"/>
            </a:br>
            <a:r>
              <a:rPr lang="en-US" sz="2000" dirty="0"/>
              <a:t>different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B088-C905-F641-9D08-95403A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24" y="3553600"/>
            <a:ext cx="4366393" cy="2557828"/>
          </a:xfrm>
          <a:prstGeom prst="rect">
            <a:avLst/>
          </a:prstGeom>
        </p:spPr>
      </p:pic>
      <p:pic>
        <p:nvPicPr>
          <p:cNvPr id="2050" name="Picture 2" descr="sorry I interrupted you - Unpopular Opinion Puffin | Make a Meme">
            <a:extLst>
              <a:ext uri="{FF2B5EF4-FFF2-40B4-BE49-F238E27FC236}">
                <a16:creationId xmlns:a16="http://schemas.microsoft.com/office/drawing/2014/main" id="{993BE3E4-AED1-D945-A04E-28553690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1673924"/>
            <a:ext cx="2937840" cy="19928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9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DCF2-4261-DF46-83E1-BAD0BE1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2A95-CD22-AB4E-94C4-61197D7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4521538" cy="4968875"/>
          </a:xfrm>
        </p:spPr>
        <p:txBody>
          <a:bodyPr/>
          <a:lstStyle/>
          <a:p>
            <a:r>
              <a:rPr lang="en-US" altLang="ko-KR" sz="2000" dirty="0"/>
              <a:t>Interrupts invoked with interrupt lines from devices</a:t>
            </a:r>
          </a:p>
          <a:p>
            <a:r>
              <a:rPr lang="en-US" altLang="ko-KR" sz="2000" dirty="0"/>
              <a:t>Interrupt controller chooses interrupt request to honor</a:t>
            </a:r>
          </a:p>
          <a:p>
            <a:pPr lvl="1"/>
            <a:r>
              <a:rPr lang="en-US" altLang="ko-KR" sz="1800" dirty="0"/>
              <a:t>Mask enables/disables interrupts</a:t>
            </a:r>
          </a:p>
          <a:p>
            <a:pPr lvl="1"/>
            <a:r>
              <a:rPr lang="en-US" altLang="ko-KR" sz="1800" dirty="0"/>
              <a:t>Priority picks highest enabled interrupt </a:t>
            </a:r>
          </a:p>
          <a:p>
            <a:pPr lvl="1"/>
            <a:r>
              <a:rPr lang="en-US" altLang="ko-KR" sz="1800" dirty="0"/>
              <a:t>Software interrupt set/cleared by SW</a:t>
            </a:r>
          </a:p>
          <a:p>
            <a:pPr lvl="1"/>
            <a:r>
              <a:rPr lang="en-US" altLang="ko-KR" sz="1800" dirty="0"/>
              <a:t>Interrupt identity specified with ID line</a:t>
            </a:r>
          </a:p>
          <a:p>
            <a:r>
              <a:rPr lang="en-US" altLang="ko-KR" sz="2000" dirty="0"/>
              <a:t>CPU can disable all interrupts with internal flag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Non-maskable interrupt line (NMI) </a:t>
            </a:r>
            <a:r>
              <a:rPr lang="en-US" altLang="ko-KR" sz="2000" dirty="0"/>
              <a:t>cannot be disabled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2F9DBC-1148-F844-ADBE-54A9CE29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9807" y="2545252"/>
            <a:ext cx="3525408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03E760-3A1C-4D40-9FD7-A5D21F6CCF6B}"/>
              </a:ext>
            </a:extLst>
          </p:cNvPr>
          <p:cNvSpPr/>
          <p:nvPr/>
        </p:nvSpPr>
        <p:spPr>
          <a:xfrm>
            <a:off x="4194332" y="6693803"/>
            <a:ext cx="75533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www.embien.com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6051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handler runs with interrupts off</a:t>
            </a:r>
          </a:p>
          <a:p>
            <a:pPr lvl="1"/>
            <a:r>
              <a:rPr lang="en-US" dirty="0"/>
              <a:t>Re-enabled when interrupt completes</a:t>
            </a:r>
          </a:p>
          <a:p>
            <a:r>
              <a:rPr lang="en-US" dirty="0"/>
              <a:t>OS kernel can also turn interrupts off</a:t>
            </a:r>
          </a:p>
          <a:p>
            <a:pPr lvl="1"/>
            <a:r>
              <a:rPr lang="en-US" dirty="0"/>
              <a:t>E.g., when determining next process/thread to run</a:t>
            </a:r>
          </a:p>
          <a:p>
            <a:pPr lvl="1"/>
            <a:r>
              <a:rPr lang="en-US" dirty="0"/>
              <a:t>On x86</a:t>
            </a:r>
          </a:p>
          <a:p>
            <a:pPr lvl="2"/>
            <a:r>
              <a:rPr lang="en-US" sz="1800" dirty="0">
                <a:latin typeface="Ubuntu Mono" panose="020B0509030602030204" pitchFamily="49" charset="0"/>
              </a:rPr>
              <a:t>cli</a:t>
            </a:r>
            <a:r>
              <a:rPr lang="en-US" dirty="0"/>
              <a:t>: disable interrupts</a:t>
            </a:r>
          </a:p>
          <a:p>
            <a:pPr lvl="2"/>
            <a:r>
              <a:rPr lang="en-US" sz="1800" dirty="0" err="1">
                <a:latin typeface="Ubuntu Mono" panose="020B0509030602030204" pitchFamily="49" charset="0"/>
              </a:rPr>
              <a:t>sti</a:t>
            </a:r>
            <a:r>
              <a:rPr lang="en-US" dirty="0"/>
              <a:t>: enable interrupts</a:t>
            </a:r>
          </a:p>
          <a:p>
            <a:pPr lvl="2"/>
            <a:r>
              <a:rPr lang="en-US" dirty="0"/>
              <a:t>Only applies to current CPU (on a multicore)</a:t>
            </a:r>
          </a:p>
          <a:p>
            <a:r>
              <a:rPr lang="en-US" dirty="0"/>
              <a:t>We will need this to implement synchronization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56311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System Call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Vector through well-defined </a:t>
            </a:r>
            <a:r>
              <a:rPr lang="en-US" sz="2400" dirty="0" err="1"/>
              <a:t>syscall</a:t>
            </a:r>
            <a:r>
              <a:rPr lang="en-US" sz="2400" dirty="0"/>
              <a:t> entry points!</a:t>
            </a:r>
          </a:p>
          <a:p>
            <a:pPr lvl="1"/>
            <a:r>
              <a:rPr lang="en-US" sz="2000" dirty="0"/>
              <a:t>Table mapping system call number to handler</a:t>
            </a:r>
          </a:p>
          <a:p>
            <a:r>
              <a:rPr lang="en-US" sz="2400" dirty="0"/>
              <a:t>Locate arguments</a:t>
            </a:r>
          </a:p>
          <a:p>
            <a:pPr lvl="1"/>
            <a:r>
              <a:rPr lang="en-US" sz="2000" dirty="0"/>
              <a:t>In registers or on user (!) stack</a:t>
            </a:r>
          </a:p>
          <a:p>
            <a:r>
              <a:rPr lang="en-US" sz="2400" dirty="0"/>
              <a:t>Copy arguments (copy before check)</a:t>
            </a:r>
          </a:p>
          <a:p>
            <a:pPr lvl="1"/>
            <a:r>
              <a:rPr lang="en-US" sz="2000" dirty="0"/>
              <a:t>From user memory into kernel memory</a:t>
            </a:r>
          </a:p>
          <a:p>
            <a:pPr lvl="1"/>
            <a:r>
              <a:rPr lang="en-US" sz="2000" dirty="0"/>
              <a:t>Protect kernel from malicious code evading checks</a:t>
            </a:r>
          </a:p>
          <a:p>
            <a:r>
              <a:rPr lang="en-US" sz="2400" dirty="0"/>
              <a:t>Validate arguments</a:t>
            </a:r>
          </a:p>
          <a:p>
            <a:pPr lvl="1"/>
            <a:r>
              <a:rPr lang="en-US" sz="2000" dirty="0"/>
              <a:t>Protect kernel from errors in user code</a:t>
            </a:r>
          </a:p>
          <a:p>
            <a:r>
              <a:rPr lang="en-US" sz="2400" dirty="0"/>
              <a:t>Copy results back </a:t>
            </a:r>
          </a:p>
          <a:p>
            <a:pPr lvl="1"/>
            <a:r>
              <a:rPr lang="en-US" sz="2000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694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impossible for buggy or malicious user program to cause kernel to corrupt itself</a:t>
            </a:r>
          </a:p>
          <a:p>
            <a:pPr lvl="1"/>
            <a:r>
              <a:rPr lang="en-US" dirty="0"/>
              <a:t>Controlled transfer into kernel (e.g., interrupt vector table)</a:t>
            </a:r>
          </a:p>
          <a:p>
            <a:pPr lvl="1"/>
            <a:r>
              <a:rPr lang="en-US" dirty="0"/>
              <a:t>Separate kernel stack</a:t>
            </a:r>
          </a:p>
          <a:p>
            <a:endParaRPr lang="en-US" dirty="0"/>
          </a:p>
          <a:p>
            <a:r>
              <a:rPr lang="en-US" dirty="0"/>
              <a:t>Carefully constructed kernel code should pack up user process state and set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54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cannot put anything on user stack (Why?)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Reliability</a:t>
            </a:r>
            <a:r>
              <a:rPr lang="en-US" dirty="0"/>
              <a:t>: what if user program’s SP is not valid?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: what if other threads in user process change kernel’s return address? </a:t>
            </a:r>
          </a:p>
          <a:p>
            <a:endParaRPr lang="en-US" dirty="0"/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Kernel keeps separate stack for each thread in kernel memory (in addition to user stack in user memory)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718-F095-DE4D-B5DB-9762EEF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54A9-E62B-8B47-8B94-FBA4C9589B8E}"/>
              </a:ext>
            </a:extLst>
          </p:cNvPr>
          <p:cNvSpPr txBox="1"/>
          <p:nvPr/>
        </p:nvSpPr>
        <p:spPr>
          <a:xfrm>
            <a:off x="427423" y="282338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43890-8BC6-E94A-9501-795EF7096300}"/>
              </a:ext>
            </a:extLst>
          </p:cNvPr>
          <p:cNvSpPr txBox="1"/>
          <p:nvPr/>
        </p:nvSpPr>
        <p:spPr>
          <a:xfrm>
            <a:off x="275778" y="5091305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3466-DA63-AB49-9DA9-543F7828D340}"/>
              </a:ext>
            </a:extLst>
          </p:cNvPr>
          <p:cNvSpPr/>
          <p:nvPr/>
        </p:nvSpPr>
        <p:spPr>
          <a:xfrm>
            <a:off x="2202530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4C905-46CB-BE41-A648-C8BA2D5C42D7}"/>
              </a:ext>
            </a:extLst>
          </p:cNvPr>
          <p:cNvSpPr/>
          <p:nvPr/>
        </p:nvSpPr>
        <p:spPr>
          <a:xfrm>
            <a:off x="2202530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D60B57-B992-414A-9BFF-D422628B3FF2}"/>
              </a:ext>
            </a:extLst>
          </p:cNvPr>
          <p:cNvCxnSpPr/>
          <p:nvPr/>
        </p:nvCxnSpPr>
        <p:spPr>
          <a:xfrm>
            <a:off x="1596681" y="2209800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B8E1D-A8F6-C446-AE1B-9000C0008989}"/>
              </a:ext>
            </a:extLst>
          </p:cNvPr>
          <p:cNvSpPr/>
          <p:nvPr/>
        </p:nvSpPr>
        <p:spPr>
          <a:xfrm>
            <a:off x="2202530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6EA6D-3A28-6540-883C-4B888950C373}"/>
              </a:ext>
            </a:extLst>
          </p:cNvPr>
          <p:cNvSpPr/>
          <p:nvPr/>
        </p:nvSpPr>
        <p:spPr>
          <a:xfrm>
            <a:off x="2202530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28F6F-592B-CC41-A337-56CF0CF0B9C4}"/>
              </a:ext>
            </a:extLst>
          </p:cNvPr>
          <p:cNvSpPr/>
          <p:nvPr/>
        </p:nvSpPr>
        <p:spPr>
          <a:xfrm>
            <a:off x="2202530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A6F3-D3E2-FB43-9ED0-488C58CD0E49}"/>
              </a:ext>
            </a:extLst>
          </p:cNvPr>
          <p:cNvSpPr/>
          <p:nvPr/>
        </p:nvSpPr>
        <p:spPr>
          <a:xfrm>
            <a:off x="2202530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3583D-841A-224A-B708-FABCD61D6D30}"/>
              </a:ext>
            </a:extLst>
          </p:cNvPr>
          <p:cNvCxnSpPr/>
          <p:nvPr/>
        </p:nvCxnSpPr>
        <p:spPr>
          <a:xfrm>
            <a:off x="1596681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7D5360-5D33-4940-9B5D-87C92E8C022D}"/>
              </a:ext>
            </a:extLst>
          </p:cNvPr>
          <p:cNvSpPr txBox="1"/>
          <p:nvPr/>
        </p:nvSpPr>
        <p:spPr>
          <a:xfrm>
            <a:off x="2279149" y="1523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Running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AA71A-7415-D744-BA00-6BE0B9A83F92}"/>
              </a:ext>
            </a:extLst>
          </p:cNvPr>
          <p:cNvSpPr/>
          <p:nvPr/>
        </p:nvSpPr>
        <p:spPr>
          <a:xfrm>
            <a:off x="4234655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9958BF-DF75-154B-959B-A98C109A9B28}"/>
              </a:ext>
            </a:extLst>
          </p:cNvPr>
          <p:cNvSpPr/>
          <p:nvPr/>
        </p:nvSpPr>
        <p:spPr>
          <a:xfrm>
            <a:off x="4234655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633238-E01F-264F-A681-85F3370192FF}"/>
              </a:ext>
            </a:extLst>
          </p:cNvPr>
          <p:cNvSpPr/>
          <p:nvPr/>
        </p:nvSpPr>
        <p:spPr>
          <a:xfrm>
            <a:off x="4234655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EA7678-0480-2448-ACD3-22432B5CA666}"/>
              </a:ext>
            </a:extLst>
          </p:cNvPr>
          <p:cNvSpPr/>
          <p:nvPr/>
        </p:nvSpPr>
        <p:spPr>
          <a:xfrm>
            <a:off x="4234655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33306-BEFE-0C41-AE0E-C06DCCF71A63}"/>
              </a:ext>
            </a:extLst>
          </p:cNvPr>
          <p:cNvSpPr/>
          <p:nvPr/>
        </p:nvSpPr>
        <p:spPr>
          <a:xfrm>
            <a:off x="4234655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3789B4-8F93-234B-8812-0110390E7546}"/>
              </a:ext>
            </a:extLst>
          </p:cNvPr>
          <p:cNvSpPr txBox="1"/>
          <p:nvPr/>
        </p:nvSpPr>
        <p:spPr>
          <a:xfrm>
            <a:off x="3977051" y="1523583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Handling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syscall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3CDC75-8B6C-0343-8513-CDE73D79D374}"/>
              </a:ext>
            </a:extLst>
          </p:cNvPr>
          <p:cNvCxnSpPr>
            <a:cxnSpLocks/>
          </p:cNvCxnSpPr>
          <p:nvPr/>
        </p:nvCxnSpPr>
        <p:spPr>
          <a:xfrm>
            <a:off x="3639426" y="3352219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282B1-465F-F44C-88A1-F90F4BFD17BB}"/>
              </a:ext>
            </a:extLst>
          </p:cNvPr>
          <p:cNvSpPr/>
          <p:nvPr/>
        </p:nvSpPr>
        <p:spPr>
          <a:xfrm>
            <a:off x="4234655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DB3C91-2999-E846-9B7E-40E0CBDFF021}"/>
              </a:ext>
            </a:extLst>
          </p:cNvPr>
          <p:cNvSpPr/>
          <p:nvPr/>
        </p:nvSpPr>
        <p:spPr>
          <a:xfrm>
            <a:off x="4234655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DFB6F1-4848-2D45-996F-CE6E149E6290}"/>
              </a:ext>
            </a:extLst>
          </p:cNvPr>
          <p:cNvCxnSpPr/>
          <p:nvPr/>
        </p:nvCxnSpPr>
        <p:spPr>
          <a:xfrm>
            <a:off x="3628806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5C0E8-9E3A-C643-958C-A46167A42A22}"/>
              </a:ext>
            </a:extLst>
          </p:cNvPr>
          <p:cNvSpPr/>
          <p:nvPr/>
        </p:nvSpPr>
        <p:spPr>
          <a:xfrm>
            <a:off x="4234655" y="4897624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>
                <a:latin typeface="Ubuntu Mono" panose="020B0509030602030204" pitchFamily="49" charset="0"/>
              </a:rPr>
              <a:t>handler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A8BC5-DFAA-EA4B-A875-AC6E533212FA}"/>
              </a:ext>
            </a:extLst>
          </p:cNvPr>
          <p:cNvSpPr/>
          <p:nvPr/>
        </p:nvSpPr>
        <p:spPr>
          <a:xfrm>
            <a:off x="4234655" y="5317413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350" dirty="0">
                <a:latin typeface="Ubuntu Mono" panose="020B0509030602030204" pitchFamily="49" charset="0"/>
              </a:rPr>
              <a:t>I/O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FE5677-5E84-F447-B9AD-514097E94CBC}"/>
              </a:ext>
            </a:extLst>
          </p:cNvPr>
          <p:cNvSpPr/>
          <p:nvPr/>
        </p:nvSpPr>
        <p:spPr>
          <a:xfrm>
            <a:off x="6311073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21A8DDE-CD48-FD4A-AACD-D8572C2E3EFD}"/>
              </a:ext>
            </a:extLst>
          </p:cNvPr>
          <p:cNvSpPr/>
          <p:nvPr/>
        </p:nvSpPr>
        <p:spPr>
          <a:xfrm>
            <a:off x="6311073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06228F-9F45-2D45-8053-1C6C49CFE196}"/>
              </a:ext>
            </a:extLst>
          </p:cNvPr>
          <p:cNvSpPr/>
          <p:nvPr/>
        </p:nvSpPr>
        <p:spPr>
          <a:xfrm>
            <a:off x="6311073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972EC1-7098-F14C-9A6C-5984AFD4ECEE}"/>
              </a:ext>
            </a:extLst>
          </p:cNvPr>
          <p:cNvSpPr/>
          <p:nvPr/>
        </p:nvSpPr>
        <p:spPr>
          <a:xfrm>
            <a:off x="6311073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2AE5DD-4E3D-1D41-8980-F8DD96A0FA9D}"/>
              </a:ext>
            </a:extLst>
          </p:cNvPr>
          <p:cNvSpPr txBox="1"/>
          <p:nvPr/>
        </p:nvSpPr>
        <p:spPr>
          <a:xfrm>
            <a:off x="6157056" y="152358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Ready to run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44C9FD-7814-004F-BFCF-D4C7105821B4}"/>
              </a:ext>
            </a:extLst>
          </p:cNvPr>
          <p:cNvCxnSpPr>
            <a:cxnSpLocks/>
          </p:cNvCxnSpPr>
          <p:nvPr/>
        </p:nvCxnSpPr>
        <p:spPr>
          <a:xfrm>
            <a:off x="5715844" y="3071296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E80EEF-F97E-364A-BA38-48E60297CFA2}"/>
              </a:ext>
            </a:extLst>
          </p:cNvPr>
          <p:cNvSpPr/>
          <p:nvPr/>
        </p:nvSpPr>
        <p:spPr>
          <a:xfrm>
            <a:off x="6311073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65DA10-B4A4-534B-99BF-59113A55FDEE}"/>
              </a:ext>
            </a:extLst>
          </p:cNvPr>
          <p:cNvSpPr/>
          <p:nvPr/>
        </p:nvSpPr>
        <p:spPr>
          <a:xfrm>
            <a:off x="6311073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3658A9-FB78-C943-9324-F70A6835EDBC}"/>
              </a:ext>
            </a:extLst>
          </p:cNvPr>
          <p:cNvCxnSpPr/>
          <p:nvPr/>
        </p:nvCxnSpPr>
        <p:spPr>
          <a:xfrm>
            <a:off x="5705224" y="4897254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0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38 L -2.5E-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2616 L -2.5E-6 0.1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061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6157 L -4.72222E-6 0.123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162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6296 L -4.72222E-6 0.1231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0615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6" grpId="0" animBg="1"/>
      <p:bldP spid="96" grpId="1" animBg="1"/>
      <p:bldP spid="98" grpId="0" animBg="1"/>
      <p:bldP spid="98" grpId="1" animBg="1"/>
      <p:bldP spid="119" grpId="0" animBg="1"/>
      <p:bldP spid="120" grpId="0" animBg="1"/>
      <p:bldP spid="121" grpId="0" animBg="1"/>
      <p:bldP spid="122" grpId="0" animBg="1"/>
      <p:bldP spid="124" grpId="0"/>
      <p:bldP spid="126" grpId="0" animBg="1"/>
      <p:bldP spid="1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88A2C03-88C6-D54F-A720-991F8E50E2F9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5E0A-EDC1-664E-B21F-F5FBC7231AE5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3174D-02A8-1040-844B-9688ECDFF53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56877" y="3062932"/>
            <a:ext cx="853169" cy="666944"/>
          </a:xfrm>
          <a:prstGeom prst="bentConnector3">
            <a:avLst>
              <a:gd name="adj1" fmla="val 5747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4E04B-4F48-4248-BA1B-E0040D56812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269801" y="3345555"/>
            <a:ext cx="1040244" cy="2623793"/>
          </a:xfrm>
          <a:prstGeom prst="bentConnector3">
            <a:avLst>
              <a:gd name="adj1" fmla="val 3092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B96CB-27B4-F44A-9D7F-E356767B5E67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410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  <a:endParaRPr lang="en-US" altLang="en-US" sz="2000" dirty="0"/>
          </a:p>
          <a:p>
            <a:r>
              <a:rPr lang="en-US" altLang="en-US" sz="2000" dirty="0"/>
              <a:t>Rapid change in hardware leads to changing OS</a:t>
            </a:r>
          </a:p>
          <a:p>
            <a:pPr lvl="1"/>
            <a:r>
              <a:rPr lang="en-US" altLang="en-US" sz="1800" dirty="0"/>
              <a:t>Batch </a:t>
            </a:r>
            <a:r>
              <a:rPr lang="en-US" altLang="en-US" sz="1800" dirty="0">
                <a:sym typeface="Symbol" panose="05050102010706020507" pitchFamily="18" charset="2"/>
              </a:rPr>
              <a:t> multiprogramming  timesharing  GUI  ubiquitous devices</a:t>
            </a:r>
          </a:p>
          <a:p>
            <a:pPr lvl="1"/>
            <a:r>
              <a:rPr lang="en-US" altLang="en-US" sz="1800" dirty="0"/>
              <a:t>Gradual migration of features into smaller machines</a:t>
            </a:r>
            <a:endParaRPr lang="en-US" altLang="en-US" sz="2000" dirty="0"/>
          </a:p>
          <a:p>
            <a:r>
              <a:rPr lang="en-US" altLang="en-US" sz="2000" dirty="0"/>
              <a:t>Today</a:t>
            </a:r>
          </a:p>
          <a:p>
            <a:pPr lvl="1"/>
            <a:r>
              <a:rPr lang="en-US" altLang="en-US" sz="1800" dirty="0"/>
              <a:t>Small OS: 100K lines / Large: 20M lines (10M browser!)</a:t>
            </a:r>
          </a:p>
          <a:p>
            <a:pPr lvl="1"/>
            <a:r>
              <a:rPr lang="en-US" altLang="en-US" sz="1800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19898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81888C-8571-E847-BC1D-3542F8E06230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EF44-4422-9C46-823C-7DB5ED88C950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</a:t>
            </a:r>
          </a:p>
          <a:p>
            <a:pPr lvl="1"/>
            <a:r>
              <a:rPr lang="en-US" sz="1800" dirty="0"/>
              <a:t>Save some registers (e.g., SP, PC)</a:t>
            </a:r>
          </a:p>
          <a:p>
            <a:pPr lvl="1"/>
            <a:r>
              <a:rPr lang="en-US" sz="1800" dirty="0"/>
              <a:t>Change PC and SP</a:t>
            </a:r>
          </a:p>
          <a:p>
            <a:pPr lvl="1"/>
            <a:r>
              <a:rPr lang="en-US" sz="1800" dirty="0"/>
              <a:t>Switch Kernel/user mode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E5C4C5C-0744-B946-A3F0-4DD25DAE9C36}"/>
              </a:ext>
            </a:extLst>
          </p:cNvPr>
          <p:cNvCxnSpPr>
            <a:stCxn id="53" idx="1"/>
          </p:cNvCxnSpPr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A2C8926-085C-4447-BF4F-E50A51CF5047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1A68948-569F-2341-95FD-17776E80BE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42363" cy="2059515"/>
          </a:xfrm>
          <a:prstGeom prst="bentConnector3">
            <a:avLst>
              <a:gd name="adj1" fmla="val 3299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8E3A705-6A3A-084A-B084-AEE6BC6C2912}"/>
              </a:ext>
            </a:extLst>
          </p:cNvPr>
          <p:cNvCxnSpPr>
            <a:stCxn id="14" idx="3"/>
          </p:cNvCxnSpPr>
          <p:nvPr/>
        </p:nvCxnSpPr>
        <p:spPr>
          <a:xfrm flipV="1">
            <a:off x="5377318" y="2152185"/>
            <a:ext cx="1397324" cy="910747"/>
          </a:xfrm>
          <a:prstGeom prst="bentConnector3">
            <a:avLst>
              <a:gd name="adj1" fmla="val 3483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18688F-B825-2E42-A34E-5F7E8FEF82CC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586489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Transfer of Control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 save all registers</a:t>
            </a:r>
          </a:p>
          <a:p>
            <a:r>
              <a:rPr lang="en-US" sz="1800" dirty="0"/>
              <a:t>Why is stack pointer saved twice?</a:t>
            </a:r>
          </a:p>
          <a:p>
            <a:pPr lvl="1"/>
            <a:r>
              <a:rPr lang="en-US" sz="1400" dirty="0"/>
              <a:t>Hint: are they the same?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A0B0C-383C-B341-B1C3-2137DCBFD66B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6F17E0-40CE-3D41-A6C7-C5579DE709B3}"/>
              </a:ext>
            </a:extLst>
          </p:cNvPr>
          <p:cNvSpPr/>
          <p:nvPr/>
        </p:nvSpPr>
        <p:spPr>
          <a:xfrm>
            <a:off x="6826893" y="4272531"/>
            <a:ext cx="1067273" cy="11214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EXB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E7EA29D-ED6F-E64E-A03E-C3002885A86E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 flipV="1">
            <a:off x="5377318" y="2422697"/>
            <a:ext cx="1397324" cy="640235"/>
          </a:xfrm>
          <a:prstGeom prst="bentConnector3">
            <a:avLst>
              <a:gd name="adj1" fmla="val 340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7128D8F-5D26-4341-BA13-CA383550E2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65441" cy="923767"/>
          </a:xfrm>
          <a:prstGeom prst="bentConnector3">
            <a:avLst>
              <a:gd name="adj1" fmla="val 324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B1D47-B142-484F-84A8-FD3F4545D420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7FBF7-9B00-F749-8A67-83D4D10DB70B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60D0815-37A2-4447-8971-E72CCD71D520}"/>
              </a:ext>
            </a:extLst>
          </p:cNvPr>
          <p:cNvCxnSpPr/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08DB2C-C187-FF4B-85E8-0AE1119290EB}"/>
              </a:ext>
            </a:extLst>
          </p:cNvPr>
          <p:cNvCxnSpPr/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EC0410-CB12-C246-B627-44E788570EAD}"/>
              </a:ext>
            </a:extLst>
          </p:cNvPr>
          <p:cNvSpPr/>
          <p:nvPr/>
        </p:nvSpPr>
        <p:spPr>
          <a:xfrm rot="16200000">
            <a:off x="7717392" y="4712886"/>
            <a:ext cx="752129" cy="25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Regs</a:t>
            </a:r>
          </a:p>
        </p:txBody>
      </p:sp>
    </p:spTree>
    <p:extLst>
      <p:ext uri="{BB962C8B-B14F-4D97-AF65-F5344CB8AC3E}">
        <p14:creationId xmlns:p14="http://schemas.microsoft.com/office/powerpoint/2010/main" val="5331056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process/new thread start</a:t>
            </a:r>
          </a:p>
          <a:p>
            <a:pPr lvl="1"/>
            <a:r>
              <a:rPr lang="en-US" sz="1800" dirty="0"/>
              <a:t>Jump to first instruction in program/thread</a:t>
            </a:r>
          </a:p>
          <a:p>
            <a:r>
              <a:rPr lang="en-US" sz="2000" dirty="0"/>
              <a:t>Return from interrupt, exception, system call</a:t>
            </a:r>
          </a:p>
          <a:p>
            <a:pPr lvl="1"/>
            <a:r>
              <a:rPr lang="en-US" sz="1800" dirty="0"/>
              <a:t>Resume suspended execution</a:t>
            </a:r>
          </a:p>
          <a:p>
            <a:r>
              <a:rPr lang="en-US" sz="2000" dirty="0"/>
              <a:t>Process/thread context switch</a:t>
            </a:r>
          </a:p>
          <a:p>
            <a:pPr lvl="1"/>
            <a:r>
              <a:rPr lang="en-US" sz="1800" dirty="0"/>
              <a:t>Resume some other process</a:t>
            </a:r>
          </a:p>
          <a:p>
            <a:r>
              <a:rPr lang="en-US" sz="2000" dirty="0"/>
              <a:t>User-level </a:t>
            </a:r>
            <a:r>
              <a:rPr lang="en-US" sz="2000" i="1" dirty="0" err="1"/>
              <a:t>upcall</a:t>
            </a:r>
            <a:r>
              <a:rPr lang="en-US" sz="2000" dirty="0"/>
              <a:t> (UNIX </a:t>
            </a:r>
            <a:r>
              <a:rPr lang="en-US" sz="2000" i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 notification to user program</a:t>
            </a:r>
          </a:p>
          <a:p>
            <a:pPr lvl="2"/>
            <a:r>
              <a:rPr lang="en-US" sz="1600" dirty="0"/>
              <a:t>Preemptive user-level threads</a:t>
            </a:r>
          </a:p>
          <a:p>
            <a:pPr lvl="2"/>
            <a:r>
              <a:rPr lang="en-US" sz="1600" dirty="0"/>
              <a:t>Asynchronous I/O notification</a:t>
            </a:r>
          </a:p>
          <a:p>
            <a:pPr lvl="2"/>
            <a:r>
              <a:rPr lang="en-US" sz="1600" dirty="0"/>
              <a:t>Interprocess communication</a:t>
            </a:r>
          </a:p>
          <a:p>
            <a:pPr lvl="2"/>
            <a:r>
              <a:rPr lang="en-US" sz="1600" dirty="0"/>
              <a:t>User-level excepting handling</a:t>
            </a:r>
          </a:p>
          <a:p>
            <a:pPr lvl="2"/>
            <a:r>
              <a:rPr lang="en-US" sz="1600" dirty="0"/>
              <a:t>User-level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073549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User/Kernel Mode Transfers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1427101" y="2176737"/>
            <a:ext cx="6324600" cy="4849091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35811" y="3354767"/>
            <a:ext cx="4107180" cy="2311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32" y="21897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649" y="393352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0401" y="4559091"/>
            <a:ext cx="6858000" cy="11854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35282" y="5438408"/>
            <a:ext cx="415636" cy="108775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709" y="62601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459" y="62542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3795932"/>
            <a:ext cx="919622" cy="772608"/>
            <a:chOff x="2362200" y="3048000"/>
            <a:chExt cx="919622" cy="77260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61139" y="3451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438400" y="3033932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872132"/>
            <a:ext cx="1280091" cy="609600"/>
            <a:chOff x="6019800" y="2971800"/>
            <a:chExt cx="1280091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86774" y="2772325"/>
            <a:ext cx="484419" cy="824132"/>
            <a:chOff x="2487381" y="3429000"/>
            <a:chExt cx="484419" cy="824132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667003" y="3828198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487381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rtn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494309" y="2669262"/>
            <a:ext cx="1295400" cy="974270"/>
            <a:chOff x="5737705" y="3072298"/>
            <a:chExt cx="1601432" cy="487135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37705" y="3072298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1211" y="3040386"/>
            <a:ext cx="356380" cy="671782"/>
            <a:chOff x="3042143" y="3200400"/>
            <a:chExt cx="356385" cy="47921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042143" y="3416153"/>
              <a:ext cx="356385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rfi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962400" y="4405532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95800" y="44055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724400" y="4405532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cxnSpLocks/>
          </p:cNvCxnSpPr>
          <p:nvPr/>
        </p:nvCxnSpPr>
        <p:spPr bwMode="auto">
          <a:xfrm flipH="1" flipV="1">
            <a:off x="4809512" y="3837339"/>
            <a:ext cx="405623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C797F-ED9C-B840-8492-B49D22D04A36}"/>
              </a:ext>
            </a:extLst>
          </p:cNvPr>
          <p:cNvGrpSpPr/>
          <p:nvPr/>
        </p:nvGrpSpPr>
        <p:grpSpPr>
          <a:xfrm>
            <a:off x="5181600" y="2805332"/>
            <a:ext cx="1295400" cy="914400"/>
            <a:chOff x="5181600" y="2805332"/>
            <a:chExt cx="1295400" cy="914400"/>
          </a:xfrm>
        </p:grpSpPr>
        <p:sp>
          <p:nvSpPr>
            <p:cNvPr id="59" name="TextBox 58"/>
            <p:cNvSpPr txBox="1"/>
            <p:nvPr/>
          </p:nvSpPr>
          <p:spPr>
            <a:xfrm flipH="1">
              <a:off x="5181600" y="28053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>
              <a:off x="5410200" y="3186332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35E3B34-C3A1-AD43-9F43-5CAFE524CA45}"/>
              </a:ext>
            </a:extLst>
          </p:cNvPr>
          <p:cNvSpPr/>
          <p:nvPr/>
        </p:nvSpPr>
        <p:spPr bwMode="auto">
          <a:xfrm rot="5400000">
            <a:off x="4363971" y="3951949"/>
            <a:ext cx="450861" cy="405172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49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Interface:</a:t>
            </a:r>
            <a:br>
              <a:rPr lang="en-US" dirty="0"/>
            </a:br>
            <a:r>
              <a:rPr lang="en-US" dirty="0"/>
              <a:t>Access Point to Hardware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B5746-BC8F-724D-AE54-4E3ADD2FF1FC}"/>
              </a:ext>
            </a:extLst>
          </p:cNvPr>
          <p:cNvGrpSpPr/>
          <p:nvPr/>
        </p:nvGrpSpPr>
        <p:grpSpPr>
          <a:xfrm>
            <a:off x="1163594" y="1727886"/>
            <a:ext cx="6816811" cy="4486277"/>
            <a:chOff x="76200" y="838200"/>
            <a:chExt cx="8915400" cy="5867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52AF4F-6B26-5742-9F48-ED4D806570C8}"/>
                </a:ext>
              </a:extLst>
            </p:cNvPr>
            <p:cNvSpPr/>
            <p:nvPr/>
          </p:nvSpPr>
          <p:spPr bwMode="auto">
            <a:xfrm>
              <a:off x="76200" y="1607188"/>
              <a:ext cx="8915400" cy="38100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8F43BE-918E-3944-B975-D7997694BF17}"/>
                </a:ext>
              </a:extLst>
            </p:cNvPr>
            <p:cNvSpPr/>
            <p:nvPr/>
          </p:nvSpPr>
          <p:spPr bwMode="auto">
            <a:xfrm>
              <a:off x="247382" y="838200"/>
              <a:ext cx="8591817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System Call Interface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97DA76-E45F-3F4C-BE54-9913D2830CE6}"/>
                </a:ext>
              </a:extLst>
            </p:cNvPr>
            <p:cNvSpPr/>
            <p:nvPr/>
          </p:nvSpPr>
          <p:spPr bwMode="auto">
            <a:xfrm>
              <a:off x="228600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C2117B-F817-E741-9F21-E0E7BBEF9038}"/>
                </a:ext>
              </a:extLst>
            </p:cNvPr>
            <p:cNvSpPr/>
            <p:nvPr/>
          </p:nvSpPr>
          <p:spPr bwMode="auto">
            <a:xfrm>
              <a:off x="1977444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F98AB0-C1DB-994A-900C-44225493A546}"/>
                </a:ext>
              </a:extLst>
            </p:cNvPr>
            <p:cNvSpPr/>
            <p:nvPr/>
          </p:nvSpPr>
          <p:spPr bwMode="auto">
            <a:xfrm>
              <a:off x="3741987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Filesystems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446FC-EC78-E747-B2CB-E5C05FDAB0C3}"/>
                </a:ext>
              </a:extLst>
            </p:cNvPr>
            <p:cNvSpPr/>
            <p:nvPr/>
          </p:nvSpPr>
          <p:spPr bwMode="auto">
            <a:xfrm>
              <a:off x="5475132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132D74-1E7F-4544-954B-AA5CEE9190D6}"/>
                </a:ext>
              </a:extLst>
            </p:cNvPr>
            <p:cNvSpPr/>
            <p:nvPr/>
          </p:nvSpPr>
          <p:spPr bwMode="auto">
            <a:xfrm>
              <a:off x="7223975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D0B77E-1323-964A-BA2F-AC83071F1E5E}"/>
                </a:ext>
              </a:extLst>
            </p:cNvPr>
            <p:cNvSpPr/>
            <p:nvPr/>
          </p:nvSpPr>
          <p:spPr bwMode="auto">
            <a:xfrm>
              <a:off x="247382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Architecture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4C6330-F5DE-A041-89DB-B793B39AF08A}"/>
                </a:ext>
              </a:extLst>
            </p:cNvPr>
            <p:cNvSpPr/>
            <p:nvPr/>
          </p:nvSpPr>
          <p:spPr bwMode="auto">
            <a:xfrm>
              <a:off x="1996226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Manager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55CA1F-F405-1445-B593-2BB78DA50638}"/>
                </a:ext>
              </a:extLst>
            </p:cNvPr>
            <p:cNvSpPr/>
            <p:nvPr/>
          </p:nvSpPr>
          <p:spPr bwMode="auto">
            <a:xfrm>
              <a:off x="5493914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37B281-3A32-B64C-BD9A-5C28B2CEE043}"/>
                </a:ext>
              </a:extLst>
            </p:cNvPr>
            <p:cNvSpPr/>
            <p:nvPr/>
          </p:nvSpPr>
          <p:spPr bwMode="auto">
            <a:xfrm>
              <a:off x="7223974" y="3207389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Subsystem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A7C17B6-7B6D-6C4B-A9B3-EEC8732FDBEB}"/>
                </a:ext>
              </a:extLst>
            </p:cNvPr>
            <p:cNvGrpSpPr/>
            <p:nvPr/>
          </p:nvGrpSpPr>
          <p:grpSpPr>
            <a:xfrm>
              <a:off x="3741987" y="3207389"/>
              <a:ext cx="1615225" cy="990600"/>
              <a:chOff x="3733800" y="3276600"/>
              <a:chExt cx="1615225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89C5937-0A27-0741-A65C-CD081B84D2F3}"/>
                  </a:ext>
                </a:extLst>
              </p:cNvPr>
              <p:cNvSpPr/>
              <p:nvPr/>
            </p:nvSpPr>
            <p:spPr bwMode="auto">
              <a:xfrm>
                <a:off x="3733800" y="3276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File System Types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A13A0A-9ECE-CC4D-B18B-C6E440470B8F}"/>
                  </a:ext>
                </a:extLst>
              </p:cNvPr>
              <p:cNvSpPr/>
              <p:nvPr/>
            </p:nvSpPr>
            <p:spPr bwMode="auto">
              <a:xfrm>
                <a:off x="38862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4E7DF0-CDFA-E84A-A327-F5CC69985521}"/>
                  </a:ext>
                </a:extLst>
              </p:cNvPr>
              <p:cNvSpPr/>
              <p:nvPr/>
            </p:nvSpPr>
            <p:spPr bwMode="auto">
              <a:xfrm>
                <a:off x="42418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99E8D8-857E-4343-A87C-20C293B2E799}"/>
                  </a:ext>
                </a:extLst>
              </p:cNvPr>
              <p:cNvSpPr/>
              <p:nvPr/>
            </p:nvSpPr>
            <p:spPr bwMode="auto">
              <a:xfrm>
                <a:off x="45974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94AD5-A1C8-D44D-9E09-EBDBFD44428E}"/>
                  </a:ext>
                </a:extLst>
              </p:cNvPr>
              <p:cNvSpPr/>
              <p:nvPr/>
            </p:nvSpPr>
            <p:spPr bwMode="auto">
              <a:xfrm>
                <a:off x="49530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58BD11-C4F0-3E4E-884F-7B8C3EFFF11C}"/>
                </a:ext>
              </a:extLst>
            </p:cNvPr>
            <p:cNvGrpSpPr/>
            <p:nvPr/>
          </p:nvGrpSpPr>
          <p:grpSpPr>
            <a:xfrm>
              <a:off x="3741987" y="4274189"/>
              <a:ext cx="1615225" cy="990600"/>
              <a:chOff x="3733800" y="4419600"/>
              <a:chExt cx="1615225" cy="990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7C96DD-D89A-2E4B-B9DF-EBC6E9A3C73C}"/>
                  </a:ext>
                </a:extLst>
              </p:cNvPr>
              <p:cNvSpPr/>
              <p:nvPr/>
            </p:nvSpPr>
            <p:spPr bwMode="auto">
              <a:xfrm>
                <a:off x="3733800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Block</a:t>
                </a:r>
                <a:b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Devices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403C8FD-90BA-AC4A-8DF5-DCFDB3A2B8EB}"/>
                  </a:ext>
                </a:extLst>
              </p:cNvPr>
              <p:cNvSpPr/>
              <p:nvPr/>
            </p:nvSpPr>
            <p:spPr bwMode="auto">
              <a:xfrm>
                <a:off x="3911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49D59-60C8-564E-ADA6-67C3EC6CCB48}"/>
                  </a:ext>
                </a:extLst>
              </p:cNvPr>
              <p:cNvSpPr/>
              <p:nvPr/>
            </p:nvSpPr>
            <p:spPr bwMode="auto">
              <a:xfrm>
                <a:off x="4267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43E613-036F-DD45-BB81-717C2FFAF96F}"/>
                  </a:ext>
                </a:extLst>
              </p:cNvPr>
              <p:cNvSpPr/>
              <p:nvPr/>
            </p:nvSpPr>
            <p:spPr bwMode="auto">
              <a:xfrm>
                <a:off x="46228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FB0757B-C3F1-324B-918C-0346A65A3A1A}"/>
                  </a:ext>
                </a:extLst>
              </p:cNvPr>
              <p:cNvSpPr/>
              <p:nvPr/>
            </p:nvSpPr>
            <p:spPr bwMode="auto">
              <a:xfrm>
                <a:off x="4978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B72BEE7-9947-674D-90F7-D60E703DCFAA}"/>
                </a:ext>
              </a:extLst>
            </p:cNvPr>
            <p:cNvGrpSpPr/>
            <p:nvPr/>
          </p:nvGrpSpPr>
          <p:grpSpPr>
            <a:xfrm>
              <a:off x="7223974" y="4274189"/>
              <a:ext cx="1615225" cy="990600"/>
              <a:chOff x="7223974" y="4419600"/>
              <a:chExt cx="1615225" cy="990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886D2E-3264-AE4D-8E4A-A57F4F196ABD}"/>
                  </a:ext>
                </a:extLst>
              </p:cNvPr>
              <p:cNvSpPr/>
              <p:nvPr/>
            </p:nvSpPr>
            <p:spPr bwMode="auto">
              <a:xfrm>
                <a:off x="7223974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IF drivers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63C9F6-DD61-4A46-A466-7F0FECBB8CF9}"/>
                  </a:ext>
                </a:extLst>
              </p:cNvPr>
              <p:cNvSpPr/>
              <p:nvPr/>
            </p:nvSpPr>
            <p:spPr bwMode="auto">
              <a:xfrm>
                <a:off x="7391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E8EDD-AD01-0840-9FDD-BE23247B8A90}"/>
                  </a:ext>
                </a:extLst>
              </p:cNvPr>
              <p:cNvSpPr/>
              <p:nvPr/>
            </p:nvSpPr>
            <p:spPr bwMode="auto">
              <a:xfrm>
                <a:off x="77470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46BF5-39FB-0342-BFE8-AEC21740C173}"/>
                  </a:ext>
                </a:extLst>
              </p:cNvPr>
              <p:cNvSpPr/>
              <p:nvPr/>
            </p:nvSpPr>
            <p:spPr bwMode="auto">
              <a:xfrm>
                <a:off x="8102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9C6E12-4CAE-3F47-8857-0914AE3444FA}"/>
                  </a:ext>
                </a:extLst>
              </p:cNvPr>
              <p:cNvSpPr/>
              <p:nvPr/>
            </p:nvSpPr>
            <p:spPr bwMode="auto">
              <a:xfrm>
                <a:off x="8458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F2C4CF-5C50-1448-BB1A-7F280CD1AE00}"/>
                </a:ext>
              </a:extLst>
            </p:cNvPr>
            <p:cNvSpPr txBox="1"/>
            <p:nvPr/>
          </p:nvSpPr>
          <p:spPr>
            <a:xfrm>
              <a:off x="322814" y="2653352"/>
              <a:ext cx="1465283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Concurrency,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multitasking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2D3B86-5E51-AA43-BFD7-1786CAA1C8CA}"/>
                </a:ext>
              </a:extLst>
            </p:cNvPr>
            <p:cNvSpPr txBox="1"/>
            <p:nvPr/>
          </p:nvSpPr>
          <p:spPr>
            <a:xfrm>
              <a:off x="2213489" y="2667000"/>
              <a:ext cx="1035752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2F237F-4A56-FA42-99DF-FDDD2D870168}"/>
                </a:ext>
              </a:extLst>
            </p:cNvPr>
            <p:cNvSpPr txBox="1"/>
            <p:nvPr/>
          </p:nvSpPr>
          <p:spPr>
            <a:xfrm>
              <a:off x="3805879" y="2653352"/>
              <a:ext cx="1471069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 and </a:t>
              </a:r>
              <a:r>
                <a:rPr lang="en-US" sz="140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dirs</a:t>
              </a: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: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VFS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F87F2-F9F5-1947-8CB8-96D8585FD5A5}"/>
                </a:ext>
              </a:extLst>
            </p:cNvPr>
            <p:cNvSpPr txBox="1"/>
            <p:nvPr/>
          </p:nvSpPr>
          <p:spPr>
            <a:xfrm>
              <a:off x="5545618" y="2667000"/>
              <a:ext cx="1474256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TTYs and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access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8995967-2497-CC49-B1AD-5DD81845B79B}"/>
                </a:ext>
              </a:extLst>
            </p:cNvPr>
            <p:cNvSpPr txBox="1"/>
            <p:nvPr/>
          </p:nvSpPr>
          <p:spPr>
            <a:xfrm>
              <a:off x="7402161" y="2794135"/>
              <a:ext cx="1400879" cy="36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Connectivity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4FD9C7-F2A4-8F49-86FF-D087B23A9EEE}"/>
                </a:ext>
              </a:extLst>
            </p:cNvPr>
            <p:cNvGrpSpPr/>
            <p:nvPr/>
          </p:nvGrpSpPr>
          <p:grpSpPr>
            <a:xfrm>
              <a:off x="554328" y="1302389"/>
              <a:ext cx="8018172" cy="469810"/>
              <a:chOff x="554328" y="1117511"/>
              <a:chExt cx="8018172" cy="5715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0DC53E1-914E-A244-B988-2B4AA10AC4C3}"/>
                  </a:ext>
                </a:extLst>
              </p:cNvPr>
              <p:cNvCxnSpPr/>
              <p:nvPr/>
            </p:nvCxnSpPr>
            <p:spPr bwMode="auto">
              <a:xfrm>
                <a:off x="55432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F190E8-734B-094C-925E-89D37086DEB4}"/>
                  </a:ext>
                </a:extLst>
              </p:cNvPr>
              <p:cNvCxnSpPr/>
              <p:nvPr/>
            </p:nvCxnSpPr>
            <p:spPr bwMode="auto">
              <a:xfrm>
                <a:off x="3895233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D6DBF4-7DE8-DA4A-A761-B6D3B4DA18A3}"/>
                  </a:ext>
                </a:extLst>
              </p:cNvPr>
              <p:cNvCxnSpPr/>
              <p:nvPr/>
            </p:nvCxnSpPr>
            <p:spPr bwMode="auto">
              <a:xfrm>
                <a:off x="4563414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5D14098-D0F7-6845-AE14-2EC394052AE8}"/>
                  </a:ext>
                </a:extLst>
              </p:cNvPr>
              <p:cNvCxnSpPr/>
              <p:nvPr/>
            </p:nvCxnSpPr>
            <p:spPr bwMode="auto">
              <a:xfrm>
                <a:off x="5231595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31D08E9-B14B-2945-BE5E-BD994676ECD9}"/>
                  </a:ext>
                </a:extLst>
              </p:cNvPr>
              <p:cNvCxnSpPr/>
              <p:nvPr/>
            </p:nvCxnSpPr>
            <p:spPr bwMode="auto">
              <a:xfrm>
                <a:off x="5899776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ACB7156-1989-8445-A989-8C7766D0A654}"/>
                  </a:ext>
                </a:extLst>
              </p:cNvPr>
              <p:cNvCxnSpPr/>
              <p:nvPr/>
            </p:nvCxnSpPr>
            <p:spPr bwMode="auto">
              <a:xfrm>
                <a:off x="6567957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263674-2FF1-6843-963B-8C87E16B3F31}"/>
                  </a:ext>
                </a:extLst>
              </p:cNvPr>
              <p:cNvCxnSpPr/>
              <p:nvPr/>
            </p:nvCxnSpPr>
            <p:spPr bwMode="auto">
              <a:xfrm>
                <a:off x="723613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9F0037-CA62-914C-B8A7-1E23FC175E5D}"/>
                  </a:ext>
                </a:extLst>
              </p:cNvPr>
              <p:cNvCxnSpPr/>
              <p:nvPr/>
            </p:nvCxnSpPr>
            <p:spPr bwMode="auto">
              <a:xfrm>
                <a:off x="790431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F716429-526E-D348-8172-D0AE375258A7}"/>
                  </a:ext>
                </a:extLst>
              </p:cNvPr>
              <p:cNvCxnSpPr/>
              <p:nvPr/>
            </p:nvCxnSpPr>
            <p:spPr bwMode="auto">
              <a:xfrm>
                <a:off x="857250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153E076-9B04-1942-8039-B408FB87F629}"/>
                  </a:ext>
                </a:extLst>
              </p:cNvPr>
              <p:cNvCxnSpPr/>
              <p:nvPr/>
            </p:nvCxnSpPr>
            <p:spPr bwMode="auto">
              <a:xfrm>
                <a:off x="122250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18EA8B-5F46-1A4F-9447-23525BC241DE}"/>
                  </a:ext>
                </a:extLst>
              </p:cNvPr>
              <p:cNvCxnSpPr/>
              <p:nvPr/>
            </p:nvCxnSpPr>
            <p:spPr bwMode="auto">
              <a:xfrm>
                <a:off x="189069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7839CFD-3AF5-3A4B-988E-E57BAB1065CD}"/>
                  </a:ext>
                </a:extLst>
              </p:cNvPr>
              <p:cNvCxnSpPr/>
              <p:nvPr/>
            </p:nvCxnSpPr>
            <p:spPr bwMode="auto">
              <a:xfrm>
                <a:off x="2558871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AD36068-998C-CA4F-8FA2-954DDCAF2733}"/>
                  </a:ext>
                </a:extLst>
              </p:cNvPr>
              <p:cNvCxnSpPr/>
              <p:nvPr/>
            </p:nvCxnSpPr>
            <p:spPr bwMode="auto">
              <a:xfrm>
                <a:off x="3227052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9" name="Picture 2" descr="C:\Users\kubitron\AppData\Local\Microsoft\Windows\Temporary Internet Files\Content.IE5\TFK8BBL8\MC900310902[1].wmf">
              <a:extLst>
                <a:ext uri="{FF2B5EF4-FFF2-40B4-BE49-F238E27FC236}">
                  <a16:creationId xmlns:a16="http://schemas.microsoft.com/office/drawing/2014/main" id="{06792F02-6A58-0D4C-AE5E-2567587BD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186632">
              <a:off x="451056" y="5456121"/>
              <a:ext cx="1143644" cy="89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">
              <a:extLst>
                <a:ext uri="{FF2B5EF4-FFF2-40B4-BE49-F238E27FC236}">
                  <a16:creationId xmlns:a16="http://schemas.microsoft.com/office/drawing/2014/main" id="{4224407B-91B7-164C-B84F-BE3CC2BA0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364895">
              <a:off x="7450456" y="5579735"/>
              <a:ext cx="1211411" cy="83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E3855F-9801-2649-B3B1-BB79A594A4DE}"/>
                </a:ext>
              </a:extLst>
            </p:cNvPr>
            <p:cNvGrpSpPr/>
            <p:nvPr/>
          </p:nvGrpSpPr>
          <p:grpSpPr>
            <a:xfrm>
              <a:off x="2252754" y="5439986"/>
              <a:ext cx="1006989" cy="1052154"/>
              <a:chOff x="2252754" y="5585397"/>
              <a:chExt cx="1006989" cy="1052154"/>
            </a:xfrm>
          </p:grpSpPr>
          <p:pic>
            <p:nvPicPr>
              <p:cNvPr id="122" name="Picture 638">
                <a:extLst>
                  <a:ext uri="{FF2B5EF4-FFF2-40B4-BE49-F238E27FC236}">
                    <a16:creationId xmlns:a16="http://schemas.microsoft.com/office/drawing/2014/main" id="{8CE77C63-2E04-374D-8C59-CDF03CBAA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015625" y="5822526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638">
                <a:extLst>
                  <a:ext uri="{FF2B5EF4-FFF2-40B4-BE49-F238E27FC236}">
                    <a16:creationId xmlns:a16="http://schemas.microsoft.com/office/drawing/2014/main" id="{8C438EDB-AB00-C943-8601-FB0DB2C9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257136" y="5822527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Picture 638">
                <a:extLst>
                  <a:ext uri="{FF2B5EF4-FFF2-40B4-BE49-F238E27FC236}">
                    <a16:creationId xmlns:a16="http://schemas.microsoft.com/office/drawing/2014/main" id="{EF3B10C1-6AF3-3540-8B3A-41D133C24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486006" y="5863814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FE38D53-EAB0-D24F-9364-34CBD3047C12}"/>
                </a:ext>
              </a:extLst>
            </p:cNvPr>
            <p:cNvGrpSpPr/>
            <p:nvPr/>
          </p:nvGrpSpPr>
          <p:grpSpPr>
            <a:xfrm>
              <a:off x="3810000" y="5569589"/>
              <a:ext cx="1425807" cy="838200"/>
              <a:chOff x="3810000" y="5638800"/>
              <a:chExt cx="1425807" cy="838200"/>
            </a:xfrm>
          </p:grpSpPr>
          <p:pic>
            <p:nvPicPr>
              <p:cNvPr id="126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7A588DD1-7627-4948-A630-8F11BB237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894445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AE5434A4-3A70-0B4D-B4D8-7D0F603BD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845" y="5764917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448CA48C-F7DA-0944-9AD3-153977827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689" y="5638800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9" name="Picture 3" descr="C:\Users\kubitron\AppData\Local\Microsoft\Windows\Temporary Internet Files\Content.IE5\TFK8BBL8\MC900441338[1].png">
              <a:extLst>
                <a:ext uri="{FF2B5EF4-FFF2-40B4-BE49-F238E27FC236}">
                  <a16:creationId xmlns:a16="http://schemas.microsoft.com/office/drawing/2014/main" id="{AD4CF37E-C5DE-294B-9A89-BC31E7DDF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952" y="5302011"/>
              <a:ext cx="1403589" cy="1403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00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Device-specific code </a:t>
            </a:r>
            <a:r>
              <a:rPr lang="en-US" altLang="ko-KR" sz="2000" dirty="0"/>
              <a:t>in kernel that interacts directly with device hardware</a:t>
            </a:r>
          </a:p>
          <a:p>
            <a:pPr lvl="1"/>
            <a:r>
              <a:rPr lang="en-US" altLang="ko-KR" sz="1800" dirty="0"/>
              <a:t>Supports standard, internal interface</a:t>
            </a:r>
          </a:p>
          <a:p>
            <a:pPr lvl="1"/>
            <a:r>
              <a:rPr lang="en-US" altLang="ko-KR" sz="1800" dirty="0"/>
              <a:t>Same kernel I/O system can interact easily with different device drivers</a:t>
            </a:r>
          </a:p>
          <a:p>
            <a:pPr lvl="1"/>
            <a:r>
              <a:rPr lang="en-US" altLang="ko-KR" sz="1800" dirty="0"/>
              <a:t>Special device-specific configuration supported with </a:t>
            </a:r>
            <a:r>
              <a:rPr lang="en-US" altLang="ko-KR" sz="1600" dirty="0" err="1">
                <a:latin typeface="Ubuntu Mono" panose="020B0509030602030204" pitchFamily="49" charset="0"/>
              </a:rPr>
              <a:t>ioctl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 </a:t>
            </a:r>
            <a:r>
              <a:rPr lang="en-US" altLang="ko-KR" sz="1800" dirty="0" err="1"/>
              <a:t>syscall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Device drivers are typically divided into two pieces</a:t>
            </a:r>
          </a:p>
          <a:p>
            <a:pPr lvl="1"/>
            <a:r>
              <a:rPr lang="en-US" altLang="ko-KR" sz="1800" b="1" dirty="0"/>
              <a:t>Top half:</a:t>
            </a:r>
            <a:r>
              <a:rPr lang="en-US" altLang="ko-KR" sz="1800" dirty="0"/>
              <a:t> accessed in call path from system calls</a:t>
            </a:r>
          </a:p>
          <a:p>
            <a:pPr lvl="2"/>
            <a:r>
              <a:rPr lang="en-US" altLang="ko-KR" sz="1600" dirty="0"/>
              <a:t>implements a set of standard, cross-device calls like </a:t>
            </a:r>
            <a:br>
              <a:rPr lang="en-US" altLang="ko-KR" sz="1600" dirty="0"/>
            </a:br>
            <a:r>
              <a:rPr lang="en-US" altLang="ko-KR" sz="1400" dirty="0">
                <a:latin typeface="Ubuntu Mono" panose="020B0509030602030204" pitchFamily="49" charset="0"/>
              </a:rPr>
              <a:t>open(), close(), read(), write(), </a:t>
            </a:r>
            <a:r>
              <a:rPr lang="en-US" altLang="ko-KR" sz="1400" dirty="0" err="1">
                <a:latin typeface="Ubuntu Mono" panose="020B0509030602030204" pitchFamily="49" charset="0"/>
              </a:rPr>
              <a:t>ioctl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, etc. </a:t>
            </a:r>
          </a:p>
          <a:p>
            <a:pPr lvl="2"/>
            <a:r>
              <a:rPr lang="en-US" altLang="ko-KR" sz="1600" dirty="0"/>
              <a:t>This is kernel’s interface to device driver</a:t>
            </a:r>
          </a:p>
          <a:p>
            <a:pPr lvl="2"/>
            <a:r>
              <a:rPr lang="en-US" altLang="ko-KR" sz="1600" dirty="0"/>
              <a:t>Top half will start I/O to device, may put thread to sleep until finished</a:t>
            </a:r>
          </a:p>
          <a:p>
            <a:pPr lvl="1"/>
            <a:r>
              <a:rPr lang="en-US" altLang="ko-KR" sz="1800" b="1" dirty="0"/>
              <a:t>Bottom half</a:t>
            </a:r>
            <a:r>
              <a:rPr lang="en-US" altLang="ko-KR" sz="1800" dirty="0"/>
              <a:t>: run as interrupt routine</a:t>
            </a:r>
          </a:p>
          <a:p>
            <a:pPr lvl="2"/>
            <a:r>
              <a:rPr lang="en-US" altLang="ko-KR" sz="1600" dirty="0"/>
              <a:t>Gets input or transfers next block of output</a:t>
            </a:r>
          </a:p>
          <a:p>
            <a:pPr lvl="2"/>
            <a:r>
              <a:rPr lang="en-US" altLang="ko-KR" sz="1600" dirty="0"/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525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an I/O Request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13151" y="1588840"/>
            <a:ext cx="3443518" cy="498976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914400" y="3844632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878331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914400" y="4572483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738198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00895" y="5536780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5571943"/>
            <a:ext cx="1139067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14400" y="2395034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4643" y="2796718"/>
            <a:ext cx="119913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I/O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4643" y="1625264"/>
            <a:ext cx="995684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</a:t>
            </a:r>
          </a:p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1570593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3263970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945424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652054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4220" y="5651453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74219" y="471875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774218" y="3925519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74217" y="253361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74216" y="1574246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78090" y="2483532"/>
            <a:ext cx="1152571" cy="589384"/>
          </a:xfrm>
          <a:prstGeom prst="diamond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Programmed I/O</a:t>
            </a:r>
          </a:p>
          <a:p>
            <a:pPr lvl="1"/>
            <a:r>
              <a:rPr lang="en-US" sz="2000" dirty="0"/>
              <a:t>Each byte transferred via processor in/out or load/store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− Consumes processor cycles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3"/>
            <a:endParaRPr lang="el-GR" sz="1600" dirty="0">
              <a:sym typeface="Symbol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memory access (DMA)</a:t>
            </a:r>
          </a:p>
          <a:p>
            <a:pPr lvl="1"/>
            <a:r>
              <a:rPr lang="en-US" sz="2000" dirty="0"/>
              <a:t>Give controller access to memory bus</a:t>
            </a:r>
          </a:p>
          <a:p>
            <a:pPr lvl="1"/>
            <a:r>
              <a:rPr lang="en-US" sz="20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74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9EC27-F466-6D47-B3E4-DD4F72C0C506}"/>
              </a:ext>
            </a:extLst>
          </p:cNvPr>
          <p:cNvGrpSpPr/>
          <p:nvPr/>
        </p:nvGrpSpPr>
        <p:grpSpPr>
          <a:xfrm>
            <a:off x="1515937" y="1616365"/>
            <a:ext cx="5697824" cy="3080626"/>
            <a:chOff x="1728373" y="2103533"/>
            <a:chExt cx="5697824" cy="308062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BC38132-DC27-C942-801D-7DF1CEF8A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5" t="5923" r="521" b="22860"/>
            <a:stretch/>
          </p:blipFill>
          <p:spPr bwMode="auto">
            <a:xfrm>
              <a:off x="1728375" y="2103533"/>
              <a:ext cx="5697822" cy="308062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995A5D-830D-1643-B7E8-D680CD854414}"/>
                </a:ext>
              </a:extLst>
            </p:cNvPr>
            <p:cNvSpPr/>
            <p:nvPr/>
          </p:nvSpPr>
          <p:spPr>
            <a:xfrm>
              <a:off x="3902927" y="4466537"/>
              <a:ext cx="1688851" cy="717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A84AE7-391E-994C-99EA-69B3FC3D6F5C}"/>
                </a:ext>
              </a:extLst>
            </p:cNvPr>
            <p:cNvSpPr/>
            <p:nvPr/>
          </p:nvSpPr>
          <p:spPr>
            <a:xfrm>
              <a:off x="1728375" y="2103533"/>
              <a:ext cx="3044090" cy="1320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A2834-DAE8-2B40-B770-EFA271880955}"/>
                </a:ext>
              </a:extLst>
            </p:cNvPr>
            <p:cNvSpPr/>
            <p:nvPr/>
          </p:nvSpPr>
          <p:spPr>
            <a:xfrm>
              <a:off x="1728373" y="3424171"/>
              <a:ext cx="1702101" cy="69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4755C-1CD0-9549-85A4-3DCD3E8D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DMA Transfer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453D74-4688-7848-AB32-8B74318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67564"/>
            <a:ext cx="7886700" cy="1777711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is told to transfer disk data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tells disk controller to transfer C bytes from disk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initiates DMA transfer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send each byte to DMA controller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DMA controller transfers bytes to buffer x, increasing address and decreasing C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When C = 0, DMA interrupts CPU to signal transfer completion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18890-5CE9-8B46-9720-33760C6E727B}"/>
              </a:ext>
            </a:extLst>
          </p:cNvPr>
          <p:cNvGrpSpPr/>
          <p:nvPr/>
        </p:nvGrpSpPr>
        <p:grpSpPr>
          <a:xfrm>
            <a:off x="2496794" y="2989437"/>
            <a:ext cx="3685637" cy="1205654"/>
            <a:chOff x="4678957" y="4599656"/>
            <a:chExt cx="3685637" cy="12056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6E3DCDD-E843-C04E-BFBC-03EDC02FDAB6}"/>
                </a:ext>
              </a:extLst>
            </p:cNvPr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A91651-F2D4-C949-946E-0EE58CC0BA39}"/>
                </a:ext>
              </a:extLst>
            </p:cNvPr>
            <p:cNvGrpSpPr/>
            <p:nvPr/>
          </p:nvGrpSpPr>
          <p:grpSpPr>
            <a:xfrm>
              <a:off x="4678957" y="5206619"/>
              <a:ext cx="304800" cy="346249"/>
              <a:chOff x="7498357" y="1893401"/>
              <a:chExt cx="304800" cy="3462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0117E-B39F-554F-A392-F2385E2A0B71}"/>
                  </a:ext>
                </a:extLst>
              </p:cNvPr>
              <p:cNvSpPr/>
              <p:nvPr/>
            </p:nvSpPr>
            <p:spPr bwMode="auto">
              <a:xfrm>
                <a:off x="7498357" y="1898334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F4492-EC48-7A42-BAA4-F5003DAA916B}"/>
                  </a:ext>
                </a:extLst>
              </p:cNvPr>
              <p:cNvSpPr txBox="1"/>
              <p:nvPr/>
            </p:nvSpPr>
            <p:spPr>
              <a:xfrm>
                <a:off x="7503075" y="1893401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262835-BA4C-3741-8444-E9FDA80F865B}"/>
                </a:ext>
              </a:extLst>
            </p:cNvPr>
            <p:cNvGrpSpPr/>
            <p:nvPr/>
          </p:nvGrpSpPr>
          <p:grpSpPr>
            <a:xfrm>
              <a:off x="6489353" y="4599656"/>
              <a:ext cx="304800" cy="346249"/>
              <a:chOff x="7403753" y="1896038"/>
              <a:chExt cx="304800" cy="34624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AA9950-60EB-F349-BB00-7A96A128088C}"/>
                  </a:ext>
                </a:extLst>
              </p:cNvPr>
              <p:cNvSpPr/>
              <p:nvPr/>
            </p:nvSpPr>
            <p:spPr bwMode="auto">
              <a:xfrm>
                <a:off x="7403753" y="1905371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E6C2-B985-1145-B6CE-73130025F1A3}"/>
                  </a:ext>
                </a:extLst>
              </p:cNvPr>
              <p:cNvSpPr txBox="1"/>
              <p:nvPr/>
            </p:nvSpPr>
            <p:spPr>
              <a:xfrm>
                <a:off x="7408471" y="1896038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253A-ED4B-AC45-ABA2-6C5F9D897F24}"/>
              </a:ext>
            </a:extLst>
          </p:cNvPr>
          <p:cNvGrpSpPr/>
          <p:nvPr/>
        </p:nvGrpSpPr>
        <p:grpSpPr>
          <a:xfrm>
            <a:off x="3849990" y="2000539"/>
            <a:ext cx="1219200" cy="1142999"/>
            <a:chOff x="5562600" y="3429001"/>
            <a:chExt cx="1219200" cy="1142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BBE80-30D5-FF4A-AEB9-7F0B93054D8A}"/>
                </a:ext>
              </a:extLst>
            </p:cNvPr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C3FDEA-884C-C24F-B8CD-31A2B1ECED55}"/>
                </a:ext>
              </a:extLst>
            </p:cNvPr>
            <p:cNvGrpSpPr/>
            <p:nvPr/>
          </p:nvGrpSpPr>
          <p:grpSpPr>
            <a:xfrm>
              <a:off x="6096000" y="3796259"/>
              <a:ext cx="304800" cy="346249"/>
              <a:chOff x="7848600" y="1896090"/>
              <a:chExt cx="304800" cy="34624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3F7471-8FE0-8443-BB16-B49171179FF3}"/>
                  </a:ext>
                </a:extLst>
              </p:cNvPr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DB869A-E92D-3043-9ECC-0F9C656DB469}"/>
                  </a:ext>
                </a:extLst>
              </p:cNvPr>
              <p:cNvSpPr txBox="1"/>
              <p:nvPr/>
            </p:nvSpPr>
            <p:spPr>
              <a:xfrm>
                <a:off x="7853318" y="1896090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52DAA-1112-3244-A269-9D84273C0F3A}"/>
              </a:ext>
            </a:extLst>
          </p:cNvPr>
          <p:cNvGrpSpPr/>
          <p:nvPr/>
        </p:nvGrpSpPr>
        <p:grpSpPr>
          <a:xfrm>
            <a:off x="4611990" y="1683269"/>
            <a:ext cx="304800" cy="346249"/>
            <a:chOff x="7848600" y="1896090"/>
            <a:chExt cx="304800" cy="3462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B4890-BC31-0140-ADE0-EEC0D4CF7EC2}"/>
                </a:ext>
              </a:extLst>
            </p:cNvPr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87E60-637E-FF4B-B9C6-F0641B82FA3C}"/>
                </a:ext>
              </a:extLst>
            </p:cNvPr>
            <p:cNvSpPr txBox="1"/>
            <p:nvPr/>
          </p:nvSpPr>
          <p:spPr>
            <a:xfrm>
              <a:off x="7853318" y="1896090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00331-82B0-444D-AB2F-AB43B912B5C5}"/>
              </a:ext>
            </a:extLst>
          </p:cNvPr>
          <p:cNvGrpSpPr/>
          <p:nvPr/>
        </p:nvGrpSpPr>
        <p:grpSpPr>
          <a:xfrm>
            <a:off x="3629890" y="2065134"/>
            <a:ext cx="1749452" cy="2187573"/>
            <a:chOff x="4905348" y="3479799"/>
            <a:chExt cx="1749452" cy="21875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09467D-4EDF-5A4A-980B-7FE3D2671A56}"/>
                </a:ext>
              </a:extLst>
            </p:cNvPr>
            <p:cNvSpPr/>
            <p:nvPr/>
          </p:nvSpPr>
          <p:spPr>
            <a:xfrm>
              <a:off x="4905348" y="3479799"/>
              <a:ext cx="1749452" cy="2187573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5400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34368C-449D-B642-B264-6C0FC978D7D4}"/>
                </a:ext>
              </a:extLst>
            </p:cNvPr>
            <p:cNvGrpSpPr/>
            <p:nvPr/>
          </p:nvGrpSpPr>
          <p:grpSpPr>
            <a:xfrm>
              <a:off x="6287654" y="4696478"/>
              <a:ext cx="304802" cy="346572"/>
              <a:chOff x="7811654" y="2034309"/>
              <a:chExt cx="304802" cy="34657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94C1D2-03BA-8248-A889-4F615992DA2A}"/>
                  </a:ext>
                </a:extLst>
              </p:cNvPr>
              <p:cNvSpPr/>
              <p:nvPr/>
            </p:nvSpPr>
            <p:spPr bwMode="auto">
              <a:xfrm>
                <a:off x="7811654" y="2034309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38030-00F7-2441-92B5-CD2D23FF89BC}"/>
                  </a:ext>
                </a:extLst>
              </p:cNvPr>
              <p:cNvSpPr txBox="1"/>
              <p:nvPr/>
            </p:nvSpPr>
            <p:spPr>
              <a:xfrm>
                <a:off x="7816374" y="203463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3B84F-BDEC-ED45-A6B1-95D5EC83C8F0}"/>
              </a:ext>
            </a:extLst>
          </p:cNvPr>
          <p:cNvGrpSpPr/>
          <p:nvPr/>
        </p:nvGrpSpPr>
        <p:grpSpPr>
          <a:xfrm>
            <a:off x="3136482" y="3448338"/>
            <a:ext cx="332508" cy="811032"/>
            <a:chOff x="4849092" y="4876800"/>
            <a:chExt cx="332508" cy="8110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6D449-4712-D948-938E-13BD988B2AC3}"/>
                </a:ext>
              </a:extLst>
            </p:cNvPr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035785-7F46-DB45-8EC4-FE50DA2D1B80}"/>
                </a:ext>
              </a:extLst>
            </p:cNvPr>
            <p:cNvGrpSpPr/>
            <p:nvPr/>
          </p:nvGrpSpPr>
          <p:grpSpPr>
            <a:xfrm>
              <a:off x="4849092" y="5234707"/>
              <a:ext cx="314036" cy="346249"/>
              <a:chOff x="7820892" y="1997689"/>
              <a:chExt cx="314036" cy="34624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FD41C7-17B2-454A-A466-D7A159395DF3}"/>
                  </a:ext>
                </a:extLst>
              </p:cNvPr>
              <p:cNvSpPr/>
              <p:nvPr/>
            </p:nvSpPr>
            <p:spPr bwMode="auto">
              <a:xfrm>
                <a:off x="7820892" y="20065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FDD4A2-805C-D546-9464-89084EA42A02}"/>
                  </a:ext>
                </a:extLst>
              </p:cNvPr>
              <p:cNvSpPr txBox="1"/>
              <p:nvPr/>
            </p:nvSpPr>
            <p:spPr>
              <a:xfrm>
                <a:off x="7834846" y="1997689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3E2-A685-7945-AE8A-B66D04B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Example: </a:t>
            </a:r>
            <a:r>
              <a:rPr lang="en-CA" dirty="0"/>
              <a:t>Network Stack in </a:t>
            </a:r>
            <a:br>
              <a:rPr lang="en-CA" dirty="0"/>
            </a:br>
            <a:r>
              <a:rPr lang="en-CA" dirty="0"/>
              <a:t>Linux Kernels before 2.6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0F6825-9B81-5349-87CA-E9FDA566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6" y="1768520"/>
            <a:ext cx="8692728" cy="4192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E7438-E4C6-254A-A0A2-6B3D2C962A3D}"/>
              </a:ext>
            </a:extLst>
          </p:cNvPr>
          <p:cNvSpPr/>
          <p:nvPr/>
        </p:nvSpPr>
        <p:spPr>
          <a:xfrm>
            <a:off x="628650" y="6475996"/>
            <a:ext cx="576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García-Dorado, José Luis, et al. "High-performance network traffic processing systems using commodity hardware." Data traffic monitoring and analysis. Springer, Berlin, Heidelberg, 2013. 3-27.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Due to high cost of building OS from scratch, most modern OS’s have long lineage</a:t>
            </a:r>
          </a:p>
          <a:p>
            <a:endParaRPr lang="en-US" sz="1800" dirty="0"/>
          </a:p>
          <a:p>
            <a:r>
              <a:rPr lang="en-US" sz="1800" dirty="0"/>
              <a:t>Multics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AT&amp;T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BSD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Ultrix, SunOS, NetBSD,…</a:t>
            </a:r>
          </a:p>
          <a:p>
            <a:endParaRPr lang="en-US" sz="1800" dirty="0"/>
          </a:p>
          <a:p>
            <a:r>
              <a:rPr lang="en-US" sz="1800" dirty="0"/>
              <a:t>Mach (micro-kernel) + BSD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NextStep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XNU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Apple OS X, iPhone iOS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MINIX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Linux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Android, Chrome OS, RedHat, Ubuntu, Fedora, Debian, </a:t>
            </a:r>
            <a:r>
              <a:rPr lang="en-US" sz="1800" dirty="0" err="1">
                <a:sym typeface="Wingdings" pitchFamily="2" charset="2"/>
              </a:rPr>
              <a:t>Suse</a:t>
            </a:r>
            <a:r>
              <a:rPr lang="en-US" sz="1800" dirty="0">
                <a:sym typeface="Wingdings" pitchFamily="2" charset="2"/>
              </a:rPr>
              <a:t>,…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CP/M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QDOS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MS-DOS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Windows 3.1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NT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95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2000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XP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Vista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7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10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…</a:t>
            </a:r>
          </a:p>
          <a:p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77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301875"/>
          </a:xfrm>
        </p:spPr>
        <p:txBody>
          <a:bodyPr/>
          <a:lstStyle/>
          <a:p>
            <a:r>
              <a:rPr lang="en-US" sz="2000" dirty="0"/>
              <a:t>You said that applications request services from OS via </a:t>
            </a:r>
            <a:r>
              <a:rPr lang="en-US" sz="2000" dirty="0" err="1"/>
              <a:t>syscall</a:t>
            </a:r>
            <a:r>
              <a:rPr lang="en-US" sz="2000" dirty="0"/>
              <a:t>, but …</a:t>
            </a:r>
          </a:p>
          <a:p>
            <a:pPr lvl="1"/>
            <a:r>
              <a:rPr lang="en-US" sz="1800" dirty="0"/>
              <a:t>I’ve been writing all sorts of applications, and I never ever saw a “</a:t>
            </a:r>
            <a:r>
              <a:rPr lang="en-US" sz="1800" dirty="0" err="1"/>
              <a:t>syscall</a:t>
            </a:r>
            <a:r>
              <a:rPr lang="en-US" sz="1800" dirty="0"/>
              <a:t>” !!!</a:t>
            </a:r>
          </a:p>
          <a:p>
            <a:r>
              <a:rPr lang="en-US" sz="2000" dirty="0"/>
              <a:t>That’s right!</a:t>
            </a:r>
          </a:p>
          <a:p>
            <a:r>
              <a:rPr lang="en-US" sz="2000" dirty="0"/>
              <a:t>It was buried in the programming language runtime library (e.g., </a:t>
            </a:r>
            <a:r>
              <a:rPr lang="en-US" sz="2000" dirty="0" err="1"/>
              <a:t>libc.a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… Layering</a:t>
            </a:r>
          </a:p>
        </p:txBody>
      </p:sp>
      <p:pic>
        <p:nvPicPr>
          <p:cNvPr id="1026" name="Picture 2" descr="Meme Maker - wait-what18">
            <a:extLst>
              <a:ext uri="{FF2B5EF4-FFF2-40B4-BE49-F238E27FC236}">
                <a16:creationId xmlns:a16="http://schemas.microsoft.com/office/drawing/2014/main" id="{7C791D21-0781-D546-A9C7-7835099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960" y="1782792"/>
            <a:ext cx="2052080" cy="2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27D789-305A-5743-A686-50C0A7324529}"/>
              </a:ext>
            </a:extLst>
          </p:cNvPr>
          <p:cNvSpPr/>
          <p:nvPr/>
        </p:nvSpPr>
        <p:spPr>
          <a:xfrm>
            <a:off x="1085598" y="2237772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6F051-944D-A447-AF15-6487D4573340}"/>
              </a:ext>
            </a:extLst>
          </p:cNvPr>
          <p:cNvSpPr/>
          <p:nvPr/>
        </p:nvSpPr>
        <p:spPr>
          <a:xfrm>
            <a:off x="1085598" y="1578339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2907AB-70A3-C846-863C-7EE1DDBB36C0}"/>
              </a:ext>
            </a:extLst>
          </p:cNvPr>
          <p:cNvSpPr/>
          <p:nvPr/>
        </p:nvSpPr>
        <p:spPr>
          <a:xfrm>
            <a:off x="3195687" y="1577373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9BA078-7447-B746-9ABF-52FD6FC781D9}"/>
              </a:ext>
            </a:extLst>
          </p:cNvPr>
          <p:cNvSpPr/>
          <p:nvPr/>
        </p:nvSpPr>
        <p:spPr>
          <a:xfrm>
            <a:off x="1865299" y="1577373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442B9-0A6E-2042-AC23-24C3D6085AC1}"/>
              </a:ext>
            </a:extLst>
          </p:cNvPr>
          <p:cNvSpPr txBox="1"/>
          <p:nvPr/>
        </p:nvSpPr>
        <p:spPr>
          <a:xfrm>
            <a:off x="2661524" y="165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E2881-3F8E-B848-9724-C52C079B267C}"/>
              </a:ext>
            </a:extLst>
          </p:cNvPr>
          <p:cNvGrpSpPr/>
          <p:nvPr/>
        </p:nvGrpSpPr>
        <p:grpSpPr>
          <a:xfrm>
            <a:off x="1085598" y="3435360"/>
            <a:ext cx="2844800" cy="2381490"/>
            <a:chOff x="1085598" y="3435360"/>
            <a:chExt cx="2844800" cy="23814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A9EF85-8AEF-B342-A8AD-822608CD2EA8}"/>
                </a:ext>
              </a:extLst>
            </p:cNvPr>
            <p:cNvSpPr/>
            <p:nvPr/>
          </p:nvSpPr>
          <p:spPr>
            <a:xfrm>
              <a:off x="1085598" y="5269475"/>
              <a:ext cx="2844800" cy="5473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C3DE27-E3EC-4C40-8A20-15ACD037AF3C}"/>
                </a:ext>
              </a:extLst>
            </p:cNvPr>
            <p:cNvSpPr/>
            <p:nvPr/>
          </p:nvSpPr>
          <p:spPr>
            <a:xfrm>
              <a:off x="1085598" y="3436326"/>
              <a:ext cx="734711" cy="177061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7C56FC-32DB-EE40-A559-02127F9DF572}"/>
                </a:ext>
              </a:extLst>
            </p:cNvPr>
            <p:cNvSpPr/>
            <p:nvPr/>
          </p:nvSpPr>
          <p:spPr>
            <a:xfrm>
              <a:off x="3195687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04909E-DDE3-5043-BEF2-FCCA393E6E9A}"/>
                </a:ext>
              </a:extLst>
            </p:cNvPr>
            <p:cNvSpPr/>
            <p:nvPr/>
          </p:nvSpPr>
          <p:spPr>
            <a:xfrm>
              <a:off x="1865299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13AD4-FC70-8B4D-A235-393BA93E1C76}"/>
                </a:ext>
              </a:extLst>
            </p:cNvPr>
            <p:cNvSpPr txBox="1"/>
            <p:nvPr/>
          </p:nvSpPr>
          <p:spPr>
            <a:xfrm>
              <a:off x="2661524" y="37343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9748DF-D920-AC4C-AC61-CE6E0691510B}"/>
                </a:ext>
              </a:extLst>
            </p:cNvPr>
            <p:cNvSpPr/>
            <p:nvPr/>
          </p:nvSpPr>
          <p:spPr>
            <a:xfrm>
              <a:off x="1089120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E24A06-00E8-2448-B956-C05B90075999}"/>
                </a:ext>
              </a:extLst>
            </p:cNvPr>
            <p:cNvSpPr/>
            <p:nvPr/>
          </p:nvSpPr>
          <p:spPr>
            <a:xfrm>
              <a:off x="1865298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4C4B142-7C1F-BE48-BFF5-C78709E81274}"/>
                </a:ext>
              </a:extLst>
            </p:cNvPr>
            <p:cNvSpPr/>
            <p:nvPr/>
          </p:nvSpPr>
          <p:spPr>
            <a:xfrm>
              <a:off x="3195686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89356-EA72-4A48-B5DF-F471D7D654D2}"/>
              </a:ext>
            </a:extLst>
          </p:cNvPr>
          <p:cNvGrpSpPr/>
          <p:nvPr/>
        </p:nvGrpSpPr>
        <p:grpSpPr>
          <a:xfrm>
            <a:off x="5102122" y="1512447"/>
            <a:ext cx="3582507" cy="4443754"/>
            <a:chOff x="4358225" y="1373096"/>
            <a:chExt cx="4404464" cy="5463313"/>
          </a:xfrm>
        </p:grpSpPr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DE341AE3-403A-2747-B1EA-143ADC652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38" t="1704" r="8298" b="3550"/>
            <a:stretch/>
          </p:blipFill>
          <p:spPr bwMode="auto">
            <a:xfrm>
              <a:off x="4358225" y="1508216"/>
              <a:ext cx="4404464" cy="530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68967A6-D75D-6142-A6F7-99F6B3416CA7}"/>
                </a:ext>
              </a:extLst>
            </p:cNvPr>
            <p:cNvSpPr/>
            <p:nvPr/>
          </p:nvSpPr>
          <p:spPr>
            <a:xfrm flipV="1">
              <a:off x="4506588" y="1529413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FF4D1A1-5F1C-4642-915A-8A28995D6C80}"/>
                </a:ext>
              </a:extLst>
            </p:cNvPr>
            <p:cNvSpPr/>
            <p:nvPr/>
          </p:nvSpPr>
          <p:spPr>
            <a:xfrm>
              <a:off x="4506588" y="5114421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3F79D0-4750-BA44-87CE-A5A08B2462C9}"/>
                </a:ext>
              </a:extLst>
            </p:cNvPr>
            <p:cNvGrpSpPr/>
            <p:nvPr/>
          </p:nvGrpSpPr>
          <p:grpSpPr>
            <a:xfrm>
              <a:off x="4696306" y="1373096"/>
              <a:ext cx="3548119" cy="1867763"/>
              <a:chOff x="2718438" y="1260931"/>
              <a:chExt cx="3548119" cy="1867763"/>
            </a:xfrm>
          </p:grpSpPr>
          <p:pic>
            <p:nvPicPr>
              <p:cNvPr id="37" name="Picture 2" descr="Image result for firefox">
                <a:extLst>
                  <a:ext uri="{FF2B5EF4-FFF2-40B4-BE49-F238E27FC236}">
                    <a16:creationId xmlns:a16="http://schemas.microsoft.com/office/drawing/2014/main" id="{E203DD3A-9084-2340-B66B-E276D2C2E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438" y="1330781"/>
                <a:ext cx="566502" cy="533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Image result for thunderbird">
                <a:extLst>
                  <a:ext uri="{FF2B5EF4-FFF2-40B4-BE49-F238E27FC236}">
                    <a16:creationId xmlns:a16="http://schemas.microsoft.com/office/drawing/2014/main" id="{E80EB2DF-12F2-AE42-B2CA-68F39C01D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284" y="2514188"/>
                <a:ext cx="566501" cy="55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Image result for gimp">
                <a:extLst>
                  <a:ext uri="{FF2B5EF4-FFF2-40B4-BE49-F238E27FC236}">
                    <a16:creationId xmlns:a16="http://schemas.microsoft.com/office/drawing/2014/main" id="{539CE247-4DD8-AB4A-B088-733CE917B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6429" y="1260931"/>
                <a:ext cx="630128" cy="63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Related image">
                <a:extLst>
                  <a:ext uri="{FF2B5EF4-FFF2-40B4-BE49-F238E27FC236}">
                    <a16:creationId xmlns:a16="http://schemas.microsoft.com/office/drawing/2014/main" id="{4593F4CA-12FF-7C46-A98B-D2EA86A79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858" y="1371473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0" descr="Image result for utorrent logo">
                <a:extLst>
                  <a:ext uri="{FF2B5EF4-FFF2-40B4-BE49-F238E27FC236}">
                    <a16:creationId xmlns:a16="http://schemas.microsoft.com/office/drawing/2014/main" id="{CEDC88F4-83E2-2E45-B112-C757177C3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778" y="141558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Image result for vlc logo">
                <a:extLst>
                  <a:ext uri="{FF2B5EF4-FFF2-40B4-BE49-F238E27FC236}">
                    <a16:creationId xmlns:a16="http://schemas.microsoft.com/office/drawing/2014/main" id="{FB744AEA-3EFF-F649-A15F-D46F30B2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881" y="185047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6" descr="Image result for adobe acrobat logo">
                <a:extLst>
                  <a:ext uri="{FF2B5EF4-FFF2-40B4-BE49-F238E27FC236}">
                    <a16:creationId xmlns:a16="http://schemas.microsoft.com/office/drawing/2014/main" id="{8741BA4B-E24C-7E40-9FBE-76828C19C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412" y="1939876"/>
                <a:ext cx="566501" cy="55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 descr="A picture containing light, clock&#10;&#10;Description automatically generated">
                <a:extLst>
                  <a:ext uri="{FF2B5EF4-FFF2-40B4-BE49-F238E27FC236}">
                    <a16:creationId xmlns:a16="http://schemas.microsoft.com/office/drawing/2014/main" id="{CB07B641-69F2-CE4B-81D1-66B1E321B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3843" y="2483009"/>
                <a:ext cx="645685" cy="645685"/>
              </a:xfrm>
              <a:prstGeom prst="rect">
                <a:avLst/>
              </a:prstGeom>
            </p:spPr>
          </p:pic>
          <p:pic>
            <p:nvPicPr>
              <p:cNvPr id="45" name="Picture 4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73A1B14-F02C-F844-9B7F-67663E26F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6861" y="1904898"/>
                <a:ext cx="593747" cy="55218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895065-883B-874E-8FE3-D0D4F5DB6355}"/>
                </a:ext>
              </a:extLst>
            </p:cNvPr>
            <p:cNvGrpSpPr/>
            <p:nvPr/>
          </p:nvGrpSpPr>
          <p:grpSpPr>
            <a:xfrm>
              <a:off x="5044348" y="5019425"/>
              <a:ext cx="2987301" cy="1816984"/>
              <a:chOff x="833166" y="4021116"/>
              <a:chExt cx="2987301" cy="1816984"/>
            </a:xfrm>
          </p:grpSpPr>
          <p:pic>
            <p:nvPicPr>
              <p:cNvPr id="47" name="Picture 54" descr="Related image">
                <a:extLst>
                  <a:ext uri="{FF2B5EF4-FFF2-40B4-BE49-F238E27FC236}">
                    <a16:creationId xmlns:a16="http://schemas.microsoft.com/office/drawing/2014/main" id="{23FB940B-2E5B-DF44-87C7-FEDBAD031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2143" y="4078853"/>
                <a:ext cx="540689" cy="54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4" descr="Related image">
                <a:extLst>
                  <a:ext uri="{FF2B5EF4-FFF2-40B4-BE49-F238E27FC236}">
                    <a16:creationId xmlns:a16="http://schemas.microsoft.com/office/drawing/2014/main" id="{50EA797C-B824-AB4E-800A-E54231CC0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64335" y="4408920"/>
                <a:ext cx="734798" cy="427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2" descr="Image result for amd gpu">
                <a:extLst>
                  <a:ext uri="{FF2B5EF4-FFF2-40B4-BE49-F238E27FC236}">
                    <a16:creationId xmlns:a16="http://schemas.microsoft.com/office/drawing/2014/main" id="{84340C4A-C647-0F4B-8052-C45823F29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172220" y="5116058"/>
                <a:ext cx="829756" cy="46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4" descr="Image result for nvidia gpu">
                <a:extLst>
                  <a:ext uri="{FF2B5EF4-FFF2-40B4-BE49-F238E27FC236}">
                    <a16:creationId xmlns:a16="http://schemas.microsoft.com/office/drawing/2014/main" id="{2E682CA7-1E14-2644-82DA-12776E683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6344" y="4234221"/>
                <a:ext cx="739937" cy="54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8" descr="Related image">
                <a:extLst>
                  <a:ext uri="{FF2B5EF4-FFF2-40B4-BE49-F238E27FC236}">
                    <a16:creationId xmlns:a16="http://schemas.microsoft.com/office/drawing/2014/main" id="{BB8C3A43-3E65-AB43-9252-D07180024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700222" y="4180659"/>
                <a:ext cx="473649" cy="353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0" descr="Image result for intel core i9">
                <a:extLst>
                  <a:ext uri="{FF2B5EF4-FFF2-40B4-BE49-F238E27FC236}">
                    <a16:creationId xmlns:a16="http://schemas.microsoft.com/office/drawing/2014/main" id="{B4B47317-D012-3640-B00B-9E2C02842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82705" y="4095255"/>
                <a:ext cx="228750" cy="2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2" descr="Image result for ssd pcie">
                <a:extLst>
                  <a:ext uri="{FF2B5EF4-FFF2-40B4-BE49-F238E27FC236}">
                    <a16:creationId xmlns:a16="http://schemas.microsoft.com/office/drawing/2014/main" id="{F3AF8FAF-38E9-E840-865F-7FCE5C4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011" y="4021116"/>
                <a:ext cx="846864" cy="560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8" descr="Related image">
                <a:extLst>
                  <a:ext uri="{FF2B5EF4-FFF2-40B4-BE49-F238E27FC236}">
                    <a16:creationId xmlns:a16="http://schemas.microsoft.com/office/drawing/2014/main" id="{4D6F98A2-3015-E34D-A33F-D87D54937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403" y="4816531"/>
                <a:ext cx="1816123" cy="1021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6" descr="Image result for nic card">
                <a:extLst>
                  <a:ext uri="{FF2B5EF4-FFF2-40B4-BE49-F238E27FC236}">
                    <a16:creationId xmlns:a16="http://schemas.microsoft.com/office/drawing/2014/main" id="{7FE9BC4B-9A54-A042-BF84-AB292A8E8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90091" y="4476360"/>
                <a:ext cx="940734" cy="502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2" descr="Related image">
                <a:extLst>
                  <a:ext uri="{FF2B5EF4-FFF2-40B4-BE49-F238E27FC236}">
                    <a16:creationId xmlns:a16="http://schemas.microsoft.com/office/drawing/2014/main" id="{36CA2D20-AD66-C94E-9AF2-AD6E256AA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2073" y="5100470"/>
                <a:ext cx="973015" cy="410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49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176040"/>
            <a:ext cx="7924800" cy="39961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7643" y="5105400"/>
            <a:ext cx="77938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42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728496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3404896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5386096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 (cont.)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34048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53860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880896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3404896"/>
            <a:ext cx="70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5462296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2119676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119676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3481096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690896"/>
            <a:ext cx="98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</a:t>
            </a:r>
          </a:p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9194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4090696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4090696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624096"/>
            <a:ext cx="1877437" cy="1895354"/>
            <a:chOff x="3256083" y="4114800"/>
            <a:chExt cx="1877437" cy="1895354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>
              <a:cxnSpLocks/>
              <a:endCxn id="106" idx="0"/>
            </p:cNvCxnSpPr>
            <p:nvPr/>
          </p:nvCxnSpPr>
          <p:spPr bwMode="auto">
            <a:xfrm>
              <a:off x="3327400" y="4114800"/>
              <a:ext cx="7035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624096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642896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642896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80721" y="4624096"/>
            <a:ext cx="1595286" cy="1895354"/>
            <a:chOff x="1780721" y="4114800"/>
            <a:chExt cx="1595286" cy="1895354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837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>
              <a:cxnSpLocks/>
              <a:stCxn id="105" idx="0"/>
            </p:cNvCxnSpPr>
            <p:nvPr/>
          </p:nvCxnSpPr>
          <p:spPr bwMode="auto">
            <a:xfrm flipH="1" flipV="1">
              <a:off x="1780721" y="4114800"/>
              <a:ext cx="8118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3023896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sz="16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3481096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533707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642896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642896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syscall</a:t>
                </a:r>
                <a:endPara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642896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521007"/>
            <a:ext cx="1212651" cy="1474689"/>
            <a:chOff x="6959600" y="4011711"/>
            <a:chExt cx="1212651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268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1393068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35354" cy="825500"/>
              <a:chOff x="3060700" y="1295400"/>
              <a:chExt cx="153535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24585" cy="29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550512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60025" y="651945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51945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05" grpId="0"/>
      <p:bldP spid="1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b="1" dirty="0"/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b="1" dirty="0"/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b="1" dirty="0"/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645043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8226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36247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AEC-755B-E149-8F43-476FB5A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Microkernel 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54AA91-3393-8947-8990-CC0C0988B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" y="2057717"/>
            <a:ext cx="78867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94E1C5-9FFB-BA4E-A395-CD6C6B480B3D}"/>
              </a:ext>
            </a:extLst>
          </p:cNvPr>
          <p:cNvSpPr/>
          <p:nvPr/>
        </p:nvSpPr>
        <p:spPr>
          <a:xfrm>
            <a:off x="4279291" y="6645273"/>
            <a:ext cx="5854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en.wikipedia.org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93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E6D-35B2-C44D-A14C-674656E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Influence of Microkernels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6DDB-9793-9046-8FCF-B7FA1F3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Microkernels provide better modularity, security, and fault tolerance, but they introduce higher communication overhead</a:t>
            </a:r>
          </a:p>
          <a:p>
            <a:pPr lvl="1"/>
            <a:r>
              <a:rPr lang="en-US" sz="2000" dirty="0"/>
              <a:t>Too many context switches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OSes provide some services externally, like microkernels</a:t>
            </a:r>
          </a:p>
          <a:p>
            <a:pPr lvl="1"/>
            <a:r>
              <a:rPr lang="en-US" sz="2000" dirty="0"/>
              <a:t>OS X and Linux: windowing (graphics and UI)</a:t>
            </a:r>
          </a:p>
          <a:p>
            <a:pPr lvl="1"/>
            <a:endParaRPr lang="en-US" sz="2400" dirty="0"/>
          </a:p>
          <a:p>
            <a:r>
              <a:rPr lang="en-US" sz="2400" dirty="0"/>
              <a:t>Some currently monolithic OSes started as microkernels</a:t>
            </a:r>
          </a:p>
          <a:p>
            <a:pPr lvl="1"/>
            <a:r>
              <a:rPr lang="en-US" sz="2000" dirty="0"/>
              <a:t>Windows family originally had microkernel design</a:t>
            </a:r>
          </a:p>
          <a:p>
            <a:pPr lvl="1"/>
            <a:r>
              <a:rPr lang="en-US" sz="2000" dirty="0"/>
              <a:t>OS X is hybrid of Mach microkernel and FreeBSD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746753863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20436</TotalTime>
  <Words>5541</Words>
  <Application>Microsoft Macintosh PowerPoint</Application>
  <PresentationFormat>On-screen Show (4:3)</PresentationFormat>
  <Paragraphs>1262</Paragraphs>
  <Slides>76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Times New Roman</vt:lpstr>
      <vt:lpstr>Ubuntu Mono</vt:lpstr>
      <vt:lpstr>gill-sans</vt:lpstr>
      <vt:lpstr>PowerPoint Presentation</vt:lpstr>
      <vt:lpstr>Lecture 2: OS Concepts</vt:lpstr>
      <vt:lpstr>Outline</vt:lpstr>
      <vt:lpstr>Very Brief History of OS</vt:lpstr>
      <vt:lpstr>Very Brief History of OS</vt:lpstr>
      <vt:lpstr>Very Brief History of OS</vt:lpstr>
      <vt:lpstr>OS Archaeology</vt:lpstr>
      <vt:lpstr>Monolithic vs Microkernel OS</vt:lpstr>
      <vt:lpstr>Influence of Microkernels</vt:lpstr>
      <vt:lpstr>Today: Four Fundamental OS Concepts</vt:lpstr>
      <vt:lpstr>Booting OS</vt:lpstr>
      <vt:lpstr>OS Bottom Line: Run Programs</vt:lpstr>
      <vt:lpstr>Instruction Cycle: Fetch, Decode, Execute</vt:lpstr>
      <vt:lpstr>Thread (1st OS Concept)</vt:lpstr>
      <vt:lpstr>Address Space (2nd OS Concept)</vt:lpstr>
      <vt:lpstr>Virtual Address Space Layout of  C Programs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Process (3rd OS Concept)</vt:lpstr>
      <vt:lpstr>What Does it Take to Create Process?</vt:lpstr>
      <vt:lpstr>Multithreaded Processes</vt:lpstr>
      <vt:lpstr>Memory Footprint of Multiple Threads</vt:lpstr>
      <vt:lpstr>Multiprogramming: Running Multiple Processes</vt:lpstr>
      <vt:lpstr>Time Sharing</vt:lpstr>
      <vt:lpstr>How Do We Multiplex Processes?</vt:lpstr>
      <vt:lpstr>Scheduling</vt:lpstr>
      <vt:lpstr>Ready Queue</vt:lpstr>
      <vt:lpstr>Ready Queue And I/O Device Queues</vt:lpstr>
      <vt:lpstr>Multithreaded Processes</vt:lpstr>
      <vt:lpstr>Protection</vt:lpstr>
      <vt:lpstr>How to Protect Processes from One Another?</vt:lpstr>
      <vt:lpstr>Address Translation Maps: Illusion of Separate Address Space</vt:lpstr>
      <vt:lpstr>Putting it Together: Process</vt:lpstr>
      <vt:lpstr>Putting it Together: Processes</vt:lpstr>
      <vt:lpstr>Putting it Together: Threads</vt:lpstr>
      <vt:lpstr>Putting it Together: Multi-cores</vt:lpstr>
      <vt:lpstr>Hyperthreading</vt:lpstr>
      <vt:lpstr>Putting it Together: Hyperthreading</vt:lpstr>
      <vt:lpstr>Dual-mode Operation  (4th OS Concept)</vt:lpstr>
      <vt:lpstr>Three Types of Mode Transfer</vt:lpstr>
      <vt:lpstr>Interrupt Vector</vt:lpstr>
      <vt:lpstr>Interrupt Controller</vt:lpstr>
      <vt:lpstr>Interrupt Masking</vt:lpstr>
      <vt:lpstr>Kernel System Call Handler</vt:lpstr>
      <vt:lpstr>Implementing Safe Mode Transfers</vt:lpstr>
      <vt:lpstr>Need for Separate Kernel Stacks</vt:lpstr>
      <vt:lpstr>Two-Stack Model</vt:lpstr>
      <vt:lpstr>Atomic Transfer of Control</vt:lpstr>
      <vt:lpstr>Atomic Transfer of Control (cont.)</vt:lpstr>
      <vt:lpstr>Atomic Transfer of Control (cont.)</vt:lpstr>
      <vt:lpstr>Kernel to User Mode Switch</vt:lpstr>
      <vt:lpstr>Example: User/Kernel Mode Transfers</vt:lpstr>
      <vt:lpstr>System Call Interface: Access Point to Hardware Resources</vt:lpstr>
      <vt:lpstr>Device Drivers</vt:lpstr>
      <vt:lpstr>Life Cycle of an I/O Request</vt:lpstr>
      <vt:lpstr>I/O Data Transfer</vt:lpstr>
      <vt:lpstr>DMA Transfer</vt:lpstr>
      <vt:lpstr>DMA Example: Network Stack in  Linux Kernels before 2.6</vt:lpstr>
      <vt:lpstr>How Does Kernel Provide Services?</vt:lpstr>
      <vt:lpstr>OS Run-time Library</vt:lpstr>
      <vt:lpstr>Putting it Together: Web Server</vt:lpstr>
      <vt:lpstr>Putting it Together: Web Server (cont.)</vt:lpstr>
      <vt:lpstr>Summery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The Kernel Abstraction</dc:subject>
  <dc:creator/>
  <cp:keywords/>
  <dc:description/>
  <cp:lastModifiedBy>Seyed Majid Zahedi</cp:lastModifiedBy>
  <cp:revision>443</cp:revision>
  <cp:lastPrinted>2019-01-17T18:38:19Z</cp:lastPrinted>
  <dcterms:created xsi:type="dcterms:W3CDTF">2014-10-01T16:55:19Z</dcterms:created>
  <dcterms:modified xsi:type="dcterms:W3CDTF">2020-10-12T23:39:14Z</dcterms:modified>
  <cp:category/>
</cp:coreProperties>
</file>