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5"/>
  </p:notesMasterIdLst>
  <p:handoutMasterIdLst>
    <p:handoutMasterId r:id="rId86"/>
  </p:handoutMasterIdLst>
  <p:sldIdLst>
    <p:sldId id="716" r:id="rId2"/>
    <p:sldId id="1875" r:id="rId3"/>
    <p:sldId id="803" r:id="rId4"/>
    <p:sldId id="309" r:id="rId5"/>
    <p:sldId id="1101" r:id="rId6"/>
    <p:sldId id="1092" r:id="rId7"/>
    <p:sldId id="694" r:id="rId8"/>
    <p:sldId id="659" r:id="rId9"/>
    <p:sldId id="320" r:id="rId10"/>
    <p:sldId id="661" r:id="rId11"/>
    <p:sldId id="662" r:id="rId12"/>
    <p:sldId id="664" r:id="rId13"/>
    <p:sldId id="820" r:id="rId14"/>
    <p:sldId id="766" r:id="rId15"/>
    <p:sldId id="767" r:id="rId16"/>
    <p:sldId id="382" r:id="rId17"/>
    <p:sldId id="769" r:id="rId18"/>
    <p:sldId id="818" r:id="rId19"/>
    <p:sldId id="762" r:id="rId20"/>
    <p:sldId id="638" r:id="rId21"/>
    <p:sldId id="1085" r:id="rId22"/>
    <p:sldId id="782" r:id="rId23"/>
    <p:sldId id="721" r:id="rId24"/>
    <p:sldId id="781" r:id="rId25"/>
    <p:sldId id="1098" r:id="rId26"/>
    <p:sldId id="841" r:id="rId27"/>
    <p:sldId id="842" r:id="rId28"/>
    <p:sldId id="835" r:id="rId29"/>
    <p:sldId id="1095" r:id="rId30"/>
    <p:sldId id="836" r:id="rId31"/>
    <p:sldId id="874" r:id="rId32"/>
    <p:sldId id="838" r:id="rId33"/>
    <p:sldId id="802" r:id="rId34"/>
    <p:sldId id="852" r:id="rId35"/>
    <p:sldId id="804" r:id="rId36"/>
    <p:sldId id="805" r:id="rId37"/>
    <p:sldId id="806" r:id="rId38"/>
    <p:sldId id="1096" r:id="rId39"/>
    <p:sldId id="1097" r:id="rId40"/>
    <p:sldId id="843" r:id="rId41"/>
    <p:sldId id="844" r:id="rId42"/>
    <p:sldId id="1093" r:id="rId43"/>
    <p:sldId id="356" r:id="rId44"/>
    <p:sldId id="378" r:id="rId45"/>
    <p:sldId id="1094" r:id="rId46"/>
    <p:sldId id="332" r:id="rId47"/>
    <p:sldId id="395" r:id="rId48"/>
    <p:sldId id="808" r:id="rId49"/>
    <p:sldId id="384" r:id="rId50"/>
    <p:sldId id="411" r:id="rId51"/>
    <p:sldId id="815" r:id="rId52"/>
    <p:sldId id="335" r:id="rId53"/>
    <p:sldId id="410" r:id="rId54"/>
    <p:sldId id="336" r:id="rId55"/>
    <p:sldId id="880" r:id="rId56"/>
    <p:sldId id="881" r:id="rId57"/>
    <p:sldId id="882" r:id="rId58"/>
    <p:sldId id="883" r:id="rId59"/>
    <p:sldId id="884" r:id="rId60"/>
    <p:sldId id="901" r:id="rId61"/>
    <p:sldId id="903" r:id="rId62"/>
    <p:sldId id="904" r:id="rId63"/>
    <p:sldId id="906" r:id="rId64"/>
    <p:sldId id="905" r:id="rId65"/>
    <p:sldId id="907" r:id="rId66"/>
    <p:sldId id="908" r:id="rId67"/>
    <p:sldId id="909" r:id="rId68"/>
    <p:sldId id="910" r:id="rId69"/>
    <p:sldId id="911" r:id="rId70"/>
    <p:sldId id="912" r:id="rId71"/>
    <p:sldId id="913" r:id="rId72"/>
    <p:sldId id="914" r:id="rId73"/>
    <p:sldId id="915" r:id="rId74"/>
    <p:sldId id="916" r:id="rId75"/>
    <p:sldId id="339" r:id="rId76"/>
    <p:sldId id="413" r:id="rId77"/>
    <p:sldId id="1099" r:id="rId78"/>
    <p:sldId id="366" r:id="rId79"/>
    <p:sldId id="924" r:id="rId80"/>
    <p:sldId id="925" r:id="rId81"/>
    <p:sldId id="615" r:id="rId82"/>
    <p:sldId id="330" r:id="rId83"/>
    <p:sldId id="283" r:id="rId8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ed Majid Zahedi" initials="SMZ" lastIdx="1" clrIdx="0">
    <p:extLst>
      <p:ext uri="{19B8F6BF-5375-455C-9EA6-DF929625EA0E}">
        <p15:presenceInfo xmlns:p15="http://schemas.microsoft.com/office/powerpoint/2012/main" userId="S::smzahedi@uwaterloo.ca::d17101d1-ee0b-49fa-a766-06364933e7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80" autoAdjust="0"/>
    <p:restoredTop sz="77669" autoAdjust="0"/>
  </p:normalViewPr>
  <p:slideViewPr>
    <p:cSldViewPr snapToGrid="0" snapToObjects="1">
      <p:cViewPr varScale="1">
        <p:scale>
          <a:sx n="95" d="100"/>
          <a:sy n="95" d="100"/>
        </p:scale>
        <p:origin x="238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960"/>
    </p:cViewPr>
  </p:sorterViewPr>
  <p:notesViewPr>
    <p:cSldViewPr snapToGrid="0" snapToObjects="1">
      <p:cViewPr varScale="1">
        <p:scale>
          <a:sx n="89" d="100"/>
          <a:sy n="89" d="100"/>
        </p:scale>
        <p:origin x="-288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9/26/20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9/26/20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3410796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dirty="0">
              <a:ea typeface="굴림" panose="020B0600000101010101" pitchFamily="34" charset="-127"/>
            </a:endParaRPr>
          </a:p>
        </p:txBody>
      </p:sp>
    </p:spTree>
    <p:extLst>
      <p:ext uri="{BB962C8B-B14F-4D97-AF65-F5344CB8AC3E}">
        <p14:creationId xmlns:p14="http://schemas.microsoft.com/office/powerpoint/2010/main" val="582281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1906466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049562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21</a:t>
            </a:fld>
            <a:endParaRPr lang="en-US"/>
          </a:p>
        </p:txBody>
      </p:sp>
    </p:spTree>
    <p:extLst>
      <p:ext uri="{BB962C8B-B14F-4D97-AF65-F5344CB8AC3E}">
        <p14:creationId xmlns:p14="http://schemas.microsoft.com/office/powerpoint/2010/main" val="498780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4109938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67775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91841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624478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722993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623024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a:t>
            </a:fld>
            <a:endParaRPr lang="en-US"/>
          </a:p>
        </p:txBody>
      </p:sp>
    </p:spTree>
    <p:extLst>
      <p:ext uri="{BB962C8B-B14F-4D97-AF65-F5344CB8AC3E}">
        <p14:creationId xmlns:p14="http://schemas.microsoft.com/office/powerpoint/2010/main" val="1234709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955620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814752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40455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51079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7858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ln/>
        </p:spPr>
      </p:sp>
      <p:sp>
        <p:nvSpPr>
          <p:cNvPr id="11266"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363616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4790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9678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39220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764335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307323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27602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14026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Expensive but safe!</a:t>
            </a:r>
          </a:p>
        </p:txBody>
      </p:sp>
      <p:sp>
        <p:nvSpPr>
          <p:cNvPr id="4" name="Slide Number Placeholder 3"/>
          <p:cNvSpPr>
            <a:spLocks noGrp="1"/>
          </p:cNvSpPr>
          <p:nvPr>
            <p:ph type="sldNum" sz="quarter" idx="10"/>
          </p:nvPr>
        </p:nvSpPr>
        <p:spPr/>
        <p:txBody>
          <a:bodyPr/>
          <a:lstStyle/>
          <a:p>
            <a:fld id="{87D3955F-9E14-2048-A3C7-B473A3FD9833}" type="slidenum">
              <a:rPr lang="en-US" smtClean="0"/>
              <a:pPr/>
              <a:t>47</a:t>
            </a:fld>
            <a:endParaRPr lang="en-US"/>
          </a:p>
        </p:txBody>
      </p:sp>
    </p:spTree>
    <p:extLst>
      <p:ext uri="{BB962C8B-B14F-4D97-AF65-F5344CB8AC3E}">
        <p14:creationId xmlns:p14="http://schemas.microsoft.com/office/powerpoint/2010/main" val="29916819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402927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49</a:t>
            </a:fld>
            <a:endParaRPr lang="en-US"/>
          </a:p>
        </p:txBody>
      </p:sp>
    </p:spTree>
    <p:extLst>
      <p:ext uri="{BB962C8B-B14F-4D97-AF65-F5344CB8AC3E}">
        <p14:creationId xmlns:p14="http://schemas.microsoft.com/office/powerpoint/2010/main" val="19897357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50</a:t>
            </a:fld>
            <a:endParaRPr lang="en-US"/>
          </a:p>
        </p:txBody>
      </p:sp>
    </p:spTree>
    <p:extLst>
      <p:ext uri="{BB962C8B-B14F-4D97-AF65-F5344CB8AC3E}">
        <p14:creationId xmlns:p14="http://schemas.microsoft.com/office/powerpoint/2010/main" val="34267629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3764579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52</a:t>
            </a:fld>
            <a:endParaRPr lang="en-US"/>
          </a:p>
        </p:txBody>
      </p:sp>
    </p:spTree>
    <p:extLst>
      <p:ext uri="{BB962C8B-B14F-4D97-AF65-F5344CB8AC3E}">
        <p14:creationId xmlns:p14="http://schemas.microsoft.com/office/powerpoint/2010/main" val="39740849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r" defTabSz="457200" rtl="1" eaLnBrk="1" latinLnBrk="0" hangingPunct="1"/>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54</a:t>
            </a:fld>
            <a:endParaRPr lang="en-US"/>
          </a:p>
        </p:txBody>
      </p:sp>
    </p:spTree>
    <p:extLst>
      <p:ext uri="{BB962C8B-B14F-4D97-AF65-F5344CB8AC3E}">
        <p14:creationId xmlns:p14="http://schemas.microsoft.com/office/powerpoint/2010/main" val="15243124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618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en-US" altLang="ko-KR" dirty="0">
              <a:ea typeface="Gulim" panose="020B0600000101010101" pitchFamily="34" charset="-127"/>
            </a:endParaRPr>
          </a:p>
        </p:txBody>
      </p:sp>
    </p:spTree>
    <p:extLst>
      <p:ext uri="{BB962C8B-B14F-4D97-AF65-F5344CB8AC3E}">
        <p14:creationId xmlns:p14="http://schemas.microsoft.com/office/powerpoint/2010/main" val="2264615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19465849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3383571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Rot="1" noChangeAspect="1" noChangeArrowheads="1" noTextEdit="1"/>
          </p:cNvSpPr>
          <p:nvPr>
            <p:ph type="sldImg"/>
          </p:nvPr>
        </p:nvSpPr>
        <p:spPr>
          <a:ln/>
        </p:spPr>
      </p:sp>
      <p:sp>
        <p:nvSpPr>
          <p:cNvPr id="12290"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340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6818745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8945076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9455225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310676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11364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7977598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15617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dirty="0">
              <a:ea typeface="Gulim" panose="020B0600000101010101" pitchFamily="34" charset="-127"/>
            </a:endParaRPr>
          </a:p>
        </p:txBody>
      </p:sp>
    </p:spTree>
    <p:extLst>
      <p:ext uri="{BB962C8B-B14F-4D97-AF65-F5344CB8AC3E}">
        <p14:creationId xmlns:p14="http://schemas.microsoft.com/office/powerpoint/2010/main" val="13963302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8524437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993451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3345258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945380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104153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0822571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0745180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777635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55175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78</a:t>
            </a:fld>
            <a:endParaRPr lang="en-US"/>
          </a:p>
        </p:txBody>
      </p:sp>
    </p:spTree>
    <p:extLst>
      <p:ext uri="{BB962C8B-B14F-4D97-AF65-F5344CB8AC3E}">
        <p14:creationId xmlns:p14="http://schemas.microsoft.com/office/powerpoint/2010/main" val="519364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3918274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79</a:t>
            </a:fld>
            <a:endParaRPr lang="en-US"/>
          </a:p>
        </p:txBody>
      </p:sp>
    </p:spTree>
    <p:extLst>
      <p:ext uri="{BB962C8B-B14F-4D97-AF65-F5344CB8AC3E}">
        <p14:creationId xmlns:p14="http://schemas.microsoft.com/office/powerpoint/2010/main" val="37850770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80</a:t>
            </a:fld>
            <a:endParaRPr lang="en-US"/>
          </a:p>
        </p:txBody>
      </p:sp>
    </p:spTree>
    <p:extLst>
      <p:ext uri="{BB962C8B-B14F-4D97-AF65-F5344CB8AC3E}">
        <p14:creationId xmlns:p14="http://schemas.microsoft.com/office/powerpoint/2010/main" val="30695398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610766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83</a:t>
            </a:fld>
            <a:endParaRPr lang="en-US" dirty="0"/>
          </a:p>
        </p:txBody>
      </p:sp>
    </p:spTree>
    <p:extLst>
      <p:ext uri="{BB962C8B-B14F-4D97-AF65-F5344CB8AC3E}">
        <p14:creationId xmlns:p14="http://schemas.microsoft.com/office/powerpoint/2010/main" val="554429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3462907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1274982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ko-KR" dirty="0">
              <a:ea typeface="Gulim" panose="020B0600000101010101" pitchFamily="34" charset="-127"/>
            </a:endParaRPr>
          </a:p>
        </p:txBody>
      </p:sp>
    </p:spTree>
    <p:extLst>
      <p:ext uri="{BB962C8B-B14F-4D97-AF65-F5344CB8AC3E}">
        <p14:creationId xmlns:p14="http://schemas.microsoft.com/office/powerpoint/2010/main" val="1793280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32041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90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83216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24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2pPr>
              <a:spcBef>
                <a:spcPts val="703"/>
              </a:spcBef>
            </a:lvl2pPr>
            <a:lvl3pPr>
              <a:spcBef>
                <a:spcPts val="1054"/>
              </a:spcBef>
            </a:lvl3pPr>
            <a:lvl4pPr>
              <a:spcBef>
                <a:spcPts val="703"/>
              </a:spcBef>
            </a:lvl4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1895783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882106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arkanis.de/weblog/2017-01-05-measurements-of-system-call-performance-and-overhea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8650" y="1210866"/>
            <a:ext cx="7886700" cy="4436267"/>
          </a:xfrm>
          <a:prstGeom prst="rect">
            <a:avLst/>
          </a:prstGeom>
          <a:noFill/>
        </p:spPr>
      </p:pic>
    </p:spTree>
    <p:extLst>
      <p:ext uri="{BB962C8B-B14F-4D97-AF65-F5344CB8AC3E}">
        <p14:creationId xmlns:p14="http://schemas.microsoft.com/office/powerpoint/2010/main" val="252851811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a:t>Stack for Yielding Thread</a:t>
            </a:r>
          </a:p>
        </p:txBody>
      </p:sp>
      <p:sp>
        <p:nvSpPr>
          <p:cNvPr id="5" name="Content Placeholder 4">
            <a:extLst>
              <a:ext uri="{FF2B5EF4-FFF2-40B4-BE49-F238E27FC236}">
                <a16:creationId xmlns:a16="http://schemas.microsoft.com/office/drawing/2014/main" id="{BC12737C-2793-DC4D-8B57-2602EB915FC4}"/>
              </a:ext>
            </a:extLst>
          </p:cNvPr>
          <p:cNvSpPr>
            <a:spLocks noGrp="1"/>
          </p:cNvSpPr>
          <p:nvPr>
            <p:ph idx="1"/>
          </p:nvPr>
        </p:nvSpPr>
        <p:spPr/>
        <p:txBody>
          <a:bodyPr/>
          <a:lstStyle/>
          <a:p>
            <a:pPr marL="0" indent="0">
              <a:lnSpc>
                <a:spcPct val="70000"/>
              </a:lnSpc>
              <a:buNone/>
            </a:pPr>
            <a:r>
              <a:rPr lang="en-US" altLang="ko-KR" sz="1200" dirty="0">
                <a:latin typeface="Ubuntu Mono" panose="020B0509030602030204" pitchFamily="49" charset="0"/>
              </a:rPr>
              <a:t> void </a:t>
            </a:r>
            <a:r>
              <a:rPr lang="en-US" altLang="ko-KR" sz="1200" dirty="0" err="1">
                <a:latin typeface="Ubuntu Mono" panose="020B0509030602030204" pitchFamily="49" charset="0"/>
              </a:rPr>
              <a:t>run_new_thread</a:t>
            </a:r>
            <a:r>
              <a:rPr lang="en-US" altLang="ko-KR" sz="1200" dirty="0">
                <a:latin typeface="Ubuntu Mono" panose="020B0509030602030204" pitchFamily="49" charset="0"/>
              </a:rPr>
              <a:t>() {</a:t>
            </a:r>
          </a:p>
          <a:p>
            <a:pPr marL="0" indent="0">
              <a:lnSpc>
                <a:spcPct val="70000"/>
              </a:lnSpc>
              <a:buNone/>
            </a:pPr>
            <a:r>
              <a:rPr lang="en-US" altLang="ko-KR" sz="1200" dirty="0">
                <a:solidFill>
                  <a:srgbClr val="00B050"/>
                </a:solidFill>
                <a:latin typeface="Ubuntu Mono" panose="020B0509030602030204" pitchFamily="49" charset="0"/>
              </a:rPr>
              <a:t>     // Prevent interrupt from stopping us </a:t>
            </a:r>
            <a:br>
              <a:rPr lang="en-US" altLang="ko-KR" sz="1200" dirty="0">
                <a:solidFill>
                  <a:srgbClr val="00B050"/>
                </a:solidFill>
                <a:latin typeface="Ubuntu Mono" panose="020B0509030602030204" pitchFamily="49" charset="0"/>
              </a:rPr>
            </a:br>
            <a:r>
              <a:rPr lang="en-US" altLang="ko-KR" sz="1200" dirty="0">
                <a:solidFill>
                  <a:srgbClr val="00B050"/>
                </a:solidFill>
                <a:latin typeface="Ubuntu Mono" panose="020B0509030602030204" pitchFamily="49" charset="0"/>
              </a:rPr>
              <a:t>     // in the middle of switch</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disable_interrupts</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Choose another TCB from ready list</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chosenTCB</a:t>
            </a:r>
            <a:r>
              <a:rPr lang="en-US" altLang="ko-KR" sz="1200" dirty="0">
                <a:latin typeface="Ubuntu Mono" panose="020B0509030602030204" pitchFamily="49" charset="0"/>
              </a:rPr>
              <a:t> = </a:t>
            </a:r>
            <a:r>
              <a:rPr lang="en-US" altLang="ko-KR" sz="1200" dirty="0" err="1">
                <a:latin typeface="Ubuntu Mono" panose="020B0509030602030204" pitchFamily="49" charset="0"/>
              </a:rPr>
              <a:t>ready_list.get_nextTCB</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Move running thread onto ready list</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READY;</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ready_list.add</a:t>
            </a:r>
            <a:r>
              <a:rPr lang="en-US" altLang="ko-KR" sz="1200" dirty="0">
                <a:latin typeface="Ubuntu Mono" panose="020B0509030602030204" pitchFamily="49" charset="0"/>
              </a:rPr>
              <a:t>(</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Switch to the new thread</a:t>
            </a:r>
          </a:p>
          <a:p>
            <a:pPr marL="0" indent="0">
              <a:lnSpc>
                <a:spcPct val="70000"/>
              </a:lnSpc>
              <a:buNone/>
            </a:pPr>
            <a:r>
              <a:rPr lang="en-US" altLang="ko-KR" sz="1200" dirty="0">
                <a:solidFill>
                  <a:srgbClr val="FF0000"/>
                </a:solidFill>
                <a:latin typeface="Ubuntu Mono" panose="020B0509030602030204" pitchFamily="49" charset="0"/>
              </a:rPr>
              <a:t>     </a:t>
            </a:r>
            <a:r>
              <a:rPr lang="en-US" altLang="ko-KR" sz="1200" dirty="0" err="1">
                <a:solidFill>
                  <a:srgbClr val="FF0000"/>
                </a:solidFill>
                <a:latin typeface="Ubuntu Mono" panose="020B0509030602030204" pitchFamily="49" charset="0"/>
              </a:rPr>
              <a:t>thread_switch</a:t>
            </a:r>
            <a:r>
              <a:rPr lang="en-US" altLang="ko-KR" sz="1200" dirty="0">
                <a:solidFill>
                  <a:srgbClr val="FF0000"/>
                </a:solidFill>
                <a:latin typeface="Ubuntu Mono" panose="020B0509030602030204" pitchFamily="49" charset="0"/>
              </a:rPr>
              <a:t>(</a:t>
            </a:r>
            <a:r>
              <a:rPr lang="en-US" altLang="ko-KR" sz="1200" dirty="0" err="1">
                <a:solidFill>
                  <a:srgbClr val="FF0000"/>
                </a:solidFill>
                <a:latin typeface="Ubuntu Mono" panose="020B0509030602030204" pitchFamily="49" charset="0"/>
              </a:rPr>
              <a:t>runningTCB</a:t>
            </a:r>
            <a:r>
              <a:rPr lang="en-US" altLang="ko-KR" sz="1200" dirty="0">
                <a:solidFill>
                  <a:srgbClr val="FF0000"/>
                </a:solidFill>
                <a:latin typeface="Ubuntu Mono" panose="020B0509030602030204" pitchFamily="49" charset="0"/>
              </a:rPr>
              <a:t>, </a:t>
            </a:r>
            <a:r>
              <a:rPr lang="en-US" altLang="ko-KR" sz="1200" dirty="0" err="1">
                <a:solidFill>
                  <a:srgbClr val="FF0000"/>
                </a:solidFill>
                <a:latin typeface="Ubuntu Mono" panose="020B0509030602030204" pitchFamily="49" charset="0"/>
              </a:rPr>
              <a:t>chosenTCB</a:t>
            </a:r>
            <a:r>
              <a:rPr lang="en-US" altLang="ko-KR" sz="1200" dirty="0">
                <a:solidFill>
                  <a:srgbClr val="FF0000"/>
                </a:solidFill>
                <a:latin typeface="Ubuntu Mono" panose="020B0509030602030204" pitchFamily="49" charset="0"/>
              </a:rPr>
              <a:t>);</a:t>
            </a:r>
          </a:p>
          <a:p>
            <a:pPr marL="0" indent="0">
              <a:lnSpc>
                <a:spcPct val="70000"/>
              </a:lnSpc>
              <a:buNone/>
            </a:pP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We’re running again!</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RUNNING;</a:t>
            </a:r>
          </a:p>
          <a:p>
            <a:pPr marL="0" indent="0">
              <a:lnSpc>
                <a:spcPct val="70000"/>
              </a:lnSpc>
              <a:buNone/>
            </a:pPr>
            <a:r>
              <a:rPr lang="en-US" altLang="ko-KR" sz="1200" dirty="0">
                <a:solidFill>
                  <a:srgbClr val="00B050"/>
                </a:solidFill>
                <a:latin typeface="Ubuntu Mono" panose="020B0509030602030204" pitchFamily="49" charset="0"/>
              </a:rPr>
              <a:t>     // Do any cleanup</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do_cleanup_housekeeping</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Enable interrupts again</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enable_interrupts</a:t>
            </a:r>
            <a:r>
              <a:rPr lang="en-US" altLang="ko-KR" sz="1200" dirty="0">
                <a:latin typeface="Ubuntu Mono" panose="020B0509030602030204" pitchFamily="49" charset="0"/>
              </a:rPr>
              <a:t>();</a:t>
            </a:r>
          </a:p>
          <a:p>
            <a:pPr marL="0" indent="0">
              <a:lnSpc>
                <a:spcPct val="70000"/>
              </a:lnSpc>
              <a:buNone/>
            </a:pPr>
            <a:r>
              <a:rPr lang="en-US" altLang="ko-KR" sz="1200" dirty="0">
                <a:latin typeface="Ubuntu Mono" panose="020B0509030602030204" pitchFamily="49" charset="0"/>
              </a:rPr>
              <a:t> }</a:t>
            </a:r>
          </a:p>
        </p:txBody>
      </p:sp>
      <p:sp>
        <p:nvSpPr>
          <p:cNvPr id="21508" name="Rectangle 7"/>
          <p:cNvSpPr>
            <a:spLocks noChangeArrowheads="1"/>
          </p:cNvSpPr>
          <p:nvPr/>
        </p:nvSpPr>
        <p:spPr bwMode="auto">
          <a:xfrm flipV="1">
            <a:off x="5391050" y="2140781"/>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21509" name="Rectangle 8"/>
          <p:cNvSpPr>
            <a:spLocks noChangeArrowheads="1"/>
          </p:cNvSpPr>
          <p:nvPr/>
        </p:nvSpPr>
        <p:spPr bwMode="auto">
          <a:xfrm flipV="1">
            <a:off x="5391050" y="1676400"/>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compute_PI</a:t>
            </a:r>
            <a:endParaRPr lang="en-US" altLang="ko-KR" sz="1600" b="0" dirty="0">
              <a:latin typeface="Ubuntu Mono" panose="020B0509030602030204" pitchFamily="49" charset="0"/>
              <a:ea typeface="Consolas" charset="0"/>
              <a:cs typeface="Consolas" charset="0"/>
            </a:endParaRPr>
          </a:p>
        </p:txBody>
      </p:sp>
      <p:sp>
        <p:nvSpPr>
          <p:cNvPr id="21517" name="Text Box 11"/>
          <p:cNvSpPr txBox="1">
            <a:spLocks noChangeArrowheads="1"/>
          </p:cNvSpPr>
          <p:nvPr/>
        </p:nvSpPr>
        <p:spPr bwMode="auto">
          <a:xfrm rot="5400000">
            <a:off x="7624757" y="2600907"/>
            <a:ext cx="1308499"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Stacks growth</a:t>
            </a:r>
          </a:p>
        </p:txBody>
      </p:sp>
      <p:sp>
        <p:nvSpPr>
          <p:cNvPr id="21518" name="Line 10"/>
          <p:cNvSpPr>
            <a:spLocks noChangeShapeType="1"/>
          </p:cNvSpPr>
          <p:nvPr/>
        </p:nvSpPr>
        <p:spPr bwMode="auto">
          <a:xfrm>
            <a:off x="8098021" y="1942514"/>
            <a:ext cx="0" cy="16611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600">
              <a:latin typeface="Gill Sans Light" panose="020B0302020104020203" pitchFamily="34" charset="-79"/>
              <a:cs typeface="Gill Sans Light" panose="020B0302020104020203" pitchFamily="34" charset="-79"/>
            </a:endParaRPr>
          </a:p>
        </p:txBody>
      </p:sp>
      <p:sp>
        <p:nvSpPr>
          <p:cNvPr id="21513" name="Rectangle 6"/>
          <p:cNvSpPr>
            <a:spLocks noChangeArrowheads="1"/>
          </p:cNvSpPr>
          <p:nvPr/>
        </p:nvSpPr>
        <p:spPr bwMode="auto">
          <a:xfrm flipV="1">
            <a:off x="5391050" y="3711452"/>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21514" name="Arc 13"/>
          <p:cNvSpPr>
            <a:spLocks/>
          </p:cNvSpPr>
          <p:nvPr/>
        </p:nvSpPr>
        <p:spPr bwMode="auto">
          <a:xfrm flipH="1">
            <a:off x="4937533" y="2378623"/>
            <a:ext cx="452776" cy="1139204"/>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600">
              <a:latin typeface="Consolas" charset="0"/>
              <a:ea typeface="Consolas" charset="0"/>
              <a:cs typeface="Consolas" charset="0"/>
            </a:endParaRPr>
          </a:p>
        </p:txBody>
      </p:sp>
      <p:sp>
        <p:nvSpPr>
          <p:cNvPr id="21515" name="Text Box 14"/>
          <p:cNvSpPr txBox="1">
            <a:spLocks noChangeArrowheads="1"/>
          </p:cNvSpPr>
          <p:nvPr/>
        </p:nvSpPr>
        <p:spPr bwMode="auto">
          <a:xfrm rot="16200000">
            <a:off x="4206040" y="2778947"/>
            <a:ext cx="1100622"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Trap to OS</a:t>
            </a:r>
          </a:p>
        </p:txBody>
      </p:sp>
      <p:sp>
        <p:nvSpPr>
          <p:cNvPr id="21516" name="Rectangle 19"/>
          <p:cNvSpPr>
            <a:spLocks noChangeArrowheads="1"/>
          </p:cNvSpPr>
          <p:nvPr/>
        </p:nvSpPr>
        <p:spPr bwMode="auto">
          <a:xfrm>
            <a:off x="5391050" y="419575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17" name="Text Box 11">
            <a:extLst>
              <a:ext uri="{FF2B5EF4-FFF2-40B4-BE49-F238E27FC236}">
                <a16:creationId xmlns:a16="http://schemas.microsoft.com/office/drawing/2014/main" id="{022B4A1E-FA41-9B49-AD29-C5C4CB402B7E}"/>
              </a:ext>
            </a:extLst>
          </p:cNvPr>
          <p:cNvSpPr txBox="1">
            <a:spLocks noChangeArrowheads="1"/>
          </p:cNvSpPr>
          <p:nvPr/>
        </p:nvSpPr>
        <p:spPr bwMode="auto">
          <a:xfrm>
            <a:off x="7112966" y="1922746"/>
            <a:ext cx="761747"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Thread</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18" name="Text Box 11">
            <a:extLst>
              <a:ext uri="{FF2B5EF4-FFF2-40B4-BE49-F238E27FC236}">
                <a16:creationId xmlns:a16="http://schemas.microsoft.com/office/drawing/2014/main" id="{5AF4C9A8-0615-1342-95EE-AD081940B11D}"/>
              </a:ext>
            </a:extLst>
          </p:cNvPr>
          <p:cNvSpPr txBox="1">
            <a:spLocks noChangeArrowheads="1"/>
          </p:cNvSpPr>
          <p:nvPr/>
        </p:nvSpPr>
        <p:spPr bwMode="auto">
          <a:xfrm>
            <a:off x="7142461" y="2915828"/>
            <a:ext cx="702756"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Kernel</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15" name="Rectangle 6">
            <a:extLst>
              <a:ext uri="{FF2B5EF4-FFF2-40B4-BE49-F238E27FC236}">
                <a16:creationId xmlns:a16="http://schemas.microsoft.com/office/drawing/2014/main" id="{86C9EE34-0D17-5848-BBBA-B3DF98AB7AF5}"/>
              </a:ext>
            </a:extLst>
          </p:cNvPr>
          <p:cNvSpPr>
            <a:spLocks noChangeArrowheads="1"/>
          </p:cNvSpPr>
          <p:nvPr/>
        </p:nvSpPr>
        <p:spPr bwMode="auto">
          <a:xfrm flipV="1">
            <a:off x="5391050" y="2751533"/>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1" name="TextBox 20">
            <a:extLst>
              <a:ext uri="{FF2B5EF4-FFF2-40B4-BE49-F238E27FC236}">
                <a16:creationId xmlns:a16="http://schemas.microsoft.com/office/drawing/2014/main" id="{44236AA5-055C-CF44-BE06-CFA27FCE7CD9}"/>
              </a:ext>
            </a:extLst>
          </p:cNvPr>
          <p:cNvSpPr txBox="1"/>
          <p:nvPr/>
        </p:nvSpPr>
        <p:spPr>
          <a:xfrm>
            <a:off x="3864399" y="5802326"/>
            <a:ext cx="4810408" cy="749244"/>
          </a:xfrm>
          <a:prstGeom prst="rect">
            <a:avLst/>
          </a:prstGeom>
          <a:noFill/>
        </p:spPr>
        <p:txBody>
          <a:bodyPr wrap="square" rtlCol="0">
            <a:spAutoFit/>
          </a:bodyPr>
          <a:lstStyle/>
          <a:p>
            <a:pPr>
              <a:lnSpc>
                <a:spcPct val="150000"/>
              </a:lnSpc>
            </a:pPr>
            <a:r>
              <a:rPr lang="en-US" sz="1600" dirty="0">
                <a:solidFill>
                  <a:srgbClr val="000000"/>
                </a:solidFill>
                <a:latin typeface="Gill Sans Light" panose="020B0302020104020203" pitchFamily="34" charset="-79"/>
                <a:cs typeface="Gill Sans Light" panose="020B0302020104020203" pitchFamily="34" charset="-79"/>
              </a:rPr>
              <a:t>When is this line executed?</a:t>
            </a:r>
          </a:p>
          <a:p>
            <a:pPr marL="285750" indent="-285750">
              <a:lnSpc>
                <a:spcPct val="150000"/>
              </a:lnSpc>
              <a:buFont typeface="Arial" panose="020B0604020202020204" pitchFamily="34" charset="0"/>
              <a:buChar char="•"/>
            </a:pPr>
            <a:r>
              <a:rPr lang="en-US" sz="1400" dirty="0">
                <a:solidFill>
                  <a:srgbClr val="000000"/>
                </a:solidFill>
                <a:latin typeface="Gill Sans Light" panose="020B0302020104020203" pitchFamily="34" charset="-79"/>
                <a:cs typeface="Gill Sans Light" panose="020B0302020104020203" pitchFamily="34" charset="-79"/>
              </a:rPr>
              <a:t>Whenever another thread switches back to this thread</a:t>
            </a:r>
          </a:p>
        </p:txBody>
      </p:sp>
      <p:cxnSp>
        <p:nvCxnSpPr>
          <p:cNvPr id="22" name="Straight Arrow Connector 21">
            <a:extLst>
              <a:ext uri="{FF2B5EF4-FFF2-40B4-BE49-F238E27FC236}">
                <a16:creationId xmlns:a16="http://schemas.microsoft.com/office/drawing/2014/main" id="{4A85FDAC-94B9-D643-A987-EA8F6CA101A2}"/>
              </a:ext>
            </a:extLst>
          </p:cNvPr>
          <p:cNvCxnSpPr>
            <a:cxnSpLocks/>
          </p:cNvCxnSpPr>
          <p:nvPr/>
        </p:nvCxnSpPr>
        <p:spPr>
          <a:xfrm flipH="1" flipV="1">
            <a:off x="3263705" y="4754880"/>
            <a:ext cx="670151" cy="106517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B96AD4-296E-274C-B0AD-9474B66E5E8F}"/>
              </a:ext>
            </a:extLst>
          </p:cNvPr>
          <p:cNvSpPr txBox="1"/>
          <p:nvPr/>
        </p:nvSpPr>
        <p:spPr>
          <a:xfrm>
            <a:off x="4500568" y="5094914"/>
            <a:ext cx="4014778" cy="749244"/>
          </a:xfrm>
          <a:prstGeom prst="rect">
            <a:avLst/>
          </a:prstGeom>
          <a:noFill/>
        </p:spPr>
        <p:txBody>
          <a:bodyPr wrap="square" rtlCol="0">
            <a:spAutoFit/>
          </a:bodyPr>
          <a:lstStyle/>
          <a:p>
            <a:pPr>
              <a:lnSpc>
                <a:spcPct val="150000"/>
              </a:lnSpc>
            </a:pPr>
            <a:r>
              <a:rPr lang="en-US" sz="1600" dirty="0">
                <a:solidFill>
                  <a:srgbClr val="000000"/>
                </a:solidFill>
                <a:latin typeface="Gill Sans Light" panose="020B0302020104020203" pitchFamily="34" charset="-79"/>
                <a:cs typeface="Gill Sans Light" panose="020B0302020104020203" pitchFamily="34" charset="-79"/>
              </a:rPr>
              <a:t>What return address is pushed onto stack?</a:t>
            </a:r>
          </a:p>
          <a:p>
            <a:pPr marL="285750" indent="-285750">
              <a:lnSpc>
                <a:spcPct val="150000"/>
              </a:lnSpc>
              <a:buFont typeface="Arial" panose="020B0604020202020204" pitchFamily="34" charset="0"/>
              <a:buChar char="•"/>
            </a:pPr>
            <a:r>
              <a:rPr lang="en-US" sz="1400" dirty="0">
                <a:solidFill>
                  <a:srgbClr val="000000"/>
                </a:solidFill>
                <a:latin typeface="Gill Sans Light" panose="020B0302020104020203" pitchFamily="34" charset="-79"/>
                <a:cs typeface="Gill Sans Light" panose="020B0302020104020203" pitchFamily="34" charset="-79"/>
              </a:rPr>
              <a:t>Address of next line in context of </a:t>
            </a:r>
            <a:r>
              <a:rPr lang="en-US" sz="1400" dirty="0" err="1">
                <a:solidFill>
                  <a:srgbClr val="000000"/>
                </a:solidFill>
                <a:latin typeface="Gill Sans Light" panose="020B0302020104020203" pitchFamily="34" charset="-79"/>
                <a:cs typeface="Gill Sans Light" panose="020B0302020104020203" pitchFamily="34" charset="-79"/>
              </a:rPr>
              <a:t>runningTCB</a:t>
            </a:r>
            <a:endParaRPr lang="en-US" sz="1400" dirty="0">
              <a:solidFill>
                <a:srgbClr val="000000"/>
              </a:solidFill>
              <a:latin typeface="Gill Sans Light" panose="020B0302020104020203" pitchFamily="34" charset="-79"/>
              <a:cs typeface="Gill Sans Light" panose="020B0302020104020203" pitchFamily="34" charset="-79"/>
            </a:endParaRPr>
          </a:p>
        </p:txBody>
      </p:sp>
      <p:cxnSp>
        <p:nvCxnSpPr>
          <p:cNvPr id="26" name="Straight Arrow Connector 25">
            <a:extLst>
              <a:ext uri="{FF2B5EF4-FFF2-40B4-BE49-F238E27FC236}">
                <a16:creationId xmlns:a16="http://schemas.microsoft.com/office/drawing/2014/main" id="{5A29763B-4E06-9041-A82D-D567D0673009}"/>
              </a:ext>
            </a:extLst>
          </p:cNvPr>
          <p:cNvCxnSpPr>
            <a:cxnSpLocks/>
          </p:cNvCxnSpPr>
          <p:nvPr/>
        </p:nvCxnSpPr>
        <p:spPr>
          <a:xfrm flipH="1" flipV="1">
            <a:off x="3993643" y="4220049"/>
            <a:ext cx="750885" cy="7487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6">
            <a:extLst>
              <a:ext uri="{FF2B5EF4-FFF2-40B4-BE49-F238E27FC236}">
                <a16:creationId xmlns:a16="http://schemas.microsoft.com/office/drawing/2014/main" id="{A6112AE5-78AE-3347-A961-D2736BA6449C}"/>
              </a:ext>
            </a:extLst>
          </p:cNvPr>
          <p:cNvSpPr>
            <a:spLocks noChangeArrowheads="1"/>
          </p:cNvSpPr>
          <p:nvPr/>
        </p:nvSpPr>
        <p:spPr bwMode="auto">
          <a:xfrm flipV="1">
            <a:off x="5391050" y="3233203"/>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268615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515"/>
                                        </p:tgtEl>
                                        <p:attrNameLst>
                                          <p:attrName>style.visibility</p:attrName>
                                        </p:attrNameLst>
                                      </p:cBhvr>
                                      <p:to>
                                        <p:strVal val="visible"/>
                                      </p:to>
                                    </p:set>
                                    <p:animEffect transition="in" filter="wipe(up)">
                                      <p:cBhvr>
                                        <p:cTn id="10" dur="500"/>
                                        <p:tgtEl>
                                          <p:spTgt spid="2151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1514"/>
                                        </p:tgtEl>
                                        <p:attrNameLst>
                                          <p:attrName>style.visibility</p:attrName>
                                        </p:attrNameLst>
                                      </p:cBhvr>
                                      <p:to>
                                        <p:strVal val="visible"/>
                                      </p:to>
                                    </p:set>
                                    <p:animEffect transition="in" filter="wipe(up)">
                                      <p:cBhvr>
                                        <p:cTn id="13" dur="500"/>
                                        <p:tgtEl>
                                          <p:spTgt spid="215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1513"/>
                                        </p:tgtEl>
                                        <p:attrNameLst>
                                          <p:attrName>style.visibility</p:attrName>
                                        </p:attrNameLst>
                                      </p:cBhvr>
                                      <p:to>
                                        <p:strVal val="visible"/>
                                      </p:to>
                                    </p:set>
                                    <p:animEffect transition="in" filter="wipe(up)">
                                      <p:cBhvr>
                                        <p:cTn id="18" dur="500"/>
                                        <p:tgtEl>
                                          <p:spTgt spid="215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left)">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wipe(left)">
                                      <p:cBhvr>
                                        <p:cTn id="28" dur="500"/>
                                        <p:tgtEl>
                                          <p:spTgt spid="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wipe(left)">
                                      <p:cBhvr>
                                        <p:cTn id="33" dur="500"/>
                                        <p:tgtEl>
                                          <p:spTgt spid="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wipe(left)">
                                      <p:cBhvr>
                                        <p:cTn id="38" dur="500"/>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Effect transition="in" filter="wipe(left)">
                                      <p:cBhvr>
                                        <p:cTn id="43" dur="500"/>
                                        <p:tgtEl>
                                          <p:spTgt spid="5">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
                                            <p:txEl>
                                              <p:pRg st="5" end="5"/>
                                            </p:txEl>
                                          </p:spTgt>
                                        </p:tgtEl>
                                        <p:attrNameLst>
                                          <p:attrName>style.visibility</p:attrName>
                                        </p:attrNameLst>
                                      </p:cBhvr>
                                      <p:to>
                                        <p:strVal val="visible"/>
                                      </p:to>
                                    </p:set>
                                    <p:animEffect transition="in" filter="wipe(left)">
                                      <p:cBhvr>
                                        <p:cTn id="48" dur="500"/>
                                        <p:tgtEl>
                                          <p:spTgt spid="5">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xEl>
                                              <p:pRg st="6" end="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
                                            <p:txEl>
                                              <p:pRg st="8" end="8"/>
                                            </p:txEl>
                                          </p:spTgt>
                                        </p:tgtEl>
                                        <p:attrNameLst>
                                          <p:attrName>style.visibility</p:attrName>
                                        </p:attrNameLst>
                                      </p:cBhvr>
                                      <p:to>
                                        <p:strVal val="visible"/>
                                      </p:to>
                                    </p:set>
                                    <p:animEffect transition="in" filter="wipe(left)">
                                      <p:cBhvr>
                                        <p:cTn id="59" dur="500"/>
                                        <p:tgtEl>
                                          <p:spTgt spid="5">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
                                            <p:txEl>
                                              <p:pRg st="9" end="9"/>
                                            </p:txEl>
                                          </p:spTgt>
                                        </p:tgtEl>
                                        <p:attrNameLst>
                                          <p:attrName>style.visibility</p:attrName>
                                        </p:attrNameLst>
                                      </p:cBhvr>
                                      <p:to>
                                        <p:strVal val="visible"/>
                                      </p:to>
                                    </p:set>
                                    <p:animEffect transition="in" filter="wipe(left)">
                                      <p:cBhvr>
                                        <p:cTn id="64" dur="500"/>
                                        <p:tgtEl>
                                          <p:spTgt spid="5">
                                            <p:txEl>
                                              <p:pRg st="9" end="9"/>
                                            </p:txEl>
                                          </p:spTgt>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1516"/>
                                        </p:tgtEl>
                                        <p:attrNameLst>
                                          <p:attrName>style.visibility</p:attrName>
                                        </p:attrNameLst>
                                      </p:cBhvr>
                                      <p:to>
                                        <p:strVal val="visible"/>
                                      </p:to>
                                    </p:set>
                                    <p:animEffect transition="in" filter="wipe(up)">
                                      <p:cBhvr>
                                        <p:cTn id="67" dur="500"/>
                                        <p:tgtEl>
                                          <p:spTgt spid="215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down)">
                                      <p:cBhvr>
                                        <p:cTn id="72" dur="500"/>
                                        <p:tgtEl>
                                          <p:spTgt spid="26"/>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5">
                                            <p:txEl>
                                              <p:pRg st="0" end="0"/>
                                            </p:txEl>
                                          </p:spTgt>
                                        </p:tgtEl>
                                        <p:attrNameLst>
                                          <p:attrName>style.visibility</p:attrName>
                                        </p:attrNameLst>
                                      </p:cBhvr>
                                      <p:to>
                                        <p:strVal val="visible"/>
                                      </p:to>
                                    </p:set>
                                    <p:animEffect transition="in" filter="wipe(left)">
                                      <p:cBhvr>
                                        <p:cTn id="75" dur="500"/>
                                        <p:tgtEl>
                                          <p:spTgt spid="25">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5">
                                            <p:txEl>
                                              <p:pRg st="1" end="1"/>
                                            </p:txEl>
                                          </p:spTgt>
                                        </p:tgtEl>
                                        <p:attrNameLst>
                                          <p:attrName>style.visibility</p:attrName>
                                        </p:attrNameLst>
                                      </p:cBhvr>
                                      <p:to>
                                        <p:strVal val="visible"/>
                                      </p:to>
                                    </p:set>
                                    <p:animEffect transition="in" filter="wipe(left)">
                                      <p:cBhvr>
                                        <p:cTn id="80" dur="500"/>
                                        <p:tgtEl>
                                          <p:spTgt spid="25">
                                            <p:txEl>
                                              <p:pRg st="1" end="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5">
                                            <p:txEl>
                                              <p:pRg st="10" end="10"/>
                                            </p:txEl>
                                          </p:spTgt>
                                        </p:tgtEl>
                                        <p:attrNameLst>
                                          <p:attrName>style.visibility</p:attrName>
                                        </p:attrNameLst>
                                      </p:cBhvr>
                                      <p:to>
                                        <p:strVal val="visible"/>
                                      </p:to>
                                    </p:set>
                                    <p:animEffect transition="in" filter="wipe(left)">
                                      <p:cBhvr>
                                        <p:cTn id="85" dur="500"/>
                                        <p:tgtEl>
                                          <p:spTgt spid="5">
                                            <p:txEl>
                                              <p:pRg st="10" end="1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5">
                                            <p:txEl>
                                              <p:pRg st="11" end="11"/>
                                            </p:txEl>
                                          </p:spTgt>
                                        </p:tgtEl>
                                        <p:attrNameLst>
                                          <p:attrName>style.visibility</p:attrName>
                                        </p:attrNameLst>
                                      </p:cBhvr>
                                      <p:to>
                                        <p:strVal val="visible"/>
                                      </p:to>
                                    </p:set>
                                    <p:animEffect transition="in" filter="wipe(left)">
                                      <p:cBhvr>
                                        <p:cTn id="90" dur="500"/>
                                        <p:tgtEl>
                                          <p:spTgt spid="5">
                                            <p:txEl>
                                              <p:pRg st="11" end="1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wipe(down)">
                                      <p:cBhvr>
                                        <p:cTn id="95" dur="500"/>
                                        <p:tgtEl>
                                          <p:spTgt spid="22"/>
                                        </p:tgtEl>
                                      </p:cBhvr>
                                    </p:animEffect>
                                  </p:childTnLst>
                                </p:cTn>
                              </p:par>
                              <p:par>
                                <p:cTn id="96" presetID="22" presetClass="entr" presetSubtype="8" fill="hold" grpId="0" nodeType="withEffect">
                                  <p:stCondLst>
                                    <p:cond delay="250"/>
                                  </p:stCondLst>
                                  <p:childTnLst>
                                    <p:set>
                                      <p:cBhvr>
                                        <p:cTn id="97" dur="1" fill="hold">
                                          <p:stCondLst>
                                            <p:cond delay="0"/>
                                          </p:stCondLst>
                                        </p:cTn>
                                        <p:tgtEl>
                                          <p:spTgt spid="21">
                                            <p:txEl>
                                              <p:pRg st="0" end="0"/>
                                            </p:txEl>
                                          </p:spTgt>
                                        </p:tgtEl>
                                        <p:attrNameLst>
                                          <p:attrName>style.visibility</p:attrName>
                                        </p:attrNameLst>
                                      </p:cBhvr>
                                      <p:to>
                                        <p:strVal val="visible"/>
                                      </p:to>
                                    </p:set>
                                    <p:animEffect transition="in" filter="wipe(left)">
                                      <p:cBhvr>
                                        <p:cTn id="98" dur="500"/>
                                        <p:tgtEl>
                                          <p:spTgt spid="21">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250"/>
                                  </p:stCondLst>
                                  <p:childTnLst>
                                    <p:set>
                                      <p:cBhvr>
                                        <p:cTn id="102" dur="1" fill="hold">
                                          <p:stCondLst>
                                            <p:cond delay="0"/>
                                          </p:stCondLst>
                                        </p:cTn>
                                        <p:tgtEl>
                                          <p:spTgt spid="21">
                                            <p:txEl>
                                              <p:pRg st="1" end="1"/>
                                            </p:txEl>
                                          </p:spTgt>
                                        </p:tgtEl>
                                        <p:attrNameLst>
                                          <p:attrName>style.visibility</p:attrName>
                                        </p:attrNameLst>
                                      </p:cBhvr>
                                      <p:to>
                                        <p:strVal val="visible"/>
                                      </p:to>
                                    </p:set>
                                    <p:animEffect transition="in" filter="wipe(left)">
                                      <p:cBhvr>
                                        <p:cTn id="103" dur="500"/>
                                        <p:tgtEl>
                                          <p:spTgt spid="21">
                                            <p:txEl>
                                              <p:pRg st="1" end="1"/>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5">
                                            <p:txEl>
                                              <p:pRg st="12" end="12"/>
                                            </p:txEl>
                                          </p:spTgt>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5">
                                            <p:txEl>
                                              <p:pRg st="14" end="14"/>
                                            </p:txEl>
                                          </p:spTgt>
                                        </p:tgtEl>
                                        <p:attrNameLst>
                                          <p:attrName>style.visibility</p:attrName>
                                        </p:attrNameLst>
                                      </p:cBhvr>
                                      <p:to>
                                        <p:strVal val="visible"/>
                                      </p:to>
                                    </p:set>
                                    <p:animEffect transition="in" filter="wipe(left)">
                                      <p:cBhvr>
                                        <p:cTn id="114" dur="500"/>
                                        <p:tgtEl>
                                          <p:spTgt spid="5">
                                            <p:txEl>
                                              <p:pRg st="14" end="14"/>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5">
                                            <p:txEl>
                                              <p:pRg st="15" end="15"/>
                                            </p:txEl>
                                          </p:spTgt>
                                        </p:tgtEl>
                                        <p:attrNameLst>
                                          <p:attrName>style.visibility</p:attrName>
                                        </p:attrNameLst>
                                      </p:cBhvr>
                                      <p:to>
                                        <p:strVal val="visible"/>
                                      </p:to>
                                    </p:set>
                                    <p:animEffect transition="in" filter="wipe(down)">
                                      <p:cBhvr>
                                        <p:cTn id="119" dur="500"/>
                                        <p:tgtEl>
                                          <p:spTgt spid="5">
                                            <p:txEl>
                                              <p:pRg st="15" end="15"/>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5">
                                            <p:txEl>
                                              <p:pRg st="16" end="16"/>
                                            </p:txEl>
                                          </p:spTgt>
                                        </p:tgtEl>
                                        <p:attrNameLst>
                                          <p:attrName>style.visibility</p:attrName>
                                        </p:attrNameLst>
                                      </p:cBhvr>
                                      <p:to>
                                        <p:strVal val="visible"/>
                                      </p:to>
                                    </p:set>
                                    <p:animEffect transition="in" filter="wipe(left)">
                                      <p:cBhvr>
                                        <p:cTn id="124"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21513" grpId="0" animBg="1"/>
      <p:bldP spid="21514" grpId="0" animBg="1"/>
      <p:bldP spid="21515" grpId="0"/>
      <p:bldP spid="21516" grpId="0" animBg="1"/>
      <p:bldP spid="21" grpId="0" build="p"/>
      <p:bldP spid="25" grpId="0" uiExpand="1" build="p"/>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How Do Stacks Look Like?</a:t>
            </a:r>
          </a:p>
        </p:txBody>
      </p:sp>
      <p:sp>
        <p:nvSpPr>
          <p:cNvPr id="366595" name="Rectangle 3"/>
          <p:cNvSpPr>
            <a:spLocks noGrp="1" noChangeArrowheads="1"/>
          </p:cNvSpPr>
          <p:nvPr>
            <p:ph sz="half" idx="1"/>
          </p:nvPr>
        </p:nvSpPr>
        <p:spPr>
          <a:xfrm>
            <a:off x="628650" y="1615445"/>
            <a:ext cx="3490775" cy="5029828"/>
          </a:xfrm>
        </p:spPr>
        <p:txBody>
          <a:bodyPr/>
          <a:lstStyle/>
          <a:p>
            <a:r>
              <a:rPr lang="en-US" altLang="ko-KR" sz="1800" dirty="0"/>
              <a:t>Two threads run following code</a:t>
            </a:r>
          </a:p>
          <a:p>
            <a:endParaRPr lang="en-US" altLang="ko-KR" sz="2000" dirty="0"/>
          </a:p>
          <a:p>
            <a:pPr marL="457200" lvl="1" indent="0">
              <a:lnSpc>
                <a:spcPct val="70000"/>
              </a:lnSpc>
              <a:buNone/>
            </a:pPr>
            <a:r>
              <a:rPr lang="en-US" altLang="ko-KR" sz="1600" dirty="0">
                <a:latin typeface="Ubuntu Mono" panose="020B0509030602030204" pitchFamily="49" charset="0"/>
              </a:rPr>
              <a:t>A() {</a:t>
            </a:r>
          </a:p>
          <a:p>
            <a:pPr marL="457200" lvl="1" indent="0">
              <a:lnSpc>
                <a:spcPct val="70000"/>
              </a:lnSpc>
              <a:buNone/>
            </a:pPr>
            <a:r>
              <a:rPr lang="en-US" altLang="ko-KR" sz="1600" dirty="0">
                <a:latin typeface="Ubuntu Mono" panose="020B0509030602030204" pitchFamily="49" charset="0"/>
              </a:rPr>
              <a:t>    B();	</a:t>
            </a:r>
          </a:p>
          <a:p>
            <a:pPr marL="457200" lvl="1" indent="0">
              <a:lnSpc>
                <a:spcPct val="70000"/>
              </a:lnSpc>
              <a:buNone/>
            </a:pPr>
            <a:r>
              <a:rPr lang="en-US" altLang="ko-KR" sz="1600" dirty="0">
                <a:latin typeface="Ubuntu Mono" panose="020B0509030602030204" pitchFamily="49" charset="0"/>
              </a:rPr>
              <a:t>}</a:t>
            </a:r>
          </a:p>
          <a:p>
            <a:pPr marL="457200" lvl="1" indent="0">
              <a:lnSpc>
                <a:spcPct val="70000"/>
              </a:lnSpc>
              <a:buNone/>
            </a:pPr>
            <a:endParaRPr lang="en-US" altLang="ko-KR" sz="1600" dirty="0">
              <a:latin typeface="Ubuntu Mono" panose="020B0509030602030204" pitchFamily="49" charset="0"/>
            </a:endParaRPr>
          </a:p>
          <a:p>
            <a:pPr marL="457200" lvl="1" indent="0">
              <a:lnSpc>
                <a:spcPct val="70000"/>
              </a:lnSpc>
              <a:buNone/>
            </a:pPr>
            <a:r>
              <a:rPr lang="en-US" altLang="ko-KR" sz="1600" dirty="0">
                <a:latin typeface="Ubuntu Mono" panose="020B0509030602030204" pitchFamily="49" charset="0"/>
              </a:rPr>
              <a:t>B() {</a:t>
            </a:r>
          </a:p>
          <a:p>
            <a:pPr marL="457200" lvl="1" indent="0">
              <a:lnSpc>
                <a:spcPct val="70000"/>
              </a:lnSpc>
              <a:buNone/>
            </a:pPr>
            <a:r>
              <a:rPr lang="en-US" altLang="ko-KR" sz="1600" dirty="0">
                <a:latin typeface="Ubuntu Mono" panose="020B0509030602030204" pitchFamily="49" charset="0"/>
              </a:rPr>
              <a:t>    while(TRUE) {</a:t>
            </a:r>
          </a:p>
          <a:p>
            <a:pPr marL="457200" lvl="1" indent="0">
              <a:lnSpc>
                <a:spcPct val="70000"/>
              </a:lnSpc>
              <a:buNone/>
            </a:pPr>
            <a:r>
              <a:rPr lang="en-US" altLang="ko-KR" sz="1600" dirty="0">
                <a:latin typeface="Ubuntu Mono" panose="020B0509030602030204" pitchFamily="49" charset="0"/>
              </a:rPr>
              <a:t>        </a:t>
            </a:r>
            <a:r>
              <a:rPr lang="en-US" altLang="ko-KR" sz="1600" dirty="0" err="1">
                <a:latin typeface="Ubuntu Mono" panose="020B0509030602030204" pitchFamily="49" charset="0"/>
              </a:rPr>
              <a:t>thread_yield</a:t>
            </a:r>
            <a:r>
              <a:rPr lang="en-US" altLang="ko-KR" sz="1600" dirty="0">
                <a:latin typeface="Ubuntu Mono" panose="020B0509030602030204" pitchFamily="49" charset="0"/>
              </a:rPr>
              <a:t>();</a:t>
            </a:r>
          </a:p>
          <a:p>
            <a:pPr marL="457200" lvl="1" indent="0">
              <a:lnSpc>
                <a:spcPct val="70000"/>
              </a:lnSpc>
              <a:buNone/>
            </a:pPr>
            <a:r>
              <a:rPr lang="en-US" altLang="ko-KR" sz="1600" dirty="0">
                <a:latin typeface="Ubuntu Mono" panose="020B0509030602030204" pitchFamily="49" charset="0"/>
              </a:rPr>
              <a:t>    }</a:t>
            </a:r>
          </a:p>
          <a:p>
            <a:pPr marL="457200" lvl="1" indent="0">
              <a:lnSpc>
                <a:spcPct val="70000"/>
              </a:lnSpc>
              <a:buNone/>
            </a:pPr>
            <a:r>
              <a:rPr lang="en-US" altLang="ko-KR" sz="1600" dirty="0">
                <a:latin typeface="Ubuntu Mono" panose="020B0509030602030204" pitchFamily="49" charset="0"/>
              </a:rPr>
              <a:t>}</a:t>
            </a:r>
          </a:p>
        </p:txBody>
      </p:sp>
      <p:sp>
        <p:nvSpPr>
          <p:cNvPr id="36" name="Rectangle 7">
            <a:extLst>
              <a:ext uri="{FF2B5EF4-FFF2-40B4-BE49-F238E27FC236}">
                <a16:creationId xmlns:a16="http://schemas.microsoft.com/office/drawing/2014/main" id="{BAD8E461-41EA-424B-A74E-E245327AD56D}"/>
              </a:ext>
            </a:extLst>
          </p:cNvPr>
          <p:cNvSpPr>
            <a:spLocks noChangeArrowheads="1"/>
          </p:cNvSpPr>
          <p:nvPr/>
        </p:nvSpPr>
        <p:spPr bwMode="auto">
          <a:xfrm flipV="1">
            <a:off x="4366956"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37" name="Rectangle 8">
            <a:extLst>
              <a:ext uri="{FF2B5EF4-FFF2-40B4-BE49-F238E27FC236}">
                <a16:creationId xmlns:a16="http://schemas.microsoft.com/office/drawing/2014/main" id="{01BA3B4D-7BA8-5941-AC9C-2D960118A3E1}"/>
              </a:ext>
            </a:extLst>
          </p:cNvPr>
          <p:cNvSpPr>
            <a:spLocks noChangeArrowheads="1"/>
          </p:cNvSpPr>
          <p:nvPr/>
        </p:nvSpPr>
        <p:spPr bwMode="auto">
          <a:xfrm flipV="1">
            <a:off x="4366956"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40" name="Rectangle 6">
            <a:extLst>
              <a:ext uri="{FF2B5EF4-FFF2-40B4-BE49-F238E27FC236}">
                <a16:creationId xmlns:a16="http://schemas.microsoft.com/office/drawing/2014/main" id="{5E47CD0F-B430-9C4A-962F-AE82A7DA1046}"/>
              </a:ext>
            </a:extLst>
          </p:cNvPr>
          <p:cNvSpPr>
            <a:spLocks noChangeArrowheads="1"/>
          </p:cNvSpPr>
          <p:nvPr/>
        </p:nvSpPr>
        <p:spPr bwMode="auto">
          <a:xfrm flipV="1">
            <a:off x="4366956"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43" name="Rectangle 19">
            <a:extLst>
              <a:ext uri="{FF2B5EF4-FFF2-40B4-BE49-F238E27FC236}">
                <a16:creationId xmlns:a16="http://schemas.microsoft.com/office/drawing/2014/main" id="{713C68B9-3368-ED43-9C3D-F725B44B9D19}"/>
              </a:ext>
            </a:extLst>
          </p:cNvPr>
          <p:cNvSpPr>
            <a:spLocks noChangeArrowheads="1"/>
          </p:cNvSpPr>
          <p:nvPr/>
        </p:nvSpPr>
        <p:spPr bwMode="auto">
          <a:xfrm>
            <a:off x="4366956"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46" name="Rectangle 8">
            <a:extLst>
              <a:ext uri="{FF2B5EF4-FFF2-40B4-BE49-F238E27FC236}">
                <a16:creationId xmlns:a16="http://schemas.microsoft.com/office/drawing/2014/main" id="{C1BA9D5D-BB48-B84B-98BE-233453492554}"/>
              </a:ext>
            </a:extLst>
          </p:cNvPr>
          <p:cNvSpPr>
            <a:spLocks noChangeArrowheads="1"/>
          </p:cNvSpPr>
          <p:nvPr/>
        </p:nvSpPr>
        <p:spPr bwMode="auto">
          <a:xfrm flipV="1">
            <a:off x="4366956"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7" name="TextBox 6">
            <a:extLst>
              <a:ext uri="{FF2B5EF4-FFF2-40B4-BE49-F238E27FC236}">
                <a16:creationId xmlns:a16="http://schemas.microsoft.com/office/drawing/2014/main" id="{ECE4F7B2-EE8F-7142-B4CD-E64189246C7C}"/>
              </a:ext>
            </a:extLst>
          </p:cNvPr>
          <p:cNvSpPr txBox="1"/>
          <p:nvPr/>
        </p:nvSpPr>
        <p:spPr>
          <a:xfrm>
            <a:off x="7218667" y="160114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2</a:t>
            </a:r>
          </a:p>
        </p:txBody>
      </p:sp>
      <p:sp>
        <p:nvSpPr>
          <p:cNvPr id="54" name="TextBox 53">
            <a:extLst>
              <a:ext uri="{FF2B5EF4-FFF2-40B4-BE49-F238E27FC236}">
                <a16:creationId xmlns:a16="http://schemas.microsoft.com/office/drawing/2014/main" id="{1D35E334-647B-7B4C-A7F0-6A141921E9AF}"/>
              </a:ext>
            </a:extLst>
          </p:cNvPr>
          <p:cNvSpPr txBox="1"/>
          <p:nvPr/>
        </p:nvSpPr>
        <p:spPr>
          <a:xfrm>
            <a:off x="4647533" y="159137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1</a:t>
            </a:r>
          </a:p>
        </p:txBody>
      </p:sp>
      <p:sp>
        <p:nvSpPr>
          <p:cNvPr id="56" name="Rectangle 7">
            <a:extLst>
              <a:ext uri="{FF2B5EF4-FFF2-40B4-BE49-F238E27FC236}">
                <a16:creationId xmlns:a16="http://schemas.microsoft.com/office/drawing/2014/main" id="{4BF8A2BD-53C5-4649-A453-F36BB585756E}"/>
              </a:ext>
            </a:extLst>
          </p:cNvPr>
          <p:cNvSpPr>
            <a:spLocks noChangeArrowheads="1"/>
          </p:cNvSpPr>
          <p:nvPr/>
        </p:nvSpPr>
        <p:spPr bwMode="auto">
          <a:xfrm flipV="1">
            <a:off x="6938090"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57" name="Rectangle 8">
            <a:extLst>
              <a:ext uri="{FF2B5EF4-FFF2-40B4-BE49-F238E27FC236}">
                <a16:creationId xmlns:a16="http://schemas.microsoft.com/office/drawing/2014/main" id="{C789AA24-F7D0-3F4C-AB80-F68B797305B1}"/>
              </a:ext>
            </a:extLst>
          </p:cNvPr>
          <p:cNvSpPr>
            <a:spLocks noChangeArrowheads="1"/>
          </p:cNvSpPr>
          <p:nvPr/>
        </p:nvSpPr>
        <p:spPr bwMode="auto">
          <a:xfrm flipV="1">
            <a:off x="6938090"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58" name="Rectangle 6">
            <a:extLst>
              <a:ext uri="{FF2B5EF4-FFF2-40B4-BE49-F238E27FC236}">
                <a16:creationId xmlns:a16="http://schemas.microsoft.com/office/drawing/2014/main" id="{1A99A2B0-85AB-D946-9B8B-C8867037DD70}"/>
              </a:ext>
            </a:extLst>
          </p:cNvPr>
          <p:cNvSpPr>
            <a:spLocks noChangeArrowheads="1"/>
          </p:cNvSpPr>
          <p:nvPr/>
        </p:nvSpPr>
        <p:spPr bwMode="auto">
          <a:xfrm flipV="1">
            <a:off x="6938090"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59" name="Rectangle 19">
            <a:extLst>
              <a:ext uri="{FF2B5EF4-FFF2-40B4-BE49-F238E27FC236}">
                <a16:creationId xmlns:a16="http://schemas.microsoft.com/office/drawing/2014/main" id="{D4EFD85D-8456-3F43-9B5F-954ABE1A9363}"/>
              </a:ext>
            </a:extLst>
          </p:cNvPr>
          <p:cNvSpPr>
            <a:spLocks noChangeArrowheads="1"/>
          </p:cNvSpPr>
          <p:nvPr/>
        </p:nvSpPr>
        <p:spPr bwMode="auto">
          <a:xfrm>
            <a:off x="6938090"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60" name="Rectangle 8">
            <a:extLst>
              <a:ext uri="{FF2B5EF4-FFF2-40B4-BE49-F238E27FC236}">
                <a16:creationId xmlns:a16="http://schemas.microsoft.com/office/drawing/2014/main" id="{D2B0BAC8-A24F-C147-A06C-26E7DE1E8482}"/>
              </a:ext>
            </a:extLst>
          </p:cNvPr>
          <p:cNvSpPr>
            <a:spLocks noChangeArrowheads="1"/>
          </p:cNvSpPr>
          <p:nvPr/>
        </p:nvSpPr>
        <p:spPr bwMode="auto">
          <a:xfrm flipV="1">
            <a:off x="6938090"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8" name="Curved Up Arrow 7">
            <a:extLst>
              <a:ext uri="{FF2B5EF4-FFF2-40B4-BE49-F238E27FC236}">
                <a16:creationId xmlns:a16="http://schemas.microsoft.com/office/drawing/2014/main" id="{86152E31-F7D1-454A-BBD5-5B52284E6825}"/>
              </a:ext>
            </a:extLst>
          </p:cNvPr>
          <p:cNvSpPr/>
          <p:nvPr/>
        </p:nvSpPr>
        <p:spPr>
          <a:xfrm>
            <a:off x="5668211" y="585330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Curved Up Arrow 61">
            <a:extLst>
              <a:ext uri="{FF2B5EF4-FFF2-40B4-BE49-F238E27FC236}">
                <a16:creationId xmlns:a16="http://schemas.microsoft.com/office/drawing/2014/main" id="{662DCB99-010A-DA40-A869-DFD9B728584D}"/>
              </a:ext>
            </a:extLst>
          </p:cNvPr>
          <p:cNvSpPr/>
          <p:nvPr/>
        </p:nvSpPr>
        <p:spPr>
          <a:xfrm flipH="1">
            <a:off x="5594470" y="584854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6">
            <a:extLst>
              <a:ext uri="{FF2B5EF4-FFF2-40B4-BE49-F238E27FC236}">
                <a16:creationId xmlns:a16="http://schemas.microsoft.com/office/drawing/2014/main" id="{0C33736D-C42C-044C-B89B-71798401854C}"/>
              </a:ext>
            </a:extLst>
          </p:cNvPr>
          <p:cNvSpPr>
            <a:spLocks noChangeArrowheads="1"/>
          </p:cNvSpPr>
          <p:nvPr/>
        </p:nvSpPr>
        <p:spPr bwMode="auto">
          <a:xfrm flipV="1">
            <a:off x="4366956" y="3714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1" name="Rectangle 6">
            <a:extLst>
              <a:ext uri="{FF2B5EF4-FFF2-40B4-BE49-F238E27FC236}">
                <a16:creationId xmlns:a16="http://schemas.microsoft.com/office/drawing/2014/main" id="{2F5429B2-00BA-AE4C-8B01-6A133FF6AA4F}"/>
              </a:ext>
            </a:extLst>
          </p:cNvPr>
          <p:cNvSpPr>
            <a:spLocks noChangeArrowheads="1"/>
          </p:cNvSpPr>
          <p:nvPr/>
        </p:nvSpPr>
        <p:spPr bwMode="auto">
          <a:xfrm flipV="1">
            <a:off x="6938090" y="3714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2" name="Rectangle 6">
            <a:extLst>
              <a:ext uri="{FF2B5EF4-FFF2-40B4-BE49-F238E27FC236}">
                <a16:creationId xmlns:a16="http://schemas.microsoft.com/office/drawing/2014/main" id="{A0A09BE2-4A5D-9C4D-A038-6B70A91FD549}"/>
              </a:ext>
            </a:extLst>
          </p:cNvPr>
          <p:cNvSpPr>
            <a:spLocks noChangeArrowheads="1"/>
          </p:cNvSpPr>
          <p:nvPr/>
        </p:nvSpPr>
        <p:spPr bwMode="auto">
          <a:xfrm flipV="1">
            <a:off x="4366956"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
        <p:nvSpPr>
          <p:cNvPr id="23" name="Rectangle 6">
            <a:extLst>
              <a:ext uri="{FF2B5EF4-FFF2-40B4-BE49-F238E27FC236}">
                <a16:creationId xmlns:a16="http://schemas.microsoft.com/office/drawing/2014/main" id="{7214AC9F-C0CD-6844-9576-D479E201D95E}"/>
              </a:ext>
            </a:extLst>
          </p:cNvPr>
          <p:cNvSpPr>
            <a:spLocks noChangeArrowheads="1"/>
          </p:cNvSpPr>
          <p:nvPr/>
        </p:nvSpPr>
        <p:spPr bwMode="auto">
          <a:xfrm flipV="1">
            <a:off x="6938090"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50231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up)">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up)">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up)">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up)">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up)">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3" nodeType="clickEffect">
                                  <p:stCondLst>
                                    <p:cond delay="0"/>
                                  </p:stCondLst>
                                  <p:childTnLst>
                                    <p:set>
                                      <p:cBhvr>
                                        <p:cTn id="50" dur="1" fill="hold">
                                          <p:stCondLst>
                                            <p:cond delay="0"/>
                                          </p:stCondLst>
                                        </p:cTn>
                                        <p:tgtEl>
                                          <p:spTgt spid="8"/>
                                        </p:tgtEl>
                                        <p:attrNameLst>
                                          <p:attrName>style.visibility</p:attrName>
                                        </p:attrNameLst>
                                      </p:cBhvr>
                                      <p:to>
                                        <p:strVal val="hidden"/>
                                      </p:to>
                                    </p:set>
                                  </p:childTnLst>
                                </p:cTn>
                              </p:par>
                              <p:par>
                                <p:cTn id="51" presetID="22" presetClass="entr" presetSubtype="1" fill="hold" grpId="1"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wipe(up)">
                                      <p:cBhvr>
                                        <p:cTn id="53" dur="500"/>
                                        <p:tgtEl>
                                          <p:spTgt spid="6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1" nodeType="click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wipe(up)">
                                      <p:cBhvr>
                                        <p:cTn id="58" dur="500"/>
                                        <p:tgtEl>
                                          <p:spTgt spid="5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3" nodeType="click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wipe(up)">
                                      <p:cBhvr>
                                        <p:cTn id="63" dur="500"/>
                                        <p:tgtEl>
                                          <p:spTgt spid="5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2"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wipe(up)">
                                      <p:cBhvr>
                                        <p:cTn id="68" dur="5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3" nodeType="click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wipe(up)">
                                      <p:cBhvr>
                                        <p:cTn id="73" dur="500"/>
                                        <p:tgtEl>
                                          <p:spTgt spid="5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3" nodeType="click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wipe(up)">
                                      <p:cBhvr>
                                        <p:cTn id="78" dur="500"/>
                                        <p:tgtEl>
                                          <p:spTgt spid="5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2" fill="hold" grpId="1" nodeType="click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wipe(right)">
                                      <p:cBhvr>
                                        <p:cTn id="83" dur="500"/>
                                        <p:tgtEl>
                                          <p:spTgt spid="62"/>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2" nodeType="clickEffect">
                                  <p:stCondLst>
                                    <p:cond delay="0"/>
                                  </p:stCondLst>
                                  <p:childTnLst>
                                    <p:set>
                                      <p:cBhvr>
                                        <p:cTn id="87" dur="1" fill="hold">
                                          <p:stCondLst>
                                            <p:cond delay="0"/>
                                          </p:stCondLst>
                                        </p:cTn>
                                        <p:tgtEl>
                                          <p:spTgt spid="62"/>
                                        </p:tgtEl>
                                        <p:attrNameLst>
                                          <p:attrName>style.visibility</p:attrName>
                                        </p:attrNameLst>
                                      </p:cBhvr>
                                      <p:to>
                                        <p:strVal val="hidden"/>
                                      </p:to>
                                    </p:set>
                                  </p:childTnLst>
                                </p:cTn>
                              </p:par>
                              <p:par>
                                <p:cTn id="88" presetID="22" presetClass="exit" presetSubtype="4" fill="hold" grpId="1" nodeType="withEffect">
                                  <p:stCondLst>
                                    <p:cond delay="0"/>
                                  </p:stCondLst>
                                  <p:childTnLst>
                                    <p:animEffect transition="out" filter="wipe(down)">
                                      <p:cBhvr>
                                        <p:cTn id="89" dur="500"/>
                                        <p:tgtEl>
                                          <p:spTgt spid="43"/>
                                        </p:tgtEl>
                                      </p:cBhvr>
                                    </p:animEffect>
                                    <p:set>
                                      <p:cBhvr>
                                        <p:cTn id="90" dur="1" fill="hold">
                                          <p:stCondLst>
                                            <p:cond delay="499"/>
                                          </p:stCondLst>
                                        </p:cTn>
                                        <p:tgtEl>
                                          <p:spTgt spid="4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2" presetClass="exit" presetSubtype="4" fill="hold" grpId="1" nodeType="clickEffect">
                                  <p:stCondLst>
                                    <p:cond delay="0"/>
                                  </p:stCondLst>
                                  <p:childTnLst>
                                    <p:animEffect transition="out" filter="wipe(down)">
                                      <p:cBhvr>
                                        <p:cTn id="94" dur="500"/>
                                        <p:tgtEl>
                                          <p:spTgt spid="40"/>
                                        </p:tgtEl>
                                      </p:cBhvr>
                                    </p:animEffect>
                                    <p:set>
                                      <p:cBhvr>
                                        <p:cTn id="95" dur="1" fill="hold">
                                          <p:stCondLst>
                                            <p:cond delay="499"/>
                                          </p:stCondLst>
                                        </p:cTn>
                                        <p:tgtEl>
                                          <p:spTgt spid="40"/>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xit" presetSubtype="4" fill="hold" grpId="1" nodeType="clickEffect">
                                  <p:stCondLst>
                                    <p:cond delay="0"/>
                                  </p:stCondLst>
                                  <p:childTnLst>
                                    <p:animEffect transition="out" filter="wipe(down)">
                                      <p:cBhvr>
                                        <p:cTn id="99" dur="500"/>
                                        <p:tgtEl>
                                          <p:spTgt spid="22"/>
                                        </p:tgtEl>
                                      </p:cBhvr>
                                    </p:animEffect>
                                    <p:set>
                                      <p:cBhvr>
                                        <p:cTn id="100" dur="1" fill="hold">
                                          <p:stCondLst>
                                            <p:cond delay="499"/>
                                          </p:stCondLst>
                                        </p:cTn>
                                        <p:tgtEl>
                                          <p:spTgt spid="22"/>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22" presetClass="exit" presetSubtype="4" fill="hold" grpId="1" nodeType="clickEffect">
                                  <p:stCondLst>
                                    <p:cond delay="0"/>
                                  </p:stCondLst>
                                  <p:childTnLst>
                                    <p:animEffect transition="out" filter="wipe(down)">
                                      <p:cBhvr>
                                        <p:cTn id="104" dur="500"/>
                                        <p:tgtEl>
                                          <p:spTgt spid="36"/>
                                        </p:tgtEl>
                                      </p:cBhvr>
                                    </p:animEffect>
                                    <p:set>
                                      <p:cBhvr>
                                        <p:cTn id="105" dur="1" fill="hold">
                                          <p:stCondLst>
                                            <p:cond delay="499"/>
                                          </p:stCondLst>
                                        </p:cTn>
                                        <p:tgtEl>
                                          <p:spTgt spid="36"/>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2" nodeType="click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wipe(up)">
                                      <p:cBhvr>
                                        <p:cTn id="110" dur="500"/>
                                        <p:tgtEl>
                                          <p:spTgt spid="3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grpId="2" nodeType="clickEffect">
                                  <p:stCondLst>
                                    <p:cond delay="0"/>
                                  </p:stCondLst>
                                  <p:childTnLst>
                                    <p:set>
                                      <p:cBhvr>
                                        <p:cTn id="114" dur="1" fill="hold">
                                          <p:stCondLst>
                                            <p:cond delay="0"/>
                                          </p:stCondLst>
                                        </p:cTn>
                                        <p:tgtEl>
                                          <p:spTgt spid="22"/>
                                        </p:tgtEl>
                                        <p:attrNameLst>
                                          <p:attrName>style.visibility</p:attrName>
                                        </p:attrNameLst>
                                      </p:cBhvr>
                                      <p:to>
                                        <p:strVal val="visible"/>
                                      </p:to>
                                    </p:set>
                                    <p:animEffect transition="in" filter="wipe(up)">
                                      <p:cBhvr>
                                        <p:cTn id="115" dur="500"/>
                                        <p:tgtEl>
                                          <p:spTgt spid="22"/>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2" nodeType="click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wipe(up)">
                                      <p:cBhvr>
                                        <p:cTn id="120" dur="500"/>
                                        <p:tgtEl>
                                          <p:spTgt spid="40"/>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grpId="2" nodeType="clickEffect">
                                  <p:stCondLst>
                                    <p:cond delay="0"/>
                                  </p:stCondLst>
                                  <p:childTnLst>
                                    <p:set>
                                      <p:cBhvr>
                                        <p:cTn id="124" dur="1" fill="hold">
                                          <p:stCondLst>
                                            <p:cond delay="0"/>
                                          </p:stCondLst>
                                        </p:cTn>
                                        <p:tgtEl>
                                          <p:spTgt spid="43"/>
                                        </p:tgtEl>
                                        <p:attrNameLst>
                                          <p:attrName>style.visibility</p:attrName>
                                        </p:attrNameLst>
                                      </p:cBhvr>
                                      <p:to>
                                        <p:strVal val="visible"/>
                                      </p:to>
                                    </p:set>
                                    <p:animEffect transition="in" filter="wipe(up)">
                                      <p:cBhvr>
                                        <p:cTn id="125" dur="500"/>
                                        <p:tgtEl>
                                          <p:spTgt spid="43"/>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2" nodeType="clickEffect">
                                  <p:stCondLst>
                                    <p:cond delay="0"/>
                                  </p:stCondLst>
                                  <p:childTnLst>
                                    <p:set>
                                      <p:cBhvr>
                                        <p:cTn id="129" dur="1" fill="hold">
                                          <p:stCondLst>
                                            <p:cond delay="0"/>
                                          </p:stCondLst>
                                        </p:cTn>
                                        <p:tgtEl>
                                          <p:spTgt spid="8"/>
                                        </p:tgtEl>
                                        <p:attrNameLst>
                                          <p:attrName>style.visibility</p:attrName>
                                        </p:attrNameLst>
                                      </p:cBhvr>
                                      <p:to>
                                        <p:strVal val="visible"/>
                                      </p:to>
                                    </p:set>
                                    <p:animEffect transition="in" filter="wipe(left)">
                                      <p:cBhvr>
                                        <p:cTn id="130" dur="500"/>
                                        <p:tgtEl>
                                          <p:spTgt spid="8"/>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8"/>
                                        </p:tgtEl>
                                        <p:attrNameLst>
                                          <p:attrName>style.visibility</p:attrName>
                                        </p:attrNameLst>
                                      </p:cBhvr>
                                      <p:to>
                                        <p:strVal val="hidden"/>
                                      </p:to>
                                    </p:set>
                                  </p:childTnLst>
                                </p:cTn>
                              </p:par>
                              <p:par>
                                <p:cTn id="135" presetID="22" presetClass="exit" presetSubtype="4" fill="hold" grpId="1" nodeType="withEffect">
                                  <p:stCondLst>
                                    <p:cond delay="0"/>
                                  </p:stCondLst>
                                  <p:childTnLst>
                                    <p:animEffect transition="out" filter="wipe(down)">
                                      <p:cBhvr>
                                        <p:cTn id="136" dur="500"/>
                                        <p:tgtEl>
                                          <p:spTgt spid="59"/>
                                        </p:tgtEl>
                                      </p:cBhvr>
                                    </p:animEffect>
                                    <p:set>
                                      <p:cBhvr>
                                        <p:cTn id="137" dur="1" fill="hold">
                                          <p:stCondLst>
                                            <p:cond delay="499"/>
                                          </p:stCondLst>
                                        </p:cTn>
                                        <p:tgtEl>
                                          <p:spTgt spid="59"/>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xit" presetSubtype="4" fill="hold" grpId="1" nodeType="clickEffect">
                                  <p:stCondLst>
                                    <p:cond delay="0"/>
                                  </p:stCondLst>
                                  <p:childTnLst>
                                    <p:animEffect transition="out" filter="wipe(down)">
                                      <p:cBhvr>
                                        <p:cTn id="141" dur="500"/>
                                        <p:tgtEl>
                                          <p:spTgt spid="58"/>
                                        </p:tgtEl>
                                      </p:cBhvr>
                                    </p:animEffect>
                                    <p:set>
                                      <p:cBhvr>
                                        <p:cTn id="142" dur="1" fill="hold">
                                          <p:stCondLst>
                                            <p:cond delay="499"/>
                                          </p:stCondLst>
                                        </p:cTn>
                                        <p:tgtEl>
                                          <p:spTgt spid="58"/>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2" presetClass="exit" presetSubtype="4" fill="hold" grpId="0" nodeType="clickEffect">
                                  <p:stCondLst>
                                    <p:cond delay="0"/>
                                  </p:stCondLst>
                                  <p:childTnLst>
                                    <p:animEffect transition="out" filter="wipe(down)">
                                      <p:cBhvr>
                                        <p:cTn id="146" dur="500"/>
                                        <p:tgtEl>
                                          <p:spTgt spid="23"/>
                                        </p:tgtEl>
                                      </p:cBhvr>
                                    </p:animEffect>
                                    <p:set>
                                      <p:cBhvr>
                                        <p:cTn id="147" dur="1" fill="hold">
                                          <p:stCondLst>
                                            <p:cond delay="499"/>
                                          </p:stCondLst>
                                        </p:cTn>
                                        <p:tgtEl>
                                          <p:spTgt spid="23"/>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22" presetClass="exit" presetSubtype="4" fill="hold" grpId="1" nodeType="clickEffect">
                                  <p:stCondLst>
                                    <p:cond delay="0"/>
                                  </p:stCondLst>
                                  <p:childTnLst>
                                    <p:animEffect transition="out" filter="wipe(down)">
                                      <p:cBhvr>
                                        <p:cTn id="151" dur="500"/>
                                        <p:tgtEl>
                                          <p:spTgt spid="56"/>
                                        </p:tgtEl>
                                      </p:cBhvr>
                                    </p:animEffect>
                                    <p:set>
                                      <p:cBhvr>
                                        <p:cTn id="152" dur="1" fill="hold">
                                          <p:stCondLst>
                                            <p:cond delay="499"/>
                                          </p:stCondLst>
                                        </p:cTn>
                                        <p:tgtEl>
                                          <p:spTgt spid="56"/>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22" presetClass="entr" presetSubtype="1" fill="hold" grpId="2" nodeType="clickEffect">
                                  <p:stCondLst>
                                    <p:cond delay="0"/>
                                  </p:stCondLst>
                                  <p:childTnLst>
                                    <p:set>
                                      <p:cBhvr>
                                        <p:cTn id="156" dur="1" fill="hold">
                                          <p:stCondLst>
                                            <p:cond delay="0"/>
                                          </p:stCondLst>
                                        </p:cTn>
                                        <p:tgtEl>
                                          <p:spTgt spid="56"/>
                                        </p:tgtEl>
                                        <p:attrNameLst>
                                          <p:attrName>style.visibility</p:attrName>
                                        </p:attrNameLst>
                                      </p:cBhvr>
                                      <p:to>
                                        <p:strVal val="visible"/>
                                      </p:to>
                                    </p:set>
                                    <p:animEffect transition="in" filter="wipe(up)">
                                      <p:cBhvr>
                                        <p:cTn id="157" dur="500"/>
                                        <p:tgtEl>
                                          <p:spTgt spid="56"/>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1" fill="hold" grpId="1" nodeType="clickEffect">
                                  <p:stCondLst>
                                    <p:cond delay="0"/>
                                  </p:stCondLst>
                                  <p:childTnLst>
                                    <p:set>
                                      <p:cBhvr>
                                        <p:cTn id="161" dur="1" fill="hold">
                                          <p:stCondLst>
                                            <p:cond delay="0"/>
                                          </p:stCondLst>
                                        </p:cTn>
                                        <p:tgtEl>
                                          <p:spTgt spid="23"/>
                                        </p:tgtEl>
                                        <p:attrNameLst>
                                          <p:attrName>style.visibility</p:attrName>
                                        </p:attrNameLst>
                                      </p:cBhvr>
                                      <p:to>
                                        <p:strVal val="visible"/>
                                      </p:to>
                                    </p:set>
                                    <p:animEffect transition="in" filter="wipe(up)">
                                      <p:cBhvr>
                                        <p:cTn id="162" dur="500"/>
                                        <p:tgtEl>
                                          <p:spTgt spid="23"/>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1" fill="hold" grpId="2" nodeType="clickEffect">
                                  <p:stCondLst>
                                    <p:cond delay="0"/>
                                  </p:stCondLst>
                                  <p:childTnLst>
                                    <p:set>
                                      <p:cBhvr>
                                        <p:cTn id="166" dur="1" fill="hold">
                                          <p:stCondLst>
                                            <p:cond delay="0"/>
                                          </p:stCondLst>
                                        </p:cTn>
                                        <p:tgtEl>
                                          <p:spTgt spid="58"/>
                                        </p:tgtEl>
                                        <p:attrNameLst>
                                          <p:attrName>style.visibility</p:attrName>
                                        </p:attrNameLst>
                                      </p:cBhvr>
                                      <p:to>
                                        <p:strVal val="visible"/>
                                      </p:to>
                                    </p:set>
                                    <p:animEffect transition="in" filter="wipe(up)">
                                      <p:cBhvr>
                                        <p:cTn id="167" dur="500"/>
                                        <p:tgtEl>
                                          <p:spTgt spid="58"/>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1" fill="hold" grpId="2" nodeType="clickEffect">
                                  <p:stCondLst>
                                    <p:cond delay="0"/>
                                  </p:stCondLst>
                                  <p:childTnLst>
                                    <p:set>
                                      <p:cBhvr>
                                        <p:cTn id="171" dur="1" fill="hold">
                                          <p:stCondLst>
                                            <p:cond delay="0"/>
                                          </p:stCondLst>
                                        </p:cTn>
                                        <p:tgtEl>
                                          <p:spTgt spid="59"/>
                                        </p:tgtEl>
                                        <p:attrNameLst>
                                          <p:attrName>style.visibility</p:attrName>
                                        </p:attrNameLst>
                                      </p:cBhvr>
                                      <p:to>
                                        <p:strVal val="visible"/>
                                      </p:to>
                                    </p:set>
                                    <p:animEffect transition="in" filter="wipe(up)">
                                      <p:cBhvr>
                                        <p:cTn id="17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37" grpId="0" animBg="1"/>
      <p:bldP spid="40" grpId="0" animBg="1"/>
      <p:bldP spid="40" grpId="1" animBg="1"/>
      <p:bldP spid="40" grpId="2" animBg="1"/>
      <p:bldP spid="43" grpId="0" animBg="1"/>
      <p:bldP spid="43" grpId="1" animBg="1"/>
      <p:bldP spid="43" grpId="2" animBg="1"/>
      <p:bldP spid="46" grpId="0" animBg="1"/>
      <p:bldP spid="7" grpId="0"/>
      <p:bldP spid="54" grpId="0"/>
      <p:bldP spid="56" grpId="1" animBg="1"/>
      <p:bldP spid="56" grpId="2" animBg="1"/>
      <p:bldP spid="56" grpId="3" animBg="1"/>
      <p:bldP spid="57" grpId="1" animBg="1"/>
      <p:bldP spid="58" grpId="1" animBg="1"/>
      <p:bldP spid="58" grpId="2" animBg="1"/>
      <p:bldP spid="58" grpId="3" animBg="1"/>
      <p:bldP spid="59" grpId="1" animBg="1"/>
      <p:bldP spid="59" grpId="2" animBg="1"/>
      <p:bldP spid="59" grpId="3" animBg="1"/>
      <p:bldP spid="60" grpId="1" animBg="1"/>
      <p:bldP spid="8" grpId="0" animBg="1"/>
      <p:bldP spid="8" grpId="1" animBg="1"/>
      <p:bldP spid="8" grpId="2" animBg="1"/>
      <p:bldP spid="8" grpId="3" animBg="1"/>
      <p:bldP spid="62" grpId="1" animBg="1"/>
      <p:bldP spid="62" grpId="2" animBg="1"/>
      <p:bldP spid="19" grpId="0" animBg="1"/>
      <p:bldP spid="21" grpId="0" animBg="1"/>
      <p:bldP spid="22" grpId="0" animBg="1"/>
      <p:bldP spid="22" grpId="1" animBg="1"/>
      <p:bldP spid="22" grpId="2" animBg="1"/>
      <p:bldP spid="23" grpId="0" animBg="1"/>
      <p:bldP spid="23" grpId="1" animBg="1"/>
      <p:bldP spid="23" grpId="2"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ko-KR" dirty="0"/>
              <a:t>Switch Details</a:t>
            </a:r>
          </a:p>
        </p:txBody>
      </p:sp>
      <p:sp>
        <p:nvSpPr>
          <p:cNvPr id="372739" name="Rectangle 3"/>
          <p:cNvSpPr>
            <a:spLocks noGrp="1" noChangeArrowheads="1"/>
          </p:cNvSpPr>
          <p:nvPr>
            <p:ph type="body" idx="1"/>
          </p:nvPr>
        </p:nvSpPr>
        <p:spPr/>
        <p:txBody>
          <a:bodyPr/>
          <a:lstStyle/>
          <a:p>
            <a:r>
              <a:rPr lang="en-US" altLang="ko-KR" sz="2400" dirty="0"/>
              <a:t>What if you make mistakes in implementing switch?</a:t>
            </a:r>
          </a:p>
          <a:p>
            <a:pPr lvl="1"/>
            <a:r>
              <a:rPr lang="en-US" altLang="ko-KR" sz="2000" dirty="0"/>
              <a:t>Suppose you forget to save/restore register 32</a:t>
            </a:r>
          </a:p>
          <a:p>
            <a:pPr lvl="1"/>
            <a:r>
              <a:rPr lang="en-US" altLang="ko-KR" sz="2000" dirty="0"/>
              <a:t>Get intermittent failures depending on when context switch occurred and whether new thread uses register 32</a:t>
            </a:r>
          </a:p>
          <a:p>
            <a:pPr lvl="1"/>
            <a:r>
              <a:rPr lang="en-US" altLang="ko-KR" sz="2000" dirty="0"/>
              <a:t>System will give wrong result without warning</a:t>
            </a:r>
          </a:p>
          <a:p>
            <a:pPr lvl="1"/>
            <a:endParaRPr lang="en-US" altLang="ko-KR" sz="2000" dirty="0"/>
          </a:p>
          <a:p>
            <a:r>
              <a:rPr lang="en-US" altLang="ko-KR" sz="2400" dirty="0"/>
              <a:t>Can you devise exhaustive test to test switch code?</a:t>
            </a:r>
          </a:p>
          <a:p>
            <a:pPr lvl="1"/>
            <a:r>
              <a:rPr lang="en-US" altLang="ko-KR" sz="2000" dirty="0"/>
              <a:t>No! Too many combinations and inter-leavings</a:t>
            </a:r>
          </a:p>
        </p:txBody>
      </p:sp>
    </p:spTree>
    <p:extLst>
      <p:ext uri="{BB962C8B-B14F-4D97-AF65-F5344CB8AC3E}">
        <p14:creationId xmlns:p14="http://schemas.microsoft.com/office/powerpoint/2010/main" val="2774197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Subtlety: </a:t>
            </a:r>
            <a:r>
              <a:rPr lang="en-US" dirty="0" err="1">
                <a:latin typeface="Ubuntu Mono" panose="020B0509030602030204" pitchFamily="49" charset="0"/>
                <a:sym typeface="Symbol" panose="05050102010706020507" pitchFamily="18" charset="2"/>
              </a:rPr>
              <a:t>dummy_switch_frame</a:t>
            </a:r>
            <a:r>
              <a:rPr lang="en-US" dirty="0">
                <a:latin typeface="Ubuntu Mono" panose="020B0509030602030204" pitchFamily="49" charset="0"/>
                <a:sym typeface="Symbol" panose="05050102010706020507" pitchFamily="18" charset="2"/>
              </a:rPr>
              <a:t>(</a:t>
            </a:r>
            <a:r>
              <a:rPr lang="en-US" dirty="0" err="1">
                <a:latin typeface="Ubuntu Mono" panose="020B0509030602030204" pitchFamily="49" charset="0"/>
                <a:sym typeface="Symbol" panose="05050102010706020507" pitchFamily="18" charset="2"/>
              </a:rPr>
              <a:t>newTCB</a:t>
            </a:r>
            <a:r>
              <a:rPr lang="en-US" dirty="0">
                <a:latin typeface="Ubuntu Mono" panose="020B0509030602030204" pitchFamily="49" charset="0"/>
                <a:sym typeface="Symbol" panose="05050102010706020507" pitchFamily="18" charset="2"/>
              </a:rPr>
              <a:t>)</a:t>
            </a:r>
            <a:endParaRPr lang="en-US" dirty="0"/>
          </a:p>
        </p:txBody>
      </p:sp>
      <p:sp>
        <p:nvSpPr>
          <p:cNvPr id="6" name="Content Placeholder 5"/>
          <p:cNvSpPr>
            <a:spLocks noGrp="1"/>
          </p:cNvSpPr>
          <p:nvPr>
            <p:ph idx="1"/>
          </p:nvPr>
        </p:nvSpPr>
        <p:spPr/>
        <p:txBody>
          <a:bodyPr/>
          <a:lstStyle/>
          <a:p>
            <a:r>
              <a:rPr lang="en-US" sz="2400" dirty="0"/>
              <a:t>Newly-created thread will run after OS runs </a:t>
            </a:r>
            <a:r>
              <a:rPr lang="en-CA" sz="2000" dirty="0">
                <a:latin typeface="Ubuntu Mono" panose="020B0509030602030204" pitchFamily="49" charset="0"/>
              </a:rPr>
              <a:t>switch</a:t>
            </a:r>
            <a:endParaRPr lang="en-US" sz="2400" dirty="0"/>
          </a:p>
          <a:p>
            <a:r>
              <a:rPr lang="en-US" sz="2400" dirty="0"/>
              <a:t>Kernel stack of new thread should be the same as others</a:t>
            </a:r>
          </a:p>
          <a:p>
            <a:r>
              <a:rPr lang="en-US" sz="2400" dirty="0"/>
              <a:t>Recall:</a:t>
            </a:r>
          </a:p>
          <a:p>
            <a:pPr>
              <a:lnSpc>
                <a:spcPct val="70000"/>
              </a:lnSpc>
              <a:buNone/>
            </a:pPr>
            <a:r>
              <a:rPr lang="en-CA" sz="1400" dirty="0">
                <a:solidFill>
                  <a:srgbClr val="FF0000"/>
                </a:solidFill>
                <a:latin typeface="Ubuntu Mono" panose="020B0509030602030204" pitchFamily="49" charset="0"/>
              </a:rPr>
              <a:t>		</a:t>
            </a:r>
            <a:r>
              <a:rPr lang="en-CA" sz="1400" dirty="0" err="1">
                <a:solidFill>
                  <a:srgbClr val="FF0000"/>
                </a:solidFill>
                <a:latin typeface="Ubuntu Mono" panose="020B0509030602030204" pitchFamily="49" charset="0"/>
              </a:rPr>
              <a:t>thread_switch</a:t>
            </a:r>
            <a:r>
              <a:rPr lang="en-CA" sz="1400" dirty="0">
                <a:latin typeface="Ubuntu Mono" panose="020B0509030602030204" pitchFamily="49" charset="0"/>
              </a:rPr>
              <a:t>(</a:t>
            </a:r>
            <a:r>
              <a:rPr lang="en-CA" sz="1400" dirty="0" err="1">
                <a:latin typeface="Ubuntu Mono" panose="020B0509030602030204" pitchFamily="49" charset="0"/>
              </a:rPr>
              <a:t>oldTCB</a:t>
            </a: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 {</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pushad</a:t>
            </a:r>
            <a:r>
              <a:rPr lang="en-CA" sz="1400" dirty="0">
                <a:latin typeface="Ubuntu Mono" panose="020B0509030602030204" pitchFamily="49" charset="0"/>
              </a:rPr>
              <a:t>;</a:t>
            </a:r>
            <a:endParaRPr lang="en-CA" sz="1400" dirty="0">
              <a:solidFill>
                <a:schemeClr val="accent3">
                  <a:lumMod val="50000"/>
                </a:schemeClr>
              </a:solidFill>
              <a:latin typeface="Ubuntu Mono" panose="020B0509030602030204" pitchFamily="49" charset="0"/>
            </a:endParaRP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oldTCB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sp</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popad</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return();</a:t>
            </a:r>
          </a:p>
          <a:p>
            <a:pPr>
              <a:lnSpc>
                <a:spcPct val="70000"/>
              </a:lnSpc>
              <a:buNone/>
            </a:pPr>
            <a:r>
              <a:rPr lang="en-CA" sz="1400" dirty="0">
                <a:latin typeface="Ubuntu Mono" panose="020B0509030602030204" pitchFamily="49" charset="0"/>
              </a:rPr>
              <a:t>		}</a:t>
            </a:r>
          </a:p>
          <a:p>
            <a:pPr>
              <a:lnSpc>
                <a:spcPct val="70000"/>
              </a:lnSpc>
              <a:buNone/>
            </a:pPr>
            <a:endParaRPr lang="en-CA" sz="100" dirty="0">
              <a:latin typeface="Ubuntu Mono" panose="020B0509030602030204" pitchFamily="49" charset="0"/>
            </a:endParaRPr>
          </a:p>
          <a:p>
            <a:pPr>
              <a:lnSpc>
                <a:spcPct val="70000"/>
              </a:lnSpc>
              <a:buNone/>
            </a:pPr>
            <a:r>
              <a:rPr lang="en-CA" sz="1400" dirty="0">
                <a:latin typeface="Ubuntu Mono" panose="020B0509030602030204" pitchFamily="49" charset="0"/>
              </a:rPr>
              <a:t>		</a:t>
            </a:r>
            <a:r>
              <a:rPr lang="en-CA" sz="1400" dirty="0" err="1">
                <a:solidFill>
                  <a:srgbClr val="FF0000"/>
                </a:solidFill>
                <a:latin typeface="Ubuntu Mono" panose="020B0509030602030204" pitchFamily="49" charset="0"/>
              </a:rPr>
              <a:t>push_dummy_switch_frame</a:t>
            </a:r>
            <a:r>
              <a:rPr lang="en-CA" sz="1400" dirty="0">
                <a:latin typeface="Ubuntu Mono" panose="020B0509030602030204" pitchFamily="49" charset="0"/>
              </a:rPr>
              <a:t>(</a:t>
            </a:r>
            <a:r>
              <a:rPr lang="en-CA" sz="1400" dirty="0" err="1">
                <a:latin typeface="Ubuntu Mono" panose="020B0509030602030204" pitchFamily="49" charset="0"/>
              </a:rPr>
              <a:t>newTCB</a:t>
            </a:r>
            <a:r>
              <a:rPr lang="en-CA" sz="1400" dirty="0">
                <a:latin typeface="Ubuntu Mono" panose="020B0509030602030204" pitchFamily="49" charset="0"/>
              </a:rPr>
              <a:t>) {</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stub; </a:t>
            </a:r>
            <a:r>
              <a:rPr lang="en-CA" sz="1400" dirty="0">
                <a:solidFill>
                  <a:srgbClr val="00B050"/>
                </a:solidFill>
                <a:latin typeface="Ubuntu Mono" panose="020B0509030602030204" pitchFamily="49" charset="0"/>
              </a:rPr>
              <a:t>// return to beginning of stub</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a:t>
            </a:r>
          </a:p>
          <a:p>
            <a:pPr marL="0" indent="0">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SizeOfPopad</a:t>
            </a:r>
            <a:r>
              <a:rPr lang="en-CA" sz="1400" dirty="0">
                <a:latin typeface="Ubuntu Mono" panose="020B0509030602030204" pitchFamily="49" charset="0"/>
              </a:rPr>
              <a:t>;</a:t>
            </a:r>
          </a:p>
          <a:p>
            <a:pPr marL="0" indent="0">
              <a:lnSpc>
                <a:spcPct val="70000"/>
              </a:lnSpc>
              <a:buNone/>
            </a:pPr>
            <a:r>
              <a:rPr lang="en-CA" sz="1400" dirty="0">
                <a:latin typeface="Ubuntu Mono" panose="020B0509030602030204" pitchFamily="49" charset="0"/>
              </a:rPr>
              <a:t>	}</a:t>
            </a:r>
            <a:endParaRPr lang="en-CA" sz="1400" dirty="0">
              <a:solidFill>
                <a:schemeClr val="accent3">
                  <a:lumMod val="50000"/>
                </a:schemeClr>
              </a:solidFill>
              <a:latin typeface="Ubuntu Mono" panose="020B0509030602030204" pitchFamily="49" charset="0"/>
            </a:endParaRPr>
          </a:p>
          <a:p>
            <a:pPr marL="0" indent="0">
              <a:buNone/>
            </a:pPr>
            <a:r>
              <a:rPr lang="en-CA" sz="1800" dirty="0">
                <a:solidFill>
                  <a:schemeClr val="accent3">
                    <a:lumMod val="50000"/>
                  </a:schemeClr>
                </a:solidFill>
                <a:latin typeface="Ubuntu Mono" panose="020B0509030602030204" pitchFamily="49" charset="0"/>
              </a:rPr>
              <a:t>	</a:t>
            </a:r>
            <a:endParaRPr lang="en-CA" sz="1800" dirty="0">
              <a:latin typeface="Ubuntu Mono" panose="020B0509030602030204" pitchFamily="49" charset="0"/>
            </a:endParaRPr>
          </a:p>
        </p:txBody>
      </p:sp>
      <p:sp>
        <p:nvSpPr>
          <p:cNvPr id="2" name="Rectangle 1">
            <a:extLst>
              <a:ext uri="{FF2B5EF4-FFF2-40B4-BE49-F238E27FC236}">
                <a16:creationId xmlns:a16="http://schemas.microsoft.com/office/drawing/2014/main" id="{82680F03-7997-8141-B12E-F63CD1A4A188}"/>
              </a:ext>
            </a:extLst>
          </p:cNvPr>
          <p:cNvSpPr/>
          <p:nvPr/>
        </p:nvSpPr>
        <p:spPr>
          <a:xfrm>
            <a:off x="1864733" y="3961518"/>
            <a:ext cx="1956955" cy="551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809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1" end="1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2" end="1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3" end="1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14" end="1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15" end="1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ko-KR" dirty="0"/>
              <a:t>What Happens When Threads </a:t>
            </a:r>
            <a:br>
              <a:rPr lang="en-US" altLang="ko-KR" dirty="0"/>
            </a:br>
            <a:r>
              <a:rPr lang="en-US" altLang="ko-KR" dirty="0"/>
              <a:t>Block on I/O?</a:t>
            </a:r>
          </a:p>
        </p:txBody>
      </p:sp>
      <p:sp>
        <p:nvSpPr>
          <p:cNvPr id="378883" name="Rectangle 3"/>
          <p:cNvSpPr>
            <a:spLocks noGrp="1" noChangeArrowheads="1"/>
          </p:cNvSpPr>
          <p:nvPr>
            <p:ph type="body" idx="1"/>
          </p:nvPr>
        </p:nvSpPr>
        <p:spPr>
          <a:xfrm>
            <a:off x="628650" y="5149989"/>
            <a:ext cx="7886700" cy="1495286"/>
          </a:xfrm>
        </p:spPr>
        <p:txBody>
          <a:bodyPr/>
          <a:lstStyle/>
          <a:p>
            <a:r>
              <a:rPr lang="en-US" altLang="ko-KR" sz="2400" dirty="0"/>
              <a:t>User code invokes system call</a:t>
            </a:r>
          </a:p>
          <a:p>
            <a:r>
              <a:rPr lang="en-US" altLang="ko-KR" sz="2400" dirty="0"/>
              <a:t>Read operation is initiated</a:t>
            </a:r>
          </a:p>
          <a:p>
            <a:r>
              <a:rPr lang="en-US" altLang="ko-KR" sz="2400" dirty="0"/>
              <a:t>OS runs new thread or switches to ready thread</a:t>
            </a:r>
          </a:p>
        </p:txBody>
      </p:sp>
      <p:sp>
        <p:nvSpPr>
          <p:cNvPr id="27" name="Rectangle 7">
            <a:extLst>
              <a:ext uri="{FF2B5EF4-FFF2-40B4-BE49-F238E27FC236}">
                <a16:creationId xmlns:a16="http://schemas.microsoft.com/office/drawing/2014/main" id="{50FD06FD-4624-4F47-83D0-CD6B64598D9B}"/>
              </a:ext>
            </a:extLst>
          </p:cNvPr>
          <p:cNvSpPr>
            <a:spLocks noChangeArrowheads="1"/>
          </p:cNvSpPr>
          <p:nvPr/>
        </p:nvSpPr>
        <p:spPr bwMode="auto">
          <a:xfrm flipV="1">
            <a:off x="3780000" y="2148702"/>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read</a:t>
            </a:r>
          </a:p>
        </p:txBody>
      </p:sp>
      <p:sp>
        <p:nvSpPr>
          <p:cNvPr id="28" name="Rectangle 8">
            <a:extLst>
              <a:ext uri="{FF2B5EF4-FFF2-40B4-BE49-F238E27FC236}">
                <a16:creationId xmlns:a16="http://schemas.microsoft.com/office/drawing/2014/main" id="{D4F128EE-47DF-604E-A0A5-ADB64E2D254A}"/>
              </a:ext>
            </a:extLst>
          </p:cNvPr>
          <p:cNvSpPr>
            <a:spLocks noChangeArrowheads="1"/>
          </p:cNvSpPr>
          <p:nvPr/>
        </p:nvSpPr>
        <p:spPr bwMode="auto">
          <a:xfrm flipV="1">
            <a:off x="3780000" y="1669933"/>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copy_file</a:t>
            </a:r>
            <a:endParaRPr lang="en-US" altLang="ko-KR" sz="1600" b="0" dirty="0">
              <a:latin typeface="Ubuntu Mono" panose="020B0509030602030204" pitchFamily="49" charset="0"/>
              <a:ea typeface="Consolas" charset="0"/>
              <a:cs typeface="Consolas" charset="0"/>
            </a:endParaRPr>
          </a:p>
        </p:txBody>
      </p:sp>
      <p:sp>
        <p:nvSpPr>
          <p:cNvPr id="29" name="Text Box 11">
            <a:extLst>
              <a:ext uri="{FF2B5EF4-FFF2-40B4-BE49-F238E27FC236}">
                <a16:creationId xmlns:a16="http://schemas.microsoft.com/office/drawing/2014/main" id="{9724C18F-A738-264D-A54A-58832DCBE2D7}"/>
              </a:ext>
            </a:extLst>
          </p:cNvPr>
          <p:cNvSpPr txBox="1">
            <a:spLocks noChangeArrowheads="1"/>
          </p:cNvSpPr>
          <p:nvPr/>
        </p:nvSpPr>
        <p:spPr bwMode="auto">
          <a:xfrm rot="5400000">
            <a:off x="5832362" y="2671048"/>
            <a:ext cx="1495286" cy="3698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Stacks growth</a:t>
            </a:r>
          </a:p>
        </p:txBody>
      </p:sp>
      <p:sp>
        <p:nvSpPr>
          <p:cNvPr id="30" name="Line 10">
            <a:extLst>
              <a:ext uri="{FF2B5EF4-FFF2-40B4-BE49-F238E27FC236}">
                <a16:creationId xmlns:a16="http://schemas.microsoft.com/office/drawing/2014/main" id="{8EFE471B-8AB7-1F4F-8B70-5CDEFFC3865B}"/>
              </a:ext>
            </a:extLst>
          </p:cNvPr>
          <p:cNvSpPr>
            <a:spLocks noChangeShapeType="1"/>
          </p:cNvSpPr>
          <p:nvPr/>
        </p:nvSpPr>
        <p:spPr bwMode="auto">
          <a:xfrm>
            <a:off x="6399019" y="2028315"/>
            <a:ext cx="0" cy="16611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31" name="Rectangle 6">
            <a:extLst>
              <a:ext uri="{FF2B5EF4-FFF2-40B4-BE49-F238E27FC236}">
                <a16:creationId xmlns:a16="http://schemas.microsoft.com/office/drawing/2014/main" id="{84488A14-B4C8-7B48-B1E6-E28C82EB210D}"/>
              </a:ext>
            </a:extLst>
          </p:cNvPr>
          <p:cNvSpPr>
            <a:spLocks noChangeArrowheads="1"/>
          </p:cNvSpPr>
          <p:nvPr/>
        </p:nvSpPr>
        <p:spPr bwMode="auto">
          <a:xfrm flipV="1">
            <a:off x="3780000" y="335173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kernel_read</a:t>
            </a:r>
            <a:endParaRPr lang="en-US" altLang="ko-KR" sz="1600" b="0" dirty="0">
              <a:latin typeface="Ubuntu Mono" panose="020B0509030602030204" pitchFamily="49" charset="0"/>
              <a:ea typeface="Consolas" charset="0"/>
              <a:cs typeface="Consolas" charset="0"/>
            </a:endParaRPr>
          </a:p>
        </p:txBody>
      </p:sp>
      <p:sp>
        <p:nvSpPr>
          <p:cNvPr id="32" name="Arc 13">
            <a:extLst>
              <a:ext uri="{FF2B5EF4-FFF2-40B4-BE49-F238E27FC236}">
                <a16:creationId xmlns:a16="http://schemas.microsoft.com/office/drawing/2014/main" id="{CC87B69D-7B37-3E4B-BED4-1496AE052CF0}"/>
              </a:ext>
            </a:extLst>
          </p:cNvPr>
          <p:cNvSpPr>
            <a:spLocks/>
          </p:cNvSpPr>
          <p:nvPr/>
        </p:nvSpPr>
        <p:spPr bwMode="auto">
          <a:xfrm flipH="1">
            <a:off x="3324265" y="2437898"/>
            <a:ext cx="455734" cy="1165730"/>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33" name="Text Box 14">
            <a:extLst>
              <a:ext uri="{FF2B5EF4-FFF2-40B4-BE49-F238E27FC236}">
                <a16:creationId xmlns:a16="http://schemas.microsoft.com/office/drawing/2014/main" id="{55783BC0-1EC8-2C45-B719-6F1D6BEDD8A3}"/>
              </a:ext>
            </a:extLst>
          </p:cNvPr>
          <p:cNvSpPr txBox="1">
            <a:spLocks noChangeArrowheads="1"/>
          </p:cNvSpPr>
          <p:nvPr/>
        </p:nvSpPr>
        <p:spPr bwMode="auto">
          <a:xfrm rot="16200000">
            <a:off x="2529647" y="2836411"/>
            <a:ext cx="1226866" cy="36870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Trap to OS</a:t>
            </a:r>
          </a:p>
        </p:txBody>
      </p:sp>
      <p:sp>
        <p:nvSpPr>
          <p:cNvPr id="34" name="Rectangle 19">
            <a:extLst>
              <a:ext uri="{FF2B5EF4-FFF2-40B4-BE49-F238E27FC236}">
                <a16:creationId xmlns:a16="http://schemas.microsoft.com/office/drawing/2014/main" id="{AD1E227B-EAC8-CA48-BECE-11ABD2EE5586}"/>
              </a:ext>
            </a:extLst>
          </p:cNvPr>
          <p:cNvSpPr>
            <a:spLocks noChangeArrowheads="1"/>
          </p:cNvSpPr>
          <p:nvPr/>
        </p:nvSpPr>
        <p:spPr bwMode="auto">
          <a:xfrm>
            <a:off x="3780000" y="382800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35" name="Text Box 11">
            <a:extLst>
              <a:ext uri="{FF2B5EF4-FFF2-40B4-BE49-F238E27FC236}">
                <a16:creationId xmlns:a16="http://schemas.microsoft.com/office/drawing/2014/main" id="{819B41BD-DEBA-2945-9DCB-361615B3DE26}"/>
              </a:ext>
            </a:extLst>
          </p:cNvPr>
          <p:cNvSpPr txBox="1">
            <a:spLocks noChangeArrowheads="1"/>
          </p:cNvSpPr>
          <p:nvPr/>
        </p:nvSpPr>
        <p:spPr bwMode="auto">
          <a:xfrm>
            <a:off x="5395893" y="1830955"/>
            <a:ext cx="851515"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36" name="Text Box 11">
            <a:extLst>
              <a:ext uri="{FF2B5EF4-FFF2-40B4-BE49-F238E27FC236}">
                <a16:creationId xmlns:a16="http://schemas.microsoft.com/office/drawing/2014/main" id="{7CD952F9-0B8B-1649-B787-ABF9D0D9C46B}"/>
              </a:ext>
            </a:extLst>
          </p:cNvPr>
          <p:cNvSpPr txBox="1">
            <a:spLocks noChangeArrowheads="1"/>
          </p:cNvSpPr>
          <p:nvPr/>
        </p:nvSpPr>
        <p:spPr bwMode="auto">
          <a:xfrm>
            <a:off x="5395893" y="3028571"/>
            <a:ext cx="767518"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37" name="Rectangle 19">
            <a:extLst>
              <a:ext uri="{FF2B5EF4-FFF2-40B4-BE49-F238E27FC236}">
                <a16:creationId xmlns:a16="http://schemas.microsoft.com/office/drawing/2014/main" id="{B7C07763-23C8-3044-B08A-5E7A32D1DA07}"/>
              </a:ext>
            </a:extLst>
          </p:cNvPr>
          <p:cNvSpPr>
            <a:spLocks noChangeArrowheads="1"/>
          </p:cNvSpPr>
          <p:nvPr/>
        </p:nvSpPr>
        <p:spPr bwMode="auto">
          <a:xfrm>
            <a:off x="3780000" y="431040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15" name="Rectangle 6">
            <a:extLst>
              <a:ext uri="{FF2B5EF4-FFF2-40B4-BE49-F238E27FC236}">
                <a16:creationId xmlns:a16="http://schemas.microsoft.com/office/drawing/2014/main" id="{B0D335E4-FAA6-564A-A101-8D048F514866}"/>
              </a:ext>
            </a:extLst>
          </p:cNvPr>
          <p:cNvSpPr>
            <a:spLocks noChangeArrowheads="1"/>
          </p:cNvSpPr>
          <p:nvPr/>
        </p:nvSpPr>
        <p:spPr bwMode="auto">
          <a:xfrm flipV="1">
            <a:off x="3780000" y="2874726"/>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Tree>
    <p:extLst>
      <p:ext uri="{BB962C8B-B14F-4D97-AF65-F5344CB8AC3E}">
        <p14:creationId xmlns:p14="http://schemas.microsoft.com/office/powerpoint/2010/main" val="360635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 calcmode="lin" valueType="num">
                                      <p:cBhvr additive="base">
                                        <p:cTn id="7" dur="500" fill="hold"/>
                                        <p:tgtEl>
                                          <p:spTgt spid="3788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78883">
                                            <p:txEl>
                                              <p:pRg st="0" end="0"/>
                                            </p:txEl>
                                          </p:spTgt>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up)">
                                      <p:cBhvr>
                                        <p:cTn id="27" dur="500"/>
                                        <p:tgtEl>
                                          <p:spTgt spid="33"/>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up)">
                                      <p:cBhvr>
                                        <p:cTn id="30" dur="500"/>
                                        <p:tgtEl>
                                          <p:spTgt spid="32"/>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up)">
                                      <p:cBhvr>
                                        <p:cTn id="34" dur="50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378883">
                                            <p:txEl>
                                              <p:pRg st="1" end="1"/>
                                            </p:txEl>
                                          </p:spTgt>
                                        </p:tgtEl>
                                        <p:attrNameLst>
                                          <p:attrName>style.visibility</p:attrName>
                                        </p:attrNameLst>
                                      </p:cBhvr>
                                      <p:to>
                                        <p:strVal val="visible"/>
                                      </p:to>
                                    </p:set>
                                    <p:anim calcmode="lin" valueType="num">
                                      <p:cBhvr additive="base">
                                        <p:cTn id="39" dur="500" fill="hold"/>
                                        <p:tgtEl>
                                          <p:spTgt spid="378883">
                                            <p:txEl>
                                              <p:pRg st="1" end="1"/>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788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378883">
                                            <p:txEl>
                                              <p:pRg st="2" end="2"/>
                                            </p:txEl>
                                          </p:spTgt>
                                        </p:tgtEl>
                                        <p:attrNameLst>
                                          <p:attrName>style.visibility</p:attrName>
                                        </p:attrNameLst>
                                      </p:cBhvr>
                                      <p:to>
                                        <p:strVal val="visible"/>
                                      </p:to>
                                    </p:set>
                                    <p:anim calcmode="lin" valueType="num">
                                      <p:cBhvr additive="base">
                                        <p:cTn id="45" dur="500" fill="hold"/>
                                        <p:tgtEl>
                                          <p:spTgt spid="378883">
                                            <p:txEl>
                                              <p:pRg st="2" end="2"/>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78883">
                                            <p:txEl>
                                              <p:pRg st="2" end="2"/>
                                            </p:txEl>
                                          </p:spTgt>
                                        </p:tgtEl>
                                        <p:attrNameLst>
                                          <p:attrName>ppt_y</p:attrName>
                                        </p:attrNameLst>
                                      </p:cBhvr>
                                      <p:tavLst>
                                        <p:tav tm="0">
                                          <p:val>
                                            <p:strVal val="#ppt_y"/>
                                          </p:val>
                                        </p:tav>
                                        <p:tav tm="100000">
                                          <p:val>
                                            <p:strVal val="#ppt_y"/>
                                          </p:val>
                                        </p:tav>
                                      </p:tavLst>
                                    </p:anim>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uiExpand="1" build="p"/>
      <p:bldP spid="27" grpId="0" animBg="1"/>
      <p:bldP spid="28" grpId="0" animBg="1"/>
      <p:bldP spid="29" grpId="0"/>
      <p:bldP spid="30" grpId="0" animBg="1"/>
      <p:bldP spid="31" grpId="0" animBg="1"/>
      <p:bldP spid="32" grpId="0" animBg="1"/>
      <p:bldP spid="33" grpId="0"/>
      <p:bldP spid="34" grpId="0" animBg="1"/>
      <p:bldP spid="35" grpId="0"/>
      <p:bldP spid="36" grpId="0"/>
      <p:bldP spid="37"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dirty="0"/>
              <a:t>Involuntary Context Switch</a:t>
            </a:r>
          </a:p>
        </p:txBody>
      </p:sp>
      <p:sp>
        <p:nvSpPr>
          <p:cNvPr id="379907" name="Rectangle 3"/>
          <p:cNvSpPr>
            <a:spLocks noGrp="1" noChangeArrowheads="1"/>
          </p:cNvSpPr>
          <p:nvPr>
            <p:ph type="body" idx="1"/>
          </p:nvPr>
        </p:nvSpPr>
        <p:spPr/>
        <p:txBody>
          <a:bodyPr/>
          <a:lstStyle/>
          <a:p>
            <a:r>
              <a:rPr lang="en-US" altLang="ko-KR" sz="2000" dirty="0"/>
              <a:t>What happens if thread never does any I/O, never waits, and never yields?</a:t>
            </a:r>
          </a:p>
          <a:p>
            <a:r>
              <a:rPr lang="en-US" altLang="ko-KR" sz="2200" dirty="0"/>
              <a:t>Could </a:t>
            </a:r>
            <a:r>
              <a:rPr lang="en-US" altLang="ko-KR" sz="2000" dirty="0" err="1">
                <a:latin typeface="Ubuntu Mono" panose="020B0509030602030204" pitchFamily="49" charset="0"/>
              </a:rPr>
              <a:t>compute_PI</a:t>
            </a:r>
            <a:r>
              <a:rPr lang="en-US" altLang="ko-KR" sz="2200" dirty="0"/>
              <a:t> grab all resources and never release processor?</a:t>
            </a:r>
          </a:p>
          <a:p>
            <a:pPr lvl="1"/>
            <a:r>
              <a:rPr lang="en-US" altLang="ko-KR" sz="1800" dirty="0"/>
              <a:t>Must find way that dispatcher can regain control!</a:t>
            </a:r>
            <a:endParaRPr lang="en-US" altLang="ko-KR" sz="1400" dirty="0"/>
          </a:p>
          <a:p>
            <a:r>
              <a:rPr lang="en-US" altLang="ko-KR" sz="2000" dirty="0"/>
              <a:t>OS utilizes external events</a:t>
            </a:r>
          </a:p>
          <a:p>
            <a:r>
              <a:rPr lang="en-US" altLang="ko-KR" sz="2200" dirty="0"/>
              <a:t>Interrupts are signals from hardware or software that stop running code and transfer control to kernel</a:t>
            </a:r>
          </a:p>
          <a:p>
            <a:pPr lvl="1"/>
            <a:r>
              <a:rPr lang="en-US" altLang="ko-KR" sz="1800" dirty="0"/>
              <a:t>E.g., timer is like alarm clock that goes off some milliseconds</a:t>
            </a:r>
          </a:p>
          <a:p>
            <a:r>
              <a:rPr lang="en-US" altLang="ko-KR" sz="2200" dirty="0"/>
              <a:t>Interrupts are hardware-invoked context switch</a:t>
            </a:r>
          </a:p>
          <a:p>
            <a:r>
              <a:rPr lang="en-US" altLang="ko-KR" sz="2200" dirty="0">
                <a:solidFill>
                  <a:srgbClr val="FF0000"/>
                </a:solidFill>
              </a:rPr>
              <a:t>Interrupt handler is not a thread</a:t>
            </a:r>
          </a:p>
          <a:p>
            <a:pPr lvl="1"/>
            <a:r>
              <a:rPr lang="en-US" altLang="ko-KR" sz="1800" dirty="0"/>
              <a:t>No separate step to choose what to run next</a:t>
            </a:r>
          </a:p>
          <a:p>
            <a:pPr lvl="1"/>
            <a:r>
              <a:rPr lang="en-US" altLang="ko-KR" sz="1800" dirty="0"/>
              <a:t>Always run the interrupt handler immediately</a:t>
            </a:r>
          </a:p>
        </p:txBody>
      </p:sp>
    </p:spTree>
    <p:extLst>
      <p:ext uri="{BB962C8B-B14F-4D97-AF65-F5344CB8AC3E}">
        <p14:creationId xmlns:p14="http://schemas.microsoft.com/office/powerpoint/2010/main" val="342247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99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99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99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99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990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990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990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990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99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 How to Track Running TCB?</a:t>
            </a:r>
          </a:p>
        </p:txBody>
      </p:sp>
      <p:sp>
        <p:nvSpPr>
          <p:cNvPr id="3" name="Content Placeholder 2"/>
          <p:cNvSpPr>
            <a:spLocks noGrp="1"/>
          </p:cNvSpPr>
          <p:nvPr>
            <p:ph idx="1"/>
          </p:nvPr>
        </p:nvSpPr>
        <p:spPr/>
        <p:txBody>
          <a:bodyPr/>
          <a:lstStyle/>
          <a:p>
            <a:r>
              <a:rPr lang="en-US" sz="2400" dirty="0"/>
              <a:t>Problem: scheduler needs to know TCB of running thread</a:t>
            </a:r>
          </a:p>
          <a:p>
            <a:pPr lvl="1"/>
            <a:r>
              <a:rPr lang="en-US" sz="2000" dirty="0"/>
              <a:t>E.g., to suspend and switch to another thread</a:t>
            </a:r>
          </a:p>
          <a:p>
            <a:r>
              <a:rPr lang="en-US" sz="2400" dirty="0"/>
              <a:t>On uniprocessor, just use single global variable</a:t>
            </a:r>
          </a:p>
          <a:p>
            <a:pPr lvl="1"/>
            <a:r>
              <a:rPr lang="en-US" sz="2000" dirty="0"/>
              <a:t>This doesn’t work in multiprocessor, all kernel threads share code</a:t>
            </a:r>
          </a:p>
          <a:p>
            <a:r>
              <a:rPr lang="en-US" sz="2400" dirty="0"/>
              <a:t>On multiprocessor, there are various methods</a:t>
            </a:r>
          </a:p>
          <a:p>
            <a:pPr lvl="1"/>
            <a:r>
              <a:rPr lang="en-US" sz="2000" dirty="0">
                <a:solidFill>
                  <a:srgbClr val="FF0000"/>
                </a:solidFill>
              </a:rPr>
              <a:t>Compiler solution</a:t>
            </a:r>
            <a:r>
              <a:rPr lang="en-US" sz="2000" dirty="0"/>
              <a:t>: dedicated register</a:t>
            </a:r>
          </a:p>
          <a:p>
            <a:pPr lvl="2"/>
            <a:r>
              <a:rPr lang="en-US" sz="1800" dirty="0"/>
              <a:t>E.g., r31 points to TCB running on each CPU; each CPU has its own r31</a:t>
            </a:r>
          </a:p>
          <a:p>
            <a:pPr lvl="1"/>
            <a:r>
              <a:rPr lang="en-US" sz="2000" dirty="0">
                <a:solidFill>
                  <a:srgbClr val="FF0000"/>
                </a:solidFill>
              </a:rPr>
              <a:t>Hardware solution</a:t>
            </a:r>
            <a:r>
              <a:rPr lang="en-US" sz="2000" dirty="0"/>
              <a:t>: special per-processor register</a:t>
            </a:r>
          </a:p>
          <a:p>
            <a:pPr lvl="1"/>
            <a:r>
              <a:rPr lang="en-US" sz="2000" dirty="0">
                <a:solidFill>
                  <a:srgbClr val="FF0000"/>
                </a:solidFill>
              </a:rPr>
              <a:t>Software solution</a:t>
            </a:r>
            <a:r>
              <a:rPr lang="en-US" sz="2000" dirty="0"/>
              <a:t>: fixed-size stacks</a:t>
            </a:r>
          </a:p>
          <a:p>
            <a:pPr lvl="2"/>
            <a:r>
              <a:rPr lang="en-US" sz="1800" dirty="0"/>
              <a:t>Put pointer to running TCB at the bottom of its stack</a:t>
            </a:r>
          </a:p>
          <a:p>
            <a:pPr lvl="2"/>
            <a:r>
              <a:rPr lang="en-US" sz="1800" dirty="0"/>
              <a:t>Find it by masking the current stack pointer</a:t>
            </a:r>
          </a:p>
        </p:txBody>
      </p:sp>
    </p:spTree>
    <p:extLst>
      <p:ext uri="{BB962C8B-B14F-4D97-AF65-F5344CB8AC3E}">
        <p14:creationId xmlns:p14="http://schemas.microsoft.com/office/powerpoint/2010/main" val="496654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dirty="0"/>
              <a:t>Timer Interrupt to Return Control</a:t>
            </a:r>
          </a:p>
        </p:txBody>
      </p:sp>
      <p:sp>
        <p:nvSpPr>
          <p:cNvPr id="381955" name="Rectangle 3"/>
          <p:cNvSpPr>
            <a:spLocks noGrp="1" noChangeArrowheads="1"/>
          </p:cNvSpPr>
          <p:nvPr>
            <p:ph type="body" idx="1"/>
          </p:nvPr>
        </p:nvSpPr>
        <p:spPr/>
        <p:txBody>
          <a:bodyPr/>
          <a:lstStyle/>
          <a:p>
            <a:r>
              <a:rPr lang="en-US" altLang="ko-KR" sz="2000" dirty="0"/>
              <a:t>Solution to our dispatcher problem</a:t>
            </a:r>
          </a:p>
          <a:p>
            <a:pPr lvl="1"/>
            <a:r>
              <a:rPr lang="en-US" altLang="ko-KR" sz="1800" dirty="0"/>
              <a:t>Use the timer interrupt to force scheduling decisions</a:t>
            </a:r>
          </a:p>
          <a:p>
            <a:pPr lvl="1"/>
            <a:endParaRPr lang="en-US" altLang="ko-KR" sz="1800" dirty="0"/>
          </a:p>
          <a:p>
            <a:pPr lvl="1"/>
            <a:endParaRPr lang="en-US" altLang="ko-KR" sz="1800" dirty="0"/>
          </a:p>
          <a:p>
            <a:pPr marL="457200" lvl="1" indent="0">
              <a:buNone/>
            </a:pPr>
            <a:endParaRPr lang="en-US" altLang="ko-KR" sz="1800" dirty="0"/>
          </a:p>
          <a:p>
            <a:pPr marL="457200" lvl="1" indent="0">
              <a:buNone/>
            </a:pPr>
            <a:r>
              <a:rPr lang="en-US" altLang="ko-KR" sz="1800" dirty="0">
                <a:solidFill>
                  <a:srgbClr val="FF0000"/>
                </a:solidFill>
                <a:latin typeface="Ubuntu Mono" panose="020B0509030602030204" pitchFamily="49" charset="0"/>
              </a:rPr>
              <a:t>void </a:t>
            </a:r>
            <a:r>
              <a:rPr lang="en-US" altLang="ko-KR" sz="1800" dirty="0" err="1">
                <a:solidFill>
                  <a:srgbClr val="FF0000"/>
                </a:solidFill>
                <a:latin typeface="Ubuntu Mono" panose="020B0509030602030204" pitchFamily="49" charset="0"/>
              </a:rPr>
              <a:t>timer_interrupt</a:t>
            </a:r>
            <a:r>
              <a:rPr lang="en-US" altLang="ko-KR" sz="1800" dirty="0">
                <a:latin typeface="Ubuntu Mono" panose="020B0509030602030204" pitchFamily="49" charset="0"/>
              </a:rPr>
              <a:t>() {</a:t>
            </a:r>
            <a:br>
              <a:rPr lang="en-US" altLang="ko-KR" sz="1800" dirty="0">
                <a:latin typeface="Ubuntu Mono" panose="020B0509030602030204" pitchFamily="49" charset="0"/>
              </a:rPr>
            </a:br>
            <a:r>
              <a:rPr lang="en-US" altLang="ko-KR" sz="1800" dirty="0">
                <a:latin typeface="Ubuntu Mono" panose="020B0509030602030204" pitchFamily="49" charset="0"/>
              </a:rPr>
              <a:t>   </a:t>
            </a:r>
            <a:r>
              <a:rPr lang="en-US" altLang="ko-KR" sz="1800" dirty="0" err="1">
                <a:latin typeface="Ubuntu Mono" panose="020B0509030602030204" pitchFamily="49" charset="0"/>
              </a:rPr>
              <a:t>do_periodic_houseKeeping</a:t>
            </a:r>
            <a:r>
              <a:rPr lang="en-US" altLang="ko-KR" sz="1800" dirty="0">
                <a:latin typeface="Ubuntu Mono" panose="020B0509030602030204" pitchFamily="49" charset="0"/>
              </a:rPr>
              <a:t>();</a:t>
            </a:r>
            <a:br>
              <a:rPr lang="en-US" altLang="ko-KR" sz="1800" dirty="0">
                <a:latin typeface="Ubuntu Mono" panose="020B0509030602030204" pitchFamily="49" charset="0"/>
              </a:rPr>
            </a:br>
            <a:r>
              <a:rPr lang="en-US" altLang="ko-KR" sz="1800" dirty="0">
                <a:latin typeface="Ubuntu Mono" panose="020B0509030602030204" pitchFamily="49" charset="0"/>
              </a:rPr>
              <a:t>   </a:t>
            </a:r>
            <a:r>
              <a:rPr lang="en-US" altLang="ko-KR" sz="1800" dirty="0" err="1">
                <a:latin typeface="Ubuntu Mono" panose="020B0509030602030204" pitchFamily="49" charset="0"/>
              </a:rPr>
              <a:t>run_new_thread</a:t>
            </a:r>
            <a:r>
              <a:rPr lang="en-US" altLang="ko-KR" sz="1800" dirty="0">
                <a:latin typeface="Ubuntu Mono" panose="020B0509030602030204" pitchFamily="49" charset="0"/>
              </a:rPr>
              <a:t>();</a:t>
            </a:r>
            <a:br>
              <a:rPr lang="en-US" altLang="ko-KR" sz="1800" dirty="0">
                <a:latin typeface="Ubuntu Mono" panose="020B0509030602030204" pitchFamily="49" charset="0"/>
              </a:rPr>
            </a:br>
            <a:r>
              <a:rPr lang="en-US" altLang="ko-KR" sz="1800" dirty="0">
                <a:latin typeface="Ubuntu Mono" panose="020B0509030602030204" pitchFamily="49" charset="0"/>
              </a:rPr>
              <a:t>}</a:t>
            </a:r>
            <a:endParaRPr lang="en-US" altLang="ko-KR" sz="2000" dirty="0">
              <a:latin typeface="Ubuntu Mono" panose="020B0509030602030204" pitchFamily="49" charset="0"/>
            </a:endParaRPr>
          </a:p>
        </p:txBody>
      </p:sp>
      <p:grpSp>
        <p:nvGrpSpPr>
          <p:cNvPr id="4" name="Group 3">
            <a:extLst>
              <a:ext uri="{FF2B5EF4-FFF2-40B4-BE49-F238E27FC236}">
                <a16:creationId xmlns:a16="http://schemas.microsoft.com/office/drawing/2014/main" id="{EB50E1F4-1743-8B42-BAE2-69C9769C4236}"/>
              </a:ext>
            </a:extLst>
          </p:cNvPr>
          <p:cNvGrpSpPr/>
          <p:nvPr/>
        </p:nvGrpSpPr>
        <p:grpSpPr>
          <a:xfrm>
            <a:off x="4977554" y="2901072"/>
            <a:ext cx="3723816" cy="2934378"/>
            <a:chOff x="4502494" y="2629609"/>
            <a:chExt cx="3723816" cy="2934378"/>
          </a:xfrm>
        </p:grpSpPr>
        <p:sp>
          <p:nvSpPr>
            <p:cNvPr id="17" name="Rectangle 7">
              <a:extLst>
                <a:ext uri="{FF2B5EF4-FFF2-40B4-BE49-F238E27FC236}">
                  <a16:creationId xmlns:a16="http://schemas.microsoft.com/office/drawing/2014/main" id="{D4A4D063-0D5E-BA40-BBD8-84C8108CAC7E}"/>
                </a:ext>
              </a:extLst>
            </p:cNvPr>
            <p:cNvSpPr>
              <a:spLocks noChangeArrowheads="1"/>
            </p:cNvSpPr>
            <p:nvPr/>
          </p:nvSpPr>
          <p:spPr bwMode="auto">
            <a:xfrm flipV="1">
              <a:off x="5324081" y="2705682"/>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some_routine</a:t>
              </a:r>
              <a:endParaRPr lang="en-US" altLang="ko-KR" sz="1600" b="0" dirty="0">
                <a:latin typeface="Ubuntu Mono" panose="020B0509030602030204" pitchFamily="49" charset="0"/>
                <a:ea typeface="Consolas" charset="0"/>
                <a:cs typeface="Consolas" charset="0"/>
              </a:endParaRPr>
            </a:p>
          </p:txBody>
        </p:sp>
        <p:sp>
          <p:nvSpPr>
            <p:cNvPr id="19" name="Text Box 11">
              <a:extLst>
                <a:ext uri="{FF2B5EF4-FFF2-40B4-BE49-F238E27FC236}">
                  <a16:creationId xmlns:a16="http://schemas.microsoft.com/office/drawing/2014/main" id="{ED72DA99-B2AC-9F47-8FA5-B2F116B1E986}"/>
                </a:ext>
              </a:extLst>
            </p:cNvPr>
            <p:cNvSpPr txBox="1">
              <a:spLocks noChangeArrowheads="1"/>
            </p:cNvSpPr>
            <p:nvPr/>
          </p:nvSpPr>
          <p:spPr bwMode="auto">
            <a:xfrm rot="5400000">
              <a:off x="7293730" y="3622300"/>
              <a:ext cx="1495286" cy="3698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Stacks growth</a:t>
              </a:r>
            </a:p>
          </p:txBody>
        </p:sp>
        <p:sp>
          <p:nvSpPr>
            <p:cNvPr id="20" name="Line 10">
              <a:extLst>
                <a:ext uri="{FF2B5EF4-FFF2-40B4-BE49-F238E27FC236}">
                  <a16:creationId xmlns:a16="http://schemas.microsoft.com/office/drawing/2014/main" id="{F8CFCBA3-311F-CD41-92B3-2F160081FD5B}"/>
                </a:ext>
              </a:extLst>
            </p:cNvPr>
            <p:cNvSpPr>
              <a:spLocks noChangeShapeType="1"/>
            </p:cNvSpPr>
            <p:nvPr/>
          </p:nvSpPr>
          <p:spPr bwMode="auto">
            <a:xfrm>
              <a:off x="7860387" y="2979567"/>
              <a:ext cx="0" cy="16611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1" name="Rectangle 6">
              <a:extLst>
                <a:ext uri="{FF2B5EF4-FFF2-40B4-BE49-F238E27FC236}">
                  <a16:creationId xmlns:a16="http://schemas.microsoft.com/office/drawing/2014/main" id="{6215C47A-DD6D-4D4A-9401-DE668ED9035E}"/>
                </a:ext>
              </a:extLst>
            </p:cNvPr>
            <p:cNvSpPr>
              <a:spLocks noChangeArrowheads="1"/>
            </p:cNvSpPr>
            <p:nvPr/>
          </p:nvSpPr>
          <p:spPr bwMode="auto">
            <a:xfrm flipV="1">
              <a:off x="5324081" y="4114785"/>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timer_interrupt</a:t>
              </a:r>
              <a:endParaRPr lang="en-US" altLang="ko-KR" sz="1600" b="0" dirty="0">
                <a:latin typeface="Ubuntu Mono" panose="020B0509030602030204" pitchFamily="49" charset="0"/>
                <a:ea typeface="Consolas" charset="0"/>
                <a:cs typeface="Consolas" charset="0"/>
              </a:endParaRPr>
            </a:p>
          </p:txBody>
        </p:sp>
        <p:sp>
          <p:nvSpPr>
            <p:cNvPr id="22" name="Arc 13">
              <a:extLst>
                <a:ext uri="{FF2B5EF4-FFF2-40B4-BE49-F238E27FC236}">
                  <a16:creationId xmlns:a16="http://schemas.microsoft.com/office/drawing/2014/main" id="{0941F5F0-CB12-0A4C-BC1B-533DD871EF07}"/>
                </a:ext>
              </a:extLst>
            </p:cNvPr>
            <p:cNvSpPr>
              <a:spLocks/>
            </p:cNvSpPr>
            <p:nvPr/>
          </p:nvSpPr>
          <p:spPr bwMode="auto">
            <a:xfrm flipH="1">
              <a:off x="4868344" y="2916997"/>
              <a:ext cx="455735" cy="1495285"/>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23" name="Text Box 14">
              <a:extLst>
                <a:ext uri="{FF2B5EF4-FFF2-40B4-BE49-F238E27FC236}">
                  <a16:creationId xmlns:a16="http://schemas.microsoft.com/office/drawing/2014/main" id="{CF94DEED-8D7D-EF4F-857C-620E0E63319E}"/>
                </a:ext>
              </a:extLst>
            </p:cNvPr>
            <p:cNvSpPr txBox="1">
              <a:spLocks noChangeArrowheads="1"/>
            </p:cNvSpPr>
            <p:nvPr/>
          </p:nvSpPr>
          <p:spPr bwMode="auto">
            <a:xfrm rot="16200000">
              <a:off x="4189779" y="3468092"/>
              <a:ext cx="994761"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Interrupt</a:t>
              </a:r>
            </a:p>
          </p:txBody>
        </p:sp>
        <p:sp>
          <p:nvSpPr>
            <p:cNvPr id="24" name="Rectangle 19">
              <a:extLst>
                <a:ext uri="{FF2B5EF4-FFF2-40B4-BE49-F238E27FC236}">
                  <a16:creationId xmlns:a16="http://schemas.microsoft.com/office/drawing/2014/main" id="{35EEE757-22D9-404E-908B-ABE2C87ADDAC}"/>
                </a:ext>
              </a:extLst>
            </p:cNvPr>
            <p:cNvSpPr>
              <a:spLocks noChangeArrowheads="1"/>
            </p:cNvSpPr>
            <p:nvPr/>
          </p:nvSpPr>
          <p:spPr bwMode="auto">
            <a:xfrm>
              <a:off x="5324081" y="459918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25" name="Text Box 11">
              <a:extLst>
                <a:ext uri="{FF2B5EF4-FFF2-40B4-BE49-F238E27FC236}">
                  <a16:creationId xmlns:a16="http://schemas.microsoft.com/office/drawing/2014/main" id="{38A437A8-6018-6E4C-BB3A-4A0F292030F9}"/>
                </a:ext>
              </a:extLst>
            </p:cNvPr>
            <p:cNvSpPr txBox="1">
              <a:spLocks noChangeArrowheads="1"/>
            </p:cNvSpPr>
            <p:nvPr/>
          </p:nvSpPr>
          <p:spPr bwMode="auto">
            <a:xfrm>
              <a:off x="6941736" y="2629609"/>
              <a:ext cx="851515"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6" name="Text Box 11">
              <a:extLst>
                <a:ext uri="{FF2B5EF4-FFF2-40B4-BE49-F238E27FC236}">
                  <a16:creationId xmlns:a16="http://schemas.microsoft.com/office/drawing/2014/main" id="{FB578A1C-946E-F04B-84CE-5B7D31B51997}"/>
                </a:ext>
              </a:extLst>
            </p:cNvPr>
            <p:cNvSpPr txBox="1">
              <a:spLocks noChangeArrowheads="1"/>
            </p:cNvSpPr>
            <p:nvPr/>
          </p:nvSpPr>
          <p:spPr bwMode="auto">
            <a:xfrm>
              <a:off x="6983734" y="3876923"/>
              <a:ext cx="767518"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7" name="Rectangle 19">
              <a:extLst>
                <a:ext uri="{FF2B5EF4-FFF2-40B4-BE49-F238E27FC236}">
                  <a16:creationId xmlns:a16="http://schemas.microsoft.com/office/drawing/2014/main" id="{35BE0343-95F3-394B-8BA2-A947BCF9D303}"/>
                </a:ext>
              </a:extLst>
            </p:cNvPr>
            <p:cNvSpPr>
              <a:spLocks noChangeArrowheads="1"/>
            </p:cNvSpPr>
            <p:nvPr/>
          </p:nvSpPr>
          <p:spPr bwMode="auto">
            <a:xfrm>
              <a:off x="5324081" y="508158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switch</a:t>
              </a:r>
            </a:p>
          </p:txBody>
        </p:sp>
        <p:sp>
          <p:nvSpPr>
            <p:cNvPr id="15" name="Rectangle 6">
              <a:extLst>
                <a:ext uri="{FF2B5EF4-FFF2-40B4-BE49-F238E27FC236}">
                  <a16:creationId xmlns:a16="http://schemas.microsoft.com/office/drawing/2014/main" id="{E7CC44BF-A9D9-464D-8BA9-04A1A04C1F30}"/>
                </a:ext>
              </a:extLst>
            </p:cNvPr>
            <p:cNvSpPr>
              <a:spLocks noChangeArrowheads="1"/>
            </p:cNvSpPr>
            <p:nvPr/>
          </p:nvSpPr>
          <p:spPr bwMode="auto">
            <a:xfrm flipV="1">
              <a:off x="5324081" y="3636828"/>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grpSp>
    </p:spTree>
    <p:extLst>
      <p:ext uri="{BB962C8B-B14F-4D97-AF65-F5344CB8AC3E}">
        <p14:creationId xmlns:p14="http://schemas.microsoft.com/office/powerpoint/2010/main" val="89641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19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1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0BF4-B418-6B43-9373-9AB352B89EA9}"/>
              </a:ext>
            </a:extLst>
          </p:cNvPr>
          <p:cNvSpPr>
            <a:spLocks noGrp="1"/>
          </p:cNvSpPr>
          <p:nvPr>
            <p:ph type="title"/>
          </p:nvPr>
        </p:nvSpPr>
        <p:spPr/>
        <p:txBody>
          <a:bodyPr/>
          <a:lstStyle/>
          <a:p>
            <a:r>
              <a:rPr lang="en-US" dirty="0"/>
              <a:t>Some Numbers</a:t>
            </a:r>
          </a:p>
        </p:txBody>
      </p:sp>
      <p:sp>
        <p:nvSpPr>
          <p:cNvPr id="13" name="Content Placeholder 12">
            <a:extLst>
              <a:ext uri="{FF2B5EF4-FFF2-40B4-BE49-F238E27FC236}">
                <a16:creationId xmlns:a16="http://schemas.microsoft.com/office/drawing/2014/main" id="{22307C53-AF97-A642-885E-CA240F97828E}"/>
              </a:ext>
            </a:extLst>
          </p:cNvPr>
          <p:cNvSpPr>
            <a:spLocks noGrp="1"/>
          </p:cNvSpPr>
          <p:nvPr>
            <p:ph idx="1"/>
          </p:nvPr>
        </p:nvSpPr>
        <p:spPr/>
        <p:txBody>
          <a:bodyPr/>
          <a:lstStyle/>
          <a:p>
            <a:r>
              <a:rPr lang="en-US" sz="2400" dirty="0"/>
              <a:t>Many process are </a:t>
            </a:r>
            <a:r>
              <a:rPr lang="en-US" sz="2400" dirty="0">
                <a:solidFill>
                  <a:srgbClr val="FF0000"/>
                </a:solidFill>
              </a:rPr>
              <a:t>multi-threaded</a:t>
            </a:r>
            <a:r>
              <a:rPr lang="en-US" sz="2400" dirty="0"/>
              <a:t>, so thread context switches may be either </a:t>
            </a:r>
            <a:r>
              <a:rPr lang="en-US" sz="2400" dirty="0">
                <a:solidFill>
                  <a:srgbClr val="FF0000"/>
                </a:solidFill>
              </a:rPr>
              <a:t>within-process</a:t>
            </a:r>
            <a:r>
              <a:rPr lang="en-US" sz="2400" dirty="0"/>
              <a:t> or </a:t>
            </a:r>
            <a:r>
              <a:rPr lang="en-US" sz="2400" dirty="0">
                <a:solidFill>
                  <a:srgbClr val="FF0000"/>
                </a:solidFill>
              </a:rPr>
              <a:t>across-processes</a:t>
            </a:r>
          </a:p>
        </p:txBody>
      </p:sp>
      <p:pic>
        <p:nvPicPr>
          <p:cNvPr id="20" name="Picture 19" descr="A screenshot of a cell phone&#10;&#10;Description automatically generated">
            <a:extLst>
              <a:ext uri="{FF2B5EF4-FFF2-40B4-BE49-F238E27FC236}">
                <a16:creationId xmlns:a16="http://schemas.microsoft.com/office/drawing/2014/main" id="{F10A5702-F626-6B4A-9870-312A52AC248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00909" y="2806615"/>
            <a:ext cx="6142182" cy="3655865"/>
          </a:xfrm>
          <a:prstGeom prst="rect">
            <a:avLst/>
          </a:prstGeom>
        </p:spPr>
      </p:pic>
      <p:sp>
        <p:nvSpPr>
          <p:cNvPr id="22" name="Rectangle 21">
            <a:extLst>
              <a:ext uri="{FF2B5EF4-FFF2-40B4-BE49-F238E27FC236}">
                <a16:creationId xmlns:a16="http://schemas.microsoft.com/office/drawing/2014/main" id="{55FA3C42-8EB5-EC4F-932E-6F14E7ED6555}"/>
              </a:ext>
            </a:extLst>
          </p:cNvPr>
          <p:cNvSpPr/>
          <p:nvPr/>
        </p:nvSpPr>
        <p:spPr>
          <a:xfrm>
            <a:off x="5336381" y="5614989"/>
            <a:ext cx="1585913" cy="3643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3CF6F513-7386-AF4E-9682-B8E4F270A5FF}"/>
              </a:ext>
            </a:extLst>
          </p:cNvPr>
          <p:cNvSpPr/>
          <p:nvPr/>
        </p:nvSpPr>
        <p:spPr>
          <a:xfrm>
            <a:off x="6857999" y="2978943"/>
            <a:ext cx="414337" cy="50006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58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80">
                                          <p:stCondLst>
                                            <p:cond delay="0"/>
                                          </p:stCondLst>
                                        </p:cTn>
                                        <p:tgtEl>
                                          <p:spTgt spid="22"/>
                                        </p:tgtEl>
                                      </p:cBhvr>
                                    </p:animEffect>
                                    <p:anim calcmode="lin" valueType="num">
                                      <p:cBhvr>
                                        <p:cTn id="2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6" dur="26">
                                          <p:stCondLst>
                                            <p:cond delay="650"/>
                                          </p:stCondLst>
                                        </p:cTn>
                                        <p:tgtEl>
                                          <p:spTgt spid="22"/>
                                        </p:tgtEl>
                                      </p:cBhvr>
                                      <p:to x="100000" y="60000"/>
                                    </p:animScale>
                                    <p:animScale>
                                      <p:cBhvr>
                                        <p:cTn id="27" dur="166" decel="50000">
                                          <p:stCondLst>
                                            <p:cond delay="676"/>
                                          </p:stCondLst>
                                        </p:cTn>
                                        <p:tgtEl>
                                          <p:spTgt spid="22"/>
                                        </p:tgtEl>
                                      </p:cBhvr>
                                      <p:to x="100000" y="100000"/>
                                    </p:animScale>
                                    <p:animScale>
                                      <p:cBhvr>
                                        <p:cTn id="28" dur="26">
                                          <p:stCondLst>
                                            <p:cond delay="1312"/>
                                          </p:stCondLst>
                                        </p:cTn>
                                        <p:tgtEl>
                                          <p:spTgt spid="22"/>
                                        </p:tgtEl>
                                      </p:cBhvr>
                                      <p:to x="100000" y="80000"/>
                                    </p:animScale>
                                    <p:animScale>
                                      <p:cBhvr>
                                        <p:cTn id="29" dur="166" decel="50000">
                                          <p:stCondLst>
                                            <p:cond delay="1338"/>
                                          </p:stCondLst>
                                        </p:cTn>
                                        <p:tgtEl>
                                          <p:spTgt spid="22"/>
                                        </p:tgtEl>
                                      </p:cBhvr>
                                      <p:to x="100000" y="100000"/>
                                    </p:animScale>
                                    <p:animScale>
                                      <p:cBhvr>
                                        <p:cTn id="30" dur="26">
                                          <p:stCondLst>
                                            <p:cond delay="1642"/>
                                          </p:stCondLst>
                                        </p:cTn>
                                        <p:tgtEl>
                                          <p:spTgt spid="22"/>
                                        </p:tgtEl>
                                      </p:cBhvr>
                                      <p:to x="100000" y="90000"/>
                                    </p:animScale>
                                    <p:animScale>
                                      <p:cBhvr>
                                        <p:cTn id="31" dur="166" decel="50000">
                                          <p:stCondLst>
                                            <p:cond delay="1668"/>
                                          </p:stCondLst>
                                        </p:cTn>
                                        <p:tgtEl>
                                          <p:spTgt spid="22"/>
                                        </p:tgtEl>
                                      </p:cBhvr>
                                      <p:to x="100000" y="100000"/>
                                    </p:animScale>
                                    <p:animScale>
                                      <p:cBhvr>
                                        <p:cTn id="32" dur="26">
                                          <p:stCondLst>
                                            <p:cond delay="1808"/>
                                          </p:stCondLst>
                                        </p:cTn>
                                        <p:tgtEl>
                                          <p:spTgt spid="22"/>
                                        </p:tgtEl>
                                      </p:cBhvr>
                                      <p:to x="100000" y="95000"/>
                                    </p:animScale>
                                    <p:animScale>
                                      <p:cBhvr>
                                        <p:cTn id="33"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2"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Some Numbers (cont.)</a:t>
            </a:r>
          </a:p>
        </p:txBody>
      </p:sp>
      <p:sp>
        <p:nvSpPr>
          <p:cNvPr id="77827" name="Rectangle 3"/>
          <p:cNvSpPr>
            <a:spLocks noGrp="1" noChangeArrowheads="1"/>
          </p:cNvSpPr>
          <p:nvPr>
            <p:ph type="body" idx="1"/>
          </p:nvPr>
        </p:nvSpPr>
        <p:spPr/>
        <p:txBody>
          <a:bodyPr/>
          <a:lstStyle/>
          <a:p>
            <a:r>
              <a:rPr lang="en-US" sz="2000" dirty="0"/>
              <a:t>Frequency of performing context switches is ~10-100ms</a:t>
            </a:r>
          </a:p>
          <a:p>
            <a:r>
              <a:rPr lang="en-US" sz="2000" dirty="0"/>
              <a:t>Context switch time in Linux is ~3-4 </a:t>
            </a:r>
            <a:r>
              <a:rPr lang="en-US" sz="2000" dirty="0">
                <a:sym typeface="Symbol" charset="0"/>
              </a:rPr>
              <a:t>us</a:t>
            </a:r>
            <a:r>
              <a:rPr lang="en-US" sz="2000" dirty="0"/>
              <a:t> (Intel i7 &amp; Xeon E5)</a:t>
            </a:r>
          </a:p>
          <a:p>
            <a:pPr lvl="1"/>
            <a:r>
              <a:rPr lang="en-US" sz="1800" dirty="0">
                <a:solidFill>
                  <a:srgbClr val="FF0000"/>
                </a:solidFill>
              </a:rPr>
              <a:t>Thread switching faster than process switching (~100 ns)</a:t>
            </a:r>
          </a:p>
          <a:p>
            <a:r>
              <a:rPr lang="en-US" sz="2000" dirty="0"/>
              <a:t>Switching across cores is ~2x more expensive than within-core</a:t>
            </a:r>
          </a:p>
          <a:p>
            <a:r>
              <a:rPr lang="en-US" sz="2000" dirty="0"/>
              <a:t>Context switch time increases sharply with size of working set*</a:t>
            </a:r>
          </a:p>
          <a:p>
            <a:pPr lvl="1"/>
            <a:r>
              <a:rPr lang="en-US" sz="1800" dirty="0">
                <a:solidFill>
                  <a:srgbClr val="FF0000"/>
                </a:solidFill>
              </a:rPr>
              <a:t>Can increase ~100x or more </a:t>
            </a:r>
          </a:p>
          <a:p>
            <a:endParaRPr lang="en-US" sz="2000" dirty="0"/>
          </a:p>
          <a:p>
            <a:r>
              <a:rPr lang="en-US" sz="2000" dirty="0">
                <a:solidFill>
                  <a:srgbClr val="00B050"/>
                </a:solidFill>
              </a:rPr>
              <a:t>Moral: overhead of context switching depends mostly on cache limits and process or thread’s hunger for memory </a:t>
            </a:r>
          </a:p>
        </p:txBody>
      </p:sp>
      <p:sp>
        <p:nvSpPr>
          <p:cNvPr id="4" name="Rectangle 3">
            <a:extLst>
              <a:ext uri="{FF2B5EF4-FFF2-40B4-BE49-F238E27FC236}">
                <a16:creationId xmlns:a16="http://schemas.microsoft.com/office/drawing/2014/main" id="{76B622E0-F913-FB4F-821D-0EBAD6ADFA85}"/>
              </a:ext>
            </a:extLst>
          </p:cNvPr>
          <p:cNvSpPr/>
          <p:nvPr/>
        </p:nvSpPr>
        <p:spPr>
          <a:xfrm>
            <a:off x="628650" y="6245455"/>
            <a:ext cx="7046259" cy="338554"/>
          </a:xfrm>
          <a:prstGeom prst="rect">
            <a:avLst/>
          </a:prstGeom>
        </p:spPr>
        <p:txBody>
          <a:bodyPr wrap="square">
            <a:spAutoFit/>
          </a:bodyPr>
          <a:lstStyle/>
          <a:p>
            <a:r>
              <a:rPr lang="en-US" sz="1600" baseline="30000" dirty="0">
                <a:latin typeface="Gill Sans Light" panose="020B0302020104020203" pitchFamily="34" charset="-79"/>
                <a:cs typeface="Gill Sans Light" panose="020B0302020104020203" pitchFamily="34" charset="-79"/>
              </a:rPr>
              <a:t>*</a:t>
            </a:r>
            <a:r>
              <a:rPr lang="en-US" sz="1600" dirty="0">
                <a:latin typeface="Gill Sans Light" panose="020B0302020104020203" pitchFamily="34" charset="-79"/>
                <a:cs typeface="Gill Sans Light" panose="020B0302020104020203" pitchFamily="34" charset="-79"/>
              </a:rPr>
              <a:t> Working set is subset of memory used by process in time window</a:t>
            </a:r>
          </a:p>
        </p:txBody>
      </p:sp>
    </p:spTree>
    <p:extLst>
      <p:ext uri="{BB962C8B-B14F-4D97-AF65-F5344CB8AC3E}">
        <p14:creationId xmlns:p14="http://schemas.microsoft.com/office/powerpoint/2010/main" val="4206456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2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82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8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3</a:t>
            </a:r>
            <a:r>
              <a:rPr lang="en-US"/>
              <a:t>: </a:t>
            </a:r>
            <a:br>
              <a:rPr lang="en-US"/>
            </a:br>
            <a:r>
              <a:rPr lang="en-US"/>
              <a:t>Multithreaded </a:t>
            </a:r>
            <a:r>
              <a:rPr lang="en-US" dirty="0"/>
              <a:t>Kernels</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3887223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Kernel- vs. User-managed Threads</a:t>
            </a:r>
          </a:p>
        </p:txBody>
      </p:sp>
      <p:sp>
        <p:nvSpPr>
          <p:cNvPr id="23555" name="Rectangle 3"/>
          <p:cNvSpPr>
            <a:spLocks noGrp="1" noChangeArrowheads="1"/>
          </p:cNvSpPr>
          <p:nvPr>
            <p:ph type="body" idx="1"/>
          </p:nvPr>
        </p:nvSpPr>
        <p:spPr>
          <a:xfrm>
            <a:off x="628650" y="3728245"/>
            <a:ext cx="7886700" cy="2917030"/>
          </a:xfrm>
        </p:spPr>
        <p:txBody>
          <a:bodyPr/>
          <a:lstStyle/>
          <a:p>
            <a:r>
              <a:rPr lang="en-US" altLang="ko-KR" sz="2000" dirty="0"/>
              <a:t>We have been talking about kernel supported threads</a:t>
            </a:r>
          </a:p>
          <a:p>
            <a:pPr lvl="1"/>
            <a:r>
              <a:rPr lang="en-US" altLang="en-US" sz="1800" dirty="0"/>
              <a:t>Each user-level thread maps to one kernel thread</a:t>
            </a:r>
          </a:p>
          <a:p>
            <a:pPr lvl="1"/>
            <a:r>
              <a:rPr lang="en-US" altLang="ko-KR" sz="1800" dirty="0"/>
              <a:t>Every thread can run or block independently</a:t>
            </a:r>
          </a:p>
          <a:p>
            <a:pPr lvl="1"/>
            <a:r>
              <a:rPr lang="en-US" altLang="ko-KR" sz="1800" dirty="0"/>
              <a:t>One process may have several threads waiting on different events</a:t>
            </a:r>
          </a:p>
          <a:p>
            <a:pPr lvl="1"/>
            <a:r>
              <a:rPr lang="en-US" altLang="en-US" sz="1800" dirty="0"/>
              <a:t>Examples:  </a:t>
            </a:r>
            <a:r>
              <a:rPr lang="en-US" altLang="en-US" sz="1800" dirty="0">
                <a:solidFill>
                  <a:srgbClr val="0070C0"/>
                </a:solidFill>
              </a:rPr>
              <a:t>Windows, Linux</a:t>
            </a:r>
            <a:endParaRPr lang="en-US" altLang="ko-KR" sz="1400" dirty="0">
              <a:solidFill>
                <a:srgbClr val="0070C0"/>
              </a:solidFill>
            </a:endParaRPr>
          </a:p>
          <a:p>
            <a:r>
              <a:rPr lang="en-US" altLang="ko-KR" sz="2000" dirty="0"/>
              <a:t>Downside of kernel-managed threads: a bit expensive</a:t>
            </a:r>
          </a:p>
          <a:p>
            <a:pPr lvl="1"/>
            <a:r>
              <a:rPr lang="en-US" altLang="ko-KR" sz="1800" dirty="0"/>
              <a:t>Need to make crossing into kernel mode to schedule</a:t>
            </a:r>
          </a:p>
          <a:p>
            <a:pPr lvl="1"/>
            <a:r>
              <a:rPr lang="en-US" altLang="ko-KR" sz="1800" dirty="0"/>
              <a:t>Solution: user supported threads</a:t>
            </a:r>
          </a:p>
        </p:txBody>
      </p:sp>
      <p:pic>
        <p:nvPicPr>
          <p:cNvPr id="6" name="Picture 1">
            <a:extLst>
              <a:ext uri="{FF2B5EF4-FFF2-40B4-BE49-F238E27FC236}">
                <a16:creationId xmlns:a16="http://schemas.microsoft.com/office/drawing/2014/main" id="{664A5A83-ABED-114D-B6C8-24E0CC5C396F}"/>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792557" y="1541121"/>
            <a:ext cx="3558886" cy="1974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440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5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8D5CA-4C20-794B-B07A-DC59B2FE3F31}"/>
              </a:ext>
            </a:extLst>
          </p:cNvPr>
          <p:cNvSpPr>
            <a:spLocks noGrp="1"/>
          </p:cNvSpPr>
          <p:nvPr>
            <p:ph type="title"/>
          </p:nvPr>
        </p:nvSpPr>
        <p:spPr/>
        <p:txBody>
          <a:bodyPr/>
          <a:lstStyle/>
          <a:p>
            <a:r>
              <a:rPr lang="en-US"/>
              <a:t>Basic Cost of System Calls</a:t>
            </a:r>
            <a:endParaRPr lang="en-US" dirty="0"/>
          </a:p>
        </p:txBody>
      </p:sp>
      <p:sp>
        <p:nvSpPr>
          <p:cNvPr id="6" name="Content Placeholder 5">
            <a:extLst>
              <a:ext uri="{FF2B5EF4-FFF2-40B4-BE49-F238E27FC236}">
                <a16:creationId xmlns:a16="http://schemas.microsoft.com/office/drawing/2014/main" id="{A2E22442-AEC1-8741-9B9B-FDF224F1D8D1}"/>
              </a:ext>
            </a:extLst>
          </p:cNvPr>
          <p:cNvSpPr>
            <a:spLocks noGrp="1"/>
          </p:cNvSpPr>
          <p:nvPr>
            <p:ph idx="1"/>
          </p:nvPr>
        </p:nvSpPr>
        <p:spPr>
          <a:xfrm>
            <a:off x="628650" y="4452466"/>
            <a:ext cx="7886700" cy="1993464"/>
          </a:xfrm>
        </p:spPr>
        <p:txBody>
          <a:bodyPr/>
          <a:lstStyle/>
          <a:p>
            <a:r>
              <a:rPr lang="en-US" sz="1800" dirty="0"/>
              <a:t>Min </a:t>
            </a:r>
            <a:r>
              <a:rPr lang="en-US" sz="1800" dirty="0" err="1"/>
              <a:t>syscall</a:t>
            </a:r>
            <a:r>
              <a:rPr lang="en-US" sz="1800" dirty="0"/>
              <a:t> has ~ 25x cost of function call</a:t>
            </a:r>
          </a:p>
          <a:p>
            <a:r>
              <a:rPr lang="en-US" sz="1800" dirty="0"/>
              <a:t>Scheduling could be many times more</a:t>
            </a:r>
          </a:p>
          <a:p>
            <a:r>
              <a:rPr lang="en-US" sz="1800" dirty="0"/>
              <a:t>Streamline system processing as much as possible</a:t>
            </a:r>
          </a:p>
          <a:p>
            <a:r>
              <a:rPr lang="en-US" sz="1800" dirty="0"/>
              <a:t>Other optimizations seek to process as much of </a:t>
            </a:r>
            <a:r>
              <a:rPr lang="en-US" sz="1800" dirty="0" err="1"/>
              <a:t>syscall</a:t>
            </a:r>
            <a:r>
              <a:rPr lang="en-US" sz="1800" dirty="0"/>
              <a:t> in user space as possible </a:t>
            </a:r>
          </a:p>
          <a:p>
            <a:pPr lvl="1"/>
            <a:r>
              <a:rPr lang="en-US" sz="1600" dirty="0"/>
              <a:t>E.g., Linux </a:t>
            </a:r>
            <a:r>
              <a:rPr lang="en-US" sz="1600" dirty="0" err="1"/>
              <a:t>vDS</a:t>
            </a:r>
            <a:endParaRPr lang="en-US" sz="1600" dirty="0"/>
          </a:p>
        </p:txBody>
      </p:sp>
      <p:pic>
        <p:nvPicPr>
          <p:cNvPr id="7" name="Content Placeholder 4">
            <a:hlinkClick r:id="rId3"/>
            <a:extLst>
              <a:ext uri="{FF2B5EF4-FFF2-40B4-BE49-F238E27FC236}">
                <a16:creationId xmlns:a16="http://schemas.microsoft.com/office/drawing/2014/main" id="{3F835BE2-8323-CB46-AE8F-3CC86E4F07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6415" y="1937336"/>
            <a:ext cx="7731169" cy="2192809"/>
          </a:xfrm>
          <a:prstGeom prst="rect">
            <a:avLst/>
          </a:prstGeom>
        </p:spPr>
      </p:pic>
    </p:spTree>
    <p:extLst>
      <p:ext uri="{BB962C8B-B14F-4D97-AF65-F5344CB8AC3E}">
        <p14:creationId xmlns:p14="http://schemas.microsoft.com/office/powerpoint/2010/main" val="3624486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User-managed Threads</a:t>
            </a:r>
          </a:p>
        </p:txBody>
      </p:sp>
      <p:sp>
        <p:nvSpPr>
          <p:cNvPr id="23555" name="Rectangle 3"/>
          <p:cNvSpPr>
            <a:spLocks noGrp="1" noChangeArrowheads="1"/>
          </p:cNvSpPr>
          <p:nvPr>
            <p:ph type="body" idx="1"/>
          </p:nvPr>
        </p:nvSpPr>
        <p:spPr>
          <a:xfrm>
            <a:off x="628650" y="3428999"/>
            <a:ext cx="7886700" cy="3216275"/>
          </a:xfrm>
        </p:spPr>
        <p:txBody>
          <a:bodyPr/>
          <a:lstStyle/>
          <a:p>
            <a:r>
              <a:rPr lang="en-US" altLang="ko-KR" sz="2000" dirty="0"/>
              <a:t>Lighter weight option</a:t>
            </a:r>
            <a:endParaRPr lang="en-US" altLang="ko-KR" sz="1800" dirty="0"/>
          </a:p>
          <a:p>
            <a:pPr lvl="1"/>
            <a:r>
              <a:rPr lang="en-US" altLang="ko-KR" sz="1800" dirty="0"/>
              <a:t>Many user-level threads are mapped to single kernel thread</a:t>
            </a:r>
          </a:p>
          <a:p>
            <a:pPr lvl="1"/>
            <a:r>
              <a:rPr lang="en-US" altLang="ko-KR" sz="1800" dirty="0"/>
              <a:t>User program provides scheduler and thread package</a:t>
            </a:r>
          </a:p>
          <a:p>
            <a:pPr lvl="1"/>
            <a:r>
              <a:rPr lang="en-US" altLang="ko-KR" sz="1800" dirty="0"/>
              <a:t>Examples: </a:t>
            </a:r>
            <a:r>
              <a:rPr lang="en-US" altLang="ko-KR" sz="1800" dirty="0">
                <a:solidFill>
                  <a:srgbClr val="0070C0"/>
                </a:solidFill>
              </a:rPr>
              <a:t>Solaris Green Threads, GNU Portable Threads</a:t>
            </a:r>
          </a:p>
          <a:p>
            <a:r>
              <a:rPr lang="en-US" altLang="ko-KR" sz="2000" dirty="0"/>
              <a:t>Downside of user-managed threads</a:t>
            </a:r>
            <a:endParaRPr lang="en-US" altLang="en-US" sz="1800" dirty="0"/>
          </a:p>
          <a:p>
            <a:pPr lvl="1"/>
            <a:r>
              <a:rPr lang="en-US" altLang="en-US" sz="1800" dirty="0"/>
              <a:t>Multiple threads may not run in parallel on multicore</a:t>
            </a:r>
            <a:endParaRPr lang="en-US" altLang="ko-KR" sz="1800" dirty="0"/>
          </a:p>
          <a:p>
            <a:pPr lvl="1"/>
            <a:r>
              <a:rPr lang="en-US" altLang="ko-KR" sz="1800" dirty="0"/>
              <a:t>When one thread blocks on I/O, all threads block</a:t>
            </a:r>
          </a:p>
          <a:p>
            <a:pPr lvl="1"/>
            <a:r>
              <a:rPr lang="en-US" altLang="ko-KR" sz="1800" dirty="0"/>
              <a:t>Alternative: </a:t>
            </a:r>
            <a:r>
              <a:rPr lang="en-US" altLang="ko-KR" sz="1800" i="1" dirty="0">
                <a:solidFill>
                  <a:srgbClr val="00B050"/>
                </a:solidFill>
              </a:rPr>
              <a:t>scheduler activations</a:t>
            </a:r>
          </a:p>
          <a:p>
            <a:pPr lvl="2"/>
            <a:r>
              <a:rPr lang="en-US" altLang="ko-KR" sz="1600" dirty="0"/>
              <a:t>Have kernel inform user level when thread blocks …</a:t>
            </a:r>
          </a:p>
        </p:txBody>
      </p:sp>
      <p:pic>
        <p:nvPicPr>
          <p:cNvPr id="7" name="Picture 1">
            <a:extLst>
              <a:ext uri="{FF2B5EF4-FFF2-40B4-BE49-F238E27FC236}">
                <a16:creationId xmlns:a16="http://schemas.microsoft.com/office/drawing/2014/main" id="{C2A20BBC-E0F6-A242-B895-25C42555B08D}"/>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052206" y="1487435"/>
            <a:ext cx="3272086" cy="1794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849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5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5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dirty="0"/>
              <a:t>Classification of OSes</a:t>
            </a:r>
          </a:p>
        </p:txBody>
      </p:sp>
      <p:sp>
        <p:nvSpPr>
          <p:cNvPr id="327683" name="Rectangle 3"/>
          <p:cNvSpPr>
            <a:spLocks noGrp="1" noChangeArrowheads="1"/>
          </p:cNvSpPr>
          <p:nvPr>
            <p:ph type="body" idx="1"/>
          </p:nvPr>
        </p:nvSpPr>
        <p:spPr/>
        <p:txBody>
          <a:bodyPr/>
          <a:lstStyle/>
          <a:p>
            <a:r>
              <a:rPr lang="en-US" altLang="en-US" sz="2400" dirty="0"/>
              <a:t>Most operating systems have either</a:t>
            </a:r>
          </a:p>
          <a:p>
            <a:pPr lvl="1"/>
            <a:r>
              <a:rPr lang="en-US" altLang="en-US" sz="2000" dirty="0"/>
              <a:t>One or many address spaces</a:t>
            </a:r>
          </a:p>
          <a:p>
            <a:pPr lvl="1"/>
            <a:r>
              <a:rPr lang="en-US" altLang="en-US" sz="2000" dirty="0"/>
              <a:t>One or many threads per address space</a:t>
            </a:r>
          </a:p>
          <a:p>
            <a:pPr lvl="1"/>
            <a:endParaRPr lang="en-US" altLang="en-US" sz="2000" dirty="0"/>
          </a:p>
        </p:txBody>
      </p:sp>
      <p:sp>
        <p:nvSpPr>
          <p:cNvPr id="327693" name="Rectangle 13"/>
          <p:cNvSpPr>
            <a:spLocks noChangeArrowheads="1"/>
          </p:cNvSpPr>
          <p:nvPr/>
        </p:nvSpPr>
        <p:spPr bwMode="auto">
          <a:xfrm>
            <a:off x="5520690" y="5120640"/>
            <a:ext cx="2286000" cy="1001316"/>
          </a:xfrm>
          <a:prstGeom prst="rect">
            <a:avLst/>
          </a:prstGeom>
          <a:solidFill>
            <a:srgbClr val="00FFFF"/>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Mach, OS/2, Linux</a:t>
            </a:r>
          </a:p>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Windows 10</a:t>
            </a:r>
          </a:p>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Win NT to XP, Solaris, HP-UX, OS X</a:t>
            </a:r>
          </a:p>
        </p:txBody>
      </p:sp>
      <p:sp>
        <p:nvSpPr>
          <p:cNvPr id="327692" name="Rectangle 12"/>
          <p:cNvSpPr>
            <a:spLocks noChangeArrowheads="1"/>
          </p:cNvSpPr>
          <p:nvPr/>
        </p:nvSpPr>
        <p:spPr bwMode="auto">
          <a:xfrm>
            <a:off x="3291840" y="5120640"/>
            <a:ext cx="2228850" cy="1001316"/>
          </a:xfrm>
          <a:prstGeom prst="rect">
            <a:avLst/>
          </a:prstGeom>
          <a:solidFill>
            <a:srgbClr val="00FFFF"/>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Embedded systems (</a:t>
            </a:r>
            <a:r>
              <a:rPr lang="en-US" altLang="en-US" sz="1500" b="0" dirty="0" err="1">
                <a:latin typeface="Gill Sans Light" panose="020B0302020104020203" pitchFamily="34" charset="-79"/>
                <a:ea typeface="Gill Sans" charset="0"/>
                <a:cs typeface="Gill Sans Light" panose="020B0302020104020203" pitchFamily="34" charset="-79"/>
              </a:rPr>
              <a:t>Geoworks</a:t>
            </a:r>
            <a:r>
              <a:rPr lang="en-US" altLang="en-US" sz="1500" b="0" dirty="0">
                <a:latin typeface="Gill Sans Light" panose="020B0302020104020203" pitchFamily="34" charset="-79"/>
                <a:ea typeface="Gill Sans" charset="0"/>
                <a:cs typeface="Gill Sans Light" panose="020B0302020104020203" pitchFamily="34" charset="-79"/>
              </a:rPr>
              <a:t>, VxWorks, </a:t>
            </a:r>
            <a:r>
              <a:rPr lang="en-US" altLang="en-US" sz="1500" b="0" dirty="0" err="1">
                <a:latin typeface="Gill Sans Light" panose="020B0302020104020203" pitchFamily="34" charset="-79"/>
                <a:ea typeface="Gill Sans" charset="0"/>
                <a:cs typeface="Gill Sans Light" panose="020B0302020104020203" pitchFamily="34" charset="-79"/>
              </a:rPr>
              <a:t>JavaOS</a:t>
            </a:r>
            <a:r>
              <a:rPr lang="en-US" altLang="en-US" sz="1500" b="0" dirty="0">
                <a:latin typeface="Gill Sans Light" panose="020B0302020104020203" pitchFamily="34" charset="-79"/>
                <a:ea typeface="Gill Sans" charset="0"/>
                <a:cs typeface="Gill Sans Light" panose="020B0302020104020203" pitchFamily="34" charset="-79"/>
              </a:rPr>
              <a:t>, Pilot(PC), etc.)</a:t>
            </a:r>
          </a:p>
        </p:txBody>
      </p:sp>
      <p:sp>
        <p:nvSpPr>
          <p:cNvPr id="327690" name="Rectangle 10"/>
          <p:cNvSpPr>
            <a:spLocks noChangeArrowheads="1"/>
          </p:cNvSpPr>
          <p:nvPr/>
        </p:nvSpPr>
        <p:spPr bwMode="auto">
          <a:xfrm>
            <a:off x="5520690" y="4549141"/>
            <a:ext cx="2286000" cy="583406"/>
          </a:xfrm>
          <a:prstGeom prst="rect">
            <a:avLst/>
          </a:prstGeom>
          <a:solidFill>
            <a:srgbClr val="00FFFF"/>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a:latin typeface="Gill Sans Light" panose="020B0302020104020203" pitchFamily="34" charset="-79"/>
                <a:ea typeface="Gill Sans" charset="0"/>
                <a:cs typeface="Gill Sans Light" panose="020B0302020104020203" pitchFamily="34" charset="-79"/>
              </a:rPr>
              <a:t>Traditional UNIX</a:t>
            </a:r>
          </a:p>
        </p:txBody>
      </p:sp>
      <p:sp>
        <p:nvSpPr>
          <p:cNvPr id="327689" name="Rectangle 9"/>
          <p:cNvSpPr>
            <a:spLocks noChangeArrowheads="1"/>
          </p:cNvSpPr>
          <p:nvPr/>
        </p:nvSpPr>
        <p:spPr bwMode="auto">
          <a:xfrm>
            <a:off x="3291840" y="4549141"/>
            <a:ext cx="2228850" cy="583406"/>
          </a:xfrm>
          <a:prstGeom prst="rect">
            <a:avLst/>
          </a:prstGeom>
          <a:solidFill>
            <a:srgbClr val="00FFFF"/>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MS/DOS, early Macintosh</a:t>
            </a:r>
          </a:p>
        </p:txBody>
      </p:sp>
      <p:grpSp>
        <p:nvGrpSpPr>
          <p:cNvPr id="327749" name="Group 69"/>
          <p:cNvGrpSpPr>
            <a:grpSpLocks/>
          </p:cNvGrpSpPr>
          <p:nvPr/>
        </p:nvGrpSpPr>
        <p:grpSpPr bwMode="auto">
          <a:xfrm>
            <a:off x="1520190" y="3920490"/>
            <a:ext cx="1771650" cy="2201466"/>
            <a:chOff x="240" y="960"/>
            <a:chExt cx="1488" cy="1849"/>
          </a:xfrm>
        </p:grpSpPr>
        <p:grpSp>
          <p:nvGrpSpPr>
            <p:cNvPr id="36886" name="Group 64"/>
            <p:cNvGrpSpPr>
              <a:grpSpLocks/>
            </p:cNvGrpSpPr>
            <p:nvPr/>
          </p:nvGrpSpPr>
          <p:grpSpPr bwMode="auto">
            <a:xfrm>
              <a:off x="240" y="1488"/>
              <a:ext cx="1488" cy="1321"/>
              <a:chOff x="240" y="1528"/>
              <a:chExt cx="1488" cy="1377"/>
            </a:xfrm>
          </p:grpSpPr>
          <p:sp>
            <p:nvSpPr>
              <p:cNvPr id="36888" name="Rectangle 11"/>
              <p:cNvSpPr>
                <a:spLocks noChangeArrowheads="1"/>
              </p:cNvSpPr>
              <p:nvPr/>
            </p:nvSpPr>
            <p:spPr bwMode="auto">
              <a:xfrm>
                <a:off x="240" y="2040"/>
                <a:ext cx="1488" cy="865"/>
              </a:xfrm>
              <a:prstGeom prst="rect">
                <a:avLst/>
              </a:prstGeom>
              <a:solidFill>
                <a:srgbClr val="53FB25"/>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Many</a:t>
                </a:r>
              </a:p>
            </p:txBody>
          </p:sp>
          <p:sp>
            <p:nvSpPr>
              <p:cNvPr id="36889" name="Rectangle 8"/>
              <p:cNvSpPr>
                <a:spLocks noChangeArrowheads="1"/>
              </p:cNvSpPr>
              <p:nvPr/>
            </p:nvSpPr>
            <p:spPr bwMode="auto">
              <a:xfrm>
                <a:off x="240" y="1528"/>
                <a:ext cx="1488" cy="512"/>
              </a:xfrm>
              <a:prstGeom prst="rect">
                <a:avLst/>
              </a:prstGeom>
              <a:solidFill>
                <a:srgbClr val="53FB25"/>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One</a:t>
                </a:r>
              </a:p>
            </p:txBody>
          </p:sp>
        </p:grpSp>
        <p:sp>
          <p:nvSpPr>
            <p:cNvPr id="36887" name="Rectangle 5"/>
            <p:cNvSpPr>
              <a:spLocks noChangeArrowheads="1"/>
            </p:cNvSpPr>
            <p:nvPr/>
          </p:nvSpPr>
          <p:spPr bwMode="auto">
            <a:xfrm>
              <a:off x="288" y="960"/>
              <a:ext cx="960" cy="432"/>
            </a:xfrm>
            <a:prstGeom prst="rect">
              <a:avLst/>
            </a:prstGeom>
            <a:noFill/>
            <a:ln>
              <a:noFill/>
            </a:ln>
            <a:effectLst/>
            <a:extLst>
              <a:ext uri="{909E8E84-426E-40dd-AFC4-6F175D3DCCD1}">
                <a14:hiddenFill xmlns="" xmlns:a14="http://schemas.microsoft.com/office/drawing/2010/main">
                  <a:solidFill>
                    <a:srgbClr val="53FB25"/>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 threads</a:t>
              </a:r>
            </a:p>
            <a:p>
              <a:pP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Per AS:</a:t>
              </a:r>
            </a:p>
          </p:txBody>
        </p:sp>
      </p:grpSp>
      <p:grpSp>
        <p:nvGrpSpPr>
          <p:cNvPr id="327746" name="Group 66"/>
          <p:cNvGrpSpPr>
            <a:grpSpLocks/>
          </p:cNvGrpSpPr>
          <p:nvPr/>
        </p:nvGrpSpPr>
        <p:grpSpPr bwMode="auto">
          <a:xfrm>
            <a:off x="2663190" y="3291841"/>
            <a:ext cx="5143500" cy="1259578"/>
            <a:chOff x="1200" y="432"/>
            <a:chExt cx="4320" cy="1106"/>
          </a:xfrm>
        </p:grpSpPr>
        <p:sp>
          <p:nvSpPr>
            <p:cNvPr id="36883" name="Rectangle 7"/>
            <p:cNvSpPr>
              <a:spLocks noChangeArrowheads="1"/>
            </p:cNvSpPr>
            <p:nvPr/>
          </p:nvSpPr>
          <p:spPr bwMode="auto">
            <a:xfrm>
              <a:off x="3600" y="432"/>
              <a:ext cx="1920" cy="1096"/>
            </a:xfrm>
            <a:prstGeom prst="rect">
              <a:avLst/>
            </a:prstGeom>
            <a:solidFill>
              <a:srgbClr val="53FB25"/>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Many</a:t>
              </a:r>
            </a:p>
          </p:txBody>
        </p:sp>
        <p:sp>
          <p:nvSpPr>
            <p:cNvPr id="36884" name="Rectangle 6"/>
            <p:cNvSpPr>
              <a:spLocks noChangeArrowheads="1"/>
            </p:cNvSpPr>
            <p:nvPr/>
          </p:nvSpPr>
          <p:spPr bwMode="auto">
            <a:xfrm>
              <a:off x="1728" y="432"/>
              <a:ext cx="1872" cy="1096"/>
            </a:xfrm>
            <a:prstGeom prst="rect">
              <a:avLst/>
            </a:prstGeom>
            <a:solidFill>
              <a:srgbClr val="53FB25"/>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One</a:t>
              </a:r>
            </a:p>
          </p:txBody>
        </p:sp>
        <p:sp>
          <p:nvSpPr>
            <p:cNvPr id="36885" name="Rectangle 65"/>
            <p:cNvSpPr>
              <a:spLocks noChangeArrowheads="1"/>
            </p:cNvSpPr>
            <p:nvPr/>
          </p:nvSpPr>
          <p:spPr bwMode="auto">
            <a:xfrm rot="16200000">
              <a:off x="888" y="794"/>
              <a:ext cx="1056" cy="432"/>
            </a:xfrm>
            <a:prstGeom prst="rect">
              <a:avLst/>
            </a:prstGeom>
            <a:noFill/>
            <a:ln>
              <a:noFill/>
            </a:ln>
            <a:effectLst/>
            <a:extLst>
              <a:ext uri="{909E8E84-426E-40dd-AFC4-6F175D3DCCD1}">
                <a14:hiddenFill xmlns="" xmlns:a14="http://schemas.microsoft.com/office/drawing/2010/main">
                  <a:solidFill>
                    <a:srgbClr val="53FB25"/>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 of </a:t>
              </a:r>
              <a:r>
                <a:rPr lang="en-US" altLang="en-US" b="0" dirty="0" err="1">
                  <a:latin typeface="Gill Sans Light" panose="020B0302020104020203" pitchFamily="34" charset="-79"/>
                  <a:ea typeface="Gill Sans" charset="0"/>
                  <a:cs typeface="Gill Sans Light" panose="020B0302020104020203" pitchFamily="34" charset="-79"/>
                </a:rPr>
                <a:t>addr</a:t>
              </a:r>
              <a:r>
                <a:rPr lang="en-US" altLang="en-US" b="0" dirty="0">
                  <a:latin typeface="Gill Sans Light" panose="020B0302020104020203" pitchFamily="34" charset="-79"/>
                  <a:ea typeface="Gill Sans" charset="0"/>
                  <a:cs typeface="Gill Sans Light" panose="020B0302020104020203" pitchFamily="34" charset="-79"/>
                </a:rPr>
                <a:t> spaces:</a:t>
              </a:r>
            </a:p>
          </p:txBody>
        </p:sp>
      </p:grpSp>
      <p:grpSp>
        <p:nvGrpSpPr>
          <p:cNvPr id="36874" name="Group 68"/>
          <p:cNvGrpSpPr>
            <a:grpSpLocks/>
          </p:cNvGrpSpPr>
          <p:nvPr/>
        </p:nvGrpSpPr>
        <p:grpSpPr bwMode="auto">
          <a:xfrm>
            <a:off x="1520190" y="3291840"/>
            <a:ext cx="6286500" cy="2830116"/>
            <a:chOff x="240" y="432"/>
            <a:chExt cx="5280" cy="2473"/>
          </a:xfrm>
        </p:grpSpPr>
        <p:sp>
          <p:nvSpPr>
            <p:cNvPr id="36875" name="Line 15"/>
            <p:cNvSpPr>
              <a:spLocks noChangeShapeType="1"/>
            </p:cNvSpPr>
            <p:nvPr/>
          </p:nvSpPr>
          <p:spPr bwMode="auto">
            <a:xfrm>
              <a:off x="240" y="1528"/>
              <a:ext cx="528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6" name="Line 16"/>
            <p:cNvSpPr>
              <a:spLocks noChangeShapeType="1"/>
            </p:cNvSpPr>
            <p:nvPr/>
          </p:nvSpPr>
          <p:spPr bwMode="auto">
            <a:xfrm>
              <a:off x="240" y="2040"/>
              <a:ext cx="528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7" name="Line 17"/>
            <p:cNvSpPr>
              <a:spLocks noChangeShapeType="1"/>
            </p:cNvSpPr>
            <p:nvPr/>
          </p:nvSpPr>
          <p:spPr bwMode="auto">
            <a:xfrm>
              <a:off x="240" y="2905"/>
              <a:ext cx="528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8" name="Line 18"/>
            <p:cNvSpPr>
              <a:spLocks noChangeShapeType="1"/>
            </p:cNvSpPr>
            <p:nvPr/>
          </p:nvSpPr>
          <p:spPr bwMode="auto">
            <a:xfrm>
              <a:off x="240" y="432"/>
              <a:ext cx="0" cy="2473"/>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9" name="Line 19"/>
            <p:cNvSpPr>
              <a:spLocks noChangeShapeType="1"/>
            </p:cNvSpPr>
            <p:nvPr/>
          </p:nvSpPr>
          <p:spPr bwMode="auto">
            <a:xfrm>
              <a:off x="1728" y="432"/>
              <a:ext cx="0" cy="2473"/>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0" name="Line 21"/>
            <p:cNvSpPr>
              <a:spLocks noChangeShapeType="1"/>
            </p:cNvSpPr>
            <p:nvPr/>
          </p:nvSpPr>
          <p:spPr bwMode="auto">
            <a:xfrm>
              <a:off x="5520" y="432"/>
              <a:ext cx="0" cy="2473"/>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1" name="Line 20"/>
            <p:cNvSpPr>
              <a:spLocks noChangeShapeType="1"/>
            </p:cNvSpPr>
            <p:nvPr/>
          </p:nvSpPr>
          <p:spPr bwMode="auto">
            <a:xfrm>
              <a:off x="3600" y="432"/>
              <a:ext cx="0" cy="247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2" name="Line 14"/>
            <p:cNvSpPr>
              <a:spLocks noChangeShapeType="1"/>
            </p:cNvSpPr>
            <p:nvPr/>
          </p:nvSpPr>
          <p:spPr bwMode="auto">
            <a:xfrm>
              <a:off x="240" y="432"/>
              <a:ext cx="528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grpSp>
    </p:spTree>
    <p:extLst>
      <p:ext uri="{BB962C8B-B14F-4D97-AF65-F5344CB8AC3E}">
        <p14:creationId xmlns:p14="http://schemas.microsoft.com/office/powerpoint/2010/main" val="801949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6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4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68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68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69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69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7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uiExpand="1" build="p" bldLvl="2"/>
      <p:bldP spid="327693" grpId="0" animBg="1"/>
      <p:bldP spid="327692" grpId="0" animBg="1"/>
      <p:bldP spid="327690" grpId="0" animBg="1"/>
      <p:bldP spid="32768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4" name="Rectangle 10"/>
          <p:cNvSpPr>
            <a:spLocks noChangeArrowheads="1"/>
          </p:cNvSpPr>
          <p:nvPr/>
        </p:nvSpPr>
        <p:spPr bwMode="auto">
          <a:xfrm>
            <a:off x="1975485" y="4642718"/>
            <a:ext cx="6503063" cy="685801"/>
          </a:xfrm>
          <a:prstGeom prst="rect">
            <a:avLst/>
          </a:prstGeom>
          <a:solidFill>
            <a:schemeClr val="accent5">
              <a:lumMod val="60000"/>
              <a:lumOff val="4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Load/Store    Disable Interrupts   </a:t>
            </a:r>
            <a:r>
              <a:rPr lang="en-US" altLang="en-US" sz="2000" b="0" dirty="0" err="1">
                <a:latin typeface="Gill Sans Light" panose="020B0302020104020203" pitchFamily="34" charset="-79"/>
                <a:ea typeface="Gill Sans" charset="0"/>
                <a:cs typeface="Gill Sans Light" panose="020B0302020104020203" pitchFamily="34" charset="-79"/>
              </a:rPr>
              <a:t>Test&amp;Set</a:t>
            </a:r>
            <a:endParaRPr lang="en-US" altLang="en-US" sz="2000" b="0" dirty="0">
              <a:latin typeface="Gill Sans Light" panose="020B0302020104020203" pitchFamily="34" charset="-79"/>
              <a:ea typeface="Gill Sans" charset="0"/>
              <a:cs typeface="Gill Sans Light" panose="020B0302020104020203" pitchFamily="34" charset="-79"/>
            </a:endParaRPr>
          </a:p>
        </p:txBody>
      </p:sp>
      <p:sp>
        <p:nvSpPr>
          <p:cNvPr id="436232" name="Rectangle 8"/>
          <p:cNvSpPr>
            <a:spLocks noChangeArrowheads="1"/>
          </p:cNvSpPr>
          <p:nvPr/>
        </p:nvSpPr>
        <p:spPr bwMode="auto">
          <a:xfrm>
            <a:off x="1975485" y="3194918"/>
            <a:ext cx="6503063" cy="1447800"/>
          </a:xfrm>
          <a:prstGeom prst="rect">
            <a:avLst/>
          </a:prstGeom>
          <a:solidFill>
            <a:schemeClr val="accent2">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Mutex   Semaphores   Condition Variables</a:t>
            </a:r>
          </a:p>
        </p:txBody>
      </p:sp>
      <p:sp>
        <p:nvSpPr>
          <p:cNvPr id="436230" name="Rectangle 6"/>
          <p:cNvSpPr>
            <a:spLocks noChangeArrowheads="1"/>
          </p:cNvSpPr>
          <p:nvPr/>
        </p:nvSpPr>
        <p:spPr bwMode="auto">
          <a:xfrm>
            <a:off x="1975485" y="2356718"/>
            <a:ext cx="6503063" cy="838200"/>
          </a:xfrm>
          <a:prstGeom prst="rect">
            <a:avLst/>
          </a:prstGeom>
          <a:solidFill>
            <a:schemeClr val="accent3">
              <a:lumMod val="60000"/>
              <a:lumOff val="4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Bounded Buffers</a:t>
            </a:r>
          </a:p>
        </p:txBody>
      </p:sp>
      <p:grpSp>
        <p:nvGrpSpPr>
          <p:cNvPr id="436261" name="Group 37"/>
          <p:cNvGrpSpPr>
            <a:grpSpLocks/>
          </p:cNvGrpSpPr>
          <p:nvPr/>
        </p:nvGrpSpPr>
        <p:grpSpPr bwMode="auto">
          <a:xfrm>
            <a:off x="591854" y="2356718"/>
            <a:ext cx="7886700" cy="2971800"/>
            <a:chOff x="144" y="480"/>
            <a:chExt cx="5472" cy="1872"/>
          </a:xfrm>
        </p:grpSpPr>
        <p:grpSp>
          <p:nvGrpSpPr>
            <p:cNvPr id="36872" name="Group 35"/>
            <p:cNvGrpSpPr>
              <a:grpSpLocks/>
            </p:cNvGrpSpPr>
            <p:nvPr/>
          </p:nvGrpSpPr>
          <p:grpSpPr bwMode="auto">
            <a:xfrm>
              <a:off x="144" y="480"/>
              <a:ext cx="960" cy="1872"/>
              <a:chOff x="144" y="768"/>
              <a:chExt cx="960" cy="1872"/>
            </a:xfrm>
          </p:grpSpPr>
          <p:sp>
            <p:nvSpPr>
              <p:cNvPr id="36880" name="Rectangle 9"/>
              <p:cNvSpPr>
                <a:spLocks noChangeArrowheads="1"/>
              </p:cNvSpPr>
              <p:nvPr/>
            </p:nvSpPr>
            <p:spPr bwMode="auto">
              <a:xfrm>
                <a:off x="144" y="2208"/>
                <a:ext cx="960" cy="432"/>
              </a:xfrm>
              <a:prstGeom prst="rect">
                <a:avLst/>
              </a:prstGeom>
              <a:solidFill>
                <a:schemeClr val="accent1">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Atomic Inst</a:t>
                </a:r>
              </a:p>
            </p:txBody>
          </p:sp>
          <p:sp>
            <p:nvSpPr>
              <p:cNvPr id="36881" name="Rectangle 7"/>
              <p:cNvSpPr>
                <a:spLocks noChangeArrowheads="1"/>
              </p:cNvSpPr>
              <p:nvPr/>
            </p:nvSpPr>
            <p:spPr bwMode="auto">
              <a:xfrm>
                <a:off x="144" y="1296"/>
                <a:ext cx="960" cy="912"/>
              </a:xfrm>
              <a:prstGeom prst="rect">
                <a:avLst/>
              </a:prstGeom>
              <a:solidFill>
                <a:schemeClr val="accent1">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Synch Objects</a:t>
                </a:r>
              </a:p>
            </p:txBody>
          </p:sp>
          <p:sp>
            <p:nvSpPr>
              <p:cNvPr id="36882" name="Rectangle 5"/>
              <p:cNvSpPr>
                <a:spLocks noChangeArrowheads="1"/>
              </p:cNvSpPr>
              <p:nvPr/>
            </p:nvSpPr>
            <p:spPr bwMode="auto">
              <a:xfrm>
                <a:off x="144" y="768"/>
                <a:ext cx="960" cy="528"/>
              </a:xfrm>
              <a:prstGeom prst="rect">
                <a:avLst/>
              </a:prstGeom>
              <a:solidFill>
                <a:schemeClr val="accent1">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Programs</a:t>
                </a:r>
              </a:p>
            </p:txBody>
          </p:sp>
        </p:grpSp>
        <p:sp>
          <p:nvSpPr>
            <p:cNvPr id="36873" name="Line 11"/>
            <p:cNvSpPr>
              <a:spLocks noChangeShapeType="1"/>
            </p:cNvSpPr>
            <p:nvPr/>
          </p:nvSpPr>
          <p:spPr bwMode="auto">
            <a:xfrm>
              <a:off x="144" y="480"/>
              <a:ext cx="5472"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4" name="Line 12"/>
            <p:cNvSpPr>
              <a:spLocks noChangeShapeType="1"/>
            </p:cNvSpPr>
            <p:nvPr/>
          </p:nvSpPr>
          <p:spPr bwMode="auto">
            <a:xfrm>
              <a:off x="144" y="1008"/>
              <a:ext cx="54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5" name="Line 13"/>
            <p:cNvSpPr>
              <a:spLocks noChangeShapeType="1"/>
            </p:cNvSpPr>
            <p:nvPr/>
          </p:nvSpPr>
          <p:spPr bwMode="auto">
            <a:xfrm>
              <a:off x="144" y="1920"/>
              <a:ext cx="54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6" name="Line 14"/>
            <p:cNvSpPr>
              <a:spLocks noChangeShapeType="1"/>
            </p:cNvSpPr>
            <p:nvPr/>
          </p:nvSpPr>
          <p:spPr bwMode="auto">
            <a:xfrm>
              <a:off x="144" y="2352"/>
              <a:ext cx="5472"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7" name="Line 15"/>
            <p:cNvSpPr>
              <a:spLocks noChangeShapeType="1"/>
            </p:cNvSpPr>
            <p:nvPr/>
          </p:nvSpPr>
          <p:spPr bwMode="auto">
            <a:xfrm>
              <a:off x="144" y="480"/>
              <a:ext cx="0" cy="1872"/>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8" name="Line 16"/>
            <p:cNvSpPr>
              <a:spLocks noChangeShapeType="1"/>
            </p:cNvSpPr>
            <p:nvPr/>
          </p:nvSpPr>
          <p:spPr bwMode="auto">
            <a:xfrm>
              <a:off x="1104" y="480"/>
              <a:ext cx="0" cy="187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9" name="Line 17"/>
            <p:cNvSpPr>
              <a:spLocks noChangeShapeType="1"/>
            </p:cNvSpPr>
            <p:nvPr/>
          </p:nvSpPr>
          <p:spPr bwMode="auto">
            <a:xfrm>
              <a:off x="5616" y="480"/>
              <a:ext cx="0" cy="1872"/>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grpSp>
      <p:sp>
        <p:nvSpPr>
          <p:cNvPr id="36866" name="Rectangle 2"/>
          <p:cNvSpPr>
            <a:spLocks noGrp="1" noChangeArrowheads="1"/>
          </p:cNvSpPr>
          <p:nvPr>
            <p:ph type="title"/>
          </p:nvPr>
        </p:nvSpPr>
        <p:spPr/>
        <p:txBody>
          <a:bodyPr/>
          <a:lstStyle/>
          <a:p>
            <a:r>
              <a:rPr lang="en-US" altLang="ko-KR" dirty="0"/>
              <a:t>Implementing Synchronization Objects</a:t>
            </a:r>
          </a:p>
        </p:txBody>
      </p:sp>
    </p:spTree>
    <p:extLst>
      <p:ext uri="{BB962C8B-B14F-4D97-AF65-F5344CB8AC3E}">
        <p14:creationId xmlns:p14="http://schemas.microsoft.com/office/powerpoint/2010/main" val="375922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36234"/>
                                        </p:tgtEl>
                                        <p:attrNameLst>
                                          <p:attrName>style.visibility</p:attrName>
                                        </p:attrNameLst>
                                      </p:cBhvr>
                                      <p:to>
                                        <p:strVal val="visible"/>
                                      </p:to>
                                    </p:set>
                                    <p:anim calcmode="lin" valueType="num">
                                      <p:cBhvr additive="base">
                                        <p:cTn id="11" dur="500" fill="hold"/>
                                        <p:tgtEl>
                                          <p:spTgt spid="436234"/>
                                        </p:tgtEl>
                                        <p:attrNameLst>
                                          <p:attrName>ppt_x</p:attrName>
                                        </p:attrNameLst>
                                      </p:cBhvr>
                                      <p:tavLst>
                                        <p:tav tm="0">
                                          <p:val>
                                            <p:strVal val="#ppt_x"/>
                                          </p:val>
                                        </p:tav>
                                        <p:tav tm="100000">
                                          <p:val>
                                            <p:strVal val="#ppt_x"/>
                                          </p:val>
                                        </p:tav>
                                      </p:tavLst>
                                    </p:anim>
                                    <p:anim calcmode="lin" valueType="num">
                                      <p:cBhvr additive="base">
                                        <p:cTn id="12" dur="500" fill="hold"/>
                                        <p:tgtEl>
                                          <p:spTgt spid="43623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6232"/>
                                        </p:tgtEl>
                                        <p:attrNameLst>
                                          <p:attrName>style.visibility</p:attrName>
                                        </p:attrNameLst>
                                      </p:cBhvr>
                                      <p:to>
                                        <p:strVal val="visible"/>
                                      </p:to>
                                    </p:set>
                                    <p:anim calcmode="lin" valueType="num">
                                      <p:cBhvr additive="base">
                                        <p:cTn id="17" dur="500" fill="hold"/>
                                        <p:tgtEl>
                                          <p:spTgt spid="436232"/>
                                        </p:tgtEl>
                                        <p:attrNameLst>
                                          <p:attrName>ppt_x</p:attrName>
                                        </p:attrNameLst>
                                      </p:cBhvr>
                                      <p:tavLst>
                                        <p:tav tm="0">
                                          <p:val>
                                            <p:strVal val="#ppt_x"/>
                                          </p:val>
                                        </p:tav>
                                        <p:tav tm="100000">
                                          <p:val>
                                            <p:strVal val="#ppt_x"/>
                                          </p:val>
                                        </p:tav>
                                      </p:tavLst>
                                    </p:anim>
                                    <p:anim calcmode="lin" valueType="num">
                                      <p:cBhvr additive="base">
                                        <p:cTn id="18" dur="500" fill="hold"/>
                                        <p:tgtEl>
                                          <p:spTgt spid="43623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6230"/>
                                        </p:tgtEl>
                                        <p:attrNameLst>
                                          <p:attrName>style.visibility</p:attrName>
                                        </p:attrNameLst>
                                      </p:cBhvr>
                                      <p:to>
                                        <p:strVal val="visible"/>
                                      </p:to>
                                    </p:set>
                                    <p:anim calcmode="lin" valueType="num">
                                      <p:cBhvr additive="base">
                                        <p:cTn id="23" dur="500" fill="hold"/>
                                        <p:tgtEl>
                                          <p:spTgt spid="436230"/>
                                        </p:tgtEl>
                                        <p:attrNameLst>
                                          <p:attrName>ppt_x</p:attrName>
                                        </p:attrNameLst>
                                      </p:cBhvr>
                                      <p:tavLst>
                                        <p:tav tm="0">
                                          <p:val>
                                            <p:strVal val="#ppt_x"/>
                                          </p:val>
                                        </p:tav>
                                        <p:tav tm="100000">
                                          <p:val>
                                            <p:strVal val="#ppt_x"/>
                                          </p:val>
                                        </p:tav>
                                      </p:tavLst>
                                    </p:anim>
                                    <p:anim calcmode="lin" valueType="num">
                                      <p:cBhvr additive="base">
                                        <p:cTn id="24" dur="500" fill="hold"/>
                                        <p:tgtEl>
                                          <p:spTgt spid="436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34" grpId="0" animBg="1"/>
      <p:bldP spid="436232" grpId="0" animBg="1"/>
      <p:bldP spid="4362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FC08-6ECE-244B-A884-B23268A6C93B}"/>
              </a:ext>
            </a:extLst>
          </p:cNvPr>
          <p:cNvSpPr>
            <a:spLocks noGrp="1"/>
          </p:cNvSpPr>
          <p:nvPr>
            <p:ph type="title"/>
          </p:nvPr>
        </p:nvSpPr>
        <p:spPr/>
        <p:txBody>
          <a:bodyPr/>
          <a:lstStyle/>
          <a:p>
            <a:r>
              <a:rPr lang="en-US" dirty="0"/>
              <a:t>Mutex Implementation - Take 1:</a:t>
            </a:r>
            <a:br>
              <a:rPr lang="en-US" dirty="0"/>
            </a:br>
            <a:r>
              <a:rPr lang="en-US" dirty="0"/>
              <a:t>Using only Load and Store</a:t>
            </a:r>
          </a:p>
        </p:txBody>
      </p:sp>
      <p:sp>
        <p:nvSpPr>
          <p:cNvPr id="3" name="Content Placeholder 2">
            <a:extLst>
              <a:ext uri="{FF2B5EF4-FFF2-40B4-BE49-F238E27FC236}">
                <a16:creationId xmlns:a16="http://schemas.microsoft.com/office/drawing/2014/main" id="{F58A282C-5E0D-EA45-A9D6-31A113D00674}"/>
              </a:ext>
            </a:extLst>
          </p:cNvPr>
          <p:cNvSpPr>
            <a:spLocks noGrp="1"/>
          </p:cNvSpPr>
          <p:nvPr>
            <p:ph idx="1"/>
          </p:nvPr>
        </p:nvSpPr>
        <p:spPr>
          <a:xfrm>
            <a:off x="628650" y="3883876"/>
            <a:ext cx="7886700" cy="2761400"/>
          </a:xfrm>
        </p:spPr>
        <p:txBody>
          <a:bodyPr/>
          <a:lstStyle/>
          <a:p>
            <a:r>
              <a:rPr lang="en-US" altLang="ko-KR" sz="2000" dirty="0"/>
              <a:t>This works, but it’s very unsatisfactory</a:t>
            </a:r>
          </a:p>
          <a:p>
            <a:pPr lvl="1"/>
            <a:r>
              <a:rPr lang="en-US" altLang="ko-KR" sz="1800" dirty="0"/>
              <a:t>Way too </a:t>
            </a:r>
            <a:r>
              <a:rPr lang="en-US" altLang="ko-KR" sz="1800" dirty="0">
                <a:solidFill>
                  <a:srgbClr val="FF0000"/>
                </a:solidFill>
              </a:rPr>
              <a:t>complex</a:t>
            </a:r>
            <a:r>
              <a:rPr lang="en-US" altLang="ko-KR" sz="1800" dirty="0"/>
              <a:t> – even for two threads!</a:t>
            </a:r>
          </a:p>
          <a:p>
            <a:pPr lvl="2"/>
            <a:r>
              <a:rPr lang="en-US" altLang="ko-KR" sz="1600" dirty="0"/>
              <a:t>It’s hard to convince yourself that this really works</a:t>
            </a:r>
          </a:p>
          <a:p>
            <a:pPr lvl="2"/>
            <a:r>
              <a:rPr lang="en-US" sz="1600" dirty="0"/>
              <a:t>Reasoning is even harder when modern compilers/hardware reorder instructions</a:t>
            </a:r>
            <a:endParaRPr lang="en-US" altLang="ko-KR" sz="1600" dirty="0"/>
          </a:p>
          <a:p>
            <a:pPr lvl="1"/>
            <a:r>
              <a:rPr lang="en-US" altLang="ko-KR" sz="1800" dirty="0"/>
              <a:t>Thread A’s </a:t>
            </a:r>
            <a:r>
              <a:rPr lang="en-US" altLang="ko-KR" sz="1800" dirty="0">
                <a:solidFill>
                  <a:srgbClr val="FF0000"/>
                </a:solidFill>
              </a:rPr>
              <a:t>code is different from </a:t>
            </a:r>
            <a:r>
              <a:rPr lang="en-US" altLang="ko-KR" sz="1800" dirty="0"/>
              <a:t>thread B’s – what if there are lots of threads?</a:t>
            </a:r>
          </a:p>
          <a:p>
            <a:pPr lvl="2"/>
            <a:r>
              <a:rPr lang="en-US" altLang="ko-KR" sz="1600" dirty="0"/>
              <a:t>Code would have to be slightly different for each thread (see </a:t>
            </a:r>
            <a:r>
              <a:rPr lang="en-US" altLang="ko-KR" sz="1600" i="1" dirty="0">
                <a:solidFill>
                  <a:srgbClr val="FF0000"/>
                </a:solidFill>
              </a:rPr>
              <a:t>Peterson’s algorithm</a:t>
            </a:r>
            <a:r>
              <a:rPr lang="en-US" altLang="ko-KR" sz="1600" dirty="0"/>
              <a:t>)</a:t>
            </a:r>
          </a:p>
          <a:p>
            <a:pPr lvl="1"/>
            <a:r>
              <a:rPr lang="en-US" altLang="ko-KR" sz="1800" dirty="0"/>
              <a:t>Thread A is </a:t>
            </a:r>
            <a:r>
              <a:rPr lang="en-US" altLang="ko-KR" sz="1800" dirty="0">
                <a:solidFill>
                  <a:srgbClr val="FF0000"/>
                </a:solidFill>
              </a:rPr>
              <a:t>busy-waiting</a:t>
            </a:r>
            <a:r>
              <a:rPr lang="en-US" altLang="ko-KR" sz="1800" dirty="0"/>
              <a:t> while waiting for thread B (consuming CPU cycles)</a:t>
            </a:r>
            <a:endParaRPr lang="en-US" altLang="ko-KR" sz="1800" b="1" dirty="0">
              <a:solidFill>
                <a:srgbClr val="FF0000"/>
              </a:solidFill>
            </a:endParaRPr>
          </a:p>
        </p:txBody>
      </p:sp>
      <p:sp>
        <p:nvSpPr>
          <p:cNvPr id="4" name="Content Placeholder 3">
            <a:extLst>
              <a:ext uri="{FF2B5EF4-FFF2-40B4-BE49-F238E27FC236}">
                <a16:creationId xmlns:a16="http://schemas.microsoft.com/office/drawing/2014/main" id="{780FCFB2-E309-974E-8FBD-6FA647BD2715}"/>
              </a:ext>
            </a:extLst>
          </p:cNvPr>
          <p:cNvSpPr txBox="1">
            <a:spLocks/>
          </p:cNvSpPr>
          <p:nvPr/>
        </p:nvSpPr>
        <p:spPr bwMode="auto">
          <a:xfrm>
            <a:off x="628650" y="1658321"/>
            <a:ext cx="3943350" cy="177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A</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1;</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valueB</a:t>
            </a:r>
            <a:r>
              <a:rPr lang="en-US" sz="1600" dirty="0">
                <a:latin typeface="Ubuntu Mono" panose="020B0509030602030204" pitchFamily="49" charset="0"/>
              </a:rPr>
              <a:t> == BUSY &amp;&amp; turn == 1);</a:t>
            </a:r>
          </a:p>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critical section</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FREE;</a:t>
            </a:r>
          </a:p>
        </p:txBody>
      </p:sp>
      <p:sp>
        <p:nvSpPr>
          <p:cNvPr id="5" name="Content Placeholder 4">
            <a:extLst>
              <a:ext uri="{FF2B5EF4-FFF2-40B4-BE49-F238E27FC236}">
                <a16:creationId xmlns:a16="http://schemas.microsoft.com/office/drawing/2014/main" id="{C2576299-397A-BA40-B7BC-8A536B836B2F}"/>
              </a:ext>
            </a:extLst>
          </p:cNvPr>
          <p:cNvSpPr txBox="1">
            <a:spLocks/>
          </p:cNvSpPr>
          <p:nvPr/>
        </p:nvSpPr>
        <p:spPr>
          <a:xfrm>
            <a:off x="4572000" y="1654565"/>
            <a:ext cx="3943350" cy="1773627"/>
          </a:xfrm>
          <a:prstGeom prst="rect">
            <a:avLst/>
          </a:prstGeom>
        </p:spPr>
        <p:txBody>
          <a:bodyPr/>
          <a:lst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B</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0;</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valueA</a:t>
            </a:r>
            <a:r>
              <a:rPr lang="en-US" sz="1600" dirty="0">
                <a:latin typeface="Ubuntu Mono" panose="020B0509030602030204" pitchFamily="49" charset="0"/>
              </a:rPr>
              <a:t> == BUSY &amp;&amp; turn == 0);</a:t>
            </a:r>
            <a:endParaRPr lang="en-US" sz="1600" dirty="0">
              <a:solidFill>
                <a:schemeClr val="accent3">
                  <a:lumMod val="50000"/>
                </a:schemeClr>
              </a:solidFill>
              <a:latin typeface="Ubuntu Mono" panose="020B0509030602030204" pitchFamily="49" charset="0"/>
            </a:endParaRPr>
          </a:p>
          <a:p>
            <a:pPr marL="0" indent="0" defTabSz="914400">
              <a:lnSpc>
                <a:spcPct val="63000"/>
              </a:lnSpc>
              <a:buNone/>
            </a:pPr>
            <a:r>
              <a:rPr lang="en-US" sz="1600" dirty="0">
                <a:solidFill>
                  <a:srgbClr val="00B050"/>
                </a:solidFill>
                <a:latin typeface="Ubuntu Mono" panose="020B0509030602030204" pitchFamily="49" charset="0"/>
              </a:rPr>
              <a:t>// critical section</a:t>
            </a:r>
            <a:endParaRPr lang="en-US" sz="1600" dirty="0">
              <a:latin typeface="Ubuntu Mono" panose="020B0509030602030204" pitchFamily="49" charset="0"/>
            </a:endParaRP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FREE;</a:t>
            </a:r>
          </a:p>
        </p:txBody>
      </p:sp>
    </p:spTree>
    <p:extLst>
      <p:ext uri="{BB962C8B-B14F-4D97-AF65-F5344CB8AC3E}">
        <p14:creationId xmlns:p14="http://schemas.microsoft.com/office/powerpoint/2010/main" val="130760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ko-KR" dirty="0"/>
              <a:t>Mutex Implementation - Take 2:</a:t>
            </a:r>
            <a:br>
              <a:rPr lang="en-US" altLang="ko-KR" dirty="0"/>
            </a:br>
            <a:r>
              <a:rPr lang="en-US" altLang="ko-KR" dirty="0"/>
              <a:t>Disabling Interrupts</a:t>
            </a:r>
          </a:p>
        </p:txBody>
      </p:sp>
      <p:sp>
        <p:nvSpPr>
          <p:cNvPr id="444419" name="Rectangle 3"/>
          <p:cNvSpPr>
            <a:spLocks noGrp="1" noChangeArrowheads="1"/>
          </p:cNvSpPr>
          <p:nvPr>
            <p:ph type="body" idx="1"/>
          </p:nvPr>
        </p:nvSpPr>
        <p:spPr/>
        <p:txBody>
          <a:bodyPr/>
          <a:lstStyle/>
          <a:p>
            <a:r>
              <a:rPr lang="en-US" altLang="ko-KR" sz="2400" dirty="0"/>
              <a:t>Recall: context switching is triggered in two ways</a:t>
            </a:r>
          </a:p>
          <a:p>
            <a:pPr lvl="1"/>
            <a:r>
              <a:rPr lang="en-US" altLang="ko-KR" sz="2000" dirty="0"/>
              <a:t>Voluntary: thread does something to relinquish CPU</a:t>
            </a:r>
          </a:p>
          <a:p>
            <a:pPr lvl="1"/>
            <a:r>
              <a:rPr lang="en-US" altLang="ko-KR" sz="2000" dirty="0"/>
              <a:t>Involuntary: interrupts cause dispatcher to take CPU</a:t>
            </a:r>
          </a:p>
          <a:p>
            <a:r>
              <a:rPr lang="en-US" altLang="ko-KR" sz="2400" dirty="0"/>
              <a:t>On </a:t>
            </a:r>
            <a:r>
              <a:rPr lang="en-US" altLang="ko-KR" sz="2400" u="sng" dirty="0">
                <a:solidFill>
                  <a:srgbClr val="FF0000"/>
                </a:solidFill>
              </a:rPr>
              <a:t>uniprocessors</a:t>
            </a:r>
            <a:r>
              <a:rPr lang="en-US" altLang="ko-KR" sz="2400" dirty="0"/>
              <a:t>, we can avoid context switching by</a:t>
            </a:r>
          </a:p>
          <a:p>
            <a:pPr lvl="1"/>
            <a:r>
              <a:rPr lang="en-US" altLang="ko-KR" sz="2000" dirty="0"/>
              <a:t>Avoiding voluntary context switches</a:t>
            </a:r>
          </a:p>
          <a:p>
            <a:pPr lvl="1"/>
            <a:r>
              <a:rPr lang="en-US" altLang="ko-KR" sz="2000" dirty="0"/>
              <a:t>Preventing involuntary context switches by disabling interrupts</a:t>
            </a:r>
            <a:endParaRPr lang="en-US" altLang="ko-KR" sz="2400" dirty="0"/>
          </a:p>
          <a:p>
            <a:r>
              <a:rPr lang="en-US" altLang="ko-KR" sz="2400" dirty="0"/>
              <a:t>Naïve implementation of mutex in uniprocessors</a:t>
            </a:r>
          </a:p>
          <a:p>
            <a:pPr lvl="2"/>
            <a:endParaRPr lang="en-US" altLang="ko-KR" sz="1600" dirty="0"/>
          </a:p>
          <a:p>
            <a:pPr marL="0" indent="0">
              <a:lnSpc>
                <a:spcPct val="70000"/>
              </a:lnSpc>
              <a:buNone/>
            </a:pPr>
            <a:r>
              <a:rPr lang="en-US" altLang="ko-KR" sz="1800" dirty="0">
                <a:latin typeface="Ubuntu Mono" panose="020B0509030602030204" pitchFamily="49" charset="0"/>
              </a:rPr>
              <a:t>	class Mutex { </a:t>
            </a:r>
          </a:p>
          <a:p>
            <a:pPr marL="0" indent="0">
              <a:lnSpc>
                <a:spcPct val="70000"/>
              </a:lnSpc>
              <a:buNone/>
            </a:pPr>
            <a:r>
              <a:rPr lang="en-US" altLang="ko-KR" sz="1800" dirty="0">
                <a:latin typeface="Ubuntu Mono" panose="020B0509030602030204" pitchFamily="49" charset="0"/>
              </a:rPr>
              <a:t>	 </a:t>
            </a:r>
            <a:r>
              <a:rPr lang="en-US" altLang="ko-KR" sz="1800" dirty="0">
                <a:solidFill>
                  <a:srgbClr val="7030A0"/>
                </a:solidFill>
                <a:latin typeface="Ubuntu Mono" panose="020B0509030602030204" pitchFamily="49" charset="0"/>
              </a:rPr>
              <a:t> public:</a:t>
            </a:r>
          </a:p>
          <a:p>
            <a:pPr marL="0" indent="0">
              <a:lnSpc>
                <a:spcPct val="70000"/>
              </a:lnSpc>
              <a:buNone/>
            </a:pPr>
            <a:r>
              <a:rPr lang="en-US" altLang="ko-KR" sz="1800" dirty="0">
                <a:latin typeface="Ubuntu Mono" panose="020B0509030602030204" pitchFamily="49" charset="0"/>
              </a:rPr>
              <a:t>		void lock() { </a:t>
            </a:r>
            <a:r>
              <a:rPr lang="en-US" altLang="ko-KR" sz="1800" dirty="0" err="1">
                <a:solidFill>
                  <a:srgbClr val="FF0000"/>
                </a:solidFill>
                <a:latin typeface="Ubuntu Mono" panose="020B0509030602030204" pitchFamily="49" charset="0"/>
              </a:rPr>
              <a:t>disable_interrupts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void unlock() { </a:t>
            </a:r>
            <a:r>
              <a:rPr lang="en-US" altLang="ko-KR" sz="1800" dirty="0" err="1">
                <a:solidFill>
                  <a:srgbClr val="FF0000"/>
                </a:solidFill>
                <a:latin typeface="Ubuntu Mono" panose="020B0509030602030204" pitchFamily="49" charset="0"/>
              </a:rPr>
              <a:t>enable_interrupts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a:t>
            </a:r>
          </a:p>
        </p:txBody>
      </p:sp>
    </p:spTree>
    <p:extLst>
      <p:ext uri="{BB962C8B-B14F-4D97-AF65-F5344CB8AC3E}">
        <p14:creationId xmlns:p14="http://schemas.microsoft.com/office/powerpoint/2010/main" val="304812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44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44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441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441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441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44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ko-KR" dirty="0"/>
              <a:t>Problems with Naïve Implementation of Mutex</a:t>
            </a:r>
          </a:p>
        </p:txBody>
      </p:sp>
      <p:sp>
        <p:nvSpPr>
          <p:cNvPr id="444419" name="Rectangle 3"/>
          <p:cNvSpPr>
            <a:spLocks noGrp="1" noChangeArrowheads="1"/>
          </p:cNvSpPr>
          <p:nvPr>
            <p:ph type="body" idx="1"/>
          </p:nvPr>
        </p:nvSpPr>
        <p:spPr/>
        <p:txBody>
          <a:bodyPr/>
          <a:lstStyle/>
          <a:p>
            <a:r>
              <a:rPr lang="en-US" altLang="ko-KR" sz="2400" dirty="0"/>
              <a:t>OS cannot let users use this!</a:t>
            </a:r>
          </a:p>
          <a:p>
            <a:pPr marL="914400" lvl="2" indent="0">
              <a:lnSpc>
                <a:spcPct val="91000"/>
              </a:lnSpc>
              <a:buNone/>
            </a:pPr>
            <a:r>
              <a:rPr lang="en-US" altLang="ko-KR" sz="1800" dirty="0">
                <a:latin typeface="Ubuntu Mono" panose="020B0509030602030204" pitchFamily="49" charset="0"/>
              </a:rPr>
              <a:t>Mutex::lock();</a:t>
            </a:r>
            <a:br>
              <a:rPr lang="en-US" altLang="ko-KR" sz="1800" dirty="0">
                <a:latin typeface="Ubuntu Mono" panose="020B0509030602030204" pitchFamily="49" charset="0"/>
              </a:rPr>
            </a:br>
            <a:r>
              <a:rPr lang="en-US" altLang="ko-KR" sz="1800" dirty="0">
                <a:latin typeface="Ubuntu Mono" panose="020B0509030602030204" pitchFamily="49" charset="0"/>
              </a:rPr>
              <a:t>while(TRUE);</a:t>
            </a:r>
          </a:p>
          <a:p>
            <a:pPr marL="914400" lvl="2" indent="0">
              <a:lnSpc>
                <a:spcPct val="91000"/>
              </a:lnSpc>
              <a:buNone/>
            </a:pPr>
            <a:endParaRPr lang="en-US" altLang="ko-KR" sz="1800" dirty="0">
              <a:latin typeface="Ubuntu Mono" panose="020B0509030602030204" pitchFamily="49" charset="0"/>
            </a:endParaRPr>
          </a:p>
          <a:p>
            <a:pPr marL="914400" lvl="2" indent="0">
              <a:lnSpc>
                <a:spcPct val="91000"/>
              </a:lnSpc>
              <a:buNone/>
            </a:pPr>
            <a:endParaRPr lang="en-US" altLang="ko-KR" sz="1800" dirty="0">
              <a:latin typeface="Ubuntu Mono" panose="020B0509030602030204" pitchFamily="49" charset="0"/>
            </a:endParaRPr>
          </a:p>
          <a:p>
            <a:r>
              <a:rPr lang="en-US" altLang="ko-KR" sz="2400" dirty="0"/>
              <a:t>It does not work well in multiprocessors</a:t>
            </a:r>
          </a:p>
          <a:p>
            <a:pPr lvl="1"/>
            <a:r>
              <a:rPr lang="en-US" altLang="ko-KR" sz="2000" dirty="0"/>
              <a:t>Other CPUs could be interrupted</a:t>
            </a:r>
          </a:p>
          <a:p>
            <a:pPr lvl="1"/>
            <a:endParaRPr lang="en-US" altLang="ko-KR" sz="2000" dirty="0"/>
          </a:p>
          <a:p>
            <a:pPr lvl="1"/>
            <a:endParaRPr lang="en-US" altLang="ko-KR" sz="2000" dirty="0"/>
          </a:p>
          <a:p>
            <a:r>
              <a:rPr lang="en-US" altLang="ko-KR" sz="2400" dirty="0"/>
              <a:t>Real-time OSes should provide guarantees on timing! </a:t>
            </a:r>
          </a:p>
          <a:p>
            <a:pPr lvl="1"/>
            <a:r>
              <a:rPr lang="en-US" altLang="ko-KR" sz="2000" dirty="0"/>
              <a:t>Critical sections might be arbitrarily long</a:t>
            </a:r>
          </a:p>
          <a:p>
            <a:pPr lvl="1"/>
            <a:r>
              <a:rPr lang="en-US" altLang="ko-KR" sz="2000" dirty="0"/>
              <a:t>What happens with I/O or other important events?	</a:t>
            </a:r>
          </a:p>
          <a:p>
            <a:pPr lvl="2"/>
            <a:r>
              <a:rPr lang="en-US" altLang="ko-KR" sz="1600" dirty="0"/>
              <a:t>“Reactor about to meltdown. Help?”</a:t>
            </a:r>
          </a:p>
        </p:txBody>
      </p:sp>
      <p:pic>
        <p:nvPicPr>
          <p:cNvPr id="10242" name="Picture 2" descr="send help - sos | Make a Meme">
            <a:extLst>
              <a:ext uri="{FF2B5EF4-FFF2-40B4-BE49-F238E27FC236}">
                <a16:creationId xmlns:a16="http://schemas.microsoft.com/office/drawing/2014/main" id="{67B6985C-B86A-024D-94FA-86E0B9232EB4}"/>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532309" y="1676400"/>
            <a:ext cx="1983041" cy="26440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6521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441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441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4419">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4419">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11" end="11"/>
                                            </p:txEl>
                                          </p:spTgt>
                                        </p:tgtEl>
                                        <p:attrNameLst>
                                          <p:attrName>style.visibility</p:attrName>
                                        </p:attrNameLst>
                                      </p:cBhvr>
                                      <p:to>
                                        <p:strVal val="visible"/>
                                      </p:to>
                                    </p:set>
                                  </p:childTnLst>
                                </p:cTn>
                              </p:par>
                              <p:par>
                                <p:cTn id="25" presetID="2" presetClass="entr" presetSubtype="2" fill="hold" nodeType="withEffect">
                                  <p:stCondLst>
                                    <p:cond delay="0"/>
                                  </p:stCondLst>
                                  <p:childTnLst>
                                    <p:set>
                                      <p:cBhvr>
                                        <p:cTn id="26" dur="1" fill="hold">
                                          <p:stCondLst>
                                            <p:cond delay="0"/>
                                          </p:stCondLst>
                                        </p:cTn>
                                        <p:tgtEl>
                                          <p:spTgt spid="10242"/>
                                        </p:tgtEl>
                                        <p:attrNameLst>
                                          <p:attrName>style.visibility</p:attrName>
                                        </p:attrNameLst>
                                      </p:cBhvr>
                                      <p:to>
                                        <p:strVal val="visible"/>
                                      </p:to>
                                    </p:set>
                                    <p:anim calcmode="lin" valueType="num">
                                      <p:cBhvr additive="base">
                                        <p:cTn id="27" dur="500" fill="hold"/>
                                        <p:tgtEl>
                                          <p:spTgt spid="10242"/>
                                        </p:tgtEl>
                                        <p:attrNameLst>
                                          <p:attrName>ppt_x</p:attrName>
                                        </p:attrNameLst>
                                      </p:cBhvr>
                                      <p:tavLst>
                                        <p:tav tm="0">
                                          <p:val>
                                            <p:strVal val="1+#ppt_w/2"/>
                                          </p:val>
                                        </p:tav>
                                        <p:tav tm="100000">
                                          <p:val>
                                            <p:strVal val="#ppt_x"/>
                                          </p:val>
                                        </p:tav>
                                      </p:tavLst>
                                    </p:anim>
                                    <p:anim calcmode="lin" valueType="num">
                                      <p:cBhvr additive="base">
                                        <p:cTn id="28" dur="500" fill="hold"/>
                                        <p:tgtEl>
                                          <p:spTgt spid="10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a:t>
            </a:r>
            <a:br>
              <a:rPr lang="en-US" altLang="ko-KR" dirty="0"/>
            </a:br>
            <a:r>
              <a:rPr lang="en-US" altLang="ko-KR" dirty="0"/>
              <a:t>Disabling Interrupts + Lock Variable</a:t>
            </a:r>
          </a:p>
        </p:txBody>
      </p:sp>
      <p:sp>
        <p:nvSpPr>
          <p:cNvPr id="445445" name="Text Box 5"/>
          <p:cNvSpPr txBox="1">
            <a:spLocks noChangeArrowheads="1"/>
          </p:cNvSpPr>
          <p:nvPr/>
        </p:nvSpPr>
        <p:spPr bwMode="auto">
          <a:xfrm>
            <a:off x="1233768" y="3219660"/>
            <a:ext cx="2668192" cy="254120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FF0000"/>
                </a:solidFill>
                <a:latin typeface="Ubuntu Mono" panose="020B0509030602030204" pitchFamily="49" charset="0"/>
                <a:ea typeface="Consolas" charset="0"/>
                <a:cs typeface="Consolas" charset="0"/>
              </a:rPr>
              <a:t>int value = FREE;</a:t>
            </a:r>
          </a:p>
          <a:p>
            <a:pPr algn="l">
              <a:lnSpc>
                <a:spcPct val="70000"/>
              </a:lnSpc>
              <a:spcBef>
                <a:spcPts val="1000"/>
              </a:spcBef>
            </a:pPr>
            <a:r>
              <a:rPr lang="en-US" altLang="en-US"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b="0" dirty="0">
                <a:latin typeface="Ubuntu Mono" panose="020B0509030602030204" pitchFamily="49" charset="0"/>
                <a:ea typeface="Consolas" charset="0"/>
                <a:cs typeface="Consolas" charset="0"/>
              </a:rPr>
              <a:t>}</a:t>
            </a:r>
          </a:p>
        </p:txBody>
      </p:sp>
      <p:sp>
        <p:nvSpPr>
          <p:cNvPr id="16" name="Rectangle 15">
            <a:extLst>
              <a:ext uri="{FF2B5EF4-FFF2-40B4-BE49-F238E27FC236}">
                <a16:creationId xmlns:a16="http://schemas.microsoft.com/office/drawing/2014/main" id="{50D2971A-8B85-0142-9A56-7E8DDC7CDD37}"/>
              </a:ext>
            </a:extLst>
          </p:cNvPr>
          <p:cNvSpPr/>
          <p:nvPr/>
        </p:nvSpPr>
        <p:spPr>
          <a:xfrm>
            <a:off x="628650" y="1886105"/>
            <a:ext cx="7886700" cy="646331"/>
          </a:xfrm>
          <a:prstGeom prst="rect">
            <a:avLst/>
          </a:prstGeom>
        </p:spPr>
        <p:txBody>
          <a:bodyPr wrap="square">
            <a:spAutoFit/>
          </a:bodyPr>
          <a:lstStyle/>
          <a:p>
            <a:r>
              <a:rPr lang="en-US" altLang="ko-KR" dirty="0">
                <a:solidFill>
                  <a:srgbClr val="FF0000"/>
                </a:solidFill>
                <a:latin typeface="Gill Sans Light" panose="020B0302020104020203" pitchFamily="34" charset="-79"/>
                <a:cs typeface="Gill Sans Light" panose="020B0302020104020203" pitchFamily="34" charset="-79"/>
              </a:rPr>
              <a:t>Key idea</a:t>
            </a:r>
            <a:r>
              <a:rPr lang="en-US" altLang="ko-KR" dirty="0">
                <a:latin typeface="Gill Sans Light" panose="020B0302020104020203" pitchFamily="34" charset="-79"/>
                <a:cs typeface="Gill Sans Light" panose="020B0302020104020203" pitchFamily="34" charset="-79"/>
              </a:rPr>
              <a:t>: maintain lock variable and impose mutual exclusion only during operations on that variable</a:t>
            </a:r>
          </a:p>
        </p:txBody>
      </p:sp>
    </p:spTree>
    <p:extLst>
      <p:ext uri="{BB962C8B-B14F-4D97-AF65-F5344CB8AC3E}">
        <p14:creationId xmlns:p14="http://schemas.microsoft.com/office/powerpoint/2010/main" val="106853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5445">
                                            <p:txEl>
                                              <p:pRg st="0" end="0"/>
                                            </p:txEl>
                                          </p:spTgt>
                                        </p:tgtEl>
                                        <p:attrNameLst>
                                          <p:attrName>style.visibility</p:attrName>
                                        </p:attrNameLst>
                                      </p:cBhvr>
                                      <p:to>
                                        <p:strVal val="visible"/>
                                      </p:to>
                                    </p:set>
                                    <p:animEffect transition="in" filter="wipe(left)">
                                      <p:cBhvr>
                                        <p:cTn id="7" dur="500"/>
                                        <p:tgtEl>
                                          <p:spTgt spid="4454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4544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4544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45445">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5445">
                                            <p:txEl>
                                              <p:pRg st="4" end="4"/>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45445">
                                            <p:txEl>
                                              <p:pRg st="5" end="5"/>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45445">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454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 (cont.)</a:t>
            </a:r>
          </a:p>
        </p:txBody>
      </p:sp>
      <p:sp>
        <p:nvSpPr>
          <p:cNvPr id="7" name="Rectangle 6">
            <a:extLst>
              <a:ext uri="{FF2B5EF4-FFF2-40B4-BE49-F238E27FC236}">
                <a16:creationId xmlns:a16="http://schemas.microsoft.com/office/drawing/2014/main" id="{101E8F98-0CEC-974A-8E6A-AA449726BE95}"/>
              </a:ext>
            </a:extLst>
          </p:cNvPr>
          <p:cNvSpPr/>
          <p:nvPr/>
        </p:nvSpPr>
        <p:spPr>
          <a:xfrm>
            <a:off x="5200650" y="1603717"/>
            <a:ext cx="3314700"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a:t>
            </a:r>
            <a:r>
              <a:rPr lang="en-US" altLang="en-US" sz="1400" dirty="0" err="1">
                <a:solidFill>
                  <a:srgbClr val="00B050"/>
                </a:solidFill>
                <a:latin typeface="Ubuntu Mono" panose="020B0509030602030204" pitchFamily="49" charset="0"/>
                <a:ea typeface="Consolas" charset="0"/>
                <a:cs typeface="Consolas" charset="0"/>
              </a:rPr>
              <a:t>eady</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next-&gt;state = READY;</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ready_list.add</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ea typeface="Consolas" charset="0"/>
                <a:cs typeface="Consolas" charset="0"/>
              </a:rPr>
              <a:t>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10" name="Rectangle 9">
            <a:extLst>
              <a:ext uri="{FF2B5EF4-FFF2-40B4-BE49-F238E27FC236}">
                <a16:creationId xmlns:a16="http://schemas.microsoft.com/office/drawing/2014/main" id="{C30C9CF0-BAA8-1C49-9630-8894DE6624A5}"/>
              </a:ext>
            </a:extLst>
          </p:cNvPr>
          <p:cNvSpPr/>
          <p:nvPr/>
        </p:nvSpPr>
        <p:spPr>
          <a:xfrm>
            <a:off x="628650" y="1603717"/>
            <a:ext cx="4572000" cy="4858766"/>
          </a:xfrm>
          <a:prstGeom prst="rect">
            <a:avLst/>
          </a:prstGeom>
        </p:spPr>
        <p:txBody>
          <a:bodyPr>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WAITING;</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Pick new thread to run</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chosenTCB</a:t>
            </a:r>
            <a:r>
              <a:rPr lang="en-US" altLang="en-US" sz="1400" dirty="0">
                <a:latin typeface="Ubuntu Mono" panose="020B0509030602030204" pitchFamily="49" charset="0"/>
                <a:ea typeface="Consolas" charset="0"/>
                <a:cs typeface="Consolas" charset="0"/>
              </a:rPr>
              <a:t> = </a:t>
            </a:r>
            <a:r>
              <a:rPr lang="en-US" altLang="en-US" sz="1400" dirty="0" err="1">
                <a:latin typeface="Ubuntu Mono" panose="020B0509030602030204" pitchFamily="49" charset="0"/>
                <a:ea typeface="Consolas" charset="0"/>
                <a:cs typeface="Consolas" charset="0"/>
              </a:rPr>
              <a:t>ready_list.get_nextTCB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Switch to new thread</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thread_switch</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chosedTCB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We’re back! We have locked mutex!</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RUNNING;</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45697E96-9C41-9842-B063-C68AFF79E3C5}"/>
              </a:ext>
            </a:extLst>
          </p:cNvPr>
          <p:cNvSpPr/>
          <p:nvPr/>
        </p:nvSpPr>
        <p:spPr>
          <a:xfrm>
            <a:off x="4572000" y="5539153"/>
            <a:ext cx="3943350"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latin typeface="Gill Sans Light" panose="020B0302020104020203" pitchFamily="34" charset="-79"/>
                <a:cs typeface="Gill Sans Light" panose="020B0302020104020203" pitchFamily="34" charset="-79"/>
              </a:rPr>
              <a:t>Enable/disable interrupts also act as a memory barrier operation forcing all memory writes to complete first</a:t>
            </a:r>
          </a:p>
        </p:txBody>
      </p:sp>
    </p:spTree>
    <p:extLst>
      <p:ext uri="{BB962C8B-B14F-4D97-AF65-F5344CB8AC3E}">
        <p14:creationId xmlns:p14="http://schemas.microsoft.com/office/powerpoint/2010/main" val="9072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25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25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25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25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left)">
                                      <p:cBhvr>
                                        <p:cTn id="27" dur="25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left)">
                                      <p:cBhvr>
                                        <p:cTn id="32" dur="25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wipe(left)">
                                      <p:cBhvr>
                                        <p:cTn id="37" dur="25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wipe(left)">
                                      <p:cBhvr>
                                        <p:cTn id="42" dur="25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wipe(left)">
                                      <p:cBhvr>
                                        <p:cTn id="47" dur="25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xEl>
                                              <p:pRg st="9" end="9"/>
                                            </p:txEl>
                                          </p:spTgt>
                                        </p:tgtEl>
                                        <p:attrNameLst>
                                          <p:attrName>style.visibility</p:attrName>
                                        </p:attrNameLst>
                                      </p:cBhvr>
                                      <p:to>
                                        <p:strVal val="visible"/>
                                      </p:to>
                                    </p:set>
                                    <p:animEffect transition="in" filter="wipe(left)">
                                      <p:cBhvr>
                                        <p:cTn id="52" dur="250"/>
                                        <p:tgtEl>
                                          <p:spTgt spid="1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xEl>
                                              <p:pRg st="10" end="10"/>
                                            </p:txEl>
                                          </p:spTgt>
                                        </p:tgtEl>
                                        <p:attrNameLst>
                                          <p:attrName>style.visibility</p:attrName>
                                        </p:attrNameLst>
                                      </p:cBhvr>
                                      <p:to>
                                        <p:strVal val="visible"/>
                                      </p:to>
                                    </p:set>
                                    <p:animEffect transition="in" filter="wipe(left)">
                                      <p:cBhvr>
                                        <p:cTn id="57" dur="250"/>
                                        <p:tgtEl>
                                          <p:spTgt spid="1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
                                            <p:txEl>
                                              <p:pRg st="11" end="11"/>
                                            </p:txEl>
                                          </p:spTgt>
                                        </p:tgtEl>
                                        <p:attrNameLst>
                                          <p:attrName>style.visibility</p:attrName>
                                        </p:attrNameLst>
                                      </p:cBhvr>
                                      <p:to>
                                        <p:strVal val="visible"/>
                                      </p:to>
                                    </p:set>
                                    <p:animEffect transition="in" filter="wipe(left)">
                                      <p:cBhvr>
                                        <p:cTn id="62" dur="250"/>
                                        <p:tgtEl>
                                          <p:spTgt spid="1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
                                            <p:txEl>
                                              <p:pRg st="12" end="12"/>
                                            </p:txEl>
                                          </p:spTgt>
                                        </p:tgtEl>
                                        <p:attrNameLst>
                                          <p:attrName>style.visibility</p:attrName>
                                        </p:attrNameLst>
                                      </p:cBhvr>
                                      <p:to>
                                        <p:strVal val="visible"/>
                                      </p:to>
                                    </p:set>
                                    <p:animEffect transition="in" filter="wipe(left)">
                                      <p:cBhvr>
                                        <p:cTn id="67" dur="250"/>
                                        <p:tgtEl>
                                          <p:spTgt spid="1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
                                            <p:txEl>
                                              <p:pRg st="13" end="13"/>
                                            </p:txEl>
                                          </p:spTgt>
                                        </p:tgtEl>
                                        <p:attrNameLst>
                                          <p:attrName>style.visibility</p:attrName>
                                        </p:attrNameLst>
                                      </p:cBhvr>
                                      <p:to>
                                        <p:strVal val="visible"/>
                                      </p:to>
                                    </p:set>
                                    <p:animEffect transition="in" filter="wipe(left)">
                                      <p:cBhvr>
                                        <p:cTn id="72" dur="250"/>
                                        <p:tgtEl>
                                          <p:spTgt spid="10">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0">
                                            <p:txEl>
                                              <p:pRg st="14" end="14"/>
                                            </p:txEl>
                                          </p:spTgt>
                                        </p:tgtEl>
                                        <p:attrNameLst>
                                          <p:attrName>style.visibility</p:attrName>
                                        </p:attrNameLst>
                                      </p:cBhvr>
                                      <p:to>
                                        <p:strVal val="visible"/>
                                      </p:to>
                                    </p:set>
                                    <p:animEffect transition="in" filter="wipe(left)">
                                      <p:cBhvr>
                                        <p:cTn id="77" dur="250"/>
                                        <p:tgtEl>
                                          <p:spTgt spid="10">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0">
                                            <p:txEl>
                                              <p:pRg st="15" end="15"/>
                                            </p:txEl>
                                          </p:spTgt>
                                        </p:tgtEl>
                                        <p:attrNameLst>
                                          <p:attrName>style.visibility</p:attrName>
                                        </p:attrNameLst>
                                      </p:cBhvr>
                                      <p:to>
                                        <p:strVal val="visible"/>
                                      </p:to>
                                    </p:set>
                                    <p:animEffect transition="in" filter="wipe(left)">
                                      <p:cBhvr>
                                        <p:cTn id="82" dur="250"/>
                                        <p:tgtEl>
                                          <p:spTgt spid="10">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0">
                                            <p:txEl>
                                              <p:pRg st="16" end="16"/>
                                            </p:txEl>
                                          </p:spTgt>
                                        </p:tgtEl>
                                        <p:attrNameLst>
                                          <p:attrName>style.visibility</p:attrName>
                                        </p:attrNameLst>
                                      </p:cBhvr>
                                      <p:to>
                                        <p:strVal val="visible"/>
                                      </p:to>
                                    </p:set>
                                    <p:animEffect transition="in" filter="wipe(left)">
                                      <p:cBhvr>
                                        <p:cTn id="87" dur="250"/>
                                        <p:tgtEl>
                                          <p:spTgt spid="10">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7">
                                            <p:txEl>
                                              <p:pRg st="0" end="0"/>
                                            </p:txEl>
                                          </p:spTgt>
                                        </p:tgtEl>
                                        <p:attrNameLst>
                                          <p:attrName>style.visibility</p:attrName>
                                        </p:attrNameLst>
                                      </p:cBhvr>
                                      <p:to>
                                        <p:strVal val="visible"/>
                                      </p:to>
                                    </p:set>
                                    <p:animEffect transition="in" filter="wipe(left)">
                                      <p:cBhvr>
                                        <p:cTn id="92" dur="250"/>
                                        <p:tgtEl>
                                          <p:spTgt spid="7">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7">
                                            <p:txEl>
                                              <p:pRg st="1" end="1"/>
                                            </p:txEl>
                                          </p:spTgt>
                                        </p:tgtEl>
                                        <p:attrNameLst>
                                          <p:attrName>style.visibility</p:attrName>
                                        </p:attrNameLst>
                                      </p:cBhvr>
                                      <p:to>
                                        <p:strVal val="visible"/>
                                      </p:to>
                                    </p:set>
                                    <p:animEffect transition="in" filter="wipe(left)">
                                      <p:cBhvr>
                                        <p:cTn id="97" dur="250"/>
                                        <p:tgtEl>
                                          <p:spTgt spid="7">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7">
                                            <p:txEl>
                                              <p:pRg st="2" end="2"/>
                                            </p:txEl>
                                          </p:spTgt>
                                        </p:tgtEl>
                                        <p:attrNameLst>
                                          <p:attrName>style.visibility</p:attrName>
                                        </p:attrNameLst>
                                      </p:cBhvr>
                                      <p:to>
                                        <p:strVal val="visible"/>
                                      </p:to>
                                    </p:set>
                                    <p:animEffect transition="in" filter="wipe(left)">
                                      <p:cBhvr>
                                        <p:cTn id="102" dur="250"/>
                                        <p:tgtEl>
                                          <p:spTgt spid="7">
                                            <p:txEl>
                                              <p:pRg st="2" end="2"/>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7">
                                            <p:txEl>
                                              <p:pRg st="3" end="3"/>
                                            </p:txEl>
                                          </p:spTgt>
                                        </p:tgtEl>
                                        <p:attrNameLst>
                                          <p:attrName>style.visibility</p:attrName>
                                        </p:attrNameLst>
                                      </p:cBhvr>
                                      <p:to>
                                        <p:strVal val="visible"/>
                                      </p:to>
                                    </p:set>
                                    <p:animEffect transition="in" filter="wipe(left)">
                                      <p:cBhvr>
                                        <p:cTn id="107" dur="250"/>
                                        <p:tgtEl>
                                          <p:spTgt spid="7">
                                            <p:txEl>
                                              <p:pRg st="3" end="3"/>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7">
                                            <p:txEl>
                                              <p:pRg st="4" end="4"/>
                                            </p:txEl>
                                          </p:spTgt>
                                        </p:tgtEl>
                                        <p:attrNameLst>
                                          <p:attrName>style.visibility</p:attrName>
                                        </p:attrNameLst>
                                      </p:cBhvr>
                                      <p:to>
                                        <p:strVal val="visible"/>
                                      </p:to>
                                    </p:set>
                                    <p:animEffect transition="in" filter="wipe(left)">
                                      <p:cBhvr>
                                        <p:cTn id="112" dur="250"/>
                                        <p:tgtEl>
                                          <p:spTgt spid="7">
                                            <p:txEl>
                                              <p:pRg st="4" end="4"/>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7">
                                            <p:txEl>
                                              <p:pRg st="5" end="5"/>
                                            </p:txEl>
                                          </p:spTgt>
                                        </p:tgtEl>
                                        <p:attrNameLst>
                                          <p:attrName>style.visibility</p:attrName>
                                        </p:attrNameLst>
                                      </p:cBhvr>
                                      <p:to>
                                        <p:strVal val="visible"/>
                                      </p:to>
                                    </p:set>
                                    <p:animEffect transition="in" filter="wipe(left)">
                                      <p:cBhvr>
                                        <p:cTn id="117" dur="250"/>
                                        <p:tgtEl>
                                          <p:spTgt spid="7">
                                            <p:txEl>
                                              <p:pRg st="5" end="5"/>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7">
                                            <p:txEl>
                                              <p:pRg st="6" end="6"/>
                                            </p:txEl>
                                          </p:spTgt>
                                        </p:tgtEl>
                                        <p:attrNameLst>
                                          <p:attrName>style.visibility</p:attrName>
                                        </p:attrNameLst>
                                      </p:cBhvr>
                                      <p:to>
                                        <p:strVal val="visible"/>
                                      </p:to>
                                    </p:set>
                                    <p:animEffect transition="in" filter="wipe(left)">
                                      <p:cBhvr>
                                        <p:cTn id="122" dur="250"/>
                                        <p:tgtEl>
                                          <p:spTgt spid="7">
                                            <p:txEl>
                                              <p:pRg st="6" end="6"/>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7">
                                            <p:txEl>
                                              <p:pRg st="7" end="7"/>
                                            </p:txEl>
                                          </p:spTgt>
                                        </p:tgtEl>
                                        <p:attrNameLst>
                                          <p:attrName>style.visibility</p:attrName>
                                        </p:attrNameLst>
                                      </p:cBhvr>
                                      <p:to>
                                        <p:strVal val="visible"/>
                                      </p:to>
                                    </p:set>
                                    <p:animEffect transition="in" filter="wipe(left)">
                                      <p:cBhvr>
                                        <p:cTn id="127" dur="250"/>
                                        <p:tgtEl>
                                          <p:spTgt spid="7">
                                            <p:txEl>
                                              <p:pRg st="7" end="7"/>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7">
                                            <p:txEl>
                                              <p:pRg st="8" end="8"/>
                                            </p:txEl>
                                          </p:spTgt>
                                        </p:tgtEl>
                                        <p:attrNameLst>
                                          <p:attrName>style.visibility</p:attrName>
                                        </p:attrNameLst>
                                      </p:cBhvr>
                                      <p:to>
                                        <p:strVal val="visible"/>
                                      </p:to>
                                    </p:set>
                                    <p:animEffect transition="in" filter="wipe(left)">
                                      <p:cBhvr>
                                        <p:cTn id="132" dur="250"/>
                                        <p:tgtEl>
                                          <p:spTgt spid="7">
                                            <p:txEl>
                                              <p:pRg st="8" end="8"/>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7">
                                            <p:txEl>
                                              <p:pRg st="9" end="9"/>
                                            </p:txEl>
                                          </p:spTgt>
                                        </p:tgtEl>
                                        <p:attrNameLst>
                                          <p:attrName>style.visibility</p:attrName>
                                        </p:attrNameLst>
                                      </p:cBhvr>
                                      <p:to>
                                        <p:strVal val="visible"/>
                                      </p:to>
                                    </p:set>
                                    <p:animEffect transition="in" filter="wipe(left)">
                                      <p:cBhvr>
                                        <p:cTn id="137" dur="250"/>
                                        <p:tgtEl>
                                          <p:spTgt spid="7">
                                            <p:txEl>
                                              <p:pRg st="9" end="9"/>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7">
                                            <p:txEl>
                                              <p:pRg st="10" end="10"/>
                                            </p:txEl>
                                          </p:spTgt>
                                        </p:tgtEl>
                                        <p:attrNameLst>
                                          <p:attrName>style.visibility</p:attrName>
                                        </p:attrNameLst>
                                      </p:cBhvr>
                                      <p:to>
                                        <p:strVal val="visible"/>
                                      </p:to>
                                    </p:set>
                                    <p:animEffect transition="in" filter="wipe(left)">
                                      <p:cBhvr>
                                        <p:cTn id="142" dur="250"/>
                                        <p:tgtEl>
                                          <p:spTgt spid="7">
                                            <p:txEl>
                                              <p:pRg st="10" end="1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7">
                                            <p:txEl>
                                              <p:pRg st="11" end="11"/>
                                            </p:txEl>
                                          </p:spTgt>
                                        </p:tgtEl>
                                        <p:attrNameLst>
                                          <p:attrName>style.visibility</p:attrName>
                                        </p:attrNameLst>
                                      </p:cBhvr>
                                      <p:to>
                                        <p:strVal val="visible"/>
                                      </p:to>
                                    </p:set>
                                    <p:animEffect transition="in" filter="wipe(left)">
                                      <p:cBhvr>
                                        <p:cTn id="147" dur="250"/>
                                        <p:tgtEl>
                                          <p:spTgt spid="7">
                                            <p:txEl>
                                              <p:pRg st="11" end="11"/>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t>Implementation of kernel threads</a:t>
            </a:r>
          </a:p>
          <a:p>
            <a:pPr lvl="1"/>
            <a:r>
              <a:rPr lang="en-US" dirty="0"/>
              <a:t>Create, yield, switch, etc.</a:t>
            </a:r>
          </a:p>
          <a:p>
            <a:r>
              <a:rPr lang="en-US" dirty="0"/>
              <a:t>User-level threads with and without kernel support</a:t>
            </a:r>
          </a:p>
          <a:p>
            <a:r>
              <a:rPr lang="en-US" dirty="0"/>
              <a:t>Implementation of synchronization objects</a:t>
            </a:r>
          </a:p>
          <a:p>
            <a:pPr lvl="1"/>
            <a:r>
              <a:rPr lang="en-US" dirty="0"/>
              <a:t>Mutex, semaphore, condition variable</a:t>
            </a:r>
          </a:p>
        </p:txBody>
      </p:sp>
    </p:spTree>
    <p:extLst>
      <p:ext uri="{BB962C8B-B14F-4D97-AF65-F5344CB8AC3E}">
        <p14:creationId xmlns:p14="http://schemas.microsoft.com/office/powerpoint/2010/main" val="2145585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a:t>Mutex Implementation: Discussion</a:t>
            </a:r>
          </a:p>
        </p:txBody>
      </p:sp>
      <p:sp>
        <p:nvSpPr>
          <p:cNvPr id="446467" name="Rectangle 3"/>
          <p:cNvSpPr>
            <a:spLocks noGrp="1" noChangeArrowheads="1"/>
          </p:cNvSpPr>
          <p:nvPr>
            <p:ph type="body" idx="1"/>
          </p:nvPr>
        </p:nvSpPr>
        <p:spPr/>
        <p:txBody>
          <a:bodyPr/>
          <a:lstStyle/>
          <a:p>
            <a:r>
              <a:rPr lang="en-US" altLang="ko-KR" sz="2000" dirty="0"/>
              <a:t>Why do we need to disable interrupts at all?</a:t>
            </a:r>
          </a:p>
          <a:p>
            <a:pPr lvl="1"/>
            <a:r>
              <a:rPr lang="en-US" altLang="ko-KR" sz="1800" dirty="0"/>
              <a:t>Avoid interruption between checking and setting lock value</a:t>
            </a:r>
          </a:p>
          <a:p>
            <a:pPr lvl="1"/>
            <a:r>
              <a:rPr lang="en-US" altLang="ko-KR" sz="1800" dirty="0"/>
              <a:t>Otherwise, two threads could think that they both have locked the mutex</a:t>
            </a:r>
          </a:p>
          <a:p>
            <a:endParaRPr lang="en-US" altLang="ko-KR" sz="2000" dirty="0"/>
          </a:p>
          <a:p>
            <a:endParaRPr lang="en-US" altLang="ko-KR" sz="2000" dirty="0"/>
          </a:p>
          <a:p>
            <a:endParaRPr lang="en-US" altLang="ko-KR" sz="2000" dirty="0"/>
          </a:p>
          <a:p>
            <a:endParaRPr lang="en-US" altLang="ko-KR" sz="2000" dirty="0"/>
          </a:p>
          <a:p>
            <a:pPr marL="0" indent="0">
              <a:buNone/>
            </a:pPr>
            <a:endParaRPr lang="en-US" altLang="ko-KR" sz="2000" dirty="0"/>
          </a:p>
          <a:p>
            <a:r>
              <a:rPr lang="en-US" altLang="ko-KR" sz="2000" dirty="0"/>
              <a:t>Unlike previous solution, critical section (inside </a:t>
            </a:r>
            <a:r>
              <a:rPr lang="en-US" altLang="ko-KR" sz="1800" dirty="0">
                <a:latin typeface="Ubuntu Mono" panose="020B0509030602030204" pitchFamily="49" charset="0"/>
              </a:rPr>
              <a:t>lock()</a:t>
            </a:r>
            <a:r>
              <a:rPr lang="en-US" altLang="ko-KR" sz="2000" dirty="0"/>
              <a:t>) is very short</a:t>
            </a:r>
          </a:p>
          <a:p>
            <a:pPr lvl="1"/>
            <a:r>
              <a:rPr lang="en-US" altLang="ko-KR" sz="1800" dirty="0"/>
              <a:t>User of mutex can take as long as they like in </a:t>
            </a:r>
            <a:r>
              <a:rPr lang="en-US" altLang="ko-KR" sz="1800" dirty="0">
                <a:solidFill>
                  <a:srgbClr val="7030A0"/>
                </a:solidFill>
              </a:rPr>
              <a:t>their own critical section</a:t>
            </a:r>
            <a:br>
              <a:rPr lang="en-US" altLang="ko-KR" sz="1800" dirty="0"/>
            </a:br>
            <a:r>
              <a:rPr lang="en-US" altLang="ko-KR" sz="1800" dirty="0"/>
              <a:t>(doesn’t impact global machine behavior)</a:t>
            </a:r>
          </a:p>
          <a:p>
            <a:pPr lvl="1"/>
            <a:r>
              <a:rPr lang="en-US" altLang="ko-KR" sz="1800" dirty="0"/>
              <a:t>Critical interrupts taken in time!</a:t>
            </a:r>
          </a:p>
        </p:txBody>
      </p:sp>
      <p:grpSp>
        <p:nvGrpSpPr>
          <p:cNvPr id="446473" name="Group 9"/>
          <p:cNvGrpSpPr>
            <a:grpSpLocks/>
          </p:cNvGrpSpPr>
          <p:nvPr/>
        </p:nvGrpSpPr>
        <p:grpSpPr bwMode="auto">
          <a:xfrm>
            <a:off x="1407317" y="2865437"/>
            <a:ext cx="6511930" cy="1954213"/>
            <a:chOff x="1104" y="1056"/>
            <a:chExt cx="4102" cy="1231"/>
          </a:xfrm>
        </p:grpSpPr>
        <p:sp>
          <p:nvSpPr>
            <p:cNvPr id="13317" name="Text Box 4"/>
            <p:cNvSpPr txBox="1">
              <a:spLocks noChangeArrowheads="1"/>
            </p:cNvSpPr>
            <p:nvPr/>
          </p:nvSpPr>
          <p:spPr bwMode="auto">
            <a:xfrm>
              <a:off x="1104" y="1056"/>
              <a:ext cx="2259" cy="1231"/>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84000"/>
                </a:lnSpc>
              </a:pPr>
              <a:r>
                <a:rPr lang="en-US" altLang="en-US" sz="1600" b="0" dirty="0">
                  <a:latin typeface="Ubuntu Mono" panose="020B0509030602030204" pitchFamily="49" charset="0"/>
                  <a:ea typeface="Consolas" charset="0"/>
                  <a:cs typeface="Consolas" charset="0"/>
                </a:rPr>
                <a:t>Mutex::lock() {</a:t>
              </a:r>
            </a:p>
            <a:p>
              <a:pPr algn="l">
                <a:lnSpc>
                  <a:spcPct val="84000"/>
                </a:lnSpc>
              </a:pP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cs typeface="Consolas" charset="0"/>
                </a:rPr>
                <a:t>		…</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00206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318" name="Group 8"/>
            <p:cNvGrpSpPr>
              <a:grpSpLocks/>
            </p:cNvGrpSpPr>
            <p:nvPr/>
          </p:nvGrpSpPr>
          <p:grpSpPr bwMode="auto">
            <a:xfrm>
              <a:off x="2776" y="1384"/>
              <a:ext cx="2430" cy="616"/>
              <a:chOff x="2795" y="2008"/>
              <a:chExt cx="2430" cy="616"/>
            </a:xfrm>
          </p:grpSpPr>
          <p:sp>
            <p:nvSpPr>
              <p:cNvPr id="13319" name="AutoShape 6"/>
              <p:cNvSpPr>
                <a:spLocks/>
              </p:cNvSpPr>
              <p:nvPr/>
            </p:nvSpPr>
            <p:spPr bwMode="auto">
              <a:xfrm>
                <a:off x="2795" y="2008"/>
                <a:ext cx="115" cy="616"/>
              </a:xfrm>
              <a:prstGeom prst="rightBrace">
                <a:avLst>
                  <a:gd name="adj1" fmla="val 29762"/>
                  <a:gd name="adj2" fmla="val 50000"/>
                </a:avLst>
              </a:prstGeom>
              <a:noFill/>
              <a:ln w="22225">
                <a:solidFill>
                  <a:srgbClr val="FF0000"/>
                </a:solidFill>
                <a:round/>
                <a:headEnd/>
                <a:tailEn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13320" name="Text Box 7"/>
              <p:cNvSpPr txBox="1">
                <a:spLocks noChangeArrowheads="1"/>
              </p:cNvSpPr>
              <p:nvPr/>
            </p:nvSpPr>
            <p:spPr bwMode="auto">
              <a:xfrm>
                <a:off x="2966" y="2187"/>
                <a:ext cx="2259" cy="36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Critical section of mutex</a:t>
                </a:r>
                <a:b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br>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(different form critical section of program)</a:t>
                </a:r>
              </a:p>
            </p:txBody>
          </p:sp>
        </p:grpSp>
      </p:grpSp>
    </p:spTree>
    <p:extLst>
      <p:ext uri="{BB962C8B-B14F-4D97-AF65-F5344CB8AC3E}">
        <p14:creationId xmlns:p14="http://schemas.microsoft.com/office/powerpoint/2010/main" val="3694282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6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6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64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6467">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6467">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64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dirty="0"/>
              <a:t>Re-enabling Interrupts</a:t>
            </a:r>
          </a:p>
        </p:txBody>
      </p:sp>
      <p:sp>
        <p:nvSpPr>
          <p:cNvPr id="449539" name="Rectangle 3"/>
          <p:cNvSpPr>
            <a:spLocks noGrp="1" noChangeArrowheads="1"/>
          </p:cNvSpPr>
          <p:nvPr>
            <p:ph type="body" idx="1"/>
          </p:nvPr>
        </p:nvSpPr>
        <p:spPr/>
        <p:txBody>
          <a:bodyPr/>
          <a:lstStyle/>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r>
              <a:rPr lang="en-US" altLang="ko-KR" sz="1800" dirty="0"/>
              <a:t>Before putting thread on wait queue?</a:t>
            </a:r>
          </a:p>
          <a:p>
            <a:pPr lvl="1"/>
            <a:r>
              <a:rPr lang="en-US" altLang="ko-KR" sz="1400" dirty="0">
                <a:latin typeface="Ubuntu Mono" panose="020B0509030602030204" pitchFamily="49" charset="0"/>
              </a:rPr>
              <a:t>unlock()</a:t>
            </a:r>
            <a:r>
              <a:rPr lang="en-US" altLang="ko-KR" sz="1600" dirty="0"/>
              <a:t> can check waiting queue and not wake up thread</a:t>
            </a:r>
          </a:p>
          <a:p>
            <a:r>
              <a:rPr lang="en-US" altLang="ko-KR" sz="1800" dirty="0"/>
              <a:t>After putting thread on wait queue?</a:t>
            </a:r>
          </a:p>
          <a:p>
            <a:pPr lvl="1"/>
            <a:r>
              <a:rPr lang="en-US" altLang="ko-KR" sz="1400" dirty="0">
                <a:latin typeface="Ubuntu Mono" panose="020B0509030602030204" pitchFamily="49" charset="0"/>
              </a:rPr>
              <a:t>unlock()</a:t>
            </a:r>
            <a:r>
              <a:rPr lang="en-US" altLang="ko-KR" sz="1600" dirty="0"/>
              <a:t> puts thread on ready queue, but thread still thinks it needs to go to sleep!</a:t>
            </a:r>
          </a:p>
          <a:p>
            <a:pPr lvl="1"/>
            <a:r>
              <a:rPr lang="en-US" altLang="ko-KR" sz="1600" dirty="0"/>
              <a:t>Thread goes to sleep while keeping mutex locked (deadlock!)</a:t>
            </a:r>
          </a:p>
          <a:p>
            <a:r>
              <a:rPr lang="en-US" altLang="ko-KR" sz="1800" dirty="0"/>
              <a:t>After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But … how?</a:t>
            </a:r>
          </a:p>
          <a:p>
            <a:endParaRPr lang="en-US" altLang="ko-KR" sz="1800" dirty="0"/>
          </a:p>
        </p:txBody>
      </p:sp>
      <p:sp>
        <p:nvSpPr>
          <p:cNvPr id="2" name="TextBox 1"/>
          <p:cNvSpPr txBox="1"/>
          <p:nvPr/>
        </p:nvSpPr>
        <p:spPr>
          <a:xfrm>
            <a:off x="9405656" y="6224712"/>
            <a:ext cx="184666" cy="369332"/>
          </a:xfrm>
          <a:prstGeom prst="rect">
            <a:avLst/>
          </a:prstGeom>
          <a:noFill/>
        </p:spPr>
        <p:txBody>
          <a:bodyPr wrap="none" rtlCol="0">
            <a:spAutoFit/>
          </a:bodyPr>
          <a:lstStyle/>
          <a:p>
            <a:endParaRPr lang="en-US" dirty="0"/>
          </a:p>
        </p:txBody>
      </p:sp>
      <p:sp>
        <p:nvSpPr>
          <p:cNvPr id="8" name="Text Box 4">
            <a:extLst>
              <a:ext uri="{FF2B5EF4-FFF2-40B4-BE49-F238E27FC236}">
                <a16:creationId xmlns:a16="http://schemas.microsoft.com/office/drawing/2014/main" id="{1531FF04-AD9F-4A42-AAD5-644285D9AA46}"/>
              </a:ext>
            </a:extLst>
          </p:cNvPr>
          <p:cNvSpPr txBox="1">
            <a:spLocks noChangeArrowheads="1"/>
          </p:cNvSpPr>
          <p:nvPr/>
        </p:nvSpPr>
        <p:spPr bwMode="auto">
          <a:xfrm>
            <a:off x="3845220" y="1663337"/>
            <a:ext cx="4670130" cy="278140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nSpc>
                <a:spcPct val="84000"/>
              </a:lnSpc>
            </a:pPr>
            <a:r>
              <a:rPr lang="en-US" altLang="en-US" sz="1600" b="0" dirty="0" err="1">
                <a:latin typeface="Ubuntu Mono" panose="020B0509030602030204" pitchFamily="49" charset="0"/>
                <a:ea typeface="Consolas" charset="0"/>
                <a:cs typeface="Consolas" charset="0"/>
              </a:rPr>
              <a:t>Mutext</a:t>
            </a:r>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err="1">
                <a:latin typeface="Ubuntu Mono" panose="020B0509030602030204" pitchFamily="49" charset="0"/>
                <a:cs typeface="Consolas" charset="0"/>
              </a:rPr>
              <a:t>waiting.add</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WAITING;</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chosenTCB</a:t>
            </a:r>
            <a:r>
              <a:rPr lang="en-US" altLang="en-US" sz="1600" b="0" dirty="0">
                <a:latin typeface="Ubuntu Mono" panose="020B0509030602030204" pitchFamily="49" charset="0"/>
                <a:cs typeface="Consolas" charset="0"/>
              </a:rPr>
              <a:t> = </a:t>
            </a:r>
            <a:r>
              <a:rPr lang="en-US" altLang="en-US" sz="1600" b="0" dirty="0" err="1">
                <a:latin typeface="Ubuntu Mono" panose="020B0509030602030204" pitchFamily="49" charset="0"/>
                <a:cs typeface="Consolas" charset="0"/>
              </a:rPr>
              <a:t>ready_list.get_nextTCB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thread_switch</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chosedTCB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RUNNING;</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 name="Group 12">
            <a:extLst>
              <a:ext uri="{FF2B5EF4-FFF2-40B4-BE49-F238E27FC236}">
                <a16:creationId xmlns:a16="http://schemas.microsoft.com/office/drawing/2014/main" id="{2FC2F6A8-7287-7B4B-A652-D38BE0FE2A8F}"/>
              </a:ext>
            </a:extLst>
          </p:cNvPr>
          <p:cNvGrpSpPr/>
          <p:nvPr/>
        </p:nvGrpSpPr>
        <p:grpSpPr>
          <a:xfrm>
            <a:off x="628650" y="2154297"/>
            <a:ext cx="3714239" cy="369332"/>
            <a:chOff x="-78458" y="2613950"/>
            <a:chExt cx="3714239" cy="369332"/>
          </a:xfrm>
        </p:grpSpPr>
        <p:cxnSp>
          <p:nvCxnSpPr>
            <p:cNvPr id="11" name="Straight Arrow Connector 10">
              <a:extLst>
                <a:ext uri="{FF2B5EF4-FFF2-40B4-BE49-F238E27FC236}">
                  <a16:creationId xmlns:a16="http://schemas.microsoft.com/office/drawing/2014/main" id="{0B3F4D6A-C427-C942-A136-B877F821A1A3}"/>
                </a:ext>
              </a:extLst>
            </p:cNvPr>
            <p:cNvCxnSpPr/>
            <p:nvPr/>
          </p:nvCxnSpPr>
          <p:spPr>
            <a:xfrm>
              <a:off x="2765199" y="2811679"/>
              <a:ext cx="870582"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623A89B-43C5-F94A-B476-8D43AA79A42D}"/>
                </a:ext>
              </a:extLst>
            </p:cNvPr>
            <p:cNvSpPr/>
            <p:nvPr/>
          </p:nvSpPr>
          <p:spPr>
            <a:xfrm>
              <a:off x="-78458" y="2613950"/>
              <a:ext cx="2839239" cy="369332"/>
            </a:xfrm>
            <a:prstGeom prst="rect">
              <a:avLst/>
            </a:prstGeom>
          </p:spPr>
          <p:txBody>
            <a:bodyPr wrap="none">
              <a:spAutoFit/>
            </a:bodyPr>
            <a:lstStyle/>
            <a:p>
              <a:r>
                <a:rPr lang="en-US" altLang="en-US" dirty="0">
                  <a:solidFill>
                    <a:srgbClr val="FF0000"/>
                  </a:solidFill>
                  <a:latin typeface="Ubuntu Mono" panose="020B0509030602030204" pitchFamily="49" charset="0"/>
                  <a:ea typeface="Consolas" charset="0"/>
                  <a:cs typeface="Consolas" charset="0"/>
                </a:rPr>
                <a:t>enable interrupts here?</a:t>
              </a:r>
              <a:endParaRPr lang="en-US" dirty="0"/>
            </a:p>
          </p:txBody>
        </p:sp>
      </p:grpSp>
    </p:spTree>
    <p:extLst>
      <p:ext uri="{BB962C8B-B14F-4D97-AF65-F5344CB8AC3E}">
        <p14:creationId xmlns:p14="http://schemas.microsoft.com/office/powerpoint/2010/main" val="357768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39">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9539">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5E-6 -2.22222E-6 L 5E-6 0.07755 " pathEditMode="relative" rAng="0" ptsTypes="AA">
                                      <p:cBhvr>
                                        <p:cTn id="16" dur="2000" fill="hold"/>
                                        <p:tgtEl>
                                          <p:spTgt spid="13"/>
                                        </p:tgtEl>
                                        <p:attrNameLst>
                                          <p:attrName>ppt_x</p:attrName>
                                          <p:attrName>ppt_y</p:attrName>
                                        </p:attrNameLst>
                                      </p:cBhvr>
                                      <p:rCtr x="0" y="3866"/>
                                    </p:animMotion>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449539">
                                            <p:txEl>
                                              <p:pRg st="12" end="1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9539">
                                            <p:txEl>
                                              <p:pRg st="13" end="1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49539">
                                            <p:txEl>
                                              <p:pRg st="14" end="1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5E-6 0.07755 L 5E-6 0.10926 " pathEditMode="relative" rAng="0" ptsTypes="AA">
                                      <p:cBhvr>
                                        <p:cTn id="31" dur="2000" fill="hold"/>
                                        <p:tgtEl>
                                          <p:spTgt spid="13"/>
                                        </p:tgtEl>
                                        <p:attrNameLst>
                                          <p:attrName>ppt_x</p:attrName>
                                          <p:attrName>ppt_y</p:attrName>
                                        </p:attrNameLst>
                                      </p:cBhvr>
                                      <p:rCtr x="0" y="1574"/>
                                    </p:animMotion>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44953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uiExpand="1" build="p" bldLvl="2"/>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ko-KR" dirty="0"/>
              <a:t>How to Re-enable After </a:t>
            </a:r>
            <a:r>
              <a:rPr lang="en-US" altLang="ko-KR" dirty="0" err="1"/>
              <a:t>thread_switch</a:t>
            </a:r>
            <a:r>
              <a:rPr lang="en-US" altLang="ko-KR" dirty="0"/>
              <a:t>()?</a:t>
            </a:r>
          </a:p>
        </p:txBody>
      </p:sp>
      <p:sp>
        <p:nvSpPr>
          <p:cNvPr id="450563" name="Rectangle 3"/>
          <p:cNvSpPr>
            <a:spLocks noGrp="1" noChangeArrowheads="1"/>
          </p:cNvSpPr>
          <p:nvPr>
            <p:ph type="body" idx="1"/>
          </p:nvPr>
        </p:nvSpPr>
        <p:spPr/>
        <p:txBody>
          <a:bodyPr/>
          <a:lstStyle/>
          <a:p>
            <a:r>
              <a:rPr lang="en-US" altLang="ko-KR" sz="1800" dirty="0"/>
              <a:t>It is responsibility of next thread to re-enable interrupts</a:t>
            </a:r>
          </a:p>
          <a:p>
            <a:pPr lvl="1"/>
            <a:r>
              <a:rPr lang="en-US" altLang="ko-KR" sz="1600" dirty="0"/>
              <a:t>This invariant should be carefully maintained</a:t>
            </a:r>
          </a:p>
          <a:p>
            <a:r>
              <a:rPr lang="en-US" altLang="ko-KR" sz="1800" dirty="0"/>
              <a:t>When sleeping thread wakes up, returns to </a:t>
            </a:r>
            <a:r>
              <a:rPr lang="en-US" altLang="ko-KR" sz="1600" dirty="0">
                <a:latin typeface="Ubuntu Mono" panose="020B0509030602030204" pitchFamily="49" charset="0"/>
              </a:rPr>
              <a:t>lock()</a:t>
            </a:r>
            <a:r>
              <a:rPr lang="en-US" altLang="ko-KR" sz="1800" dirty="0"/>
              <a:t> and re-enables interrupts</a:t>
            </a:r>
          </a:p>
          <a:p>
            <a:pPr lvl="1"/>
            <a:endParaRPr lang="en-US" altLang="ko-KR" sz="1400" dirty="0"/>
          </a:p>
          <a:p>
            <a:pPr marL="457200" lvl="1" indent="0">
              <a:buNone/>
            </a:pPr>
            <a:r>
              <a:rPr lang="en-US" altLang="ko-KR" sz="1600" dirty="0"/>
              <a:t>	  </a:t>
            </a:r>
            <a:r>
              <a:rPr lang="en-US" altLang="ko-KR" sz="1600" u="sng" dirty="0"/>
              <a:t>Thread A</a:t>
            </a:r>
            <a:r>
              <a:rPr lang="en-US" altLang="ko-KR" sz="1600" dirty="0"/>
              <a:t>				       </a:t>
            </a:r>
            <a:r>
              <a:rPr lang="en-US" altLang="ko-KR" sz="1600" u="sng" dirty="0"/>
              <a:t>Thread B</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a:p>
            <a:pPr marL="457200" lvl="1" indent="0">
              <a:buNone/>
            </a:pP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p:txBody>
      </p:sp>
      <p:grpSp>
        <p:nvGrpSpPr>
          <p:cNvPr id="450569" name="Group 9"/>
          <p:cNvGrpSpPr>
            <a:grpSpLocks/>
          </p:cNvGrpSpPr>
          <p:nvPr/>
        </p:nvGrpSpPr>
        <p:grpSpPr bwMode="auto">
          <a:xfrm>
            <a:off x="3439106" y="3634792"/>
            <a:ext cx="1316182" cy="646113"/>
            <a:chOff x="2160" y="2126"/>
            <a:chExt cx="912" cy="407"/>
          </a:xfrm>
        </p:grpSpPr>
        <p:sp>
          <p:nvSpPr>
            <p:cNvPr id="16392" name="Line 5"/>
            <p:cNvSpPr>
              <a:spLocks noChangeShapeType="1"/>
            </p:cNvSpPr>
            <p:nvPr/>
          </p:nvSpPr>
          <p:spPr bwMode="auto">
            <a:xfrm>
              <a:off x="2160" y="2256"/>
              <a:ext cx="912" cy="144"/>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3" name="Text Box 7"/>
            <p:cNvSpPr txBox="1">
              <a:spLocks noChangeArrowheads="1"/>
            </p:cNvSpPr>
            <p:nvPr/>
          </p:nvSpPr>
          <p:spPr bwMode="auto">
            <a:xfrm rot="537817">
              <a:off x="2305" y="2126"/>
              <a:ext cx="629" cy="407"/>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grpSp>
        <p:nvGrpSpPr>
          <p:cNvPr id="450570" name="Group 10"/>
          <p:cNvGrpSpPr>
            <a:grpSpLocks/>
          </p:cNvGrpSpPr>
          <p:nvPr/>
        </p:nvGrpSpPr>
        <p:grpSpPr bwMode="auto">
          <a:xfrm>
            <a:off x="3439106" y="5357385"/>
            <a:ext cx="1316182" cy="646113"/>
            <a:chOff x="2400" y="3233"/>
            <a:chExt cx="912" cy="407"/>
          </a:xfrm>
        </p:grpSpPr>
        <p:sp>
          <p:nvSpPr>
            <p:cNvPr id="16390" name="Line 6"/>
            <p:cNvSpPr>
              <a:spLocks noChangeShapeType="1"/>
            </p:cNvSpPr>
            <p:nvPr/>
          </p:nvSpPr>
          <p:spPr bwMode="auto">
            <a:xfrm flipH="1">
              <a:off x="2400" y="3360"/>
              <a:ext cx="912" cy="144"/>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1" name="Text Box 8"/>
            <p:cNvSpPr txBox="1">
              <a:spLocks noChangeArrowheads="1"/>
            </p:cNvSpPr>
            <p:nvPr/>
          </p:nvSpPr>
          <p:spPr bwMode="auto">
            <a:xfrm rot="21085516">
              <a:off x="2540" y="3233"/>
              <a:ext cx="629" cy="407"/>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spTree>
    <p:extLst>
      <p:ext uri="{BB962C8B-B14F-4D97-AF65-F5344CB8AC3E}">
        <p14:creationId xmlns:p14="http://schemas.microsoft.com/office/powerpoint/2010/main" val="175691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5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50569"/>
                                        </p:tgtEl>
                                        <p:attrNameLst>
                                          <p:attrName>style.visibility</p:attrName>
                                        </p:attrNameLst>
                                      </p:cBhvr>
                                      <p:to>
                                        <p:strVal val="visible"/>
                                      </p:to>
                                    </p:set>
                                    <p:animEffect transition="in" filter="wipe(left)">
                                      <p:cBhvr>
                                        <p:cTn id="23" dur="500"/>
                                        <p:tgtEl>
                                          <p:spTgt spid="450569"/>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45056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56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056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nodeType="clickEffect">
                                  <p:stCondLst>
                                    <p:cond delay="0"/>
                                  </p:stCondLst>
                                  <p:childTnLst>
                                    <p:set>
                                      <p:cBhvr>
                                        <p:cTn id="38" dur="1" fill="hold">
                                          <p:stCondLst>
                                            <p:cond delay="0"/>
                                          </p:stCondLst>
                                        </p:cTn>
                                        <p:tgtEl>
                                          <p:spTgt spid="450570"/>
                                        </p:tgtEl>
                                        <p:attrNameLst>
                                          <p:attrName>style.visibility</p:attrName>
                                        </p:attrNameLst>
                                      </p:cBhvr>
                                      <p:to>
                                        <p:strVal val="visible"/>
                                      </p:to>
                                    </p:set>
                                    <p:animEffect transition="in" filter="wipe(right)">
                                      <p:cBhvr>
                                        <p:cTn id="39" dur="500"/>
                                        <p:tgtEl>
                                          <p:spTgt spid="450570"/>
                                        </p:tgtEl>
                                      </p:cBhvr>
                                    </p:animEffec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450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ko-KR" dirty="0"/>
              <a:t>Problems with Take 2.5</a:t>
            </a:r>
          </a:p>
        </p:txBody>
      </p:sp>
      <p:sp>
        <p:nvSpPr>
          <p:cNvPr id="18435" name="Rectangle 3"/>
          <p:cNvSpPr>
            <a:spLocks noGrp="1" noChangeArrowheads="1"/>
          </p:cNvSpPr>
          <p:nvPr>
            <p:ph type="body" idx="1"/>
          </p:nvPr>
        </p:nvSpPr>
        <p:spPr/>
        <p:txBody>
          <a:bodyPr/>
          <a:lstStyle/>
          <a:p>
            <a:r>
              <a:rPr lang="en-US" altLang="ko-KR" sz="2400" dirty="0"/>
              <a:t>User libraries cannot use this implementation (why?)</a:t>
            </a:r>
          </a:p>
          <a:p>
            <a:r>
              <a:rPr lang="en-US" altLang="ko-KR" sz="2400" dirty="0"/>
              <a:t>Doesn’t work well on multiprocessor</a:t>
            </a:r>
          </a:p>
          <a:p>
            <a:pPr lvl="1"/>
            <a:r>
              <a:rPr lang="en-US" altLang="ko-KR" sz="2000" dirty="0"/>
              <a:t>Disabling interrupts on all processors requires messages and would be very time consuming</a:t>
            </a:r>
          </a:p>
          <a:p>
            <a:r>
              <a:rPr lang="en-US" altLang="ko-KR" sz="2400" dirty="0"/>
              <a:t>Alternative solution: </a:t>
            </a:r>
            <a:r>
              <a:rPr lang="en-US" altLang="ko-KR" sz="2400" dirty="0">
                <a:solidFill>
                  <a:srgbClr val="FF0000"/>
                </a:solidFill>
              </a:rPr>
              <a:t>atomic read-modify-write instructions</a:t>
            </a:r>
          </a:p>
          <a:p>
            <a:pPr lvl="1"/>
            <a:r>
              <a:rPr lang="en-US" altLang="ko-KR" sz="2000" dirty="0"/>
              <a:t>Read value from an address and then write new value to it </a:t>
            </a:r>
            <a:r>
              <a:rPr lang="en-US" altLang="ko-KR" sz="2000" i="1" dirty="0">
                <a:solidFill>
                  <a:srgbClr val="0070C0"/>
                </a:solidFill>
              </a:rPr>
              <a:t>atomically</a:t>
            </a:r>
          </a:p>
          <a:p>
            <a:pPr lvl="1"/>
            <a:r>
              <a:rPr lang="en-US" altLang="ko-KR" sz="2000" dirty="0"/>
              <a:t>Make HW responsible for implementing this correctly </a:t>
            </a:r>
          </a:p>
          <a:p>
            <a:pPr lvl="2"/>
            <a:r>
              <a:rPr lang="en-US" altLang="ko-KR" sz="1800" dirty="0"/>
              <a:t>Uniprocessors (not too hard) </a:t>
            </a:r>
          </a:p>
          <a:p>
            <a:pPr lvl="2"/>
            <a:r>
              <a:rPr lang="en-US" altLang="ko-KR" sz="1800" dirty="0"/>
              <a:t>Multiprocessors (requires help from cache coherence protocol)</a:t>
            </a:r>
          </a:p>
          <a:p>
            <a:pPr lvl="1"/>
            <a:r>
              <a:rPr lang="en-US" altLang="ko-KR" sz="2000" dirty="0"/>
              <a:t>Unlike disabling interrupts, this can be used in both uniprocessors and multiprocessors</a:t>
            </a:r>
          </a:p>
        </p:txBody>
      </p:sp>
    </p:spTree>
    <p:extLst>
      <p:ext uri="{BB962C8B-B14F-4D97-AF65-F5344CB8AC3E}">
        <p14:creationId xmlns:p14="http://schemas.microsoft.com/office/powerpoint/2010/main" val="294077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lstStyle/>
          <a:p>
            <a:r>
              <a:rPr lang="en-US" altLang="ko-KR" dirty="0"/>
              <a:t>Recall: Examples of </a:t>
            </a:r>
            <a:br>
              <a:rPr lang="en-US" altLang="ko-KR" dirty="0"/>
            </a:br>
            <a:r>
              <a:rPr lang="en-US" altLang="ko-KR" dirty="0"/>
              <a:t>Read-Modify-Write Instructions </a:t>
            </a:r>
          </a:p>
        </p:txBody>
      </p:sp>
      <p:sp>
        <p:nvSpPr>
          <p:cNvPr id="8" name="Rectangle 3">
            <a:extLst>
              <a:ext uri="{FF2B5EF4-FFF2-40B4-BE49-F238E27FC236}">
                <a16:creationId xmlns:a16="http://schemas.microsoft.com/office/drawing/2014/main" id="{E314A9FB-5D81-A848-920F-D0A7F6BAACD8}"/>
              </a:ext>
            </a:extLst>
          </p:cNvPr>
          <p:cNvSpPr>
            <a:spLocks noGrp="1" noChangeArrowheads="1"/>
          </p:cNvSpPr>
          <p:nvPr>
            <p:ph idx="1"/>
          </p:nvPr>
        </p:nvSpPr>
        <p:spPr/>
        <p:txBody>
          <a:bodyPr>
            <a:normAutofit fontScale="92500" lnSpcReduction="10000"/>
          </a:bodyPr>
          <a:lstStyle/>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test&amp;set</a:t>
            </a:r>
            <a:r>
              <a:rPr lang="en-US" altLang="ko-KR" sz="1800" dirty="0">
                <a:latin typeface="Ubuntu Mono" panose="020B0509030602030204" pitchFamily="49" charset="0"/>
                <a:ea typeface="굴림" charset="0"/>
                <a:cs typeface="Consolas"/>
              </a:rPr>
              <a:t> (&amp;address) {			</a:t>
            </a:r>
            <a:r>
              <a:rPr lang="en-US" altLang="ko-KR" sz="1800" dirty="0">
                <a:solidFill>
                  <a:srgbClr val="00B050"/>
                </a:solidFill>
                <a:latin typeface="Ubuntu Mono" panose="020B0509030602030204" pitchFamily="49" charset="0"/>
                <a:ea typeface="굴림" charset="0"/>
                <a:cs typeface="Consolas"/>
              </a:rPr>
              <a:t>/* most architectures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result = M[address];		</a:t>
            </a:r>
            <a:r>
              <a:rPr lang="en-US" altLang="ko-KR" sz="1800" dirty="0">
                <a:solidFill>
                  <a:srgbClr val="00B050"/>
                </a:solidFill>
                <a:latin typeface="Ubuntu Mono" panose="020B0509030602030204" pitchFamily="49" charset="0"/>
                <a:ea typeface="굴림" charset="0"/>
                <a:cs typeface="Consolas"/>
              </a:rPr>
              <a:t>/* return result from</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1;            	</a:t>
            </a:r>
            <a:r>
              <a:rPr lang="en-US" altLang="ko-KR" sz="1800" dirty="0">
                <a:solidFill>
                  <a:srgbClr val="00B050"/>
                </a:solidFill>
                <a:latin typeface="Ubuntu Mono" panose="020B0509030602030204" pitchFamily="49" charset="0"/>
                <a:ea typeface="굴림" charset="0"/>
                <a:cs typeface="Consolas"/>
              </a:rPr>
              <a:t>   “address” and set value at </a:t>
            </a:r>
            <a:r>
              <a:rPr lang="en-US" altLang="ko-KR" sz="1800" dirty="0">
                <a:latin typeface="Ubuntu Mono" panose="020B0509030602030204" pitchFamily="49" charset="0"/>
                <a:ea typeface="굴림" charset="0"/>
                <a:cs typeface="Consolas"/>
              </a:rPr>
              <a:t>	return result;</a:t>
            </a:r>
            <a:r>
              <a:rPr lang="en-US" altLang="ko-KR" sz="1800" dirty="0">
                <a:solidFill>
                  <a:srgbClr val="00B050"/>
                </a:solidFill>
                <a:latin typeface="Ubuntu Mono" panose="020B0509030602030204" pitchFamily="49" charset="0"/>
                <a:ea typeface="굴림" charset="0"/>
                <a:cs typeface="Consolas"/>
              </a:rPr>
              <a:t>			   “address” to 1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buFontTx/>
              <a:buNone/>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a:latin typeface="Ubuntu Mono" panose="020B0509030602030204" pitchFamily="49" charset="0"/>
                <a:ea typeface="굴림" charset="0"/>
                <a:cs typeface="Consolas"/>
              </a:rPr>
              <a:t>swap (&amp;address, register) {		</a:t>
            </a:r>
            <a:r>
              <a:rPr lang="en-US" altLang="ko-KR" sz="1800" dirty="0">
                <a:solidFill>
                  <a:srgbClr val="00B050"/>
                </a:solidFill>
                <a:latin typeface="Ubuntu Mono" panose="020B0509030602030204" pitchFamily="49" charset="0"/>
                <a:ea typeface="굴림" charset="0"/>
                <a:cs typeface="Consolas"/>
              </a:rPr>
              <a:t>/* x86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temp = M[address];		</a:t>
            </a:r>
            <a:r>
              <a:rPr lang="en-US" altLang="ko-KR" sz="1800" dirty="0">
                <a:solidFill>
                  <a:srgbClr val="00B050"/>
                </a:solidFill>
                <a:latin typeface="Ubuntu Mono" panose="020B0509030602030204" pitchFamily="49" charset="0"/>
                <a:ea typeface="굴림" charset="0"/>
                <a:cs typeface="Consolas"/>
              </a:rPr>
              <a:t>/* swap register’s value to</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register;		   </a:t>
            </a:r>
            <a:r>
              <a:rPr lang="en-US" altLang="ko-KR" sz="1800" dirty="0">
                <a:solidFill>
                  <a:srgbClr val="00B050"/>
                </a:solidFill>
                <a:latin typeface="Ubuntu Mono" panose="020B0509030602030204" pitchFamily="49" charset="0"/>
                <a:ea typeface="굴림" charset="0"/>
                <a:cs typeface="Consolas"/>
              </a:rPr>
              <a:t>value at “address”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register = temp;</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compare&amp;swap</a:t>
            </a:r>
            <a:r>
              <a:rPr lang="en-US" altLang="ko-KR" sz="1800" dirty="0">
                <a:latin typeface="Ubuntu Mono" panose="020B0509030602030204" pitchFamily="49" charset="0"/>
                <a:ea typeface="굴림" charset="0"/>
                <a:cs typeface="Consolas"/>
              </a:rPr>
              <a:t> (&amp;address, reg1, reg2) {	</a:t>
            </a:r>
            <a:r>
              <a:rPr lang="en-US" altLang="ko-KR" sz="1800" dirty="0">
                <a:solidFill>
                  <a:srgbClr val="00B050"/>
                </a:solidFill>
                <a:latin typeface="Ubuntu Mono" panose="020B0509030602030204" pitchFamily="49" charset="0"/>
                <a:ea typeface="굴림" charset="0"/>
                <a:cs typeface="Consolas"/>
              </a:rPr>
              <a:t>/* 68000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if (reg1 == M[address])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reg2;</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success;</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 else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failure;</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p:txBody>
      </p:sp>
    </p:spTree>
    <p:extLst>
      <p:ext uri="{BB962C8B-B14F-4D97-AF65-F5344CB8AC3E}">
        <p14:creationId xmlns:p14="http://schemas.microsoft.com/office/powerpoint/2010/main" val="411593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p>
        </p:txBody>
      </p:sp>
      <p:sp>
        <p:nvSpPr>
          <p:cNvPr id="7" name="Rectangle 3">
            <a:extLst>
              <a:ext uri="{FF2B5EF4-FFF2-40B4-BE49-F238E27FC236}">
                <a16:creationId xmlns:a16="http://schemas.microsoft.com/office/drawing/2014/main" id="{476755B3-AECA-F541-BC77-5F2548717962}"/>
              </a:ext>
            </a:extLst>
          </p:cNvPr>
          <p:cNvSpPr>
            <a:spLocks noGrp="1" noChangeArrowheads="1"/>
          </p:cNvSpPr>
          <p:nvPr>
            <p:ph idx="1"/>
          </p:nvPr>
        </p:nvSpPr>
        <p:spPr/>
        <p:txBody>
          <a:bodyPr/>
          <a:lstStyle/>
          <a:p>
            <a:pPr>
              <a:tabLst>
                <a:tab pos="1027113" algn="l"/>
                <a:tab pos="1377950" algn="l"/>
                <a:tab pos="1716088" algn="l"/>
              </a:tabLst>
            </a:pPr>
            <a:r>
              <a:rPr lang="en-US" altLang="ko-KR" sz="2400" dirty="0">
                <a:ea typeface="굴림" panose="020B0600000101010101" pitchFamily="34" charset="-127"/>
              </a:rPr>
              <a:t>Simple implementation</a:t>
            </a:r>
          </a:p>
          <a:p>
            <a:pPr lvl="2">
              <a:tabLst>
                <a:tab pos="1027113" algn="l"/>
                <a:tab pos="1377950" algn="l"/>
                <a:tab pos="1716088" algn="l"/>
              </a:tabLst>
            </a:pPr>
            <a:endParaRPr lang="en-US" altLang="ko-KR" sz="1400" dirty="0">
              <a:ea typeface="굴림" panose="020B0600000101010101" pitchFamily="34" charset="-127"/>
            </a:endParaRPr>
          </a:p>
          <a:p>
            <a:pPr marL="0" indent="0">
              <a:lnSpc>
                <a:spcPct val="70000"/>
              </a:lnSpc>
              <a:buNone/>
            </a:pPr>
            <a:r>
              <a:rPr lang="en-US" altLang="ko-KR" sz="1600" dirty="0">
                <a:latin typeface="Ubuntu Mono" panose="020B0509030602030204" pitchFamily="49" charset="0"/>
              </a:rPr>
              <a:t>	class Spinlock { </a:t>
            </a:r>
          </a:p>
          <a:p>
            <a:pPr marL="0" indent="0">
              <a:lnSpc>
                <a:spcPct val="70000"/>
              </a:lnSpc>
              <a:buNone/>
            </a:pPr>
            <a:r>
              <a:rPr lang="en-US" altLang="ko-KR" sz="1600" dirty="0">
                <a:latin typeface="Ubuntu Mono" panose="020B0509030602030204" pitchFamily="49" charset="0"/>
              </a:rPr>
              <a:t>	  </a:t>
            </a:r>
            <a:r>
              <a:rPr lang="en-US" altLang="ko-KR" sz="1600" dirty="0">
                <a:solidFill>
                  <a:srgbClr val="7030A0"/>
                </a:solidFill>
                <a:latin typeface="Ubuntu Mono" panose="020B0509030602030204" pitchFamily="49" charset="0"/>
              </a:rPr>
              <a:t>private:</a:t>
            </a:r>
          </a:p>
          <a:p>
            <a:pPr marL="0" indent="0">
              <a:lnSpc>
                <a:spcPct val="70000"/>
              </a:lnSpc>
              <a:buNone/>
            </a:pPr>
            <a:r>
              <a:rPr lang="en-US" altLang="ko-KR" sz="1600" dirty="0">
                <a:latin typeface="Ubuntu Mono" panose="020B0509030602030204" pitchFamily="49" charset="0"/>
              </a:rPr>
              <a:t>	    int value = 0</a:t>
            </a:r>
          </a:p>
          <a:p>
            <a:pPr marL="0" indent="0">
              <a:lnSpc>
                <a:spcPct val="70000"/>
              </a:lnSpc>
              <a:buNone/>
            </a:pPr>
            <a:r>
              <a:rPr lang="en-US" altLang="ko-KR" sz="1600" dirty="0">
                <a:solidFill>
                  <a:srgbClr val="7030A0"/>
                </a:solidFill>
                <a:latin typeface="Ubuntu Mono" panose="020B0509030602030204" pitchFamily="49" charset="0"/>
              </a:rPr>
              <a:t>	  public:</a:t>
            </a:r>
          </a:p>
          <a:p>
            <a:pPr marL="0" indent="0">
              <a:lnSpc>
                <a:spcPct val="70000"/>
              </a:lnSpc>
              <a:buNone/>
            </a:pPr>
            <a:r>
              <a:rPr lang="en-US" altLang="ko-KR" sz="1600" dirty="0">
                <a:latin typeface="Ubuntu Mono" panose="020B0509030602030204" pitchFamily="49" charset="0"/>
              </a:rPr>
              <a:t>	    void lock() { </a:t>
            </a:r>
            <a:r>
              <a:rPr lang="en-US" altLang="ko-KR" sz="1600" dirty="0">
                <a:solidFill>
                  <a:srgbClr val="FF0000"/>
                </a:solidFill>
                <a:latin typeface="Ubuntu Mono" panose="020B0509030602030204" pitchFamily="49" charset="0"/>
              </a:rPr>
              <a:t>while(</a:t>
            </a:r>
            <a:r>
              <a:rPr lang="en-US" altLang="ko-KR" sz="1600" dirty="0" err="1">
                <a:solidFill>
                  <a:srgbClr val="FF0000"/>
                </a:solidFill>
                <a:latin typeface="Ubuntu Mono" panose="020B0509030602030204" pitchFamily="49" charset="0"/>
              </a:rPr>
              <a:t>test&amp;set</a:t>
            </a:r>
            <a:r>
              <a:rPr lang="en-US" altLang="ko-KR" sz="1600" dirty="0">
                <a:solidFill>
                  <a:srgbClr val="FF0000"/>
                </a:solidFill>
                <a:latin typeface="Ubuntu Mono" panose="020B0509030602030204" pitchFamily="49" charset="0"/>
              </a:rPr>
              <a:t>(value));</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void unlock() { </a:t>
            </a:r>
            <a:r>
              <a:rPr lang="en-US" altLang="ko-KR" sz="1600" dirty="0">
                <a:solidFill>
                  <a:srgbClr val="FF0000"/>
                </a:solidFill>
                <a:latin typeface="Ubuntu Mono" panose="020B0509030602030204" pitchFamily="49" charset="0"/>
              </a:rPr>
              <a:t>value = 0;</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a:t>
            </a:r>
          </a:p>
          <a:p>
            <a:pPr marL="0" indent="0">
              <a:lnSpc>
                <a:spcPct val="91000"/>
              </a:lnSpc>
              <a:spcBef>
                <a:spcPts val="0"/>
              </a:spcBef>
              <a:buFontTx/>
              <a:buNone/>
              <a:tabLst>
                <a:tab pos="1027113" algn="l"/>
                <a:tab pos="1377950" algn="l"/>
                <a:tab pos="1716088" algn="l"/>
              </a:tabLst>
            </a:pPr>
            <a:endParaRPr lang="en-US" altLang="ko-KR" sz="1800" dirty="0">
              <a:latin typeface="Consolas" charset="0"/>
              <a:ea typeface="Consolas" charset="0"/>
              <a:cs typeface="Consolas" charset="0"/>
            </a:endParaRPr>
          </a:p>
          <a:p>
            <a:pPr>
              <a:tabLst>
                <a:tab pos="1027113" algn="l"/>
                <a:tab pos="1377950" algn="l"/>
                <a:tab pos="1716088" algn="l"/>
              </a:tabLst>
            </a:pPr>
            <a:r>
              <a:rPr lang="en-US" altLang="ko-KR" sz="2000" dirty="0">
                <a:ea typeface="굴림" panose="020B0600000101010101" pitchFamily="34" charset="-127"/>
              </a:rPr>
              <a:t>Unlocked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0</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endParaRPr lang="en-US" altLang="ko-KR" sz="1800" dirty="0">
              <a:ea typeface="굴림" panose="020B0600000101010101" pitchFamily="34" charset="-127"/>
            </a:endParaRPr>
          </a:p>
          <a:p>
            <a:pPr>
              <a:tabLst>
                <a:tab pos="1027113" algn="l"/>
                <a:tab pos="1377950" algn="l"/>
                <a:tab pos="1716088" algn="l"/>
              </a:tabLst>
            </a:pPr>
            <a:r>
              <a:rPr lang="en-US" altLang="ko-KR" sz="2000" dirty="0">
                <a:ea typeface="굴림" panose="020B0600000101010101" pitchFamily="34" charset="-127"/>
              </a:rPr>
              <a:t>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1</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r>
              <a:rPr lang="en-US" altLang="ko-KR" sz="1800" dirty="0">
                <a:ea typeface="굴림" panose="020B0600000101010101" pitchFamily="34" charset="-127"/>
              </a:rPr>
              <a:t> </a:t>
            </a:r>
            <a:r>
              <a:rPr lang="en-US" altLang="ko-KR" sz="2000" dirty="0">
                <a:ea typeface="굴림" panose="020B0600000101010101" pitchFamily="34" charset="-127"/>
              </a:rPr>
              <a:t>(no change)</a:t>
            </a:r>
          </a:p>
          <a:p>
            <a:pPr>
              <a:tabLst>
                <a:tab pos="1027113" algn="l"/>
                <a:tab pos="1377950" algn="l"/>
                <a:tab pos="1716088" algn="l"/>
              </a:tabLst>
            </a:pPr>
            <a:r>
              <a:rPr lang="en-US" altLang="ko-KR" sz="2000" dirty="0">
                <a:ea typeface="굴림" panose="020B0600000101010101" pitchFamily="34" charset="-127"/>
              </a:rPr>
              <a:t>What is wrong with this implementation?</a:t>
            </a:r>
          </a:p>
          <a:p>
            <a:pPr lvl="1">
              <a:tabLst>
                <a:tab pos="1027113" algn="l"/>
                <a:tab pos="1377950" algn="l"/>
                <a:tab pos="1716088" algn="l"/>
              </a:tabLst>
            </a:pPr>
            <a:r>
              <a:rPr lang="en-US" altLang="ko-KR" sz="1800" dirty="0">
                <a:ea typeface="굴림" panose="020B0600000101010101" pitchFamily="34" charset="-127"/>
              </a:rPr>
              <a:t>Waiting threads consume cycles while </a:t>
            </a:r>
            <a:r>
              <a:rPr lang="en-US" altLang="ko-KR" sz="1800" dirty="0">
                <a:solidFill>
                  <a:srgbClr val="FF0000"/>
                </a:solidFill>
                <a:ea typeface="굴림" panose="020B0600000101010101" pitchFamily="34" charset="-127"/>
              </a:rPr>
              <a:t>busy-waiting</a:t>
            </a:r>
            <a:endParaRPr lang="en-US" altLang="ko-KR" sz="2000" dirty="0">
              <a:ea typeface="굴림" panose="020B0600000101010101" pitchFamily="34" charset="-127"/>
            </a:endParaRPr>
          </a:p>
          <a:p>
            <a:pPr>
              <a:tabLst>
                <a:tab pos="1027113" algn="l"/>
                <a:tab pos="1377950" algn="l"/>
                <a:tab pos="1716088" algn="l"/>
              </a:tabLst>
            </a:pPr>
            <a:endParaRPr lang="en-US" altLang="ko-KR" sz="2400" dirty="0">
              <a:ea typeface="굴림" panose="020B0600000101010101" pitchFamily="34" charset="-127"/>
            </a:endParaRPr>
          </a:p>
          <a:p>
            <a:pPr lvl="1">
              <a:tabLst>
                <a:tab pos="1027113" algn="l"/>
                <a:tab pos="1377950" algn="l"/>
                <a:tab pos="1716088" algn="l"/>
              </a:tabLst>
            </a:pPr>
            <a:endParaRPr lang="en-US" altLang="ko-KR" sz="2000" dirty="0">
              <a:ea typeface="굴림" panose="020B0600000101010101" pitchFamily="34" charset="-127"/>
            </a:endParaRPr>
          </a:p>
        </p:txBody>
      </p:sp>
    </p:spTree>
    <p:extLst>
      <p:ext uri="{BB962C8B-B14F-4D97-AF65-F5344CB8AC3E}">
        <p14:creationId xmlns:p14="http://schemas.microsoft.com/office/powerpoint/2010/main" val="310851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wipe(left)">
                                      <p:cBhvr>
                                        <p:cTn id="11" dur="500"/>
                                        <p:tgtEl>
                                          <p:spTgt spid="7">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left)">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wipe(left)">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left)">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left)">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wipe(left)">
                                      <p:cBhvr>
                                        <p:cTn id="36" dur="500"/>
                                        <p:tgtEl>
                                          <p:spTgt spid="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wipe(left)">
                                      <p:cBhvr>
                                        <p:cTn id="41" dur="500"/>
                                        <p:tgtEl>
                                          <p:spTgt spid="7">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r>
              <a:rPr lang="en-US" altLang="ko-KR" dirty="0"/>
              <a:t>: Discussion</a:t>
            </a:r>
          </a:p>
        </p:txBody>
      </p:sp>
      <p:sp>
        <p:nvSpPr>
          <p:cNvPr id="10" name="Rectangle 3">
            <a:extLst>
              <a:ext uri="{FF2B5EF4-FFF2-40B4-BE49-F238E27FC236}">
                <a16:creationId xmlns:a16="http://schemas.microsoft.com/office/drawing/2014/main" id="{2B0E03E6-B0ED-5B46-90EA-F3ADB9D6B61F}"/>
              </a:ext>
            </a:extLst>
          </p:cNvPr>
          <p:cNvSpPr>
            <a:spLocks noGrp="1" noChangeArrowheads="1"/>
          </p:cNvSpPr>
          <p:nvPr>
            <p:ph idx="1"/>
          </p:nvPr>
        </p:nvSpPr>
        <p:spPr/>
        <p:txBody>
          <a:bodyPr/>
          <a:lstStyle/>
          <a:p>
            <a:r>
              <a:rPr lang="en-US" altLang="ko-KR" sz="2000" dirty="0"/>
              <a:t>Upside?</a:t>
            </a:r>
          </a:p>
          <a:p>
            <a:pPr lvl="1"/>
            <a:r>
              <a:rPr lang="en-US" altLang="ko-KR" sz="1800" dirty="0"/>
              <a:t>Machine can receive interrupts</a:t>
            </a:r>
          </a:p>
          <a:p>
            <a:pPr lvl="1"/>
            <a:r>
              <a:rPr lang="en-US" altLang="ko-KR" sz="1800" dirty="0"/>
              <a:t>User code can use this mutex</a:t>
            </a:r>
          </a:p>
          <a:p>
            <a:pPr lvl="1"/>
            <a:r>
              <a:rPr lang="en-US" altLang="ko-KR" sz="1800" dirty="0"/>
              <a:t>Works on multiprocessors</a:t>
            </a:r>
          </a:p>
          <a:p>
            <a:pPr lvl="2"/>
            <a:endParaRPr lang="en-US" altLang="ko-KR" sz="1400" dirty="0"/>
          </a:p>
          <a:p>
            <a:r>
              <a:rPr lang="en-US" altLang="ko-KR" sz="2000" dirty="0"/>
              <a:t>Downside?</a:t>
            </a:r>
          </a:p>
          <a:p>
            <a:pPr lvl="1"/>
            <a:r>
              <a:rPr lang="en-US" altLang="ko-KR" sz="1800" dirty="0"/>
              <a:t>This is very wasteful as threads consume CPU cycles (busy-waiting)</a:t>
            </a:r>
          </a:p>
          <a:p>
            <a:pPr lvl="1"/>
            <a:r>
              <a:rPr lang="en-US" altLang="ko-KR" sz="1800" dirty="0"/>
              <a:t>Waiting threads may delay the thread that has locked mutex (no one wins!)</a:t>
            </a:r>
          </a:p>
          <a:p>
            <a:pPr lvl="1"/>
            <a:r>
              <a:rPr lang="en-US" altLang="ko-KR" sz="1800" dirty="0">
                <a:solidFill>
                  <a:srgbClr val="FF0000"/>
                </a:solidFill>
              </a:rPr>
              <a:t>Priority inversion</a:t>
            </a:r>
            <a:r>
              <a:rPr lang="en-US" altLang="ko-KR" sz="1800" dirty="0"/>
              <a:t>: if busy-waiting thread has higher priority than the thread that has locked mutex </a:t>
            </a:r>
            <a:r>
              <a:rPr lang="en-US" altLang="ko-KR" sz="1800" dirty="0">
                <a:sym typeface="Symbol" panose="05050102010706020507" pitchFamily="18" charset="2"/>
              </a:rPr>
              <a:t>then there will be no progress! (more on this later)</a:t>
            </a:r>
          </a:p>
          <a:p>
            <a:pPr lvl="2"/>
            <a:endParaRPr lang="en-US" altLang="ko-KR" sz="1400" dirty="0">
              <a:sym typeface="Symbol" panose="05050102010706020507" pitchFamily="18" charset="2"/>
            </a:endParaRPr>
          </a:p>
          <a:p>
            <a:r>
              <a:rPr lang="en-US" altLang="ko-KR" sz="2000" dirty="0"/>
              <a:t>In semaphores and monitors, threads may wait for arbitrary long time!</a:t>
            </a:r>
          </a:p>
          <a:p>
            <a:pPr lvl="1"/>
            <a:r>
              <a:rPr lang="en-US" altLang="ko-KR" sz="1800" dirty="0"/>
              <a:t>Even if busy-waiting was OK for mutexes, it’s not OK for other primitives</a:t>
            </a:r>
          </a:p>
          <a:p>
            <a:pPr lvl="1"/>
            <a:r>
              <a:rPr lang="en-US" altLang="ko-KR" sz="1800" dirty="0"/>
              <a:t>Exam/quiz solutions should avoid busy-waiting!</a:t>
            </a:r>
          </a:p>
        </p:txBody>
      </p:sp>
      <p:pic>
        <p:nvPicPr>
          <p:cNvPr id="5" name="Picture 2" descr="Busy!?............. I'm beyond busy! - Busy Que Got Me Like | Meme Generator">
            <a:extLst>
              <a:ext uri="{FF2B5EF4-FFF2-40B4-BE49-F238E27FC236}">
                <a16:creationId xmlns:a16="http://schemas.microsoft.com/office/drawing/2014/main" id="{5AFAF6CB-0488-B24A-82B7-5B8E736B3B0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866659" y="1560431"/>
            <a:ext cx="2648691" cy="19685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2098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par>
                                <p:cTn id="19" presetID="5"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heckerboard(across)">
                                      <p:cBhvr>
                                        <p:cTn id="21" dur="500"/>
                                        <p:tgtEl>
                                          <p:spTgt spid="5"/>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0">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xEl>
                                              <p:pRg st="10" end="10"/>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
                                            <p:txEl>
                                              <p:pRg st="11" end="11"/>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a:t>
            </a:r>
            <a:br>
              <a:rPr lang="en-US" altLang="ko-KR" dirty="0"/>
            </a:br>
            <a:r>
              <a:rPr lang="en-US" altLang="ko-KR" dirty="0"/>
              <a:t>Using Spinlock</a:t>
            </a:r>
            <a:endParaRPr lang="en-US" altLang="ko-KR" dirty="0">
              <a:latin typeface="Ubuntu Mono" panose="020B0509030602030204" pitchFamily="49" charset="0"/>
            </a:endParaRPr>
          </a:p>
        </p:txBody>
      </p:sp>
      <p:sp>
        <p:nvSpPr>
          <p:cNvPr id="456707" name="Rectangle 3"/>
          <p:cNvSpPr>
            <a:spLocks noGrp="1" noChangeArrowheads="1"/>
          </p:cNvSpPr>
          <p:nvPr>
            <p:ph type="body" idx="1"/>
          </p:nvPr>
        </p:nvSpPr>
        <p:spPr/>
        <p:txBody>
          <a:bodyPr/>
          <a:lstStyle/>
          <a:p>
            <a:r>
              <a:rPr lang="en-US" altLang="ko-KR" sz="2000" dirty="0"/>
              <a:t>Can we implement mutex with </a:t>
            </a:r>
            <a:r>
              <a:rPr lang="en-US" altLang="ko-KR" sz="1800" dirty="0" err="1">
                <a:latin typeface="Ubuntu Mono" panose="020B0509030602030204" pitchFamily="49" charset="0"/>
              </a:rPr>
              <a:t>text&amp;set</a:t>
            </a:r>
            <a:r>
              <a:rPr lang="en-US" altLang="ko-KR" sz="2000" dirty="0"/>
              <a:t> without busy-waiting?</a:t>
            </a:r>
          </a:p>
          <a:p>
            <a:pPr lvl="1"/>
            <a:r>
              <a:rPr lang="en-US" altLang="ko-KR" sz="1800" dirty="0"/>
              <a:t>We cannot eliminate busy-waiting, but we can minimize it!</a:t>
            </a:r>
          </a:p>
          <a:p>
            <a:pPr lvl="1"/>
            <a:r>
              <a:rPr lang="en-US" altLang="ko-KR" sz="1800" b="1" dirty="0">
                <a:solidFill>
                  <a:srgbClr val="002060"/>
                </a:solidFill>
              </a:rPr>
              <a:t>Idea</a:t>
            </a:r>
            <a:r>
              <a:rPr lang="en-US" altLang="ko-KR" sz="1800" dirty="0">
                <a:solidFill>
                  <a:srgbClr val="002060"/>
                </a:solidFill>
              </a:rPr>
              <a:t>: only busy-wait to atomically check mutex value</a:t>
            </a:r>
          </a:p>
        </p:txBody>
      </p:sp>
      <p:sp>
        <p:nvSpPr>
          <p:cNvPr id="14" name="Text Box 5">
            <a:extLst>
              <a:ext uri="{FF2B5EF4-FFF2-40B4-BE49-F238E27FC236}">
                <a16:creationId xmlns:a16="http://schemas.microsoft.com/office/drawing/2014/main" id="{8D418D09-F40E-9A4A-AB9A-A987E0CC2530}"/>
              </a:ext>
            </a:extLst>
          </p:cNvPr>
          <p:cNvSpPr txBox="1">
            <a:spLocks noChangeArrowheads="1"/>
          </p:cNvSpPr>
          <p:nvPr/>
        </p:nvSpPr>
        <p:spPr bwMode="auto">
          <a:xfrm>
            <a:off x="1568056" y="3429000"/>
            <a:ext cx="3003944" cy="247554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sz="1400"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int value = </a:t>
            </a:r>
            <a:r>
              <a:rPr lang="en-US" altLang="en-US" sz="1400" b="0" dirty="0">
                <a:solidFill>
                  <a:srgbClr val="00B050"/>
                </a:solidFill>
                <a:latin typeface="Ubuntu Mono" panose="020B0509030602030204" pitchFamily="49" charset="0"/>
                <a:ea typeface="Consolas" charset="0"/>
                <a:cs typeface="Consolas" charset="0"/>
              </a:rPr>
              <a:t>FREE</a:t>
            </a:r>
            <a:r>
              <a:rPr lang="en-US" altLang="en-US" sz="1400" b="0" dirty="0">
                <a:latin typeface="Ubuntu Mono" panose="020B0509030602030204" pitchFamily="49" charset="0"/>
                <a:ea typeface="Consolas" charset="0"/>
                <a:cs typeface="Consolas" charset="0"/>
              </a:rPr>
              <a:t>;</a:t>
            </a:r>
            <a:endParaRPr lang="fa-IR" altLang="en-US" sz="1400" b="0" dirty="0">
              <a:latin typeface="Ubuntu Mono" panose="020B0509030602030204" pitchFamily="49" charset="0"/>
              <a:ea typeface="Consolas" charset="0"/>
              <a:cs typeface="Consolas" charset="0"/>
            </a:endParaRPr>
          </a:p>
          <a:p>
            <a:pPr algn="l">
              <a:lnSpc>
                <a:spcPct val="70000"/>
              </a:lnSpc>
              <a:spcBef>
                <a:spcPts val="1000"/>
              </a:spcBef>
            </a:pPr>
            <a:r>
              <a:rPr lang="en-US" altLang="en-US" sz="1400" b="0" dirty="0">
                <a:latin typeface="Ubuntu Mono" panose="020B0509030602030204" pitchFamily="49" charset="0"/>
                <a:ea typeface="Consolas" charset="0"/>
                <a:cs typeface="Consolas" charset="0"/>
              </a:rPr>
              <a:t>	Spinlock </a:t>
            </a:r>
            <a:r>
              <a:rPr lang="en-US" altLang="en-US" sz="1400" b="0" dirty="0" err="1">
                <a:latin typeface="Ubuntu Mono" panose="020B0509030602030204" pitchFamily="49" charset="0"/>
                <a:ea typeface="Consolas" charset="0"/>
                <a:cs typeface="Consolas" charset="0"/>
              </a:rPr>
              <a:t>mutex_spinlock</a:t>
            </a:r>
            <a:r>
              <a:rPr lang="en-US" altLang="en-US" sz="1400" b="0" dirty="0">
                <a:latin typeface="Ubuntu Mono" panose="020B0509030602030204" pitchFamily="49" charset="0"/>
                <a:ea typeface="Consolas" charset="0"/>
                <a:cs typeface="Consolas" charset="0"/>
              </a:rPr>
              <a:t>;</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A2A897B0-2088-E144-93D9-31DCD9151178}"/>
              </a:ext>
            </a:extLst>
          </p:cNvPr>
          <p:cNvSpPr/>
          <p:nvPr/>
        </p:nvSpPr>
        <p:spPr>
          <a:xfrm>
            <a:off x="4925619" y="3429000"/>
            <a:ext cx="3589731" cy="2475549"/>
          </a:xfrm>
          <a:prstGeom prst="rect">
            <a:avLst/>
          </a:prstGeom>
          <a:noFill/>
          <a:ln>
            <a:noFill/>
          </a:ln>
          <a:effectLst/>
        </p:spPr>
        <p:txBody>
          <a:bodyPr wrap="square">
            <a:spAutoFit/>
          </a:bodyPr>
          <a:lstStyle/>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class Scheduler {</a:t>
            </a: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Queue </a:t>
            </a:r>
            <a:r>
              <a:rPr lang="en-US" sz="1400" dirty="0" err="1">
                <a:latin typeface="Ubuntu Mono" panose="020B0509030602030204" pitchFamily="49" charset="0"/>
                <a:cs typeface="Consolas" charset="0"/>
              </a:rPr>
              <a:t>readyList</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Spinlock </a:t>
            </a:r>
            <a:r>
              <a:rPr lang="en-US" sz="1400" dirty="0" err="1">
                <a:latin typeface="Ubuntu Mono" panose="020B0509030602030204" pitchFamily="49" charset="0"/>
                <a:cs typeface="Consolas" charset="0"/>
              </a:rPr>
              <a:t>scheduler_spinlock</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endParaRPr lang="en-US" sz="1400" dirty="0">
              <a:latin typeface="Ubuntu Mono" panose="020B0509030602030204" pitchFamily="49" charset="0"/>
              <a:cs typeface="Consolas" charset="0"/>
            </a:endParaRP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suspend(Spinlock *spinlock);</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a:t>
            </a:r>
          </a:p>
        </p:txBody>
      </p:sp>
    </p:spTree>
    <p:extLst>
      <p:ext uri="{BB962C8B-B14F-4D97-AF65-F5344CB8AC3E}">
        <p14:creationId xmlns:p14="http://schemas.microsoft.com/office/powerpoint/2010/main" val="2189254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wipe(left)">
                                      <p:cBhvr>
                                        <p:cTn id="15" dur="5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4">
                                            <p:txEl>
                                              <p:pRg st="6" end="6"/>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4">
                                            <p:txEl>
                                              <p:pRg st="7" end="7"/>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animEffect transition="in" filter="wipe(left)">
                                      <p:cBhvr>
                                        <p:cTn id="42" dur="500"/>
                                        <p:tgtEl>
                                          <p:spTgt spid="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xEl>
                                              <p:pRg st="1" end="1"/>
                                            </p:txEl>
                                          </p:spTgt>
                                        </p:tgtEl>
                                        <p:attrNameLst>
                                          <p:attrName>style.visibility</p:attrName>
                                        </p:attrNameLst>
                                      </p:cBhvr>
                                      <p:to>
                                        <p:strVal val="visible"/>
                                      </p:to>
                                    </p:set>
                                    <p:animEffect transition="in" filter="wipe(left)">
                                      <p:cBhvr>
                                        <p:cTn id="47" dur="500"/>
                                        <p:tgtEl>
                                          <p:spTgt spid="2">
                                            <p:txEl>
                                              <p:pRg st="1" end="1"/>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
                                            <p:txEl>
                                              <p:pRg st="2" end="2"/>
                                            </p:txEl>
                                          </p:spTgt>
                                        </p:tgtEl>
                                        <p:attrNameLst>
                                          <p:attrName>style.visibility</p:attrName>
                                        </p:attrNameLst>
                                      </p:cBhvr>
                                      <p:to>
                                        <p:strVal val="visible"/>
                                      </p:to>
                                    </p:set>
                                    <p:animEffect transition="in" filter="wipe(left)">
                                      <p:cBhvr>
                                        <p:cTn id="50" dur="500"/>
                                        <p:tgtEl>
                                          <p:spTgt spid="2">
                                            <p:txEl>
                                              <p:pRg st="2" end="2"/>
                                            </p:tx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
                                            <p:txEl>
                                              <p:pRg st="3" end="3"/>
                                            </p:txEl>
                                          </p:spTgt>
                                        </p:tgtEl>
                                        <p:attrNameLst>
                                          <p:attrName>style.visibility</p:attrName>
                                        </p:attrNameLst>
                                      </p:cBhvr>
                                      <p:to>
                                        <p:strVal val="visible"/>
                                      </p:to>
                                    </p:set>
                                    <p:animEffect transition="in" filter="wipe(left)">
                                      <p:cBhvr>
                                        <p:cTn id="53" dur="500"/>
                                        <p:tgtEl>
                                          <p:spTgt spid="2">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
                                            <p:txEl>
                                              <p:pRg st="5" end="5"/>
                                            </p:txEl>
                                          </p:spTgt>
                                        </p:tgtEl>
                                        <p:attrNameLst>
                                          <p:attrName>style.visibility</p:attrName>
                                        </p:attrNameLst>
                                      </p:cBhvr>
                                      <p:to>
                                        <p:strVal val="visible"/>
                                      </p:to>
                                    </p:set>
                                    <p:animEffect transition="in" filter="wipe(left)">
                                      <p:cBhvr>
                                        <p:cTn id="58" dur="500"/>
                                        <p:tgtEl>
                                          <p:spTgt spid="2">
                                            <p:txEl>
                                              <p:pRg st="5" end="5"/>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
                                            <p:txEl>
                                              <p:pRg st="6" end="6"/>
                                            </p:txEl>
                                          </p:spTgt>
                                        </p:tgtEl>
                                        <p:attrNameLst>
                                          <p:attrName>style.visibility</p:attrName>
                                        </p:attrNameLst>
                                      </p:cBhvr>
                                      <p:to>
                                        <p:strVal val="visible"/>
                                      </p:to>
                                    </p:set>
                                    <p:animEffect transition="in" filter="wipe(left)">
                                      <p:cBhvr>
                                        <p:cTn id="61" dur="500"/>
                                        <p:tgtEl>
                                          <p:spTgt spid="2">
                                            <p:txEl>
                                              <p:pRg st="6" end="6"/>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
                                            <p:txEl>
                                              <p:pRg st="7" end="7"/>
                                            </p:txEl>
                                          </p:spTgt>
                                        </p:tgtEl>
                                        <p:attrNameLst>
                                          <p:attrName>style.visibility</p:attrName>
                                        </p:attrNameLst>
                                      </p:cBhvr>
                                      <p:to>
                                        <p:strVal val="visible"/>
                                      </p:to>
                                    </p:set>
                                    <p:animEffect transition="in" filter="wipe(left)">
                                      <p:cBhvr>
                                        <p:cTn id="64" dur="500"/>
                                        <p:tgtEl>
                                          <p:spTgt spid="2">
                                            <p:txEl>
                                              <p:pRg st="7" end="7"/>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
                                            <p:txEl>
                                              <p:pRg st="8" end="8"/>
                                            </p:txEl>
                                          </p:spTgt>
                                        </p:tgtEl>
                                        <p:attrNameLst>
                                          <p:attrName>style.visibility</p:attrName>
                                        </p:attrNameLst>
                                      </p:cBhvr>
                                      <p:to>
                                        <p:strVal val="visible"/>
                                      </p:to>
                                    </p:set>
                                    <p:animEffect transition="in" filter="wipe(left)">
                                      <p:cBhvr>
                                        <p:cTn id="6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2"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7" name="Rectangle 6">
            <a:extLst>
              <a:ext uri="{FF2B5EF4-FFF2-40B4-BE49-F238E27FC236}">
                <a16:creationId xmlns:a16="http://schemas.microsoft.com/office/drawing/2014/main" id="{56F347FF-E262-7E43-BA66-926992C74E16}"/>
              </a:ext>
            </a:extLst>
          </p:cNvPr>
          <p:cNvSpPr/>
          <p:nvPr/>
        </p:nvSpPr>
        <p:spPr>
          <a:xfrm>
            <a:off x="4872037" y="1460848"/>
            <a:ext cx="3643313" cy="3033651"/>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ready</a:t>
            </a: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a:t>
            </a:r>
            <a:r>
              <a:rPr lang="en-US" altLang="en-US" sz="1400" dirty="0" err="1">
                <a:latin typeface="Ubuntu Mono" panose="020B0509030602030204" pitchFamily="49" charset="0"/>
                <a:ea typeface="Consolas" charset="0"/>
                <a:cs typeface="Consolas" charset="0"/>
              </a:rPr>
              <a:t>make_ready</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mutext_spinlock.unlock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9" name="Rectangle 8">
            <a:extLst>
              <a:ext uri="{FF2B5EF4-FFF2-40B4-BE49-F238E27FC236}">
                <a16:creationId xmlns:a16="http://schemas.microsoft.com/office/drawing/2014/main" id="{D62FDE59-3AB0-BE4D-B4F2-2629CD79CC0D}"/>
              </a:ext>
            </a:extLst>
          </p:cNvPr>
          <p:cNvSpPr/>
          <p:nvPr/>
        </p:nvSpPr>
        <p:spPr>
          <a:xfrm>
            <a:off x="628649" y="1460848"/>
            <a:ext cx="4243387"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scheduler-&gt;suspend(&amp;</a:t>
            </a:r>
            <a:r>
              <a:rPr lang="en-US" altLang="en-US" sz="1400" dirty="0" err="1">
                <a:latin typeface="Ubuntu Mono" panose="020B0509030602030204" pitchFamily="49" charset="0"/>
                <a:ea typeface="Consolas" charset="0"/>
                <a:cs typeface="Consolas" charset="0"/>
              </a:rPr>
              <a:t>mutex_spinlock</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Scheduler unlocks </a:t>
            </a:r>
            <a:r>
              <a:rPr lang="en-US" altLang="en-US" sz="1400" dirty="0" err="1">
                <a:solidFill>
                  <a:srgbClr val="00B050"/>
                </a:solidFill>
                <a:latin typeface="Ubuntu Mono" panose="020B0509030602030204" pitchFamily="49" charset="0"/>
                <a:ea typeface="Consolas" charset="0"/>
                <a:cs typeface="Consolas" charset="0"/>
              </a:rPr>
              <a:t>mutex_spinlock</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7030A0"/>
                </a:solidFill>
                <a:latin typeface="Ubuntu Mono" panose="020B0509030602030204" pitchFamily="49" charset="0"/>
                <a:cs typeface="Consolas" charset="0"/>
              </a:rPr>
              <a:t>		</a:t>
            </a:r>
            <a:r>
              <a:rPr lang="en-US" altLang="en-US" sz="1400" dirty="0" err="1">
                <a:solidFill>
                  <a:srgbClr val="7030A0"/>
                </a:solidFill>
                <a:latin typeface="Ubuntu Mono" panose="020B0509030602030204" pitchFamily="49" charset="0"/>
                <a:cs typeface="Consolas" charset="0"/>
              </a:rPr>
              <a:t>mutex_spinlock.unlock</a:t>
            </a:r>
            <a:r>
              <a:rPr lang="en-US" altLang="en-US" sz="1400" dirty="0">
                <a:solidFill>
                  <a:srgbClr val="7030A0"/>
                </a:solidFill>
                <a:latin typeface="Ubuntu Mono" panose="020B0509030602030204" pitchFamily="49" charset="0"/>
                <a:cs typeface="Consolas" charset="0"/>
              </a:rPr>
              <a:t>();</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5" name="Rectangle 4">
            <a:extLst>
              <a:ext uri="{FF2B5EF4-FFF2-40B4-BE49-F238E27FC236}">
                <a16:creationId xmlns:a16="http://schemas.microsoft.com/office/drawing/2014/main" id="{E46C68A8-1C70-B34C-B246-D1415A511008}"/>
              </a:ext>
            </a:extLst>
          </p:cNvPr>
          <p:cNvSpPr/>
          <p:nvPr/>
        </p:nvSpPr>
        <p:spPr>
          <a:xfrm>
            <a:off x="628649" y="4995020"/>
            <a:ext cx="7886701" cy="1631216"/>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Can interrupt handler use this 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No! Interrupt handler is not a thread, it cannot be suspended</a:t>
            </a:r>
          </a:p>
          <a:p>
            <a:r>
              <a:rPr lang="en-US" altLang="ko-KR" dirty="0">
                <a:latin typeface="Gill Sans Light" panose="020B0302020104020203" pitchFamily="34" charset="-79"/>
                <a:cs typeface="Gill Sans Light" panose="020B0302020104020203" pitchFamily="34" charset="-79"/>
              </a:rPr>
              <a:t>How should we protect data shared by interrupt handler and kernel thread?</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Use spinlocks!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deadlock, kernel thread should disable interrupts before locking the spinlock.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Otherwise, interrupt handler could spin forever if spinlock is locked by a kernel thread!</a:t>
            </a:r>
          </a:p>
        </p:txBody>
      </p:sp>
    </p:spTree>
    <p:extLst>
      <p:ext uri="{BB962C8B-B14F-4D97-AF65-F5344CB8AC3E}">
        <p14:creationId xmlns:p14="http://schemas.microsoft.com/office/powerpoint/2010/main" val="336786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25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25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250"/>
                                        <p:tgtEl>
                                          <p:spTgt spid="7">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left)">
                                      <p:cBhvr>
                                        <p:cTn id="20" dur="250"/>
                                        <p:tgtEl>
                                          <p:spTgt spid="7">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wipe(left)">
                                      <p:cBhvr>
                                        <p:cTn id="23" dur="250"/>
                                        <p:tgtEl>
                                          <p:spTgt spid="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left)">
                                      <p:cBhvr>
                                        <p:cTn id="26" dur="25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left)">
                                      <p:cBhvr>
                                        <p:cTn id="31" dur="250"/>
                                        <p:tgtEl>
                                          <p:spTgt spid="7">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7">
                                            <p:txEl>
                                              <p:pRg st="7" end="7"/>
                                            </p:txEl>
                                          </p:spTgt>
                                        </p:tgtEl>
                                        <p:attrNameLst>
                                          <p:attrName>style.visibility</p:attrName>
                                        </p:attrNameLst>
                                      </p:cBhvr>
                                      <p:to>
                                        <p:strVal val="visible"/>
                                      </p:to>
                                    </p:set>
                                    <p:animEffect transition="in" filter="wipe(left)">
                                      <p:cBhvr>
                                        <p:cTn id="34" dur="250"/>
                                        <p:tgtEl>
                                          <p:spTgt spid="7">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wipe(left)">
                                      <p:cBhvr>
                                        <p:cTn id="37" dur="250"/>
                                        <p:tgtEl>
                                          <p:spTgt spid="7">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7">
                                            <p:txEl>
                                              <p:pRg st="9" end="9"/>
                                            </p:txEl>
                                          </p:spTgt>
                                        </p:tgtEl>
                                        <p:attrNameLst>
                                          <p:attrName>style.visibility</p:attrName>
                                        </p:attrNameLst>
                                      </p:cBhvr>
                                      <p:to>
                                        <p:strVal val="visible"/>
                                      </p:to>
                                    </p:set>
                                    <p:animEffect transition="in" filter="wipe(left)">
                                      <p:cBhvr>
                                        <p:cTn id="40" dur="250"/>
                                        <p:tgtEl>
                                          <p:spTgt spid="7">
                                            <p:txEl>
                                              <p:pRg st="9" end="9"/>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animEffect transition="in" filter="wipe(left)">
                                      <p:cBhvr>
                                        <p:cTn id="43" dur="250"/>
                                        <p:tgtEl>
                                          <p:spTgt spid="7">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9">
                                            <p:txEl>
                                              <p:pRg st="0" end="0"/>
                                            </p:txEl>
                                          </p:spTgt>
                                        </p:tgtEl>
                                        <p:attrNameLst>
                                          <p:attrName>style.visibility</p:attrName>
                                        </p:attrNameLst>
                                      </p:cBhvr>
                                      <p:to>
                                        <p:strVal val="visible"/>
                                      </p:to>
                                    </p:set>
                                    <p:animEffect transition="in" filter="wipe(left)">
                                      <p:cBhvr>
                                        <p:cTn id="48" dur="250"/>
                                        <p:tgtEl>
                                          <p:spTgt spid="9">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9">
                                            <p:txEl>
                                              <p:pRg st="1" end="1"/>
                                            </p:txEl>
                                          </p:spTgt>
                                        </p:tgtEl>
                                        <p:attrNameLst>
                                          <p:attrName>style.visibility</p:attrName>
                                        </p:attrNameLst>
                                      </p:cBhvr>
                                      <p:to>
                                        <p:strVal val="visible"/>
                                      </p:to>
                                    </p:set>
                                    <p:animEffect transition="in" filter="wipe(left)">
                                      <p:cBhvr>
                                        <p:cTn id="53" dur="250"/>
                                        <p:tgtEl>
                                          <p:spTgt spid="9">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9">
                                            <p:txEl>
                                              <p:pRg st="2" end="2"/>
                                            </p:txEl>
                                          </p:spTgt>
                                        </p:tgtEl>
                                        <p:attrNameLst>
                                          <p:attrName>style.visibility</p:attrName>
                                        </p:attrNameLst>
                                      </p:cBhvr>
                                      <p:to>
                                        <p:strVal val="visible"/>
                                      </p:to>
                                    </p:set>
                                    <p:animEffect transition="in" filter="wipe(left)">
                                      <p:cBhvr>
                                        <p:cTn id="58" dur="250"/>
                                        <p:tgtEl>
                                          <p:spTgt spid="9">
                                            <p:txEl>
                                              <p:pRg st="2" end="2"/>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9">
                                            <p:txEl>
                                              <p:pRg st="3" end="3"/>
                                            </p:txEl>
                                          </p:spTgt>
                                        </p:tgtEl>
                                        <p:attrNameLst>
                                          <p:attrName>style.visibility</p:attrName>
                                        </p:attrNameLst>
                                      </p:cBhvr>
                                      <p:to>
                                        <p:strVal val="visible"/>
                                      </p:to>
                                    </p:set>
                                    <p:animEffect transition="in" filter="wipe(left)">
                                      <p:cBhvr>
                                        <p:cTn id="61" dur="250"/>
                                        <p:tgtEl>
                                          <p:spTgt spid="9">
                                            <p:txEl>
                                              <p:pRg st="3" end="3"/>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9">
                                            <p:txEl>
                                              <p:pRg st="4" end="4"/>
                                            </p:txEl>
                                          </p:spTgt>
                                        </p:tgtEl>
                                        <p:attrNameLst>
                                          <p:attrName>style.visibility</p:attrName>
                                        </p:attrNameLst>
                                      </p:cBhvr>
                                      <p:to>
                                        <p:strVal val="visible"/>
                                      </p:to>
                                    </p:set>
                                    <p:animEffect transition="in" filter="wipe(left)">
                                      <p:cBhvr>
                                        <p:cTn id="64" dur="250"/>
                                        <p:tgtEl>
                                          <p:spTgt spid="9">
                                            <p:txEl>
                                              <p:pRg st="4" end="4"/>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9">
                                            <p:txEl>
                                              <p:pRg st="5" end="5"/>
                                            </p:txEl>
                                          </p:spTgt>
                                        </p:tgtEl>
                                        <p:attrNameLst>
                                          <p:attrName>style.visibility</p:attrName>
                                        </p:attrNameLst>
                                      </p:cBhvr>
                                      <p:to>
                                        <p:strVal val="visible"/>
                                      </p:to>
                                    </p:set>
                                    <p:animEffect transition="in" filter="wipe(left)">
                                      <p:cBhvr>
                                        <p:cTn id="67" dur="250"/>
                                        <p:tgtEl>
                                          <p:spTgt spid="9">
                                            <p:txEl>
                                              <p:pRg st="5" end="5"/>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9">
                                            <p:txEl>
                                              <p:pRg st="6" end="6"/>
                                            </p:txEl>
                                          </p:spTgt>
                                        </p:tgtEl>
                                        <p:attrNameLst>
                                          <p:attrName>style.visibility</p:attrName>
                                        </p:attrNameLst>
                                      </p:cBhvr>
                                      <p:to>
                                        <p:strVal val="visible"/>
                                      </p:to>
                                    </p:set>
                                    <p:animEffect transition="in" filter="wipe(left)">
                                      <p:cBhvr>
                                        <p:cTn id="70" dur="250"/>
                                        <p:tgtEl>
                                          <p:spTgt spid="9">
                                            <p:txEl>
                                              <p:pRg st="6" end="6"/>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9">
                                            <p:txEl>
                                              <p:pRg st="7" end="7"/>
                                            </p:txEl>
                                          </p:spTgt>
                                        </p:tgtEl>
                                        <p:attrNameLst>
                                          <p:attrName>style.visibility</p:attrName>
                                        </p:attrNameLst>
                                      </p:cBhvr>
                                      <p:to>
                                        <p:strVal val="visible"/>
                                      </p:to>
                                    </p:set>
                                    <p:animEffect transition="in" filter="wipe(left)">
                                      <p:cBhvr>
                                        <p:cTn id="75" dur="250"/>
                                        <p:tgtEl>
                                          <p:spTgt spid="9">
                                            <p:txEl>
                                              <p:pRg st="7" end="7"/>
                                            </p:txEl>
                                          </p:spTgt>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9">
                                            <p:txEl>
                                              <p:pRg st="8" end="8"/>
                                            </p:txEl>
                                          </p:spTgt>
                                        </p:tgtEl>
                                        <p:attrNameLst>
                                          <p:attrName>style.visibility</p:attrName>
                                        </p:attrNameLst>
                                      </p:cBhvr>
                                      <p:to>
                                        <p:strVal val="visible"/>
                                      </p:to>
                                    </p:set>
                                    <p:animEffect transition="in" filter="wipe(left)">
                                      <p:cBhvr>
                                        <p:cTn id="78" dur="250"/>
                                        <p:tgtEl>
                                          <p:spTgt spid="9">
                                            <p:txEl>
                                              <p:pRg st="8" end="8"/>
                                            </p:txEl>
                                          </p:spTgt>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9">
                                            <p:txEl>
                                              <p:pRg st="9" end="9"/>
                                            </p:txEl>
                                          </p:spTgt>
                                        </p:tgtEl>
                                        <p:attrNameLst>
                                          <p:attrName>style.visibility</p:attrName>
                                        </p:attrNameLst>
                                      </p:cBhvr>
                                      <p:to>
                                        <p:strVal val="visible"/>
                                      </p:to>
                                    </p:set>
                                    <p:animEffect transition="in" filter="wipe(left)">
                                      <p:cBhvr>
                                        <p:cTn id="81" dur="250"/>
                                        <p:tgtEl>
                                          <p:spTgt spid="9">
                                            <p:txEl>
                                              <p:pRg st="9" end="9"/>
                                            </p:txEl>
                                          </p:spTgt>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9">
                                            <p:txEl>
                                              <p:pRg st="10" end="10"/>
                                            </p:txEl>
                                          </p:spTgt>
                                        </p:tgtEl>
                                        <p:attrNameLst>
                                          <p:attrName>style.visibility</p:attrName>
                                        </p:attrNameLst>
                                      </p:cBhvr>
                                      <p:to>
                                        <p:strVal val="visible"/>
                                      </p:to>
                                    </p:set>
                                    <p:animEffect transition="in" filter="wipe(left)">
                                      <p:cBhvr>
                                        <p:cTn id="84" dur="250"/>
                                        <p:tgtEl>
                                          <p:spTgt spid="9">
                                            <p:txEl>
                                              <p:pRg st="10" end="10"/>
                                            </p:txEl>
                                          </p:spTgt>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9">
                                            <p:txEl>
                                              <p:pRg st="11" end="11"/>
                                            </p:txEl>
                                          </p:spTgt>
                                        </p:tgtEl>
                                        <p:attrNameLst>
                                          <p:attrName>style.visibility</p:attrName>
                                        </p:attrNameLst>
                                      </p:cBhvr>
                                      <p:to>
                                        <p:strVal val="visible"/>
                                      </p:to>
                                    </p:set>
                                    <p:animEffect transition="in" filter="wipe(left)">
                                      <p:cBhvr>
                                        <p:cTn id="87" dur="250"/>
                                        <p:tgtEl>
                                          <p:spTgt spid="9">
                                            <p:txEl>
                                              <p:pRg st="11" end="1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5">
                                            <p:txEl>
                                              <p:pRg st="3" end="3"/>
                                            </p:txEl>
                                          </p:spTgt>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
                                            <p:txEl>
                                              <p:pRg st="4" end="4"/>
                                            </p:txEl>
                                          </p:spTgt>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uiExpand="1" build="p"/>
      <p:bldP spid="5" grpId="0" uiExpand="1" build="p" bldLvl="2"/>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3" name="Rectangle 2">
            <a:extLst>
              <a:ext uri="{FF2B5EF4-FFF2-40B4-BE49-F238E27FC236}">
                <a16:creationId xmlns:a16="http://schemas.microsoft.com/office/drawing/2014/main" id="{4F871013-2B1B-1D48-B147-AF4A282D8BC3}"/>
              </a:ext>
            </a:extLst>
          </p:cNvPr>
          <p:cNvSpPr/>
          <p:nvPr/>
        </p:nvSpPr>
        <p:spPr>
          <a:xfrm>
            <a:off x="5100637" y="1712148"/>
            <a:ext cx="3414713"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ready_list.add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thread-&gt;state = READY;</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a:t>
            </a:r>
          </a:p>
        </p:txBody>
      </p:sp>
      <p:sp>
        <p:nvSpPr>
          <p:cNvPr id="6" name="Rectangle 5">
            <a:extLst>
              <a:ext uri="{FF2B5EF4-FFF2-40B4-BE49-F238E27FC236}">
                <a16:creationId xmlns:a16="http://schemas.microsoft.com/office/drawing/2014/main" id="{58895956-4055-D041-BBB5-06A420400218}"/>
              </a:ext>
            </a:extLst>
          </p:cNvPr>
          <p:cNvSpPr/>
          <p:nvPr/>
        </p:nvSpPr>
        <p:spPr>
          <a:xfrm>
            <a:off x="628650" y="1712148"/>
            <a:ext cx="4572000" cy="3033651"/>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Scheduler::suspend(Spinlock *spinlock)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spinlock-&gt;unlock();</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WAITING;</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 = </a:t>
            </a:r>
            <a:r>
              <a:rPr lang="en-US" sz="1400" dirty="0" err="1">
                <a:latin typeface="Ubuntu Mono" panose="020B0509030602030204" pitchFamily="49" charset="0"/>
                <a:cs typeface="Consolas" charset="0"/>
              </a:rPr>
              <a:t>ready_list.get_nextTCB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thread_switch</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RUNNING;</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p>
        </p:txBody>
      </p:sp>
      <p:sp>
        <p:nvSpPr>
          <p:cNvPr id="8" name="Rectangle 7">
            <a:extLst>
              <a:ext uri="{FF2B5EF4-FFF2-40B4-BE49-F238E27FC236}">
                <a16:creationId xmlns:a16="http://schemas.microsoft.com/office/drawing/2014/main" id="{48DCB0AE-1C15-BC45-B6D7-DD879DFB4437}"/>
              </a:ext>
            </a:extLst>
          </p:cNvPr>
          <p:cNvSpPr/>
          <p:nvPr/>
        </p:nvSpPr>
        <p:spPr>
          <a:xfrm>
            <a:off x="628650" y="5204695"/>
            <a:ext cx="6457950" cy="1415772"/>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Why disable interrupts?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a:t>
            </a:r>
            <a:r>
              <a:rPr lang="en-US" altLang="ko-KR" sz="1600" dirty="0">
                <a:solidFill>
                  <a:srgbClr val="FF0000"/>
                </a:solidFill>
                <a:latin typeface="Gill Sans Light" panose="020B0302020104020203" pitchFamily="34" charset="-79"/>
                <a:cs typeface="Gill Sans Light" panose="020B0302020104020203" pitchFamily="34" charset="-79"/>
              </a:rPr>
              <a:t>deadlock</a:t>
            </a:r>
            <a:r>
              <a:rPr lang="en-US" altLang="ko-KR" sz="1600"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Interrupt handler could spin forever if it needs scheduler’s spinlock!</a:t>
            </a:r>
          </a:p>
          <a:p>
            <a:r>
              <a:rPr lang="en-US" altLang="ko-KR" dirty="0">
                <a:latin typeface="Gill Sans Light" panose="020B0302020104020203" pitchFamily="34" charset="-79"/>
                <a:cs typeface="Gill Sans Light" panose="020B0302020104020203" pitchFamily="34" charset="-79"/>
              </a:rPr>
              <a:t>What might happen if we unlock </a:t>
            </a:r>
            <a:r>
              <a:rPr lang="en-US" altLang="ko-KR" sz="1600" dirty="0" err="1">
                <a:latin typeface="Ubuntu Mono" panose="020B0509030602030204" pitchFamily="49" charset="0"/>
                <a:cs typeface="Gill Sans Light" panose="020B0302020104020203" pitchFamily="34" charset="-79"/>
              </a:rPr>
              <a:t>mutex_spilock</a:t>
            </a:r>
            <a:r>
              <a:rPr lang="en-US" altLang="ko-KR" dirty="0">
                <a:latin typeface="Gill Sans Light" panose="020B0302020104020203" pitchFamily="34" charset="-79"/>
                <a:cs typeface="Gill Sans Light" panose="020B0302020104020203" pitchFamily="34" charset="-79"/>
              </a:rPr>
              <a:t> before </a:t>
            </a:r>
            <a:r>
              <a:rPr lang="en-US" altLang="ko-KR" sz="1600" dirty="0">
                <a:latin typeface="Ubuntu Mono" panose="020B0509030602030204" pitchFamily="49" charset="0"/>
                <a:cs typeface="Gill Sans Light" panose="020B0302020104020203" pitchFamily="34" charset="-79"/>
              </a:rPr>
              <a:t>suspend()</a:t>
            </a:r>
            <a:r>
              <a:rPr lang="en-US" altLang="ko-KR" dirty="0">
                <a:latin typeface="Gill Sans Light" panose="020B0302020104020203" pitchFamily="34" charset="-79"/>
                <a:cs typeface="Gill Sans Light" panose="020B0302020104020203" pitchFamily="34" charset="-79"/>
              </a:rPr>
              <a:t>?</a:t>
            </a:r>
            <a:endParaRPr lang="en-US" altLang="ko-KR" sz="16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Then </a:t>
            </a:r>
            <a:r>
              <a:rPr lang="en-US" altLang="ko-KR" sz="1400" dirty="0" err="1">
                <a:latin typeface="Ubuntu Mono" panose="020B0509030602030204" pitchFamily="49" charset="0"/>
                <a:cs typeface="Gill Sans Light" panose="020B0302020104020203" pitchFamily="34" charset="-79"/>
              </a:rPr>
              <a:t>make_ready</a:t>
            </a:r>
            <a:r>
              <a:rPr lang="en-US" altLang="ko-KR" sz="1400" dirty="0">
                <a:latin typeface="Ubuntu Mono" panose="020B0509030602030204" pitchFamily="49" charset="0"/>
                <a:cs typeface="Gill Sans Light" panose="020B0302020104020203" pitchFamily="34" charset="-79"/>
              </a:rPr>
              <a:t>()</a:t>
            </a:r>
            <a:r>
              <a:rPr lang="en-US" altLang="ko-KR" sz="1600" dirty="0">
                <a:latin typeface="Gill Sans Light" panose="020B0302020104020203" pitchFamily="34" charset="-79"/>
                <a:cs typeface="Gill Sans Light" panose="020B0302020104020203" pitchFamily="34" charset="-79"/>
              </a:rPr>
              <a:t> could run before </a:t>
            </a:r>
            <a:r>
              <a:rPr lang="en-US" altLang="ko-KR" sz="1400" dirty="0">
                <a:latin typeface="Ubuntu Mono" panose="020B0509030602030204" pitchFamily="49" charset="0"/>
                <a:cs typeface="Gill Sans Light" panose="020B0302020104020203" pitchFamily="34" charset="-79"/>
              </a:rPr>
              <a:t>suspend(),</a:t>
            </a:r>
            <a:r>
              <a:rPr lang="en-US" altLang="ko-KR" sz="1600" dirty="0">
                <a:latin typeface="Gill Sans Light" panose="020B0302020104020203" pitchFamily="34" charset="-79"/>
                <a:cs typeface="Gill Sans Light" panose="020B0302020104020203" pitchFamily="34" charset="-79"/>
              </a:rPr>
              <a:t> which is very bad!</a:t>
            </a:r>
          </a:p>
        </p:txBody>
      </p:sp>
      <p:pic>
        <p:nvPicPr>
          <p:cNvPr id="10" name="Picture 8" descr="Related image">
            <a:extLst>
              <a:ext uri="{FF2B5EF4-FFF2-40B4-BE49-F238E27FC236}">
                <a16:creationId xmlns:a16="http://schemas.microsoft.com/office/drawing/2014/main" id="{DEE714AE-F575-FE4D-A0CB-C30287E6C5C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606169">
            <a:off x="6948327" y="4048983"/>
            <a:ext cx="1755195" cy="17551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6901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left)">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wipe(left)">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wipe(left)">
                                      <p:cBhvr>
                                        <p:cTn id="42" dur="500"/>
                                        <p:tgtEl>
                                          <p:spTgt spid="6">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Effect transition="in" filter="wipe(left)">
                                      <p:cBhvr>
                                        <p:cTn id="47" dur="500"/>
                                        <p:tgtEl>
                                          <p:spTgt spid="6">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xEl>
                                              <p:pRg st="5" end="5"/>
                                            </p:txEl>
                                          </p:spTgt>
                                        </p:tgtEl>
                                        <p:attrNameLst>
                                          <p:attrName>style.visibility</p:attrName>
                                        </p:attrNameLst>
                                      </p:cBhvr>
                                      <p:to>
                                        <p:strVal val="visible"/>
                                      </p:to>
                                    </p:set>
                                    <p:animEffect transition="in" filter="wipe(left)">
                                      <p:cBhvr>
                                        <p:cTn id="52" dur="500"/>
                                        <p:tgtEl>
                                          <p:spTgt spid="6">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
                                            <p:txEl>
                                              <p:pRg st="6" end="6"/>
                                            </p:txEl>
                                          </p:spTgt>
                                        </p:tgtEl>
                                        <p:attrNameLst>
                                          <p:attrName>style.visibility</p:attrName>
                                        </p:attrNameLst>
                                      </p:cBhvr>
                                      <p:to>
                                        <p:strVal val="visible"/>
                                      </p:to>
                                    </p:set>
                                    <p:animEffect transition="in" filter="wipe(left)">
                                      <p:cBhvr>
                                        <p:cTn id="57" dur="500"/>
                                        <p:tgtEl>
                                          <p:spTgt spid="6">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
                                            <p:txEl>
                                              <p:pRg st="7" end="7"/>
                                            </p:txEl>
                                          </p:spTgt>
                                        </p:tgtEl>
                                        <p:attrNameLst>
                                          <p:attrName>style.visibility</p:attrName>
                                        </p:attrNameLst>
                                      </p:cBhvr>
                                      <p:to>
                                        <p:strVal val="visible"/>
                                      </p:to>
                                    </p:set>
                                    <p:animEffect transition="in" filter="wipe(left)">
                                      <p:cBhvr>
                                        <p:cTn id="62" dur="500"/>
                                        <p:tgtEl>
                                          <p:spTgt spid="6">
                                            <p:txEl>
                                              <p:p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
                                            <p:txEl>
                                              <p:pRg st="8" end="8"/>
                                            </p:txEl>
                                          </p:spTgt>
                                        </p:tgtEl>
                                        <p:attrNameLst>
                                          <p:attrName>style.visibility</p:attrName>
                                        </p:attrNameLst>
                                      </p:cBhvr>
                                      <p:to>
                                        <p:strVal val="visible"/>
                                      </p:to>
                                    </p:set>
                                    <p:animEffect transition="in" filter="wipe(left)">
                                      <p:cBhvr>
                                        <p:cTn id="67" dur="500"/>
                                        <p:tgtEl>
                                          <p:spTgt spid="6">
                                            <p:txEl>
                                              <p:pRg st="8" end="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6">
                                            <p:txEl>
                                              <p:pRg st="9" end="9"/>
                                            </p:txEl>
                                          </p:spTgt>
                                        </p:tgtEl>
                                        <p:attrNameLst>
                                          <p:attrName>style.visibility</p:attrName>
                                        </p:attrNameLst>
                                      </p:cBhvr>
                                      <p:to>
                                        <p:strVal val="visible"/>
                                      </p:to>
                                    </p:set>
                                    <p:animEffect transition="in" filter="wipe(left)">
                                      <p:cBhvr>
                                        <p:cTn id="72" dur="500"/>
                                        <p:tgtEl>
                                          <p:spTgt spid="6">
                                            <p:txEl>
                                              <p:pRg st="9" end="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
                                            <p:txEl>
                                              <p:pRg st="10" end="10"/>
                                            </p:txEl>
                                          </p:spTgt>
                                        </p:tgtEl>
                                        <p:attrNameLst>
                                          <p:attrName>style.visibility</p:attrName>
                                        </p:attrNameLst>
                                      </p:cBhvr>
                                      <p:to>
                                        <p:strVal val="visible"/>
                                      </p:to>
                                    </p:set>
                                    <p:animEffect transition="in" filter="wipe(left)">
                                      <p:cBhvr>
                                        <p:cTn id="77" dur="500"/>
                                        <p:tgtEl>
                                          <p:spTgt spid="6">
                                            <p:txEl>
                                              <p:pRg st="10" end="10"/>
                                            </p:txEl>
                                          </p:spTgt>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3">
                                            <p:txEl>
                                              <p:pRg st="0" end="0"/>
                                            </p:txEl>
                                          </p:spTgt>
                                        </p:tgtEl>
                                        <p:attrNameLst>
                                          <p:attrName>style.visibility</p:attrName>
                                        </p:attrNameLst>
                                      </p:cBhvr>
                                      <p:to>
                                        <p:strVal val="visible"/>
                                      </p:to>
                                    </p:set>
                                    <p:animEffect transition="in" filter="wipe(left)">
                                      <p:cBhvr>
                                        <p:cTn id="80" dur="500"/>
                                        <p:tgtEl>
                                          <p:spTgt spid="3">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
                                            <p:txEl>
                                              <p:pRg st="1" end="1"/>
                                            </p:txEl>
                                          </p:spTgt>
                                        </p:tgtEl>
                                        <p:attrNameLst>
                                          <p:attrName>style.visibility</p:attrName>
                                        </p:attrNameLst>
                                      </p:cBhvr>
                                      <p:to>
                                        <p:strVal val="visible"/>
                                      </p:to>
                                    </p:set>
                                    <p:animEffect transition="in" filter="wipe(left)">
                                      <p:cBhvr>
                                        <p:cTn id="85" dur="500"/>
                                        <p:tgtEl>
                                          <p:spTgt spid="3">
                                            <p:txEl>
                                              <p:pRg st="1" end="1"/>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
                                            <p:txEl>
                                              <p:pRg st="2" end="2"/>
                                            </p:txEl>
                                          </p:spTgt>
                                        </p:tgtEl>
                                        <p:attrNameLst>
                                          <p:attrName>style.visibility</p:attrName>
                                        </p:attrNameLst>
                                      </p:cBhvr>
                                      <p:to>
                                        <p:strVal val="visible"/>
                                      </p:to>
                                    </p:set>
                                    <p:animEffect transition="in" filter="wipe(left)">
                                      <p:cBhvr>
                                        <p:cTn id="90" dur="500"/>
                                        <p:tgtEl>
                                          <p:spTgt spid="3">
                                            <p:txEl>
                                              <p:pRg st="2" end="2"/>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
                                            <p:txEl>
                                              <p:pRg st="3" end="3"/>
                                            </p:txEl>
                                          </p:spTgt>
                                        </p:tgtEl>
                                        <p:attrNameLst>
                                          <p:attrName>style.visibility</p:attrName>
                                        </p:attrNameLst>
                                      </p:cBhvr>
                                      <p:to>
                                        <p:strVal val="visible"/>
                                      </p:to>
                                    </p:set>
                                    <p:animEffect transition="in" filter="wipe(left)">
                                      <p:cBhvr>
                                        <p:cTn id="95" dur="500"/>
                                        <p:tgtEl>
                                          <p:spTgt spid="3">
                                            <p:txEl>
                                              <p:pRg st="3" end="3"/>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3">
                                            <p:txEl>
                                              <p:pRg st="4" end="4"/>
                                            </p:txEl>
                                          </p:spTgt>
                                        </p:tgtEl>
                                        <p:attrNameLst>
                                          <p:attrName>style.visibility</p:attrName>
                                        </p:attrNameLst>
                                      </p:cBhvr>
                                      <p:to>
                                        <p:strVal val="visible"/>
                                      </p:to>
                                    </p:set>
                                    <p:animEffect transition="in" filter="wipe(left)">
                                      <p:cBhvr>
                                        <p:cTn id="100" dur="500"/>
                                        <p:tgtEl>
                                          <p:spTgt spid="3">
                                            <p:txEl>
                                              <p:pRg st="4" end="4"/>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3">
                                            <p:txEl>
                                              <p:pRg st="5" end="5"/>
                                            </p:txEl>
                                          </p:spTgt>
                                        </p:tgtEl>
                                        <p:attrNameLst>
                                          <p:attrName>style.visibility</p:attrName>
                                        </p:attrNameLst>
                                      </p:cBhvr>
                                      <p:to>
                                        <p:strVal val="visible"/>
                                      </p:to>
                                    </p:set>
                                    <p:animEffect transition="in" filter="wipe(left)">
                                      <p:cBhvr>
                                        <p:cTn id="105" dur="500"/>
                                        <p:tgtEl>
                                          <p:spTgt spid="3">
                                            <p:txEl>
                                              <p:pRg st="5" end="5"/>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3">
                                            <p:txEl>
                                              <p:pRg st="6" end="6"/>
                                            </p:txEl>
                                          </p:spTgt>
                                        </p:tgtEl>
                                        <p:attrNameLst>
                                          <p:attrName>style.visibility</p:attrName>
                                        </p:attrNameLst>
                                      </p:cBhvr>
                                      <p:to>
                                        <p:strVal val="visible"/>
                                      </p:to>
                                    </p:set>
                                    <p:animEffect transition="in" filter="wipe(left)">
                                      <p:cBhvr>
                                        <p:cTn id="110" dur="500"/>
                                        <p:tgtEl>
                                          <p:spTgt spid="3">
                                            <p:txEl>
                                              <p:pRg st="6" end="6"/>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3">
                                            <p:txEl>
                                              <p:pRg st="7" end="7"/>
                                            </p:txEl>
                                          </p:spTgt>
                                        </p:tgtEl>
                                        <p:attrNameLst>
                                          <p:attrName>style.visibility</p:attrName>
                                        </p:attrNameLst>
                                      </p:cBhvr>
                                      <p:to>
                                        <p:strVal val="visible"/>
                                      </p:to>
                                    </p:set>
                                    <p:animEffect transition="in" filter="wipe(left)">
                                      <p:cBhvr>
                                        <p:cTn id="1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8" grpId="0" uiExpand="1"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Thread Lifecycle</a:t>
            </a:r>
          </a:p>
        </p:txBody>
      </p:sp>
      <p:grpSp>
        <p:nvGrpSpPr>
          <p:cNvPr id="46" name="Group 45">
            <a:extLst>
              <a:ext uri="{FF2B5EF4-FFF2-40B4-BE49-F238E27FC236}">
                <a16:creationId xmlns:a16="http://schemas.microsoft.com/office/drawing/2014/main" id="{88F3B9AF-53BC-3C4E-9398-196EDEEC2710}"/>
              </a:ext>
            </a:extLst>
          </p:cNvPr>
          <p:cNvGrpSpPr/>
          <p:nvPr/>
        </p:nvGrpSpPr>
        <p:grpSpPr>
          <a:xfrm>
            <a:off x="541584" y="2680481"/>
            <a:ext cx="1000195" cy="1000195"/>
            <a:chOff x="541584" y="2680481"/>
            <a:chExt cx="1000195" cy="1000195"/>
          </a:xfrm>
        </p:grpSpPr>
        <p:sp>
          <p:nvSpPr>
            <p:cNvPr id="3" name="Oval 2">
              <a:extLst>
                <a:ext uri="{FF2B5EF4-FFF2-40B4-BE49-F238E27FC236}">
                  <a16:creationId xmlns:a16="http://schemas.microsoft.com/office/drawing/2014/main" id="{2AE02728-E5D3-CE47-A1DA-BF5F8AE67521}"/>
                </a:ext>
              </a:extLst>
            </p:cNvPr>
            <p:cNvSpPr/>
            <p:nvPr/>
          </p:nvSpPr>
          <p:spPr>
            <a:xfrm>
              <a:off x="541584" y="2680481"/>
              <a:ext cx="1000195" cy="1000195"/>
            </a:xfrm>
            <a:prstGeom prst="ellipse">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4" name="TextBox 3">
              <a:extLst>
                <a:ext uri="{FF2B5EF4-FFF2-40B4-BE49-F238E27FC236}">
                  <a16:creationId xmlns:a16="http://schemas.microsoft.com/office/drawing/2014/main" id="{BB5C0884-FF7B-1140-A597-8D1662E07EF5}"/>
                </a:ext>
              </a:extLst>
            </p:cNvPr>
            <p:cNvSpPr txBox="1"/>
            <p:nvPr/>
          </p:nvSpPr>
          <p:spPr>
            <a:xfrm>
              <a:off x="818953" y="2955571"/>
              <a:ext cx="458780"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Init</a:t>
              </a:r>
            </a:p>
          </p:txBody>
        </p:sp>
      </p:grpSp>
      <p:grpSp>
        <p:nvGrpSpPr>
          <p:cNvPr id="47" name="Group 46">
            <a:extLst>
              <a:ext uri="{FF2B5EF4-FFF2-40B4-BE49-F238E27FC236}">
                <a16:creationId xmlns:a16="http://schemas.microsoft.com/office/drawing/2014/main" id="{028AF625-1CB9-4749-B1EB-0D85D1D74A94}"/>
              </a:ext>
            </a:extLst>
          </p:cNvPr>
          <p:cNvGrpSpPr/>
          <p:nvPr/>
        </p:nvGrpSpPr>
        <p:grpSpPr>
          <a:xfrm>
            <a:off x="2902203" y="2680481"/>
            <a:ext cx="1000195" cy="1000195"/>
            <a:chOff x="2902203" y="2680481"/>
            <a:chExt cx="1000195" cy="1000195"/>
          </a:xfrm>
        </p:grpSpPr>
        <p:sp>
          <p:nvSpPr>
            <p:cNvPr id="6" name="Oval 5">
              <a:extLst>
                <a:ext uri="{FF2B5EF4-FFF2-40B4-BE49-F238E27FC236}">
                  <a16:creationId xmlns:a16="http://schemas.microsoft.com/office/drawing/2014/main" id="{30648479-2638-C44E-8F48-5BDAE5DEB771}"/>
                </a:ext>
              </a:extLst>
            </p:cNvPr>
            <p:cNvSpPr/>
            <p:nvPr/>
          </p:nvSpPr>
          <p:spPr>
            <a:xfrm>
              <a:off x="2902203" y="2680481"/>
              <a:ext cx="1000195" cy="1000195"/>
            </a:xfrm>
            <a:prstGeom prst="ellipse">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0" name="TextBox 9">
              <a:extLst>
                <a:ext uri="{FF2B5EF4-FFF2-40B4-BE49-F238E27FC236}">
                  <a16:creationId xmlns:a16="http://schemas.microsoft.com/office/drawing/2014/main" id="{30FF7F6B-D981-5944-9862-ABCA2999C17E}"/>
                </a:ext>
              </a:extLst>
            </p:cNvPr>
            <p:cNvSpPr txBox="1"/>
            <p:nvPr/>
          </p:nvSpPr>
          <p:spPr>
            <a:xfrm>
              <a:off x="3023030" y="2965887"/>
              <a:ext cx="758541"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Ready</a:t>
              </a:r>
            </a:p>
          </p:txBody>
        </p:sp>
      </p:grpSp>
      <p:grpSp>
        <p:nvGrpSpPr>
          <p:cNvPr id="48" name="Group 47">
            <a:extLst>
              <a:ext uri="{FF2B5EF4-FFF2-40B4-BE49-F238E27FC236}">
                <a16:creationId xmlns:a16="http://schemas.microsoft.com/office/drawing/2014/main" id="{272B31C5-DECF-F14F-91DF-6EF7021CECD5}"/>
              </a:ext>
            </a:extLst>
          </p:cNvPr>
          <p:cNvGrpSpPr/>
          <p:nvPr/>
        </p:nvGrpSpPr>
        <p:grpSpPr>
          <a:xfrm>
            <a:off x="5262822" y="2640140"/>
            <a:ext cx="1000195" cy="1000195"/>
            <a:chOff x="5262822" y="2640140"/>
            <a:chExt cx="1000195" cy="1000195"/>
          </a:xfrm>
        </p:grpSpPr>
        <p:sp>
          <p:nvSpPr>
            <p:cNvPr id="7" name="Oval 6">
              <a:extLst>
                <a:ext uri="{FF2B5EF4-FFF2-40B4-BE49-F238E27FC236}">
                  <a16:creationId xmlns:a16="http://schemas.microsoft.com/office/drawing/2014/main" id="{49A951BE-DC0E-434E-887D-502C4E3D776B}"/>
                </a:ext>
              </a:extLst>
            </p:cNvPr>
            <p:cNvSpPr/>
            <p:nvPr/>
          </p:nvSpPr>
          <p:spPr>
            <a:xfrm>
              <a:off x="5262822" y="2640140"/>
              <a:ext cx="1000195" cy="1000195"/>
            </a:xfrm>
            <a:prstGeom prst="ellipse">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1" name="TextBox 10">
              <a:extLst>
                <a:ext uri="{FF2B5EF4-FFF2-40B4-BE49-F238E27FC236}">
                  <a16:creationId xmlns:a16="http://schemas.microsoft.com/office/drawing/2014/main" id="{469BCB9D-1D1D-4244-BDA0-ED85275378C1}"/>
                </a:ext>
              </a:extLst>
            </p:cNvPr>
            <p:cNvSpPr txBox="1"/>
            <p:nvPr/>
          </p:nvSpPr>
          <p:spPr>
            <a:xfrm>
              <a:off x="5308227" y="2955571"/>
              <a:ext cx="914033"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Running</a:t>
              </a:r>
            </a:p>
          </p:txBody>
        </p:sp>
      </p:grpSp>
      <p:grpSp>
        <p:nvGrpSpPr>
          <p:cNvPr id="49" name="Group 48">
            <a:extLst>
              <a:ext uri="{FF2B5EF4-FFF2-40B4-BE49-F238E27FC236}">
                <a16:creationId xmlns:a16="http://schemas.microsoft.com/office/drawing/2014/main" id="{C3A69059-48D8-C542-B4CA-214B4ABFCA33}"/>
              </a:ext>
            </a:extLst>
          </p:cNvPr>
          <p:cNvGrpSpPr/>
          <p:nvPr/>
        </p:nvGrpSpPr>
        <p:grpSpPr>
          <a:xfrm>
            <a:off x="7623441" y="2640140"/>
            <a:ext cx="1000195" cy="1000195"/>
            <a:chOff x="7623441" y="2640140"/>
            <a:chExt cx="1000195" cy="1000195"/>
          </a:xfrm>
        </p:grpSpPr>
        <p:sp>
          <p:nvSpPr>
            <p:cNvPr id="8" name="Oval 7">
              <a:extLst>
                <a:ext uri="{FF2B5EF4-FFF2-40B4-BE49-F238E27FC236}">
                  <a16:creationId xmlns:a16="http://schemas.microsoft.com/office/drawing/2014/main" id="{B3708EF7-A891-6747-ACAD-5089715FE117}"/>
                </a:ext>
              </a:extLst>
            </p:cNvPr>
            <p:cNvSpPr/>
            <p:nvPr/>
          </p:nvSpPr>
          <p:spPr>
            <a:xfrm>
              <a:off x="7623441" y="2640140"/>
              <a:ext cx="1000195" cy="100019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2" name="TextBox 11">
              <a:extLst>
                <a:ext uri="{FF2B5EF4-FFF2-40B4-BE49-F238E27FC236}">
                  <a16:creationId xmlns:a16="http://schemas.microsoft.com/office/drawing/2014/main" id="{17D390E2-26DF-0E44-90B0-C7CB4F913F6A}"/>
                </a:ext>
              </a:extLst>
            </p:cNvPr>
            <p:cNvSpPr txBox="1"/>
            <p:nvPr/>
          </p:nvSpPr>
          <p:spPr>
            <a:xfrm>
              <a:off x="7668926" y="2962299"/>
              <a:ext cx="909223"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Finished</a:t>
              </a:r>
            </a:p>
          </p:txBody>
        </p:sp>
      </p:grpSp>
      <p:grpSp>
        <p:nvGrpSpPr>
          <p:cNvPr id="50" name="Group 49">
            <a:extLst>
              <a:ext uri="{FF2B5EF4-FFF2-40B4-BE49-F238E27FC236}">
                <a16:creationId xmlns:a16="http://schemas.microsoft.com/office/drawing/2014/main" id="{34B8244B-670D-7D43-BABF-07F47417B2FF}"/>
              </a:ext>
            </a:extLst>
          </p:cNvPr>
          <p:cNvGrpSpPr/>
          <p:nvPr/>
        </p:nvGrpSpPr>
        <p:grpSpPr>
          <a:xfrm>
            <a:off x="4070512" y="4866965"/>
            <a:ext cx="1000195" cy="1000195"/>
            <a:chOff x="4070512" y="4866965"/>
            <a:chExt cx="1000195" cy="1000195"/>
          </a:xfrm>
        </p:grpSpPr>
        <p:sp>
          <p:nvSpPr>
            <p:cNvPr id="9" name="Oval 8">
              <a:extLst>
                <a:ext uri="{FF2B5EF4-FFF2-40B4-BE49-F238E27FC236}">
                  <a16:creationId xmlns:a16="http://schemas.microsoft.com/office/drawing/2014/main" id="{1337A326-0376-114B-97CE-5B780C9ABE9B}"/>
                </a:ext>
              </a:extLst>
            </p:cNvPr>
            <p:cNvSpPr/>
            <p:nvPr/>
          </p:nvSpPr>
          <p:spPr>
            <a:xfrm>
              <a:off x="4070512" y="4866965"/>
              <a:ext cx="1000195" cy="1000195"/>
            </a:xfrm>
            <a:prstGeom prst="ellipse">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3" name="TextBox 12">
              <a:extLst>
                <a:ext uri="{FF2B5EF4-FFF2-40B4-BE49-F238E27FC236}">
                  <a16:creationId xmlns:a16="http://schemas.microsoft.com/office/drawing/2014/main" id="{ADC5EF66-73FC-514E-8993-2406FDD60599}"/>
                </a:ext>
              </a:extLst>
            </p:cNvPr>
            <p:cNvSpPr txBox="1"/>
            <p:nvPr/>
          </p:nvSpPr>
          <p:spPr>
            <a:xfrm>
              <a:off x="4131048" y="5158332"/>
              <a:ext cx="906017"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Waiting</a:t>
              </a:r>
            </a:p>
          </p:txBody>
        </p:sp>
      </p:grpSp>
      <p:cxnSp>
        <p:nvCxnSpPr>
          <p:cNvPr id="17" name="Straight Arrow Connector 16">
            <a:extLst>
              <a:ext uri="{FF2B5EF4-FFF2-40B4-BE49-F238E27FC236}">
                <a16:creationId xmlns:a16="http://schemas.microsoft.com/office/drawing/2014/main" id="{CA4EC898-6B59-FB4E-9CA0-BBC85055EDDA}"/>
              </a:ext>
            </a:extLst>
          </p:cNvPr>
          <p:cNvCxnSpPr/>
          <p:nvPr/>
        </p:nvCxnSpPr>
        <p:spPr>
          <a:xfrm>
            <a:off x="3914461" y="3084867"/>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03A6D1E6-AE68-164C-B7E8-123347D49A80}"/>
              </a:ext>
            </a:extLst>
          </p:cNvPr>
          <p:cNvGrpSpPr/>
          <p:nvPr/>
        </p:nvGrpSpPr>
        <p:grpSpPr>
          <a:xfrm>
            <a:off x="1456397" y="2844117"/>
            <a:ext cx="1531188" cy="658753"/>
            <a:chOff x="1456397" y="2844117"/>
            <a:chExt cx="1531188" cy="658753"/>
          </a:xfrm>
        </p:grpSpPr>
        <p:cxnSp>
          <p:nvCxnSpPr>
            <p:cNvPr id="15" name="Straight Arrow Connector 14">
              <a:extLst>
                <a:ext uri="{FF2B5EF4-FFF2-40B4-BE49-F238E27FC236}">
                  <a16:creationId xmlns:a16="http://schemas.microsoft.com/office/drawing/2014/main" id="{A86C03CC-2659-EA48-A1B8-11402A4C3A0F}"/>
                </a:ext>
              </a:extLst>
            </p:cNvPr>
            <p:cNvCxnSpPr>
              <a:stCxn id="3" idx="6"/>
              <a:endCxn id="6" idx="2"/>
            </p:cNvCxnSpPr>
            <p:nvPr/>
          </p:nvCxnSpPr>
          <p:spPr>
            <a:xfrm>
              <a:off x="1541779" y="3180579"/>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1776D21-7010-7B4D-BBFC-3ECD327309DA}"/>
                </a:ext>
              </a:extLst>
            </p:cNvPr>
            <p:cNvSpPr txBox="1"/>
            <p:nvPr/>
          </p:nvSpPr>
          <p:spPr>
            <a:xfrm>
              <a:off x="1456397" y="3195093"/>
              <a:ext cx="1531188" cy="307777"/>
            </a:xfrm>
            <a:prstGeom prst="rect">
              <a:avLst/>
            </a:prstGeom>
            <a:noFill/>
          </p:spPr>
          <p:txBody>
            <a:bodyPr wrap="none" rtlCol="0">
              <a:spAutoFit/>
            </a:bodyPr>
            <a:lstStyle/>
            <a:p>
              <a:r>
                <a:rPr lang="en-US" sz="1400" dirty="0" err="1">
                  <a:latin typeface="Ubuntu Mono" panose="020B0509030602030204" pitchFamily="49" charset="0"/>
                </a:rPr>
                <a:t>thread_create</a:t>
              </a:r>
              <a:r>
                <a:rPr lang="en-US" sz="1400" dirty="0">
                  <a:latin typeface="Ubuntu Mono" panose="020B0509030602030204" pitchFamily="49" charset="0"/>
                </a:rPr>
                <a:t>()</a:t>
              </a:r>
            </a:p>
          </p:txBody>
        </p:sp>
        <p:sp>
          <p:nvSpPr>
            <p:cNvPr id="26" name="TextBox 25">
              <a:extLst>
                <a:ext uri="{FF2B5EF4-FFF2-40B4-BE49-F238E27FC236}">
                  <a16:creationId xmlns:a16="http://schemas.microsoft.com/office/drawing/2014/main" id="{0E149A55-AD80-6A42-B44F-B9125112CCAF}"/>
                </a:ext>
              </a:extLst>
            </p:cNvPr>
            <p:cNvSpPr txBox="1"/>
            <p:nvPr/>
          </p:nvSpPr>
          <p:spPr>
            <a:xfrm>
              <a:off x="1539063" y="2844117"/>
              <a:ext cx="1358064"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Thread Creation</a:t>
              </a:r>
            </a:p>
          </p:txBody>
        </p:sp>
      </p:grpSp>
      <p:grpSp>
        <p:nvGrpSpPr>
          <p:cNvPr id="42" name="Group 41">
            <a:extLst>
              <a:ext uri="{FF2B5EF4-FFF2-40B4-BE49-F238E27FC236}">
                <a16:creationId xmlns:a16="http://schemas.microsoft.com/office/drawing/2014/main" id="{7613AA38-5A7B-324B-A783-11EDCA410C28}"/>
              </a:ext>
            </a:extLst>
          </p:cNvPr>
          <p:cNvGrpSpPr/>
          <p:nvPr/>
        </p:nvGrpSpPr>
        <p:grpSpPr>
          <a:xfrm>
            <a:off x="3707385" y="3269027"/>
            <a:ext cx="1805623" cy="937682"/>
            <a:chOff x="3707385" y="3269027"/>
            <a:chExt cx="1805623" cy="937682"/>
          </a:xfrm>
        </p:grpSpPr>
        <p:cxnSp>
          <p:nvCxnSpPr>
            <p:cNvPr id="18" name="Straight Arrow Connector 17">
              <a:extLst>
                <a:ext uri="{FF2B5EF4-FFF2-40B4-BE49-F238E27FC236}">
                  <a16:creationId xmlns:a16="http://schemas.microsoft.com/office/drawing/2014/main" id="{6C84D36F-4AC3-3F4E-B6C9-2F2C03913E3B}"/>
                </a:ext>
              </a:extLst>
            </p:cNvPr>
            <p:cNvCxnSpPr>
              <a:cxnSpLocks/>
            </p:cNvCxnSpPr>
            <p:nvPr/>
          </p:nvCxnSpPr>
          <p:spPr>
            <a:xfrm flipH="1">
              <a:off x="3883749" y="3269027"/>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59C2B14-266D-1745-9FE5-A711119E1697}"/>
                </a:ext>
              </a:extLst>
            </p:cNvPr>
            <p:cNvSpPr txBox="1"/>
            <p:nvPr/>
          </p:nvSpPr>
          <p:spPr>
            <a:xfrm>
              <a:off x="3938999" y="3898932"/>
              <a:ext cx="1441420" cy="307777"/>
            </a:xfrm>
            <a:prstGeom prst="rect">
              <a:avLst/>
            </a:prstGeom>
            <a:noFill/>
          </p:spPr>
          <p:txBody>
            <a:bodyPr wrap="none" rtlCol="0">
              <a:spAutoFit/>
            </a:bodyPr>
            <a:lstStyle/>
            <a:p>
              <a:r>
                <a:rPr lang="en-US" sz="1400" dirty="0" err="1">
                  <a:latin typeface="Ubuntu Mono" panose="020B0509030602030204" pitchFamily="49" charset="0"/>
                </a:rPr>
                <a:t>thread_yield</a:t>
              </a:r>
              <a:r>
                <a:rPr lang="en-US" sz="1400" dirty="0">
                  <a:latin typeface="Ubuntu Mono" panose="020B0509030602030204" pitchFamily="49" charset="0"/>
                </a:rPr>
                <a:t>()</a:t>
              </a:r>
            </a:p>
          </p:txBody>
        </p:sp>
        <p:sp>
          <p:nvSpPr>
            <p:cNvPr id="27" name="TextBox 26">
              <a:extLst>
                <a:ext uri="{FF2B5EF4-FFF2-40B4-BE49-F238E27FC236}">
                  <a16:creationId xmlns:a16="http://schemas.microsoft.com/office/drawing/2014/main" id="{D7F7C138-61BD-CE44-865C-5CF17A2A8B7A}"/>
                </a:ext>
              </a:extLst>
            </p:cNvPr>
            <p:cNvSpPr txBox="1"/>
            <p:nvPr/>
          </p:nvSpPr>
          <p:spPr>
            <a:xfrm>
              <a:off x="3707385" y="3449902"/>
              <a:ext cx="1805623" cy="523220"/>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Yield/Scheduler</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Suspends Thread</a:t>
              </a:r>
            </a:p>
          </p:txBody>
        </p:sp>
      </p:grpSp>
      <p:sp>
        <p:nvSpPr>
          <p:cNvPr id="28" name="TextBox 27">
            <a:extLst>
              <a:ext uri="{FF2B5EF4-FFF2-40B4-BE49-F238E27FC236}">
                <a16:creationId xmlns:a16="http://schemas.microsoft.com/office/drawing/2014/main" id="{34EB7139-CEC7-6D4F-A8D5-145B9EE053A2}"/>
              </a:ext>
            </a:extLst>
          </p:cNvPr>
          <p:cNvSpPr txBox="1"/>
          <p:nvPr/>
        </p:nvSpPr>
        <p:spPr>
          <a:xfrm>
            <a:off x="3911983" y="2519686"/>
            <a:ext cx="1344151" cy="523220"/>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Scheduler</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Resumes Thread</a:t>
            </a:r>
          </a:p>
        </p:txBody>
      </p:sp>
      <p:grpSp>
        <p:nvGrpSpPr>
          <p:cNvPr id="45" name="Group 44">
            <a:extLst>
              <a:ext uri="{FF2B5EF4-FFF2-40B4-BE49-F238E27FC236}">
                <a16:creationId xmlns:a16="http://schemas.microsoft.com/office/drawing/2014/main" id="{251034C1-C519-EB4C-B43A-35E226576C69}"/>
              </a:ext>
            </a:extLst>
          </p:cNvPr>
          <p:cNvGrpSpPr/>
          <p:nvPr/>
        </p:nvGrpSpPr>
        <p:grpSpPr>
          <a:xfrm>
            <a:off x="6263017" y="2801682"/>
            <a:ext cx="1367829" cy="665092"/>
            <a:chOff x="6263017" y="2801682"/>
            <a:chExt cx="1367829" cy="665092"/>
          </a:xfrm>
        </p:grpSpPr>
        <p:cxnSp>
          <p:nvCxnSpPr>
            <p:cNvPr id="21" name="Straight Arrow Connector 20">
              <a:extLst>
                <a:ext uri="{FF2B5EF4-FFF2-40B4-BE49-F238E27FC236}">
                  <a16:creationId xmlns:a16="http://schemas.microsoft.com/office/drawing/2014/main" id="{136CDA13-CDE4-7246-883B-6C863C6BA5DB}"/>
                </a:ext>
              </a:extLst>
            </p:cNvPr>
            <p:cNvCxnSpPr>
              <a:cxnSpLocks/>
              <a:stCxn id="7" idx="6"/>
              <a:endCxn id="8" idx="2"/>
            </p:cNvCxnSpPr>
            <p:nvPr/>
          </p:nvCxnSpPr>
          <p:spPr>
            <a:xfrm>
              <a:off x="6263017" y="3140238"/>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D969304-BBE5-D44B-8FEA-55EB970BFF83}"/>
                </a:ext>
              </a:extLst>
            </p:cNvPr>
            <p:cNvSpPr txBox="1"/>
            <p:nvPr/>
          </p:nvSpPr>
          <p:spPr>
            <a:xfrm>
              <a:off x="6279194" y="3158997"/>
              <a:ext cx="1351652" cy="307777"/>
            </a:xfrm>
            <a:prstGeom prst="rect">
              <a:avLst/>
            </a:prstGeom>
            <a:noFill/>
          </p:spPr>
          <p:txBody>
            <a:bodyPr wrap="none" rtlCol="0">
              <a:spAutoFit/>
            </a:bodyPr>
            <a:lstStyle/>
            <a:p>
              <a:r>
                <a:rPr lang="en-US" sz="1400" dirty="0" err="1">
                  <a:latin typeface="Ubuntu Mono" panose="020B0509030602030204" pitchFamily="49" charset="0"/>
                </a:rPr>
                <a:t>thread_exit</a:t>
              </a:r>
              <a:r>
                <a:rPr lang="en-US" sz="1400" dirty="0">
                  <a:latin typeface="Ubuntu Mono" panose="020B0509030602030204" pitchFamily="49" charset="0"/>
                </a:rPr>
                <a:t>()</a:t>
              </a:r>
            </a:p>
          </p:txBody>
        </p:sp>
        <p:sp>
          <p:nvSpPr>
            <p:cNvPr id="29" name="TextBox 28">
              <a:extLst>
                <a:ext uri="{FF2B5EF4-FFF2-40B4-BE49-F238E27FC236}">
                  <a16:creationId xmlns:a16="http://schemas.microsoft.com/office/drawing/2014/main" id="{B0692439-195E-D94D-A0ED-BEF3DEB710B5}"/>
                </a:ext>
              </a:extLst>
            </p:cNvPr>
            <p:cNvSpPr txBox="1"/>
            <p:nvPr/>
          </p:nvSpPr>
          <p:spPr>
            <a:xfrm>
              <a:off x="6442130" y="2801682"/>
              <a:ext cx="100219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Exit</a:t>
              </a:r>
            </a:p>
          </p:txBody>
        </p:sp>
      </p:grpSp>
      <p:grpSp>
        <p:nvGrpSpPr>
          <p:cNvPr id="43" name="Group 42">
            <a:extLst>
              <a:ext uri="{FF2B5EF4-FFF2-40B4-BE49-F238E27FC236}">
                <a16:creationId xmlns:a16="http://schemas.microsoft.com/office/drawing/2014/main" id="{FC29FCB8-E7D4-E44F-A0C4-B096E7435CEA}"/>
              </a:ext>
            </a:extLst>
          </p:cNvPr>
          <p:cNvGrpSpPr/>
          <p:nvPr/>
        </p:nvGrpSpPr>
        <p:grpSpPr>
          <a:xfrm>
            <a:off x="5077353" y="3681665"/>
            <a:ext cx="2515252" cy="1756610"/>
            <a:chOff x="5077353" y="3681665"/>
            <a:chExt cx="2515252" cy="1756610"/>
          </a:xfrm>
        </p:grpSpPr>
        <p:sp>
          <p:nvSpPr>
            <p:cNvPr id="34" name="Freeform 33">
              <a:extLst>
                <a:ext uri="{FF2B5EF4-FFF2-40B4-BE49-F238E27FC236}">
                  <a16:creationId xmlns:a16="http://schemas.microsoft.com/office/drawing/2014/main" id="{13A34D96-4A07-5D45-ADDE-4B0C49C17B7A}"/>
                </a:ext>
              </a:extLst>
            </p:cNvPr>
            <p:cNvSpPr/>
            <p:nvPr/>
          </p:nvSpPr>
          <p:spPr>
            <a:xfrm>
              <a:off x="5077353" y="368166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D6BE8F4-66D2-9743-BDD8-B8E59E485BFB}"/>
                </a:ext>
              </a:extLst>
            </p:cNvPr>
            <p:cNvSpPr txBox="1"/>
            <p:nvPr/>
          </p:nvSpPr>
          <p:spPr>
            <a:xfrm>
              <a:off x="5766304" y="4394239"/>
              <a:ext cx="1351652" cy="307777"/>
            </a:xfrm>
            <a:prstGeom prst="rect">
              <a:avLst/>
            </a:prstGeom>
            <a:noFill/>
          </p:spPr>
          <p:txBody>
            <a:bodyPr wrap="none" rtlCol="0">
              <a:spAutoFit/>
            </a:bodyPr>
            <a:lstStyle/>
            <a:p>
              <a:r>
                <a:rPr lang="en-US" sz="1400" dirty="0" err="1">
                  <a:latin typeface="Ubuntu Mono" panose="020B0509030602030204" pitchFamily="49" charset="0"/>
                </a:rPr>
                <a:t>thread_join</a:t>
              </a:r>
              <a:r>
                <a:rPr lang="en-US" sz="1400" dirty="0">
                  <a:latin typeface="Ubuntu Mono" panose="020B0509030602030204" pitchFamily="49" charset="0"/>
                </a:rPr>
                <a:t>()</a:t>
              </a:r>
            </a:p>
          </p:txBody>
        </p:sp>
        <p:sp>
          <p:nvSpPr>
            <p:cNvPr id="37" name="TextBox 36">
              <a:extLst>
                <a:ext uri="{FF2B5EF4-FFF2-40B4-BE49-F238E27FC236}">
                  <a16:creationId xmlns:a16="http://schemas.microsoft.com/office/drawing/2014/main" id="{68180B21-888D-B447-89FE-69E3F47D3A75}"/>
                </a:ext>
              </a:extLst>
            </p:cNvPr>
            <p:cNvSpPr txBox="1"/>
            <p:nvPr/>
          </p:nvSpPr>
          <p:spPr>
            <a:xfrm>
              <a:off x="5775184" y="4125626"/>
              <a:ext cx="1817421"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Thread Waits for Event</a:t>
              </a:r>
            </a:p>
          </p:txBody>
        </p:sp>
      </p:grpSp>
      <p:grpSp>
        <p:nvGrpSpPr>
          <p:cNvPr id="44" name="Group 43">
            <a:extLst>
              <a:ext uri="{FF2B5EF4-FFF2-40B4-BE49-F238E27FC236}">
                <a16:creationId xmlns:a16="http://schemas.microsoft.com/office/drawing/2014/main" id="{4F8DF1E8-6C25-2042-A499-1BD979B22B96}"/>
              </a:ext>
            </a:extLst>
          </p:cNvPr>
          <p:cNvGrpSpPr/>
          <p:nvPr/>
        </p:nvGrpSpPr>
        <p:grpSpPr>
          <a:xfrm>
            <a:off x="1823736" y="3675945"/>
            <a:ext cx="2235792" cy="1756610"/>
            <a:chOff x="1823736" y="3675945"/>
            <a:chExt cx="2235792" cy="1756610"/>
          </a:xfrm>
        </p:grpSpPr>
        <p:sp>
          <p:nvSpPr>
            <p:cNvPr id="35" name="Freeform 34">
              <a:extLst>
                <a:ext uri="{FF2B5EF4-FFF2-40B4-BE49-F238E27FC236}">
                  <a16:creationId xmlns:a16="http://schemas.microsoft.com/office/drawing/2014/main" id="{07ABEF5B-6202-A74D-BF62-7920576EFAC4}"/>
                </a:ext>
              </a:extLst>
            </p:cNvPr>
            <p:cNvSpPr/>
            <p:nvPr/>
          </p:nvSpPr>
          <p:spPr>
            <a:xfrm flipH="1">
              <a:off x="3361697" y="367594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8AD6D78-B692-4E45-9968-4F4C2FCE98ED}"/>
                </a:ext>
              </a:extLst>
            </p:cNvPr>
            <p:cNvSpPr txBox="1"/>
            <p:nvPr/>
          </p:nvSpPr>
          <p:spPr>
            <a:xfrm>
              <a:off x="1823736" y="4348447"/>
              <a:ext cx="1460656" cy="523220"/>
            </a:xfrm>
            <a:prstGeom prst="rect">
              <a:avLst/>
            </a:prstGeom>
            <a:noFill/>
          </p:spPr>
          <p:txBody>
            <a:bodyPr wrap="none" rtlCol="0">
              <a:spAutoFit/>
            </a:bodyPr>
            <a:lstStyle/>
            <a:p>
              <a:pPr algn="r"/>
              <a:r>
                <a:rPr lang="en-US" sz="1400" dirty="0">
                  <a:latin typeface="Gill Sans Light" panose="020B0302020104020203" pitchFamily="34" charset="-79"/>
                  <a:cs typeface="Gill Sans Light" panose="020B0302020104020203" pitchFamily="34" charset="-79"/>
                </a:rPr>
                <a:t>Other thread calls</a:t>
              </a:r>
              <a:br>
                <a:rPr lang="en-US" sz="1400" dirty="0">
                  <a:latin typeface="Gill Sans Light" panose="020B0302020104020203" pitchFamily="34" charset="-79"/>
                  <a:cs typeface="Gill Sans Light" panose="020B0302020104020203" pitchFamily="34" charset="-79"/>
                </a:rPr>
              </a:br>
              <a:r>
                <a:rPr lang="en-US" sz="1400" dirty="0" err="1">
                  <a:latin typeface="Ubuntu Mono" panose="020B0509030602030204" pitchFamily="49" charset="0"/>
                </a:rPr>
                <a:t>thread_exit</a:t>
              </a:r>
              <a:r>
                <a:rPr lang="en-US" sz="1400" dirty="0">
                  <a:latin typeface="Ubuntu Mono" panose="020B0509030602030204" pitchFamily="49" charset="0"/>
                </a:rPr>
                <a:t>()</a:t>
              </a:r>
            </a:p>
          </p:txBody>
        </p:sp>
        <p:sp>
          <p:nvSpPr>
            <p:cNvPr id="39" name="TextBox 38">
              <a:extLst>
                <a:ext uri="{FF2B5EF4-FFF2-40B4-BE49-F238E27FC236}">
                  <a16:creationId xmlns:a16="http://schemas.microsoft.com/office/drawing/2014/main" id="{AC0A0A67-6769-9C4A-89A9-6B7B7516F8D4}"/>
                </a:ext>
              </a:extLst>
            </p:cNvPr>
            <p:cNvSpPr txBox="1"/>
            <p:nvPr/>
          </p:nvSpPr>
          <p:spPr>
            <a:xfrm>
              <a:off x="2141450" y="4079834"/>
              <a:ext cx="1142942" cy="307777"/>
            </a:xfrm>
            <a:prstGeom prst="rect">
              <a:avLst/>
            </a:prstGeom>
            <a:noFill/>
          </p:spPr>
          <p:txBody>
            <a:bodyPr wrap="none" rtlCol="0">
              <a:spAutoFit/>
            </a:bodyPr>
            <a:lstStyle/>
            <a:p>
              <a:pPr algn="r"/>
              <a:r>
                <a:rPr lang="en-US" sz="1400" dirty="0">
                  <a:latin typeface="Gill Sans Light" panose="020B0302020104020203" pitchFamily="34" charset="-79"/>
                  <a:cs typeface="Gill Sans Light" panose="020B0302020104020203" pitchFamily="34" charset="-79"/>
                </a:rPr>
                <a:t>Event Occurs</a:t>
              </a:r>
            </a:p>
          </p:txBody>
        </p:sp>
      </p:grpSp>
    </p:spTree>
    <p:extLst>
      <p:ext uri="{BB962C8B-B14F-4D97-AF65-F5344CB8AC3E}">
        <p14:creationId xmlns:p14="http://schemas.microsoft.com/office/powerpoint/2010/main" val="89110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500"/>
                            </p:stCondLst>
                            <p:childTnLst>
                              <p:par>
                                <p:cTn id="13" presetID="16" presetClass="entr" presetSubtype="37"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barn(outVertical)">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par>
                          <p:cTn id="21" fill="hold">
                            <p:stCondLst>
                              <p:cond delay="500"/>
                            </p:stCondLst>
                            <p:childTnLst>
                              <p:par>
                                <p:cTn id="22" presetID="16" presetClass="entr" presetSubtype="37"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barn(outVertical)">
                                      <p:cBhvr>
                                        <p:cTn id="24" dur="500"/>
                                        <p:tgtEl>
                                          <p:spTgt spid="4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up)">
                                      <p:cBhvr>
                                        <p:cTn id="37" dur="500"/>
                                        <p:tgtEl>
                                          <p:spTgt spid="43"/>
                                        </p:tgtEl>
                                      </p:cBhvr>
                                    </p:animEffect>
                                  </p:childTnLst>
                                </p:cTn>
                              </p:par>
                            </p:childTnLst>
                          </p:cTn>
                        </p:par>
                        <p:par>
                          <p:cTn id="38" fill="hold">
                            <p:stCondLst>
                              <p:cond delay="500"/>
                            </p:stCondLst>
                            <p:childTnLst>
                              <p:par>
                                <p:cTn id="39" presetID="16" presetClass="entr" presetSubtype="37" fill="hold"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barn(outVertical)">
                                      <p:cBhvr>
                                        <p:cTn id="41" dur="500"/>
                                        <p:tgtEl>
                                          <p:spTgt spid="5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down)">
                                      <p:cBhvr>
                                        <p:cTn id="46" dur="500"/>
                                        <p:tgtEl>
                                          <p:spTgt spid="4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1000"/>
                            </p:stCondLst>
                            <p:childTnLst>
                              <p:par>
                                <p:cTn id="53" presetID="16" presetClass="entr" presetSubtype="37" fill="hold" nodeType="after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barn(outVertical)">
                                      <p:cBhvr>
                                        <p:cTn id="5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tLang="ko-KR" dirty="0"/>
              <a:t>Mutex Using Interrupts vs. </a:t>
            </a:r>
            <a:r>
              <a:rPr lang="en-US" altLang="ko-KR" dirty="0">
                <a:latin typeface="Ubuntu Mono" panose="020B0509030602030204" pitchFamily="49" charset="0"/>
              </a:rPr>
              <a:t>Spinlock</a:t>
            </a:r>
          </a:p>
        </p:txBody>
      </p:sp>
      <p:sp>
        <p:nvSpPr>
          <p:cNvPr id="445443" name="Rectangle 3"/>
          <p:cNvSpPr>
            <a:spLocks noGrp="1" noChangeArrowheads="1"/>
          </p:cNvSpPr>
          <p:nvPr>
            <p:ph type="body" idx="1"/>
          </p:nvPr>
        </p:nvSpPr>
        <p:spPr/>
        <p:txBody>
          <a:bodyPr/>
          <a:lstStyle/>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r>
              <a:rPr lang="en-US" altLang="ko-KR" sz="2000" dirty="0">
                <a:solidFill>
                  <a:srgbClr val="7030A0"/>
                </a:solidFill>
              </a:rPr>
              <a:t>Replace</a:t>
            </a:r>
          </a:p>
          <a:p>
            <a:pPr lvl="1"/>
            <a:r>
              <a:rPr lang="en-US" sz="1600" dirty="0">
                <a:solidFill>
                  <a:srgbClr val="7030A0"/>
                </a:solidFill>
                <a:latin typeface="Ubuntu Mono" panose="020B0509030602030204" pitchFamily="49" charset="0"/>
              </a:rPr>
              <a:t>disable interrupts; </a:t>
            </a:r>
            <a:r>
              <a:rPr lang="en-US" sz="1600" dirty="0">
                <a:solidFill>
                  <a:srgbClr val="7030A0"/>
                </a:solidFill>
                <a:latin typeface="Ubuntu Mono" panose="020B0509030602030204" pitchFamily="49" charset="0"/>
                <a:sym typeface="Wingdings" charset="0"/>
              </a:rPr>
              <a:t>⇒ </a:t>
            </a:r>
            <a:r>
              <a:rPr lang="en-US" sz="1600" dirty="0" err="1">
                <a:solidFill>
                  <a:srgbClr val="7030A0"/>
                </a:solidFill>
                <a:latin typeface="Ubuntu Mono" panose="020B0509030602030204" pitchFamily="49" charset="0"/>
              </a:rPr>
              <a:t>spinlock.lock</a:t>
            </a:r>
            <a:r>
              <a:rPr lang="en-US" sz="1600" dirty="0">
                <a:solidFill>
                  <a:srgbClr val="7030A0"/>
                </a:solidFill>
                <a:latin typeface="Ubuntu Mono" panose="020B0509030602030204" pitchFamily="49" charset="0"/>
              </a:rPr>
              <a:t>;</a:t>
            </a:r>
          </a:p>
          <a:p>
            <a:pPr lvl="1"/>
            <a:r>
              <a:rPr lang="en-US" altLang="ko-KR" sz="1600" dirty="0">
                <a:solidFill>
                  <a:srgbClr val="7030A0"/>
                </a:solidFill>
                <a:latin typeface="Ubuntu Mono" panose="020B0509030602030204" pitchFamily="49" charset="0"/>
              </a:rPr>
              <a:t>enable interrupts </a:t>
            </a:r>
            <a:r>
              <a:rPr lang="en-US" sz="1600" dirty="0">
                <a:solidFill>
                  <a:srgbClr val="7030A0"/>
                </a:solidFill>
                <a:latin typeface="Ubuntu Mono" panose="020B0509030602030204" pitchFamily="49" charset="0"/>
                <a:sym typeface="Wingdings" charset="0"/>
              </a:rPr>
              <a:t>⇒</a:t>
            </a:r>
            <a:r>
              <a:rPr lang="en-US" altLang="ko-KR" sz="1600" dirty="0">
                <a:solidFill>
                  <a:srgbClr val="7030A0"/>
                </a:solidFill>
                <a:latin typeface="Ubuntu Mono" panose="020B0509030602030204" pitchFamily="49" charset="0"/>
                <a:sym typeface="Wingdings" charset="0"/>
              </a:rPr>
              <a:t> </a:t>
            </a:r>
            <a:r>
              <a:rPr lang="en-US" altLang="ko-KR" sz="1600" dirty="0" err="1">
                <a:solidFill>
                  <a:srgbClr val="7030A0"/>
                </a:solidFill>
                <a:latin typeface="Ubuntu Mono" panose="020B0509030602030204" pitchFamily="49" charset="0"/>
                <a:sym typeface="Wingdings" charset="0"/>
              </a:rPr>
              <a:t>spinlock.unlock</a:t>
            </a:r>
            <a:r>
              <a:rPr lang="en-US" altLang="ko-KR" sz="1600" dirty="0">
                <a:solidFill>
                  <a:srgbClr val="7030A0"/>
                </a:solidFill>
                <a:latin typeface="Ubuntu Mono" panose="020B0509030602030204" pitchFamily="49" charset="0"/>
                <a:sym typeface="Wingdings" charset="0"/>
              </a:rPr>
              <a:t>;</a:t>
            </a:r>
            <a:endParaRPr lang="en-US" altLang="ko-KR" sz="1600" dirty="0">
              <a:solidFill>
                <a:srgbClr val="7030A0"/>
              </a:solidFill>
              <a:latin typeface="Ubuntu Mono" panose="020B0509030602030204" pitchFamily="49" charset="0"/>
            </a:endParaRPr>
          </a:p>
          <a:p>
            <a:pPr lvl="1"/>
            <a:endParaRPr lang="en-US" altLang="ko-KR" sz="2000" dirty="0">
              <a:solidFill>
                <a:srgbClr val="7030A0"/>
              </a:solidFill>
            </a:endParaRPr>
          </a:p>
        </p:txBody>
      </p:sp>
      <p:sp>
        <p:nvSpPr>
          <p:cNvPr id="16" name="Text Box 5">
            <a:extLst>
              <a:ext uri="{FF2B5EF4-FFF2-40B4-BE49-F238E27FC236}">
                <a16:creationId xmlns:a16="http://schemas.microsoft.com/office/drawing/2014/main" id="{41FEED44-F344-3A48-B047-0C73EE98C472}"/>
              </a:ext>
            </a:extLst>
          </p:cNvPr>
          <p:cNvSpPr txBox="1">
            <a:spLocks noChangeArrowheads="1"/>
          </p:cNvSpPr>
          <p:nvPr/>
        </p:nvSpPr>
        <p:spPr bwMode="auto">
          <a:xfrm>
            <a:off x="4572000" y="1823059"/>
            <a:ext cx="4043363" cy="2554545"/>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mutex_spinlock.lock</a:t>
            </a:r>
            <a:r>
              <a:rPr lang="en-US" altLang="en-US" sz="1600" b="0" dirty="0">
                <a:solidFill>
                  <a:srgbClr val="7030A0"/>
                </a:solidFill>
                <a:latin typeface="Ubuntu Mono" panose="020B0509030602030204" pitchFamily="49" charset="0"/>
                <a:ea typeface="Consolas" charset="0"/>
                <a:cs typeface="Consolas" charset="0"/>
              </a:rPr>
              <a:t>();</a:t>
            </a:r>
          </a:p>
          <a:p>
            <a:pPr algn="l"/>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p>
          <a:p>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mutex_spinlock.unlock</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p>
          <a:p>
            <a:r>
              <a:rPr lang="en-US" altLang="en-US" sz="1600" b="0" dirty="0">
                <a:latin typeface="Ubuntu Mono" panose="020B0509030602030204" pitchFamily="49" charset="0"/>
                <a:ea typeface="Consolas" charset="0"/>
                <a:cs typeface="Consolas" charset="0"/>
              </a:rPr>
              <a:t>}</a:t>
            </a:r>
          </a:p>
        </p:txBody>
      </p:sp>
      <p:sp>
        <p:nvSpPr>
          <p:cNvPr id="17" name="Text Box 5">
            <a:extLst>
              <a:ext uri="{FF2B5EF4-FFF2-40B4-BE49-F238E27FC236}">
                <a16:creationId xmlns:a16="http://schemas.microsoft.com/office/drawing/2014/main" id="{B8EEC533-1145-C24C-8D55-DF786D67C3A5}"/>
              </a:ext>
            </a:extLst>
          </p:cNvPr>
          <p:cNvSpPr txBox="1">
            <a:spLocks noChangeArrowheads="1"/>
          </p:cNvSpPr>
          <p:nvPr/>
        </p:nvSpPr>
        <p:spPr bwMode="auto">
          <a:xfrm>
            <a:off x="628650" y="1823059"/>
            <a:ext cx="4359349" cy="2554545"/>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spTree>
    <p:extLst>
      <p:ext uri="{BB962C8B-B14F-4D97-AF65-F5344CB8AC3E}">
        <p14:creationId xmlns:p14="http://schemas.microsoft.com/office/powerpoint/2010/main" val="31820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544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5443">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54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p:bldP spid="16" grpId="0"/>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Interrupts</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689009" y="1895821"/>
              <a:ext cx="2347258" cy="6794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disable_interrupts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689008" y="4168773"/>
              <a:ext cx="2183029" cy="674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enable_interrupts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1082306" cy="35944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p:nvPr/>
          </p:nvCxnSpPr>
          <p:spPr>
            <a:xfrm flipV="1">
              <a:off x="1606703" y="2066795"/>
              <a:ext cx="1082306" cy="867885"/>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If one thread is in critical section, </a:t>
            </a:r>
            <a:r>
              <a:rPr lang="en-US" b="1" dirty="0">
                <a:latin typeface="Gill Sans Light" panose="020B0302020104020203" pitchFamily="34" charset="-79"/>
                <a:cs typeface="Gill Sans Light" panose="020B0302020104020203" pitchFamily="34" charset="-79"/>
                <a:sym typeface="Wingdings" charset="0"/>
              </a:rPr>
              <a:t>no other activity (including OS) can run! </a:t>
            </a:r>
            <a:endParaRPr lang="en-US" b="1" dirty="0">
              <a:latin typeface="Gill Sans Light" panose="020B0302020104020203" pitchFamily="34" charset="-79"/>
              <a:cs typeface="Gill Sans Light" panose="020B0302020104020203" pitchFamily="34" charset="-79"/>
            </a:endParaRP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699218"/>
            <a:ext cx="7080097" cy="4694780"/>
            <a:chOff x="1606703" y="1699218"/>
            <a:chExt cx="7080097" cy="4694780"/>
          </a:xfrm>
        </p:grpSpPr>
        <p:sp>
          <p:nvSpPr>
            <p:cNvPr id="20483" name="Text Box 4"/>
            <p:cNvSpPr txBox="1">
              <a:spLocks noChangeArrowheads="1"/>
            </p:cNvSpPr>
            <p:nvPr/>
          </p:nvSpPr>
          <p:spPr bwMode="auto">
            <a:xfrm>
              <a:off x="5555783" y="1699218"/>
              <a:ext cx="2959567" cy="24191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br>
                <a:rPr lang="en-US" sz="1400" b="0" dirty="0">
                  <a:solidFill>
                    <a:srgbClr val="0070C0"/>
                  </a:solidFill>
                  <a:latin typeface="Ubuntu Mono" panose="020B0509030602030204" pitchFamily="49" charset="0"/>
                </a:rPr>
              </a:br>
              <a:r>
                <a:rPr lang="en-US" sz="1400" b="0" dirty="0">
                  <a:latin typeface="Ubuntu Mono" panose="020B0509030602030204" pitchFamily="49" charset="0"/>
                </a:rPr>
                <a:t>  }</a:t>
              </a:r>
            </a:p>
            <a:p>
              <a:pPr>
                <a:lnSpc>
                  <a:spcPct val="90000"/>
                </a:lnSpc>
              </a:pPr>
              <a:r>
                <a:rPr lang="en-US" sz="1400" b="0" dirty="0">
                  <a:solidFill>
                    <a:srgbClr val="0070C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138488" cy="2225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p:nvPr/>
          </p:nvCxnSpPr>
          <p:spPr>
            <a:xfrm flipV="1">
              <a:off x="1606703" y="2173444"/>
              <a:ext cx="3941609" cy="867734"/>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600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Spinlock (</a:t>
            </a:r>
            <a:r>
              <a:rPr lang="en-US" dirty="0" err="1">
                <a:latin typeface="Ubuntu Mono" panose="020B0509030602030204" pitchFamily="49" charset="0"/>
              </a:rPr>
              <a:t>test&amp;set</a:t>
            </a:r>
            <a:r>
              <a:rPr lang="en-US" dirty="0">
                <a:latin typeface="Ubuntu Mono" panose="020B0509030602030204" pitchFamily="49" charset="0"/>
              </a:rPr>
              <a:t>)</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555310" y="1895821"/>
              <a:ext cx="2612001" cy="867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while (</a:t>
              </a:r>
              <a:r>
                <a:rPr lang="en-US" sz="1400" b="0" dirty="0" err="1">
                  <a:solidFill>
                    <a:srgbClr val="FF0000"/>
                  </a:solidFill>
                  <a:latin typeface="Ubuntu Mono" panose="020B0509030602030204" pitchFamily="49" charset="0"/>
                </a:rPr>
                <a:t>test&amp;set</a:t>
              </a:r>
              <a:r>
                <a:rPr lang="en-US" sz="1400" b="0" dirty="0">
                  <a:solidFill>
                    <a:srgbClr val="FF0000"/>
                  </a:solidFill>
                  <a:latin typeface="Ubuntu Mono" panose="020B0509030602030204" pitchFamily="49" charset="0"/>
                </a:rPr>
                <a:t>(value));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555310" y="4168773"/>
              <a:ext cx="2194705" cy="6794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948607" cy="335917"/>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a:cxnSpLocks/>
              <a:endCxn id="20486" idx="1"/>
            </p:cNvCxnSpPr>
            <p:nvPr/>
          </p:nvCxnSpPr>
          <p:spPr>
            <a:xfrm flipV="1">
              <a:off x="1606703" y="2329786"/>
              <a:ext cx="948607" cy="60489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Threads waiting to enter critical section busy-wait</a:t>
            </a: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536380"/>
            <a:ext cx="7280122" cy="4879162"/>
            <a:chOff x="1606703" y="1536380"/>
            <a:chExt cx="7280122" cy="4879162"/>
          </a:xfrm>
        </p:grpSpPr>
        <p:sp>
          <p:nvSpPr>
            <p:cNvPr id="20483" name="Text Box 4"/>
            <p:cNvSpPr txBox="1">
              <a:spLocks noChangeArrowheads="1"/>
            </p:cNvSpPr>
            <p:nvPr/>
          </p:nvSpPr>
          <p:spPr bwMode="auto">
            <a:xfrm>
              <a:off x="5555783" y="1536380"/>
              <a:ext cx="2987745" cy="26130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0070C0"/>
                  </a:solidFill>
                  <a:latin typeface="Ubuntu Mono" panose="020B0509030602030204" pitchFamily="49" charset="0"/>
                </a:rPr>
                <a:t>Spinlock </a:t>
              </a:r>
              <a:r>
                <a:rPr lang="en-US" sz="1400" b="0" dirty="0" err="1">
                  <a:solidFill>
                    <a:srgbClr val="0070C0"/>
                  </a:solidFill>
                  <a:latin typeface="Ubuntu Mono" panose="020B0509030602030204" pitchFamily="49" charset="0"/>
                </a:rPr>
                <a:t>mutex_spinlock</a:t>
              </a:r>
              <a:r>
                <a:rPr lang="en-US" sz="1400" b="0" dirty="0">
                  <a:solidFill>
                    <a:srgbClr val="0070C0"/>
                  </a:solidFill>
                  <a:latin typeface="Ubuntu Mono" panose="020B0509030602030204" pitchFamily="49" charset="0"/>
                </a:rPr>
                <a:t>;</a:t>
              </a:r>
            </a:p>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endParaRPr lang="en-US" sz="1400" b="0" dirty="0">
                <a:latin typeface="Ubuntu Mono" panose="020B0509030602030204" pitchFamily="49" charset="0"/>
              </a:endParaRPr>
            </a:p>
            <a:p>
              <a:pPr>
                <a:lnSpc>
                  <a:spcPct val="90000"/>
                </a:lnSpc>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338513"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Release()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endParaRPr lang="en-US" sz="1400" b="0" dirty="0">
                <a:solidFill>
                  <a:srgbClr val="FF0000"/>
                </a:solidFill>
                <a:latin typeface="Ubuntu Mono" panose="020B0509030602030204" pitchFamily="49" charset="0"/>
              </a:endParaRPr>
            </a:p>
            <a:p>
              <a:pPr>
                <a:lnSpc>
                  <a:spcPct val="90000"/>
                </a:lnSpc>
                <a:spcBef>
                  <a:spcPct val="10000"/>
                </a:spcBef>
                <a:buSzPct val="100000"/>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a:cxnSpLocks/>
            </p:cNvCxnSpPr>
            <p:nvPr/>
          </p:nvCxnSpPr>
          <p:spPr>
            <a:xfrm flipV="1">
              <a:off x="1606703" y="2532886"/>
              <a:ext cx="3949080" cy="50829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866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Mutex Implementation in Linux</a:t>
            </a:r>
          </a:p>
        </p:txBody>
      </p:sp>
      <p:sp>
        <p:nvSpPr>
          <p:cNvPr id="6" name="Content Placeholder 5"/>
          <p:cNvSpPr>
            <a:spLocks noGrp="1"/>
          </p:cNvSpPr>
          <p:nvPr>
            <p:ph idx="1"/>
          </p:nvPr>
        </p:nvSpPr>
        <p:spPr/>
        <p:txBody>
          <a:bodyPr/>
          <a:lstStyle/>
          <a:p>
            <a:r>
              <a:rPr lang="en-US" sz="2400" dirty="0"/>
              <a:t>Most mutexes are free most of the time</a:t>
            </a:r>
          </a:p>
          <a:p>
            <a:pPr lvl="1"/>
            <a:r>
              <a:rPr lang="en-US" sz="2000" dirty="0"/>
              <a:t>Linux implementation takes advantage of this fact</a:t>
            </a:r>
          </a:p>
          <a:p>
            <a:r>
              <a:rPr lang="en-US" sz="2400" dirty="0"/>
              <a:t>Hardware supports powerful atomic operations</a:t>
            </a:r>
          </a:p>
          <a:p>
            <a:pPr lvl="1"/>
            <a:r>
              <a:rPr lang="en-US" sz="2000" dirty="0"/>
              <a:t>E.g., atomic increment, decrement, exchange, etc.</a:t>
            </a:r>
          </a:p>
          <a:p>
            <a:pPr lvl="1"/>
            <a:r>
              <a:rPr lang="en-US" sz="2000" dirty="0"/>
              <a:t>Linux implementation takes advantage of these too</a:t>
            </a:r>
          </a:p>
          <a:p>
            <a:r>
              <a:rPr lang="en-US" sz="2400" dirty="0"/>
              <a:t>Fast path</a:t>
            </a:r>
          </a:p>
          <a:p>
            <a:pPr lvl="1"/>
            <a:r>
              <a:rPr lang="en-US" sz="2000" dirty="0"/>
              <a:t>If mutex is unlocked, and no one is waiting, two instructions to lock</a:t>
            </a:r>
          </a:p>
          <a:p>
            <a:pPr lvl="1"/>
            <a:r>
              <a:rPr lang="en-US" sz="2000" dirty="0"/>
              <a:t>If no one is waiting, two instructions to unlock</a:t>
            </a:r>
          </a:p>
          <a:p>
            <a:r>
              <a:rPr lang="en-US" sz="2400" dirty="0"/>
              <a:t>Slow path</a:t>
            </a:r>
          </a:p>
          <a:p>
            <a:pPr lvl="1"/>
            <a:r>
              <a:rPr lang="en-US" sz="2000" dirty="0"/>
              <a:t>If mutex is locked or someone is waiting, use take 3 implementation</a:t>
            </a:r>
          </a:p>
        </p:txBody>
      </p:sp>
    </p:spTree>
    <p:extLst>
      <p:ext uri="{BB962C8B-B14F-4D97-AF65-F5344CB8AC3E}">
        <p14:creationId xmlns:p14="http://schemas.microsoft.com/office/powerpoint/2010/main" val="7469881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Mutex Implementation in Linux (cont.)</a:t>
            </a:r>
          </a:p>
        </p:txBody>
      </p:sp>
      <p:sp>
        <p:nvSpPr>
          <p:cNvPr id="3" name="Content Placeholder 2"/>
          <p:cNvSpPr>
            <a:spLocks noGrp="1"/>
          </p:cNvSpPr>
          <p:nvPr>
            <p:ph sz="half" idx="1"/>
          </p:nvPr>
        </p:nvSpPr>
        <p:spPr>
          <a:xfrm>
            <a:off x="628650" y="1615445"/>
            <a:ext cx="3771900" cy="1813555"/>
          </a:xfrm>
        </p:spPr>
        <p:txBody>
          <a:bodyPr>
            <a:noAutofit/>
          </a:bodyPr>
          <a:lstStyle/>
          <a:p>
            <a:pPr marL="0" indent="0">
              <a:lnSpc>
                <a:spcPct val="70000"/>
              </a:lnSpc>
              <a:buNone/>
            </a:pPr>
            <a:r>
              <a:rPr lang="en-US" sz="1800" dirty="0">
                <a:solidFill>
                  <a:schemeClr val="tx1"/>
                </a:solidFill>
                <a:latin typeface="Ubuntu Mono" panose="020B0509030602030204" pitchFamily="49" charset="0"/>
                <a:cs typeface="Consolas" charset="0"/>
              </a:rPr>
              <a:t>struct Mutex { </a:t>
            </a:r>
            <a:endParaRPr lang="en-US" altLang="en-US" sz="1800" dirty="0">
              <a:solidFill>
                <a:schemeClr val="tx1"/>
              </a:solidFill>
              <a:latin typeface="Ubuntu Mono" panose="020B0509030602030204" pitchFamily="49" charset="0"/>
              <a:cs typeface="Consolas" charset="0"/>
            </a:endParaRPr>
          </a:p>
          <a:p>
            <a:pPr marL="0" indent="0" defTabSz="457200" eaLnBrk="0" hangingPunct="0">
              <a:lnSpc>
                <a:spcPct val="70000"/>
              </a:lnSpc>
              <a:buNone/>
              <a:tabLst>
                <a:tab pos="338138" algn="l"/>
                <a:tab pos="688975" algn="l"/>
                <a:tab pos="1027113" algn="l"/>
              </a:tabLst>
            </a:pPr>
            <a:r>
              <a:rPr lang="en-US" sz="1800" dirty="0">
                <a:solidFill>
                  <a:srgbClr val="00B050"/>
                </a:solidFill>
                <a:latin typeface="Ubuntu Mono" panose="020B0509030602030204" pitchFamily="49" charset="0"/>
                <a:cs typeface="Consolas" charset="0"/>
              </a:rPr>
              <a:t>	// 1: unlocked; &lt; 1: locked</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a:t>
            </a:r>
            <a:r>
              <a:rPr lang="en-US" sz="1800" dirty="0" err="1">
                <a:solidFill>
                  <a:srgbClr val="FF0000"/>
                </a:solidFill>
                <a:latin typeface="Ubuntu Mono" panose="020B0509030602030204" pitchFamily="49" charset="0"/>
                <a:cs typeface="Consolas" charset="0"/>
              </a:rPr>
              <a:t>atomic_t</a:t>
            </a:r>
            <a:r>
              <a:rPr lang="en-US" sz="1800" dirty="0">
                <a:solidFill>
                  <a:srgbClr val="FF0000"/>
                </a:solidFill>
                <a:latin typeface="Ubuntu Mono" panose="020B0509030602030204" pitchFamily="49" charset="0"/>
                <a:cs typeface="Consolas" charset="0"/>
              </a:rPr>
              <a:t> count; </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Spinlock </a:t>
            </a:r>
            <a:r>
              <a:rPr lang="en-US" sz="1800" dirty="0" err="1">
                <a:solidFill>
                  <a:schemeClr val="tx1"/>
                </a:solidFill>
                <a:latin typeface="Ubuntu Mono" panose="020B0509030602030204" pitchFamily="49" charset="0"/>
                <a:cs typeface="Consolas" charset="0"/>
              </a:rPr>
              <a:t>mutex_spinlock</a:t>
            </a:r>
            <a:r>
              <a:rPr lang="en-US" sz="1800" dirty="0">
                <a:solidFill>
                  <a:schemeClr val="tx1"/>
                </a:solidFill>
                <a:latin typeface="Ubuntu Mono" panose="020B0509030602030204" pitchFamily="49" charset="0"/>
                <a:cs typeface="Consolas" charset="0"/>
              </a:rPr>
              <a:t>;</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Queue waiting;</a:t>
            </a:r>
          </a:p>
          <a:p>
            <a:pPr marL="0" indent="0">
              <a:lnSpc>
                <a:spcPct val="70000"/>
              </a:lnSpc>
              <a:buNone/>
            </a:pPr>
            <a:r>
              <a:rPr lang="en-US" sz="1800" dirty="0">
                <a:solidFill>
                  <a:schemeClr val="tx1"/>
                </a:solidFill>
                <a:latin typeface="Ubuntu Mono" panose="020B0509030602030204" pitchFamily="49" charset="0"/>
                <a:cs typeface="Consolas" charset="0"/>
              </a:rPr>
              <a:t>} </a:t>
            </a:r>
          </a:p>
          <a:p>
            <a:pPr marL="0" indent="0">
              <a:lnSpc>
                <a:spcPct val="70000"/>
              </a:lnSpc>
            </a:pPr>
            <a:endParaRPr lang="en-US" sz="1800" dirty="0"/>
          </a:p>
        </p:txBody>
      </p:sp>
      <p:sp>
        <p:nvSpPr>
          <p:cNvPr id="4" name="Content Placeholder 3"/>
          <p:cNvSpPr>
            <a:spLocks noGrp="1"/>
          </p:cNvSpPr>
          <p:nvPr>
            <p:ph sz="half" idx="2"/>
          </p:nvPr>
        </p:nvSpPr>
        <p:spPr>
          <a:xfrm>
            <a:off x="4743451" y="1630690"/>
            <a:ext cx="3771899" cy="22151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pPr marL="0" indent="0">
              <a:lnSpc>
                <a:spcPct val="70000"/>
              </a:lnSpc>
              <a:buNone/>
            </a:pPr>
            <a:r>
              <a:rPr lang="en-US" sz="1800" dirty="0">
                <a:solidFill>
                  <a:srgbClr val="00B050"/>
                </a:solidFill>
                <a:latin typeface="Ubuntu Mono" panose="020B0509030602030204" pitchFamily="49" charset="0"/>
                <a:cs typeface="Consolas" charset="0"/>
              </a:rPr>
              <a:t>// code for lock()</a:t>
            </a:r>
          </a:p>
          <a:p>
            <a:pPr marL="0" indent="0">
              <a:lnSpc>
                <a:spcPct val="70000"/>
              </a:lnSpc>
              <a:buNone/>
            </a:pPr>
            <a:r>
              <a:rPr lang="en-US" sz="1800" dirty="0">
                <a:solidFill>
                  <a:schemeClr val="tx1"/>
                </a:solidFill>
                <a:latin typeface="Ubuntu Mono" panose="020B0509030602030204" pitchFamily="49" charset="0"/>
                <a:cs typeface="Consolas" charset="0"/>
              </a:rPr>
              <a:t>lock </a:t>
            </a:r>
            <a:r>
              <a:rPr lang="en-US" sz="1800" dirty="0" err="1">
                <a:solidFill>
                  <a:schemeClr val="tx1"/>
                </a:solidFill>
                <a:latin typeface="Ubuntu Mono" panose="020B0509030602030204" pitchFamily="49" charset="0"/>
                <a:cs typeface="Consolas" charset="0"/>
              </a:rPr>
              <a:t>decl</a:t>
            </a:r>
            <a:r>
              <a:rPr lang="en-US" sz="1800" dirty="0">
                <a:solidFill>
                  <a:schemeClr val="tx1"/>
                </a:solidFill>
                <a:latin typeface="Ubuntu Mono" panose="020B0509030602030204" pitchFamily="49" charset="0"/>
                <a:cs typeface="Consolas" charset="0"/>
              </a:rPr>
              <a:t> (%</a:t>
            </a:r>
            <a:r>
              <a:rPr lang="en-US" sz="1800" dirty="0" err="1">
                <a:solidFill>
                  <a:schemeClr val="tx1"/>
                </a:solidFill>
                <a:latin typeface="Ubuntu Mono" panose="020B0509030602030204" pitchFamily="49" charset="0"/>
                <a:cs typeface="Consolas" charset="0"/>
              </a:rPr>
              <a:t>eax</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rgbClr val="00B050"/>
                </a:solidFill>
                <a:latin typeface="Ubuntu Mono" panose="020B0509030602030204" pitchFamily="49" charset="0"/>
                <a:cs typeface="Consolas" charset="0"/>
              </a:rPr>
              <a:t>// jump if not signed</a:t>
            </a:r>
          </a:p>
          <a:p>
            <a:pPr marL="0" indent="0">
              <a:lnSpc>
                <a:spcPct val="70000"/>
              </a:lnSpc>
              <a:buNone/>
            </a:pPr>
            <a:r>
              <a:rPr lang="en-US" sz="1800" dirty="0">
                <a:solidFill>
                  <a:srgbClr val="00B050"/>
                </a:solidFill>
                <a:latin typeface="Ubuntu Mono" panose="020B0509030602030204" pitchFamily="49" charset="0"/>
                <a:cs typeface="Consolas" charset="0"/>
              </a:rPr>
              <a:t>// i.e., if value is now 0</a:t>
            </a:r>
          </a:p>
          <a:p>
            <a:pPr marL="0" indent="0">
              <a:lnSpc>
                <a:spcPct val="70000"/>
              </a:lnSpc>
              <a:buNone/>
            </a:pPr>
            <a:r>
              <a:rPr lang="en-US" sz="1800" dirty="0" err="1">
                <a:solidFill>
                  <a:schemeClr val="tx1"/>
                </a:solidFill>
                <a:latin typeface="Ubuntu Mono" panose="020B0509030602030204" pitchFamily="49" charset="0"/>
                <a:cs typeface="Consolas" charset="0"/>
              </a:rPr>
              <a:t>jns</a:t>
            </a:r>
            <a:r>
              <a:rPr lang="en-US" sz="1800" dirty="0">
                <a:solidFill>
                  <a:schemeClr val="tx1"/>
                </a:solidFill>
                <a:latin typeface="Ubuntu Mono" panose="020B0509030602030204" pitchFamily="49" charset="0"/>
                <a:cs typeface="Consolas" charset="0"/>
              </a:rPr>
              <a:t> 1f</a:t>
            </a:r>
          </a:p>
          <a:p>
            <a:pPr marL="0" indent="0">
              <a:lnSpc>
                <a:spcPct val="70000"/>
              </a:lnSpc>
              <a:buNone/>
            </a:pPr>
            <a:r>
              <a:rPr lang="en-US" sz="1800" dirty="0">
                <a:solidFill>
                  <a:schemeClr val="tx1"/>
                </a:solidFill>
                <a:latin typeface="Ubuntu Mono" panose="020B0509030602030204" pitchFamily="49" charset="0"/>
                <a:cs typeface="Consolas" charset="0"/>
              </a:rPr>
              <a:t>call </a:t>
            </a:r>
            <a:r>
              <a:rPr lang="en-US" sz="1800" dirty="0" err="1">
                <a:solidFill>
                  <a:schemeClr val="tx1"/>
                </a:solidFill>
                <a:latin typeface="Ubuntu Mono" panose="020B0509030602030204" pitchFamily="49" charset="0"/>
                <a:cs typeface="Consolas" charset="0"/>
              </a:rPr>
              <a:t>slow_path_lock</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chemeClr val="tx1"/>
                </a:solidFill>
                <a:latin typeface="Ubuntu Mono" panose="020B0509030602030204" pitchFamily="49" charset="0"/>
                <a:cs typeface="Consolas" charset="0"/>
              </a:rPr>
              <a:t>1: </a:t>
            </a:r>
          </a:p>
          <a:p>
            <a:pPr marL="0" indent="0">
              <a:lnSpc>
                <a:spcPct val="70000"/>
              </a:lnSpc>
              <a:buNone/>
            </a:pPr>
            <a:r>
              <a:rPr lang="en-US" sz="1800" dirty="0">
                <a:solidFill>
                  <a:srgbClr val="00B050"/>
                </a:solidFill>
                <a:latin typeface="Ubuntu Mono" panose="020B0509030602030204" pitchFamily="49" charset="0"/>
                <a:cs typeface="Consolas" charset="0"/>
              </a:rPr>
              <a:t>//critical section</a:t>
            </a:r>
          </a:p>
          <a:p>
            <a:pPr marL="0" indent="0">
              <a:lnSpc>
                <a:spcPct val="70000"/>
              </a:lnSpc>
              <a:buNone/>
            </a:pPr>
            <a:endParaRPr lang="en-US" sz="1800" dirty="0">
              <a:solidFill>
                <a:schemeClr val="tx1"/>
              </a:solidFill>
              <a:latin typeface="Ubuntu Mono" panose="020B0509030602030204" pitchFamily="49" charset="0"/>
              <a:cs typeface="Consolas" charset="0"/>
            </a:endParaRPr>
          </a:p>
        </p:txBody>
      </p:sp>
      <p:sp>
        <p:nvSpPr>
          <p:cNvPr id="10" name="Rectangle 9">
            <a:extLst>
              <a:ext uri="{FF2B5EF4-FFF2-40B4-BE49-F238E27FC236}">
                <a16:creationId xmlns:a16="http://schemas.microsoft.com/office/drawing/2014/main" id="{853E0178-403C-5F4A-922A-B9B71E3348A9}"/>
              </a:ext>
            </a:extLst>
          </p:cNvPr>
          <p:cNvSpPr/>
          <p:nvPr/>
        </p:nvSpPr>
        <p:spPr>
          <a:xfrm>
            <a:off x="628650" y="4498152"/>
            <a:ext cx="7886700" cy="1815882"/>
          </a:xfrm>
          <a:prstGeom prst="rect">
            <a:avLst/>
          </a:prstGeom>
        </p:spPr>
        <p:txBody>
          <a:bodyPr wrap="square">
            <a:spAutoFit/>
          </a:bodyPr>
          <a:lstStyle/>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For </a:t>
            </a:r>
            <a:r>
              <a:rPr lang="en-US" sz="2000" dirty="0">
                <a:latin typeface="Ubuntu Mono" panose="020B0509030602030204" pitchFamily="49" charset="0"/>
                <a:cs typeface="Gill Sans Light" panose="020B0302020104020203" pitchFamily="34" charset="-79"/>
              </a:rPr>
              <a:t>Mutex::lock()</a:t>
            </a:r>
            <a:r>
              <a:rPr lang="en-US" sz="2400" dirty="0">
                <a:latin typeface="Gill Sans Light" panose="020B0302020104020203" pitchFamily="34" charset="-79"/>
                <a:cs typeface="Gill Sans Light" panose="020B0302020104020203" pitchFamily="34" charset="-79"/>
              </a:rPr>
              <a:t>, Linux uses </a:t>
            </a:r>
            <a:r>
              <a:rPr lang="en-US" sz="2400" i="1" dirty="0">
                <a:solidFill>
                  <a:srgbClr val="FF0000"/>
                </a:solidFill>
                <a:latin typeface="Gill Sans Light" panose="020B0302020104020203" pitchFamily="34" charset="-79"/>
                <a:cs typeface="Gill Sans Light" panose="020B0302020104020203" pitchFamily="34" charset="-79"/>
              </a:rPr>
              <a:t>macro</a:t>
            </a:r>
            <a:r>
              <a:rPr lang="en-US" sz="2400" dirty="0">
                <a:latin typeface="Gill Sans Light" panose="020B0302020104020203" pitchFamily="34" charset="-79"/>
                <a:cs typeface="Gill Sans Light" panose="020B0302020104020203" pitchFamily="34" charset="-79"/>
              </a:rPr>
              <a:t> </a:t>
            </a:r>
          </a:p>
          <a:p>
            <a:pPr marL="742950" lvl="1" indent="-285750">
              <a:buFont typeface="Arial" panose="020B0604020202020204" pitchFamily="34" charset="0"/>
              <a:buChar char="•"/>
            </a:pPr>
            <a:r>
              <a:rPr lang="en-US" sz="2000" dirty="0">
                <a:latin typeface="Gill Sans Light" panose="020B0302020104020203" pitchFamily="34" charset="-79"/>
                <a:cs typeface="Gill Sans Light" panose="020B0302020104020203" pitchFamily="34" charset="-79"/>
              </a:rPr>
              <a:t>To void making procedure call on fast path</a:t>
            </a:r>
          </a:p>
          <a:p>
            <a:pPr marL="742950" lvl="1" indent="-285750">
              <a:buFont typeface="Arial" panose="020B0604020202020204" pitchFamily="34" charset="0"/>
              <a:buChar char="•"/>
            </a:pPr>
            <a:endParaRPr lang="en-US" sz="20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x86 </a:t>
            </a:r>
            <a:r>
              <a:rPr lang="en-US" sz="2000" i="1" dirty="0">
                <a:latin typeface="Ubuntu Mono" panose="020B0509030602030204" pitchFamily="49" charset="0"/>
                <a:cs typeface="Gill Sans Light" panose="020B0302020104020203" pitchFamily="34" charset="-79"/>
              </a:rPr>
              <a:t>lock</a:t>
            </a:r>
            <a:r>
              <a:rPr lang="en-US" sz="2400" dirty="0">
                <a:latin typeface="Gill Sans Light" panose="020B0302020104020203" pitchFamily="34" charset="-79"/>
                <a:cs typeface="Gill Sans Light" panose="020B0302020104020203" pitchFamily="34" charset="-79"/>
              </a:rPr>
              <a:t> prefix before </a:t>
            </a:r>
            <a:r>
              <a:rPr lang="en-US" sz="2000" i="1" dirty="0" err="1">
                <a:latin typeface="Ubuntu Mono" panose="020B0509030602030204" pitchFamily="49" charset="0"/>
                <a:cs typeface="Gill Sans Light" panose="020B0302020104020203" pitchFamily="34" charset="-79"/>
              </a:rPr>
              <a:t>decl</a:t>
            </a:r>
            <a:r>
              <a:rPr lang="en-US" sz="2400" dirty="0">
                <a:latin typeface="Gill Sans Light" panose="020B0302020104020203" pitchFamily="34" charset="-79"/>
                <a:cs typeface="Gill Sans Light" panose="020B0302020104020203" pitchFamily="34" charset="-79"/>
              </a:rPr>
              <a:t> instruction signifies to processor that instruction should be executed </a:t>
            </a:r>
            <a:r>
              <a:rPr lang="en-US" sz="2400" u="sng" dirty="0">
                <a:solidFill>
                  <a:srgbClr val="FF0000"/>
                </a:solidFill>
                <a:latin typeface="Gill Sans Light" panose="020B0302020104020203" pitchFamily="34" charset="-79"/>
                <a:cs typeface="Gill Sans Light" panose="020B0302020104020203" pitchFamily="34" charset="-79"/>
              </a:rPr>
              <a:t>atomically</a:t>
            </a:r>
          </a:p>
        </p:txBody>
      </p:sp>
    </p:spTree>
    <p:extLst>
      <p:ext uri="{BB962C8B-B14F-4D97-AF65-F5344CB8AC3E}">
        <p14:creationId xmlns:p14="http://schemas.microsoft.com/office/powerpoint/2010/main" val="38571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p:bldP spid="10"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34C8-906F-0D42-B69A-532C305C262A}"/>
              </a:ext>
            </a:extLst>
          </p:cNvPr>
          <p:cNvSpPr>
            <a:spLocks noGrp="1"/>
          </p:cNvSpPr>
          <p:nvPr>
            <p:ph type="title"/>
          </p:nvPr>
        </p:nvSpPr>
        <p:spPr>
          <a:xfrm>
            <a:off x="628650" y="212727"/>
            <a:ext cx="7886700" cy="986154"/>
          </a:xfrm>
        </p:spPr>
        <p:txBody>
          <a:bodyPr/>
          <a:lstStyle/>
          <a:p>
            <a:r>
              <a:rPr lang="en-US" dirty="0"/>
              <a:t>Mutex Implementations: Discussion</a:t>
            </a:r>
          </a:p>
        </p:txBody>
      </p:sp>
      <p:sp>
        <p:nvSpPr>
          <p:cNvPr id="3" name="Content Placeholder 2">
            <a:extLst>
              <a:ext uri="{FF2B5EF4-FFF2-40B4-BE49-F238E27FC236}">
                <a16:creationId xmlns:a16="http://schemas.microsoft.com/office/drawing/2014/main" id="{4067AACB-51E4-6F41-8CD0-68DB4DF42816}"/>
              </a:ext>
            </a:extLst>
          </p:cNvPr>
          <p:cNvSpPr>
            <a:spLocks noGrp="1"/>
          </p:cNvSpPr>
          <p:nvPr>
            <p:ph idx="1"/>
          </p:nvPr>
        </p:nvSpPr>
        <p:spPr>
          <a:xfrm>
            <a:off x="628650" y="3429000"/>
            <a:ext cx="7886700" cy="3216275"/>
          </a:xfrm>
        </p:spPr>
        <p:txBody>
          <a:bodyPr/>
          <a:lstStyle/>
          <a:p>
            <a:r>
              <a:rPr lang="en-CA" sz="2000" dirty="0"/>
              <a:t>Our </a:t>
            </a:r>
            <a:r>
              <a:rPr lang="en-CA" sz="1800" dirty="0">
                <a:latin typeface="Ubuntu Mono" panose="020B0509030602030204" pitchFamily="49" charset="0"/>
              </a:rPr>
              <a:t>lock</a:t>
            </a:r>
            <a:r>
              <a:rPr lang="en-CA" sz="2000" dirty="0"/>
              <a:t> implementations are procedure calls</a:t>
            </a:r>
          </a:p>
          <a:p>
            <a:r>
              <a:rPr lang="en-CA" sz="2000" dirty="0"/>
              <a:t>Work well for kernel-level code using kernel-level threads</a:t>
            </a:r>
          </a:p>
          <a:p>
            <a:r>
              <a:rPr lang="en-CA" sz="2000" dirty="0"/>
              <a:t>Does not work properly for user-level code using kernel-level threads </a:t>
            </a:r>
          </a:p>
          <a:p>
            <a:pPr lvl="1"/>
            <a:r>
              <a:rPr lang="en-CA" sz="1800" dirty="0"/>
              <a:t>Because system call may often disable interrupts/save state to TCB</a:t>
            </a:r>
          </a:p>
          <a:p>
            <a:pPr lvl="1"/>
            <a:r>
              <a:rPr lang="en-CA" sz="1800" dirty="0"/>
              <a:t>But same basic idea works – e.g., in Linux, user-level mutex has two paths - </a:t>
            </a:r>
            <a:r>
              <a:rPr lang="en-CA" sz="1600" dirty="0"/>
              <a:t>Fast path: lock using </a:t>
            </a:r>
            <a:r>
              <a:rPr lang="en-CA" sz="1600" dirty="0" err="1">
                <a:latin typeface="Ubuntu Mono" panose="020B0509030602030204" pitchFamily="49" charset="0"/>
              </a:rPr>
              <a:t>test&amp;set</a:t>
            </a:r>
            <a:r>
              <a:rPr lang="en-CA" sz="1600" dirty="0">
                <a:latin typeface="Ubuntu Mono" panose="020B0509030602030204" pitchFamily="49" charset="0"/>
              </a:rPr>
              <a:t> </a:t>
            </a:r>
            <a:r>
              <a:rPr lang="en-CA" sz="1600" dirty="0"/>
              <a:t>and slow path: system call to kernel, use kernel </a:t>
            </a:r>
            <a:r>
              <a:rPr lang="en-CA" sz="1600" dirty="0">
                <a:latin typeface="Ubuntu Mono" panose="020B0509030602030204" pitchFamily="49" charset="0"/>
              </a:rPr>
              <a:t>mutex</a:t>
            </a:r>
          </a:p>
          <a:p>
            <a:r>
              <a:rPr lang="en-CA" sz="2000" dirty="0"/>
              <a:t>How do </a:t>
            </a:r>
            <a:r>
              <a:rPr lang="en-CA" sz="2000" i="1" dirty="0"/>
              <a:t>lock–initiated</a:t>
            </a:r>
            <a:r>
              <a:rPr lang="en-CA" sz="2000" dirty="0"/>
              <a:t> and </a:t>
            </a:r>
            <a:r>
              <a:rPr lang="en-CA" sz="2000" i="1" dirty="0"/>
              <a:t>timer-interrupt-initiated</a:t>
            </a:r>
            <a:r>
              <a:rPr lang="en-CA" sz="2000" dirty="0"/>
              <a:t> switches interleave?</a:t>
            </a:r>
          </a:p>
          <a:p>
            <a:pPr lvl="1"/>
            <a:r>
              <a:rPr lang="en-CA" sz="1800" dirty="0"/>
              <a:t>Turns out, they just work as long as we maintain the inv </a:t>
            </a:r>
            <a:r>
              <a:rPr lang="en-CA" sz="1800" dirty="0" err="1"/>
              <a:t>ariant</a:t>
            </a:r>
            <a:r>
              <a:rPr lang="en-CA" sz="1800" dirty="0"/>
              <a:t> on interrupts -</a:t>
            </a:r>
            <a:r>
              <a:rPr lang="en-CA" sz="1600" dirty="0"/>
              <a:t>disable before calling </a:t>
            </a:r>
            <a:r>
              <a:rPr lang="en-CA" sz="1600" dirty="0" err="1"/>
              <a:t>thread_switch</a:t>
            </a:r>
            <a:r>
              <a:rPr lang="en-CA" sz="1600" dirty="0"/>
              <a:t>() and enable when </a:t>
            </a:r>
            <a:r>
              <a:rPr lang="en-CA" sz="1600" dirty="0" err="1"/>
              <a:t>thread_switch</a:t>
            </a:r>
            <a:r>
              <a:rPr lang="en-CA" sz="1600" dirty="0"/>
              <a:t>() returns </a:t>
            </a:r>
          </a:p>
          <a:p>
            <a:endParaRPr lang="en-US" sz="2000" dirty="0"/>
          </a:p>
        </p:txBody>
      </p:sp>
      <p:pic>
        <p:nvPicPr>
          <p:cNvPr id="13314" name="Picture 2" descr="WHY NO FINISH YET BECAUSE IT IS DISCUSSION TIME! - Y U No | Meme Generator">
            <a:extLst>
              <a:ext uri="{FF2B5EF4-FFF2-40B4-BE49-F238E27FC236}">
                <a16:creationId xmlns:a16="http://schemas.microsoft.com/office/drawing/2014/main" id="{1ACE43C7-F39B-3D46-AE72-238BABFB5C3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368049" y="1448263"/>
            <a:ext cx="2407901" cy="18059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598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Recall: Rules for Using Mutex</a:t>
            </a:r>
            <a:endParaRPr lang="en-US" dirty="0"/>
          </a:p>
        </p:txBody>
      </p:sp>
      <p:sp>
        <p:nvSpPr>
          <p:cNvPr id="3" name="Content Placeholder 2"/>
          <p:cNvSpPr>
            <a:spLocks noGrp="1"/>
          </p:cNvSpPr>
          <p:nvPr>
            <p:ph idx="1"/>
          </p:nvPr>
        </p:nvSpPr>
        <p:spPr/>
        <p:txBody>
          <a:bodyPr/>
          <a:lstStyle/>
          <a:p>
            <a:r>
              <a:rPr lang="en-US" dirty="0"/>
              <a:t>Mutex should be initially free</a:t>
            </a:r>
          </a:p>
          <a:p>
            <a:r>
              <a:rPr lang="en-US" dirty="0"/>
              <a:t>Never access shared data without locking mutex</a:t>
            </a:r>
          </a:p>
          <a:p>
            <a:pPr lvl="1"/>
            <a:r>
              <a:rPr lang="en-US" dirty="0">
                <a:solidFill>
                  <a:srgbClr val="FF0000"/>
                </a:solidFill>
              </a:rPr>
              <a:t>Danger! Don’t do it even if it’s tempting!</a:t>
            </a:r>
            <a:endParaRPr lang="en-US" dirty="0"/>
          </a:p>
          <a:p>
            <a:r>
              <a:rPr lang="en-US" dirty="0"/>
              <a:t>Always lock mutex before accessing shared data</a:t>
            </a:r>
          </a:p>
          <a:p>
            <a:pPr lvl="1"/>
            <a:r>
              <a:rPr lang="en-US" dirty="0"/>
              <a:t>Best place for locking:</a:t>
            </a:r>
            <a:r>
              <a:rPr lang="en-US" dirty="0">
                <a:solidFill>
                  <a:schemeClr val="accent6"/>
                </a:solidFill>
              </a:rPr>
              <a:t> </a:t>
            </a:r>
            <a:r>
              <a:rPr lang="en-US" dirty="0">
                <a:solidFill>
                  <a:srgbClr val="FF0000"/>
                </a:solidFill>
              </a:rPr>
              <a:t>beginning</a:t>
            </a:r>
            <a:r>
              <a:rPr lang="en-US" dirty="0"/>
              <a:t> of procedure!</a:t>
            </a:r>
          </a:p>
          <a:p>
            <a:r>
              <a:rPr lang="en-US" dirty="0"/>
              <a:t>Always unlock mutex after finishing with shared data</a:t>
            </a:r>
          </a:p>
          <a:p>
            <a:pPr lvl="1"/>
            <a:r>
              <a:rPr lang="en-US" dirty="0"/>
              <a:t>Best place for unlocking: </a:t>
            </a:r>
            <a:r>
              <a:rPr lang="en-US" dirty="0">
                <a:solidFill>
                  <a:srgbClr val="FF0000"/>
                </a:solidFill>
              </a:rPr>
              <a:t>end</a:t>
            </a:r>
            <a:r>
              <a:rPr lang="en-US" dirty="0"/>
              <a:t> of procedure!</a:t>
            </a:r>
          </a:p>
          <a:p>
            <a:pPr lvl="1"/>
            <a:r>
              <a:rPr lang="en-US" dirty="0"/>
              <a:t>Only the one who has locked mutex can unlock it</a:t>
            </a:r>
          </a:p>
          <a:p>
            <a:pPr lvl="1"/>
            <a:r>
              <a:rPr lang="en-US" dirty="0">
                <a:solidFill>
                  <a:srgbClr val="FF0000"/>
                </a:solidFill>
              </a:rPr>
              <a:t>DO</a:t>
            </a:r>
            <a:r>
              <a:rPr lang="en-US" dirty="0">
                <a:solidFill>
                  <a:schemeClr val="accent6"/>
                </a:solidFill>
              </a:rPr>
              <a:t> </a:t>
            </a:r>
            <a:r>
              <a:rPr lang="en-US" dirty="0">
                <a:solidFill>
                  <a:srgbClr val="FF0000"/>
                </a:solidFill>
              </a:rPr>
              <a:t>NOT</a:t>
            </a:r>
            <a:r>
              <a:rPr lang="en-US" dirty="0">
                <a:solidFill>
                  <a:schemeClr val="accent6"/>
                </a:solidFill>
              </a:rPr>
              <a:t> </a:t>
            </a:r>
            <a:r>
              <a:rPr lang="en-US" dirty="0"/>
              <a:t>throw mutex for someone else to unlock</a:t>
            </a:r>
          </a:p>
        </p:txBody>
      </p:sp>
    </p:spTree>
    <p:extLst>
      <p:ext uri="{BB962C8B-B14F-4D97-AF65-F5344CB8AC3E}">
        <p14:creationId xmlns:p14="http://schemas.microsoft.com/office/powerpoint/2010/main" val="14838517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 Before Accessing Shared Data, ALWAYS!</a:t>
            </a:r>
          </a:p>
        </p:txBody>
      </p:sp>
      <p:sp>
        <p:nvSpPr>
          <p:cNvPr id="7" name="Content Placeholder 6">
            <a:extLst>
              <a:ext uri="{FF2B5EF4-FFF2-40B4-BE49-F238E27FC236}">
                <a16:creationId xmlns:a16="http://schemas.microsoft.com/office/drawing/2014/main" id="{88F7B905-CA22-E746-B282-A96B6451BBFA}"/>
              </a:ext>
            </a:extLst>
          </p:cNvPr>
          <p:cNvSpPr>
            <a:spLocks noGrp="1"/>
          </p:cNvSpPr>
          <p:nvPr>
            <p:ph sz="half" idx="1"/>
          </p:nvPr>
        </p:nvSpPr>
        <p:spPr>
          <a:xfrm>
            <a:off x="628650" y="1615445"/>
            <a:ext cx="4000500" cy="3056568"/>
          </a:xfrm>
        </p:spPr>
        <p:txBody>
          <a:bodyPr/>
          <a:lstStyle/>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a:p>
            <a:endParaRPr lang="en-US" sz="2000" dirty="0"/>
          </a:p>
        </p:txBody>
      </p:sp>
      <p:sp>
        <p:nvSpPr>
          <p:cNvPr id="8" name="Content Placeholder 7">
            <a:extLst>
              <a:ext uri="{FF2B5EF4-FFF2-40B4-BE49-F238E27FC236}">
                <a16:creationId xmlns:a16="http://schemas.microsoft.com/office/drawing/2014/main" id="{76377964-4B50-D841-ABDB-86865918D8F6}"/>
              </a:ext>
            </a:extLst>
          </p:cNvPr>
          <p:cNvSpPr>
            <a:spLocks noGrp="1"/>
          </p:cNvSpPr>
          <p:nvPr>
            <p:ph sz="half" idx="2"/>
          </p:nvPr>
        </p:nvSpPr>
        <p:spPr/>
        <p:txBody>
          <a:bodyPr/>
          <a:lstStyle/>
          <a:p>
            <a:pPr>
              <a:lnSpc>
                <a:spcPct val="84000"/>
              </a:lnSpc>
              <a:spcBef>
                <a:spcPts val="0"/>
              </a:spcBef>
            </a:pPr>
            <a:r>
              <a:rPr lang="en-US" sz="1800" dirty="0"/>
              <a:t>Safe but expensive solution is</a:t>
            </a:r>
          </a:p>
          <a:p>
            <a:pPr marL="0" indent="0">
              <a:lnSpc>
                <a:spcPct val="84000"/>
              </a:lnSpc>
              <a:spcBef>
                <a:spcPts val="0"/>
              </a:spcBef>
              <a:buNone/>
            </a:pPr>
            <a:endParaRPr lang="en-US" sz="1600" dirty="0">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p:txBody>
      </p:sp>
      <p:sp>
        <p:nvSpPr>
          <p:cNvPr id="3" name="Rectangle 2">
            <a:extLst>
              <a:ext uri="{FF2B5EF4-FFF2-40B4-BE49-F238E27FC236}">
                <a16:creationId xmlns:a16="http://schemas.microsoft.com/office/drawing/2014/main" id="{2D3990A6-B9D7-4B46-A13D-737E0123BFD4}"/>
              </a:ext>
            </a:extLst>
          </p:cNvPr>
          <p:cNvSpPr/>
          <p:nvPr/>
        </p:nvSpPr>
        <p:spPr>
          <a:xfrm>
            <a:off x="1828800" y="5088895"/>
            <a:ext cx="6400800" cy="892552"/>
          </a:xfrm>
          <a:prstGeom prst="rect">
            <a:avLst/>
          </a:prstGeom>
        </p:spPr>
        <p:txBody>
          <a:bodyPr wrap="square">
            <a:spAutoFit/>
          </a:bodyPr>
          <a:lstStyle/>
          <a:p>
            <a:r>
              <a:rPr lang="en-US" sz="2000" dirty="0">
                <a:latin typeface="Gill Sans Light" panose="020B0302020104020203" pitchFamily="34" charset="-79"/>
                <a:cs typeface="Gill Sans Light" panose="020B0302020104020203" pitchFamily="34" charset="-79"/>
              </a:rPr>
              <a:t>Does this work?</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No! Compiler/HW could make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point to </a:t>
            </a:r>
            <a:r>
              <a:rPr lang="en-US" sz="1600" dirty="0">
                <a:latin typeface="Ubuntu Mono" panose="020B0509030602030204" pitchFamily="49" charset="0"/>
                <a:cs typeface="Gill Sans Light" panose="020B0302020104020203" pitchFamily="34" charset="-79"/>
              </a:rPr>
              <a:t>temp</a:t>
            </a:r>
            <a:r>
              <a:rPr lang="en-US" sz="1600" dirty="0">
                <a:latin typeface="Gill Sans Light" panose="020B0302020104020203" pitchFamily="34" charset="-79"/>
                <a:cs typeface="Gill Sans Light" panose="020B0302020104020203" pitchFamily="34" charset="-79"/>
              </a:rPr>
              <a:t> before its fields are set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This is called </a:t>
            </a:r>
            <a:r>
              <a:rPr lang="en-US" sz="1600" dirty="0">
                <a:solidFill>
                  <a:srgbClr val="FF0000"/>
                </a:solidFill>
                <a:latin typeface="Gill Sans Light" panose="020B0302020104020203" pitchFamily="34" charset="-79"/>
                <a:cs typeface="Gill Sans Light" panose="020B0302020104020203" pitchFamily="34" charset="-79"/>
              </a:rPr>
              <a:t>double-checked locking</a:t>
            </a:r>
          </a:p>
        </p:txBody>
      </p:sp>
    </p:spTree>
    <p:extLst>
      <p:ext uri="{BB962C8B-B14F-4D97-AF65-F5344CB8AC3E}">
        <p14:creationId xmlns:p14="http://schemas.microsoft.com/office/powerpoint/2010/main" val="59547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ldLvl="2"/>
      <p:bldP spid="8" grpId="0" uiExpand="1"/>
      <p:bldP spid="3"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t>Recall: Semaphores</a:t>
            </a:r>
          </a:p>
        </p:txBody>
      </p:sp>
      <p:sp>
        <p:nvSpPr>
          <p:cNvPr id="459779" name="Rectangle 3"/>
          <p:cNvSpPr>
            <a:spLocks noGrp="1" noChangeArrowheads="1"/>
          </p:cNvSpPr>
          <p:nvPr>
            <p:ph type="body" idx="1"/>
          </p:nvPr>
        </p:nvSpPr>
        <p:spPr/>
        <p:txBody>
          <a:bodyPr/>
          <a:lstStyle/>
          <a:p>
            <a:r>
              <a:rPr lang="en-US" altLang="ko-KR" sz="2400" dirty="0"/>
              <a:t>First defined by </a:t>
            </a:r>
            <a:r>
              <a:rPr lang="en-US" altLang="ko-KR" sz="2400" dirty="0">
                <a:latin typeface="Dijkstra" pitchFamily="2" charset="0"/>
              </a:rPr>
              <a:t>Dijkstra</a:t>
            </a:r>
            <a:r>
              <a:rPr lang="en-US" altLang="ko-KR" sz="2400" dirty="0"/>
              <a:t> in late 60s</a:t>
            </a:r>
          </a:p>
          <a:p>
            <a:r>
              <a:rPr lang="en-US" altLang="ko-KR" sz="2400" dirty="0"/>
              <a:t>Main synchronization primitive used in original UNIX</a:t>
            </a:r>
            <a:endParaRPr lang="en-US" altLang="ko-KR" sz="2000" dirty="0"/>
          </a:p>
          <a:p>
            <a:r>
              <a:rPr lang="en-US" altLang="ko-KR" sz="2400" dirty="0"/>
              <a:t>Semaphore has non-negative integer value and 2 operations</a:t>
            </a:r>
          </a:p>
          <a:p>
            <a:pPr lvl="1"/>
            <a:r>
              <a:rPr lang="en-US" altLang="ko-KR" sz="2000" dirty="0">
                <a:solidFill>
                  <a:srgbClr val="FF0000"/>
                </a:solidFill>
                <a:latin typeface="Ubuntu Mono" panose="020B0509030602030204" pitchFamily="49" charset="0"/>
              </a:rPr>
              <a:t>P()</a:t>
            </a:r>
            <a:r>
              <a:rPr lang="en-US" altLang="ko-KR" sz="2000" dirty="0"/>
              <a:t>: atomic operation that waits for semaphore to become positive, then decrements it by one</a:t>
            </a:r>
          </a:p>
          <a:p>
            <a:pPr lvl="1"/>
            <a:r>
              <a:rPr lang="en-US" altLang="ko-KR" sz="2000" dirty="0">
                <a:solidFill>
                  <a:srgbClr val="FF0000"/>
                </a:solidFill>
                <a:latin typeface="Ubuntu Mono" panose="020B0509030602030204" pitchFamily="49" charset="0"/>
              </a:rPr>
              <a:t>V()</a:t>
            </a:r>
            <a:r>
              <a:rPr lang="en-US" altLang="ko-KR" sz="2000" dirty="0"/>
              <a:t>: atomic operation that increments semaphore by one, waking up a waiting </a:t>
            </a:r>
            <a:r>
              <a:rPr lang="en-US" altLang="ko-KR" sz="2000" dirty="0">
                <a:latin typeface="Ubuntu Mono" panose="020B0509030602030204" pitchFamily="49" charset="0"/>
              </a:rPr>
              <a:t>P()</a:t>
            </a:r>
            <a:r>
              <a:rPr lang="en-US" altLang="ko-KR" sz="2000" dirty="0"/>
              <a:t>, if any</a:t>
            </a:r>
          </a:p>
        </p:txBody>
      </p:sp>
      <p:pic>
        <p:nvPicPr>
          <p:cNvPr id="5" name="Picture 27" descr="MCj03073580000[1]">
            <a:extLst>
              <a:ext uri="{FF2B5EF4-FFF2-40B4-BE49-F238E27FC236}">
                <a16:creationId xmlns:a16="http://schemas.microsoft.com/office/drawing/2014/main" id="{5D08E238-3E5C-CF4C-88EB-FF415FBDA75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8" y="5297457"/>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Left Bracket 5">
            <a:extLst>
              <a:ext uri="{FF2B5EF4-FFF2-40B4-BE49-F238E27FC236}">
                <a16:creationId xmlns:a16="http://schemas.microsoft.com/office/drawing/2014/main" id="{DED94510-8222-6B4B-8FB5-346BECB322D8}"/>
              </a:ext>
            </a:extLst>
          </p:cNvPr>
          <p:cNvSpPr/>
          <p:nvPr/>
        </p:nvSpPr>
        <p:spPr>
          <a:xfrm rot="16200000">
            <a:off x="4461473" y="4644458"/>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6145719-2B07-2748-9A0B-FBDA84F9779A}"/>
              </a:ext>
            </a:extLst>
          </p:cNvPr>
          <p:cNvCxnSpPr>
            <a:cxnSpLocks/>
          </p:cNvCxnSpPr>
          <p:nvPr/>
        </p:nvCxnSpPr>
        <p:spPr>
          <a:xfrm flipV="1">
            <a:off x="5948573" y="5785852"/>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9A14798-C9F8-BE4E-A1EC-7C0101DE504D}"/>
              </a:ext>
            </a:extLst>
          </p:cNvPr>
          <p:cNvCxnSpPr/>
          <p:nvPr/>
        </p:nvCxnSpPr>
        <p:spPr>
          <a:xfrm flipV="1">
            <a:off x="1580951" y="5779594"/>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MCj03073580000[1]">
            <a:extLst>
              <a:ext uri="{FF2B5EF4-FFF2-40B4-BE49-F238E27FC236}">
                <a16:creationId xmlns:a16="http://schemas.microsoft.com/office/drawing/2014/main" id="{38128A4F-75BF-E24E-B6F4-ABABFBD90A5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descr="MCj03073580000[1]">
            <a:extLst>
              <a:ext uri="{FF2B5EF4-FFF2-40B4-BE49-F238E27FC236}">
                <a16:creationId xmlns:a16="http://schemas.microsoft.com/office/drawing/2014/main" id="{598A5050-E431-604A-A60E-4503C40EAD5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descr="MCj03073580000[1]">
            <a:extLst>
              <a:ext uri="{FF2B5EF4-FFF2-40B4-BE49-F238E27FC236}">
                <a16:creationId xmlns:a16="http://schemas.microsoft.com/office/drawing/2014/main" id="{D576B9FE-A2DC-CA4F-AD47-41B5CE18B34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6" y="5296826"/>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Left Bracket 11">
            <a:extLst>
              <a:ext uri="{FF2B5EF4-FFF2-40B4-BE49-F238E27FC236}">
                <a16:creationId xmlns:a16="http://schemas.microsoft.com/office/drawing/2014/main" id="{A58DBA05-E62B-8C49-B9DB-1B623C8000C4}"/>
              </a:ext>
            </a:extLst>
          </p:cNvPr>
          <p:cNvSpPr/>
          <p:nvPr/>
        </p:nvSpPr>
        <p:spPr>
          <a:xfrm rot="5400000">
            <a:off x="4461471" y="4321369"/>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3" name="Picture 20" descr="MCj03641660000[1]">
            <a:extLst>
              <a:ext uri="{FF2B5EF4-FFF2-40B4-BE49-F238E27FC236}">
                <a16:creationId xmlns:a16="http://schemas.microsoft.com/office/drawing/2014/main" id="{FF48A553-75BE-5D42-BE6D-49B5C2DCBEC9}"/>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035572" y="4854849"/>
            <a:ext cx="355428" cy="689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ext Box 30">
            <a:extLst>
              <a:ext uri="{FF2B5EF4-FFF2-40B4-BE49-F238E27FC236}">
                <a16:creationId xmlns:a16="http://schemas.microsoft.com/office/drawing/2014/main" id="{2CA38B16-882F-1240-BC18-70A51CE02567}"/>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Value=2</a:t>
            </a:r>
          </a:p>
        </p:txBody>
      </p:sp>
      <p:sp>
        <p:nvSpPr>
          <p:cNvPr id="15" name="Text Box 30">
            <a:extLst>
              <a:ext uri="{FF2B5EF4-FFF2-40B4-BE49-F238E27FC236}">
                <a16:creationId xmlns:a16="http://schemas.microsoft.com/office/drawing/2014/main" id="{52D33FED-9F18-124C-863D-045B4FC3653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6" name="Text Box 30">
            <a:extLst>
              <a:ext uri="{FF2B5EF4-FFF2-40B4-BE49-F238E27FC236}">
                <a16:creationId xmlns:a16="http://schemas.microsoft.com/office/drawing/2014/main" id="{128C1791-B11E-674A-9772-D08DC0BDE0EF}"/>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
        <p:nvSpPr>
          <p:cNvPr id="17" name="Text Box 30">
            <a:extLst>
              <a:ext uri="{FF2B5EF4-FFF2-40B4-BE49-F238E27FC236}">
                <a16:creationId xmlns:a16="http://schemas.microsoft.com/office/drawing/2014/main" id="{5ED2D413-2658-8E41-B843-CFF658E72ED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8" name="Text Box 30">
            <a:extLst>
              <a:ext uri="{FF2B5EF4-FFF2-40B4-BE49-F238E27FC236}">
                <a16:creationId xmlns:a16="http://schemas.microsoft.com/office/drawing/2014/main" id="{BB42AD77-1D0F-AE41-B14F-20437152FFF2}"/>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Tree>
    <p:extLst>
      <p:ext uri="{BB962C8B-B14F-4D97-AF65-F5344CB8AC3E}">
        <p14:creationId xmlns:p14="http://schemas.microsoft.com/office/powerpoint/2010/main" val="288413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0" presetClass="path" presetSubtype="0" accel="50000" decel="50000" fill="hold" nodeType="afterEffect">
                                  <p:stCondLst>
                                    <p:cond delay="0"/>
                                  </p:stCondLst>
                                  <p:childTnLst>
                                    <p:animMotion origin="layout" path="M 2.5E-6 0.00069 C 0.06215 0.00324 0.1243 0.00579 0.16198 -0.00069 C 0.19965 -0.00741 0.19409 -0.03171 0.22621 -0.03866 C 0.25833 -0.04583 0.30642 -0.04444 0.35469 -0.04306 " pathEditMode="relative" rAng="0" ptsTypes="AAAA">
                                      <p:cBhvr>
                                        <p:cTn id="29" dur="1500" fill="hold"/>
                                        <p:tgtEl>
                                          <p:spTgt spid="5"/>
                                        </p:tgtEl>
                                        <p:attrNameLst>
                                          <p:attrName>ppt_x</p:attrName>
                                          <p:attrName>ppt_y</p:attrName>
                                        </p:attrNameLst>
                                      </p:cBhvr>
                                      <p:rCtr x="17726" y="-2130"/>
                                    </p:animMotion>
                                  </p:childTnLst>
                                </p:cTn>
                              </p:par>
                            </p:childTnLst>
                          </p:cTn>
                        </p:par>
                        <p:par>
                          <p:cTn id="30" fill="hold">
                            <p:stCondLst>
                              <p:cond delay="2500"/>
                            </p:stCondLst>
                            <p:childTnLst>
                              <p:par>
                                <p:cTn id="31" presetID="1"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0-#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1000"/>
                            </p:stCondLst>
                            <p:childTnLst>
                              <p:par>
                                <p:cTn id="40" presetID="0" presetClass="path" presetSubtype="0" accel="50000" decel="50000" fill="hold" nodeType="afterEffect">
                                  <p:stCondLst>
                                    <p:cond delay="0"/>
                                  </p:stCondLst>
                                  <p:childTnLst>
                                    <p:animMotion origin="layout" path="M 2.5E-6 -0.00023 C 0.06146 -0.00301 0.12326 -0.00602 0.16059 0.00115 C 0.19809 0.00856 0.19253 0.03495 0.22448 0.04259 C 0.25642 0.05046 0.30416 0.04907 0.35225 0.04745 " pathEditMode="relative" rAng="0" ptsTypes="AAAA">
                                      <p:cBhvr>
                                        <p:cTn id="41" dur="1500" fill="hold"/>
                                        <p:tgtEl>
                                          <p:spTgt spid="9"/>
                                        </p:tgtEl>
                                        <p:attrNameLst>
                                          <p:attrName>ppt_x</p:attrName>
                                          <p:attrName>ppt_y</p:attrName>
                                        </p:attrNameLst>
                                      </p:cBhvr>
                                      <p:rCtr x="17604" y="2269"/>
                                    </p:animMotion>
                                  </p:childTnLst>
                                </p:cTn>
                              </p:par>
                            </p:childTnLst>
                          </p:cTn>
                        </p:par>
                        <p:par>
                          <p:cTn id="42" fill="hold">
                            <p:stCondLst>
                              <p:cond delay="2500"/>
                            </p:stCondLst>
                            <p:childTnLst>
                              <p:par>
                                <p:cTn id="43" presetID="1"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1000" fill="hold"/>
                                        <p:tgtEl>
                                          <p:spTgt spid="10"/>
                                        </p:tgtEl>
                                        <p:attrNameLst>
                                          <p:attrName>ppt_x</p:attrName>
                                        </p:attrNameLst>
                                      </p:cBhvr>
                                      <p:tavLst>
                                        <p:tav tm="0">
                                          <p:val>
                                            <p:strVal val="0-#ppt_w/2"/>
                                          </p:val>
                                        </p:tav>
                                        <p:tav tm="100000">
                                          <p:val>
                                            <p:strVal val="#ppt_x"/>
                                          </p:val>
                                        </p:tav>
                                      </p:tavLst>
                                    </p:anim>
                                    <p:anim calcmode="lin" valueType="num">
                                      <p:cBhvr additive="base">
                                        <p:cTn id="50" dur="1000" fill="hold"/>
                                        <p:tgtEl>
                                          <p:spTgt spid="10"/>
                                        </p:tgtEl>
                                        <p:attrNameLst>
                                          <p:attrName>ppt_y</p:attrName>
                                        </p:attrNameLst>
                                      </p:cBhvr>
                                      <p:tavLst>
                                        <p:tav tm="0">
                                          <p:val>
                                            <p:strVal val="#ppt_y"/>
                                          </p:val>
                                        </p:tav>
                                        <p:tav tm="100000">
                                          <p:val>
                                            <p:strVal val="#ppt_y"/>
                                          </p:val>
                                        </p:tav>
                                      </p:tavLst>
                                    </p:anim>
                                  </p:childTnLst>
                                </p:cTn>
                              </p:par>
                            </p:childTnLst>
                          </p:cTn>
                        </p:par>
                        <p:par>
                          <p:cTn id="51" fill="hold">
                            <p:stCondLst>
                              <p:cond delay="1000"/>
                            </p:stCondLst>
                            <p:childTnLst>
                              <p:par>
                                <p:cTn id="52" presetID="42" presetClass="path" presetSubtype="0" accel="50000" decel="50000" fill="hold" nodeType="afterEffect">
                                  <p:stCondLst>
                                    <p:cond delay="0"/>
                                  </p:stCondLst>
                                  <p:childTnLst>
                                    <p:animMotion origin="layout" path="M 2.5E-6 3.33333E-6 L 0.15173 -0.00093 " pathEditMode="relative" rAng="0" ptsTypes="AA">
                                      <p:cBhvr>
                                        <p:cTn id="53" dur="1500" fill="hold"/>
                                        <p:tgtEl>
                                          <p:spTgt spid="10"/>
                                        </p:tgtEl>
                                        <p:attrNameLst>
                                          <p:attrName>ppt_x</p:attrName>
                                          <p:attrName>ppt_y</p:attrName>
                                        </p:attrNameLst>
                                      </p:cBhvr>
                                      <p:rCtr x="7587" y="-46"/>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35469 -0.04282 C 0.40746 -0.04676 0.46041 -0.05046 0.50139 -0.04421 C 0.54219 -0.03773 0.52951 -0.01065 0.6 -0.00463 C 0.67048 0.00139 0.79739 -0.00324 0.92448 -0.0081 " pathEditMode="relative" rAng="0" ptsTypes="AAAA">
                                      <p:cBhvr>
                                        <p:cTn id="57" dur="2000" fill="hold"/>
                                        <p:tgtEl>
                                          <p:spTgt spid="5"/>
                                        </p:tgtEl>
                                        <p:attrNameLst>
                                          <p:attrName>ppt_x</p:attrName>
                                          <p:attrName>ppt_y</p:attrName>
                                        </p:attrNameLst>
                                      </p:cBhvr>
                                      <p:rCtr x="28490" y="1806"/>
                                    </p:animMotion>
                                  </p:childTnLst>
                                </p:cTn>
                              </p:par>
                            </p:childTnLst>
                          </p:cTn>
                        </p:par>
                        <p:par>
                          <p:cTn id="58" fill="hold">
                            <p:stCondLst>
                              <p:cond delay="2000"/>
                            </p:stCondLst>
                            <p:childTnLst>
                              <p:par>
                                <p:cTn id="59" presetID="1"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par>
                          <p:cTn id="61" fill="hold">
                            <p:stCondLst>
                              <p:cond delay="2000"/>
                            </p:stCondLst>
                            <p:childTnLst>
                              <p:par>
                                <p:cTn id="62" presetID="0" presetClass="path" presetSubtype="0" accel="50000" decel="50000" fill="hold" nodeType="afterEffect">
                                  <p:stCondLst>
                                    <p:cond delay="0"/>
                                  </p:stCondLst>
                                  <p:childTnLst>
                                    <p:animMotion origin="layout" path="M 0.15225 -0.00093 C 0.15677 0.00023 0.16146 0.00162 0.17396 -0.00463 C 0.18663 -0.01111 0.19739 -0.03264 0.22743 -0.03912 C 0.25764 -0.04561 0.30642 -0.04468 0.35521 -0.04352 " pathEditMode="relative" rAng="0" ptsTypes="AAAA">
                                      <p:cBhvr>
                                        <p:cTn id="63" dur="1500" fill="hold"/>
                                        <p:tgtEl>
                                          <p:spTgt spid="10"/>
                                        </p:tgtEl>
                                        <p:attrNameLst>
                                          <p:attrName>ppt_x</p:attrName>
                                          <p:attrName>ppt_y</p:attrName>
                                        </p:attrNameLst>
                                      </p:cBhvr>
                                      <p:rCtr x="10139" y="-2130"/>
                                    </p:animMotion>
                                  </p:childTnLst>
                                </p:cTn>
                              </p:par>
                            </p:childTnLst>
                          </p:cTn>
                        </p:par>
                        <p:par>
                          <p:cTn id="64" fill="hold">
                            <p:stCondLst>
                              <p:cond delay="3500"/>
                            </p:stCondLst>
                            <p:childTnLst>
                              <p:par>
                                <p:cTn id="65" presetID="1"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1000" fill="hold"/>
                                        <p:tgtEl>
                                          <p:spTgt spid="11"/>
                                        </p:tgtEl>
                                        <p:attrNameLst>
                                          <p:attrName>ppt_x</p:attrName>
                                        </p:attrNameLst>
                                      </p:cBhvr>
                                      <p:tavLst>
                                        <p:tav tm="0">
                                          <p:val>
                                            <p:strVal val="0-#ppt_w/2"/>
                                          </p:val>
                                        </p:tav>
                                        <p:tav tm="100000">
                                          <p:val>
                                            <p:strVal val="#ppt_x"/>
                                          </p:val>
                                        </p:tav>
                                      </p:tavLst>
                                    </p:anim>
                                    <p:anim calcmode="lin" valueType="num">
                                      <p:cBhvr additive="base">
                                        <p:cTn id="72" dur="1000" fill="hold"/>
                                        <p:tgtEl>
                                          <p:spTgt spid="11"/>
                                        </p:tgtEl>
                                        <p:attrNameLst>
                                          <p:attrName>ppt_y</p:attrName>
                                        </p:attrNameLst>
                                      </p:cBhvr>
                                      <p:tavLst>
                                        <p:tav tm="0">
                                          <p:val>
                                            <p:strVal val="#ppt_y"/>
                                          </p:val>
                                        </p:tav>
                                        <p:tav tm="100000">
                                          <p:val>
                                            <p:strVal val="#ppt_y"/>
                                          </p:val>
                                        </p:tav>
                                      </p:tavLst>
                                    </p:anim>
                                  </p:childTnLst>
                                </p:cTn>
                              </p:par>
                            </p:childTnLst>
                          </p:cTn>
                        </p:par>
                        <p:par>
                          <p:cTn id="73" fill="hold">
                            <p:stCondLst>
                              <p:cond delay="1000"/>
                            </p:stCondLst>
                            <p:childTnLst>
                              <p:par>
                                <p:cTn id="74" presetID="42" presetClass="path" presetSubtype="0" accel="50000" decel="50000" fill="hold" nodeType="afterEffect">
                                  <p:stCondLst>
                                    <p:cond delay="0"/>
                                  </p:stCondLst>
                                  <p:childTnLst>
                                    <p:animMotion origin="layout" path="M 2.5E-6 3.7037E-7 L 0.15173 -0.00093 " pathEditMode="relative" rAng="0" ptsTypes="AA">
                                      <p:cBhvr>
                                        <p:cTn id="75" dur="1500" fill="hold"/>
                                        <p:tgtEl>
                                          <p:spTgt spid="11"/>
                                        </p:tgtEl>
                                        <p:attrNameLst>
                                          <p:attrName>ppt_x</p:attrName>
                                          <p:attrName>ppt_y</p:attrName>
                                        </p:attrNameLst>
                                      </p:cBhvr>
                                      <p:rCtr x="7587"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p:bldP spid="6" grpId="0" animBg="1"/>
      <p:bldP spid="12" grpId="0" animBg="1"/>
      <p:bldP spid="14" grpId="0" animBg="1"/>
      <p:bldP spid="15" grpId="0" animBg="1"/>
      <p:bldP spid="16" grpId="0" animBg="1"/>
      <p:bldP spid="17" grpId="0" animBg="1"/>
      <p:bldP spid="1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Semaphore</a:t>
            </a:r>
          </a:p>
        </p:txBody>
      </p:sp>
      <p:sp>
        <p:nvSpPr>
          <p:cNvPr id="3" name="Content Placeholder 2"/>
          <p:cNvSpPr>
            <a:spLocks noGrp="1"/>
          </p:cNvSpPr>
          <p:nvPr>
            <p:ph sz="half" idx="1"/>
          </p:nvPr>
        </p:nvSpPr>
        <p:spPr>
          <a:xfrm>
            <a:off x="628649" y="1615445"/>
            <a:ext cx="4306421" cy="5029828"/>
          </a:xfrm>
        </p:spPr>
        <p:txBody>
          <a:bodyPr/>
          <a:lstStyle/>
          <a:p>
            <a:pPr marL="0" indent="0">
              <a:lnSpc>
                <a:spcPct val="70000"/>
              </a:lnSpc>
              <a:buNone/>
            </a:pPr>
            <a:r>
              <a:rPr lang="en-US" sz="1400" dirty="0">
                <a:latin typeface="Ubuntu Mono" panose="020B0509030602030204" pitchFamily="49" charset="0"/>
              </a:rPr>
              <a:t>Semaphore::P()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a:solidFill>
                  <a:srgbClr val="FF0000"/>
                </a:solidFill>
                <a:latin typeface="Ubuntu Mono" panose="020B0509030602030204" pitchFamily="49" charset="0"/>
              </a:rPr>
              <a:t>value == 0</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a:t>
            </a:r>
            <a:r>
              <a:rPr lang="en-US" sz="1400" dirty="0" err="1">
                <a:latin typeface="Ubuntu Mono" panose="020B0509030602030204" pitchFamily="49" charset="0"/>
              </a:rPr>
              <a:t>waiting.add(myTCB</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scheduler-&gt;suspend(&amp;</a:t>
            </a:r>
            <a:r>
              <a:rPr lang="en-US" sz="1400" dirty="0" err="1">
                <a:latin typeface="Ubuntu Mono" panose="020B0509030602030204" pitchFamily="49" charset="0"/>
              </a:rPr>
              <a:t>semaphore_lock</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 else {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a:t>
            </a:r>
          </a:p>
          <a:p>
            <a:pPr marL="0" indent="0">
              <a:lnSpc>
                <a:spcPct val="70000"/>
              </a:lnSpc>
              <a:buNone/>
            </a:pPr>
            <a:endParaRPr lang="en-US" sz="1400" dirty="0">
              <a:latin typeface="Ubuntu Mono" panose="020B0509030602030204" pitchFamily="49" charset="0"/>
            </a:endParaRPr>
          </a:p>
        </p:txBody>
      </p:sp>
      <p:sp>
        <p:nvSpPr>
          <p:cNvPr id="4" name="Content Placeholder 3"/>
          <p:cNvSpPr>
            <a:spLocks noGrp="1"/>
          </p:cNvSpPr>
          <p:nvPr>
            <p:ph sz="half" idx="2"/>
          </p:nvPr>
        </p:nvSpPr>
        <p:spPr>
          <a:xfrm>
            <a:off x="5123329" y="1615445"/>
            <a:ext cx="3392021" cy="5029828"/>
          </a:xfrm>
        </p:spPr>
        <p:txBody>
          <a:bodyPr/>
          <a:lstStyle/>
          <a:p>
            <a:pPr marL="0" indent="0">
              <a:lnSpc>
                <a:spcPct val="70000"/>
              </a:lnSpc>
              <a:buNone/>
            </a:pPr>
            <a:r>
              <a:rPr lang="en-US" sz="1400" dirty="0">
                <a:latin typeface="Ubuntu Mono" panose="020B0509030602030204" pitchFamily="49" charset="0"/>
              </a:rPr>
              <a:t>Semaphore::V()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err="1">
                <a:latin typeface="Ubuntu Mono" panose="020B0509030602030204" pitchFamily="49" charset="0"/>
              </a:rPr>
              <a:t>waiting.empty</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next = </a:t>
            </a:r>
            <a:r>
              <a:rPr lang="en-US" sz="1400" dirty="0" err="1">
                <a:latin typeface="Ubuntu Mono" panose="020B0509030602030204" pitchFamily="49" charset="0"/>
              </a:rPr>
              <a:t>waiting.remove</a:t>
            </a:r>
            <a:r>
              <a:rPr lang="en-US" sz="1400" dirty="0">
                <a:latin typeface="Ubuntu Mono" panose="020B0509030602030204" pitchFamily="49" charset="0"/>
              </a:rPr>
              <a:t>();    </a:t>
            </a:r>
          </a:p>
          <a:p>
            <a:pPr marL="0" indent="0">
              <a:lnSpc>
                <a:spcPct val="70000"/>
              </a:lnSpc>
              <a:buNone/>
            </a:pPr>
            <a:r>
              <a:rPr lang="en-US" sz="1400" dirty="0">
                <a:latin typeface="Ubuntu Mono" panose="020B0509030602030204" pitchFamily="49" charset="0"/>
              </a:rPr>
              <a:t>        scheduler-&gt;</a:t>
            </a:r>
            <a:r>
              <a:rPr lang="en-US" sz="1400" dirty="0" err="1">
                <a:latin typeface="Ubuntu Mono" panose="020B0509030602030204" pitchFamily="49" charset="0"/>
              </a:rPr>
              <a:t>make_ready</a:t>
            </a:r>
            <a:r>
              <a:rPr lang="en-US" sz="1400" dirty="0">
                <a:latin typeface="Ubuntu Mono" panose="020B0509030602030204" pitchFamily="49" charset="0"/>
              </a:rPr>
              <a:t>(next);</a:t>
            </a:r>
          </a:p>
          <a:p>
            <a:pPr marL="0" indent="0">
              <a:lnSpc>
                <a:spcPct val="70000"/>
              </a:lnSpc>
              <a:buNone/>
            </a:pPr>
            <a:r>
              <a:rPr lang="en-US" sz="1400" dirty="0">
                <a:latin typeface="Ubuntu Mono" panose="020B0509030602030204" pitchFamily="49" charset="0"/>
              </a:rPr>
              <a:t>    } else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 </a:t>
            </a:r>
          </a:p>
          <a:p>
            <a:pPr marL="0" indent="0">
              <a:lnSpc>
                <a:spcPct val="70000"/>
              </a:lnSpc>
              <a:buNone/>
            </a:pPr>
            <a:r>
              <a:rPr lang="en-US" sz="1400" dirty="0">
                <a:latin typeface="Ubuntu Mono" panose="020B0509030602030204" pitchFamily="49" charset="0"/>
              </a:rPr>
              <a:t>} </a:t>
            </a:r>
          </a:p>
          <a:p>
            <a:pPr marL="0" indent="0">
              <a:lnSpc>
                <a:spcPct val="70000"/>
              </a:lnSpc>
              <a:buNone/>
            </a:pPr>
            <a:endParaRPr lang="en-US" sz="1400" dirty="0">
              <a:latin typeface="Ubuntu Mono" panose="020B0509030602030204" pitchFamily="49" charset="0"/>
            </a:endParaRPr>
          </a:p>
        </p:txBody>
      </p:sp>
      <p:sp>
        <p:nvSpPr>
          <p:cNvPr id="5" name="Rectangle 4">
            <a:extLst>
              <a:ext uri="{FF2B5EF4-FFF2-40B4-BE49-F238E27FC236}">
                <a16:creationId xmlns:a16="http://schemas.microsoft.com/office/drawing/2014/main" id="{0C167F76-AC26-4040-9D28-9704D89859F1}"/>
              </a:ext>
            </a:extLst>
          </p:cNvPr>
          <p:cNvSpPr/>
          <p:nvPr/>
        </p:nvSpPr>
        <p:spPr>
          <a:xfrm>
            <a:off x="530782" y="4928953"/>
            <a:ext cx="7984568"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Can interrupt handler use this semaphore?</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It cannot use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(why?), but it might want to use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(more on this later)</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In that case, interrupts should be disabled at the beginning of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and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and enabled at the end</a:t>
            </a:r>
          </a:p>
        </p:txBody>
      </p:sp>
    </p:spTree>
    <p:extLst>
      <p:ext uri="{BB962C8B-B14F-4D97-AF65-F5344CB8AC3E}">
        <p14:creationId xmlns:p14="http://schemas.microsoft.com/office/powerpoint/2010/main" val="80397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4" grpId="0"/>
      <p:bldP spid="5"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0917-B612-F549-B13A-AC2D02E155CE}"/>
              </a:ext>
            </a:extLst>
          </p:cNvPr>
          <p:cNvSpPr>
            <a:spLocks noGrp="1"/>
          </p:cNvSpPr>
          <p:nvPr>
            <p:ph type="title"/>
          </p:nvPr>
        </p:nvSpPr>
        <p:spPr/>
        <p:txBody>
          <a:bodyPr/>
          <a:lstStyle/>
          <a:p>
            <a:r>
              <a:rPr lang="en-US" dirty="0"/>
              <a:t>Kernel-managed Multithreading</a:t>
            </a:r>
          </a:p>
        </p:txBody>
      </p:sp>
      <p:sp>
        <p:nvSpPr>
          <p:cNvPr id="3" name="Content Placeholder 2">
            <a:extLst>
              <a:ext uri="{FF2B5EF4-FFF2-40B4-BE49-F238E27FC236}">
                <a16:creationId xmlns:a16="http://schemas.microsoft.com/office/drawing/2014/main" id="{802FE0E7-101B-0440-A82E-24E6A87182D0}"/>
              </a:ext>
            </a:extLst>
          </p:cNvPr>
          <p:cNvSpPr>
            <a:spLocks noGrp="1"/>
          </p:cNvSpPr>
          <p:nvPr>
            <p:ph idx="1"/>
          </p:nvPr>
        </p:nvSpPr>
        <p:spPr>
          <a:xfrm>
            <a:off x="628650" y="4791676"/>
            <a:ext cx="7886700" cy="1853600"/>
          </a:xfrm>
        </p:spPr>
        <p:txBody>
          <a:bodyPr/>
          <a:lstStyle/>
          <a:p>
            <a:r>
              <a:rPr lang="en-US" sz="2000" dirty="0"/>
              <a:t>User-level library allocates user-level stack for each user-level thread</a:t>
            </a:r>
          </a:p>
          <a:p>
            <a:r>
              <a:rPr lang="en-US" sz="2000" dirty="0"/>
              <a:t>User-level library then uses </a:t>
            </a:r>
            <a:r>
              <a:rPr lang="en-US" sz="2000" dirty="0" err="1"/>
              <a:t>syscalls</a:t>
            </a:r>
            <a:r>
              <a:rPr lang="en-US" sz="2000" dirty="0"/>
              <a:t> to create, join, yield, exit threads</a:t>
            </a:r>
          </a:p>
          <a:p>
            <a:r>
              <a:rPr lang="en-US" sz="2000" dirty="0"/>
              <a:t>Kernel handles scheduling and context switching</a:t>
            </a:r>
          </a:p>
          <a:p>
            <a:r>
              <a:rPr lang="en-US" sz="2000" dirty="0"/>
              <a:t>Simple, but a lot of transitions between user and kernel mode</a:t>
            </a:r>
          </a:p>
        </p:txBody>
      </p:sp>
      <p:pic>
        <p:nvPicPr>
          <p:cNvPr id="5" name="Picture 4">
            <a:extLst>
              <a:ext uri="{FF2B5EF4-FFF2-40B4-BE49-F238E27FC236}">
                <a16:creationId xmlns:a16="http://schemas.microsoft.com/office/drawing/2014/main" id="{8B5B29B5-C113-934E-A988-948FA93975A0}"/>
              </a:ext>
            </a:extLst>
          </p:cNvPr>
          <p:cNvPicPr>
            <a:picLocks noChangeAspect="1"/>
          </p:cNvPicPr>
          <p:nvPr/>
        </p:nvPicPr>
        <p:blipFill>
          <a:blip r:embed="rId2"/>
          <a:stretch>
            <a:fillRect/>
          </a:stretch>
        </p:blipFill>
        <p:spPr>
          <a:xfrm>
            <a:off x="2325883" y="1436641"/>
            <a:ext cx="4492232" cy="3117274"/>
          </a:xfrm>
          <a:prstGeom prst="rect">
            <a:avLst/>
          </a:prstGeom>
        </p:spPr>
      </p:pic>
    </p:spTree>
    <p:extLst>
      <p:ext uri="{BB962C8B-B14F-4D97-AF65-F5344CB8AC3E}">
        <p14:creationId xmlns:p14="http://schemas.microsoft.com/office/powerpoint/2010/main" val="42683518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1582-6E97-3248-B761-9BA943721043}"/>
              </a:ext>
            </a:extLst>
          </p:cNvPr>
          <p:cNvSpPr>
            <a:spLocks noGrp="1"/>
          </p:cNvSpPr>
          <p:nvPr>
            <p:ph type="title"/>
          </p:nvPr>
        </p:nvSpPr>
        <p:spPr/>
        <p:txBody>
          <a:bodyPr/>
          <a:lstStyle/>
          <a:p>
            <a:r>
              <a:rPr lang="en-US" dirty="0"/>
              <a:t>Semaphores are Harmful!</a:t>
            </a:r>
          </a:p>
        </p:txBody>
      </p:sp>
      <p:sp>
        <p:nvSpPr>
          <p:cNvPr id="3" name="Content Placeholder 2">
            <a:extLst>
              <a:ext uri="{FF2B5EF4-FFF2-40B4-BE49-F238E27FC236}">
                <a16:creationId xmlns:a16="http://schemas.microsoft.com/office/drawing/2014/main" id="{3E1C8F64-1BE9-664B-9602-2E9F52307B48}"/>
              </a:ext>
            </a:extLst>
          </p:cNvPr>
          <p:cNvSpPr>
            <a:spLocks noGrp="1"/>
          </p:cNvSpPr>
          <p:nvPr>
            <p:ph idx="1"/>
          </p:nvPr>
        </p:nvSpPr>
        <p:spPr/>
        <p:txBody>
          <a:bodyPr/>
          <a:lstStyle/>
          <a:p>
            <a:pPr marL="0" indent="0">
              <a:buNone/>
            </a:pPr>
            <a:r>
              <a:rPr lang="en-CA" sz="2400" dirty="0">
                <a:latin typeface="Dijkstra" pitchFamily="2" charset="0"/>
              </a:rPr>
              <a:t>“During system conception it transpired that we used the semaphores in </a:t>
            </a:r>
            <a:r>
              <a:rPr lang="en-CA" sz="2400" dirty="0">
                <a:solidFill>
                  <a:schemeClr val="accent6"/>
                </a:solidFill>
                <a:latin typeface="Dijkstra" pitchFamily="2" charset="0"/>
              </a:rPr>
              <a:t>two completely different ways</a:t>
            </a:r>
            <a:r>
              <a:rPr lang="en-CA" sz="2400" dirty="0">
                <a:latin typeface="Dijkstra" pitchFamily="2" charset="0"/>
              </a:rPr>
              <a:t>. The difference is so marked that, looking back, one wonders whether it was really fair to present the two ways as uses of the very same primitives. On the one hand, we have the semaphores used for </a:t>
            </a:r>
            <a:r>
              <a:rPr lang="en-CA" sz="2400" u="sng" dirty="0">
                <a:solidFill>
                  <a:schemeClr val="accent6"/>
                </a:solidFill>
                <a:latin typeface="Dijkstra" pitchFamily="2" charset="0"/>
              </a:rPr>
              <a:t>mutual exclusion</a:t>
            </a:r>
            <a:r>
              <a:rPr lang="en-CA" sz="2400" dirty="0">
                <a:latin typeface="Dijkstra" pitchFamily="2" charset="0"/>
              </a:rPr>
              <a:t>, on the other hand, the </a:t>
            </a:r>
            <a:r>
              <a:rPr lang="en-CA" sz="2400" u="sng" dirty="0">
                <a:solidFill>
                  <a:schemeClr val="accent6"/>
                </a:solidFill>
                <a:latin typeface="Dijkstra" pitchFamily="2" charset="0"/>
              </a:rPr>
              <a:t>private semaphores</a:t>
            </a:r>
            <a:r>
              <a:rPr lang="en-CA" sz="2400" dirty="0">
                <a:latin typeface="Dijkstra" pitchFamily="2" charset="0"/>
              </a:rPr>
              <a:t>.”</a:t>
            </a:r>
          </a:p>
          <a:p>
            <a:pPr marL="0" indent="0">
              <a:buNone/>
            </a:pPr>
            <a:endParaRPr lang="en-CA" dirty="0"/>
          </a:p>
          <a:p>
            <a:pPr marL="0" indent="0">
              <a:buNone/>
            </a:pPr>
            <a:r>
              <a:rPr lang="en-CA" sz="1200" dirty="0"/>
              <a:t>Dijkstra “The structure of the ’THE’-Multiprogramming System” </a:t>
            </a:r>
            <a:r>
              <a:rPr lang="en-CA" sz="1200" i="1" dirty="0"/>
              <a:t>Communications of the ACM</a:t>
            </a:r>
            <a:r>
              <a:rPr lang="en-CA" sz="1200" dirty="0"/>
              <a:t> v. 11 n. 5 May 1968.</a:t>
            </a:r>
            <a:endParaRPr lang="en-US" sz="1200" dirty="0"/>
          </a:p>
        </p:txBody>
      </p:sp>
    </p:spTree>
    <p:extLst>
      <p:ext uri="{BB962C8B-B14F-4D97-AF65-F5344CB8AC3E}">
        <p14:creationId xmlns:p14="http://schemas.microsoft.com/office/powerpoint/2010/main" val="20624868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a:t>Recall: Monitors and Condition Variables</a:t>
            </a:r>
          </a:p>
        </p:txBody>
      </p:sp>
      <p:sp>
        <p:nvSpPr>
          <p:cNvPr id="31747" name="Rectangle 3"/>
          <p:cNvSpPr>
            <a:spLocks noGrp="1" noChangeArrowheads="1"/>
          </p:cNvSpPr>
          <p:nvPr>
            <p:ph type="body" idx="1"/>
          </p:nvPr>
        </p:nvSpPr>
        <p:spPr/>
        <p:txBody>
          <a:bodyPr/>
          <a:lstStyle/>
          <a:p>
            <a:r>
              <a:rPr lang="en-US" altLang="ko-KR" sz="2400" dirty="0">
                <a:solidFill>
                  <a:srgbClr val="0070C0"/>
                </a:solidFill>
              </a:rPr>
              <a:t>Problem</a:t>
            </a:r>
            <a:r>
              <a:rPr lang="en-US" altLang="ko-KR" sz="2400" dirty="0"/>
              <a:t>: semaphores are dual purpose:</a:t>
            </a:r>
          </a:p>
          <a:p>
            <a:pPr lvl="1"/>
            <a:r>
              <a:rPr lang="en-US" altLang="ko-KR" sz="2000" dirty="0"/>
              <a:t>They are used for both mutex and scheduling constraints</a:t>
            </a:r>
          </a:p>
          <a:p>
            <a:pPr lvl="1"/>
            <a:r>
              <a:rPr lang="en-US" altLang="ko-KR" sz="2000" dirty="0"/>
              <a:t>Example: the fact that flipping of </a:t>
            </a:r>
            <a:r>
              <a:rPr lang="en-US" altLang="ko-KR" sz="2000" dirty="0">
                <a:latin typeface="Ubuntu Mono" panose="020B0509030602030204" pitchFamily="49" charset="0"/>
              </a:rPr>
              <a:t>P</a:t>
            </a:r>
            <a:r>
              <a:rPr lang="en-US" altLang="ko-KR" sz="2000" dirty="0"/>
              <a:t>’s in bounded buffer gives deadlock is not immediately obvious</a:t>
            </a:r>
          </a:p>
          <a:p>
            <a:pPr lvl="1"/>
            <a:endParaRPr lang="en-US" altLang="ko-KR" sz="1800" dirty="0"/>
          </a:p>
          <a:p>
            <a:r>
              <a:rPr lang="en-US" altLang="ko-KR" sz="2400" dirty="0">
                <a:solidFill>
                  <a:srgbClr val="0070C0"/>
                </a:solidFill>
              </a:rPr>
              <a:t>Solution</a:t>
            </a:r>
            <a:r>
              <a:rPr lang="en-US" altLang="ko-KR" sz="2400" dirty="0"/>
              <a:t>: use mutexes for mutual exclusion and </a:t>
            </a:r>
            <a:r>
              <a:rPr lang="en-US" altLang="ko-KR" sz="2400" dirty="0">
                <a:solidFill>
                  <a:srgbClr val="FF0000"/>
                </a:solidFill>
              </a:rPr>
              <a:t>condition variables (CV)</a:t>
            </a:r>
            <a:r>
              <a:rPr lang="en-US" altLang="ko-KR" sz="2400" dirty="0"/>
              <a:t> for scheduling constraints</a:t>
            </a:r>
          </a:p>
          <a:p>
            <a:pPr lvl="1"/>
            <a:endParaRPr lang="en-US" altLang="ko-KR" sz="2000" dirty="0"/>
          </a:p>
          <a:p>
            <a:r>
              <a:rPr lang="en-US" altLang="ko-KR" sz="2400" dirty="0">
                <a:solidFill>
                  <a:srgbClr val="0070C0"/>
                </a:solidFill>
              </a:rPr>
              <a:t>Definition</a:t>
            </a:r>
            <a:r>
              <a:rPr lang="en-US" altLang="ko-KR" sz="2400" dirty="0"/>
              <a:t>: </a:t>
            </a:r>
            <a:r>
              <a:rPr lang="en-US" altLang="ko-KR" sz="2400" dirty="0">
                <a:solidFill>
                  <a:srgbClr val="FF0000"/>
                </a:solidFill>
              </a:rPr>
              <a:t>monitor</a:t>
            </a:r>
            <a:r>
              <a:rPr lang="en-US" altLang="ko-KR" sz="2400" dirty="0"/>
              <a:t> is one mutex with zero or more condition variables for managing concurrent access to shared data</a:t>
            </a:r>
          </a:p>
          <a:p>
            <a:pPr lvl="1"/>
            <a:r>
              <a:rPr lang="en-US" altLang="ko-KR" sz="2000" dirty="0"/>
              <a:t>Some languages like Java provide this natively</a:t>
            </a:r>
          </a:p>
          <a:p>
            <a:pPr lvl="1"/>
            <a:r>
              <a:rPr lang="en-US" altLang="ko-KR" sz="2000" dirty="0"/>
              <a:t>Most others use actual mutex and condition variables</a:t>
            </a:r>
          </a:p>
        </p:txBody>
      </p:sp>
    </p:spTree>
    <p:extLst>
      <p:ext uri="{BB962C8B-B14F-4D97-AF65-F5344CB8AC3E}">
        <p14:creationId xmlns:p14="http://schemas.microsoft.com/office/powerpoint/2010/main" val="21624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Condition Variables Operations</a:t>
            </a:r>
          </a:p>
        </p:txBody>
      </p:sp>
      <p:sp>
        <p:nvSpPr>
          <p:cNvPr id="3" name="Content Placeholder 2"/>
          <p:cNvSpPr>
            <a:spLocks noGrp="1"/>
          </p:cNvSpPr>
          <p:nvPr>
            <p:ph idx="1"/>
          </p:nvPr>
        </p:nvSpPr>
        <p:spPr/>
        <p:txBody>
          <a:bodyPr/>
          <a:lstStyle/>
          <a:p>
            <a:pPr>
              <a:lnSpc>
                <a:spcPct val="150000"/>
              </a:lnSpc>
            </a:pPr>
            <a:r>
              <a:rPr lang="en-US" sz="2400" dirty="0">
                <a:solidFill>
                  <a:srgbClr val="FF0000"/>
                </a:solidFill>
                <a:latin typeface="Ubuntu Mono" panose="020B0509030602030204" pitchFamily="49" charset="0"/>
              </a:rPr>
              <a:t>wait(Mutex *mutex)</a:t>
            </a:r>
          </a:p>
          <a:p>
            <a:pPr lvl="1">
              <a:lnSpc>
                <a:spcPct val="150000"/>
              </a:lnSpc>
            </a:pPr>
            <a:r>
              <a:rPr lang="en-US" dirty="0"/>
              <a:t>Atomically unlock mutex and relinquish processor</a:t>
            </a:r>
          </a:p>
          <a:p>
            <a:pPr lvl="1">
              <a:lnSpc>
                <a:spcPct val="150000"/>
              </a:lnSpc>
            </a:pPr>
            <a:r>
              <a:rPr lang="en-US" dirty="0"/>
              <a:t>Relock the mutex when wakened</a:t>
            </a:r>
          </a:p>
          <a:p>
            <a:pPr>
              <a:lnSpc>
                <a:spcPct val="150000"/>
              </a:lnSpc>
            </a:pPr>
            <a:r>
              <a:rPr lang="en-US" sz="2400" dirty="0">
                <a:solidFill>
                  <a:srgbClr val="FF0000"/>
                </a:solidFill>
                <a:latin typeface="Ubuntu Mono" panose="020B0509030602030204" pitchFamily="49" charset="0"/>
              </a:rPr>
              <a:t>signal()</a:t>
            </a:r>
          </a:p>
          <a:p>
            <a:pPr lvl="1">
              <a:lnSpc>
                <a:spcPct val="150000"/>
              </a:lnSpc>
            </a:pPr>
            <a:r>
              <a:rPr lang="en-US" dirty="0"/>
              <a:t>Wake up a waiter, if any</a:t>
            </a:r>
          </a:p>
          <a:p>
            <a:pPr>
              <a:lnSpc>
                <a:spcPct val="150000"/>
              </a:lnSpc>
            </a:pPr>
            <a:r>
              <a:rPr lang="en-US" sz="2400" dirty="0">
                <a:solidFill>
                  <a:srgbClr val="FF0000"/>
                </a:solidFill>
                <a:latin typeface="Ubuntu Mono" panose="020B0509030602030204" pitchFamily="49" charset="0"/>
              </a:rPr>
              <a:t>broadcast()</a:t>
            </a:r>
          </a:p>
          <a:p>
            <a:pPr lvl="1">
              <a:lnSpc>
                <a:spcPct val="150000"/>
              </a:lnSpc>
            </a:pPr>
            <a:r>
              <a:rPr lang="en-US" dirty="0"/>
              <a:t>Wake up all waiters, if any</a:t>
            </a:r>
          </a:p>
        </p:txBody>
      </p:sp>
    </p:spTree>
    <p:extLst>
      <p:ext uri="{BB962C8B-B14F-4D97-AF65-F5344CB8AC3E}">
        <p14:creationId xmlns:p14="http://schemas.microsoft.com/office/powerpoint/2010/main" val="35520994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F260-1ABE-DF43-A795-7C1839E20537}"/>
              </a:ext>
            </a:extLst>
          </p:cNvPr>
          <p:cNvSpPr>
            <a:spLocks noGrp="1"/>
          </p:cNvSpPr>
          <p:nvPr>
            <p:ph type="title"/>
          </p:nvPr>
        </p:nvSpPr>
        <p:spPr/>
        <p:txBody>
          <a:bodyPr/>
          <a:lstStyle/>
          <a:p>
            <a:r>
              <a:rPr lang="en-US" dirty="0"/>
              <a:t>Recall: Properties of Condition Variables</a:t>
            </a:r>
          </a:p>
        </p:txBody>
      </p:sp>
      <p:sp>
        <p:nvSpPr>
          <p:cNvPr id="3" name="Content Placeholder 2">
            <a:extLst>
              <a:ext uri="{FF2B5EF4-FFF2-40B4-BE49-F238E27FC236}">
                <a16:creationId xmlns:a16="http://schemas.microsoft.com/office/drawing/2014/main" id="{AC505B3F-9D54-8E47-A9AF-0A530CC74693}"/>
              </a:ext>
            </a:extLst>
          </p:cNvPr>
          <p:cNvSpPr>
            <a:spLocks noGrp="1"/>
          </p:cNvSpPr>
          <p:nvPr>
            <p:ph idx="1"/>
          </p:nvPr>
        </p:nvSpPr>
        <p:spPr/>
        <p:txBody>
          <a:bodyPr/>
          <a:lstStyle/>
          <a:p>
            <a:r>
              <a:rPr lang="en-US" sz="2000" dirty="0"/>
              <a:t>Condition variables are </a:t>
            </a:r>
            <a:r>
              <a:rPr lang="en-US" sz="2000" dirty="0">
                <a:solidFill>
                  <a:schemeClr val="accent6"/>
                </a:solidFill>
              </a:rPr>
              <a:t>memoryless</a:t>
            </a:r>
          </a:p>
          <a:p>
            <a:pPr lvl="1"/>
            <a:r>
              <a:rPr lang="en-US" sz="1800" dirty="0"/>
              <a:t>No internal memory except a queue of waiting threads</a:t>
            </a:r>
          </a:p>
          <a:p>
            <a:pPr lvl="1"/>
            <a:r>
              <a:rPr lang="en-US" sz="1800" dirty="0"/>
              <a:t>No effect in calling </a:t>
            </a:r>
            <a:r>
              <a:rPr lang="en-US" sz="1600" dirty="0">
                <a:latin typeface="Ubuntu Mono" panose="020B0509030602030204" pitchFamily="49" charset="0"/>
              </a:rPr>
              <a:t>signal/broadcast </a:t>
            </a:r>
            <a:r>
              <a:rPr lang="en-US" sz="1800" dirty="0"/>
              <a:t>on empty queue</a:t>
            </a:r>
          </a:p>
          <a:p>
            <a:pPr lvl="1"/>
            <a:endParaRPr lang="en-US" sz="1800" dirty="0"/>
          </a:p>
          <a:p>
            <a:r>
              <a:rPr lang="en-US" sz="2000" u="sng" dirty="0">
                <a:solidFill>
                  <a:srgbClr val="FF0000"/>
                </a:solidFill>
              </a:rPr>
              <a:t>ALWAYS</a:t>
            </a:r>
            <a:r>
              <a:rPr lang="en-US" sz="2000" dirty="0"/>
              <a:t> lock mutex before calling </a:t>
            </a:r>
            <a:r>
              <a:rPr lang="en-US" sz="1800" dirty="0">
                <a:latin typeface="Ubuntu Mono" panose="020B0509030602030204" pitchFamily="49" charset="0"/>
              </a:rPr>
              <a:t>wait(), signal(), broadcast()</a:t>
            </a:r>
            <a:endParaRPr lang="en-US" sz="2000" dirty="0"/>
          </a:p>
          <a:p>
            <a:pPr lvl="1"/>
            <a:r>
              <a:rPr lang="en-US" sz="1800" dirty="0"/>
              <a:t>In </a:t>
            </a:r>
            <a:r>
              <a:rPr lang="en-US" sz="1800" dirty="0" err="1"/>
              <a:t>Birrell</a:t>
            </a:r>
            <a:r>
              <a:rPr lang="en-US" sz="1800" dirty="0"/>
              <a:t> paper, he says you can call </a:t>
            </a:r>
            <a:r>
              <a:rPr lang="en-US" sz="1600" dirty="0">
                <a:latin typeface="Ubuntu Mono" panose="020B0509030602030204" pitchFamily="49" charset="0"/>
              </a:rPr>
              <a:t>signal()</a:t>
            </a:r>
            <a:r>
              <a:rPr lang="en-US" sz="1600" dirty="0"/>
              <a:t> </a:t>
            </a:r>
            <a:r>
              <a:rPr lang="en-US" sz="1800" dirty="0"/>
              <a:t>without locking – IGNORE HIM (this is only an optimization)</a:t>
            </a:r>
          </a:p>
          <a:p>
            <a:pPr lvl="1"/>
            <a:endParaRPr lang="en-US" sz="1800" dirty="0"/>
          </a:p>
          <a:p>
            <a:r>
              <a:rPr lang="en-US" sz="2000" dirty="0"/>
              <a:t>Calling</a:t>
            </a:r>
            <a:r>
              <a:rPr lang="en-US" dirty="0"/>
              <a:t> </a:t>
            </a:r>
            <a:r>
              <a:rPr lang="en-US" sz="1800" dirty="0">
                <a:latin typeface="Ubuntu Mono" panose="020B0509030602030204" pitchFamily="49" charset="0"/>
              </a:rPr>
              <a:t>wait()</a:t>
            </a:r>
            <a:r>
              <a:rPr lang="en-US" sz="2000" dirty="0">
                <a:solidFill>
                  <a:schemeClr val="accent6"/>
                </a:solidFill>
              </a:rPr>
              <a:t> atomically</a:t>
            </a:r>
            <a:r>
              <a:rPr lang="en-US" sz="2000" dirty="0"/>
              <a:t> adds thread to wait queue and unlocks mutex</a:t>
            </a:r>
          </a:p>
          <a:p>
            <a:pPr lvl="1"/>
            <a:endParaRPr lang="en-US" sz="1600" dirty="0"/>
          </a:p>
          <a:p>
            <a:r>
              <a:rPr lang="en-US" sz="2000" dirty="0"/>
              <a:t>Re-enabled waiting threads may not run immediately</a:t>
            </a:r>
          </a:p>
          <a:p>
            <a:pPr lvl="1"/>
            <a:r>
              <a:rPr lang="en-US" sz="1800" dirty="0"/>
              <a:t>No atomicity between </a:t>
            </a:r>
            <a:r>
              <a:rPr lang="en-US" sz="1600" dirty="0">
                <a:latin typeface="Ubuntu Mono" panose="020B0509030602030204" pitchFamily="49" charset="0"/>
              </a:rPr>
              <a:t>signal/broadcast </a:t>
            </a:r>
            <a:r>
              <a:rPr lang="en-US" sz="1800" dirty="0"/>
              <a:t>and the return from </a:t>
            </a:r>
            <a:r>
              <a:rPr lang="en-US" sz="1600" dirty="0">
                <a:latin typeface="Ubuntu Mono" panose="020B0509030602030204" pitchFamily="49" charset="0"/>
              </a:rPr>
              <a:t>wait</a:t>
            </a:r>
            <a:endParaRPr lang="en-US" sz="1800" dirty="0"/>
          </a:p>
        </p:txBody>
      </p:sp>
    </p:spTree>
    <p:extLst>
      <p:ext uri="{BB962C8B-B14F-4D97-AF65-F5344CB8AC3E}">
        <p14:creationId xmlns:p14="http://schemas.microsoft.com/office/powerpoint/2010/main" val="178026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Bounded Buffer Implementation with Monitors</a:t>
            </a:r>
          </a:p>
        </p:txBody>
      </p:sp>
      <p:sp>
        <p:nvSpPr>
          <p:cNvPr id="4" name="Content Placeholder 3"/>
          <p:cNvSpPr>
            <a:spLocks noGrp="1"/>
          </p:cNvSpPr>
          <p:nvPr>
            <p:ph idx="1"/>
          </p:nvPr>
        </p:nvSpPr>
        <p:spPr/>
        <p:txBody>
          <a:bodyPr/>
          <a:lstStyle/>
          <a:p>
            <a:pPr marL="0" indent="0">
              <a:lnSpc>
                <a:spcPct val="84000"/>
              </a:lnSpc>
              <a:spcBef>
                <a:spcPts val="0"/>
              </a:spcBef>
              <a:buNone/>
            </a:pPr>
            <a:r>
              <a:rPr lang="en-US" sz="1800" dirty="0">
                <a:solidFill>
                  <a:srgbClr val="FF0000"/>
                </a:solidFill>
                <a:latin typeface="Ubuntu Mono" panose="020B0509030602030204" pitchFamily="49" charset="0"/>
              </a:rPr>
              <a:t>Mutex mutex;</a:t>
            </a:r>
          </a:p>
          <a:p>
            <a:pPr marL="0" indent="0">
              <a:lnSpc>
                <a:spcPct val="84000"/>
              </a:lnSpc>
              <a:spcBef>
                <a:spcPts val="0"/>
              </a:spcBef>
              <a:buNone/>
            </a:pPr>
            <a:r>
              <a:rPr lang="en-US" sz="1800" dirty="0">
                <a:solidFill>
                  <a:srgbClr val="0070C0"/>
                </a:solidFill>
                <a:latin typeface="Ubuntu Mono" panose="020B0509030602030204" pitchFamily="49" charset="0"/>
              </a:rPr>
              <a:t>CV </a:t>
            </a:r>
            <a:r>
              <a:rPr lang="en-US" sz="1800" dirty="0" err="1">
                <a:solidFill>
                  <a:srgbClr val="0070C0"/>
                </a:solidFill>
                <a:latin typeface="Ubuntu Mono" panose="020B0509030602030204" pitchFamily="49" charset="0"/>
              </a:rPr>
              <a:t>emptyCV</a:t>
            </a:r>
            <a:r>
              <a:rPr lang="en-US" sz="1800" dirty="0">
                <a:solidFill>
                  <a:srgbClr val="0070C0"/>
                </a:solidFill>
                <a:latin typeface="Ubuntu Mono" panose="020B0509030602030204" pitchFamily="49" charset="0"/>
              </a:rPr>
              <a:t>, </a:t>
            </a:r>
            <a:r>
              <a:rPr lang="en-US" sz="1800" dirty="0" err="1">
                <a:solidFill>
                  <a:srgbClr val="0070C0"/>
                </a:solidFill>
                <a:latin typeface="Ubuntu Mono" panose="020B0509030602030204" pitchFamily="49" charset="0"/>
              </a:rPr>
              <a:t>fullCV</a:t>
            </a:r>
            <a:r>
              <a:rPr lang="en-US" sz="1800" dirty="0">
                <a:solidFill>
                  <a:srgbClr val="0070C0"/>
                </a:solidFill>
                <a:latin typeface="Ubuntu Mono" panose="020B0509030602030204" pitchFamily="49" charset="0"/>
              </a:rPr>
              <a:t>;</a:t>
            </a:r>
          </a:p>
          <a:p>
            <a:pPr marL="0" indent="0">
              <a:lnSpc>
                <a:spcPct val="84000"/>
              </a:lnSpc>
              <a:spcBef>
                <a:spcPts val="0"/>
              </a:spcBef>
              <a:buNone/>
            </a:pPr>
            <a:endParaRPr lang="en-US" sz="1800" dirty="0">
              <a:latin typeface="Ubuntu Mono" panose="020B0509030602030204" pitchFamily="49" charset="0"/>
            </a:endParaRPr>
          </a:p>
          <a:p>
            <a:pPr marL="0" indent="0">
              <a:lnSpc>
                <a:spcPct val="84000"/>
              </a:lnSpc>
              <a:spcBef>
                <a:spcPts val="0"/>
              </a:spcBef>
              <a:buNone/>
            </a:pPr>
            <a:r>
              <a:rPr lang="en-US" sz="1800" dirty="0">
                <a:latin typeface="Ubuntu Mono" panose="020B0509030602030204" pitchFamily="49" charset="0"/>
              </a:rPr>
              <a:t>produce(item) {</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FF0000"/>
                </a:solidFill>
                <a:latin typeface="Ubuntu Mono" panose="020B0509030602030204" pitchFamily="49" charset="0"/>
              </a:rPr>
              <a:t>mutex.lock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lock mutex</a:t>
            </a:r>
          </a:p>
          <a:p>
            <a:pPr marL="0" indent="0">
              <a:lnSpc>
                <a:spcPct val="84000"/>
              </a:lnSpc>
              <a:spcBef>
                <a:spcPts val="0"/>
              </a:spcBef>
              <a:buNone/>
            </a:pPr>
            <a:r>
              <a:rPr lang="en-US" sz="1800" dirty="0">
                <a:latin typeface="Ubuntu Mono" panose="020B0509030602030204" pitchFamily="49" charset="0"/>
              </a:rPr>
              <a:t>   while (</a:t>
            </a:r>
            <a:r>
              <a:rPr lang="en-US" sz="1800" dirty="0" err="1">
                <a:latin typeface="Ubuntu Mono" panose="020B0509030602030204" pitchFamily="49" charset="0"/>
              </a:rPr>
              <a:t>queue.size</a:t>
            </a:r>
            <a:r>
              <a:rPr lang="en-US" sz="1800" dirty="0">
                <a:latin typeface="Ubuntu Mono" panose="020B0509030602030204" pitchFamily="49" charset="0"/>
              </a:rPr>
              <a:t>() == MAX)		</a:t>
            </a:r>
            <a:r>
              <a:rPr lang="en-US" sz="1800" dirty="0">
                <a:solidFill>
                  <a:srgbClr val="00B050"/>
                </a:solidFill>
                <a:latin typeface="Ubuntu Mono" panose="020B0509030602030204" pitchFamily="49" charset="0"/>
              </a:rPr>
              <a:t>// wait until there is</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fullCV.wait</a:t>
            </a:r>
            <a:r>
              <a:rPr lang="en-US" sz="1800" dirty="0">
                <a:solidFill>
                  <a:srgbClr val="0070C0"/>
                </a:solidFill>
                <a:latin typeface="Ubuntu Mono" panose="020B0509030602030204" pitchFamily="49" charset="0"/>
              </a:rPr>
              <a:t>(&amp;</a:t>
            </a:r>
            <a:r>
              <a:rPr lang="en-US" sz="1800" dirty="0" err="1">
                <a:solidFill>
                  <a:srgbClr val="0070C0"/>
                </a:solidFill>
                <a:latin typeface="Ubuntu Mono" panose="020B0509030602030204" pitchFamily="49" charset="0"/>
              </a:rPr>
              <a:t>muterx</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space</a:t>
            </a:r>
          </a:p>
          <a:p>
            <a:pPr marL="0" indent="0">
              <a:lnSpc>
                <a:spcPct val="84000"/>
              </a:lnSpc>
              <a:spcBef>
                <a:spcPts val="0"/>
              </a:spcBef>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(item);</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emptyCV.signal</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signal waiting costumer</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FF0000"/>
                </a:solidFill>
                <a:latin typeface="Ubuntu Mono" panose="020B0509030602030204" pitchFamily="49" charset="0"/>
              </a:rPr>
              <a:t>mutex.unlock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unlock mutex</a:t>
            </a:r>
          </a:p>
          <a:p>
            <a:pPr marL="0" indent="0">
              <a:lnSpc>
                <a:spcPct val="84000"/>
              </a:lnSpc>
              <a:spcBef>
                <a:spcPts val="0"/>
              </a:spcBef>
              <a:buNone/>
            </a:pPr>
            <a:r>
              <a:rPr lang="en-US" sz="1800" dirty="0">
                <a:latin typeface="Ubuntu Mono" panose="020B0509030602030204" pitchFamily="49" charset="0"/>
              </a:rPr>
              <a:t>}</a:t>
            </a:r>
          </a:p>
          <a:p>
            <a:pPr marL="0" indent="0">
              <a:lnSpc>
                <a:spcPct val="84000"/>
              </a:lnSpc>
              <a:spcBef>
                <a:spcPts val="0"/>
              </a:spcBef>
              <a:buNone/>
            </a:pPr>
            <a:r>
              <a:rPr lang="en-US" sz="1800" dirty="0">
                <a:latin typeface="Ubuntu Mono" panose="020B0509030602030204" pitchFamily="49" charset="0"/>
              </a:rPr>
              <a:t>consume() {</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FF0000"/>
                </a:solidFill>
                <a:latin typeface="Ubuntu Mono" panose="020B0509030602030204" pitchFamily="49" charset="0"/>
              </a:rPr>
              <a:t>mutex.lock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get lock</a:t>
            </a:r>
          </a:p>
          <a:p>
            <a:pPr marL="0" indent="0">
              <a:lnSpc>
                <a:spcPct val="84000"/>
              </a:lnSpc>
              <a:spcBef>
                <a:spcPts val="0"/>
              </a:spcBef>
              <a:buNone/>
            </a:pPr>
            <a:r>
              <a:rPr lang="en-US" sz="1800" dirty="0">
                <a:latin typeface="Ubuntu Mono" panose="020B0509030602030204" pitchFamily="49" charset="0"/>
              </a:rPr>
              <a:t>   while (</a:t>
            </a:r>
            <a:r>
              <a:rPr lang="en-US" sz="1800" dirty="0" err="1">
                <a:latin typeface="Ubuntu Mono" panose="020B0509030602030204" pitchFamily="49" charset="0"/>
              </a:rPr>
              <a:t>queue.empty</a:t>
            </a:r>
            <a:r>
              <a:rPr lang="en-US" sz="1800" dirty="0">
                <a:latin typeface="Ubuntu Mono" panose="020B0509030602030204" pitchFamily="49" charset="0"/>
              </a:rPr>
              <a:t>())		</a:t>
            </a:r>
            <a:r>
              <a:rPr lang="en-US" sz="1800" dirty="0">
                <a:solidFill>
                  <a:srgbClr val="00B050"/>
                </a:solidFill>
                <a:latin typeface="Ubuntu Mono" panose="020B0509030602030204" pitchFamily="49" charset="0"/>
              </a:rPr>
              <a:t>// wait until there is item</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0070C0"/>
                </a:solidFill>
                <a:latin typeface="Ubuntu Mono" panose="020B0509030602030204" pitchFamily="49" charset="0"/>
              </a:rPr>
              <a:t>emptyCV.wait</a:t>
            </a:r>
            <a:r>
              <a:rPr lang="en-US" sz="1800" dirty="0">
                <a:solidFill>
                  <a:srgbClr val="0070C0"/>
                </a:solidFill>
                <a:latin typeface="Ubuntu Mono" panose="020B0509030602030204" pitchFamily="49" charset="0"/>
              </a:rPr>
              <a:t>(&amp;mutex);</a:t>
            </a:r>
          </a:p>
          <a:p>
            <a:pPr marL="0" indent="0">
              <a:lnSpc>
                <a:spcPct val="84000"/>
              </a:lnSpc>
              <a:spcBef>
                <a:spcPts val="0"/>
              </a:spcBef>
              <a:buNone/>
            </a:pPr>
            <a:r>
              <a:rPr lang="en-US" sz="1800" dirty="0">
                <a:latin typeface="Ubuntu Mono" panose="020B0509030602030204" pitchFamily="49" charset="0"/>
              </a:rPr>
              <a:t>   item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fullCV.signal</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signal waiting producer</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FF0000"/>
                </a:solidFill>
                <a:latin typeface="Ubuntu Mono" panose="020B0509030602030204" pitchFamily="49" charset="0"/>
              </a:rPr>
              <a:t>mutex.unlock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unlock mutex</a:t>
            </a:r>
          </a:p>
          <a:p>
            <a:pPr marL="0" indent="0">
              <a:lnSpc>
                <a:spcPct val="84000"/>
              </a:lnSpc>
              <a:spcBef>
                <a:spcPts val="0"/>
              </a:spcBef>
              <a:buNone/>
            </a:pPr>
            <a:r>
              <a:rPr lang="en-US" sz="1800" dirty="0">
                <a:latin typeface="Ubuntu Mono" panose="020B0509030602030204" pitchFamily="49" charset="0"/>
              </a:rPr>
              <a:t>   return item;</a:t>
            </a:r>
          </a:p>
          <a:p>
            <a:pPr marL="0" indent="0">
              <a:lnSpc>
                <a:spcPct val="84000"/>
              </a:lnSpc>
              <a:spcBef>
                <a:spcPts val="0"/>
              </a:spcBef>
              <a:buNone/>
            </a:pPr>
            <a:r>
              <a:rPr lang="en-US" sz="1800" dirty="0">
                <a:latin typeface="Ubuntu Mono" panose="020B0509030602030204" pitchFamily="49" charset="0"/>
              </a:rPr>
              <a:t>}</a:t>
            </a:r>
          </a:p>
          <a:p>
            <a:pPr marL="0" indent="0">
              <a:lnSpc>
                <a:spcPct val="84000"/>
              </a:lnSpc>
              <a:spcBef>
                <a:spcPts val="0"/>
              </a:spcBef>
              <a:buNone/>
            </a:pPr>
            <a:endParaRPr lang="en-US" sz="1800" dirty="0">
              <a:latin typeface="Ubuntu Mono" panose="020B0509030602030204" pitchFamily="49" charset="0"/>
            </a:endParaRPr>
          </a:p>
          <a:p>
            <a:pPr marL="0" indent="0">
              <a:lnSpc>
                <a:spcPct val="84000"/>
              </a:lnSpc>
              <a:spcBef>
                <a:spcPts val="0"/>
              </a:spcBef>
              <a:buNone/>
            </a:pPr>
            <a:endParaRPr lang="en-US" sz="1800" dirty="0">
              <a:latin typeface="Ubuntu Mono" panose="020B0509030602030204" pitchFamily="49" charset="0"/>
            </a:endParaRPr>
          </a:p>
        </p:txBody>
      </p:sp>
      <p:sp>
        <p:nvSpPr>
          <p:cNvPr id="9" name="Curved Right Arrow 8">
            <a:extLst>
              <a:ext uri="{FF2B5EF4-FFF2-40B4-BE49-F238E27FC236}">
                <a16:creationId xmlns:a16="http://schemas.microsoft.com/office/drawing/2014/main" id="{B16FC256-3621-8D48-B650-19B126D62BDE}"/>
              </a:ext>
            </a:extLst>
          </p:cNvPr>
          <p:cNvSpPr/>
          <p:nvPr/>
        </p:nvSpPr>
        <p:spPr>
          <a:xfrm>
            <a:off x="325464" y="3626605"/>
            <a:ext cx="666430" cy="1565329"/>
          </a:xfrm>
          <a:prstGeom prst="curvedRightArrow">
            <a:avLst>
              <a:gd name="adj1" fmla="val 17473"/>
              <a:gd name="adj2" fmla="val 31334"/>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1" eaLnBrk="0" fontAlgn="base" hangingPunct="0">
              <a:spcBef>
                <a:spcPct val="0"/>
              </a:spcBef>
              <a:spcAft>
                <a:spcPct val="0"/>
              </a:spcAft>
            </a:pPr>
            <a:endParaRPr lang="en-US">
              <a:solidFill>
                <a:schemeClr val="tx1"/>
              </a:solidFill>
            </a:endParaRPr>
          </a:p>
        </p:txBody>
      </p:sp>
      <p:sp>
        <p:nvSpPr>
          <p:cNvPr id="10" name="Curved Left Arrow 9">
            <a:extLst>
              <a:ext uri="{FF2B5EF4-FFF2-40B4-BE49-F238E27FC236}">
                <a16:creationId xmlns:a16="http://schemas.microsoft.com/office/drawing/2014/main" id="{E14C702B-A280-2C4C-A015-DDD5C69A5E01}"/>
              </a:ext>
            </a:extLst>
          </p:cNvPr>
          <p:cNvSpPr/>
          <p:nvPr/>
        </p:nvSpPr>
        <p:spPr>
          <a:xfrm flipV="1">
            <a:off x="3642104" y="3130659"/>
            <a:ext cx="836908" cy="2495227"/>
          </a:xfrm>
          <a:prstGeom prst="curvedLeftArrow">
            <a:avLst>
              <a:gd name="adj1" fmla="val 13710"/>
              <a:gd name="adj2" fmla="val 36933"/>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1" eaLnBrk="0" fontAlgn="base" hangingPunct="0">
              <a:spcBef>
                <a:spcPct val="0"/>
              </a:spcBef>
              <a:spcAft>
                <a:spcPct val="0"/>
              </a:spcAft>
            </a:pPr>
            <a:endParaRPr lang="en-US">
              <a:solidFill>
                <a:schemeClr val="tx1"/>
              </a:solidFill>
            </a:endParaRPr>
          </a:p>
        </p:txBody>
      </p:sp>
    </p:spTree>
    <p:extLst>
      <p:ext uri="{BB962C8B-B14F-4D97-AF65-F5344CB8AC3E}">
        <p14:creationId xmlns:p14="http://schemas.microsoft.com/office/powerpoint/2010/main" val="80219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left)">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left)">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wipe(left)">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wipe(left)">
                                      <p:cBhvr>
                                        <p:cTn id="25" dur="500"/>
                                        <p:tgtEl>
                                          <p:spTgt spid="4">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wipe(left)">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wipe(left)">
                                      <p:cBhvr>
                                        <p:cTn id="33" dur="500"/>
                                        <p:tgtEl>
                                          <p:spTgt spid="4">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wipe(left)">
                                      <p:cBhvr>
                                        <p:cTn id="38" dur="500"/>
                                        <p:tgtEl>
                                          <p:spTgt spid="4">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wipe(left)">
                                      <p:cBhvr>
                                        <p:cTn id="43" dur="500"/>
                                        <p:tgtEl>
                                          <p:spTgt spid="4">
                                            <p:txEl>
                                              <p:pRg st="9" end="9"/>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
                                            <p:txEl>
                                              <p:pRg st="10" end="10"/>
                                            </p:txEl>
                                          </p:spTgt>
                                        </p:tgtEl>
                                        <p:attrNameLst>
                                          <p:attrName>style.visibility</p:attrName>
                                        </p:attrNameLst>
                                      </p:cBhvr>
                                      <p:to>
                                        <p:strVal val="visible"/>
                                      </p:to>
                                    </p:set>
                                    <p:animEffect transition="in" filter="wipe(left)">
                                      <p:cBhvr>
                                        <p:cTn id="46" dur="500"/>
                                        <p:tgtEl>
                                          <p:spTgt spid="4">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Effect transition="in" filter="wipe(left)">
                                      <p:cBhvr>
                                        <p:cTn id="51" dur="500"/>
                                        <p:tgtEl>
                                          <p:spTgt spid="4">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
                                            <p:txEl>
                                              <p:pRg st="12" end="12"/>
                                            </p:txEl>
                                          </p:spTgt>
                                        </p:tgtEl>
                                        <p:attrNameLst>
                                          <p:attrName>style.visibility</p:attrName>
                                        </p:attrNameLst>
                                      </p:cBhvr>
                                      <p:to>
                                        <p:strVal val="visible"/>
                                      </p:to>
                                    </p:set>
                                    <p:animEffect transition="in" filter="wipe(left)">
                                      <p:cBhvr>
                                        <p:cTn id="56" dur="500"/>
                                        <p:tgtEl>
                                          <p:spTgt spid="4">
                                            <p:txEl>
                                              <p:pRg st="12" end="1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animEffect transition="in" filter="wipe(left)">
                                      <p:cBhvr>
                                        <p:cTn id="61" dur="500"/>
                                        <p:tgtEl>
                                          <p:spTgt spid="4">
                                            <p:txEl>
                                              <p:pRg st="13" end="13"/>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4">
                                            <p:txEl>
                                              <p:pRg st="14" end="14"/>
                                            </p:txEl>
                                          </p:spTgt>
                                        </p:tgtEl>
                                        <p:attrNameLst>
                                          <p:attrName>style.visibility</p:attrName>
                                        </p:attrNameLst>
                                      </p:cBhvr>
                                      <p:to>
                                        <p:strVal val="visible"/>
                                      </p:to>
                                    </p:set>
                                    <p:animEffect transition="in" filter="wipe(left)">
                                      <p:cBhvr>
                                        <p:cTn id="64" dur="500"/>
                                        <p:tgtEl>
                                          <p:spTgt spid="4">
                                            <p:txEl>
                                              <p:pRg st="14" end="1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
                                            <p:txEl>
                                              <p:pRg st="15" end="15"/>
                                            </p:txEl>
                                          </p:spTgt>
                                        </p:tgtEl>
                                        <p:attrNameLst>
                                          <p:attrName>style.visibility</p:attrName>
                                        </p:attrNameLst>
                                      </p:cBhvr>
                                      <p:to>
                                        <p:strVal val="visible"/>
                                      </p:to>
                                    </p:set>
                                    <p:animEffect transition="in" filter="wipe(left)">
                                      <p:cBhvr>
                                        <p:cTn id="69" dur="500"/>
                                        <p:tgtEl>
                                          <p:spTgt spid="4">
                                            <p:txEl>
                                              <p:pRg st="15" end="15"/>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
                                            <p:txEl>
                                              <p:pRg st="16" end="16"/>
                                            </p:txEl>
                                          </p:spTgt>
                                        </p:tgtEl>
                                        <p:attrNameLst>
                                          <p:attrName>style.visibility</p:attrName>
                                        </p:attrNameLst>
                                      </p:cBhvr>
                                      <p:to>
                                        <p:strVal val="visible"/>
                                      </p:to>
                                    </p:set>
                                    <p:animEffect transition="in" filter="wipe(left)">
                                      <p:cBhvr>
                                        <p:cTn id="74" dur="500"/>
                                        <p:tgtEl>
                                          <p:spTgt spid="4">
                                            <p:txEl>
                                              <p:pRg st="16" end="1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animEffect transition="in" filter="wipe(left)">
                                      <p:cBhvr>
                                        <p:cTn id="79" dur="500"/>
                                        <p:tgtEl>
                                          <p:spTgt spid="4">
                                            <p:txEl>
                                              <p:pRg st="17" end="17"/>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
                                            <p:txEl>
                                              <p:pRg st="18" end="18"/>
                                            </p:txEl>
                                          </p:spTgt>
                                        </p:tgtEl>
                                        <p:attrNameLst>
                                          <p:attrName>style.visibility</p:attrName>
                                        </p:attrNameLst>
                                      </p:cBhvr>
                                      <p:to>
                                        <p:strVal val="visible"/>
                                      </p:to>
                                    </p:set>
                                    <p:animEffect transition="in" filter="wipe(left)">
                                      <p:cBhvr>
                                        <p:cTn id="82" dur="500"/>
                                        <p:tgtEl>
                                          <p:spTgt spid="4">
                                            <p:txEl>
                                              <p:pRg st="18" end="18"/>
                                            </p:txEl>
                                          </p:spTgt>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
                                            <p:txEl>
                                              <p:pRg st="19" end="19"/>
                                            </p:txEl>
                                          </p:spTgt>
                                        </p:tgtEl>
                                        <p:attrNameLst>
                                          <p:attrName>style.visibility</p:attrName>
                                        </p:attrNameLst>
                                      </p:cBhvr>
                                      <p:to>
                                        <p:strVal val="visible"/>
                                      </p:to>
                                    </p:set>
                                    <p:animEffect transition="in" filter="wipe(left)">
                                      <p:cBhvr>
                                        <p:cTn id="85" dur="500"/>
                                        <p:tgtEl>
                                          <p:spTgt spid="4">
                                            <p:txEl>
                                              <p:pRg st="19" end="19"/>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down)">
                                      <p:cBhvr>
                                        <p:cTn id="9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animBg="1"/>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t>Mesa vs. Hoare Monitors</a:t>
            </a:r>
          </a:p>
        </p:txBody>
      </p:sp>
      <p:sp>
        <p:nvSpPr>
          <p:cNvPr id="9" name="Rectangle 3">
            <a:extLst>
              <a:ext uri="{FF2B5EF4-FFF2-40B4-BE49-F238E27FC236}">
                <a16:creationId xmlns:a16="http://schemas.microsoft.com/office/drawing/2014/main" id="{7830863D-D77D-994E-A4D5-00B0F4AEC13D}"/>
              </a:ext>
            </a:extLst>
          </p:cNvPr>
          <p:cNvSpPr>
            <a:spLocks noGrp="1" noChangeArrowheads="1"/>
          </p:cNvSpPr>
          <p:nvPr>
            <p:ph idx="1"/>
          </p:nvPr>
        </p:nvSpPr>
        <p:spPr/>
        <p:txBody>
          <a:bodyPr/>
          <a:lstStyle/>
          <a:p>
            <a:r>
              <a:rPr lang="en-US" altLang="ko-KR" sz="2400" dirty="0"/>
              <a:t>Consider piece of </a:t>
            </a:r>
            <a:r>
              <a:rPr lang="en-US" altLang="ko-KR" sz="2000" dirty="0">
                <a:latin typeface="Ubuntu Mono" panose="020B0509030602030204" pitchFamily="49" charset="0"/>
              </a:rPr>
              <a:t>consume()</a:t>
            </a:r>
            <a:r>
              <a:rPr lang="en-US" altLang="ko-KR" sz="2400" dirty="0"/>
              <a:t> code</a:t>
            </a:r>
          </a:p>
          <a:p>
            <a:pPr marL="0" indent="0">
              <a:buNone/>
            </a:pPr>
            <a:r>
              <a:rPr lang="en-US" altLang="ko-KR" sz="2000" dirty="0">
                <a:latin typeface="Ubuntu Mono" panose="020B0509030602030204" pitchFamily="49" charset="0"/>
              </a:rPr>
              <a:t>		while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000" dirty="0">
              <a:latin typeface="Ubuntu Mono" panose="020B0509030602030204" pitchFamily="49" charset="0"/>
            </a:endParaRPr>
          </a:p>
          <a:p>
            <a:r>
              <a:rPr lang="en-US" altLang="ko-KR" sz="2400" dirty="0"/>
              <a:t>Why didn’t we do this?</a:t>
            </a:r>
          </a:p>
          <a:p>
            <a:pPr marL="0" indent="0">
              <a:buNone/>
            </a:pPr>
            <a:r>
              <a:rPr lang="en-US" altLang="ko-KR" sz="2000" dirty="0">
                <a:latin typeface="Ubuntu Mono" panose="020B0509030602030204" pitchFamily="49" charset="0"/>
              </a:rPr>
              <a:t>		if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400" dirty="0"/>
          </a:p>
          <a:p>
            <a:r>
              <a:rPr lang="en-US" altLang="ko-KR" sz="2400" dirty="0">
                <a:solidFill>
                  <a:srgbClr val="0070C0"/>
                </a:solidFill>
              </a:rPr>
              <a:t>Answer</a:t>
            </a:r>
            <a:r>
              <a:rPr lang="en-US" altLang="ko-KR" sz="2400" dirty="0"/>
              <a:t>: it depends on the type of scheduling</a:t>
            </a:r>
          </a:p>
          <a:p>
            <a:pPr lvl="1"/>
            <a:r>
              <a:rPr lang="en-US" altLang="ko-KR" sz="2000" dirty="0"/>
              <a:t>Hoare style</a:t>
            </a:r>
          </a:p>
          <a:p>
            <a:pPr lvl="1"/>
            <a:r>
              <a:rPr lang="en-US" altLang="ko-KR" sz="2000" dirty="0"/>
              <a:t>Mesa style</a:t>
            </a:r>
          </a:p>
        </p:txBody>
      </p:sp>
    </p:spTree>
    <p:extLst>
      <p:ext uri="{BB962C8B-B14F-4D97-AF65-F5344CB8AC3E}">
        <p14:creationId xmlns:p14="http://schemas.microsoft.com/office/powerpoint/2010/main" val="191597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 calcmode="lin" valueType="num">
                                      <p:cBhvr additive="base">
                                        <p:cTn id="17"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 calcmode="lin" valueType="num">
                                      <p:cBhvr additive="base">
                                        <p:cTn id="21" dur="500" fill="hold"/>
                                        <p:tgtEl>
                                          <p:spTgt spid="9">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 calcmode="lin" valueType="num">
                                      <p:cBhvr additive="base">
                                        <p:cTn id="27" dur="500" fill="hold"/>
                                        <p:tgtEl>
                                          <p:spTgt spid="9">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 calcmode="lin" valueType="num">
                                      <p:cBhvr additive="base">
                                        <p:cTn id="35" dur="500" fill="hold"/>
                                        <p:tgtEl>
                                          <p:spTgt spid="9">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altLang="ko-KR" dirty="0"/>
              <a:t>Hoare Monitors</a:t>
            </a:r>
          </a:p>
        </p:txBody>
      </p:sp>
      <p:sp>
        <p:nvSpPr>
          <p:cNvPr id="56322" name="Rectangle 3"/>
          <p:cNvSpPr>
            <a:spLocks noGrp="1" noChangeArrowheads="1"/>
          </p:cNvSpPr>
          <p:nvPr>
            <p:ph type="body" idx="1"/>
          </p:nvPr>
        </p:nvSpPr>
        <p:spPr/>
        <p:txBody>
          <a:bodyPr/>
          <a:lstStyle/>
          <a:p>
            <a:r>
              <a:rPr lang="en-US" altLang="ko-KR" sz="2400" dirty="0"/>
              <a:t>Signaler gives up mutex and processor to waiter – waiter runs immediately </a:t>
            </a:r>
          </a:p>
          <a:p>
            <a:r>
              <a:rPr lang="en-US" altLang="ko-KR" sz="2400" dirty="0"/>
              <a:t>Waiter gives up mutex and processor back to signaler when it exits critical section or if it waits again</a:t>
            </a:r>
          </a:p>
          <a:p>
            <a:pPr lvl="1"/>
            <a:endParaRPr lang="en-US" altLang="ko-KR" sz="2000" dirty="0"/>
          </a:p>
          <a:p>
            <a:pPr lvl="1"/>
            <a:endParaRPr lang="en-US" altLang="ko-KR" sz="2000" dirty="0"/>
          </a:p>
        </p:txBody>
      </p:sp>
      <p:sp>
        <p:nvSpPr>
          <p:cNvPr id="21" name="Rectangle 3">
            <a:extLst>
              <a:ext uri="{FF2B5EF4-FFF2-40B4-BE49-F238E27FC236}">
                <a16:creationId xmlns:a16="http://schemas.microsoft.com/office/drawing/2014/main" id="{FC05D223-F6D1-C045-9958-0AC9DD228474}"/>
              </a:ext>
            </a:extLst>
          </p:cNvPr>
          <p:cNvSpPr>
            <a:spLocks noChangeArrowheads="1"/>
          </p:cNvSpPr>
          <p:nvPr/>
        </p:nvSpPr>
        <p:spPr bwMode="auto">
          <a:xfrm>
            <a:off x="5199218" y="3670955"/>
            <a:ext cx="3186545"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if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22" name="Rectangle 4">
            <a:extLst>
              <a:ext uri="{FF2B5EF4-FFF2-40B4-BE49-F238E27FC236}">
                <a16:creationId xmlns:a16="http://schemas.microsoft.com/office/drawing/2014/main" id="{07442395-C15F-B44B-A306-F1E08FE71AF4}"/>
              </a:ext>
            </a:extLst>
          </p:cNvPr>
          <p:cNvSpPr>
            <a:spLocks noChangeArrowheads="1"/>
          </p:cNvSpPr>
          <p:nvPr/>
        </p:nvSpPr>
        <p:spPr bwMode="auto">
          <a:xfrm>
            <a:off x="1325548" y="3670955"/>
            <a:ext cx="24983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29" name="Straight Arrow Connector 20">
            <a:extLst>
              <a:ext uri="{FF2B5EF4-FFF2-40B4-BE49-F238E27FC236}">
                <a16:creationId xmlns:a16="http://schemas.microsoft.com/office/drawing/2014/main" id="{97DC4213-8AA4-0B43-9701-A44538DA15FD}"/>
              </a:ext>
            </a:extLst>
          </p:cNvPr>
          <p:cNvCxnSpPr>
            <a:cxnSpLocks noChangeShapeType="1"/>
          </p:cNvCxnSpPr>
          <p:nvPr/>
        </p:nvCxnSpPr>
        <p:spPr bwMode="auto">
          <a:xfrm rot="5400000">
            <a:off x="2172286" y="4433024"/>
            <a:ext cx="228600" cy="1588"/>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1" name="Straight Arrow Connector 27">
            <a:extLst>
              <a:ext uri="{FF2B5EF4-FFF2-40B4-BE49-F238E27FC236}">
                <a16:creationId xmlns:a16="http://schemas.microsoft.com/office/drawing/2014/main" id="{283EF352-3A1E-7F46-A132-B1C48319499F}"/>
              </a:ext>
            </a:extLst>
          </p:cNvPr>
          <p:cNvCxnSpPr>
            <a:cxnSpLocks noChangeShapeType="1"/>
          </p:cNvCxnSpPr>
          <p:nvPr/>
        </p:nvCxnSpPr>
        <p:spPr bwMode="auto">
          <a:xfrm rot="5400000">
            <a:off x="2170489" y="4985906"/>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grpSp>
        <p:nvGrpSpPr>
          <p:cNvPr id="14" name="Group 13">
            <a:extLst>
              <a:ext uri="{FF2B5EF4-FFF2-40B4-BE49-F238E27FC236}">
                <a16:creationId xmlns:a16="http://schemas.microsoft.com/office/drawing/2014/main" id="{9603B44D-5890-3A4E-9AA8-AEACC8DEADA7}"/>
              </a:ext>
            </a:extLst>
          </p:cNvPr>
          <p:cNvGrpSpPr/>
          <p:nvPr/>
        </p:nvGrpSpPr>
        <p:grpSpPr>
          <a:xfrm>
            <a:off x="3721941" y="4353588"/>
            <a:ext cx="1567236" cy="351412"/>
            <a:chOff x="3721941" y="4353588"/>
            <a:chExt cx="1567236" cy="351412"/>
          </a:xfrm>
        </p:grpSpPr>
        <p:cxnSp>
          <p:nvCxnSpPr>
            <p:cNvPr id="32" name="Straight Arrow Connector 20">
              <a:extLst>
                <a:ext uri="{FF2B5EF4-FFF2-40B4-BE49-F238E27FC236}">
                  <a16:creationId xmlns:a16="http://schemas.microsoft.com/office/drawing/2014/main" id="{8BD9A7FF-E9E3-124C-93C6-384611FE30DA}"/>
                </a:ext>
              </a:extLst>
            </p:cNvPr>
            <p:cNvCxnSpPr>
              <a:cxnSpLocks noChangeShapeType="1"/>
            </p:cNvCxnSpPr>
            <p:nvPr/>
          </p:nvCxnSpPr>
          <p:spPr bwMode="auto">
            <a:xfrm>
              <a:off x="3721941" y="4705000"/>
              <a:ext cx="1567236" cy="0"/>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1" name="TextBox 10">
              <a:extLst>
                <a:ext uri="{FF2B5EF4-FFF2-40B4-BE49-F238E27FC236}">
                  <a16:creationId xmlns:a16="http://schemas.microsoft.com/office/drawing/2014/main" id="{F5981BB1-9F99-5241-97D9-511F2F193319}"/>
                </a:ext>
              </a:extLst>
            </p:cNvPr>
            <p:cNvSpPr txBox="1"/>
            <p:nvPr/>
          </p:nvSpPr>
          <p:spPr>
            <a:xfrm>
              <a:off x="3879426" y="4353588"/>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cxnSp>
        <p:nvCxnSpPr>
          <p:cNvPr id="35" name="Straight Arrow Connector 27">
            <a:extLst>
              <a:ext uri="{FF2B5EF4-FFF2-40B4-BE49-F238E27FC236}">
                <a16:creationId xmlns:a16="http://schemas.microsoft.com/office/drawing/2014/main" id="{DEC98A8C-2233-F948-8B44-7E7913E8B62A}"/>
              </a:ext>
            </a:extLst>
          </p:cNvPr>
          <p:cNvCxnSpPr>
            <a:cxnSpLocks noChangeShapeType="1"/>
          </p:cNvCxnSpPr>
          <p:nvPr/>
        </p:nvCxnSpPr>
        <p:spPr bwMode="auto">
          <a:xfrm rot="5400000">
            <a:off x="6213574" y="4985906"/>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grpSp>
        <p:nvGrpSpPr>
          <p:cNvPr id="15" name="Group 14">
            <a:extLst>
              <a:ext uri="{FF2B5EF4-FFF2-40B4-BE49-F238E27FC236}">
                <a16:creationId xmlns:a16="http://schemas.microsoft.com/office/drawing/2014/main" id="{39870A9A-2D44-D642-A5F0-51B5FB4E121D}"/>
              </a:ext>
            </a:extLst>
          </p:cNvPr>
          <p:cNvGrpSpPr/>
          <p:nvPr/>
        </p:nvGrpSpPr>
        <p:grpSpPr>
          <a:xfrm>
            <a:off x="3721941" y="4805085"/>
            <a:ext cx="1478864" cy="595251"/>
            <a:chOff x="3721941" y="4805085"/>
            <a:chExt cx="1478864" cy="595251"/>
          </a:xfrm>
        </p:grpSpPr>
        <p:cxnSp>
          <p:nvCxnSpPr>
            <p:cNvPr id="37" name="Straight Arrow Connector 27">
              <a:extLst>
                <a:ext uri="{FF2B5EF4-FFF2-40B4-BE49-F238E27FC236}">
                  <a16:creationId xmlns:a16="http://schemas.microsoft.com/office/drawing/2014/main" id="{0F1AE3BA-62E2-C741-A971-F528B68BE0C2}"/>
                </a:ext>
              </a:extLst>
            </p:cNvPr>
            <p:cNvCxnSpPr>
              <a:cxnSpLocks noChangeShapeType="1"/>
            </p:cNvCxnSpPr>
            <p:nvPr/>
          </p:nvCxnSpPr>
          <p:spPr bwMode="auto">
            <a:xfrm flipH="1" flipV="1">
              <a:off x="3721941" y="4805085"/>
              <a:ext cx="1478864" cy="50589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9" name="TextBox 38">
              <a:extLst>
                <a:ext uri="{FF2B5EF4-FFF2-40B4-BE49-F238E27FC236}">
                  <a16:creationId xmlns:a16="http://schemas.microsoft.com/office/drawing/2014/main" id="{07928287-A888-1F47-BF1F-C4CC7EBC7024}"/>
                </a:ext>
              </a:extLst>
            </p:cNvPr>
            <p:cNvSpPr txBox="1"/>
            <p:nvPr/>
          </p:nvSpPr>
          <p:spPr>
            <a:xfrm rot="1159355">
              <a:off x="3763068" y="5061782"/>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spTree>
    <p:extLst>
      <p:ext uri="{BB962C8B-B14F-4D97-AF65-F5344CB8AC3E}">
        <p14:creationId xmlns:p14="http://schemas.microsoft.com/office/powerpoint/2010/main" val="184128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righ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dirty="0"/>
              <a:t>Mesa Monitors</a:t>
            </a:r>
          </a:p>
        </p:txBody>
      </p:sp>
      <p:sp>
        <p:nvSpPr>
          <p:cNvPr id="58370" name="Rectangle 3"/>
          <p:cNvSpPr>
            <a:spLocks noGrp="1" noChangeArrowheads="1"/>
          </p:cNvSpPr>
          <p:nvPr>
            <p:ph type="body" idx="1"/>
          </p:nvPr>
        </p:nvSpPr>
        <p:spPr/>
        <p:txBody>
          <a:bodyPr/>
          <a:lstStyle/>
          <a:p>
            <a:r>
              <a:rPr lang="en-US" altLang="ko-KR" sz="2400" dirty="0"/>
              <a:t>Signaler keeps mutex and processor</a:t>
            </a:r>
          </a:p>
          <a:p>
            <a:r>
              <a:rPr lang="en-US" altLang="ko-KR" sz="2400" dirty="0"/>
              <a:t>Waiter placed on ready queue with no special priority</a:t>
            </a:r>
          </a:p>
          <a:p>
            <a:r>
              <a:rPr lang="en-US" altLang="ko-KR" sz="2400" dirty="0"/>
              <a:t>Practically, need to check condition again after wait</a:t>
            </a:r>
          </a:p>
          <a:p>
            <a:r>
              <a:rPr lang="en-US" altLang="ko-KR" sz="2400" dirty="0"/>
              <a:t>Most real operating systems</a:t>
            </a:r>
          </a:p>
          <a:p>
            <a:pPr lvl="1"/>
            <a:endParaRPr lang="en-US" altLang="ko-KR" sz="2000" dirty="0"/>
          </a:p>
          <a:p>
            <a:pPr lvl="1"/>
            <a:endParaRPr lang="en-US" altLang="ko-KR" sz="2000" dirty="0"/>
          </a:p>
          <a:p>
            <a:pPr lvl="1"/>
            <a:endParaRPr lang="en-US" altLang="ko-KR" sz="2000" dirty="0"/>
          </a:p>
          <a:p>
            <a:pPr lvl="1"/>
            <a:endParaRPr lang="en-US" altLang="ko-KR" sz="2000" dirty="0"/>
          </a:p>
        </p:txBody>
      </p:sp>
      <p:sp>
        <p:nvSpPr>
          <p:cNvPr id="49161" name="Rectangular Callout 16"/>
          <p:cNvSpPr>
            <a:spLocks noChangeArrowheads="1"/>
          </p:cNvSpPr>
          <p:nvPr/>
        </p:nvSpPr>
        <p:spPr bwMode="auto">
          <a:xfrm>
            <a:off x="3269145" y="3703422"/>
            <a:ext cx="1752600" cy="914400"/>
          </a:xfrm>
          <a:prstGeom prst="wedgeRectCallout">
            <a:avLst>
              <a:gd name="adj1" fmla="val -39735"/>
              <a:gd name="adj2" fmla="val 85467"/>
            </a:avLst>
          </a:prstGeom>
          <a:solidFill>
            <a:schemeClr val="accent3">
              <a:lumMod val="60000"/>
              <a:lumOff val="40000"/>
            </a:schemeClr>
          </a:solidFill>
          <a:ln w="28575">
            <a:solidFill>
              <a:schemeClr val="tx1"/>
            </a:solidFill>
            <a:round/>
            <a:headEnd type="triangle" w="med" len="med"/>
            <a:tailEnd/>
          </a:ln>
        </p:spPr>
        <p:txBody>
          <a:bodyPr anchor="ctr"/>
          <a:lstStyle/>
          <a:p>
            <a:pPr algn="ctr"/>
            <a:r>
              <a:rPr lang="en-US" sz="1600">
                <a:latin typeface="Gill Sans Light" panose="020B0302020104020203" pitchFamily="34" charset="-79"/>
                <a:cs typeface="Gill Sans Light" panose="020B0302020104020203" pitchFamily="34" charset="-79"/>
              </a:rPr>
              <a:t>Put waiting thread on ready queue</a:t>
            </a:r>
          </a:p>
        </p:txBody>
      </p:sp>
      <p:grpSp>
        <p:nvGrpSpPr>
          <p:cNvPr id="2" name="Group 10"/>
          <p:cNvGrpSpPr>
            <a:grpSpLocks/>
          </p:cNvGrpSpPr>
          <p:nvPr/>
        </p:nvGrpSpPr>
        <p:grpSpPr bwMode="auto">
          <a:xfrm rot="446594">
            <a:off x="3238900" y="4990086"/>
            <a:ext cx="2015207" cy="1040836"/>
            <a:chOff x="2773680" y="3810000"/>
            <a:chExt cx="2682241" cy="1040836"/>
          </a:xfrm>
        </p:grpSpPr>
        <p:cxnSp>
          <p:nvCxnSpPr>
            <p:cNvPr id="58377" name="Straight Arrow Connector 7"/>
            <p:cNvCxnSpPr>
              <a:cxnSpLocks noChangeShapeType="1"/>
            </p:cNvCxnSpPr>
            <p:nvPr/>
          </p:nvCxnSpPr>
          <p:spPr bwMode="auto">
            <a:xfrm flipV="1">
              <a:off x="2773680" y="3810000"/>
              <a:ext cx="2682241" cy="762000"/>
            </a:xfrm>
            <a:prstGeom prst="straightConnector1">
              <a:avLst/>
            </a:prstGeom>
            <a:noFill/>
            <a:ln w="38100">
              <a:solidFill>
                <a:schemeClr val="tx1"/>
              </a:solidFill>
              <a:prstDash val="dash"/>
              <a:round/>
              <a:headEnd/>
              <a:tailEnd type="triangle" w="med" len="med"/>
            </a:ln>
            <a:extLst>
              <a:ext uri="{909E8E84-426E-40dd-AFC4-6F175D3DCCD1}">
                <a14:hiddenFill xmlns="" xmlns:a14="http://schemas.microsoft.com/office/drawing/2010/main">
                  <a:noFill/>
                </a14:hiddenFill>
              </a:ext>
            </a:extLst>
          </p:spPr>
        </p:cxnSp>
        <p:sp>
          <p:nvSpPr>
            <p:cNvPr id="58378" name="TextBox 17"/>
            <p:cNvSpPr txBox="1">
              <a:spLocks noChangeArrowheads="1"/>
            </p:cNvSpPr>
            <p:nvPr/>
          </p:nvSpPr>
          <p:spPr bwMode="auto">
            <a:xfrm rot="20349130">
              <a:off x="3043983" y="4204505"/>
              <a:ext cx="2300444"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Gill Sans Light" panose="020B0302020104020203" pitchFamily="34" charset="-79"/>
                  <a:cs typeface="Gill Sans Light" panose="020B0302020104020203" pitchFamily="34" charset="-79"/>
                </a:rPr>
                <a:t>schedule waiting </a:t>
              </a:r>
              <a:br>
                <a:rPr lang="en-US" sz="1800" b="0" dirty="0">
                  <a:latin typeface="Gill Sans Light" panose="020B0302020104020203" pitchFamily="34" charset="-79"/>
                  <a:cs typeface="Gill Sans Light" panose="020B0302020104020203" pitchFamily="34" charset="-79"/>
                </a:rPr>
              </a:br>
              <a:r>
                <a:rPr lang="en-US" sz="1800" b="0" dirty="0">
                  <a:latin typeface="Gill Sans Light" panose="020B0302020104020203" pitchFamily="34" charset="-79"/>
                  <a:cs typeface="Gill Sans Light" panose="020B0302020104020203" pitchFamily="34" charset="-79"/>
                </a:rPr>
                <a:t>thread</a:t>
              </a:r>
            </a:p>
          </p:txBody>
        </p:sp>
      </p:grpSp>
      <p:sp>
        <p:nvSpPr>
          <p:cNvPr id="16" name="Rectangle 3">
            <a:extLst>
              <a:ext uri="{FF2B5EF4-FFF2-40B4-BE49-F238E27FC236}">
                <a16:creationId xmlns:a16="http://schemas.microsoft.com/office/drawing/2014/main" id="{28C72263-ED6C-5D45-8490-5209ED325AE6}"/>
              </a:ext>
            </a:extLst>
          </p:cNvPr>
          <p:cNvSpPr>
            <a:spLocks noChangeArrowheads="1"/>
          </p:cNvSpPr>
          <p:nvPr/>
        </p:nvSpPr>
        <p:spPr bwMode="auto">
          <a:xfrm>
            <a:off x="5199218" y="4053340"/>
            <a:ext cx="3186545"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while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17" name="Rectangle 4">
            <a:extLst>
              <a:ext uri="{FF2B5EF4-FFF2-40B4-BE49-F238E27FC236}">
                <a16:creationId xmlns:a16="http://schemas.microsoft.com/office/drawing/2014/main" id="{A47D8E58-822C-F64C-A580-2986D58F8147}"/>
              </a:ext>
            </a:extLst>
          </p:cNvPr>
          <p:cNvSpPr>
            <a:spLocks noChangeArrowheads="1"/>
          </p:cNvSpPr>
          <p:nvPr/>
        </p:nvSpPr>
        <p:spPr bwMode="auto">
          <a:xfrm>
            <a:off x="1325548" y="4053340"/>
            <a:ext cx="24983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18" name="Straight Arrow Connector 20">
            <a:extLst>
              <a:ext uri="{FF2B5EF4-FFF2-40B4-BE49-F238E27FC236}">
                <a16:creationId xmlns:a16="http://schemas.microsoft.com/office/drawing/2014/main" id="{11B2F8D1-A154-F748-9672-781535F7B365}"/>
              </a:ext>
            </a:extLst>
          </p:cNvPr>
          <p:cNvCxnSpPr>
            <a:cxnSpLocks noChangeShapeType="1"/>
          </p:cNvCxnSpPr>
          <p:nvPr/>
        </p:nvCxnSpPr>
        <p:spPr bwMode="auto">
          <a:xfrm rot="5400000">
            <a:off x="2172286" y="4815409"/>
            <a:ext cx="228600" cy="1588"/>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9" name="Straight Arrow Connector 27">
            <a:extLst>
              <a:ext uri="{FF2B5EF4-FFF2-40B4-BE49-F238E27FC236}">
                <a16:creationId xmlns:a16="http://schemas.microsoft.com/office/drawing/2014/main" id="{D4A8B60E-7D5B-EB4A-A22E-25E1E8DE07CC}"/>
              </a:ext>
            </a:extLst>
          </p:cNvPr>
          <p:cNvCxnSpPr>
            <a:cxnSpLocks noChangeShapeType="1"/>
          </p:cNvCxnSpPr>
          <p:nvPr/>
        </p:nvCxnSpPr>
        <p:spPr bwMode="auto">
          <a:xfrm rot="5400000">
            <a:off x="2170489" y="5368291"/>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 name="Straight Arrow Connector 27">
            <a:extLst>
              <a:ext uri="{FF2B5EF4-FFF2-40B4-BE49-F238E27FC236}">
                <a16:creationId xmlns:a16="http://schemas.microsoft.com/office/drawing/2014/main" id="{AE1FB4E4-FF50-4144-8304-F65A3A2B16C2}"/>
              </a:ext>
            </a:extLst>
          </p:cNvPr>
          <p:cNvCxnSpPr>
            <a:cxnSpLocks noChangeShapeType="1"/>
          </p:cNvCxnSpPr>
          <p:nvPr/>
        </p:nvCxnSpPr>
        <p:spPr bwMode="auto">
          <a:xfrm rot="5400000">
            <a:off x="6213574" y="5368291"/>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330214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1" grpId="0" animBg="1"/>
      <p:bldP spid="16" grpId="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a:t>
            </a:r>
          </a:p>
        </p:txBody>
      </p:sp>
      <p:sp>
        <p:nvSpPr>
          <p:cNvPr id="11266" name="Rectangle 3"/>
          <p:cNvSpPr>
            <a:spLocks noGrp="1" noChangeArrowheads="1"/>
          </p:cNvSpPr>
          <p:nvPr>
            <p:ph type="body" idx="1"/>
          </p:nvPr>
        </p:nvSpPr>
        <p:spPr/>
        <p:txBody>
          <a:bodyPr/>
          <a:lstStyle/>
          <a:p>
            <a:r>
              <a:rPr lang="en-US" altLang="ko-KR" sz="2000" dirty="0"/>
              <a:t>What if we use “</a:t>
            </a:r>
            <a:r>
              <a:rPr lang="en-US" altLang="ko-KR" sz="1800" dirty="0">
                <a:latin typeface="Ubuntu Mono" panose="020B0509030602030204" pitchFamily="49" charset="0"/>
              </a:rPr>
              <a:t>if</a:t>
            </a:r>
            <a:r>
              <a:rPr lang="en-US" altLang="ko-KR" sz="2000" dirty="0"/>
              <a:t>” instead of “</a:t>
            </a:r>
            <a:r>
              <a:rPr lang="en-US" altLang="ko-KR" sz="1800" dirty="0">
                <a:latin typeface="Ubuntu Mono" panose="020B0509030602030204" pitchFamily="49" charset="0"/>
              </a:rPr>
              <a:t>while</a:t>
            </a:r>
            <a:r>
              <a:rPr lang="en-US" altLang="ko-KR" sz="2000" dirty="0"/>
              <a:t>” in bounded buffer example?</a:t>
            </a:r>
          </a:p>
        </p:txBody>
      </p:sp>
      <p:sp>
        <p:nvSpPr>
          <p:cNvPr id="11" name="Rectangle 10">
            <a:extLst>
              <a:ext uri="{FF2B5EF4-FFF2-40B4-BE49-F238E27FC236}">
                <a16:creationId xmlns:a16="http://schemas.microsoft.com/office/drawing/2014/main" id="{E5CEB636-E509-5E4D-B70E-9E2FDF4C09D8}"/>
              </a:ext>
            </a:extLst>
          </p:cNvPr>
          <p:cNvSpPr/>
          <p:nvPr/>
        </p:nvSpPr>
        <p:spPr>
          <a:xfrm>
            <a:off x="1057584" y="2868175"/>
            <a:ext cx="3313866" cy="2585323"/>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consume()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queue.empty</a:t>
            </a:r>
            <a:r>
              <a:rPr lang="en-US" dirty="0">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0070C0"/>
                </a:solidFill>
                <a:latin typeface="Ubuntu Mono" panose="020B0509030602030204" pitchFamily="49" charset="0"/>
              </a:rPr>
              <a:t>emptyCV.wait</a:t>
            </a:r>
            <a:r>
              <a:rPr lang="en-US" dirty="0">
                <a:solidFill>
                  <a:srgbClr val="0070C0"/>
                </a:solidFill>
                <a:latin typeface="Ubuntu Mono" panose="020B0509030602030204" pitchFamily="49" charset="0"/>
              </a:rPr>
              <a:t>(&amp;mutex);</a:t>
            </a:r>
          </a:p>
          <a:p>
            <a:pPr marL="0" indent="0">
              <a:spcBef>
                <a:spcPts val="0"/>
              </a:spcBef>
              <a:buNone/>
            </a:pPr>
            <a:r>
              <a:rPr lang="en-US" dirty="0">
                <a:latin typeface="Ubuntu Mono" panose="020B0509030602030204" pitchFamily="49" charset="0"/>
              </a:rPr>
              <a:t>  item = </a:t>
            </a:r>
            <a:r>
              <a:rPr lang="en-US" dirty="0" err="1">
                <a:latin typeface="Ubuntu Mono" panose="020B0509030602030204" pitchFamily="49" charset="0"/>
              </a:rPr>
              <a:t>queue.remove</a:t>
            </a:r>
            <a:r>
              <a:rPr lang="en-US" dirty="0">
                <a:latin typeface="Ubuntu Mono" panose="020B0509030602030204" pitchFamily="49" charset="0"/>
              </a:rPr>
              <a:t>();</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return item;</a:t>
            </a:r>
          </a:p>
          <a:p>
            <a:pPr marL="0" indent="0">
              <a:spcBef>
                <a:spcPts val="0"/>
              </a:spcBef>
              <a:buNone/>
            </a:pPr>
            <a:r>
              <a:rPr lang="en-US" dirty="0">
                <a:latin typeface="Ubuntu Mono" panose="020B0509030602030204" pitchFamily="49" charset="0"/>
              </a:rPr>
              <a:t>}</a:t>
            </a:r>
          </a:p>
        </p:txBody>
      </p:sp>
      <p:sp>
        <p:nvSpPr>
          <p:cNvPr id="12" name="Rectangle 11">
            <a:extLst>
              <a:ext uri="{FF2B5EF4-FFF2-40B4-BE49-F238E27FC236}">
                <a16:creationId xmlns:a16="http://schemas.microsoft.com/office/drawing/2014/main" id="{06D96D01-DFF3-2A41-A05F-347B0E1D1651}"/>
              </a:ext>
            </a:extLst>
          </p:cNvPr>
          <p:cNvSpPr/>
          <p:nvPr/>
        </p:nvSpPr>
        <p:spPr>
          <a:xfrm>
            <a:off x="5160487" y="2873276"/>
            <a:ext cx="3313866" cy="2308324"/>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produce(item)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queue.size</a:t>
            </a:r>
            <a:r>
              <a:rPr lang="en-US" dirty="0">
                <a:latin typeface="Ubuntu Mono" panose="020B0509030602030204" pitchFamily="49" charset="0"/>
              </a:rPr>
              <a:t>() == MAX)</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fullCV.wait</a:t>
            </a:r>
            <a:r>
              <a:rPr lang="en-US" dirty="0">
                <a:solidFill>
                  <a:srgbClr val="0070C0"/>
                </a:solidFill>
                <a:latin typeface="Ubuntu Mono" panose="020B0509030602030204" pitchFamily="49" charset="0"/>
              </a:rPr>
              <a:t>(&amp;mutex);</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latin typeface="Ubuntu Mono" panose="020B0509030602030204" pitchFamily="49" charset="0"/>
              </a:rPr>
              <a:t>queue.add</a:t>
            </a:r>
            <a:r>
              <a:rPr lang="en-US" dirty="0">
                <a:latin typeface="Ubuntu Mono" panose="020B0509030602030204" pitchFamily="49" charset="0"/>
              </a:rPr>
              <a:t>(item);</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emptyCV.signal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a:t>
            </a:r>
          </a:p>
        </p:txBody>
      </p:sp>
      <p:grpSp>
        <p:nvGrpSpPr>
          <p:cNvPr id="13" name="Group 12">
            <a:extLst>
              <a:ext uri="{FF2B5EF4-FFF2-40B4-BE49-F238E27FC236}">
                <a16:creationId xmlns:a16="http://schemas.microsoft.com/office/drawing/2014/main" id="{DB6FF9EE-5B25-4F4C-8AF9-5AA54C75CF64}"/>
              </a:ext>
            </a:extLst>
          </p:cNvPr>
          <p:cNvGrpSpPr/>
          <p:nvPr/>
        </p:nvGrpSpPr>
        <p:grpSpPr>
          <a:xfrm>
            <a:off x="3754582" y="3643745"/>
            <a:ext cx="3856163" cy="2641753"/>
            <a:chOff x="3930115" y="3160504"/>
            <a:chExt cx="3856163" cy="2641753"/>
          </a:xfrm>
        </p:grpSpPr>
        <p:sp>
          <p:nvSpPr>
            <p:cNvPr id="14" name="Rectangle 13">
              <a:extLst>
                <a:ext uri="{FF2B5EF4-FFF2-40B4-BE49-F238E27FC236}">
                  <a16:creationId xmlns:a16="http://schemas.microsoft.com/office/drawing/2014/main" id="{5AEC5CCD-7E40-9B41-9FC4-FF6B7D32F5C8}"/>
                </a:ext>
              </a:extLst>
            </p:cNvPr>
            <p:cNvSpPr/>
            <p:nvPr/>
          </p:nvSpPr>
          <p:spPr bwMode="auto">
            <a:xfrm>
              <a:off x="4575694" y="5028024"/>
              <a:ext cx="3210584" cy="774233"/>
            </a:xfrm>
            <a:custGeom>
              <a:avLst/>
              <a:gdLst>
                <a:gd name="connsiteX0" fmla="*/ 0 w 3210584"/>
                <a:gd name="connsiteY0" fmla="*/ 0 h 774233"/>
                <a:gd name="connsiteX1" fmla="*/ 674223 w 3210584"/>
                <a:gd name="connsiteY1" fmla="*/ 0 h 774233"/>
                <a:gd name="connsiteX2" fmla="*/ 1316339 w 3210584"/>
                <a:gd name="connsiteY2" fmla="*/ 0 h 774233"/>
                <a:gd name="connsiteX3" fmla="*/ 1926350 w 3210584"/>
                <a:gd name="connsiteY3" fmla="*/ 0 h 774233"/>
                <a:gd name="connsiteX4" fmla="*/ 2504256 w 3210584"/>
                <a:gd name="connsiteY4" fmla="*/ 0 h 774233"/>
                <a:gd name="connsiteX5" fmla="*/ 3210584 w 3210584"/>
                <a:gd name="connsiteY5" fmla="*/ 0 h 774233"/>
                <a:gd name="connsiteX6" fmla="*/ 3210584 w 3210584"/>
                <a:gd name="connsiteY6" fmla="*/ 379374 h 774233"/>
                <a:gd name="connsiteX7" fmla="*/ 3210584 w 3210584"/>
                <a:gd name="connsiteY7" fmla="*/ 774233 h 774233"/>
                <a:gd name="connsiteX8" fmla="*/ 2504256 w 3210584"/>
                <a:gd name="connsiteY8" fmla="*/ 774233 h 774233"/>
                <a:gd name="connsiteX9" fmla="*/ 1862139 w 3210584"/>
                <a:gd name="connsiteY9" fmla="*/ 774233 h 774233"/>
                <a:gd name="connsiteX10" fmla="*/ 1316339 w 3210584"/>
                <a:gd name="connsiteY10" fmla="*/ 774233 h 774233"/>
                <a:gd name="connsiteX11" fmla="*/ 738434 w 3210584"/>
                <a:gd name="connsiteY11" fmla="*/ 774233 h 774233"/>
                <a:gd name="connsiteX12" fmla="*/ 0 w 3210584"/>
                <a:gd name="connsiteY12" fmla="*/ 774233 h 774233"/>
                <a:gd name="connsiteX13" fmla="*/ 0 w 3210584"/>
                <a:gd name="connsiteY13" fmla="*/ 387117 h 774233"/>
                <a:gd name="connsiteX14" fmla="*/ 0 w 3210584"/>
                <a:gd name="connsiteY14" fmla="*/ 0 h 77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10584" h="774233" fill="none" extrusionOk="0">
                  <a:moveTo>
                    <a:pt x="0" y="0"/>
                  </a:moveTo>
                  <a:cubicBezTo>
                    <a:pt x="283614" y="-26910"/>
                    <a:pt x="533122" y="22817"/>
                    <a:pt x="674223" y="0"/>
                  </a:cubicBezTo>
                  <a:cubicBezTo>
                    <a:pt x="815324" y="-22817"/>
                    <a:pt x="1042830" y="-10568"/>
                    <a:pt x="1316339" y="0"/>
                  </a:cubicBezTo>
                  <a:cubicBezTo>
                    <a:pt x="1589848" y="10568"/>
                    <a:pt x="1775751" y="23693"/>
                    <a:pt x="1926350" y="0"/>
                  </a:cubicBezTo>
                  <a:cubicBezTo>
                    <a:pt x="2076949" y="-23693"/>
                    <a:pt x="2356558" y="-5268"/>
                    <a:pt x="2504256" y="0"/>
                  </a:cubicBezTo>
                  <a:cubicBezTo>
                    <a:pt x="2651954" y="5268"/>
                    <a:pt x="2943283" y="8098"/>
                    <a:pt x="3210584" y="0"/>
                  </a:cubicBezTo>
                  <a:cubicBezTo>
                    <a:pt x="3217116" y="154930"/>
                    <a:pt x="3198968" y="214576"/>
                    <a:pt x="3210584" y="379374"/>
                  </a:cubicBezTo>
                  <a:cubicBezTo>
                    <a:pt x="3222200" y="544172"/>
                    <a:pt x="3219953" y="591077"/>
                    <a:pt x="3210584" y="774233"/>
                  </a:cubicBezTo>
                  <a:cubicBezTo>
                    <a:pt x="2947433" y="808203"/>
                    <a:pt x="2829211" y="808004"/>
                    <a:pt x="2504256" y="774233"/>
                  </a:cubicBezTo>
                  <a:cubicBezTo>
                    <a:pt x="2179301" y="740462"/>
                    <a:pt x="2170792" y="745241"/>
                    <a:pt x="1862139" y="774233"/>
                  </a:cubicBezTo>
                  <a:cubicBezTo>
                    <a:pt x="1553486" y="803225"/>
                    <a:pt x="1488002" y="750849"/>
                    <a:pt x="1316339" y="774233"/>
                  </a:cubicBezTo>
                  <a:cubicBezTo>
                    <a:pt x="1144676" y="797617"/>
                    <a:pt x="994611" y="760679"/>
                    <a:pt x="738434" y="774233"/>
                  </a:cubicBezTo>
                  <a:cubicBezTo>
                    <a:pt x="482257" y="787787"/>
                    <a:pt x="340563" y="742321"/>
                    <a:pt x="0" y="774233"/>
                  </a:cubicBezTo>
                  <a:cubicBezTo>
                    <a:pt x="-152" y="608854"/>
                    <a:pt x="4171" y="491142"/>
                    <a:pt x="0" y="387117"/>
                  </a:cubicBezTo>
                  <a:cubicBezTo>
                    <a:pt x="-4171" y="283092"/>
                    <a:pt x="-17228" y="163833"/>
                    <a:pt x="0" y="0"/>
                  </a:cubicBezTo>
                  <a:close/>
                </a:path>
                <a:path w="3210584" h="774233" stroke="0" extrusionOk="0">
                  <a:moveTo>
                    <a:pt x="0" y="0"/>
                  </a:moveTo>
                  <a:cubicBezTo>
                    <a:pt x="251357" y="19495"/>
                    <a:pt x="367434" y="-30938"/>
                    <a:pt x="642117" y="0"/>
                  </a:cubicBezTo>
                  <a:cubicBezTo>
                    <a:pt x="916800" y="30938"/>
                    <a:pt x="1006496" y="22069"/>
                    <a:pt x="1348445" y="0"/>
                  </a:cubicBezTo>
                  <a:cubicBezTo>
                    <a:pt x="1690394" y="-22069"/>
                    <a:pt x="1722476" y="6374"/>
                    <a:pt x="2054774" y="0"/>
                  </a:cubicBezTo>
                  <a:cubicBezTo>
                    <a:pt x="2387072" y="-6374"/>
                    <a:pt x="2917249" y="10164"/>
                    <a:pt x="3210584" y="0"/>
                  </a:cubicBezTo>
                  <a:cubicBezTo>
                    <a:pt x="3197758" y="162657"/>
                    <a:pt x="3194211" y="220197"/>
                    <a:pt x="3210584" y="371632"/>
                  </a:cubicBezTo>
                  <a:cubicBezTo>
                    <a:pt x="3226957" y="523067"/>
                    <a:pt x="3200338" y="611440"/>
                    <a:pt x="3210584" y="774233"/>
                  </a:cubicBezTo>
                  <a:cubicBezTo>
                    <a:pt x="2967546" y="801700"/>
                    <a:pt x="2806458" y="796777"/>
                    <a:pt x="2600573" y="774233"/>
                  </a:cubicBezTo>
                  <a:cubicBezTo>
                    <a:pt x="2394688" y="751689"/>
                    <a:pt x="2239070" y="763216"/>
                    <a:pt x="1894245" y="774233"/>
                  </a:cubicBezTo>
                  <a:cubicBezTo>
                    <a:pt x="1549420" y="785250"/>
                    <a:pt x="1502249" y="755411"/>
                    <a:pt x="1220022" y="774233"/>
                  </a:cubicBezTo>
                  <a:cubicBezTo>
                    <a:pt x="937795" y="793055"/>
                    <a:pt x="802782" y="766981"/>
                    <a:pt x="674223" y="774233"/>
                  </a:cubicBezTo>
                  <a:cubicBezTo>
                    <a:pt x="545664" y="781485"/>
                    <a:pt x="192281" y="784062"/>
                    <a:pt x="0" y="774233"/>
                  </a:cubicBezTo>
                  <a:cubicBezTo>
                    <a:pt x="16044" y="597632"/>
                    <a:pt x="19169" y="550304"/>
                    <a:pt x="0" y="371632"/>
                  </a:cubicBezTo>
                  <a:cubicBezTo>
                    <a:pt x="-19169" y="192960"/>
                    <a:pt x="16123" y="178583"/>
                    <a:pt x="0" y="0"/>
                  </a:cubicBezTo>
                  <a:close/>
                </a:path>
              </a:pathLst>
            </a:custGeom>
            <a:solidFill>
              <a:schemeClr val="bg1"/>
            </a:solidFill>
            <a:ln w="28575"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sd="1435683001">
                    <a:prstGeom prst="rect">
                      <a:avLst/>
                    </a:prstGeom>
                    <ask:type>
                      <ask:lineSketchFreehand/>
                    </ask:type>
                  </ask:lineSketchStyleProps>
                </a:ext>
              </a:extLst>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altLang="ko-KR" sz="2000" dirty="0">
                  <a:latin typeface="Gill Sans Light" panose="020B0302020104020203" pitchFamily="34" charset="-79"/>
                  <a:cs typeface="Gill Sans Light" panose="020B0302020104020203" pitchFamily="34" charset="-79"/>
                </a:rPr>
                <a:t>Use “</a:t>
              </a:r>
              <a:r>
                <a:rPr lang="en-US" altLang="ko-KR" dirty="0">
                  <a:latin typeface="Ubuntu Mono" panose="020B0509030602030204" pitchFamily="49" charset="0"/>
                  <a:cs typeface="Gill Sans Light" panose="020B0302020104020203" pitchFamily="34" charset="-79"/>
                </a:rPr>
                <a:t>if</a:t>
              </a:r>
              <a:r>
                <a:rPr lang="en-US" altLang="ko-KR" sz="2000" dirty="0">
                  <a:latin typeface="Gill Sans Light" panose="020B0302020104020203" pitchFamily="34" charset="-79"/>
                  <a:cs typeface="Gill Sans Light" panose="020B0302020104020203" pitchFamily="34" charset="-79"/>
                </a:rPr>
                <a:t>” instead of “</a:t>
              </a:r>
              <a:r>
                <a:rPr lang="en-US" altLang="ko-KR" dirty="0">
                  <a:latin typeface="Ubuntu Mono" panose="020B0509030602030204" pitchFamily="49" charset="0"/>
                  <a:cs typeface="Gill Sans Light" panose="020B0302020104020203" pitchFamily="34" charset="-79"/>
                </a:rPr>
                <a:t>while</a:t>
              </a:r>
              <a:r>
                <a:rPr lang="en-US" altLang="ko-KR" dirty="0">
                  <a:latin typeface="Gill Sans Light" panose="020B0302020104020203" pitchFamily="34" charset="-79"/>
                  <a:cs typeface="Gill Sans Light" panose="020B0302020104020203" pitchFamily="34" charset="-79"/>
                </a:rPr>
                <a:t>”</a:t>
              </a:r>
              <a:endParaRPr kumimoji="0" lang="en-US" sz="2000" u="none" strike="noStrike" cap="none" normalizeH="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5" name="Freeform 14">
              <a:extLst>
                <a:ext uri="{FF2B5EF4-FFF2-40B4-BE49-F238E27FC236}">
                  <a16:creationId xmlns:a16="http://schemas.microsoft.com/office/drawing/2014/main" id="{45C772CE-A3F0-624F-8810-DC27698E7C70}"/>
                </a:ext>
              </a:extLst>
            </p:cNvPr>
            <p:cNvSpPr/>
            <p:nvPr/>
          </p:nvSpPr>
          <p:spPr>
            <a:xfrm>
              <a:off x="3930115" y="3160504"/>
              <a:ext cx="936179" cy="1853192"/>
            </a:xfrm>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a:moveTo>
                    <a:pt x="1527933" y="1699014"/>
                  </a:moveTo>
                  <a:cubicBezTo>
                    <a:pt x="1526458" y="1572669"/>
                    <a:pt x="1524983" y="1446325"/>
                    <a:pt x="1474839" y="1297858"/>
                  </a:cubicBezTo>
                  <a:cubicBezTo>
                    <a:pt x="1424695" y="1149391"/>
                    <a:pt x="1342103" y="955695"/>
                    <a:pt x="1227066" y="808211"/>
                  </a:cubicBezTo>
                  <a:cubicBezTo>
                    <a:pt x="1112029" y="660727"/>
                    <a:pt x="989126" y="547657"/>
                    <a:pt x="784615" y="412955"/>
                  </a:cubicBezTo>
                  <a:cubicBezTo>
                    <a:pt x="580104" y="278253"/>
                    <a:pt x="290052" y="139126"/>
                    <a:pt x="0" y="0"/>
                  </a:cubicBezTo>
                </a:path>
              </a:pathLst>
            </a:custGeom>
            <a:noFill/>
            <a:ln w="28575">
              <a:solidFill>
                <a:srgbClr val="FF0000"/>
              </a:solidFill>
              <a:tailEnd type="arrow"/>
              <a:extLst>
                <a:ext uri="{C807C97D-BFC1-408E-A445-0C87EB9F89A2}">
                  <ask:lineSketchStyleProps xmlns:ask="http://schemas.microsoft.com/office/drawing/2018/sketchyshapes" sd="1219033472">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extrusionOk="0">
                          <a:moveTo>
                            <a:pt x="1527933" y="1699014"/>
                          </a:moveTo>
                          <a:cubicBezTo>
                            <a:pt x="1512090" y="1563806"/>
                            <a:pt x="1513208" y="1450744"/>
                            <a:pt x="1474839" y="1297858"/>
                          </a:cubicBezTo>
                          <a:cubicBezTo>
                            <a:pt x="1456274" y="1156039"/>
                            <a:pt x="1335532" y="955904"/>
                            <a:pt x="1227066" y="808211"/>
                          </a:cubicBezTo>
                          <a:cubicBezTo>
                            <a:pt x="1108777" y="663903"/>
                            <a:pt x="986470" y="562339"/>
                            <a:pt x="784615" y="412955"/>
                          </a:cubicBezTo>
                          <a:cubicBezTo>
                            <a:pt x="551778" y="262755"/>
                            <a:pt x="329458" y="157955"/>
                            <a:pt x="0"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C5F2F0C9-4A45-4B40-9DC7-A0AAD881D424}"/>
                </a:ext>
              </a:extLst>
            </p:cNvPr>
            <p:cNvSpPr/>
            <p:nvPr/>
          </p:nvSpPr>
          <p:spPr>
            <a:xfrm rot="20898342">
              <a:off x="4795157" y="3262449"/>
              <a:ext cx="1040935" cy="1677015"/>
            </a:xfrm>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a:moveTo>
                    <a:pt x="567" y="2011680"/>
                  </a:moveTo>
                  <a:cubicBezTo>
                    <a:pt x="-908" y="1853872"/>
                    <a:pt x="-2383" y="1696064"/>
                    <a:pt x="35963" y="1498436"/>
                  </a:cubicBezTo>
                  <a:cubicBezTo>
                    <a:pt x="74309" y="1300807"/>
                    <a:pt x="142151" y="1028454"/>
                    <a:pt x="230641" y="825909"/>
                  </a:cubicBezTo>
                  <a:cubicBezTo>
                    <a:pt x="319131" y="623364"/>
                    <a:pt x="406639" y="420820"/>
                    <a:pt x="566905" y="283169"/>
                  </a:cubicBezTo>
                  <a:cubicBezTo>
                    <a:pt x="727171" y="145517"/>
                    <a:pt x="959703" y="72758"/>
                    <a:pt x="1192236" y="0"/>
                  </a:cubicBezTo>
                </a:path>
              </a:pathLst>
            </a:custGeom>
            <a:noFill/>
            <a:ln w="28575">
              <a:solidFill>
                <a:srgbClr val="FF0000"/>
              </a:solidFill>
              <a:tailEnd type="arrow"/>
              <a:extLst>
                <a:ext uri="{C807C97D-BFC1-408E-A445-0C87EB9F89A2}">
                  <ask:lineSketchStyleProps xmlns:ask="http://schemas.microsoft.com/office/drawing/2018/sketchyshapes" sd="2650216993">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extrusionOk="0">
                          <a:moveTo>
                            <a:pt x="567" y="2011680"/>
                          </a:moveTo>
                          <a:cubicBezTo>
                            <a:pt x="-20953" y="1854729"/>
                            <a:pt x="5105" y="1703426"/>
                            <a:pt x="35963" y="1498436"/>
                          </a:cubicBezTo>
                          <a:cubicBezTo>
                            <a:pt x="85287" y="1323337"/>
                            <a:pt x="143076" y="1056688"/>
                            <a:pt x="230641" y="825909"/>
                          </a:cubicBezTo>
                          <a:cubicBezTo>
                            <a:pt x="303311" y="599496"/>
                            <a:pt x="431765" y="451199"/>
                            <a:pt x="566905" y="283169"/>
                          </a:cubicBezTo>
                          <a:cubicBezTo>
                            <a:pt x="739079" y="101224"/>
                            <a:pt x="975238" y="101723"/>
                            <a:pt x="1192236"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709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panose="020B0302020104020203" pitchFamily="34" charset="-79"/>
                <a:cs typeface="Gill Sans Light" panose="020B0302020104020203" pitchFamily="34" charset="-79"/>
              </a:rPr>
              <a:t>T1 (</a:t>
            </a:r>
            <a:r>
              <a:rPr lang="en-US" sz="2000" b="0">
                <a:solidFill>
                  <a:srgbClr val="FF0000"/>
                </a:solidFill>
                <a:latin typeface="Gill Sans Light" panose="020B0302020104020203" pitchFamily="34" charset="-79"/>
                <a:cs typeface="Gill Sans Light" panose="020B0302020104020203" pitchFamily="34" charset="-79"/>
              </a:rPr>
              <a:t>Running</a:t>
            </a:r>
            <a:r>
              <a:rPr lang="en-US" sz="2000" b="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7" name="Rectangle 1">
            <a:extLst>
              <a:ext uri="{FF2B5EF4-FFF2-40B4-BE49-F238E27FC236}">
                <a16:creationId xmlns:a16="http://schemas.microsoft.com/office/drawing/2014/main" id="{C4405FA5-A8C7-0C48-BEEC-8A5F10727DAC}"/>
              </a:ext>
            </a:extLst>
          </p:cNvPr>
          <p:cNvSpPr>
            <a:spLocks noChangeArrowheads="1"/>
          </p:cNvSpPr>
          <p:nvPr/>
        </p:nvSpPr>
        <p:spPr bwMode="auto">
          <a:xfrm>
            <a:off x="217169" y="4366137"/>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18946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01CD-0417-DF4C-95AC-A9B7E0608791}"/>
              </a:ext>
            </a:extLst>
          </p:cNvPr>
          <p:cNvSpPr>
            <a:spLocks noGrp="1"/>
          </p:cNvSpPr>
          <p:nvPr>
            <p:ph type="title"/>
          </p:nvPr>
        </p:nvSpPr>
        <p:spPr/>
        <p:txBody>
          <a:bodyPr/>
          <a:lstStyle/>
          <a:p>
            <a:r>
              <a:rPr lang="en-US" dirty="0"/>
              <a:t>Creating New Threads</a:t>
            </a:r>
          </a:p>
        </p:txBody>
      </p:sp>
      <p:sp>
        <p:nvSpPr>
          <p:cNvPr id="3" name="Content Placeholder 2">
            <a:extLst>
              <a:ext uri="{FF2B5EF4-FFF2-40B4-BE49-F238E27FC236}">
                <a16:creationId xmlns:a16="http://schemas.microsoft.com/office/drawing/2014/main" id="{5E956361-CC7D-2643-91EC-F7BB7B590717}"/>
              </a:ext>
            </a:extLst>
          </p:cNvPr>
          <p:cNvSpPr>
            <a:spLocks noGrp="1"/>
          </p:cNvSpPr>
          <p:nvPr>
            <p:ph idx="1"/>
          </p:nvPr>
        </p:nvSpPr>
        <p:spPr/>
        <p:txBody>
          <a:bodyPr/>
          <a:lstStyle/>
          <a:p>
            <a:pPr marL="0" indent="0">
              <a:lnSpc>
                <a:spcPct val="70000"/>
              </a:lnSpc>
              <a:buNone/>
            </a:pPr>
            <a:r>
              <a:rPr lang="en-US" sz="1200" dirty="0">
                <a:latin typeface="Ubuntu Mono" panose="020B0509030602030204" pitchFamily="49" charset="0"/>
              </a:rPr>
              <a:t>void </a:t>
            </a:r>
            <a:r>
              <a:rPr lang="en-US" sz="1200" dirty="0" err="1">
                <a:latin typeface="Ubuntu Mono" panose="020B0509030602030204" pitchFamily="49" charset="0"/>
              </a:rPr>
              <a:t>thread_create</a:t>
            </a:r>
            <a:r>
              <a:rPr lang="en-US" sz="1200" dirty="0">
                <a:latin typeface="Ubuntu Mono" panose="020B0509030602030204" pitchFamily="49" charset="0"/>
              </a:rPr>
              <a:t>(</a:t>
            </a:r>
            <a:r>
              <a:rPr lang="en-US" sz="1200" dirty="0" err="1">
                <a:latin typeface="Ubuntu Mono" panose="020B0509030602030204" pitchFamily="49" charset="0"/>
              </a:rPr>
              <a:t>thread_t</a:t>
            </a:r>
            <a:r>
              <a:rPr lang="en-US" sz="1200" dirty="0">
                <a:latin typeface="Ubuntu Mono" panose="020B0509030602030204" pitchFamily="49" charset="0"/>
              </a:rPr>
              <a:t> *thread, void *(*</a:t>
            </a:r>
            <a:r>
              <a:rPr lang="en-US" sz="1200" dirty="0" err="1">
                <a:latin typeface="Ubuntu Mono" panose="020B0509030602030204" pitchFamily="49" charset="0"/>
              </a:rPr>
              <a:t>func</a:t>
            </a:r>
            <a:r>
              <a:rPr lang="en-US" sz="1200" dirty="0">
                <a:latin typeface="Ubuntu Mono" panose="020B0509030602030204" pitchFamily="49" charset="0"/>
              </a:rPr>
              <a:t>)(void*), void *</a:t>
            </a:r>
            <a:r>
              <a:rPr lang="en-US" sz="1200" dirty="0" err="1">
                <a:latin typeface="Ubuntu Mono" panose="020B0509030602030204" pitchFamily="49" charset="0"/>
              </a:rPr>
              <a:t>args</a:t>
            </a:r>
            <a:r>
              <a:rPr lang="en-US" sz="1200" dirty="0">
                <a:latin typeface="Ubuntu Mono" panose="020B0509030602030204" pitchFamily="49" charset="0"/>
              </a:rPr>
              <a:t>) {</a:t>
            </a:r>
          </a:p>
          <a:p>
            <a:pPr marL="0" indent="0">
              <a:lnSpc>
                <a:spcPct val="70000"/>
              </a:lnSpc>
              <a:buNone/>
            </a:pPr>
            <a:r>
              <a:rPr lang="en-US" sz="1200" dirty="0">
                <a:solidFill>
                  <a:srgbClr val="00B050"/>
                </a:solidFill>
                <a:latin typeface="Ubuntu Mono" panose="020B0509030602030204" pitchFamily="49" charset="0"/>
              </a:rPr>
              <a:t>     // Allocate TCB and stack (starts at top of allocated region and grows down)</a:t>
            </a:r>
          </a:p>
          <a:p>
            <a:pPr marL="0" indent="0">
              <a:lnSpc>
                <a:spcPct val="70000"/>
              </a:lnSpc>
              <a:buNone/>
            </a:pPr>
            <a:r>
              <a:rPr lang="en-US" sz="1200" dirty="0">
                <a:latin typeface="Ubuntu Mono" panose="020B0509030602030204" pitchFamily="49" charset="0"/>
              </a:rPr>
              <a:t>     TCB *</a:t>
            </a:r>
            <a:r>
              <a:rPr lang="en-US" sz="1200" dirty="0" err="1">
                <a:latin typeface="Ubuntu Mono" panose="020B0509030602030204" pitchFamily="49" charset="0"/>
              </a:rPr>
              <a:t>tcb</a:t>
            </a:r>
            <a:r>
              <a:rPr lang="en-US" sz="1200" dirty="0">
                <a:latin typeface="Ubuntu Mono" panose="020B0509030602030204" pitchFamily="49" charset="0"/>
              </a:rPr>
              <a:t> = new TCB();</a:t>
            </a:r>
          </a:p>
          <a:p>
            <a:pPr marL="0" indent="0">
              <a:lnSpc>
                <a:spcPct val="70000"/>
              </a:lnSpc>
              <a:buNone/>
            </a:pPr>
            <a:r>
              <a:rPr lang="en-US" sz="1200" dirty="0">
                <a:latin typeface="Ubuntu Mono" panose="020B0509030602030204" pitchFamily="49" charset="0"/>
              </a:rPr>
              <a:t> </a:t>
            </a:r>
            <a:r>
              <a:rPr lang="en-US" sz="1200" dirty="0">
                <a:solidFill>
                  <a:srgbClr val="00B050"/>
                </a:solidFill>
                <a:latin typeface="Ubuntu Mono" panose="020B0509030602030204" pitchFamily="49" charset="0"/>
              </a:rPr>
              <a:t>    </a:t>
            </a:r>
            <a:r>
              <a:rPr lang="en-US" sz="1200" dirty="0">
                <a:latin typeface="Ubuntu Mono" panose="020B0509030602030204" pitchFamily="49" charset="0"/>
              </a:rPr>
              <a:t>thread-&gt;</a:t>
            </a:r>
            <a:r>
              <a:rPr lang="en-US" sz="1200" dirty="0" err="1">
                <a:latin typeface="Ubuntu Mono" panose="020B0509030602030204" pitchFamily="49" charset="0"/>
              </a:rPr>
              <a:t>tcb</a:t>
            </a:r>
            <a:r>
              <a:rPr lang="en-US" sz="1200" dirty="0">
                <a:latin typeface="Ubuntu Mono" panose="020B0509030602030204" pitchFamily="49" charset="0"/>
              </a:rPr>
              <a:t> = </a:t>
            </a:r>
            <a:r>
              <a:rPr lang="en-US" sz="1200" dirty="0" err="1">
                <a:latin typeface="Ubuntu Mono" panose="020B0509030602030204" pitchFamily="49" charset="0"/>
              </a:rPr>
              <a:t>tcb</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stack_size</a:t>
            </a:r>
            <a:r>
              <a:rPr lang="en-US" sz="1200" dirty="0">
                <a:latin typeface="Ubuntu Mono" panose="020B0509030602030204" pitchFamily="49" charset="0"/>
              </a:rPr>
              <a:t> = </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-&gt;stack = new Stack(</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tcb</a:t>
            </a:r>
            <a:r>
              <a:rPr lang="en-US" sz="1200" dirty="0">
                <a:latin typeface="Ubuntu Mono" panose="020B0509030602030204" pitchFamily="49" charset="0"/>
              </a:rPr>
              <a:t>-&gt;stack + </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Set pc so that thread starts running at kernel routine stub(</a:t>
            </a:r>
            <a:r>
              <a:rPr lang="en-US" sz="1200" dirty="0" err="1">
                <a:solidFill>
                  <a:srgbClr val="00B050"/>
                </a:solidFill>
                <a:latin typeface="Ubuntu Mono" panose="020B0509030602030204" pitchFamily="49" charset="0"/>
              </a:rPr>
              <a:t>func</a:t>
            </a:r>
            <a:r>
              <a:rPr lang="en-US" sz="1200" dirty="0">
                <a:solidFill>
                  <a:srgbClr val="00B050"/>
                </a:solidFill>
                <a:latin typeface="Ubuntu Mono" panose="020B0509030602030204" pitchFamily="49" charset="0"/>
              </a:rPr>
              <a:t>, </a:t>
            </a:r>
            <a:r>
              <a:rPr lang="en-US" sz="1200" dirty="0" err="1">
                <a:solidFill>
                  <a:srgbClr val="00B050"/>
                </a:solidFill>
                <a:latin typeface="Ubuntu Mono" panose="020B0509030602030204" pitchFamily="49" charset="0"/>
              </a:rPr>
              <a:t>arg</a:t>
            </a:r>
            <a:r>
              <a:rPr lang="en-US" sz="1200" dirty="0">
                <a:solidFill>
                  <a:srgbClr val="00B050"/>
                </a:solidFill>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-&gt;pc = </a:t>
            </a:r>
            <a:r>
              <a:rPr lang="en-US" sz="1200" dirty="0">
                <a:solidFill>
                  <a:srgbClr val="FF0000"/>
                </a:solidFill>
                <a:latin typeface="Ubuntu Mono" panose="020B0509030602030204" pitchFamily="49" charset="0"/>
              </a:rPr>
              <a:t>stub</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When called, stub expects to find its arguments (i.e., </a:t>
            </a:r>
            <a:r>
              <a:rPr lang="en-US" sz="1200" dirty="0" err="1">
                <a:solidFill>
                  <a:srgbClr val="00B050"/>
                </a:solidFill>
                <a:latin typeface="Ubuntu Mono" panose="020B0509030602030204" pitchFamily="49" charset="0"/>
              </a:rPr>
              <a:t>func</a:t>
            </a:r>
            <a:r>
              <a:rPr lang="en-US" sz="1200" dirty="0">
                <a:solidFill>
                  <a:srgbClr val="00B050"/>
                </a:solidFill>
                <a:latin typeface="Ubuntu Mono" panose="020B0509030602030204" pitchFamily="49" charset="0"/>
              </a:rPr>
              <a:t>, </a:t>
            </a:r>
            <a:r>
              <a:rPr lang="en-US" sz="1200" dirty="0" err="1">
                <a:solidFill>
                  <a:srgbClr val="00B050"/>
                </a:solidFill>
                <a:latin typeface="Ubuntu Mono" panose="020B0509030602030204" pitchFamily="49" charset="0"/>
              </a:rPr>
              <a:t>arg</a:t>
            </a:r>
            <a:r>
              <a:rPr lang="en-US" sz="1200" dirty="0">
                <a:solidFill>
                  <a:srgbClr val="00B050"/>
                </a:solidFill>
                <a:latin typeface="Ubuntu Mono" panose="020B0509030602030204" pitchFamily="49" charset="0"/>
              </a:rPr>
              <a:t>) on the stack</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args</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func</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Push dummy frame onto stack so that </a:t>
            </a:r>
            <a:r>
              <a:rPr lang="en-US" sz="1200" dirty="0" err="1">
                <a:solidFill>
                  <a:srgbClr val="00B050"/>
                </a:solidFill>
                <a:latin typeface="Ubuntu Mono" panose="020B0509030602030204" pitchFamily="49" charset="0"/>
              </a:rPr>
              <a:t>thread_switch</a:t>
            </a:r>
            <a:r>
              <a:rPr lang="en-US" sz="1200" dirty="0">
                <a:solidFill>
                  <a:srgbClr val="00B050"/>
                </a:solidFill>
                <a:latin typeface="Ubuntu Mono" panose="020B0509030602030204" pitchFamily="49" charset="0"/>
              </a:rPr>
              <a:t> works correctly (more on this later)</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push_dummy_switch_frame</a:t>
            </a:r>
            <a:r>
              <a:rPr lang="en-US" sz="1200" dirty="0">
                <a:latin typeface="Ubuntu Mono" panose="020B0509030602030204" pitchFamily="49" charset="0"/>
              </a:rPr>
              <a:t>(</a:t>
            </a:r>
            <a:r>
              <a:rPr lang="en-US" sz="1200" dirty="0" err="1">
                <a:latin typeface="Ubuntu Mono" panose="020B0509030602030204" pitchFamily="49" charset="0"/>
              </a:rPr>
              <a:t>tcb</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-&gt;state = READY;</a:t>
            </a:r>
          </a:p>
          <a:p>
            <a:pPr marL="0" indent="0">
              <a:lnSpc>
                <a:spcPct val="70000"/>
              </a:lnSpc>
              <a:buNone/>
            </a:pPr>
            <a:r>
              <a:rPr lang="en-US" sz="1200" dirty="0">
                <a:solidFill>
                  <a:srgbClr val="00B050"/>
                </a:solidFill>
                <a:latin typeface="Ubuntu Mono" panose="020B0509030602030204" pitchFamily="49" charset="0"/>
              </a:rPr>
              <a:t>     // Put </a:t>
            </a:r>
            <a:r>
              <a:rPr lang="en-US" sz="1200" dirty="0" err="1">
                <a:solidFill>
                  <a:srgbClr val="00B050"/>
                </a:solidFill>
                <a:latin typeface="Ubuntu Mono" panose="020B0509030602030204" pitchFamily="49" charset="0"/>
              </a:rPr>
              <a:t>tcb</a:t>
            </a:r>
            <a:r>
              <a:rPr lang="en-US" sz="1200" dirty="0">
                <a:solidFill>
                  <a:srgbClr val="00B050"/>
                </a:solidFill>
                <a:latin typeface="Ubuntu Mono" panose="020B0509030602030204" pitchFamily="49" charset="0"/>
              </a:rPr>
              <a:t> on ready list</a:t>
            </a:r>
            <a:endParaRPr lang="en-US" sz="1200" dirty="0">
              <a:latin typeface="Ubuntu Mono" panose="020B0509030602030204" pitchFamily="49" charset="0"/>
            </a:endParaRP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readyList.add</a:t>
            </a:r>
            <a:r>
              <a:rPr lang="en-US" sz="1200" dirty="0">
                <a:latin typeface="Ubuntu Mono" panose="020B0509030602030204" pitchFamily="49" charset="0"/>
              </a:rPr>
              <a:t>(</a:t>
            </a:r>
            <a:r>
              <a:rPr lang="en-US" sz="1200" dirty="0" err="1">
                <a:latin typeface="Ubuntu Mono" panose="020B0509030602030204" pitchFamily="49" charset="0"/>
              </a:rPr>
              <a:t>tcb</a:t>
            </a:r>
            <a:r>
              <a:rPr lang="en-US" sz="1200" dirty="0">
                <a:latin typeface="Ubuntu Mono" panose="020B0509030602030204" pitchFamily="49" charset="0"/>
              </a:rPr>
              <a:t>);</a:t>
            </a:r>
            <a:endParaRPr lang="en-US" sz="1200" dirty="0">
              <a:solidFill>
                <a:srgbClr val="00B050"/>
              </a:solidFill>
              <a:latin typeface="Ubuntu Mono" panose="020B0509030602030204" pitchFamily="49" charset="0"/>
            </a:endParaRPr>
          </a:p>
          <a:p>
            <a:pPr marL="0" indent="0">
              <a:lnSpc>
                <a:spcPct val="70000"/>
              </a:lnSpc>
              <a:buNone/>
            </a:pPr>
            <a:r>
              <a:rPr lang="en-US" sz="1200" dirty="0">
                <a:latin typeface="Ubuntu Mono" panose="020B0509030602030204" pitchFamily="49" charset="0"/>
              </a:rPr>
              <a:t> }</a:t>
            </a:r>
          </a:p>
        </p:txBody>
      </p:sp>
    </p:spTree>
    <p:extLst>
      <p:ext uri="{BB962C8B-B14F-4D97-AF65-F5344CB8AC3E}">
        <p14:creationId xmlns:p14="http://schemas.microsoft.com/office/powerpoint/2010/main" val="81487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Effect transition="in" filter="wipe(left)">
                                      <p:cBhvr>
                                        <p:cTn id="69" dur="500"/>
                                        <p:tgtEl>
                                          <p:spTgt spid="3">
                                            <p:txEl>
                                              <p:pRg st="14" end="1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
                                            <p:txEl>
                                              <p:pRg st="15" end="15"/>
                                            </p:txEl>
                                          </p:spTgt>
                                        </p:tgtEl>
                                        <p:attrNameLst>
                                          <p:attrName>style.visibility</p:attrName>
                                        </p:attrNameLst>
                                      </p:cBhvr>
                                      <p:to>
                                        <p:strVal val="visible"/>
                                      </p:to>
                                    </p:set>
                                    <p:animEffect transition="in" filter="wipe(left)">
                                      <p:cBhvr>
                                        <p:cTn id="74" dur="500"/>
                                        <p:tgtEl>
                                          <p:spTgt spid="3">
                                            <p:txEl>
                                              <p:pRg st="15" end="1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animEffect transition="in" filter="wipe(left)">
                                      <p:cBhvr>
                                        <p:cTn id="79" dur="500"/>
                                        <p:tgtEl>
                                          <p:spTgt spid="3">
                                            <p:txEl>
                                              <p:pRg st="16" end="16"/>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
                                            <p:txEl>
                                              <p:pRg st="17" end="17"/>
                                            </p:txEl>
                                          </p:spTgt>
                                        </p:tgtEl>
                                        <p:attrNameLst>
                                          <p:attrName>style.visibility</p:attrName>
                                        </p:attrNameLst>
                                      </p:cBhvr>
                                      <p:to>
                                        <p:strVal val="visible"/>
                                      </p:to>
                                    </p:set>
                                    <p:animEffect transition="in" filter="wipe(left)">
                                      <p:cBhvr>
                                        <p:cTn id="84" dur="500"/>
                                        <p:tgtEl>
                                          <p:spTgt spid="3">
                                            <p:txEl>
                                              <p:pRg st="17" end="17"/>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3">
                                            <p:txEl>
                                              <p:pRg st="18" end="18"/>
                                            </p:txEl>
                                          </p:spTgt>
                                        </p:tgtEl>
                                        <p:attrNameLst>
                                          <p:attrName>style.visibility</p:attrName>
                                        </p:attrNameLst>
                                      </p:cBhvr>
                                      <p:to>
                                        <p:strVal val="visible"/>
                                      </p:to>
                                    </p:set>
                                    <p:animEffect transition="in" filter="wipe(left)">
                                      <p:cBhvr>
                                        <p:cTn id="89" dur="500"/>
                                        <p:tgtEl>
                                          <p:spTgt spid="3">
                                            <p:txEl>
                                              <p:pRg st="18" end="18"/>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
                                            <p:txEl>
                                              <p:pRg st="19" end="19"/>
                                            </p:txEl>
                                          </p:spTgt>
                                        </p:tgtEl>
                                        <p:attrNameLst>
                                          <p:attrName>style.visibility</p:attrName>
                                        </p:attrNameLst>
                                      </p:cBhvr>
                                      <p:to>
                                        <p:strVal val="visible"/>
                                      </p:to>
                                    </p:set>
                                    <p:animEffect transition="in" filter="wipe(left)">
                                      <p:cBhvr>
                                        <p:cTn id="94"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571877"/>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424112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Rounded Rectangular Callout 15">
            <a:extLst>
              <a:ext uri="{FF2B5EF4-FFF2-40B4-BE49-F238E27FC236}">
                <a16:creationId xmlns:a16="http://schemas.microsoft.com/office/drawing/2014/main" id="{649482FD-392C-E44C-8842-D232E8BB311F}"/>
              </a:ext>
            </a:extLst>
          </p:cNvPr>
          <p:cNvSpPr>
            <a:spLocks noChangeArrowheads="1"/>
          </p:cNvSpPr>
          <p:nvPr/>
        </p:nvSpPr>
        <p:spPr bwMode="auto">
          <a:xfrm>
            <a:off x="4241966" y="3715580"/>
            <a:ext cx="2644959" cy="1087754"/>
          </a:xfrm>
          <a:prstGeom prst="wedgeRoundRectCallout">
            <a:avLst>
              <a:gd name="adj1" fmla="val -36740"/>
              <a:gd name="adj2" fmla="val -144104"/>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wait(&amp;lock)</a:t>
            </a:r>
            <a:r>
              <a:rPr lang="en-US" dirty="0">
                <a:latin typeface="Gill Sans Light" panose="020B0302020104020203" pitchFamily="34" charset="-79"/>
                <a:cs typeface="Gill Sans Light" panose="020B0302020104020203" pitchFamily="34" charset="-79"/>
              </a:rPr>
              <a:t> puts thread on </a:t>
            </a:r>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and releases lock</a:t>
            </a:r>
          </a:p>
        </p:txBody>
      </p:sp>
    </p:spTree>
    <p:extLst>
      <p:ext uri="{BB962C8B-B14F-4D97-AF65-F5344CB8AC3E}">
        <p14:creationId xmlns:p14="http://schemas.microsoft.com/office/powerpoint/2010/main" val="231118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53996"/>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77835" y="4378082"/>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7763464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47607E-EEDF-3746-9EC1-682984592A0D}"/>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179223"/>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8396047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0" name="Rounded Rectangular Callout 19">
            <a:extLst>
              <a:ext uri="{FF2B5EF4-FFF2-40B4-BE49-F238E27FC236}">
                <a16:creationId xmlns:a16="http://schemas.microsoft.com/office/drawing/2014/main" id="{B94301B0-9E12-3E45-B37E-1EF704BB9497}"/>
              </a:ext>
            </a:extLst>
          </p:cNvPr>
          <p:cNvSpPr>
            <a:spLocks noChangeArrowheads="1"/>
          </p:cNvSpPr>
          <p:nvPr/>
        </p:nvSpPr>
        <p:spPr bwMode="auto">
          <a:xfrm>
            <a:off x="6261904" y="3895603"/>
            <a:ext cx="2644959" cy="1087754"/>
          </a:xfrm>
          <a:prstGeom prst="wedgeRoundRectCallout">
            <a:avLst>
              <a:gd name="adj1" fmla="val 8831"/>
              <a:gd name="adj2" fmla="val -164483"/>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signal()</a:t>
            </a:r>
            <a:r>
              <a:rPr lang="en-US" dirty="0">
                <a:latin typeface="Gill Sans Light" panose="020B0302020104020203" pitchFamily="34" charset="-79"/>
                <a:cs typeface="Gill Sans Light" panose="020B0302020104020203" pitchFamily="34" charset="-79"/>
              </a:rPr>
              <a:t> wakes up and moves it to ready queue</a:t>
            </a:r>
          </a:p>
        </p:txBody>
      </p:sp>
      <p:sp>
        <p:nvSpPr>
          <p:cNvPr id="21" name="Rectangle 20">
            <a:extLst>
              <a:ext uri="{FF2B5EF4-FFF2-40B4-BE49-F238E27FC236}">
                <a16:creationId xmlns:a16="http://schemas.microsoft.com/office/drawing/2014/main" id="{1862A3F6-2E67-C94F-9DA4-39E28086ECD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64B28AED-0B42-C941-B1B4-F00FBDC9E3E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410422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a:t>
            </a:r>
            <a:r>
              <a:rPr lang="en-US" dirty="0">
                <a:solidFill>
                  <a:srgbClr val="FF0000"/>
                </a:solidFill>
                <a:latin typeface="Gill Sans Light" panose="020B0302020104020203" pitchFamily="34" charset="-79"/>
                <a:cs typeface="Gill Sans Light" panose="020B0302020104020203" pitchFamily="34" charset="-79"/>
                <a:sym typeface="Wingdings" charset="0"/>
              </a:rPr>
              <a:t>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0DD9E50F-D782-6A4A-8BEA-2C1CF68CFE50}"/>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C48B04B0-BD9E-7240-AD68-A5727B88EBA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8394116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656143" y="3888803"/>
            <a:ext cx="184088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802685"/>
            <a:ext cx="2766060" cy="251901"/>
          </a:xfrm>
          <a:prstGeom prst="rect">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(Ready)</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13367EA1-9D70-EA46-B047-A82D3C768F5C}"/>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76E68F31-D61F-3D40-B8DD-87618935C5EE}"/>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175051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ounded Rectangular Callout 22">
            <a:extLst>
              <a:ext uri="{FF2B5EF4-FFF2-40B4-BE49-F238E27FC236}">
                <a16:creationId xmlns:a16="http://schemas.microsoft.com/office/drawing/2014/main" id="{A640945B-B258-424A-8332-F4C436F4136D}"/>
              </a:ext>
            </a:extLst>
          </p:cNvPr>
          <p:cNvSpPr>
            <a:spLocks noChangeArrowheads="1"/>
          </p:cNvSpPr>
          <p:nvPr/>
        </p:nvSpPr>
        <p:spPr bwMode="auto">
          <a:xfrm>
            <a:off x="3276127" y="3831833"/>
            <a:ext cx="2644959" cy="1087754"/>
          </a:xfrm>
          <a:prstGeom prst="wedgeRoundRectCallout">
            <a:avLst>
              <a:gd name="adj1" fmla="val 96307"/>
              <a:gd name="adj2" fmla="val -189957"/>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T3 is scheduled first</a:t>
            </a:r>
          </a:p>
        </p:txBody>
      </p:sp>
      <p:sp>
        <p:nvSpPr>
          <p:cNvPr id="24" name="Rectangle 23">
            <a:extLst>
              <a:ext uri="{FF2B5EF4-FFF2-40B4-BE49-F238E27FC236}">
                <a16:creationId xmlns:a16="http://schemas.microsoft.com/office/drawing/2014/main" id="{986F91EA-57BD-764E-A810-9D63DBA6635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FEAF6DEB-6F81-534E-A1C7-1DE9036223A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2151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763646"/>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9" name="Rectangle 18">
            <a:extLst>
              <a:ext uri="{FF2B5EF4-FFF2-40B4-BE49-F238E27FC236}">
                <a16:creationId xmlns:a16="http://schemas.microsoft.com/office/drawing/2014/main" id="{696B48BD-1C0F-4649-BBAD-041C05F8A032}"/>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27D15DB9-A6B2-DC47-8E53-457B6B236D3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9405215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5179286"/>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354874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ko-KR" dirty="0"/>
              <a:t>How Does </a:t>
            </a:r>
            <a:r>
              <a:rPr lang="en-US" altLang="ko-KR" dirty="0">
                <a:latin typeface="Ubuntu Mono" panose="020B0509030602030204" pitchFamily="49" charset="0"/>
              </a:rPr>
              <a:t>stub</a:t>
            </a:r>
            <a:r>
              <a:rPr lang="en-US" altLang="ko-KR" dirty="0"/>
              <a:t> Look Like?</a:t>
            </a:r>
          </a:p>
        </p:txBody>
      </p:sp>
      <p:sp>
        <p:nvSpPr>
          <p:cNvPr id="393219" name="Rectangle 3"/>
          <p:cNvSpPr>
            <a:spLocks noGrp="1" noChangeArrowheads="1"/>
          </p:cNvSpPr>
          <p:nvPr>
            <p:ph type="body" idx="1"/>
          </p:nvPr>
        </p:nvSpPr>
        <p:spPr>
          <a:xfrm>
            <a:off x="628650" y="1689847"/>
            <a:ext cx="7886700" cy="4968875"/>
          </a:xfrm>
        </p:spPr>
        <p:txBody>
          <a:bodyPr/>
          <a:lstStyle/>
          <a:p>
            <a:pPr marL="0" indent="0">
              <a:lnSpc>
                <a:spcPct val="77000"/>
              </a:lnSpc>
              <a:buNone/>
            </a:pPr>
            <a:r>
              <a:rPr lang="en-US" altLang="ko-KR" sz="1400" dirty="0">
                <a:latin typeface="Ubuntu Mono" panose="020B0509030602030204" pitchFamily="49" charset="0"/>
              </a:rPr>
              <a:t>void stub(void *(*</a:t>
            </a:r>
            <a:r>
              <a:rPr lang="en-US" altLang="ko-KR" sz="1400" dirty="0" err="1">
                <a:latin typeface="Ubuntu Mono" panose="020B0509030602030204" pitchFamily="49" charset="0"/>
              </a:rPr>
              <a:t>func</a:t>
            </a:r>
            <a:r>
              <a:rPr lang="en-US" altLang="ko-KR" sz="1400" dirty="0">
                <a:latin typeface="Ubuntu Mono" panose="020B0509030602030204" pitchFamily="49" charset="0"/>
              </a:rPr>
              <a:t>)(void*), void *</a:t>
            </a:r>
            <a:r>
              <a:rPr lang="en-US" altLang="ko-KR" sz="1400" dirty="0" err="1">
                <a:latin typeface="Ubuntu Mono" panose="020B0509030602030204" pitchFamily="49" charset="0"/>
              </a:rPr>
              <a:t>args</a:t>
            </a:r>
            <a:r>
              <a:rPr lang="en-US" altLang="ko-KR" sz="1400" dirty="0">
                <a:latin typeface="Ubuntu Mono" panose="020B0509030602030204" pitchFamily="49" charset="0"/>
              </a:rPr>
              <a:t>) {</a:t>
            </a: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do_startup_housekeeping</a:t>
            </a:r>
            <a:r>
              <a:rPr lang="en-US" altLang="ko-KR" sz="1400" dirty="0">
                <a:latin typeface="Ubuntu Mono" panose="020B0509030602030204" pitchFamily="49" charset="0"/>
              </a:rPr>
              <a:t>();</a:t>
            </a:r>
          </a:p>
          <a:p>
            <a:pPr marL="0" indent="0">
              <a:lnSpc>
                <a:spcPct val="77000"/>
              </a:lnSpc>
              <a:buNone/>
            </a:pPr>
            <a:r>
              <a:rPr lang="en-US" altLang="ko-KR" sz="1400" dirty="0">
                <a:latin typeface="Ubuntu Mono" panose="020B0509030602030204" pitchFamily="49" charset="0"/>
              </a:rPr>
              <a:t>    </a:t>
            </a:r>
            <a:r>
              <a:rPr lang="en-US" altLang="ko-KR" sz="1400" dirty="0">
                <a:solidFill>
                  <a:srgbClr val="00B050"/>
                </a:solidFill>
                <a:latin typeface="Ubuntu Mono" panose="020B0509030602030204" pitchFamily="49" charset="0"/>
              </a:rPr>
              <a:t>// run function</a:t>
            </a:r>
            <a:endParaRPr lang="en-US" altLang="ko-KR" sz="1400" dirty="0">
              <a:latin typeface="Ubuntu Mono" panose="020B0509030602030204" pitchFamily="49" charset="0"/>
            </a:endParaRP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func</a:t>
            </a:r>
            <a:r>
              <a:rPr lang="en-US" altLang="ko-KR" sz="1400" dirty="0">
                <a:latin typeface="Ubuntu Mono" panose="020B0509030602030204" pitchFamily="49" charset="0"/>
              </a:rPr>
              <a:t>)(</a:t>
            </a:r>
            <a:r>
              <a:rPr lang="en-US" altLang="ko-KR" sz="1400" dirty="0" err="1">
                <a:latin typeface="Ubuntu Mono" panose="020B0509030602030204" pitchFamily="49" charset="0"/>
              </a:rPr>
              <a:t>args</a:t>
            </a:r>
            <a:r>
              <a:rPr lang="en-US" altLang="ko-KR" sz="1400" dirty="0">
                <a:latin typeface="Ubuntu Mono" panose="020B0509030602030204" pitchFamily="49" charset="0"/>
              </a:rPr>
              <a:t>);</a:t>
            </a:r>
          </a:p>
          <a:p>
            <a:pPr marL="0" indent="0">
              <a:lnSpc>
                <a:spcPct val="77000"/>
              </a:lnSpc>
              <a:buNone/>
            </a:pPr>
            <a:r>
              <a:rPr lang="en-US" sz="1400" dirty="0">
                <a:solidFill>
                  <a:srgbClr val="00B050"/>
                </a:solidFill>
                <a:latin typeface="Ubuntu Mono" panose="020B0509030602030204" pitchFamily="49" charset="0"/>
              </a:rPr>
              <a:t>    // If </a:t>
            </a:r>
            <a:r>
              <a:rPr lang="en-US" sz="1400" dirty="0" err="1">
                <a:solidFill>
                  <a:srgbClr val="00B050"/>
                </a:solidFill>
                <a:latin typeface="Ubuntu Mono" panose="020B0509030602030204" pitchFamily="49" charset="0"/>
              </a:rPr>
              <a:t>func</a:t>
            </a:r>
            <a:r>
              <a:rPr lang="en-US" sz="1400" dirty="0">
                <a:solidFill>
                  <a:srgbClr val="00B050"/>
                </a:solidFill>
                <a:latin typeface="Ubuntu Mono" panose="020B0509030602030204" pitchFamily="49" charset="0"/>
              </a:rPr>
              <a:t> doesn’t call exit, call it here</a:t>
            </a:r>
            <a:endParaRPr lang="en-US" altLang="ko-KR" sz="1400" dirty="0">
              <a:solidFill>
                <a:srgbClr val="00B050"/>
              </a:solidFill>
              <a:latin typeface="Ubuntu Mono" panose="020B0509030602030204" pitchFamily="49" charset="0"/>
            </a:endParaRP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thread_exit</a:t>
            </a:r>
            <a:r>
              <a:rPr lang="en-US" altLang="ko-KR" sz="1400" dirty="0">
                <a:latin typeface="Ubuntu Mono" panose="020B0509030602030204" pitchFamily="49" charset="0"/>
              </a:rPr>
              <a:t>();</a:t>
            </a:r>
          </a:p>
          <a:p>
            <a:pPr marL="0" indent="0">
              <a:lnSpc>
                <a:spcPct val="77000"/>
              </a:lnSpc>
              <a:buNone/>
            </a:pPr>
            <a:r>
              <a:rPr lang="en-US" altLang="ko-KR" sz="1400" dirty="0">
                <a:latin typeface="Ubuntu Mono" panose="020B0509030602030204" pitchFamily="49" charset="0"/>
              </a:rPr>
              <a:t>}</a:t>
            </a:r>
            <a:endParaRPr lang="en-US" altLang="ko-KR" sz="1400" dirty="0"/>
          </a:p>
          <a:p>
            <a:endParaRPr lang="en-US" altLang="ko-KR" sz="2000" dirty="0"/>
          </a:p>
          <a:p>
            <a:r>
              <a:rPr lang="en-US" altLang="ko-KR" sz="2000" dirty="0"/>
              <a:t>Startup housekeeping includes</a:t>
            </a:r>
          </a:p>
          <a:p>
            <a:pPr lvl="1"/>
            <a:r>
              <a:rPr lang="en-US" altLang="ko-KR" sz="1800" dirty="0"/>
              <a:t>Things like recording start time of thread and other statistics</a:t>
            </a:r>
          </a:p>
          <a:p>
            <a:pPr lvl="1"/>
            <a:r>
              <a:rPr lang="en-US" altLang="ko-KR" sz="1800" dirty="0"/>
              <a:t>Switching to user mode, enabling interrupts, changing status to </a:t>
            </a:r>
            <a:r>
              <a:rPr lang="en-US" altLang="ko-KR" sz="1600" dirty="0">
                <a:latin typeface="Ubuntu Mono" panose="020B0509030602030204" pitchFamily="49" charset="0"/>
              </a:rPr>
              <a:t>RUNNING</a:t>
            </a:r>
            <a:r>
              <a:rPr lang="en-US" altLang="ko-KR" sz="1800" dirty="0"/>
              <a:t> etc.</a:t>
            </a:r>
          </a:p>
          <a:p>
            <a:r>
              <a:rPr lang="en-US" altLang="ko-KR" sz="2000" dirty="0"/>
              <a:t>Stack will grow and shrink with execution of thread</a:t>
            </a:r>
          </a:p>
          <a:p>
            <a:r>
              <a:rPr lang="en-US" altLang="ko-KR" sz="2000" dirty="0"/>
              <a:t>Final return from thread returns into </a:t>
            </a:r>
            <a:r>
              <a:rPr lang="en-US" altLang="ko-KR" sz="1800" dirty="0">
                <a:latin typeface="Ubuntu Mono" panose="020B0509030602030204" pitchFamily="49" charset="0"/>
              </a:rPr>
              <a:t>stub()</a:t>
            </a:r>
            <a:r>
              <a:rPr lang="en-US" altLang="ko-KR" sz="2000" dirty="0"/>
              <a:t> which calls </a:t>
            </a:r>
            <a:r>
              <a:rPr lang="en-US" altLang="ko-KR" sz="1800" dirty="0" err="1">
                <a:latin typeface="Ubuntu Mono" panose="020B0509030602030204" pitchFamily="49" charset="0"/>
              </a:rPr>
              <a:t>thread_exit</a:t>
            </a:r>
            <a:r>
              <a:rPr lang="en-US" altLang="ko-KR" sz="1800" dirty="0">
                <a:latin typeface="Ubuntu Mono" panose="020B0509030602030204" pitchFamily="49" charset="0"/>
              </a:rPr>
              <a:t>()</a:t>
            </a:r>
            <a:r>
              <a:rPr lang="en-US" altLang="ko-KR" sz="2000" dirty="0"/>
              <a:t> which wake up another sleeping thread if there are any</a:t>
            </a:r>
          </a:p>
        </p:txBody>
      </p:sp>
      <p:sp>
        <p:nvSpPr>
          <p:cNvPr id="13" name="Rectangle 7">
            <a:extLst>
              <a:ext uri="{FF2B5EF4-FFF2-40B4-BE49-F238E27FC236}">
                <a16:creationId xmlns:a16="http://schemas.microsoft.com/office/drawing/2014/main" id="{F022378D-8876-5942-8132-BABF9AE083F8}"/>
              </a:ext>
            </a:extLst>
          </p:cNvPr>
          <p:cNvSpPr>
            <a:spLocks noChangeArrowheads="1"/>
          </p:cNvSpPr>
          <p:nvPr/>
        </p:nvSpPr>
        <p:spPr bwMode="auto">
          <a:xfrm flipV="1">
            <a:off x="6088649" y="2060633"/>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func</a:t>
            </a:r>
            <a:r>
              <a:rPr lang="en-US" altLang="ko-KR" sz="1600" b="0" dirty="0">
                <a:latin typeface="Ubuntu Mono" panose="020B0509030602030204" pitchFamily="49" charset="0"/>
                <a:ea typeface="Consolas" charset="0"/>
                <a:cs typeface="Consolas" charset="0"/>
              </a:rPr>
              <a:t>(</a:t>
            </a:r>
            <a:r>
              <a:rPr lang="en-US" altLang="ko-KR" sz="1600" b="0" dirty="0" err="1">
                <a:latin typeface="Ubuntu Mono" panose="020B0509030602030204" pitchFamily="49" charset="0"/>
                <a:ea typeface="Consolas" charset="0"/>
                <a:cs typeface="Consolas" charset="0"/>
              </a:rPr>
              <a:t>args</a:t>
            </a:r>
            <a:r>
              <a:rPr lang="en-US" altLang="ko-KR" sz="1600" b="0" dirty="0">
                <a:latin typeface="Ubuntu Mono" panose="020B0509030602030204" pitchFamily="49" charset="0"/>
                <a:ea typeface="Consolas" charset="0"/>
                <a:cs typeface="Consolas" charset="0"/>
              </a:rPr>
              <a:t>)</a:t>
            </a:r>
          </a:p>
        </p:txBody>
      </p:sp>
      <p:sp>
        <p:nvSpPr>
          <p:cNvPr id="17" name="Rectangle 6">
            <a:extLst>
              <a:ext uri="{FF2B5EF4-FFF2-40B4-BE49-F238E27FC236}">
                <a16:creationId xmlns:a16="http://schemas.microsoft.com/office/drawing/2014/main" id="{BEF3169A-D2C7-D24D-9D5B-901C225B9197}"/>
              </a:ext>
            </a:extLst>
          </p:cNvPr>
          <p:cNvSpPr>
            <a:spLocks noChangeArrowheads="1"/>
          </p:cNvSpPr>
          <p:nvPr/>
        </p:nvSpPr>
        <p:spPr bwMode="auto">
          <a:xfrm flipV="1">
            <a:off x="6088649" y="2863036"/>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18" name="Arc 13">
            <a:extLst>
              <a:ext uri="{FF2B5EF4-FFF2-40B4-BE49-F238E27FC236}">
                <a16:creationId xmlns:a16="http://schemas.microsoft.com/office/drawing/2014/main" id="{72F3A926-8214-BD48-BD47-D876CEE40F0A}"/>
              </a:ext>
            </a:extLst>
          </p:cNvPr>
          <p:cNvSpPr>
            <a:spLocks/>
          </p:cNvSpPr>
          <p:nvPr/>
        </p:nvSpPr>
        <p:spPr bwMode="auto">
          <a:xfrm flipH="1" flipV="1">
            <a:off x="5632913" y="2271949"/>
            <a:ext cx="455735" cy="836172"/>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19" name="Text Box 14">
            <a:extLst>
              <a:ext uri="{FF2B5EF4-FFF2-40B4-BE49-F238E27FC236}">
                <a16:creationId xmlns:a16="http://schemas.microsoft.com/office/drawing/2014/main" id="{96743943-1131-2E4B-A88A-FA17A40DF6F0}"/>
              </a:ext>
            </a:extLst>
          </p:cNvPr>
          <p:cNvSpPr txBox="1">
            <a:spLocks noChangeArrowheads="1"/>
          </p:cNvSpPr>
          <p:nvPr/>
        </p:nvSpPr>
        <p:spPr bwMode="auto">
          <a:xfrm rot="16200000">
            <a:off x="4763878" y="2480141"/>
            <a:ext cx="1375698"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Switch Mode</a:t>
            </a:r>
          </a:p>
        </p:txBody>
      </p:sp>
      <p:sp>
        <p:nvSpPr>
          <p:cNvPr id="21" name="Text Box 11">
            <a:extLst>
              <a:ext uri="{FF2B5EF4-FFF2-40B4-BE49-F238E27FC236}">
                <a16:creationId xmlns:a16="http://schemas.microsoft.com/office/drawing/2014/main" id="{126FDA2D-B234-BD45-A1C2-F47EC75259E5}"/>
              </a:ext>
            </a:extLst>
          </p:cNvPr>
          <p:cNvSpPr txBox="1">
            <a:spLocks noChangeArrowheads="1"/>
          </p:cNvSpPr>
          <p:nvPr/>
        </p:nvSpPr>
        <p:spPr bwMode="auto">
          <a:xfrm>
            <a:off x="7695679" y="1948783"/>
            <a:ext cx="851515"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2" name="Text Box 11">
            <a:extLst>
              <a:ext uri="{FF2B5EF4-FFF2-40B4-BE49-F238E27FC236}">
                <a16:creationId xmlns:a16="http://schemas.microsoft.com/office/drawing/2014/main" id="{EDC2B3C1-246D-0A49-8020-4B0D927DD71A}"/>
              </a:ext>
            </a:extLst>
          </p:cNvPr>
          <p:cNvSpPr txBox="1">
            <a:spLocks noChangeArrowheads="1"/>
          </p:cNvSpPr>
          <p:nvPr/>
        </p:nvSpPr>
        <p:spPr bwMode="auto">
          <a:xfrm>
            <a:off x="7737677" y="2782669"/>
            <a:ext cx="767518"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Tree>
    <p:extLst>
      <p:ext uri="{BB962C8B-B14F-4D97-AF65-F5344CB8AC3E}">
        <p14:creationId xmlns:p14="http://schemas.microsoft.com/office/powerpoint/2010/main" val="112791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250"/>
                                  </p:stCondLst>
                                  <p:childTnLst>
                                    <p:set>
                                      <p:cBhvr>
                                        <p:cTn id="6" dur="1" fill="hold">
                                          <p:stCondLst>
                                            <p:cond delay="0"/>
                                          </p:stCondLst>
                                        </p:cTn>
                                        <p:tgtEl>
                                          <p:spTgt spid="393219">
                                            <p:txEl>
                                              <p:pRg st="0" end="0"/>
                                            </p:txEl>
                                          </p:spTgt>
                                        </p:tgtEl>
                                        <p:attrNameLst>
                                          <p:attrName>style.visibility</p:attrName>
                                        </p:attrNameLst>
                                      </p:cBhvr>
                                      <p:to>
                                        <p:strVal val="visible"/>
                                      </p:to>
                                    </p:set>
                                    <p:animEffect transition="in" filter="wipe(left)">
                                      <p:cBhvr>
                                        <p:cTn id="7" dur="500"/>
                                        <p:tgtEl>
                                          <p:spTgt spid="393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250"/>
                                  </p:stCondLst>
                                  <p:childTnLst>
                                    <p:set>
                                      <p:cBhvr>
                                        <p:cTn id="11" dur="1" fill="hold">
                                          <p:stCondLst>
                                            <p:cond delay="0"/>
                                          </p:stCondLst>
                                        </p:cTn>
                                        <p:tgtEl>
                                          <p:spTgt spid="393219">
                                            <p:txEl>
                                              <p:pRg st="1" end="1"/>
                                            </p:txEl>
                                          </p:spTgt>
                                        </p:tgtEl>
                                        <p:attrNameLst>
                                          <p:attrName>style.visibility</p:attrName>
                                        </p:attrNameLst>
                                      </p:cBhvr>
                                      <p:to>
                                        <p:strVal val="visible"/>
                                      </p:to>
                                    </p:set>
                                    <p:animEffect transition="in" filter="wipe(left)">
                                      <p:cBhvr>
                                        <p:cTn id="12" dur="500"/>
                                        <p:tgtEl>
                                          <p:spTgt spid="393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250"/>
                                  </p:stCondLst>
                                  <p:childTnLst>
                                    <p:set>
                                      <p:cBhvr>
                                        <p:cTn id="16" dur="1" fill="hold">
                                          <p:stCondLst>
                                            <p:cond delay="0"/>
                                          </p:stCondLst>
                                        </p:cTn>
                                        <p:tgtEl>
                                          <p:spTgt spid="393219">
                                            <p:txEl>
                                              <p:pRg st="2" end="2"/>
                                            </p:txEl>
                                          </p:spTgt>
                                        </p:tgtEl>
                                        <p:attrNameLst>
                                          <p:attrName>style.visibility</p:attrName>
                                        </p:attrNameLst>
                                      </p:cBhvr>
                                      <p:to>
                                        <p:strVal val="visible"/>
                                      </p:to>
                                    </p:set>
                                  </p:childTnLst>
                                </p:cTn>
                              </p:par>
                              <p:par>
                                <p:cTn id="17" presetID="1" presetClass="entr" presetSubtype="0" fill="hold" grpId="0" nodeType="withEffect">
                                  <p:stCondLst>
                                    <p:cond delay="250"/>
                                  </p:stCondLst>
                                  <p:childTnLst>
                                    <p:set>
                                      <p:cBhvr>
                                        <p:cTn id="18" dur="1" fill="hold">
                                          <p:stCondLst>
                                            <p:cond delay="0"/>
                                          </p:stCondLst>
                                        </p:cTn>
                                        <p:tgtEl>
                                          <p:spTgt spid="393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250"/>
                                  </p:stCondLst>
                                  <p:childTnLst>
                                    <p:set>
                                      <p:cBhvr>
                                        <p:cTn id="22" dur="1" fill="hold">
                                          <p:stCondLst>
                                            <p:cond delay="0"/>
                                          </p:stCondLst>
                                        </p:cTn>
                                        <p:tgtEl>
                                          <p:spTgt spid="393219">
                                            <p:txEl>
                                              <p:pRg st="4" end="4"/>
                                            </p:txEl>
                                          </p:spTgt>
                                        </p:tgtEl>
                                        <p:attrNameLst>
                                          <p:attrName>style.visibility</p:attrName>
                                        </p:attrNameLst>
                                      </p:cBhvr>
                                      <p:to>
                                        <p:strVal val="visible"/>
                                      </p:to>
                                    </p:set>
                                  </p:childTnLst>
                                </p:cTn>
                              </p:par>
                              <p:par>
                                <p:cTn id="23" presetID="1" presetClass="entr" presetSubtype="0" fill="hold" grpId="0" nodeType="withEffect">
                                  <p:stCondLst>
                                    <p:cond delay="250"/>
                                  </p:stCondLst>
                                  <p:childTnLst>
                                    <p:set>
                                      <p:cBhvr>
                                        <p:cTn id="24" dur="1" fill="hold">
                                          <p:stCondLst>
                                            <p:cond delay="0"/>
                                          </p:stCondLst>
                                        </p:cTn>
                                        <p:tgtEl>
                                          <p:spTgt spid="393219">
                                            <p:txEl>
                                              <p:pRg st="5" end="5"/>
                                            </p:txEl>
                                          </p:spTgt>
                                        </p:tgtEl>
                                        <p:attrNameLst>
                                          <p:attrName>style.visibility</p:attrName>
                                        </p:attrNameLst>
                                      </p:cBhvr>
                                      <p:to>
                                        <p:strVal val="visible"/>
                                      </p:to>
                                    </p:set>
                                  </p:childTnLst>
                                </p:cTn>
                              </p:par>
                              <p:par>
                                <p:cTn id="25" presetID="1" presetClass="entr" presetSubtype="0" fill="hold" grpId="0" nodeType="withEffect">
                                  <p:stCondLst>
                                    <p:cond delay="250"/>
                                  </p:stCondLst>
                                  <p:childTnLst>
                                    <p:set>
                                      <p:cBhvr>
                                        <p:cTn id="26" dur="1" fill="hold">
                                          <p:stCondLst>
                                            <p:cond delay="0"/>
                                          </p:stCondLst>
                                        </p:cTn>
                                        <p:tgtEl>
                                          <p:spTgt spid="3932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down)">
                                      <p:cBhvr>
                                        <p:cTn id="31" dur="500"/>
                                        <p:tgtEl>
                                          <p:spTgt spid="2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down)">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down)">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3219">
                                            <p:txEl>
                                              <p:pRg st="8" end="8"/>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3219">
                                            <p:txEl>
                                              <p:pRg st="9" end="9"/>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3219">
                                            <p:txEl>
                                              <p:pRg st="10" end="10"/>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3219">
                                            <p:txEl>
                                              <p:pRg st="11" end="11"/>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32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uiExpand="1" build="p"/>
      <p:bldP spid="13" grpId="0" animBg="1"/>
      <p:bldP spid="17" grpId="0" animBg="1"/>
      <p:bldP spid="18" grpId="0" animBg="1"/>
      <p:bldP spid="19" grpId="0"/>
      <p:bldP spid="21" grpId="0"/>
      <p:bldP spid="22"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623355" y="3900728"/>
            <a:ext cx="184088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6010567"/>
            <a:ext cx="2766060" cy="251901"/>
          </a:xfrm>
          <a:prstGeom prst="rect">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3326098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212279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5191176"/>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5" name="Rounded Rectangular Callout 14">
            <a:extLst>
              <a:ext uri="{FF2B5EF4-FFF2-40B4-BE49-F238E27FC236}">
                <a16:creationId xmlns:a16="http://schemas.microsoft.com/office/drawing/2014/main" id="{8C7F0BF5-C278-EE46-A45A-057142B70230}"/>
              </a:ext>
            </a:extLst>
          </p:cNvPr>
          <p:cNvSpPr>
            <a:spLocks noChangeArrowheads="1"/>
          </p:cNvSpPr>
          <p:nvPr/>
        </p:nvSpPr>
        <p:spPr bwMode="auto">
          <a:xfrm>
            <a:off x="3750844" y="4283632"/>
            <a:ext cx="1642311" cy="1087754"/>
          </a:xfrm>
          <a:prstGeom prst="wedgeRoundRectCallout">
            <a:avLst>
              <a:gd name="adj1" fmla="val -92600"/>
              <a:gd name="adj2" fmla="val 46948"/>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Error!</a:t>
            </a:r>
          </a:p>
        </p:txBody>
      </p:sp>
    </p:spTree>
    <p:extLst>
      <p:ext uri="{BB962C8B-B14F-4D97-AF65-F5344CB8AC3E}">
        <p14:creationId xmlns:p14="http://schemas.microsoft.com/office/powerpoint/2010/main" val="2115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775534"/>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8" name="Rounded Rectangular Callout 17">
            <a:extLst>
              <a:ext uri="{FF2B5EF4-FFF2-40B4-BE49-F238E27FC236}">
                <a16:creationId xmlns:a16="http://schemas.microsoft.com/office/drawing/2014/main" id="{2D8646B3-3108-F146-A24B-CEA374768813}"/>
              </a:ext>
            </a:extLst>
          </p:cNvPr>
          <p:cNvSpPr>
            <a:spLocks noChangeArrowheads="1"/>
          </p:cNvSpPr>
          <p:nvPr/>
        </p:nvSpPr>
        <p:spPr bwMode="auto">
          <a:xfrm>
            <a:off x="3750844" y="3871726"/>
            <a:ext cx="1642311" cy="1087754"/>
          </a:xfrm>
          <a:prstGeom prst="wedgeRoundRectCallout">
            <a:avLst>
              <a:gd name="adj1" fmla="val -90913"/>
              <a:gd name="adj2" fmla="val 44400"/>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Check again if empty!</a:t>
            </a:r>
          </a:p>
        </p:txBody>
      </p:sp>
    </p:spTree>
    <p:extLst>
      <p:ext uri="{BB962C8B-B14F-4D97-AF65-F5344CB8AC3E}">
        <p14:creationId xmlns:p14="http://schemas.microsoft.com/office/powerpoint/2010/main" val="292837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9776940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endParaRPr lang="en-US" dirty="0"/>
          </a:p>
        </p:txBody>
      </p:sp>
      <p:sp>
        <p:nvSpPr>
          <p:cNvPr id="3" name="Content Placeholder 2"/>
          <p:cNvSpPr>
            <a:spLocks noGrp="1"/>
          </p:cNvSpPr>
          <p:nvPr>
            <p:ph idx="1"/>
          </p:nvPr>
        </p:nvSpPr>
        <p:spPr/>
        <p:txBody>
          <a:bodyPr/>
          <a:lstStyle/>
          <a:p>
            <a:pPr marL="0" indent="0">
              <a:buNone/>
            </a:pPr>
            <a:r>
              <a:rPr lang="en-US" sz="2400" dirty="0"/>
              <a:t>When waiting upon a </a:t>
            </a:r>
            <a:r>
              <a:rPr lang="en-US" sz="2400" i="1" dirty="0"/>
              <a:t>Condition</a:t>
            </a:r>
            <a:r>
              <a:rPr lang="en-US" sz="2400" dirty="0"/>
              <a:t>, a </a:t>
            </a:r>
            <a:r>
              <a:rPr lang="en-US" sz="2400" dirty="0">
                <a:solidFill>
                  <a:srgbClr val="FF0000"/>
                </a:solidFill>
              </a:rPr>
              <a:t>spurious wakeup</a:t>
            </a:r>
            <a:r>
              <a:rPr lang="en-US" sz="2400" dirty="0"/>
              <a:t> is permitted to occur, in general, as a concession to the underlying platform semantics. This has little practical impact on most application programs as a </a:t>
            </a:r>
            <a:r>
              <a:rPr lang="en-US" sz="2400" i="1" dirty="0"/>
              <a:t>Condition</a:t>
            </a:r>
            <a:r>
              <a:rPr lang="en-US" sz="2400" dirty="0"/>
              <a:t> should always be waited upon in a loop, testing the state predicate that is being waited for</a:t>
            </a:r>
          </a:p>
          <a:p>
            <a:pPr marL="0" indent="0">
              <a:buNone/>
            </a:pPr>
            <a:endParaRPr lang="en-US" sz="2400" dirty="0"/>
          </a:p>
          <a:p>
            <a:pPr marL="0" indent="0">
              <a:buNone/>
            </a:pPr>
            <a:endParaRPr lang="en-US" sz="2400" dirty="0"/>
          </a:p>
          <a:p>
            <a:pPr marL="0" indent="0">
              <a:buNone/>
            </a:pPr>
            <a:r>
              <a:rPr lang="en-US" sz="2400" dirty="0"/>
              <a:t>From Java User Manual</a:t>
            </a:r>
          </a:p>
        </p:txBody>
      </p:sp>
    </p:spTree>
    <p:extLst>
      <p:ext uri="{BB962C8B-B14F-4D97-AF65-F5344CB8AC3E}">
        <p14:creationId xmlns:p14="http://schemas.microsoft.com/office/powerpoint/2010/main" val="1320606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9978-0B6C-2947-933E-535D73F3A17B}"/>
              </a:ext>
            </a:extLst>
          </p:cNvPr>
          <p:cNvSpPr>
            <a:spLocks noGrp="1"/>
          </p:cNvSpPr>
          <p:nvPr>
            <p:ph type="title"/>
          </p:nvPr>
        </p:nvSpPr>
        <p:spPr/>
        <p:txBody>
          <a:bodyPr/>
          <a:lstStyle/>
          <a:p>
            <a:r>
              <a:rPr lang="en-US" dirty="0"/>
              <a:t>Condition Variable vs. Semaphore</a:t>
            </a:r>
          </a:p>
        </p:txBody>
      </p:sp>
      <p:sp>
        <p:nvSpPr>
          <p:cNvPr id="3" name="Content Placeholder 2">
            <a:extLst>
              <a:ext uri="{FF2B5EF4-FFF2-40B4-BE49-F238E27FC236}">
                <a16:creationId xmlns:a16="http://schemas.microsoft.com/office/drawing/2014/main" id="{F6A1A13E-4F38-354D-8E02-1CFF0916584C}"/>
              </a:ext>
            </a:extLst>
          </p:cNvPr>
          <p:cNvSpPr>
            <a:spLocks noGrp="1"/>
          </p:cNvSpPr>
          <p:nvPr>
            <p:ph idx="1"/>
          </p:nvPr>
        </p:nvSpPr>
        <p:spPr/>
        <p:txBody>
          <a:bodyPr/>
          <a:lstStyle/>
          <a:p>
            <a:r>
              <a:rPr lang="en-US" sz="2000" dirty="0"/>
              <a:t>CV’s </a:t>
            </a:r>
            <a:r>
              <a:rPr lang="en-US" sz="1800" dirty="0">
                <a:latin typeface="Ubuntu Mono" panose="020B0509030602030204" pitchFamily="49" charset="0"/>
              </a:rPr>
              <a:t>signal()</a:t>
            </a:r>
            <a:r>
              <a:rPr lang="en-US" sz="2000" dirty="0"/>
              <a:t> has </a:t>
            </a:r>
            <a:r>
              <a:rPr lang="en-US" sz="2000" dirty="0">
                <a:solidFill>
                  <a:srgbClr val="FF0000"/>
                </a:solidFill>
              </a:rPr>
              <a:t>no memory</a:t>
            </a:r>
          </a:p>
          <a:p>
            <a:pPr lvl="1"/>
            <a:r>
              <a:rPr lang="en-US" sz="1800" dirty="0"/>
              <a:t>If </a:t>
            </a:r>
            <a:r>
              <a:rPr lang="en-US" sz="1600" dirty="0">
                <a:latin typeface="Ubuntu Mono" panose="020B0509030602030204" pitchFamily="49" charset="0"/>
              </a:rPr>
              <a:t>signal()</a:t>
            </a:r>
            <a:r>
              <a:rPr lang="en-US" sz="1800" dirty="0"/>
              <a:t> is called before </a:t>
            </a:r>
            <a:r>
              <a:rPr lang="en-US" sz="1600" dirty="0">
                <a:latin typeface="Ubuntu Mono" panose="020B0509030602030204" pitchFamily="49" charset="0"/>
              </a:rPr>
              <a:t>wait()</a:t>
            </a:r>
            <a:r>
              <a:rPr lang="en-US" sz="1800" dirty="0"/>
              <a:t>, then signal is waisted </a:t>
            </a:r>
          </a:p>
          <a:p>
            <a:r>
              <a:rPr lang="en-US" sz="2000" dirty="0"/>
              <a:t>Semaphore’s </a:t>
            </a:r>
            <a:r>
              <a:rPr lang="en-US" sz="1800" dirty="0">
                <a:latin typeface="Ubuntu Mono" panose="020B0509030602030204" pitchFamily="49" charset="0"/>
              </a:rPr>
              <a:t>V()</a:t>
            </a:r>
            <a:r>
              <a:rPr lang="en-US" sz="2000" dirty="0"/>
              <a:t> has memory</a:t>
            </a:r>
          </a:p>
          <a:p>
            <a:pPr lvl="1"/>
            <a:r>
              <a:rPr lang="en-US" sz="1800" dirty="0"/>
              <a:t>If </a:t>
            </a:r>
            <a:r>
              <a:rPr lang="en-US" sz="1600" dirty="0">
                <a:latin typeface="Ubuntu Mono" panose="020B0509030602030204" pitchFamily="49" charset="0"/>
              </a:rPr>
              <a:t>V()</a:t>
            </a:r>
            <a:r>
              <a:rPr lang="en-US" sz="1800" dirty="0"/>
              <a:t> is called before </a:t>
            </a:r>
            <a:r>
              <a:rPr lang="en-US" sz="1600" dirty="0">
                <a:latin typeface="Ubuntu Mono" panose="020B0509030602030204" pitchFamily="49" charset="0"/>
              </a:rPr>
              <a:t>P()</a:t>
            </a:r>
            <a:r>
              <a:rPr lang="en-US" sz="1800" dirty="0"/>
              <a:t>, </a:t>
            </a:r>
            <a:r>
              <a:rPr lang="en-US" sz="1600" dirty="0">
                <a:latin typeface="Ubuntu Mono" panose="020B0509030602030204" pitchFamily="49" charset="0"/>
              </a:rPr>
              <a:t>P()</a:t>
            </a:r>
            <a:r>
              <a:rPr lang="en-US" sz="1800" dirty="0"/>
              <a:t> will not wait</a:t>
            </a:r>
          </a:p>
          <a:p>
            <a:r>
              <a:rPr lang="en-US" sz="2000" dirty="0"/>
              <a:t>Generally, it’s better to use monitors but not always</a:t>
            </a:r>
          </a:p>
          <a:p>
            <a:r>
              <a:rPr lang="en-US" sz="2000" dirty="0"/>
              <a:t>Example: interrupt handlers</a:t>
            </a:r>
          </a:p>
          <a:p>
            <a:pPr lvl="1"/>
            <a:r>
              <a:rPr lang="en-US" sz="1800" dirty="0"/>
              <a:t>Shared memory is read/written concurrently by HW and kernel</a:t>
            </a:r>
          </a:p>
          <a:p>
            <a:pPr lvl="1"/>
            <a:r>
              <a:rPr lang="en-US" sz="1800" dirty="0"/>
              <a:t>HW cannot use SW mutexes</a:t>
            </a:r>
          </a:p>
          <a:p>
            <a:pPr lvl="1"/>
            <a:r>
              <a:rPr lang="en-US" sz="1800" dirty="0"/>
              <a:t>Kernel thread checks for data and calls </a:t>
            </a:r>
            <a:r>
              <a:rPr lang="en-US" sz="1600" dirty="0">
                <a:latin typeface="Ubuntu Mono" panose="020B0509030602030204" pitchFamily="49" charset="0"/>
              </a:rPr>
              <a:t>wait()</a:t>
            </a:r>
            <a:r>
              <a:rPr lang="en-US" sz="1800" dirty="0"/>
              <a:t> if there is no data</a:t>
            </a:r>
          </a:p>
          <a:p>
            <a:pPr lvl="1"/>
            <a:r>
              <a:rPr lang="en-US" sz="1800" dirty="0"/>
              <a:t>HW write to shared memory, starts interrupt handler to then call </a:t>
            </a:r>
            <a:r>
              <a:rPr lang="en-US" sz="1600" dirty="0">
                <a:latin typeface="Ubuntu Mono" panose="020B0509030602030204" pitchFamily="49" charset="0"/>
              </a:rPr>
              <a:t>signal()</a:t>
            </a:r>
          </a:p>
          <a:p>
            <a:pPr lvl="2"/>
            <a:r>
              <a:rPr lang="en-US" sz="1400" dirty="0"/>
              <a:t>This is called </a:t>
            </a:r>
            <a:r>
              <a:rPr lang="en-US" sz="1400" i="1" dirty="0">
                <a:solidFill>
                  <a:srgbClr val="FF0000"/>
                </a:solidFill>
              </a:rPr>
              <a:t>naked notify</a:t>
            </a:r>
            <a:r>
              <a:rPr lang="en-US" sz="1400" dirty="0"/>
              <a:t> because interrupt handler hasn’t locked mutex (why?)</a:t>
            </a:r>
          </a:p>
          <a:p>
            <a:pPr lvl="1"/>
            <a:r>
              <a:rPr lang="en-US" sz="1800" dirty="0"/>
              <a:t>This may not work if signal comes before kernel thread calls wait</a:t>
            </a:r>
          </a:p>
          <a:p>
            <a:pPr lvl="1"/>
            <a:r>
              <a:rPr lang="en-US" sz="1800" dirty="0"/>
              <a:t>Common solution is to use semaphores instead</a:t>
            </a:r>
          </a:p>
          <a:p>
            <a:pPr lvl="1"/>
            <a:endParaRPr lang="en-US" sz="1800" dirty="0"/>
          </a:p>
        </p:txBody>
      </p:sp>
    </p:spTree>
    <p:extLst>
      <p:ext uri="{BB962C8B-B14F-4D97-AF65-F5344CB8AC3E}">
        <p14:creationId xmlns:p14="http://schemas.microsoft.com/office/powerpoint/2010/main" val="347001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EA5F-66D7-6944-8636-840E9E505DF7}"/>
              </a:ext>
            </a:extLst>
          </p:cNvPr>
          <p:cNvSpPr>
            <a:spLocks noGrp="1"/>
          </p:cNvSpPr>
          <p:nvPr>
            <p:ph type="title"/>
          </p:nvPr>
        </p:nvSpPr>
        <p:spPr/>
        <p:txBody>
          <a:bodyPr/>
          <a:lstStyle/>
          <a:p>
            <a:r>
              <a:rPr lang="en-US" dirty="0"/>
              <a:t>Implementation of Condition Variables</a:t>
            </a:r>
          </a:p>
        </p:txBody>
      </p:sp>
      <p:sp>
        <p:nvSpPr>
          <p:cNvPr id="4" name="Rectangle 3">
            <a:extLst>
              <a:ext uri="{FF2B5EF4-FFF2-40B4-BE49-F238E27FC236}">
                <a16:creationId xmlns:a16="http://schemas.microsoft.com/office/drawing/2014/main" id="{D89B7539-5814-1548-863F-24938C49C3B5}"/>
              </a:ext>
            </a:extLst>
          </p:cNvPr>
          <p:cNvSpPr/>
          <p:nvPr/>
        </p:nvSpPr>
        <p:spPr>
          <a:xfrm>
            <a:off x="628650" y="1704829"/>
            <a:ext cx="3432362"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class CV {</a:t>
            </a:r>
          </a:p>
          <a:p>
            <a:pPr>
              <a:lnSpc>
                <a:spcPct val="70000"/>
              </a:lnSpc>
              <a:spcBef>
                <a:spcPts val="1000"/>
              </a:spcBef>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pPr>
            <a:r>
              <a:rPr lang="en-US" sz="1400" dirty="0">
                <a:latin typeface="Ubuntu Mono" panose="020B0509030602030204" pitchFamily="49" charset="0"/>
                <a:cs typeface="Consolas" charset="0"/>
              </a:rPr>
              <a:t>     Queue waiting;</a:t>
            </a:r>
          </a:p>
          <a:p>
            <a:pPr>
              <a:lnSpc>
                <a:spcPct val="70000"/>
              </a:lnSpc>
              <a:spcBef>
                <a:spcPts val="1000"/>
              </a:spcBef>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pPr>
            <a:r>
              <a:rPr lang="en-US" sz="1400" dirty="0">
                <a:latin typeface="Ubuntu Mono" panose="020B0509030602030204" pitchFamily="49" charset="0"/>
                <a:cs typeface="Consolas" charset="0"/>
              </a:rPr>
              <a:t>     void wait(Mutex *mutex);</a:t>
            </a:r>
          </a:p>
          <a:p>
            <a:pPr>
              <a:lnSpc>
                <a:spcPct val="70000"/>
              </a:lnSpc>
              <a:spcBef>
                <a:spcPts val="1000"/>
              </a:spcBef>
            </a:pPr>
            <a:r>
              <a:rPr lang="en-US" sz="1400" dirty="0">
                <a:latin typeface="Ubuntu Mono" panose="020B0509030602030204" pitchFamily="49" charset="0"/>
                <a:cs typeface="Consolas" charset="0"/>
              </a:rPr>
              <a:t>     void signal();</a:t>
            </a:r>
          </a:p>
          <a:p>
            <a:pPr>
              <a:lnSpc>
                <a:spcPct val="70000"/>
              </a:lnSpc>
              <a:spcBef>
                <a:spcPts val="1000"/>
              </a:spcBef>
            </a:pPr>
            <a:r>
              <a:rPr lang="en-US" sz="1400" dirty="0">
                <a:latin typeface="Ubuntu Mono" panose="020B0509030602030204" pitchFamily="49" charset="0"/>
                <a:cs typeface="Consolas" charset="0"/>
              </a:rPr>
              <a:t>     void broadcast();</a:t>
            </a:r>
          </a:p>
          <a:p>
            <a:pPr>
              <a:lnSpc>
                <a:spcPct val="70000"/>
              </a:lnSpc>
              <a:spcBef>
                <a:spcPts val="1000"/>
              </a:spcBef>
            </a:pPr>
            <a:r>
              <a:rPr lang="en-US" sz="1400" dirty="0">
                <a:latin typeface="Ubuntu Mono" panose="020B0509030602030204" pitchFamily="49" charset="0"/>
                <a:cs typeface="Consolas" charset="0"/>
              </a:rPr>
              <a:t> }</a:t>
            </a:r>
          </a:p>
        </p:txBody>
      </p:sp>
      <p:sp>
        <p:nvSpPr>
          <p:cNvPr id="6" name="Rectangle 5">
            <a:extLst>
              <a:ext uri="{FF2B5EF4-FFF2-40B4-BE49-F238E27FC236}">
                <a16:creationId xmlns:a16="http://schemas.microsoft.com/office/drawing/2014/main" id="{52FD24BF-0EEE-5745-83ED-1699369DFBA2}"/>
              </a:ext>
            </a:extLst>
          </p:cNvPr>
          <p:cNvSpPr/>
          <p:nvPr/>
        </p:nvSpPr>
        <p:spPr>
          <a:xfrm>
            <a:off x="4572000" y="170482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CV::signal() {</a:t>
            </a:r>
          </a:p>
          <a:p>
            <a:pPr>
              <a:lnSpc>
                <a:spcPct val="70000"/>
              </a:lnSpc>
              <a:spcBef>
                <a:spcPts val="1000"/>
              </a:spcBef>
            </a:pPr>
            <a:r>
              <a:rPr lang="en-US" sz="1400" dirty="0">
                <a:latin typeface="Ubuntu Mono" panose="020B0509030602030204" pitchFamily="49" charset="0"/>
                <a:cs typeface="Consolas" charset="0"/>
              </a:rPr>
              <a:t>     if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
        <p:nvSpPr>
          <p:cNvPr id="7" name="Rectangle 6">
            <a:extLst>
              <a:ext uri="{FF2B5EF4-FFF2-40B4-BE49-F238E27FC236}">
                <a16:creationId xmlns:a16="http://schemas.microsoft.com/office/drawing/2014/main" id="{3060415A-B57B-A249-83D5-A400F31DB153}"/>
              </a:ext>
            </a:extLst>
          </p:cNvPr>
          <p:cNvSpPr/>
          <p:nvPr/>
        </p:nvSpPr>
        <p:spPr>
          <a:xfrm>
            <a:off x="1371600" y="5663088"/>
            <a:ext cx="6400800"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Why </a:t>
            </a:r>
            <a:r>
              <a:rPr lang="en-US" sz="1600" dirty="0">
                <a:latin typeface="Ubuntu Mono" panose="020B0509030602030204" pitchFamily="49" charset="0"/>
                <a:cs typeface="Gill Sans Light" panose="020B0302020104020203" pitchFamily="34" charset="-79"/>
              </a:rPr>
              <a:t>class CV</a:t>
            </a:r>
            <a:r>
              <a:rPr lang="en-US" dirty="0">
                <a:latin typeface="Gill Sans Light" panose="020B0302020104020203" pitchFamily="34" charset="-79"/>
                <a:cs typeface="Gill Sans Light" panose="020B0302020104020203" pitchFamily="34" charset="-79"/>
              </a:rPr>
              <a:t> does not need </a:t>
            </a:r>
            <a:r>
              <a:rPr lang="en-US" sz="1600" dirty="0" err="1">
                <a:latin typeface="Ubuntu Mono" panose="020B0509030602030204" pitchFamily="49" charset="0"/>
                <a:cs typeface="Gill Sans Light" panose="020B0302020104020203" pitchFamily="34" charset="-79"/>
              </a:rPr>
              <a:t>cv_spinlock</a:t>
            </a:r>
            <a:r>
              <a:rPr lang="en-US"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Since </a:t>
            </a:r>
            <a:r>
              <a:rPr lang="en-US" sz="1400" dirty="0">
                <a:latin typeface="Ubuntu Mono" panose="020B0509030602030204" pitchFamily="49" charset="0"/>
                <a:cs typeface="Gill Sans Light" panose="020B0302020104020203" pitchFamily="34" charset="-79"/>
              </a:rPr>
              <a:t>mutex</a:t>
            </a:r>
            <a:r>
              <a:rPr lang="en-US" sz="1600" dirty="0">
                <a:latin typeface="Gill Sans Light" panose="020B0302020104020203" pitchFamily="34" charset="-79"/>
                <a:cs typeface="Gill Sans Light" panose="020B0302020104020203" pitchFamily="34" charset="-79"/>
              </a:rPr>
              <a:t> is locked whenever </a:t>
            </a:r>
            <a:r>
              <a:rPr lang="en-US" sz="1400" dirty="0">
                <a:latin typeface="Ubuntu Mono" panose="020B0509030602030204" pitchFamily="49" charset="0"/>
                <a:cs typeface="Gill Sans Light" panose="020B0302020104020203" pitchFamily="34" charset="-79"/>
              </a:rPr>
              <a:t>wait</a:t>
            </a:r>
            <a:r>
              <a:rPr lang="en-US" sz="1600" dirty="0">
                <a:latin typeface="Gill Sans Light" panose="020B0302020104020203" pitchFamily="34" charset="-79"/>
                <a:cs typeface="Gill Sans Light" panose="020B0302020104020203" pitchFamily="34" charset="-79"/>
              </a:rPr>
              <a:t>, </a:t>
            </a:r>
            <a:r>
              <a:rPr lang="en-US" sz="1400" dirty="0">
                <a:latin typeface="Ubuntu Mono" panose="020B0509030602030204" pitchFamily="49" charset="0"/>
                <a:cs typeface="Gill Sans Light" panose="020B0302020104020203" pitchFamily="34" charset="-79"/>
              </a:rPr>
              <a:t>signal</a:t>
            </a:r>
            <a:r>
              <a:rPr lang="en-US" sz="1600" dirty="0">
                <a:latin typeface="Gill Sans Light" panose="020B0302020104020203" pitchFamily="34" charset="-79"/>
                <a:cs typeface="Gill Sans Light" panose="020B0302020104020203" pitchFamily="34" charset="-79"/>
              </a:rPr>
              <a:t>, or </a:t>
            </a:r>
            <a:r>
              <a:rPr lang="en-US" sz="1400" dirty="0">
                <a:latin typeface="Ubuntu Mono" panose="020B0509030602030204" pitchFamily="49" charset="0"/>
                <a:cs typeface="Gill Sans Light" panose="020B0302020104020203" pitchFamily="34" charset="-79"/>
              </a:rPr>
              <a:t>broadcast</a:t>
            </a:r>
            <a:r>
              <a:rPr lang="en-US" sz="1600" dirty="0">
                <a:latin typeface="Gill Sans Light" panose="020B0302020104020203" pitchFamily="34" charset="-79"/>
                <a:cs typeface="Gill Sans Light" panose="020B0302020104020203" pitchFamily="34" charset="-79"/>
              </a:rPr>
              <a:t> is called, we already have mutually exclusive access to condition wait queue</a:t>
            </a:r>
          </a:p>
        </p:txBody>
      </p:sp>
      <p:sp>
        <p:nvSpPr>
          <p:cNvPr id="8" name="Rectangle 7">
            <a:extLst>
              <a:ext uri="{FF2B5EF4-FFF2-40B4-BE49-F238E27FC236}">
                <a16:creationId xmlns:a16="http://schemas.microsoft.com/office/drawing/2014/main" id="{160B8C90-71CC-2748-B2C3-C0C3A0BA59F6}"/>
              </a:ext>
            </a:extLst>
          </p:cNvPr>
          <p:cNvSpPr/>
          <p:nvPr/>
        </p:nvSpPr>
        <p:spPr>
          <a:xfrm>
            <a:off x="628650" y="3762424"/>
            <a:ext cx="3432362"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CV::wait(Mutex *mutex) {</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waiting.add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myTCB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scheduler.suspend</a:t>
            </a:r>
            <a:r>
              <a:rPr lang="en-US" sz="1400" dirty="0">
                <a:latin typeface="Ubuntu Mono" panose="020B0509030602030204" pitchFamily="49" charset="0"/>
                <a:cs typeface="Consolas" charset="0"/>
              </a:rPr>
              <a:t>(&amp;mutex);</a:t>
            </a:r>
          </a:p>
          <a:p>
            <a:pPr>
              <a:lnSpc>
                <a:spcPct val="70000"/>
              </a:lnSpc>
              <a:spcBef>
                <a:spcPts val="1000"/>
              </a:spcBef>
            </a:pPr>
            <a:r>
              <a:rPr lang="en-US" sz="1400" dirty="0">
                <a:latin typeface="Ubuntu Mono" panose="020B0509030602030204" pitchFamily="49" charset="0"/>
                <a:cs typeface="Consolas" charset="0"/>
              </a:rPr>
              <a:t>     mutex-&gt;lock();</a:t>
            </a:r>
          </a:p>
          <a:p>
            <a:pPr>
              <a:lnSpc>
                <a:spcPct val="70000"/>
              </a:lnSpc>
              <a:spcBef>
                <a:spcPts val="1000"/>
              </a:spcBef>
            </a:pPr>
            <a:r>
              <a:rPr lang="en-US" sz="1400" dirty="0">
                <a:latin typeface="Ubuntu Mono" panose="020B0509030602030204" pitchFamily="49" charset="0"/>
                <a:cs typeface="Consolas" charset="0"/>
              </a:rPr>
              <a:t> }</a:t>
            </a:r>
          </a:p>
        </p:txBody>
      </p:sp>
      <p:sp>
        <p:nvSpPr>
          <p:cNvPr id="9" name="Rectangle 8">
            <a:extLst>
              <a:ext uri="{FF2B5EF4-FFF2-40B4-BE49-F238E27FC236}">
                <a16:creationId xmlns:a16="http://schemas.microsoft.com/office/drawing/2014/main" id="{18E3D999-06E8-F74B-A97A-95B0418B559A}"/>
              </a:ext>
            </a:extLst>
          </p:cNvPr>
          <p:cNvSpPr/>
          <p:nvPr/>
        </p:nvSpPr>
        <p:spPr>
          <a:xfrm>
            <a:off x="4572000" y="357770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void CV::broadcast() {</a:t>
            </a:r>
          </a:p>
          <a:p>
            <a:pPr>
              <a:lnSpc>
                <a:spcPct val="70000"/>
              </a:lnSpc>
              <a:spcBef>
                <a:spcPts val="1000"/>
              </a:spcBef>
            </a:pPr>
            <a:r>
              <a:rPr lang="en-US" sz="1400" dirty="0">
                <a:latin typeface="Ubuntu Mono" panose="020B0509030602030204" pitchFamily="49" charset="0"/>
                <a:cs typeface="Consolas" charset="0"/>
              </a:rPr>
              <a:t>     while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Tree>
    <p:extLst>
      <p:ext uri="{BB962C8B-B14F-4D97-AF65-F5344CB8AC3E}">
        <p14:creationId xmlns:p14="http://schemas.microsoft.com/office/powerpoint/2010/main" val="175877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build="p" bldLvl="2"/>
      <p:bldP spid="8" grpId="0"/>
      <p:bldP spid="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1)</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5042263"/>
            <a:ext cx="7886700" cy="1603012"/>
          </a:xfrm>
        </p:spPr>
        <p:txBody>
          <a:bodyPr/>
          <a:lstStyle/>
          <a:p>
            <a:r>
              <a:rPr lang="en-US" sz="2400" dirty="0"/>
              <a:t>Does this work?</a:t>
            </a:r>
          </a:p>
          <a:p>
            <a:pPr lvl="1"/>
            <a:r>
              <a:rPr lang="en-US" sz="2000" dirty="0"/>
              <a:t>No! </a:t>
            </a:r>
            <a:r>
              <a:rPr lang="en-US" sz="1800" dirty="0">
                <a:latin typeface="Ubuntu Mono" panose="020B0509030602030204" pitchFamily="49" charset="0"/>
              </a:rPr>
              <a:t>signal()</a:t>
            </a:r>
            <a:r>
              <a:rPr lang="en-US" sz="2000" dirty="0"/>
              <a:t> should not have memory!</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2952877"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247832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P spid="8"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2)</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4741590"/>
            <a:ext cx="7886700" cy="1903685"/>
          </a:xfrm>
        </p:spPr>
        <p:txBody>
          <a:bodyPr/>
          <a:lstStyle/>
          <a:p>
            <a:r>
              <a:rPr lang="en-US" sz="2400" dirty="0"/>
              <a:t>Does this work?</a:t>
            </a:r>
          </a:p>
          <a:p>
            <a:pPr lvl="1"/>
            <a:r>
              <a:rPr lang="en-US" sz="2000" dirty="0"/>
              <a:t>No! For one, not legal to look at contents of semaphore’s queue. </a:t>
            </a:r>
          </a:p>
          <a:p>
            <a:pPr lvl="1"/>
            <a:r>
              <a:rPr lang="en-US" sz="2000" dirty="0"/>
              <a:t>But also, unlocking mutex and going to sleep should happen atomically – signaler can slip in after mutex is unlocked, and before waiter is put on wait queue, which means waiter never wakes up!</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5602333"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   if (semaphore’s queue is not empty)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130182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2"/>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dirty="0"/>
              <a:t>Context Switching Between Threads</a:t>
            </a:r>
          </a:p>
        </p:txBody>
      </p:sp>
      <p:sp>
        <p:nvSpPr>
          <p:cNvPr id="362499" name="Rectangle 3"/>
          <p:cNvSpPr>
            <a:spLocks noGrp="1" noChangeArrowheads="1"/>
          </p:cNvSpPr>
          <p:nvPr>
            <p:ph type="body" idx="1"/>
          </p:nvPr>
        </p:nvSpPr>
        <p:spPr/>
        <p:txBody>
          <a:bodyPr/>
          <a:lstStyle/>
          <a:p>
            <a:r>
              <a:rPr lang="en-US" altLang="ko-KR" sz="2000" dirty="0"/>
              <a:t>What triggers context switch?</a:t>
            </a:r>
          </a:p>
          <a:p>
            <a:pPr lvl="1"/>
            <a:r>
              <a:rPr lang="en-US" altLang="ko-KR" sz="1800" dirty="0">
                <a:solidFill>
                  <a:srgbClr val="FF0000"/>
                </a:solidFill>
              </a:rPr>
              <a:t>Voluntary</a:t>
            </a:r>
            <a:r>
              <a:rPr lang="en-US" altLang="ko-KR" sz="1800" dirty="0"/>
              <a:t>: thread returns control voluntarily</a:t>
            </a:r>
          </a:p>
          <a:p>
            <a:pPr lvl="2"/>
            <a:r>
              <a:rPr lang="en-US" altLang="ko-KR" sz="1600" dirty="0"/>
              <a:t>E.g., executing </a:t>
            </a:r>
            <a:r>
              <a:rPr lang="en-US" altLang="ko-KR" sz="1400" dirty="0" err="1">
                <a:latin typeface="Ubuntu Mono" panose="020B0509030602030204" pitchFamily="49" charset="0"/>
              </a:rPr>
              <a:t>thread_yield</a:t>
            </a:r>
            <a:r>
              <a:rPr lang="en-US" altLang="ko-KR" sz="1400" dirty="0">
                <a:latin typeface="Ubuntu Mono" panose="020B0509030602030204" pitchFamily="49" charset="0"/>
              </a:rPr>
              <a:t>()</a:t>
            </a:r>
            <a:r>
              <a:rPr lang="en-US" altLang="ko-KR" sz="1600" dirty="0"/>
              <a:t>, </a:t>
            </a:r>
            <a:r>
              <a:rPr lang="en-US" altLang="ko-KR" sz="1400" dirty="0" err="1">
                <a:latin typeface="Ubuntu Mono" panose="020B0509030602030204" pitchFamily="49" charset="0"/>
              </a:rPr>
              <a:t>thread_join</a:t>
            </a:r>
            <a:r>
              <a:rPr lang="en-US" altLang="ko-KR" sz="1400" dirty="0">
                <a:latin typeface="Ubuntu Mono" panose="020B0509030602030204" pitchFamily="49" charset="0"/>
              </a:rPr>
              <a:t>()</a:t>
            </a:r>
            <a:r>
              <a:rPr lang="en-US" altLang="ko-KR" sz="1600" dirty="0"/>
              <a:t>, </a:t>
            </a:r>
            <a:r>
              <a:rPr lang="en-US" altLang="ko-KR" sz="1400" dirty="0" err="1">
                <a:latin typeface="Ubuntu Mono" panose="020B0509030602030204" pitchFamily="49" charset="0"/>
              </a:rPr>
              <a:t>thread_exit</a:t>
            </a:r>
            <a:r>
              <a:rPr lang="en-US" altLang="ko-KR" sz="1400" dirty="0">
                <a:latin typeface="Ubuntu Mono" panose="020B0509030602030204" pitchFamily="49" charset="0"/>
              </a:rPr>
              <a:t>()</a:t>
            </a:r>
          </a:p>
          <a:p>
            <a:pPr lvl="1"/>
            <a:r>
              <a:rPr lang="en-US" altLang="ko-KR" sz="1800" dirty="0">
                <a:solidFill>
                  <a:srgbClr val="FF0000"/>
                </a:solidFill>
              </a:rPr>
              <a:t>Involuntary</a:t>
            </a:r>
            <a:r>
              <a:rPr lang="en-US" altLang="ko-KR" sz="1800" dirty="0"/>
              <a:t>: thread gets preempted</a:t>
            </a:r>
          </a:p>
          <a:p>
            <a:pPr lvl="2"/>
            <a:r>
              <a:rPr lang="en-US" altLang="ko-KR" sz="1600" dirty="0"/>
              <a:t>E.g., interrupts, exceptions</a:t>
            </a:r>
          </a:p>
          <a:p>
            <a:r>
              <a:rPr lang="en-US" altLang="ko-KR" sz="2000" dirty="0"/>
              <a:t>How does voluntary context switch differ from involuntary one?</a:t>
            </a:r>
          </a:p>
          <a:p>
            <a:pPr lvl="1"/>
            <a:r>
              <a:rPr lang="en-US" altLang="ko-KR" sz="1600" dirty="0"/>
              <a:t>Voluntary switches usually involve thread library function</a:t>
            </a:r>
          </a:p>
          <a:p>
            <a:pPr lvl="1"/>
            <a:r>
              <a:rPr lang="en-US" altLang="ko-KR" sz="1600" dirty="0"/>
              <a:t>Involuntary switches usually involve interrupt handler which decides what to do next</a:t>
            </a:r>
          </a:p>
          <a:p>
            <a:pPr marL="0" indent="0">
              <a:buNone/>
            </a:pPr>
            <a:endParaRPr lang="en-US" altLang="ko-KR" sz="2000" dirty="0"/>
          </a:p>
        </p:txBody>
      </p:sp>
      <p:sp>
        <p:nvSpPr>
          <p:cNvPr id="4" name="Rectangle 3">
            <a:extLst>
              <a:ext uri="{FF2B5EF4-FFF2-40B4-BE49-F238E27FC236}">
                <a16:creationId xmlns:a16="http://schemas.microsoft.com/office/drawing/2014/main" id="{2F19A544-C08B-F142-A8A0-AD3DB1D676D0}"/>
              </a:ext>
            </a:extLst>
          </p:cNvPr>
          <p:cNvSpPr/>
          <p:nvPr/>
        </p:nvSpPr>
        <p:spPr>
          <a:xfrm>
            <a:off x="2286000" y="4876426"/>
            <a:ext cx="4572000" cy="1638397"/>
          </a:xfrm>
          <a:prstGeom prst="rect">
            <a:avLst/>
          </a:prstGeom>
        </p:spPr>
        <p:txBody>
          <a:bodyPr>
            <a:spAutoFit/>
          </a:bodyPr>
          <a:lstStyle/>
          <a:p>
            <a:pPr marL="0" indent="0">
              <a:lnSpc>
                <a:spcPct val="70000"/>
              </a:lnSpc>
              <a:spcBef>
                <a:spcPts val="1000"/>
              </a:spcBef>
              <a:buNone/>
            </a:pPr>
            <a:r>
              <a:rPr lang="en-US" altLang="ko-KR" sz="1400" dirty="0">
                <a:latin typeface="Ubuntu Mono" panose="020B0509030602030204" pitchFamily="49" charset="0"/>
              </a:rPr>
              <a:t>	void </a:t>
            </a:r>
            <a:r>
              <a:rPr lang="en-US" altLang="ko-KR" sz="1400" dirty="0" err="1">
                <a:latin typeface="Ubuntu Mono" panose="020B0509030602030204" pitchFamily="49" charset="0"/>
              </a:rPr>
              <a:t>compute_PI</a:t>
            </a: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while(</a:t>
            </a:r>
            <a:r>
              <a:rPr lang="en-US" altLang="ko-KR" sz="1400" dirty="0">
                <a:solidFill>
                  <a:schemeClr val="accent3">
                    <a:lumMod val="50000"/>
                  </a:schemeClr>
                </a:solidFill>
                <a:latin typeface="Ubuntu Mono" panose="020B0509030602030204" pitchFamily="49" charset="0"/>
              </a:rPr>
              <a:t>TRUE</a:t>
            </a: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compute_next_digit</a:t>
            </a:r>
            <a:r>
              <a:rPr lang="en-US" altLang="ko-KR" sz="1400" dirty="0">
                <a:latin typeface="Ubuntu Mono" panose="020B0509030602030204" pitchFamily="49" charset="0"/>
              </a:rPr>
              <a:t>();</a:t>
            </a:r>
          </a:p>
          <a:p>
            <a:pPr marL="0" indent="0">
              <a:lnSpc>
                <a:spcPct val="70000"/>
              </a:lnSpc>
              <a:spcBef>
                <a:spcPts val="1000"/>
              </a:spcBef>
              <a:buNone/>
            </a:pP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thread_yield</a:t>
            </a:r>
            <a:r>
              <a:rPr lang="en-US" altLang="ko-KR" sz="1400" dirty="0">
                <a:solidFill>
                  <a:srgbClr val="FF0000"/>
                </a:solidFill>
                <a:latin typeface="Ubuntu Mono" panose="020B0509030602030204" pitchFamily="49" charset="0"/>
              </a:rPr>
              <a:t>()</a:t>
            </a:r>
            <a:r>
              <a:rPr lang="en-US" altLang="ko-KR" sz="1400" dirty="0">
                <a:latin typeface="Ubuntu Mono" panose="020B0509030602030204" pitchFamily="49" charset="0"/>
              </a:rPr>
              <a:t>;</a:t>
            </a:r>
          </a:p>
          <a:p>
            <a:pPr marL="0" indent="0">
              <a:lnSpc>
                <a:spcPct val="70000"/>
              </a:lnSpc>
              <a:spcBef>
                <a:spcPts val="1000"/>
              </a:spcBef>
              <a:buNone/>
            </a:pP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a:t>
            </a:r>
          </a:p>
        </p:txBody>
      </p:sp>
    </p:spTree>
    <p:extLst>
      <p:ext uri="{BB962C8B-B14F-4D97-AF65-F5344CB8AC3E}">
        <p14:creationId xmlns:p14="http://schemas.microsoft.com/office/powerpoint/2010/main" val="427284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24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24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24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249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249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Condition Variable using Semaphores (Take 3)</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1155820" y="1583293"/>
            <a:ext cx="6832360" cy="720805"/>
          </a:xfrm>
        </p:spPr>
        <p:style>
          <a:lnRef idx="1">
            <a:schemeClr val="accent3"/>
          </a:lnRef>
          <a:fillRef idx="2">
            <a:schemeClr val="accent3"/>
          </a:fillRef>
          <a:effectRef idx="1">
            <a:schemeClr val="accent3"/>
          </a:effectRef>
          <a:fontRef idx="minor">
            <a:schemeClr val="dk1"/>
          </a:fontRef>
        </p:style>
        <p:txBody>
          <a:bodyPr/>
          <a:lstStyle/>
          <a:p>
            <a:pPr marL="0" indent="0" algn="ctr">
              <a:buNone/>
            </a:pPr>
            <a:r>
              <a:rPr lang="en-US" sz="2000" dirty="0">
                <a:solidFill>
                  <a:schemeClr val="tx1"/>
                </a:solidFill>
                <a:latin typeface="Gill Sans Light" panose="020B0302020104020203" pitchFamily="34" charset="-79"/>
                <a:cs typeface="Gill Sans Light" panose="020B0302020104020203" pitchFamily="34" charset="-79"/>
              </a:rPr>
              <a:t>Key idea: have separate semaphore for each waiting thread </a:t>
            </a:r>
            <a:br>
              <a:rPr lang="en-US" sz="2000" dirty="0">
                <a:solidFill>
                  <a:schemeClr val="tx1"/>
                </a:solidFill>
                <a:latin typeface="Gill Sans Light" panose="020B0302020104020203" pitchFamily="34" charset="-79"/>
                <a:cs typeface="Gill Sans Light" panose="020B0302020104020203" pitchFamily="34" charset="-79"/>
              </a:rPr>
            </a:br>
            <a:r>
              <a:rPr lang="en-US" sz="2000" dirty="0">
                <a:solidFill>
                  <a:schemeClr val="tx1"/>
                </a:solidFill>
                <a:latin typeface="Gill Sans Light" panose="020B0302020104020203" pitchFamily="34" charset="-79"/>
                <a:cs typeface="Gill Sans Light" panose="020B0302020104020203" pitchFamily="34" charset="-79"/>
              </a:rPr>
              <a:t>and put semaphores in ordered queue</a:t>
            </a:r>
            <a:endParaRPr lang="en-US" sz="1800" dirty="0">
              <a:solidFill>
                <a:schemeClr val="tx1"/>
              </a:solidFill>
              <a:latin typeface="Gill Sans Light" panose="020B0302020104020203" pitchFamily="34" charset="-79"/>
              <a:cs typeface="Gill Sans Light" panose="020B0302020104020203" pitchFamily="34" charset="-79"/>
            </a:endParaRP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3" y="2609901"/>
            <a:ext cx="7535637" cy="37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wait(*mutex)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new Semaphore; </a:t>
            </a:r>
            <a:r>
              <a:rPr lang="en-US" sz="1800" dirty="0">
                <a:solidFill>
                  <a:srgbClr val="00B050"/>
                </a:solidFill>
                <a:latin typeface="Ubuntu Mono" panose="020B0509030602030204" pitchFamily="49" charset="0"/>
              </a:rPr>
              <a:t>// a semaphore per waiting thread</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(semaphore);  </a:t>
            </a:r>
            <a:r>
              <a:rPr lang="en-US" sz="1800" dirty="0">
                <a:solidFill>
                  <a:srgbClr val="00B050"/>
                </a:solidFill>
                <a:latin typeface="Ubuntu Mono" panose="020B0509030602030204" pitchFamily="49" charset="0"/>
              </a:rPr>
              <a:t>// queue for waiting threads</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mutex-&gt;unlock();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semaphore.P</a:t>
            </a:r>
            <a:r>
              <a:rPr lang="en-US" sz="18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mutex-&gt;lock();</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18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if (!</a:t>
            </a:r>
            <a:r>
              <a:rPr lang="en-US" sz="1800" dirty="0" err="1">
                <a:latin typeface="Ubuntu Mono" panose="020B0509030602030204" pitchFamily="49" charset="0"/>
              </a:rPr>
              <a:t>queue.empty</a:t>
            </a: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semaphore.V</a:t>
            </a:r>
            <a:r>
              <a:rPr lang="en-US" sz="18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p:txBody>
      </p:sp>
    </p:spTree>
    <p:extLst>
      <p:ext uri="{BB962C8B-B14F-4D97-AF65-F5344CB8AC3E}">
        <p14:creationId xmlns:p14="http://schemas.microsoft.com/office/powerpoint/2010/main" val="362666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28650" y="212727"/>
            <a:ext cx="7886700" cy="986154"/>
          </a:xfrm>
        </p:spPr>
        <p:txBody>
          <a:bodyPr/>
          <a:lstStyle/>
          <a:p>
            <a:r>
              <a:rPr lang="en-US" altLang="en-US" dirty="0"/>
              <a:t>Summary</a:t>
            </a:r>
          </a:p>
        </p:txBody>
      </p:sp>
      <p:sp>
        <p:nvSpPr>
          <p:cNvPr id="2" name="Content Placeholder 1">
            <a:extLst>
              <a:ext uri="{FF2B5EF4-FFF2-40B4-BE49-F238E27FC236}">
                <a16:creationId xmlns:a16="http://schemas.microsoft.com/office/drawing/2014/main" id="{2A178F89-C25C-E34E-A9B9-A029B8A5D43D}"/>
              </a:ext>
            </a:extLst>
          </p:cNvPr>
          <p:cNvSpPr>
            <a:spLocks noGrp="1"/>
          </p:cNvSpPr>
          <p:nvPr>
            <p:ph idx="1"/>
          </p:nvPr>
        </p:nvSpPr>
        <p:spPr>
          <a:xfrm>
            <a:off x="628650" y="1676400"/>
            <a:ext cx="7886700" cy="4968875"/>
          </a:xfrm>
        </p:spPr>
        <p:txBody>
          <a:bodyPr/>
          <a:lstStyle/>
          <a:p>
            <a:r>
              <a:rPr lang="en-US" altLang="ko-KR" sz="2000" dirty="0"/>
              <a:t>Use HW atomic primitives as needed to implement synchronization</a:t>
            </a:r>
          </a:p>
          <a:p>
            <a:pPr lvl="1"/>
            <a:r>
              <a:rPr lang="en-US" altLang="ko-KR" sz="1800" dirty="0"/>
              <a:t>Disabling of Interrupts, </a:t>
            </a:r>
            <a:r>
              <a:rPr lang="en-US" altLang="ko-KR" sz="1800" dirty="0" err="1"/>
              <a:t>test&amp;set</a:t>
            </a:r>
            <a:r>
              <a:rPr lang="en-US" altLang="ko-KR" sz="1800" dirty="0"/>
              <a:t>, swap, </a:t>
            </a:r>
            <a:r>
              <a:rPr lang="en-US" altLang="ko-KR" sz="1800" dirty="0" err="1"/>
              <a:t>compare&amp;swap</a:t>
            </a:r>
            <a:endParaRPr lang="en-US" altLang="ko-KR" sz="1800" dirty="0"/>
          </a:p>
          <a:p>
            <a:r>
              <a:rPr lang="en-US" altLang="ko-KR" sz="2000" dirty="0"/>
              <a:t>Define lock variable to implement mutex,</a:t>
            </a:r>
          </a:p>
          <a:p>
            <a:pPr lvl="1"/>
            <a:r>
              <a:rPr lang="en-US" altLang="ko-KR" sz="1800" dirty="0"/>
              <a:t>Use HW atomic primitives to protect modifications of that variable</a:t>
            </a:r>
          </a:p>
          <a:p>
            <a:r>
              <a:rPr lang="en-US" altLang="ko-KR" sz="2000" dirty="0"/>
              <a:t>Maintain the invariant on interrupts</a:t>
            </a:r>
          </a:p>
          <a:p>
            <a:pPr lvl="1"/>
            <a:r>
              <a:rPr lang="en-US" altLang="ko-KR" sz="1800" dirty="0"/>
              <a:t>Disable interrupts before calling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and enable them when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returns</a:t>
            </a:r>
          </a:p>
          <a:p>
            <a:r>
              <a:rPr lang="en-US" altLang="ko-KR" sz="2000"/>
              <a:t>Be </a:t>
            </a:r>
            <a:r>
              <a:rPr lang="en-US" altLang="ko-KR" sz="2000" dirty="0"/>
              <a:t>very careful not to waste machine resources</a:t>
            </a:r>
          </a:p>
          <a:p>
            <a:pPr lvl="1"/>
            <a:r>
              <a:rPr lang="en-US" altLang="ko-KR" sz="1800" dirty="0"/>
              <a:t>Shouldn’t disable interrupts for long</a:t>
            </a:r>
          </a:p>
          <a:p>
            <a:pPr lvl="1"/>
            <a:r>
              <a:rPr lang="en-US" altLang="ko-KR" sz="1800" dirty="0"/>
              <a:t>Shouldn’t busy-wait for long</a:t>
            </a:r>
          </a:p>
        </p:txBody>
      </p:sp>
    </p:spTree>
    <p:extLst>
      <p:ext uri="{BB962C8B-B14F-4D97-AF65-F5344CB8AC3E}">
        <p14:creationId xmlns:p14="http://schemas.microsoft.com/office/powerpoint/2010/main" val="40567137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7363688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Culler, </a:t>
            </a:r>
            <a:r>
              <a:rPr lang="en-US" dirty="0" err="1"/>
              <a:t>Stoica</a:t>
            </a:r>
            <a:r>
              <a:rPr lang="en-US" dirty="0"/>
              <a:t>, </a:t>
            </a:r>
            <a:r>
              <a:rPr lang="en-US" dirty="0" err="1"/>
              <a:t>Silberschatz</a:t>
            </a:r>
            <a:r>
              <a:rPr lang="en-US" dirty="0"/>
              <a:t>, Joseph, and Canny</a:t>
            </a:r>
          </a:p>
        </p:txBody>
      </p:sp>
    </p:spTree>
    <p:extLst>
      <p:ext uri="{BB962C8B-B14F-4D97-AF65-F5344CB8AC3E}">
        <p14:creationId xmlns:p14="http://schemas.microsoft.com/office/powerpoint/2010/main" val="100526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ko-KR" sz="3600" dirty="0">
                <a:ea typeface="Gulim" panose="020B0600000101010101" pitchFamily="34" charset="-127"/>
              </a:rPr>
              <a:t>Switching Threads</a:t>
            </a:r>
            <a:endParaRPr lang="en-US" dirty="0"/>
          </a:p>
        </p:txBody>
      </p:sp>
      <p:sp>
        <p:nvSpPr>
          <p:cNvPr id="5" name="Content Placeholder 4"/>
          <p:cNvSpPr>
            <a:spLocks noGrp="1"/>
          </p:cNvSpPr>
          <p:nvPr>
            <p:ph idx="1"/>
          </p:nvPr>
        </p:nvSpPr>
        <p:spPr/>
        <p:txBody>
          <a:bodyPr>
            <a:normAutofit/>
          </a:bodyPr>
          <a:lstStyle/>
          <a:p>
            <a:pPr>
              <a:lnSpc>
                <a:spcPct val="70000"/>
              </a:lnSpc>
              <a:buNone/>
            </a:pPr>
            <a:r>
              <a:rPr lang="en-CA" sz="1600" dirty="0">
                <a:solidFill>
                  <a:srgbClr val="00B050"/>
                </a:solidFill>
                <a:latin typeface="Ubuntu Mono" panose="020B0509030602030204" pitchFamily="49" charset="0"/>
              </a:rPr>
              <a:t>// We enter as </a:t>
            </a:r>
            <a:r>
              <a:rPr lang="en-CA" sz="1600" dirty="0" err="1">
                <a:solidFill>
                  <a:srgbClr val="00B050"/>
                </a:solidFill>
                <a:latin typeface="Ubuntu Mono" panose="020B0509030602030204" pitchFamily="49" charset="0"/>
              </a:rPr>
              <a:t>oldTCB</a:t>
            </a:r>
            <a:r>
              <a:rPr lang="en-CA" sz="1600" dirty="0">
                <a:solidFill>
                  <a:srgbClr val="00B050"/>
                </a:solidFill>
                <a:latin typeface="Ubuntu Mono" panose="020B0509030602030204" pitchFamily="49" charset="0"/>
              </a:rPr>
              <a:t>, but we return as </a:t>
            </a:r>
            <a:r>
              <a:rPr lang="en-CA" sz="1600" dirty="0" err="1">
                <a:solidFill>
                  <a:srgbClr val="00B050"/>
                </a:solidFill>
                <a:latin typeface="Ubuntu Mono" panose="020B0509030602030204" pitchFamily="49" charset="0"/>
              </a:rPr>
              <a:t>newTCB</a:t>
            </a:r>
            <a:endParaRPr lang="en-CA" sz="1600" dirty="0">
              <a:solidFill>
                <a:srgbClr val="00B050"/>
              </a:solidFill>
              <a:latin typeface="Ubuntu Mono" panose="020B0509030602030204" pitchFamily="49" charset="0"/>
            </a:endParaRPr>
          </a:p>
          <a:p>
            <a:pPr>
              <a:lnSpc>
                <a:spcPct val="70000"/>
              </a:lnSpc>
              <a:buNone/>
            </a:pPr>
            <a:r>
              <a:rPr lang="en-CA" sz="1600" dirty="0">
                <a:solidFill>
                  <a:srgbClr val="00B050"/>
                </a:solidFill>
                <a:latin typeface="Ubuntu Mono" panose="020B0509030602030204" pitchFamily="49" charset="0"/>
              </a:rPr>
              <a:t>// Returns with </a:t>
            </a:r>
            <a:r>
              <a:rPr lang="en-CA" sz="1600" dirty="0" err="1">
                <a:solidFill>
                  <a:srgbClr val="00B050"/>
                </a:solidFill>
                <a:latin typeface="Ubuntu Mono" panose="020B0509030602030204" pitchFamily="49" charset="0"/>
              </a:rPr>
              <a:t>newTCB’s</a:t>
            </a:r>
            <a:r>
              <a:rPr lang="en-CA" sz="1600" dirty="0">
                <a:solidFill>
                  <a:srgbClr val="00B050"/>
                </a:solidFill>
                <a:latin typeface="Ubuntu Mono" panose="020B0509030602030204" pitchFamily="49" charset="0"/>
              </a:rPr>
              <a:t> registers and stack</a:t>
            </a:r>
          </a:p>
          <a:p>
            <a:pPr>
              <a:lnSpc>
                <a:spcPct val="70000"/>
              </a:lnSpc>
              <a:buNone/>
            </a:pP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a:latin typeface="Ubuntu Mono" panose="020B0509030602030204" pitchFamily="49" charset="0"/>
              </a:rPr>
              <a:t>void</a:t>
            </a:r>
            <a:r>
              <a:rPr lang="en-CA" sz="1600" dirty="0">
                <a:solidFill>
                  <a:srgbClr val="FF0000"/>
                </a:solidFill>
                <a:latin typeface="Ubuntu Mono" panose="020B0509030602030204" pitchFamily="49" charset="0"/>
              </a:rPr>
              <a:t> </a:t>
            </a:r>
            <a:r>
              <a:rPr lang="en-CA" sz="1600" dirty="0" err="1">
                <a:solidFill>
                  <a:srgbClr val="FF0000"/>
                </a:solidFill>
                <a:latin typeface="Ubuntu Mono" panose="020B0509030602030204" pitchFamily="49" charset="0"/>
              </a:rPr>
              <a:t>thread_switch</a:t>
            </a:r>
            <a:r>
              <a:rPr lang="en-CA" sz="1600" dirty="0">
                <a:latin typeface="Ubuntu Mono" panose="020B0509030602030204" pitchFamily="49" charset="0"/>
              </a:rPr>
              <a:t>(TCB *</a:t>
            </a:r>
            <a:r>
              <a:rPr lang="en-CA" sz="1600" dirty="0" err="1">
                <a:latin typeface="Ubuntu Mono" panose="020B0509030602030204" pitchFamily="49" charset="0"/>
              </a:rPr>
              <a:t>oldTCB</a:t>
            </a:r>
            <a:r>
              <a:rPr lang="en-CA" sz="1600" dirty="0">
                <a:latin typeface="Ubuntu Mono" panose="020B0509030602030204" pitchFamily="49" charset="0"/>
              </a:rPr>
              <a:t>, TCB *</a:t>
            </a:r>
            <a:r>
              <a:rPr lang="en-CA" sz="1600" dirty="0" err="1">
                <a:latin typeface="Ubuntu Mono" panose="020B0509030602030204" pitchFamily="49" charset="0"/>
              </a:rPr>
              <a:t>newTCB</a:t>
            </a:r>
            <a:r>
              <a:rPr lang="en-CA" sz="1600" dirty="0">
                <a:latin typeface="Ubuntu Mono" panose="020B0509030602030204" pitchFamily="49" charset="0"/>
              </a:rPr>
              <a:t>) {</a:t>
            </a:r>
          </a:p>
          <a:p>
            <a:pPr>
              <a:lnSpc>
                <a:spcPct val="70000"/>
              </a:lnSpc>
              <a:buNone/>
            </a:pPr>
            <a:r>
              <a:rPr lang="en-CA" sz="1600" dirty="0">
                <a:solidFill>
                  <a:srgbClr val="00B050"/>
                </a:solidFill>
                <a:latin typeface="Ubuntu Mono" panose="020B0509030602030204" pitchFamily="49" charset="0"/>
              </a:rPr>
              <a:t>    // Push regs onto kernel stack for </a:t>
            </a:r>
            <a:r>
              <a:rPr lang="en-CA" sz="1600" dirty="0" err="1">
                <a:solidFill>
                  <a:srgbClr val="00B050"/>
                </a:solidFill>
                <a:latin typeface="Ubuntu Mono" panose="020B0509030602030204" pitchFamily="49" charset="0"/>
              </a:rPr>
              <a:t>oldTCB</a:t>
            </a:r>
            <a:endParaRPr lang="en-CA" sz="1600" dirty="0">
              <a:solidFill>
                <a:srgbClr val="00B050"/>
              </a:solidFill>
              <a:latin typeface="Ubuntu Mono" panose="020B0509030602030204" pitchFamily="49" charset="0"/>
            </a:endParaRP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pushad</a:t>
            </a:r>
            <a:r>
              <a:rPr lang="en-CA" sz="1600" dirty="0">
                <a:latin typeface="Ubuntu Mono" panose="020B0509030602030204" pitchFamily="49" charset="0"/>
              </a:rPr>
              <a:t>;</a:t>
            </a:r>
          </a:p>
          <a:p>
            <a:pPr>
              <a:lnSpc>
                <a:spcPct val="70000"/>
              </a:lnSpc>
              <a:buNone/>
            </a:pPr>
            <a:r>
              <a:rPr lang="en-CA" sz="1600" dirty="0">
                <a:solidFill>
                  <a:srgbClr val="00B050"/>
                </a:solidFill>
                <a:latin typeface="Ubuntu Mono" panose="020B0509030602030204" pitchFamily="49" charset="0"/>
              </a:rPr>
              <a:t>    // Save </a:t>
            </a:r>
            <a:r>
              <a:rPr lang="en-CA" sz="1600" dirty="0" err="1">
                <a:solidFill>
                  <a:srgbClr val="00B050"/>
                </a:solidFill>
                <a:latin typeface="Ubuntu Mono" panose="020B0509030602030204" pitchFamily="49" charset="0"/>
              </a:rPr>
              <a:t>oldTCB’s</a:t>
            </a:r>
            <a:r>
              <a:rPr lang="en-CA" sz="1600" dirty="0">
                <a:solidFill>
                  <a:srgbClr val="00B050"/>
                </a:solidFill>
                <a:latin typeface="Ubuntu Mono" panose="020B0509030602030204" pitchFamily="49" charset="0"/>
              </a:rPr>
              <a:t> stack pointer</a:t>
            </a: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oldTCB</a:t>
            </a:r>
            <a:r>
              <a:rPr lang="en-CA" sz="1600" dirty="0">
                <a:latin typeface="Ubuntu Mono" panose="020B0509030602030204" pitchFamily="49" charset="0"/>
              </a:rPr>
              <a:t>-&gt;</a:t>
            </a:r>
            <a:r>
              <a:rPr lang="en-CA" sz="1600" dirty="0" err="1">
                <a:latin typeface="Ubuntu Mono" panose="020B0509030602030204" pitchFamily="49" charset="0"/>
              </a:rPr>
              <a:t>sp</a:t>
            </a:r>
            <a:r>
              <a:rPr lang="en-CA" sz="1600" dirty="0">
                <a:latin typeface="Ubuntu Mono" panose="020B0509030602030204" pitchFamily="49" charset="0"/>
              </a:rPr>
              <a:t> = </a:t>
            </a:r>
            <a:r>
              <a:rPr lang="en-CA" sz="1600" dirty="0" err="1">
                <a:latin typeface="Ubuntu Mono" panose="020B0509030602030204" pitchFamily="49" charset="0"/>
              </a:rPr>
              <a:t>sp</a:t>
            </a:r>
            <a:r>
              <a:rPr lang="en-CA" sz="1600" dirty="0">
                <a:latin typeface="Ubuntu Mono" panose="020B0509030602030204" pitchFamily="49" charset="0"/>
              </a:rPr>
              <a:t>;</a:t>
            </a:r>
          </a:p>
          <a:p>
            <a:pPr>
              <a:lnSpc>
                <a:spcPct val="70000"/>
              </a:lnSpc>
              <a:buNone/>
            </a:pPr>
            <a:r>
              <a:rPr lang="en-CA" sz="1600" dirty="0">
                <a:solidFill>
                  <a:srgbClr val="00B050"/>
                </a:solidFill>
                <a:latin typeface="Ubuntu Mono" panose="020B0509030602030204" pitchFamily="49" charset="0"/>
              </a:rPr>
              <a:t>    // Switch to </a:t>
            </a:r>
            <a:r>
              <a:rPr lang="en-CA" sz="1600" dirty="0" err="1">
                <a:solidFill>
                  <a:srgbClr val="00B050"/>
                </a:solidFill>
                <a:latin typeface="Ubuntu Mono" panose="020B0509030602030204" pitchFamily="49" charset="0"/>
              </a:rPr>
              <a:t>newTCB’s</a:t>
            </a:r>
            <a:r>
              <a:rPr lang="en-CA" sz="1600" dirty="0">
                <a:solidFill>
                  <a:srgbClr val="00B050"/>
                </a:solidFill>
                <a:latin typeface="Ubuntu Mono" panose="020B0509030602030204" pitchFamily="49" charset="0"/>
              </a:rPr>
              <a:t> stack</a:t>
            </a: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sp</a:t>
            </a:r>
            <a:r>
              <a:rPr lang="en-CA" sz="1600" dirty="0">
                <a:latin typeface="Ubuntu Mono" panose="020B0509030602030204" pitchFamily="49" charset="0"/>
              </a:rPr>
              <a:t> = </a:t>
            </a:r>
            <a:r>
              <a:rPr lang="en-CA" sz="1600" dirty="0" err="1">
                <a:latin typeface="Ubuntu Mono" panose="020B0509030602030204" pitchFamily="49" charset="0"/>
              </a:rPr>
              <a:t>newTCB</a:t>
            </a:r>
            <a:r>
              <a:rPr lang="en-CA" sz="1600" dirty="0">
                <a:latin typeface="Ubuntu Mono" panose="020B0509030602030204" pitchFamily="49" charset="0"/>
              </a:rPr>
              <a:t>-&gt;</a:t>
            </a:r>
            <a:r>
              <a:rPr lang="en-CA" sz="1600" dirty="0" err="1">
                <a:latin typeface="Ubuntu Mono" panose="020B0509030602030204" pitchFamily="49" charset="0"/>
              </a:rPr>
              <a:t>sp</a:t>
            </a:r>
            <a:r>
              <a:rPr lang="en-CA" sz="1600" dirty="0">
                <a:latin typeface="Ubuntu Mono" panose="020B0509030602030204" pitchFamily="49" charset="0"/>
              </a:rPr>
              <a:t>;</a:t>
            </a:r>
          </a:p>
          <a:p>
            <a:pPr>
              <a:lnSpc>
                <a:spcPct val="70000"/>
              </a:lnSpc>
              <a:buNone/>
            </a:pPr>
            <a:r>
              <a:rPr lang="en-CA" sz="1600" dirty="0">
                <a:solidFill>
                  <a:srgbClr val="00B050"/>
                </a:solidFill>
                <a:latin typeface="Ubuntu Mono" panose="020B0509030602030204" pitchFamily="49" charset="0"/>
              </a:rPr>
              <a:t>    // Pop regs from kernel stack for </a:t>
            </a:r>
            <a:r>
              <a:rPr lang="en-CA" sz="1600" dirty="0" err="1">
                <a:solidFill>
                  <a:srgbClr val="00B050"/>
                </a:solidFill>
                <a:latin typeface="Ubuntu Mono" panose="020B0509030602030204" pitchFamily="49" charset="0"/>
              </a:rPr>
              <a:t>newTCB</a:t>
            </a:r>
            <a:endParaRPr lang="en-CA" sz="1600" dirty="0">
              <a:solidFill>
                <a:srgbClr val="00B050"/>
              </a:solidFill>
              <a:latin typeface="Ubuntu Mono" panose="020B0509030602030204" pitchFamily="49" charset="0"/>
            </a:endParaRP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popad</a:t>
            </a:r>
            <a:r>
              <a:rPr lang="en-CA" sz="1600" dirty="0">
                <a:latin typeface="Ubuntu Mono" panose="020B0509030602030204" pitchFamily="49" charset="0"/>
              </a:rPr>
              <a:t>;</a:t>
            </a: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a:latin typeface="Ubuntu Mono" panose="020B0509030602030204" pitchFamily="49" charset="0"/>
              </a:rPr>
              <a:t>    return();</a:t>
            </a:r>
          </a:p>
          <a:p>
            <a:pPr>
              <a:lnSpc>
                <a:spcPct val="70000"/>
              </a:lnSpc>
              <a:buNone/>
            </a:pPr>
            <a:r>
              <a:rPr lang="en-CA" sz="1600" dirty="0">
                <a:latin typeface="Ubuntu Mono" panose="020B0509030602030204" pitchFamily="49" charset="0"/>
              </a:rPr>
              <a:t>}</a:t>
            </a:r>
          </a:p>
        </p:txBody>
      </p:sp>
      <p:sp>
        <p:nvSpPr>
          <p:cNvPr id="2" name="TextBox 1">
            <a:extLst>
              <a:ext uri="{FF2B5EF4-FFF2-40B4-BE49-F238E27FC236}">
                <a16:creationId xmlns:a16="http://schemas.microsoft.com/office/drawing/2014/main" id="{5A46FC29-DBE0-FB4E-9393-231CCFC4B438}"/>
              </a:ext>
            </a:extLst>
          </p:cNvPr>
          <p:cNvSpPr txBox="1"/>
          <p:nvPr/>
        </p:nvSpPr>
        <p:spPr>
          <a:xfrm>
            <a:off x="3181974" y="5448374"/>
            <a:ext cx="4622419" cy="836511"/>
          </a:xfrm>
          <a:prstGeom prst="rect">
            <a:avLst/>
          </a:prstGeom>
          <a:noFill/>
        </p:spPr>
        <p:txBody>
          <a:bodyPr wrap="none" rtlCol="0">
            <a:spAutoFit/>
          </a:bodyPr>
          <a:lstStyle/>
          <a:p>
            <a:pPr>
              <a:lnSpc>
                <a:spcPct val="150000"/>
              </a:lnSpc>
            </a:pPr>
            <a:r>
              <a:rPr lang="en-US" dirty="0">
                <a:solidFill>
                  <a:srgbClr val="000000"/>
                </a:solidFill>
                <a:latin typeface="Gill Sans Light" panose="020B0302020104020203" pitchFamily="34" charset="-79"/>
                <a:cs typeface="Gill Sans Light" panose="020B0302020104020203" pitchFamily="34" charset="-79"/>
              </a:rPr>
              <a:t>Where does this return to?</a:t>
            </a:r>
          </a:p>
          <a:p>
            <a:pPr marL="285750" indent="-285750">
              <a:lnSpc>
                <a:spcPct val="150000"/>
              </a:lnSpc>
              <a:buFont typeface="Arial" panose="020B0604020202020204" pitchFamily="34" charset="0"/>
              <a:buChar char="•"/>
            </a:pPr>
            <a:r>
              <a:rPr lang="en-US" sz="1600" dirty="0">
                <a:solidFill>
                  <a:srgbClr val="FF0000"/>
                </a:solidFill>
                <a:latin typeface="Gill Sans Light" panose="020B0302020104020203" pitchFamily="34" charset="-79"/>
                <a:cs typeface="Gill Sans Light" panose="020B0302020104020203" pitchFamily="34" charset="-79"/>
              </a:rPr>
              <a:t>Returns to return address stored on </a:t>
            </a:r>
            <a:r>
              <a:rPr lang="en-US" sz="1400" dirty="0" err="1">
                <a:solidFill>
                  <a:srgbClr val="FF0000"/>
                </a:solidFill>
                <a:latin typeface="Ubuntu Mono" panose="020B0509030602030204" pitchFamily="49" charset="0"/>
                <a:cs typeface="Gill Sans Light" panose="020B0302020104020203" pitchFamily="34" charset="-79"/>
              </a:rPr>
              <a:t>newTCB</a:t>
            </a:r>
            <a:r>
              <a:rPr lang="en-US" sz="1600" dirty="0" err="1">
                <a:solidFill>
                  <a:srgbClr val="FF0000"/>
                </a:solidFill>
                <a:latin typeface="Gill Sans Light" panose="020B0302020104020203" pitchFamily="34" charset="-79"/>
                <a:cs typeface="Gill Sans Light" panose="020B0302020104020203" pitchFamily="34" charset="-79"/>
              </a:rPr>
              <a:t>‘s</a:t>
            </a:r>
            <a:r>
              <a:rPr lang="en-US" sz="1600" dirty="0">
                <a:solidFill>
                  <a:srgbClr val="FF0000"/>
                </a:solidFill>
                <a:latin typeface="Gill Sans Light" panose="020B0302020104020203" pitchFamily="34" charset="-79"/>
                <a:cs typeface="Gill Sans Light" panose="020B0302020104020203" pitchFamily="34" charset="-79"/>
              </a:rPr>
              <a:t> stack</a:t>
            </a:r>
          </a:p>
        </p:txBody>
      </p:sp>
      <p:cxnSp>
        <p:nvCxnSpPr>
          <p:cNvPr id="6" name="Straight Arrow Connector 5">
            <a:extLst>
              <a:ext uri="{FF2B5EF4-FFF2-40B4-BE49-F238E27FC236}">
                <a16:creationId xmlns:a16="http://schemas.microsoft.com/office/drawing/2014/main" id="{81289F60-A968-474A-97A4-F6F14EDD5531}"/>
              </a:ext>
            </a:extLst>
          </p:cNvPr>
          <p:cNvCxnSpPr>
            <a:cxnSpLocks/>
          </p:cNvCxnSpPr>
          <p:nvPr/>
        </p:nvCxnSpPr>
        <p:spPr>
          <a:xfrm flipH="1" flipV="1">
            <a:off x="2115048" y="5448374"/>
            <a:ext cx="1009815" cy="2527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825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25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25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25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25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wipe(left)">
                                      <p:cBhvr>
                                        <p:cTn id="25" dur="500"/>
                                        <p:tgtEl>
                                          <p:spTgt spid="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25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wipe(left)">
                                      <p:cBhvr>
                                        <p:cTn id="30" dur="500"/>
                                        <p:tgtEl>
                                          <p:spTgt spid="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25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wipe(left)">
                                      <p:cBhvr>
                                        <p:cTn id="35" dur="500"/>
                                        <p:tgtEl>
                                          <p:spTgt spid="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25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wipe(left)">
                                      <p:cBhvr>
                                        <p:cTn id="40" dur="500"/>
                                        <p:tgtEl>
                                          <p:spTgt spid="5">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25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wipe(left)">
                                      <p:cBhvr>
                                        <p:cTn id="45" dur="500"/>
                                        <p:tgtEl>
                                          <p:spTgt spid="5">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250"/>
                                  </p:stCondLst>
                                  <p:childTnLst>
                                    <p:set>
                                      <p:cBhvr>
                                        <p:cTn id="49" dur="1" fill="hold">
                                          <p:stCondLst>
                                            <p:cond delay="0"/>
                                          </p:stCondLst>
                                        </p:cTn>
                                        <p:tgtEl>
                                          <p:spTgt spid="5">
                                            <p:txEl>
                                              <p:pRg st="10" end="10"/>
                                            </p:txEl>
                                          </p:spTgt>
                                        </p:tgtEl>
                                        <p:attrNameLst>
                                          <p:attrName>style.visibility</p:attrName>
                                        </p:attrNameLst>
                                      </p:cBhvr>
                                      <p:to>
                                        <p:strVal val="visible"/>
                                      </p:to>
                                    </p:set>
                                    <p:animEffect transition="in" filter="wipe(left)">
                                      <p:cBhvr>
                                        <p:cTn id="50" dur="500"/>
                                        <p:tgtEl>
                                          <p:spTgt spid="5">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250"/>
                                  </p:stCondLst>
                                  <p:childTnLst>
                                    <p:set>
                                      <p:cBhvr>
                                        <p:cTn id="54" dur="1" fill="hold">
                                          <p:stCondLst>
                                            <p:cond delay="0"/>
                                          </p:stCondLst>
                                        </p:cTn>
                                        <p:tgtEl>
                                          <p:spTgt spid="5">
                                            <p:txEl>
                                              <p:pRg st="11" end="11"/>
                                            </p:txEl>
                                          </p:spTgt>
                                        </p:tgtEl>
                                        <p:attrNameLst>
                                          <p:attrName>style.visibility</p:attrName>
                                        </p:attrNameLst>
                                      </p:cBhvr>
                                      <p:to>
                                        <p:strVal val="visible"/>
                                      </p:to>
                                    </p:set>
                                    <p:animEffect transition="in" filter="wipe(left)">
                                      <p:cBhvr>
                                        <p:cTn id="55" dur="500"/>
                                        <p:tgtEl>
                                          <p:spTgt spid="5">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250"/>
                                  </p:stCondLst>
                                  <p:childTnLst>
                                    <p:set>
                                      <p:cBhvr>
                                        <p:cTn id="59" dur="1" fill="hold">
                                          <p:stCondLst>
                                            <p:cond delay="0"/>
                                          </p:stCondLst>
                                        </p:cTn>
                                        <p:tgtEl>
                                          <p:spTgt spid="5">
                                            <p:txEl>
                                              <p:pRg st="12" end="12"/>
                                            </p:txEl>
                                          </p:spTgt>
                                        </p:tgtEl>
                                        <p:attrNameLst>
                                          <p:attrName>style.visibility</p:attrName>
                                        </p:attrNameLst>
                                      </p:cBhvr>
                                      <p:to>
                                        <p:strVal val="visible"/>
                                      </p:to>
                                    </p:set>
                                    <p:animEffect transition="in" filter="wipe(left)">
                                      <p:cBhvr>
                                        <p:cTn id="60" dur="500"/>
                                        <p:tgtEl>
                                          <p:spTgt spid="5">
                                            <p:txEl>
                                              <p:pRg st="12" end="12"/>
                                            </p:txEl>
                                          </p:spTgt>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5">
                                            <p:txEl>
                                              <p:pRg st="13" end="13"/>
                                            </p:txEl>
                                          </p:spTgt>
                                        </p:tgtEl>
                                        <p:attrNameLst>
                                          <p:attrName>style.visibility</p:attrName>
                                        </p:attrNameLst>
                                      </p:cBhvr>
                                      <p:to>
                                        <p:strVal val="visible"/>
                                      </p:to>
                                    </p:set>
                                    <p:animEffect transition="in" filter="wipe(left)">
                                      <p:cBhvr>
                                        <p:cTn id="63" dur="500"/>
                                        <p:tgtEl>
                                          <p:spTgt spid="5">
                                            <p:txEl>
                                              <p:pRg st="13" end="1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build="p"/>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C1BE2A55-E0B4-9D4A-BC3B-61AA3D7CE71B}" vid="{17B29218-6A61-0241-B066-754774614D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gill-sans</Template>
  <TotalTime>24790</TotalTime>
  <Words>8857</Words>
  <Application>Microsoft Macintosh PowerPoint</Application>
  <PresentationFormat>On-screen Show (4:3)</PresentationFormat>
  <Paragraphs>1400</Paragraphs>
  <Slides>83</Slides>
  <Notes>63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83</vt:i4>
      </vt:variant>
    </vt:vector>
  </HeadingPairs>
  <TitlesOfParts>
    <vt:vector size="94" baseType="lpstr">
      <vt:lpstr>Arial</vt:lpstr>
      <vt:lpstr>Calibri</vt:lpstr>
      <vt:lpstr>Comic Sans MS</vt:lpstr>
      <vt:lpstr>Consolas</vt:lpstr>
      <vt:lpstr>Dijkstra</vt:lpstr>
      <vt:lpstr>Gill Sans</vt:lpstr>
      <vt:lpstr>Gill Sans Light</vt:lpstr>
      <vt:lpstr>Gill Sans SemiBold</vt:lpstr>
      <vt:lpstr>Helvetica</vt:lpstr>
      <vt:lpstr>Ubuntu Mono</vt:lpstr>
      <vt:lpstr>gill-sans</vt:lpstr>
      <vt:lpstr>PowerPoint Presentation</vt:lpstr>
      <vt:lpstr>Lecture 3:  Multithreaded Kernels</vt:lpstr>
      <vt:lpstr>Outline</vt:lpstr>
      <vt:lpstr>Recall: Thread Lifecycle</vt:lpstr>
      <vt:lpstr>Kernel-managed Multithreading</vt:lpstr>
      <vt:lpstr>Creating New Threads</vt:lpstr>
      <vt:lpstr>How Does stub Look Like?</vt:lpstr>
      <vt:lpstr>Context Switching Between Threads</vt:lpstr>
      <vt:lpstr>Switching Threads</vt:lpstr>
      <vt:lpstr>Stack for Yielding Thread</vt:lpstr>
      <vt:lpstr>How Do Stacks Look Like?</vt:lpstr>
      <vt:lpstr>Switch Details</vt:lpstr>
      <vt:lpstr>A Subtlety: dummy_switch_frame(newTCB)</vt:lpstr>
      <vt:lpstr>What Happens When Threads  Block on I/O?</vt:lpstr>
      <vt:lpstr>Involuntary Context Switch</vt:lpstr>
      <vt:lpstr>Aside: How to Track Running TCB?</vt:lpstr>
      <vt:lpstr>Timer Interrupt to Return Control</vt:lpstr>
      <vt:lpstr>Some Numbers</vt:lpstr>
      <vt:lpstr>Some Numbers (cont.)</vt:lpstr>
      <vt:lpstr>Kernel- vs. User-managed Threads</vt:lpstr>
      <vt:lpstr>Basic Cost of System Calls</vt:lpstr>
      <vt:lpstr>User-managed Threads</vt:lpstr>
      <vt:lpstr>Classification of OSes</vt:lpstr>
      <vt:lpstr>Implementing Synchronization Objects</vt:lpstr>
      <vt:lpstr>Mutex Implementation - Take 1: Using only Load and Store</vt:lpstr>
      <vt:lpstr>Mutex Implementation - Take 2: Disabling Interrupts</vt:lpstr>
      <vt:lpstr>Problems with Naïve Implementation of Mutex</vt:lpstr>
      <vt:lpstr>Implementation of Mutex - Take 2.5: Disabling Interrupts + Lock Variable</vt:lpstr>
      <vt:lpstr>Implementation of Mutex - Take 2.5 (cont.)</vt:lpstr>
      <vt:lpstr>Mutex Implementation: Discussion</vt:lpstr>
      <vt:lpstr>Re-enabling Interrupts</vt:lpstr>
      <vt:lpstr>How to Re-enable After thread_switch()?</vt:lpstr>
      <vt:lpstr>Problems with Take 2.5</vt:lpstr>
      <vt:lpstr>Recall: Examples of  Read-Modify-Write Instructions </vt:lpstr>
      <vt:lpstr>Spinlock with test&amp;set()</vt:lpstr>
      <vt:lpstr>Spinlock with test&amp;set(): Discussion</vt:lpstr>
      <vt:lpstr>Implementation of Mutex - Take 3: Using Spinlock</vt:lpstr>
      <vt:lpstr>Implementation of Mutex - Take 3 (cont.)</vt:lpstr>
      <vt:lpstr>Implementation of Mutex - Take 3 (cont.)</vt:lpstr>
      <vt:lpstr>Mutex Using Interrupts vs. Spinlock</vt:lpstr>
      <vt:lpstr>Recap: Mutexes Using Interrupts</vt:lpstr>
      <vt:lpstr>Recap: Mutexes Using Spinlock (test&amp;set)</vt:lpstr>
      <vt:lpstr>Mutex Implementation in Linux</vt:lpstr>
      <vt:lpstr>Mutex Implementation in Linux (cont.)</vt:lpstr>
      <vt:lpstr>Mutex Implementations: Discussion</vt:lpstr>
      <vt:lpstr>Recall: Rules for Using Mutex</vt:lpstr>
      <vt:lpstr>Lock Before Accessing Shared Data, ALWAYS!</vt:lpstr>
      <vt:lpstr>Recall: Semaphores</vt:lpstr>
      <vt:lpstr>Implementation of Semaphore</vt:lpstr>
      <vt:lpstr>Semaphores are Harmful!</vt:lpstr>
      <vt:lpstr>Recall: Monitors and Condition Variables</vt:lpstr>
      <vt:lpstr>Recall: Condition Variables Operations</vt:lpstr>
      <vt:lpstr>Recall: Properties of Condition Variables</vt:lpstr>
      <vt:lpstr>Example: Bounded Buffer Implementation with Monitors</vt:lpstr>
      <vt:lpstr>Mesa vs. Hoare Monitors</vt:lpstr>
      <vt:lpstr>Hoare Monitors</vt:lpstr>
      <vt:lpstr>Mesa Monitors</vt:lpstr>
      <vt:lpstr>Mesa Monitor: Why “while()”?</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Condition Variable vs. Semaphore</vt:lpstr>
      <vt:lpstr>Implementation of Condition Variables</vt:lpstr>
      <vt:lpstr>Implementation of Condition Variable using Semaphores (Take 1)</vt:lpstr>
      <vt:lpstr>Implementation of Condition Variable using Semaphores (Take 2)</vt:lpstr>
      <vt:lpstr>Implementation Condition Variable using Semaphores (Take 3)</vt:lpstr>
      <vt:lpstr>Summary</vt:lpstr>
      <vt:lpstr>Questions?</vt:lpstr>
      <vt:lpstr>Acknowledgment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subject>Concurrency</dc:subject>
  <dc:creator/>
  <cp:keywords/>
  <dc:description/>
  <cp:lastModifiedBy>Seyed Majid Zahedi</cp:lastModifiedBy>
  <cp:revision>875</cp:revision>
  <cp:lastPrinted>2019-01-24T18:58:48Z</cp:lastPrinted>
  <dcterms:created xsi:type="dcterms:W3CDTF">2014-10-08T04:57:38Z</dcterms:created>
  <dcterms:modified xsi:type="dcterms:W3CDTF">2020-09-26T16:03:15Z</dcterms:modified>
  <cp:category/>
</cp:coreProperties>
</file>