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5"/>
  </p:notesMasterIdLst>
  <p:handoutMasterIdLst>
    <p:handoutMasterId r:id="rId86"/>
  </p:handoutMasterIdLst>
  <p:sldIdLst>
    <p:sldId id="716" r:id="rId2"/>
    <p:sldId id="1875" r:id="rId3"/>
    <p:sldId id="803" r:id="rId4"/>
    <p:sldId id="309" r:id="rId5"/>
    <p:sldId id="1101" r:id="rId6"/>
    <p:sldId id="1092" r:id="rId7"/>
    <p:sldId id="694" r:id="rId8"/>
    <p:sldId id="659" r:id="rId9"/>
    <p:sldId id="320" r:id="rId10"/>
    <p:sldId id="661" r:id="rId11"/>
    <p:sldId id="662" r:id="rId12"/>
    <p:sldId id="664" r:id="rId13"/>
    <p:sldId id="820" r:id="rId14"/>
    <p:sldId id="766" r:id="rId15"/>
    <p:sldId id="767" r:id="rId16"/>
    <p:sldId id="382" r:id="rId17"/>
    <p:sldId id="769" r:id="rId18"/>
    <p:sldId id="818" r:id="rId19"/>
    <p:sldId id="762" r:id="rId20"/>
    <p:sldId id="638" r:id="rId21"/>
    <p:sldId id="1085" r:id="rId22"/>
    <p:sldId id="782" r:id="rId23"/>
    <p:sldId id="721" r:id="rId24"/>
    <p:sldId id="781" r:id="rId25"/>
    <p:sldId id="1098" r:id="rId26"/>
    <p:sldId id="841" r:id="rId27"/>
    <p:sldId id="842" r:id="rId28"/>
    <p:sldId id="835" r:id="rId29"/>
    <p:sldId id="1095" r:id="rId30"/>
    <p:sldId id="836" r:id="rId31"/>
    <p:sldId id="874" r:id="rId32"/>
    <p:sldId id="838" r:id="rId33"/>
    <p:sldId id="802" r:id="rId34"/>
    <p:sldId id="852" r:id="rId35"/>
    <p:sldId id="804" r:id="rId36"/>
    <p:sldId id="805" r:id="rId37"/>
    <p:sldId id="806" r:id="rId38"/>
    <p:sldId id="1096" r:id="rId39"/>
    <p:sldId id="1097" r:id="rId40"/>
    <p:sldId id="843" r:id="rId41"/>
    <p:sldId id="844" r:id="rId42"/>
    <p:sldId id="1093" r:id="rId43"/>
    <p:sldId id="356" r:id="rId44"/>
    <p:sldId id="378" r:id="rId45"/>
    <p:sldId id="1094" r:id="rId46"/>
    <p:sldId id="332" r:id="rId47"/>
    <p:sldId id="395" r:id="rId48"/>
    <p:sldId id="808" r:id="rId49"/>
    <p:sldId id="384" r:id="rId50"/>
    <p:sldId id="411" r:id="rId51"/>
    <p:sldId id="815" r:id="rId52"/>
    <p:sldId id="335" r:id="rId53"/>
    <p:sldId id="410" r:id="rId54"/>
    <p:sldId id="336" r:id="rId55"/>
    <p:sldId id="880" r:id="rId56"/>
    <p:sldId id="881" r:id="rId57"/>
    <p:sldId id="882" r:id="rId58"/>
    <p:sldId id="883" r:id="rId59"/>
    <p:sldId id="884" r:id="rId60"/>
    <p:sldId id="901" r:id="rId61"/>
    <p:sldId id="903" r:id="rId62"/>
    <p:sldId id="904" r:id="rId63"/>
    <p:sldId id="906" r:id="rId64"/>
    <p:sldId id="905" r:id="rId65"/>
    <p:sldId id="907" r:id="rId66"/>
    <p:sldId id="908" r:id="rId67"/>
    <p:sldId id="909" r:id="rId68"/>
    <p:sldId id="910" r:id="rId69"/>
    <p:sldId id="911" r:id="rId70"/>
    <p:sldId id="912" r:id="rId71"/>
    <p:sldId id="913" r:id="rId72"/>
    <p:sldId id="914" r:id="rId73"/>
    <p:sldId id="915" r:id="rId74"/>
    <p:sldId id="916" r:id="rId75"/>
    <p:sldId id="339" r:id="rId76"/>
    <p:sldId id="413" r:id="rId77"/>
    <p:sldId id="1099" r:id="rId78"/>
    <p:sldId id="366" r:id="rId79"/>
    <p:sldId id="924" r:id="rId80"/>
    <p:sldId id="925" r:id="rId81"/>
    <p:sldId id="615" r:id="rId82"/>
    <p:sldId id="330" r:id="rId83"/>
    <p:sldId id="283" r:id="rId8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8" autoAdjust="0"/>
    <p:restoredTop sz="77669" autoAdjust="0"/>
  </p:normalViewPr>
  <p:slideViewPr>
    <p:cSldViewPr snapToGrid="0" snapToObjects="1">
      <p:cViewPr>
        <p:scale>
          <a:sx n="101" d="100"/>
          <a:sy n="101" d="100"/>
        </p:scale>
        <p:origin x="94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9/28/20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9/28/20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582281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21</a:t>
            </a:fld>
            <a:endParaRPr lang="en-US"/>
          </a:p>
        </p:txBody>
      </p:sp>
    </p:spTree>
    <p:extLst>
      <p:ext uri="{BB962C8B-B14F-4D97-AF65-F5344CB8AC3E}">
        <p14:creationId xmlns:p14="http://schemas.microsoft.com/office/powerpoint/2010/main" val="498780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123470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49</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2264615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79</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80</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83</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346290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74982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ko-KR" dirty="0">
              <a:ea typeface="Gulim" panose="020B0600000101010101" pitchFamily="34" charset="-127"/>
            </a:endParaRPr>
          </a:p>
        </p:txBody>
      </p:sp>
    </p:spTree>
    <p:extLst>
      <p:ext uri="{BB962C8B-B14F-4D97-AF65-F5344CB8AC3E}">
        <p14:creationId xmlns:p14="http://schemas.microsoft.com/office/powerpoint/2010/main" val="17932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kanis.de/weblog/2017-01-05-measurements-of-system-call-performance-and-overhea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25285181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70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p>
          <a:p>
            <a:pPr marL="0" indent="0">
              <a:lnSpc>
                <a:spcPct val="70000"/>
              </a:lnSpc>
              <a:buNone/>
            </a:pP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Choose another TCB from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ready_list.get_nextTCB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Move running thread onto ready list</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Switch to the new thread</a:t>
            </a:r>
          </a:p>
          <a:p>
            <a:pPr marL="0" indent="0">
              <a:lnSpc>
                <a:spcPct val="70000"/>
              </a:lnSpc>
              <a:buNone/>
            </a:pP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We’re running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p>
          <a:p>
            <a:pPr marL="0" indent="0">
              <a:lnSpc>
                <a:spcPct val="70000"/>
              </a:lnSpc>
              <a:buNone/>
            </a:pPr>
            <a:r>
              <a:rPr lang="en-US" altLang="ko-KR" sz="1200" dirty="0">
                <a:solidFill>
                  <a:srgbClr val="00B050"/>
                </a:solidFill>
                <a:latin typeface="Ubuntu Mono" panose="020B0509030602030204" pitchFamily="49" charset="0"/>
              </a:rPr>
              <a:t>     // Do any cleanup</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p>
          <a:p>
            <a:pPr marL="0" indent="0">
              <a:lnSpc>
                <a:spcPct val="70000"/>
              </a:lnSpc>
              <a:buNone/>
            </a:pPr>
            <a:r>
              <a:rPr lang="en-US" altLang="ko-KR" sz="1200" dirty="0">
                <a:solidFill>
                  <a:srgbClr val="00B050"/>
                </a:solidFill>
                <a:latin typeface="Ubuntu Mono" panose="020B0509030602030204" pitchFamily="49" charset="0"/>
              </a:rPr>
              <a:t>     // Enable interrupts again</a:t>
            </a:r>
          </a:p>
          <a:p>
            <a:pPr marL="0" indent="0">
              <a:lnSpc>
                <a:spcPct val="70000"/>
              </a:lnSpc>
              <a:buNone/>
            </a:pP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p>
          <a:p>
            <a:pPr marL="0" indent="0">
              <a:lnSpc>
                <a:spcPct val="70000"/>
              </a:lnSpc>
              <a:buNone/>
            </a:pP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24757" y="2600907"/>
            <a:ext cx="1308499"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2915828"/>
            <a:ext cx="70275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5" name="Rectangle 6">
            <a:extLst>
              <a:ext uri="{FF2B5EF4-FFF2-40B4-BE49-F238E27FC236}">
                <a16:creationId xmlns:a16="http://schemas.microsoft.com/office/drawing/2014/main" id="{86C9EE34-0D17-5848-BBBA-B3DF98AB7AF5}"/>
              </a:ext>
            </a:extLst>
          </p:cNvPr>
          <p:cNvSpPr>
            <a:spLocks noChangeArrowheads="1"/>
          </p:cNvSpPr>
          <p:nvPr/>
        </p:nvSpPr>
        <p:spPr bwMode="auto">
          <a:xfrm flipV="1">
            <a:off x="5391050" y="275153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TextBox 20">
            <a:extLst>
              <a:ext uri="{FF2B5EF4-FFF2-40B4-BE49-F238E27FC236}">
                <a16:creationId xmlns:a16="http://schemas.microsoft.com/office/drawing/2014/main" id="{44236AA5-055C-CF44-BE06-CFA27FCE7CD9}"/>
              </a:ext>
            </a:extLst>
          </p:cNvPr>
          <p:cNvSpPr txBox="1"/>
          <p:nvPr/>
        </p:nvSpPr>
        <p:spPr>
          <a:xfrm>
            <a:off x="3864399" y="5802326"/>
            <a:ext cx="481040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When is this line executed?</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263705" y="4754880"/>
            <a:ext cx="670151" cy="106517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B96AD4-296E-274C-B0AD-9474B66E5E8F}"/>
              </a:ext>
            </a:extLst>
          </p:cNvPr>
          <p:cNvSpPr txBox="1"/>
          <p:nvPr/>
        </p:nvSpPr>
        <p:spPr>
          <a:xfrm>
            <a:off x="4500568" y="5094914"/>
            <a:ext cx="4014778" cy="749244"/>
          </a:xfrm>
          <a:prstGeom prst="rect">
            <a:avLst/>
          </a:prstGeom>
          <a:noFill/>
        </p:spPr>
        <p:txBody>
          <a:bodyPr wrap="square" rtlCol="0">
            <a:spAutoFit/>
          </a:bodyPr>
          <a:lstStyle/>
          <a:p>
            <a:pPr>
              <a:lnSpc>
                <a:spcPct val="150000"/>
              </a:lnSpc>
            </a:pPr>
            <a:r>
              <a:rPr lang="en-US" sz="1600" dirty="0">
                <a:solidFill>
                  <a:srgbClr val="000000"/>
                </a:solidFill>
                <a:latin typeface="Gill Sans Light" panose="020B0302020104020203" pitchFamily="34" charset="-79"/>
                <a:cs typeface="Gill Sans Light" panose="020B0302020104020203" pitchFamily="34" charset="-79"/>
              </a:rPr>
              <a:t>What return address is pushed onto stack?</a:t>
            </a:r>
          </a:p>
          <a:p>
            <a:pPr marL="285750" indent="-285750">
              <a:lnSpc>
                <a:spcPct val="150000"/>
              </a:lnSpc>
              <a:buFont typeface="Arial" panose="020B0604020202020204" pitchFamily="34" charset="0"/>
              <a:buChar char="•"/>
            </a:pPr>
            <a:r>
              <a:rPr lang="en-US" sz="1400" dirty="0">
                <a:solidFill>
                  <a:srgbClr val="000000"/>
                </a:solidFill>
                <a:latin typeface="Gill Sans Light" panose="020B0302020104020203" pitchFamily="34" charset="-79"/>
                <a:cs typeface="Gill Sans Light" panose="020B0302020104020203" pitchFamily="34" charset="-79"/>
              </a:rPr>
              <a:t>Address of next line in context of </a:t>
            </a:r>
            <a:r>
              <a:rPr lang="en-US" sz="1400" dirty="0" err="1">
                <a:solidFill>
                  <a:srgbClr val="000000"/>
                </a:solidFill>
                <a:latin typeface="Gill Sans Light" panose="020B0302020104020203" pitchFamily="34" charset="-79"/>
                <a:cs typeface="Gill Sans Light" panose="020B0302020104020203" pitchFamily="34" charset="-79"/>
              </a:rPr>
              <a:t>runningTCB</a:t>
            </a:r>
            <a:endParaRPr lang="en-US" sz="1400" dirty="0">
              <a:solidFill>
                <a:srgbClr val="000000"/>
              </a:solidFill>
              <a:latin typeface="Gill Sans Light" panose="020B0302020104020203" pitchFamily="34" charset="-79"/>
              <a:cs typeface="Gill Sans Light" panose="020B0302020104020203" pitchFamily="34" charset="-79"/>
            </a:endParaRPr>
          </a:p>
        </p:txBody>
      </p:sp>
      <p:cxnSp>
        <p:nvCxnSpPr>
          <p:cNvPr id="26" name="Straight Arrow Connector 25">
            <a:extLst>
              <a:ext uri="{FF2B5EF4-FFF2-40B4-BE49-F238E27FC236}">
                <a16:creationId xmlns:a16="http://schemas.microsoft.com/office/drawing/2014/main" id="{5A29763B-4E06-9041-A82D-D567D0673009}"/>
              </a:ext>
            </a:extLst>
          </p:cNvPr>
          <p:cNvCxnSpPr>
            <a:cxnSpLocks/>
          </p:cNvCxnSpPr>
          <p:nvPr/>
        </p:nvCxnSpPr>
        <p:spPr>
          <a:xfrm flipH="1" flipV="1">
            <a:off x="3993643" y="4220049"/>
            <a:ext cx="750885" cy="7487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wipe(left)">
                                      <p:cBhvr>
                                        <p:cTn id="28" dur="500"/>
                                        <p:tgtEl>
                                          <p:spTgt spid="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wipe(left)">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wipe(left)">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wipe(left)">
                                      <p:cBhvr>
                                        <p:cTn id="43" dur="500"/>
                                        <p:tgtEl>
                                          <p:spTgt spid="5">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wipe(left)">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8" end="8"/>
                                            </p:txEl>
                                          </p:spTgt>
                                        </p:tgtEl>
                                        <p:attrNameLst>
                                          <p:attrName>style.visibility</p:attrName>
                                        </p:attrNameLst>
                                      </p:cBhvr>
                                      <p:to>
                                        <p:strVal val="visible"/>
                                      </p:to>
                                    </p:set>
                                    <p:animEffect transition="in" filter="wipe(left)">
                                      <p:cBhvr>
                                        <p:cTn id="59" dur="500"/>
                                        <p:tgtEl>
                                          <p:spTgt spid="5">
                                            <p:txEl>
                                              <p:pRg st="8" end="8"/>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wipe(left)">
                                      <p:cBhvr>
                                        <p:cTn id="64" dur="500"/>
                                        <p:tgtEl>
                                          <p:spTgt spid="5">
                                            <p:txEl>
                                              <p:pRg st="9" end="9"/>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wipe(up)">
                                      <p:cBhvr>
                                        <p:cTn id="67" dur="500"/>
                                        <p:tgtEl>
                                          <p:spTgt spid="215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5">
                                            <p:txEl>
                                              <p:pRg st="0" end="0"/>
                                            </p:txEl>
                                          </p:spTgt>
                                        </p:tgtEl>
                                        <p:attrNameLst>
                                          <p:attrName>style.visibility</p:attrName>
                                        </p:attrNameLst>
                                      </p:cBhvr>
                                      <p:to>
                                        <p:strVal val="visible"/>
                                      </p:to>
                                    </p:set>
                                    <p:animEffect transition="in" filter="wipe(left)">
                                      <p:cBhvr>
                                        <p:cTn id="75" dur="500"/>
                                        <p:tgtEl>
                                          <p:spTgt spid="25">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5">
                                            <p:txEl>
                                              <p:pRg st="1" end="1"/>
                                            </p:txEl>
                                          </p:spTgt>
                                        </p:tgtEl>
                                        <p:attrNameLst>
                                          <p:attrName>style.visibility</p:attrName>
                                        </p:attrNameLst>
                                      </p:cBhvr>
                                      <p:to>
                                        <p:strVal val="visible"/>
                                      </p:to>
                                    </p:set>
                                    <p:animEffect transition="in" filter="wipe(left)">
                                      <p:cBhvr>
                                        <p:cTn id="80" dur="500"/>
                                        <p:tgtEl>
                                          <p:spTgt spid="25">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10" end="10"/>
                                            </p:txEl>
                                          </p:spTgt>
                                        </p:tgtEl>
                                        <p:attrNameLst>
                                          <p:attrName>style.visibility</p:attrName>
                                        </p:attrNameLst>
                                      </p:cBhvr>
                                      <p:to>
                                        <p:strVal val="visible"/>
                                      </p:to>
                                    </p:set>
                                    <p:animEffect transition="in" filter="wipe(left)">
                                      <p:cBhvr>
                                        <p:cTn id="85" dur="500"/>
                                        <p:tgtEl>
                                          <p:spTgt spid="5">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5">
                                            <p:txEl>
                                              <p:pRg st="11" end="11"/>
                                            </p:txEl>
                                          </p:spTgt>
                                        </p:tgtEl>
                                        <p:attrNameLst>
                                          <p:attrName>style.visibility</p:attrName>
                                        </p:attrNameLst>
                                      </p:cBhvr>
                                      <p:to>
                                        <p:strVal val="visible"/>
                                      </p:to>
                                    </p:set>
                                    <p:animEffect transition="in" filter="wipe(left)">
                                      <p:cBhvr>
                                        <p:cTn id="90" dur="500"/>
                                        <p:tgtEl>
                                          <p:spTgt spid="5">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down)">
                                      <p:cBhvr>
                                        <p:cTn id="95" dur="500"/>
                                        <p:tgtEl>
                                          <p:spTgt spid="22"/>
                                        </p:tgtEl>
                                      </p:cBhvr>
                                    </p:animEffect>
                                  </p:childTnLst>
                                </p:cTn>
                              </p:par>
                              <p:par>
                                <p:cTn id="96" presetID="22" presetClass="entr" presetSubtype="8" fill="hold" grpId="0" nodeType="withEffect">
                                  <p:stCondLst>
                                    <p:cond delay="250"/>
                                  </p:stCondLst>
                                  <p:childTnLst>
                                    <p:set>
                                      <p:cBhvr>
                                        <p:cTn id="97" dur="1" fill="hold">
                                          <p:stCondLst>
                                            <p:cond delay="0"/>
                                          </p:stCondLst>
                                        </p:cTn>
                                        <p:tgtEl>
                                          <p:spTgt spid="21">
                                            <p:txEl>
                                              <p:pRg st="0" end="0"/>
                                            </p:txEl>
                                          </p:spTgt>
                                        </p:tgtEl>
                                        <p:attrNameLst>
                                          <p:attrName>style.visibility</p:attrName>
                                        </p:attrNameLst>
                                      </p:cBhvr>
                                      <p:to>
                                        <p:strVal val="visible"/>
                                      </p:to>
                                    </p:set>
                                    <p:animEffect transition="in" filter="wipe(left)">
                                      <p:cBhvr>
                                        <p:cTn id="98" dur="500"/>
                                        <p:tgtEl>
                                          <p:spTgt spid="21">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250"/>
                                  </p:stCondLst>
                                  <p:childTnLst>
                                    <p:set>
                                      <p:cBhvr>
                                        <p:cTn id="102" dur="1" fill="hold">
                                          <p:stCondLst>
                                            <p:cond delay="0"/>
                                          </p:stCondLst>
                                        </p:cTn>
                                        <p:tgtEl>
                                          <p:spTgt spid="21">
                                            <p:txEl>
                                              <p:pRg st="1" end="1"/>
                                            </p:txEl>
                                          </p:spTgt>
                                        </p:tgtEl>
                                        <p:attrNameLst>
                                          <p:attrName>style.visibility</p:attrName>
                                        </p:attrNameLst>
                                      </p:cBhvr>
                                      <p:to>
                                        <p:strVal val="visible"/>
                                      </p:to>
                                    </p:set>
                                    <p:animEffect transition="in" filter="wipe(left)">
                                      <p:cBhvr>
                                        <p:cTn id="103" dur="500"/>
                                        <p:tgtEl>
                                          <p:spTgt spid="21">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5">
                                            <p:txEl>
                                              <p:pRg st="12" end="12"/>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5">
                                            <p:txEl>
                                              <p:pRg st="14" end="14"/>
                                            </p:txEl>
                                          </p:spTgt>
                                        </p:tgtEl>
                                        <p:attrNameLst>
                                          <p:attrName>style.visibility</p:attrName>
                                        </p:attrNameLst>
                                      </p:cBhvr>
                                      <p:to>
                                        <p:strVal val="visible"/>
                                      </p:to>
                                    </p:set>
                                    <p:animEffect transition="in" filter="wipe(left)">
                                      <p:cBhvr>
                                        <p:cTn id="114" dur="500"/>
                                        <p:tgtEl>
                                          <p:spTgt spid="5">
                                            <p:txEl>
                                              <p:pRg st="14" end="1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5">
                                            <p:txEl>
                                              <p:pRg st="15" end="15"/>
                                            </p:txEl>
                                          </p:spTgt>
                                        </p:tgtEl>
                                        <p:attrNameLst>
                                          <p:attrName>style.visibility</p:attrName>
                                        </p:attrNameLst>
                                      </p:cBhvr>
                                      <p:to>
                                        <p:strVal val="visible"/>
                                      </p:to>
                                    </p:set>
                                    <p:animEffect transition="in" filter="wipe(down)">
                                      <p:cBhvr>
                                        <p:cTn id="119" dur="500"/>
                                        <p:tgtEl>
                                          <p:spTgt spid="5">
                                            <p:txEl>
                                              <p:pRg st="15" end="1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5">
                                            <p:txEl>
                                              <p:pRg st="16" end="16"/>
                                            </p:txEl>
                                          </p:spTgt>
                                        </p:tgtEl>
                                        <p:attrNameLst>
                                          <p:attrName>style.visibility</p:attrName>
                                        </p:attrNameLst>
                                      </p:cBhvr>
                                      <p:to>
                                        <p:strVal val="visible"/>
                                      </p:to>
                                    </p:set>
                                    <p:animEffect transition="in" filter="wipe(left)">
                                      <p:cBhvr>
                                        <p:cTn id="124"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25" grpId="0" uiExpand="1" build="p"/>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6">
            <a:extLst>
              <a:ext uri="{FF2B5EF4-FFF2-40B4-BE49-F238E27FC236}">
                <a16:creationId xmlns:a16="http://schemas.microsoft.com/office/drawing/2014/main" id="{0C33736D-C42C-044C-B89B-71798401854C}"/>
              </a:ext>
            </a:extLst>
          </p:cNvPr>
          <p:cNvSpPr>
            <a:spLocks noChangeArrowheads="1"/>
          </p:cNvSpPr>
          <p:nvPr/>
        </p:nvSpPr>
        <p:spPr bwMode="auto">
          <a:xfrm flipV="1">
            <a:off x="4366956"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1" name="Rectangle 6">
            <a:extLst>
              <a:ext uri="{FF2B5EF4-FFF2-40B4-BE49-F238E27FC236}">
                <a16:creationId xmlns:a16="http://schemas.microsoft.com/office/drawing/2014/main" id="{2F5429B2-00BA-AE4C-8B01-6A133FF6AA4F}"/>
              </a:ext>
            </a:extLst>
          </p:cNvPr>
          <p:cNvSpPr>
            <a:spLocks noChangeArrowheads="1"/>
          </p:cNvSpPr>
          <p:nvPr/>
        </p:nvSpPr>
        <p:spPr bwMode="auto">
          <a:xfrm flipV="1">
            <a:off x="6938090" y="3714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up)">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3"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22" presetClass="entr" presetSubtype="1" fill="hold" grpId="1"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up)">
                                      <p:cBhvr>
                                        <p:cTn id="53" dur="500"/>
                                        <p:tgtEl>
                                          <p:spTgt spid="6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1" nodeType="click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up)">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3"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up)">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2"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3"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3"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1"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wipe(right)">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2" nodeType="clickEffect">
                                  <p:stCondLst>
                                    <p:cond delay="0"/>
                                  </p:stCondLst>
                                  <p:childTnLst>
                                    <p:set>
                                      <p:cBhvr>
                                        <p:cTn id="87" dur="1" fill="hold">
                                          <p:stCondLst>
                                            <p:cond delay="0"/>
                                          </p:stCondLst>
                                        </p:cTn>
                                        <p:tgtEl>
                                          <p:spTgt spid="62"/>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1" nodeType="clickEffect">
                                  <p:stCondLst>
                                    <p:cond delay="0"/>
                                  </p:stCondLst>
                                  <p:childTnLst>
                                    <p:animEffect transition="out" filter="wipe(down)">
                                      <p:cBhvr>
                                        <p:cTn id="94" dur="500"/>
                                        <p:tgtEl>
                                          <p:spTgt spid="40"/>
                                        </p:tgtEl>
                                      </p:cBhvr>
                                    </p:animEffect>
                                    <p:set>
                                      <p:cBhvr>
                                        <p:cTn id="95" dur="1" fill="hold">
                                          <p:stCondLst>
                                            <p:cond delay="499"/>
                                          </p:stCondLst>
                                        </p:cTn>
                                        <p:tgtEl>
                                          <p:spTgt spid="4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2"/>
                                        </p:tgtEl>
                                      </p:cBhvr>
                                    </p:animEffect>
                                    <p:set>
                                      <p:cBhvr>
                                        <p:cTn id="100" dur="1" fill="hold">
                                          <p:stCondLst>
                                            <p:cond delay="499"/>
                                          </p:stCondLst>
                                        </p:cTn>
                                        <p:tgtEl>
                                          <p:spTgt spid="22"/>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wipe(up)">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2"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wipe(up)">
                                      <p:cBhvr>
                                        <p:cTn id="115" dur="500"/>
                                        <p:tgtEl>
                                          <p:spTgt spid="2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up)">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2" nodeType="clickEffect">
                                  <p:stCondLst>
                                    <p:cond delay="0"/>
                                  </p:stCondLst>
                                  <p:childTnLst>
                                    <p:set>
                                      <p:cBhvr>
                                        <p:cTn id="124" dur="1" fill="hold">
                                          <p:stCondLst>
                                            <p:cond delay="0"/>
                                          </p:stCondLst>
                                        </p:cTn>
                                        <p:tgtEl>
                                          <p:spTgt spid="43"/>
                                        </p:tgtEl>
                                        <p:attrNameLst>
                                          <p:attrName>style.visibility</p:attrName>
                                        </p:attrNameLst>
                                      </p:cBhvr>
                                      <p:to>
                                        <p:strVal val="visible"/>
                                      </p:to>
                                    </p:set>
                                    <p:animEffect transition="in" filter="wipe(up)">
                                      <p:cBhvr>
                                        <p:cTn id="125" dur="500"/>
                                        <p:tgtEl>
                                          <p:spTgt spid="4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2" nodeType="clickEffect">
                                  <p:stCondLst>
                                    <p:cond delay="0"/>
                                  </p:stCondLst>
                                  <p:childTnLst>
                                    <p:set>
                                      <p:cBhvr>
                                        <p:cTn id="129" dur="1" fill="hold">
                                          <p:stCondLst>
                                            <p:cond delay="0"/>
                                          </p:stCondLst>
                                        </p:cTn>
                                        <p:tgtEl>
                                          <p:spTgt spid="8"/>
                                        </p:tgtEl>
                                        <p:attrNameLst>
                                          <p:attrName>style.visibility</p:attrName>
                                        </p:attrNameLst>
                                      </p:cBhvr>
                                      <p:to>
                                        <p:strVal val="visible"/>
                                      </p:to>
                                    </p:set>
                                    <p:animEffect transition="in" filter="wipe(left)">
                                      <p:cBhvr>
                                        <p:cTn id="130" dur="500"/>
                                        <p:tgtEl>
                                          <p:spTgt spid="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8"/>
                                        </p:tgtEl>
                                        <p:attrNameLst>
                                          <p:attrName>style.visibility</p:attrName>
                                        </p:attrNameLst>
                                      </p:cBhvr>
                                      <p:to>
                                        <p:strVal val="hidden"/>
                                      </p:to>
                                    </p:set>
                                  </p:childTnLst>
                                </p:cTn>
                              </p:par>
                              <p:par>
                                <p:cTn id="135" presetID="22" presetClass="exit" presetSubtype="4" fill="hold" grpId="1" nodeType="withEffect">
                                  <p:stCondLst>
                                    <p:cond delay="0"/>
                                  </p:stCondLst>
                                  <p:childTnLst>
                                    <p:animEffect transition="out" filter="wipe(down)">
                                      <p:cBhvr>
                                        <p:cTn id="136" dur="500"/>
                                        <p:tgtEl>
                                          <p:spTgt spid="59"/>
                                        </p:tgtEl>
                                      </p:cBhvr>
                                    </p:animEffect>
                                    <p:set>
                                      <p:cBhvr>
                                        <p:cTn id="137" dur="1" fill="hold">
                                          <p:stCondLst>
                                            <p:cond delay="499"/>
                                          </p:stCondLst>
                                        </p:cTn>
                                        <p:tgtEl>
                                          <p:spTgt spid="5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8"/>
                                        </p:tgtEl>
                                      </p:cBhvr>
                                    </p:animEffect>
                                    <p:set>
                                      <p:cBhvr>
                                        <p:cTn id="142" dur="1" fill="hold">
                                          <p:stCondLst>
                                            <p:cond delay="499"/>
                                          </p:stCondLst>
                                        </p:cTn>
                                        <p:tgtEl>
                                          <p:spTgt spid="5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0" nodeType="clickEffect">
                                  <p:stCondLst>
                                    <p:cond delay="0"/>
                                  </p:stCondLst>
                                  <p:childTnLst>
                                    <p:animEffect transition="out" filter="wipe(down)">
                                      <p:cBhvr>
                                        <p:cTn id="146" dur="500"/>
                                        <p:tgtEl>
                                          <p:spTgt spid="23"/>
                                        </p:tgtEl>
                                      </p:cBhvr>
                                    </p:animEffect>
                                    <p:set>
                                      <p:cBhvr>
                                        <p:cTn id="147" dur="1" fill="hold">
                                          <p:stCondLst>
                                            <p:cond delay="499"/>
                                          </p:stCondLst>
                                        </p:cTn>
                                        <p:tgtEl>
                                          <p:spTgt spid="23"/>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2" nodeType="clickEffect">
                                  <p:stCondLst>
                                    <p:cond delay="0"/>
                                  </p:stCondLst>
                                  <p:childTnLst>
                                    <p:set>
                                      <p:cBhvr>
                                        <p:cTn id="156" dur="1" fill="hold">
                                          <p:stCondLst>
                                            <p:cond delay="0"/>
                                          </p:stCondLst>
                                        </p:cTn>
                                        <p:tgtEl>
                                          <p:spTgt spid="56"/>
                                        </p:tgtEl>
                                        <p:attrNameLst>
                                          <p:attrName>style.visibility</p:attrName>
                                        </p:attrNameLst>
                                      </p:cBhvr>
                                      <p:to>
                                        <p:strVal val="visible"/>
                                      </p:to>
                                    </p:set>
                                    <p:animEffect transition="in" filter="wipe(up)">
                                      <p:cBhvr>
                                        <p:cTn id="157" dur="500"/>
                                        <p:tgtEl>
                                          <p:spTgt spid="56"/>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1" nodeType="clickEffect">
                                  <p:stCondLst>
                                    <p:cond delay="0"/>
                                  </p:stCondLst>
                                  <p:childTnLst>
                                    <p:set>
                                      <p:cBhvr>
                                        <p:cTn id="161" dur="1" fill="hold">
                                          <p:stCondLst>
                                            <p:cond delay="0"/>
                                          </p:stCondLst>
                                        </p:cTn>
                                        <p:tgtEl>
                                          <p:spTgt spid="23"/>
                                        </p:tgtEl>
                                        <p:attrNameLst>
                                          <p:attrName>style.visibility</p:attrName>
                                        </p:attrNameLst>
                                      </p:cBhvr>
                                      <p:to>
                                        <p:strVal val="visible"/>
                                      </p:to>
                                    </p:set>
                                    <p:animEffect transition="in" filter="wipe(up)">
                                      <p:cBhvr>
                                        <p:cTn id="162" dur="500"/>
                                        <p:tgtEl>
                                          <p:spTgt spid="23"/>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2" nodeType="click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up)">
                                      <p:cBhvr>
                                        <p:cTn id="167" dur="500"/>
                                        <p:tgtEl>
                                          <p:spTgt spid="58"/>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1" fill="hold" grpId="2"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wipe(up)">
                                      <p:cBhvr>
                                        <p:cTn id="17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19" grpId="0" animBg="1"/>
      <p:bldP spid="21" grpId="0" animBg="1"/>
      <p:bldP spid="22" grpId="0" animBg="1"/>
      <p:bldP spid="22" grpId="1" animBg="1"/>
      <p:bldP spid="22" grpId="2" animBg="1"/>
      <p:bldP spid="23" grpId="0" animBg="1"/>
      <p:bldP spid="23" grpId="1" animBg="1"/>
      <p:bldP spid="23"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t>Switch Details</a:t>
            </a:r>
          </a:p>
        </p:txBody>
      </p:sp>
      <p:sp>
        <p:nvSpPr>
          <p:cNvPr id="372739" name="Rectangle 3"/>
          <p:cNvSpPr>
            <a:spLocks noGrp="1" noChangeArrowheads="1"/>
          </p:cNvSpPr>
          <p:nvPr>
            <p:ph type="body" idx="1"/>
          </p:nvPr>
        </p:nvSpPr>
        <p:spPr/>
        <p:txBody>
          <a:bodyPr/>
          <a:lstStyle/>
          <a:p>
            <a:r>
              <a:rPr lang="en-US" altLang="ko-KR" sz="2400" dirty="0"/>
              <a:t>What if you make mistakes in implementing switch?</a:t>
            </a:r>
          </a:p>
          <a:p>
            <a:pPr lvl="1"/>
            <a:r>
              <a:rPr lang="en-US" altLang="ko-KR" sz="2000" dirty="0"/>
              <a:t>Suppose you forget to save/restore register 32</a:t>
            </a:r>
          </a:p>
          <a:p>
            <a:pPr lvl="1"/>
            <a:r>
              <a:rPr lang="en-US" altLang="ko-KR" sz="2000" dirty="0"/>
              <a:t>Get intermittent failures depending on when context switch occurred and whether new thread uses register 32</a:t>
            </a:r>
          </a:p>
          <a:p>
            <a:pPr lvl="1"/>
            <a:r>
              <a:rPr lang="en-US" altLang="ko-KR" sz="2000" dirty="0"/>
              <a:t>System will give wrong result without warning</a:t>
            </a:r>
          </a:p>
          <a:p>
            <a:pPr lvl="1"/>
            <a:endParaRPr lang="en-US" altLang="ko-KR" sz="2000" dirty="0"/>
          </a:p>
          <a:p>
            <a:r>
              <a:rPr lang="en-US" altLang="ko-KR" sz="2400" dirty="0"/>
              <a:t>Can you devise exhaustive test to test switch code?</a:t>
            </a:r>
          </a:p>
          <a:p>
            <a:pPr lvl="1"/>
            <a:r>
              <a:rPr lang="en-US" altLang="ko-KR" sz="2000" dirty="0"/>
              <a:t>No! Too many combinations and inter-leavings</a:t>
            </a:r>
          </a:p>
        </p:txBody>
      </p:sp>
    </p:spTree>
    <p:extLst>
      <p:ext uri="{BB962C8B-B14F-4D97-AF65-F5344CB8AC3E}">
        <p14:creationId xmlns:p14="http://schemas.microsoft.com/office/powerpoint/2010/main" val="277419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Subtlety: </a:t>
            </a:r>
            <a:r>
              <a:rPr lang="en-US" dirty="0" err="1">
                <a:latin typeface="Ubuntu Mono" panose="020B0509030602030204" pitchFamily="49" charset="0"/>
                <a:sym typeface="Symbol" panose="05050102010706020507" pitchFamily="18" charset="2"/>
              </a:rPr>
              <a:t>dummy_switch_frame</a:t>
            </a:r>
            <a:r>
              <a:rPr lang="en-US" dirty="0">
                <a:latin typeface="Ubuntu Mono" panose="020B0509030602030204" pitchFamily="49" charset="0"/>
                <a:sym typeface="Symbol" panose="05050102010706020507" pitchFamily="18" charset="2"/>
              </a:rPr>
              <a:t>(</a:t>
            </a:r>
            <a:r>
              <a:rPr lang="en-US" dirty="0" err="1">
                <a:latin typeface="Ubuntu Mono" panose="020B0509030602030204" pitchFamily="49" charset="0"/>
                <a:sym typeface="Symbol" panose="05050102010706020507" pitchFamily="18" charset="2"/>
              </a:rPr>
              <a:t>newTCB</a:t>
            </a:r>
            <a:r>
              <a:rPr lang="en-US" dirty="0">
                <a:latin typeface="Ubuntu Mono" panose="020B0509030602030204" pitchFamily="49" charset="0"/>
                <a:sym typeface="Symbol" panose="05050102010706020507" pitchFamily="18" charset="2"/>
              </a:rPr>
              <a:t>)</a:t>
            </a:r>
            <a:endParaRPr lang="en-US" dirty="0"/>
          </a:p>
        </p:txBody>
      </p:sp>
      <p:sp>
        <p:nvSpPr>
          <p:cNvPr id="6" name="Content Placeholder 5"/>
          <p:cNvSpPr>
            <a:spLocks noGrp="1"/>
          </p:cNvSpPr>
          <p:nvPr>
            <p:ph idx="1"/>
          </p:nvPr>
        </p:nvSpPr>
        <p:spPr/>
        <p:txBody>
          <a:bodyPr/>
          <a:lstStyle/>
          <a:p>
            <a:r>
              <a:rPr lang="en-US" sz="2400" dirty="0"/>
              <a:t>Newly-created thread will run after OS runs </a:t>
            </a:r>
            <a:r>
              <a:rPr lang="en-CA" sz="2000" dirty="0">
                <a:latin typeface="Ubuntu Mono" panose="020B0509030602030204" pitchFamily="49" charset="0"/>
              </a:rPr>
              <a:t>switch</a:t>
            </a:r>
            <a:endParaRPr lang="en-US" sz="2400" dirty="0"/>
          </a:p>
          <a:p>
            <a:r>
              <a:rPr lang="en-US" sz="2400" dirty="0"/>
              <a:t>Kernel stack of new thread should be the same as others</a:t>
            </a:r>
          </a:p>
          <a:p>
            <a:r>
              <a:rPr lang="en-US" sz="2400" dirty="0"/>
              <a:t>Recall:</a:t>
            </a:r>
          </a:p>
          <a:p>
            <a:pPr>
              <a:lnSpc>
                <a:spcPct val="70000"/>
              </a:lnSpc>
              <a:buNone/>
            </a:pPr>
            <a:r>
              <a:rPr lang="en-CA" sz="1400" dirty="0">
                <a:solidFill>
                  <a:srgbClr val="FF0000"/>
                </a:solidFill>
                <a:latin typeface="Ubuntu Mono" panose="020B0509030602030204" pitchFamily="49" charset="0"/>
              </a:rPr>
              <a:t>		</a:t>
            </a:r>
            <a:r>
              <a:rPr lang="en-CA" sz="1400" dirty="0" err="1">
                <a:solidFill>
                  <a:srgbClr val="FF0000"/>
                </a:solidFill>
                <a:latin typeface="Ubuntu Mono" panose="020B0509030602030204" pitchFamily="49" charset="0"/>
              </a:rPr>
              <a:t>thread_switch</a:t>
            </a:r>
            <a:r>
              <a:rPr lang="en-CA" sz="1400" dirty="0">
                <a:latin typeface="Ubuntu Mono" panose="020B0509030602030204" pitchFamily="49" charset="0"/>
              </a:rPr>
              <a:t>(</a:t>
            </a:r>
            <a:r>
              <a:rPr lang="en-CA" sz="1400" dirty="0" err="1">
                <a:latin typeface="Ubuntu Mono" panose="020B0509030602030204" pitchFamily="49" charset="0"/>
              </a:rPr>
              <a:t>oldTCB</a:t>
            </a: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pushad</a:t>
            </a:r>
            <a:r>
              <a:rPr lang="en-CA" sz="1400" dirty="0">
                <a:latin typeface="Ubuntu Mono" panose="020B0509030602030204" pitchFamily="49" charset="0"/>
              </a:rPr>
              <a:t>;</a:t>
            </a:r>
            <a:endParaRPr lang="en-CA" sz="1400" dirty="0">
              <a:solidFill>
                <a:schemeClr val="accent3">
                  <a:lumMod val="50000"/>
                </a:schemeClr>
              </a:solidFill>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oldTCB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popad</a:t>
            </a:r>
            <a:r>
              <a:rPr lang="en-CA" sz="1400" dirty="0">
                <a:latin typeface="Ubuntu Mono" panose="020B0509030602030204" pitchFamily="49" charset="0"/>
              </a:rPr>
              <a:t>;</a:t>
            </a:r>
          </a:p>
          <a:p>
            <a:pPr>
              <a:lnSpc>
                <a:spcPct val="70000"/>
              </a:lnSpc>
              <a:buNone/>
            </a:pPr>
            <a:r>
              <a:rPr lang="en-CA" sz="1400" dirty="0">
                <a:latin typeface="Ubuntu Mono" panose="020B0509030602030204" pitchFamily="49" charset="0"/>
              </a:rPr>
              <a:t> 		    return();</a:t>
            </a:r>
          </a:p>
          <a:p>
            <a:pPr>
              <a:lnSpc>
                <a:spcPct val="70000"/>
              </a:lnSpc>
              <a:buNone/>
            </a:pPr>
            <a:r>
              <a:rPr lang="en-CA" sz="1400" dirty="0">
                <a:latin typeface="Ubuntu Mono" panose="020B0509030602030204" pitchFamily="49" charset="0"/>
              </a:rPr>
              <a:t>		}</a:t>
            </a:r>
          </a:p>
          <a:p>
            <a:pPr>
              <a:lnSpc>
                <a:spcPct val="70000"/>
              </a:lnSpc>
              <a:buNone/>
            </a:pPr>
            <a:endParaRPr lang="en-CA" sz="100" dirty="0">
              <a:latin typeface="Ubuntu Mono" panose="020B0509030602030204" pitchFamily="49" charset="0"/>
            </a:endParaRPr>
          </a:p>
          <a:p>
            <a:pPr>
              <a:lnSpc>
                <a:spcPct val="70000"/>
              </a:lnSpc>
              <a:buNone/>
            </a:pPr>
            <a:r>
              <a:rPr lang="en-CA" sz="1400" dirty="0">
                <a:latin typeface="Ubuntu Mono" panose="020B0509030602030204" pitchFamily="49" charset="0"/>
              </a:rPr>
              <a:t>		</a:t>
            </a:r>
            <a:r>
              <a:rPr lang="en-CA" sz="1400" dirty="0" err="1">
                <a:solidFill>
                  <a:srgbClr val="FF0000"/>
                </a:solidFill>
                <a:latin typeface="Ubuntu Mono" panose="020B0509030602030204" pitchFamily="49" charset="0"/>
              </a:rPr>
              <a:t>push_dummy_switch_frame</a:t>
            </a:r>
            <a:r>
              <a:rPr lang="en-CA" sz="1400" dirty="0">
                <a:latin typeface="Ubuntu Mono" panose="020B0509030602030204" pitchFamily="49" charset="0"/>
              </a:rPr>
              <a:t>(</a:t>
            </a:r>
            <a:r>
              <a:rPr lang="en-CA" sz="1400" dirty="0" err="1">
                <a:latin typeface="Ubuntu Mono" panose="020B0509030602030204" pitchFamily="49" charset="0"/>
              </a:rPr>
              <a:t>newTCB</a:t>
            </a:r>
            <a:r>
              <a:rPr lang="en-CA" sz="1400" dirty="0">
                <a:latin typeface="Ubuntu Mono" panose="020B0509030602030204" pitchFamily="49" charset="0"/>
              </a:rPr>
              <a:t>) {</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stub; </a:t>
            </a:r>
            <a:r>
              <a:rPr lang="en-CA" sz="1400" dirty="0">
                <a:solidFill>
                  <a:srgbClr val="00B050"/>
                </a:solidFill>
                <a:latin typeface="Ubuntu Mono" panose="020B0509030602030204" pitchFamily="49" charset="0"/>
              </a:rPr>
              <a:t>// return to beginning of stub</a:t>
            </a:r>
          </a:p>
          <a:p>
            <a:pPr>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r>
              <a:rPr lang="en-CA" sz="1400" dirty="0" err="1">
                <a:latin typeface="Ubuntu Mono" panose="020B0509030602030204" pitchFamily="49" charset="0"/>
              </a:rPr>
              <a:t>newTCB</a:t>
            </a:r>
            <a:r>
              <a:rPr lang="en-CA" sz="1400" dirty="0">
                <a:latin typeface="Ubuntu Mono" panose="020B0509030602030204" pitchFamily="49" charset="0"/>
              </a:rPr>
              <a:t>-&gt;</a:t>
            </a:r>
            <a:r>
              <a:rPr lang="en-CA" sz="1400" dirty="0" err="1">
                <a:latin typeface="Ubuntu Mono" panose="020B0509030602030204" pitchFamily="49" charset="0"/>
              </a:rPr>
              <a:t>sp</a:t>
            </a:r>
            <a:r>
              <a:rPr lang="en-CA" sz="1400" dirty="0">
                <a:latin typeface="Ubuntu Mono" panose="020B0509030602030204" pitchFamily="49" charset="0"/>
              </a:rPr>
              <a:t> -= </a:t>
            </a:r>
            <a:r>
              <a:rPr lang="en-CA" sz="1400" dirty="0" err="1">
                <a:latin typeface="Ubuntu Mono" panose="020B0509030602030204" pitchFamily="49" charset="0"/>
              </a:rPr>
              <a:t>SizeOfPopad</a:t>
            </a:r>
            <a:r>
              <a:rPr lang="en-CA" sz="1400" dirty="0">
                <a:latin typeface="Ubuntu Mono" panose="020B0509030602030204" pitchFamily="49" charset="0"/>
              </a:rPr>
              <a:t>;</a:t>
            </a:r>
          </a:p>
          <a:p>
            <a:pPr marL="0" indent="0">
              <a:lnSpc>
                <a:spcPct val="70000"/>
              </a:lnSpc>
              <a:buNone/>
            </a:pPr>
            <a:r>
              <a:rPr lang="en-CA" sz="1400" dirty="0">
                <a:latin typeface="Ubuntu Mono" panose="020B0509030602030204" pitchFamily="49" charset="0"/>
              </a:rPr>
              <a:t>	}</a:t>
            </a:r>
            <a:endParaRPr lang="en-CA" sz="1400" dirty="0">
              <a:solidFill>
                <a:schemeClr val="accent3">
                  <a:lumMod val="50000"/>
                </a:schemeClr>
              </a:solidFill>
              <a:latin typeface="Ubuntu Mono" panose="020B0509030602030204" pitchFamily="49" charset="0"/>
            </a:endParaRPr>
          </a:p>
          <a:p>
            <a:pPr marL="0" indent="0">
              <a:buNone/>
            </a:pPr>
            <a:r>
              <a:rPr lang="en-CA" sz="1800" dirty="0">
                <a:solidFill>
                  <a:schemeClr val="accent3">
                    <a:lumMod val="50000"/>
                  </a:schemeClr>
                </a:solidFill>
                <a:latin typeface="Ubuntu Mono" panose="020B0509030602030204" pitchFamily="49" charset="0"/>
              </a:rPr>
              <a:t>	</a:t>
            </a:r>
            <a:endParaRPr lang="en-CA" sz="1800" dirty="0">
              <a:latin typeface="Ubuntu Mono" panose="020B0509030602030204" pitchFamily="49" charset="0"/>
            </a:endParaRPr>
          </a:p>
        </p:txBody>
      </p:sp>
      <p:sp>
        <p:nvSpPr>
          <p:cNvPr id="2" name="Rectangle 1">
            <a:extLst>
              <a:ext uri="{FF2B5EF4-FFF2-40B4-BE49-F238E27FC236}">
                <a16:creationId xmlns:a16="http://schemas.microsoft.com/office/drawing/2014/main" id="{82680F03-7997-8141-B12E-F63CD1A4A188}"/>
              </a:ext>
            </a:extLst>
          </p:cNvPr>
          <p:cNvSpPr/>
          <p:nvPr/>
        </p:nvSpPr>
        <p:spPr>
          <a:xfrm>
            <a:off x="1864733" y="3961518"/>
            <a:ext cx="1956955" cy="551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0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4" end="1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dirty="0"/>
              <a:t>What Happens When Threads </a:t>
            </a:r>
            <a:br>
              <a:rPr lang="en-US" altLang="ko-KR" dirty="0"/>
            </a:br>
            <a:r>
              <a:rPr lang="en-US" altLang="ko-KR" dirty="0"/>
              <a:t>Block on I/O?</a:t>
            </a:r>
          </a:p>
        </p:txBody>
      </p:sp>
      <p:sp>
        <p:nvSpPr>
          <p:cNvPr id="378883" name="Rectangle 3"/>
          <p:cNvSpPr>
            <a:spLocks noGrp="1" noChangeArrowheads="1"/>
          </p:cNvSpPr>
          <p:nvPr>
            <p:ph type="body" idx="1"/>
          </p:nvPr>
        </p:nvSpPr>
        <p:spPr>
          <a:xfrm>
            <a:off x="628650" y="5149989"/>
            <a:ext cx="7886700" cy="1495286"/>
          </a:xfrm>
        </p:spPr>
        <p:txBody>
          <a:bodyPr/>
          <a:lstStyle/>
          <a:p>
            <a:r>
              <a:rPr lang="en-US" altLang="ko-KR" sz="2400" dirty="0"/>
              <a:t>User code invokes system call</a:t>
            </a:r>
          </a:p>
          <a:p>
            <a:r>
              <a:rPr lang="en-US" altLang="ko-KR" sz="2400" dirty="0"/>
              <a:t>Read operation is initiated</a:t>
            </a:r>
          </a:p>
          <a:p>
            <a:r>
              <a:rPr lang="en-US" altLang="ko-KR" sz="2400" dirty="0"/>
              <a:t>OS runs new thread or switches to ready thread</a:t>
            </a:r>
          </a:p>
        </p:txBody>
      </p:sp>
      <p:sp>
        <p:nvSpPr>
          <p:cNvPr id="27" name="Rectangle 7">
            <a:extLst>
              <a:ext uri="{FF2B5EF4-FFF2-40B4-BE49-F238E27FC236}">
                <a16:creationId xmlns:a16="http://schemas.microsoft.com/office/drawing/2014/main" id="{50FD06FD-4624-4F47-83D0-CD6B64598D9B}"/>
              </a:ext>
            </a:extLst>
          </p:cNvPr>
          <p:cNvSpPr>
            <a:spLocks noChangeArrowheads="1"/>
          </p:cNvSpPr>
          <p:nvPr/>
        </p:nvSpPr>
        <p:spPr bwMode="auto">
          <a:xfrm flipV="1">
            <a:off x="3780000" y="214870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read</a:t>
            </a:r>
          </a:p>
        </p:txBody>
      </p:sp>
      <p:sp>
        <p:nvSpPr>
          <p:cNvPr id="28" name="Rectangle 8">
            <a:extLst>
              <a:ext uri="{FF2B5EF4-FFF2-40B4-BE49-F238E27FC236}">
                <a16:creationId xmlns:a16="http://schemas.microsoft.com/office/drawing/2014/main" id="{D4F128EE-47DF-604E-A0A5-ADB64E2D254A}"/>
              </a:ext>
            </a:extLst>
          </p:cNvPr>
          <p:cNvSpPr>
            <a:spLocks noChangeArrowheads="1"/>
          </p:cNvSpPr>
          <p:nvPr/>
        </p:nvSpPr>
        <p:spPr bwMode="auto">
          <a:xfrm flipV="1">
            <a:off x="3780000" y="16699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copy_file</a:t>
            </a:r>
            <a:endParaRPr lang="en-US" altLang="ko-KR" sz="1600" b="0" dirty="0">
              <a:latin typeface="Ubuntu Mono" panose="020B0509030602030204" pitchFamily="49" charset="0"/>
              <a:ea typeface="Consolas" charset="0"/>
              <a:cs typeface="Consolas" charset="0"/>
            </a:endParaRPr>
          </a:p>
        </p:txBody>
      </p:sp>
      <p:sp>
        <p:nvSpPr>
          <p:cNvPr id="29" name="Text Box 11">
            <a:extLst>
              <a:ext uri="{FF2B5EF4-FFF2-40B4-BE49-F238E27FC236}">
                <a16:creationId xmlns:a16="http://schemas.microsoft.com/office/drawing/2014/main" id="{9724C18F-A738-264D-A54A-58832DCBE2D7}"/>
              </a:ext>
            </a:extLst>
          </p:cNvPr>
          <p:cNvSpPr txBox="1">
            <a:spLocks noChangeArrowheads="1"/>
          </p:cNvSpPr>
          <p:nvPr/>
        </p:nvSpPr>
        <p:spPr bwMode="auto">
          <a:xfrm rot="5400000">
            <a:off x="5832362" y="2671048"/>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30" name="Line 10">
            <a:extLst>
              <a:ext uri="{FF2B5EF4-FFF2-40B4-BE49-F238E27FC236}">
                <a16:creationId xmlns:a16="http://schemas.microsoft.com/office/drawing/2014/main" id="{8EFE471B-8AB7-1F4F-8B70-5CDEFFC3865B}"/>
              </a:ext>
            </a:extLst>
          </p:cNvPr>
          <p:cNvSpPr>
            <a:spLocks noChangeShapeType="1"/>
          </p:cNvSpPr>
          <p:nvPr/>
        </p:nvSpPr>
        <p:spPr bwMode="auto">
          <a:xfrm>
            <a:off x="6399019" y="2028315"/>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31" name="Rectangle 6">
            <a:extLst>
              <a:ext uri="{FF2B5EF4-FFF2-40B4-BE49-F238E27FC236}">
                <a16:creationId xmlns:a16="http://schemas.microsoft.com/office/drawing/2014/main" id="{84488A14-B4C8-7B48-B1E6-E28C82EB210D}"/>
              </a:ext>
            </a:extLst>
          </p:cNvPr>
          <p:cNvSpPr>
            <a:spLocks noChangeArrowheads="1"/>
          </p:cNvSpPr>
          <p:nvPr/>
        </p:nvSpPr>
        <p:spPr bwMode="auto">
          <a:xfrm flipV="1">
            <a:off x="3780000" y="335173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kernel_read</a:t>
            </a:r>
            <a:endParaRPr lang="en-US" altLang="ko-KR" sz="1600" b="0" dirty="0">
              <a:latin typeface="Ubuntu Mono" panose="020B0509030602030204" pitchFamily="49" charset="0"/>
              <a:ea typeface="Consolas" charset="0"/>
              <a:cs typeface="Consolas" charset="0"/>
            </a:endParaRPr>
          </a:p>
        </p:txBody>
      </p:sp>
      <p:sp>
        <p:nvSpPr>
          <p:cNvPr id="32" name="Arc 13">
            <a:extLst>
              <a:ext uri="{FF2B5EF4-FFF2-40B4-BE49-F238E27FC236}">
                <a16:creationId xmlns:a16="http://schemas.microsoft.com/office/drawing/2014/main" id="{CC87B69D-7B37-3E4B-BED4-1496AE052CF0}"/>
              </a:ext>
            </a:extLst>
          </p:cNvPr>
          <p:cNvSpPr>
            <a:spLocks/>
          </p:cNvSpPr>
          <p:nvPr/>
        </p:nvSpPr>
        <p:spPr bwMode="auto">
          <a:xfrm flipH="1">
            <a:off x="3324265" y="2437898"/>
            <a:ext cx="455734" cy="1165730"/>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33" name="Text Box 14">
            <a:extLst>
              <a:ext uri="{FF2B5EF4-FFF2-40B4-BE49-F238E27FC236}">
                <a16:creationId xmlns:a16="http://schemas.microsoft.com/office/drawing/2014/main" id="{55783BC0-1EC8-2C45-B719-6F1D6BEDD8A3}"/>
              </a:ext>
            </a:extLst>
          </p:cNvPr>
          <p:cNvSpPr txBox="1">
            <a:spLocks noChangeArrowheads="1"/>
          </p:cNvSpPr>
          <p:nvPr/>
        </p:nvSpPr>
        <p:spPr bwMode="auto">
          <a:xfrm rot="16200000">
            <a:off x="2529647" y="2836411"/>
            <a:ext cx="1226866" cy="3687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Trap to OS</a:t>
            </a:r>
          </a:p>
        </p:txBody>
      </p:sp>
      <p:sp>
        <p:nvSpPr>
          <p:cNvPr id="34" name="Rectangle 19">
            <a:extLst>
              <a:ext uri="{FF2B5EF4-FFF2-40B4-BE49-F238E27FC236}">
                <a16:creationId xmlns:a16="http://schemas.microsoft.com/office/drawing/2014/main" id="{AD1E227B-EAC8-CA48-BECE-11ABD2EE5586}"/>
              </a:ext>
            </a:extLst>
          </p:cNvPr>
          <p:cNvSpPr>
            <a:spLocks noChangeArrowheads="1"/>
          </p:cNvSpPr>
          <p:nvPr/>
        </p:nvSpPr>
        <p:spPr bwMode="auto">
          <a:xfrm>
            <a:off x="3780000" y="38280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35" name="Text Box 11">
            <a:extLst>
              <a:ext uri="{FF2B5EF4-FFF2-40B4-BE49-F238E27FC236}">
                <a16:creationId xmlns:a16="http://schemas.microsoft.com/office/drawing/2014/main" id="{819B41BD-DEBA-2945-9DCB-361615B3DE26}"/>
              </a:ext>
            </a:extLst>
          </p:cNvPr>
          <p:cNvSpPr txBox="1">
            <a:spLocks noChangeArrowheads="1"/>
          </p:cNvSpPr>
          <p:nvPr/>
        </p:nvSpPr>
        <p:spPr bwMode="auto">
          <a:xfrm>
            <a:off x="5395893" y="1830955"/>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6" name="Text Box 11">
            <a:extLst>
              <a:ext uri="{FF2B5EF4-FFF2-40B4-BE49-F238E27FC236}">
                <a16:creationId xmlns:a16="http://schemas.microsoft.com/office/drawing/2014/main" id="{7CD952F9-0B8B-1649-B787-ABF9D0D9C46B}"/>
              </a:ext>
            </a:extLst>
          </p:cNvPr>
          <p:cNvSpPr txBox="1">
            <a:spLocks noChangeArrowheads="1"/>
          </p:cNvSpPr>
          <p:nvPr/>
        </p:nvSpPr>
        <p:spPr bwMode="auto">
          <a:xfrm>
            <a:off x="5395893" y="3028571"/>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37" name="Rectangle 19">
            <a:extLst>
              <a:ext uri="{FF2B5EF4-FFF2-40B4-BE49-F238E27FC236}">
                <a16:creationId xmlns:a16="http://schemas.microsoft.com/office/drawing/2014/main" id="{B7C07763-23C8-3044-B08A-5E7A32D1DA07}"/>
              </a:ext>
            </a:extLst>
          </p:cNvPr>
          <p:cNvSpPr>
            <a:spLocks noChangeArrowheads="1"/>
          </p:cNvSpPr>
          <p:nvPr/>
        </p:nvSpPr>
        <p:spPr bwMode="auto">
          <a:xfrm>
            <a:off x="3780000" y="431040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5" name="Rectangle 6">
            <a:extLst>
              <a:ext uri="{FF2B5EF4-FFF2-40B4-BE49-F238E27FC236}">
                <a16:creationId xmlns:a16="http://schemas.microsoft.com/office/drawing/2014/main" id="{B0D335E4-FAA6-564A-A101-8D048F514866}"/>
              </a:ext>
            </a:extLst>
          </p:cNvPr>
          <p:cNvSpPr>
            <a:spLocks noChangeArrowheads="1"/>
          </p:cNvSpPr>
          <p:nvPr/>
        </p:nvSpPr>
        <p:spPr bwMode="auto">
          <a:xfrm flipV="1">
            <a:off x="3780000" y="287472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Tree>
    <p:extLst>
      <p:ext uri="{BB962C8B-B14F-4D97-AF65-F5344CB8AC3E}">
        <p14:creationId xmlns:p14="http://schemas.microsoft.com/office/powerpoint/2010/main" val="36063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up)">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378883">
                                            <p:txEl>
                                              <p:pRg st="1" end="1"/>
                                            </p:txEl>
                                          </p:spTgt>
                                        </p:tgtEl>
                                        <p:attrNameLst>
                                          <p:attrName>style.visibility</p:attrName>
                                        </p:attrNameLst>
                                      </p:cBhvr>
                                      <p:to>
                                        <p:strVal val="visible"/>
                                      </p:to>
                                    </p:set>
                                    <p:anim calcmode="lin" valueType="num">
                                      <p:cBhvr additive="base">
                                        <p:cTn id="39" dur="500" fill="hold"/>
                                        <p:tgtEl>
                                          <p:spTgt spid="378883">
                                            <p:txEl>
                                              <p:pRg st="1" end="1"/>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78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78883">
                                            <p:txEl>
                                              <p:pRg st="2" end="2"/>
                                            </p:txEl>
                                          </p:spTgt>
                                        </p:tgtEl>
                                        <p:attrNameLst>
                                          <p:attrName>style.visibility</p:attrName>
                                        </p:attrNameLst>
                                      </p:cBhvr>
                                      <p:to>
                                        <p:strVal val="visible"/>
                                      </p:to>
                                    </p:set>
                                    <p:anim calcmode="lin" valueType="num">
                                      <p:cBhvr additive="base">
                                        <p:cTn id="45" dur="500" fill="hold"/>
                                        <p:tgtEl>
                                          <p:spTgt spid="378883">
                                            <p:txEl>
                                              <p:pRg st="2" end="2"/>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78883">
                                            <p:txEl>
                                              <p:pRg st="2" end="2"/>
                                            </p:txEl>
                                          </p:spTgt>
                                        </p:tgtEl>
                                        <p:attrNameLst>
                                          <p:attrName>ppt_y</p:attrName>
                                        </p:attrNameLst>
                                      </p:cBhvr>
                                      <p:tavLst>
                                        <p:tav tm="0">
                                          <p:val>
                                            <p:strVal val="#ppt_y"/>
                                          </p:val>
                                        </p:tav>
                                        <p:tav tm="100000">
                                          <p:val>
                                            <p:strVal val="#ppt_y"/>
                                          </p:val>
                                        </p:tav>
                                      </p:tavLst>
                                    </p:anim>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3" grpId="0" uiExpand="1" build="p"/>
      <p:bldP spid="27" grpId="0" animBg="1"/>
      <p:bldP spid="28" grpId="0" animBg="1"/>
      <p:bldP spid="29" grpId="0"/>
      <p:bldP spid="30" grpId="0" animBg="1"/>
      <p:bldP spid="31" grpId="0" animBg="1"/>
      <p:bldP spid="32" grpId="0" animBg="1"/>
      <p:bldP spid="33" grpId="0"/>
      <p:bldP spid="34" grpId="0" animBg="1"/>
      <p:bldP spid="35" grpId="0"/>
      <p:bldP spid="36" grpId="0"/>
      <p:bldP spid="37"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Involuntary Context Switch</a:t>
            </a:r>
          </a:p>
        </p:txBody>
      </p:sp>
      <p:sp>
        <p:nvSpPr>
          <p:cNvPr id="379907" name="Rectangle 3"/>
          <p:cNvSpPr>
            <a:spLocks noGrp="1" noChangeArrowheads="1"/>
          </p:cNvSpPr>
          <p:nvPr>
            <p:ph type="body" idx="1"/>
          </p:nvPr>
        </p:nvSpPr>
        <p:spPr/>
        <p:txBody>
          <a:bodyPr/>
          <a:lstStyle/>
          <a:p>
            <a:r>
              <a:rPr lang="en-US" altLang="ko-KR" sz="2000" dirty="0"/>
              <a:t>What happens if thread never does any I/O, never waits, and never yields?</a:t>
            </a:r>
          </a:p>
          <a:p>
            <a:r>
              <a:rPr lang="en-US" altLang="ko-KR" sz="2200" dirty="0"/>
              <a:t>Could </a:t>
            </a:r>
            <a:r>
              <a:rPr lang="en-US" altLang="ko-KR" sz="2000" dirty="0" err="1">
                <a:latin typeface="Ubuntu Mono" panose="020B0509030602030204" pitchFamily="49" charset="0"/>
              </a:rPr>
              <a:t>compute_PI</a:t>
            </a:r>
            <a:r>
              <a:rPr lang="en-US" altLang="ko-KR" sz="2200" dirty="0"/>
              <a:t> grab all resources and never release processor?</a:t>
            </a:r>
          </a:p>
          <a:p>
            <a:pPr lvl="1"/>
            <a:r>
              <a:rPr lang="en-US" altLang="ko-KR" sz="1800" dirty="0"/>
              <a:t>Must find way that dispatcher can regain control!</a:t>
            </a:r>
            <a:endParaRPr lang="en-US" altLang="ko-KR" sz="1400" dirty="0"/>
          </a:p>
          <a:p>
            <a:r>
              <a:rPr lang="en-US" altLang="ko-KR" sz="2000" dirty="0"/>
              <a:t>OS utilizes external events</a:t>
            </a:r>
          </a:p>
          <a:p>
            <a:r>
              <a:rPr lang="en-US" altLang="ko-KR" sz="2200" dirty="0"/>
              <a:t>Interrupts are signals from hardware or software that stop running code and transfer control to kernel</a:t>
            </a:r>
          </a:p>
          <a:p>
            <a:pPr lvl="1"/>
            <a:r>
              <a:rPr lang="en-US" altLang="ko-KR" sz="1800" dirty="0"/>
              <a:t>E.g., timer is like alarm clock that goes off some milliseconds</a:t>
            </a:r>
          </a:p>
          <a:p>
            <a:r>
              <a:rPr lang="en-US" altLang="ko-KR" sz="2200" dirty="0"/>
              <a:t>Interrupts are hardware-invoked context switch</a:t>
            </a:r>
          </a:p>
          <a:p>
            <a:r>
              <a:rPr lang="en-US" altLang="ko-KR" sz="2200" dirty="0">
                <a:solidFill>
                  <a:srgbClr val="FF0000"/>
                </a:solidFill>
              </a:rPr>
              <a:t>Interrupt handler is not a thread</a:t>
            </a:r>
          </a:p>
          <a:p>
            <a:pPr lvl="1"/>
            <a:r>
              <a:rPr lang="en-US" altLang="ko-KR" sz="1800" dirty="0"/>
              <a:t>No separate step to choose what to run next</a:t>
            </a:r>
          </a:p>
          <a:p>
            <a:pPr lvl="1"/>
            <a:r>
              <a:rPr lang="en-US" altLang="ko-KR" sz="1800" dirty="0"/>
              <a:t>Always run the interrupt handler immediately</a:t>
            </a:r>
          </a:p>
        </p:txBody>
      </p:sp>
    </p:spTree>
    <p:extLst>
      <p:ext uri="{BB962C8B-B14F-4D97-AF65-F5344CB8AC3E}">
        <p14:creationId xmlns:p14="http://schemas.microsoft.com/office/powerpoint/2010/main" val="34224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99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9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99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907">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90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9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How to Track Running TCB?</a:t>
            </a:r>
          </a:p>
        </p:txBody>
      </p:sp>
      <p:sp>
        <p:nvSpPr>
          <p:cNvPr id="3" name="Content Placeholder 2"/>
          <p:cNvSpPr>
            <a:spLocks noGrp="1"/>
          </p:cNvSpPr>
          <p:nvPr>
            <p:ph idx="1"/>
          </p:nvPr>
        </p:nvSpPr>
        <p:spPr/>
        <p:txBody>
          <a:bodyPr/>
          <a:lstStyle/>
          <a:p>
            <a:r>
              <a:rPr lang="en-US" sz="2400" dirty="0"/>
              <a:t>Problem: scheduler needs to know TCB of running thread</a:t>
            </a:r>
          </a:p>
          <a:p>
            <a:pPr lvl="1"/>
            <a:r>
              <a:rPr lang="en-US" sz="2000" dirty="0"/>
              <a:t>E.g., to suspend and switch to another thread</a:t>
            </a:r>
          </a:p>
          <a:p>
            <a:r>
              <a:rPr lang="en-US" sz="2400" dirty="0"/>
              <a:t>On uniprocessor, just use single global variable</a:t>
            </a:r>
          </a:p>
          <a:p>
            <a:pPr lvl="1"/>
            <a:r>
              <a:rPr lang="en-US" sz="2000" dirty="0"/>
              <a:t>This doesn’t work in multiprocessor, all kernel threads share code</a:t>
            </a:r>
          </a:p>
          <a:p>
            <a:r>
              <a:rPr lang="en-US" sz="2400" dirty="0"/>
              <a:t>On multiprocessor, there are various methods</a:t>
            </a:r>
          </a:p>
          <a:p>
            <a:pPr lvl="1"/>
            <a:r>
              <a:rPr lang="en-US" sz="2000" dirty="0">
                <a:solidFill>
                  <a:srgbClr val="FF0000"/>
                </a:solidFill>
              </a:rPr>
              <a:t>Compiler solution</a:t>
            </a:r>
            <a:r>
              <a:rPr lang="en-US" sz="2000" dirty="0"/>
              <a:t>: dedicated register</a:t>
            </a:r>
          </a:p>
          <a:p>
            <a:pPr lvl="2"/>
            <a:r>
              <a:rPr lang="en-US" sz="1800" dirty="0"/>
              <a:t>E.g., r31 points to TCB running on each CPU; each CPU has its own r31</a:t>
            </a:r>
          </a:p>
          <a:p>
            <a:pPr lvl="1"/>
            <a:r>
              <a:rPr lang="en-US" sz="2000" dirty="0">
                <a:solidFill>
                  <a:srgbClr val="FF0000"/>
                </a:solidFill>
              </a:rPr>
              <a:t>Hardware solution</a:t>
            </a:r>
            <a:r>
              <a:rPr lang="en-US" sz="2000" dirty="0"/>
              <a:t>: special per-processor register</a:t>
            </a:r>
          </a:p>
          <a:p>
            <a:pPr lvl="1"/>
            <a:r>
              <a:rPr lang="en-US" sz="2000" dirty="0">
                <a:solidFill>
                  <a:srgbClr val="FF0000"/>
                </a:solidFill>
              </a:rPr>
              <a:t>Software solution</a:t>
            </a:r>
            <a:r>
              <a:rPr lang="en-US" sz="2000" dirty="0"/>
              <a:t>: fixed-size stacks</a:t>
            </a:r>
          </a:p>
          <a:p>
            <a:pPr lvl="2"/>
            <a:r>
              <a:rPr lang="en-US" sz="1800" dirty="0"/>
              <a:t>Put pointer to running TCB at the bottom of its stack</a:t>
            </a:r>
          </a:p>
          <a:p>
            <a:pPr lvl="2"/>
            <a:r>
              <a:rPr lang="en-US" sz="1800" dirty="0"/>
              <a:t>Find it by masking the current stack pointer</a:t>
            </a:r>
          </a:p>
        </p:txBody>
      </p:sp>
    </p:spTree>
    <p:extLst>
      <p:ext uri="{BB962C8B-B14F-4D97-AF65-F5344CB8AC3E}">
        <p14:creationId xmlns:p14="http://schemas.microsoft.com/office/powerpoint/2010/main" val="49665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Timer Interrupt to Return Control</a:t>
            </a:r>
          </a:p>
        </p:txBody>
      </p:sp>
      <p:sp>
        <p:nvSpPr>
          <p:cNvPr id="381955" name="Rectangle 3"/>
          <p:cNvSpPr>
            <a:spLocks noGrp="1" noChangeArrowheads="1"/>
          </p:cNvSpPr>
          <p:nvPr>
            <p:ph type="body" idx="1"/>
          </p:nvPr>
        </p:nvSpPr>
        <p:spPr/>
        <p:txBody>
          <a:bodyPr/>
          <a:lstStyle/>
          <a:p>
            <a:r>
              <a:rPr lang="en-US" altLang="ko-KR" sz="2000" dirty="0"/>
              <a:t>Solution to our dispatcher problem</a:t>
            </a:r>
          </a:p>
          <a:p>
            <a:pPr lvl="1"/>
            <a:r>
              <a:rPr lang="en-US" altLang="ko-KR" sz="1800" dirty="0"/>
              <a:t>Use the timer interrupt to force scheduling decisions</a:t>
            </a:r>
          </a:p>
          <a:p>
            <a:pPr lvl="1"/>
            <a:endParaRPr lang="en-US" altLang="ko-KR" sz="1800" dirty="0"/>
          </a:p>
          <a:p>
            <a:pPr lvl="1"/>
            <a:endParaRPr lang="en-US" altLang="ko-KR" sz="1800" dirty="0"/>
          </a:p>
          <a:p>
            <a:pPr marL="457200" lvl="1" indent="0">
              <a:buNone/>
            </a:pPr>
            <a:endParaRPr lang="en-US" altLang="ko-KR" sz="1800" dirty="0"/>
          </a:p>
          <a:p>
            <a:pPr marL="457200" lvl="1" indent="0">
              <a:buNone/>
            </a:pPr>
            <a:r>
              <a:rPr lang="en-US" altLang="ko-KR" sz="1800" dirty="0">
                <a:solidFill>
                  <a:srgbClr val="FF0000"/>
                </a:solidFill>
                <a:latin typeface="Ubuntu Mono" panose="020B0509030602030204" pitchFamily="49" charset="0"/>
              </a:rPr>
              <a:t>void </a:t>
            </a:r>
            <a:r>
              <a:rPr lang="en-US" altLang="ko-KR" sz="1800" dirty="0" err="1">
                <a:solidFill>
                  <a:srgbClr val="FF0000"/>
                </a:solidFill>
                <a:latin typeface="Ubuntu Mono" panose="020B0509030602030204" pitchFamily="49" charset="0"/>
              </a:rPr>
              <a:t>timer_interrupt</a:t>
            </a:r>
            <a:r>
              <a:rPr lang="en-US" altLang="ko-KR" sz="1800" dirty="0">
                <a:latin typeface="Ubuntu Mono" panose="020B0509030602030204" pitchFamily="49" charset="0"/>
              </a:rPr>
              <a:t>() {</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do_periodic_houseKeeping</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   </a:t>
            </a:r>
            <a:r>
              <a:rPr lang="en-US" altLang="ko-KR" sz="1800" dirty="0" err="1">
                <a:latin typeface="Ubuntu Mono" panose="020B0509030602030204" pitchFamily="49" charset="0"/>
              </a:rPr>
              <a:t>run_new_thread</a:t>
            </a:r>
            <a:r>
              <a:rPr lang="en-US" altLang="ko-KR" sz="1800" dirty="0">
                <a:latin typeface="Ubuntu Mono" panose="020B0509030602030204" pitchFamily="49" charset="0"/>
              </a:rPr>
              <a:t>();</a:t>
            </a:r>
            <a:br>
              <a:rPr lang="en-US" altLang="ko-KR" sz="1800" dirty="0">
                <a:latin typeface="Ubuntu Mono" panose="020B0509030602030204" pitchFamily="49" charset="0"/>
              </a:rPr>
            </a:br>
            <a:r>
              <a:rPr lang="en-US" altLang="ko-KR" sz="1800" dirty="0">
                <a:latin typeface="Ubuntu Mono" panose="020B0509030602030204" pitchFamily="49" charset="0"/>
              </a:rPr>
              <a:t>}</a:t>
            </a:r>
            <a:endParaRPr lang="en-US" altLang="ko-KR" sz="2000" dirty="0">
              <a:latin typeface="Ubuntu Mono" panose="020B0509030602030204" pitchFamily="49" charset="0"/>
            </a:endParaRPr>
          </a:p>
        </p:txBody>
      </p:sp>
      <p:grpSp>
        <p:nvGrpSpPr>
          <p:cNvPr id="4" name="Group 3">
            <a:extLst>
              <a:ext uri="{FF2B5EF4-FFF2-40B4-BE49-F238E27FC236}">
                <a16:creationId xmlns:a16="http://schemas.microsoft.com/office/drawing/2014/main" id="{EB50E1F4-1743-8B42-BAE2-69C9769C4236}"/>
              </a:ext>
            </a:extLst>
          </p:cNvPr>
          <p:cNvGrpSpPr/>
          <p:nvPr/>
        </p:nvGrpSpPr>
        <p:grpSpPr>
          <a:xfrm>
            <a:off x="4977554" y="2901072"/>
            <a:ext cx="3723816" cy="2934378"/>
            <a:chOff x="4502494" y="2629609"/>
            <a:chExt cx="3723816" cy="2934378"/>
          </a:xfrm>
        </p:grpSpPr>
        <p:sp>
          <p:nvSpPr>
            <p:cNvPr id="17" name="Rectangle 7">
              <a:extLst>
                <a:ext uri="{FF2B5EF4-FFF2-40B4-BE49-F238E27FC236}">
                  <a16:creationId xmlns:a16="http://schemas.microsoft.com/office/drawing/2014/main" id="{D4A4D063-0D5E-BA40-BBD8-84C8108CAC7E}"/>
                </a:ext>
              </a:extLst>
            </p:cNvPr>
            <p:cNvSpPr>
              <a:spLocks noChangeArrowheads="1"/>
            </p:cNvSpPr>
            <p:nvPr/>
          </p:nvSpPr>
          <p:spPr bwMode="auto">
            <a:xfrm flipV="1">
              <a:off x="5324081" y="2705682"/>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some_routine</a:t>
              </a:r>
              <a:endParaRPr lang="en-US" altLang="ko-KR" sz="1600" b="0" dirty="0">
                <a:latin typeface="Ubuntu Mono" panose="020B0509030602030204" pitchFamily="49" charset="0"/>
                <a:ea typeface="Consolas" charset="0"/>
                <a:cs typeface="Consolas" charset="0"/>
              </a:endParaRPr>
            </a:p>
          </p:txBody>
        </p:sp>
        <p:sp>
          <p:nvSpPr>
            <p:cNvPr id="19" name="Text Box 11">
              <a:extLst>
                <a:ext uri="{FF2B5EF4-FFF2-40B4-BE49-F238E27FC236}">
                  <a16:creationId xmlns:a16="http://schemas.microsoft.com/office/drawing/2014/main" id="{ED72DA99-B2AC-9F47-8FA5-B2F116B1E986}"/>
                </a:ext>
              </a:extLst>
            </p:cNvPr>
            <p:cNvSpPr txBox="1">
              <a:spLocks noChangeArrowheads="1"/>
            </p:cNvSpPr>
            <p:nvPr/>
          </p:nvSpPr>
          <p:spPr bwMode="auto">
            <a:xfrm rot="5400000">
              <a:off x="7293730" y="3622300"/>
              <a:ext cx="1495286" cy="36987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Stacks growth</a:t>
              </a:r>
            </a:p>
          </p:txBody>
        </p:sp>
        <p:sp>
          <p:nvSpPr>
            <p:cNvPr id="20" name="Line 10">
              <a:extLst>
                <a:ext uri="{FF2B5EF4-FFF2-40B4-BE49-F238E27FC236}">
                  <a16:creationId xmlns:a16="http://schemas.microsoft.com/office/drawing/2014/main" id="{F8CFCBA3-311F-CD41-92B3-2F160081FD5B}"/>
                </a:ext>
              </a:extLst>
            </p:cNvPr>
            <p:cNvSpPr>
              <a:spLocks noChangeShapeType="1"/>
            </p:cNvSpPr>
            <p:nvPr/>
          </p:nvSpPr>
          <p:spPr bwMode="auto">
            <a:xfrm>
              <a:off x="7860387" y="2979567"/>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1" name="Rectangle 6">
              <a:extLst>
                <a:ext uri="{FF2B5EF4-FFF2-40B4-BE49-F238E27FC236}">
                  <a16:creationId xmlns:a16="http://schemas.microsoft.com/office/drawing/2014/main" id="{6215C47A-DD6D-4D4A-9401-DE668ED9035E}"/>
                </a:ext>
              </a:extLst>
            </p:cNvPr>
            <p:cNvSpPr>
              <a:spLocks noChangeArrowheads="1"/>
            </p:cNvSpPr>
            <p:nvPr/>
          </p:nvSpPr>
          <p:spPr bwMode="auto">
            <a:xfrm flipV="1">
              <a:off x="5324081" y="4114785"/>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timer_interrupt</a:t>
              </a:r>
              <a:endParaRPr lang="en-US" altLang="ko-KR" sz="1600" b="0" dirty="0">
                <a:latin typeface="Ubuntu Mono" panose="020B0509030602030204" pitchFamily="49" charset="0"/>
                <a:ea typeface="Consolas" charset="0"/>
                <a:cs typeface="Consolas" charset="0"/>
              </a:endParaRPr>
            </a:p>
          </p:txBody>
        </p:sp>
        <p:sp>
          <p:nvSpPr>
            <p:cNvPr id="22" name="Arc 13">
              <a:extLst>
                <a:ext uri="{FF2B5EF4-FFF2-40B4-BE49-F238E27FC236}">
                  <a16:creationId xmlns:a16="http://schemas.microsoft.com/office/drawing/2014/main" id="{0941F5F0-CB12-0A4C-BC1B-533DD871EF07}"/>
                </a:ext>
              </a:extLst>
            </p:cNvPr>
            <p:cNvSpPr>
              <a:spLocks/>
            </p:cNvSpPr>
            <p:nvPr/>
          </p:nvSpPr>
          <p:spPr bwMode="auto">
            <a:xfrm flipH="1">
              <a:off x="4868344" y="2916997"/>
              <a:ext cx="455735" cy="1495285"/>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23" name="Text Box 14">
              <a:extLst>
                <a:ext uri="{FF2B5EF4-FFF2-40B4-BE49-F238E27FC236}">
                  <a16:creationId xmlns:a16="http://schemas.microsoft.com/office/drawing/2014/main" id="{CF94DEED-8D7D-EF4F-857C-620E0E63319E}"/>
                </a:ext>
              </a:extLst>
            </p:cNvPr>
            <p:cNvSpPr txBox="1">
              <a:spLocks noChangeArrowheads="1"/>
            </p:cNvSpPr>
            <p:nvPr/>
          </p:nvSpPr>
          <p:spPr bwMode="auto">
            <a:xfrm rot="16200000">
              <a:off x="4189779" y="3468092"/>
              <a:ext cx="994761"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Interrupt</a:t>
              </a:r>
            </a:p>
          </p:txBody>
        </p:sp>
        <p:sp>
          <p:nvSpPr>
            <p:cNvPr id="24" name="Rectangle 19">
              <a:extLst>
                <a:ext uri="{FF2B5EF4-FFF2-40B4-BE49-F238E27FC236}">
                  <a16:creationId xmlns:a16="http://schemas.microsoft.com/office/drawing/2014/main" id="{35EEE757-22D9-404E-908B-ABE2C87ADDAC}"/>
                </a:ext>
              </a:extLst>
            </p:cNvPr>
            <p:cNvSpPr>
              <a:spLocks noChangeArrowheads="1"/>
            </p:cNvSpPr>
            <p:nvPr/>
          </p:nvSpPr>
          <p:spPr bwMode="auto">
            <a:xfrm>
              <a:off x="5324081" y="45991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5" name="Text Box 11">
              <a:extLst>
                <a:ext uri="{FF2B5EF4-FFF2-40B4-BE49-F238E27FC236}">
                  <a16:creationId xmlns:a16="http://schemas.microsoft.com/office/drawing/2014/main" id="{38A437A8-6018-6E4C-BB3A-4A0F292030F9}"/>
                </a:ext>
              </a:extLst>
            </p:cNvPr>
            <p:cNvSpPr txBox="1">
              <a:spLocks noChangeArrowheads="1"/>
            </p:cNvSpPr>
            <p:nvPr/>
          </p:nvSpPr>
          <p:spPr bwMode="auto">
            <a:xfrm>
              <a:off x="6941736" y="2629609"/>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6" name="Text Box 11">
              <a:extLst>
                <a:ext uri="{FF2B5EF4-FFF2-40B4-BE49-F238E27FC236}">
                  <a16:creationId xmlns:a16="http://schemas.microsoft.com/office/drawing/2014/main" id="{FB578A1C-946E-F04B-84CE-5B7D31B51997}"/>
                </a:ext>
              </a:extLst>
            </p:cNvPr>
            <p:cNvSpPr txBox="1">
              <a:spLocks noChangeArrowheads="1"/>
            </p:cNvSpPr>
            <p:nvPr/>
          </p:nvSpPr>
          <p:spPr bwMode="auto">
            <a:xfrm>
              <a:off x="6983734" y="3876923"/>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7" name="Rectangle 19">
              <a:extLst>
                <a:ext uri="{FF2B5EF4-FFF2-40B4-BE49-F238E27FC236}">
                  <a16:creationId xmlns:a16="http://schemas.microsoft.com/office/drawing/2014/main" id="{35BE0343-95F3-394B-8BA2-A947BCF9D303}"/>
                </a:ext>
              </a:extLst>
            </p:cNvPr>
            <p:cNvSpPr>
              <a:spLocks noChangeArrowheads="1"/>
            </p:cNvSpPr>
            <p:nvPr/>
          </p:nvSpPr>
          <p:spPr bwMode="auto">
            <a:xfrm>
              <a:off x="5324081" y="5081587"/>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switch</a:t>
              </a:r>
            </a:p>
          </p:txBody>
        </p:sp>
        <p:sp>
          <p:nvSpPr>
            <p:cNvPr id="15" name="Rectangle 6">
              <a:extLst>
                <a:ext uri="{FF2B5EF4-FFF2-40B4-BE49-F238E27FC236}">
                  <a16:creationId xmlns:a16="http://schemas.microsoft.com/office/drawing/2014/main" id="{E7CC44BF-A9D9-464D-8BA9-04A1A04C1F30}"/>
                </a:ext>
              </a:extLst>
            </p:cNvPr>
            <p:cNvSpPr>
              <a:spLocks noChangeArrowheads="1"/>
            </p:cNvSpPr>
            <p:nvPr/>
          </p:nvSpPr>
          <p:spPr bwMode="auto">
            <a:xfrm flipV="1">
              <a:off x="5324081" y="3636828"/>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grpSp>
    </p:spTree>
    <p:extLst>
      <p:ext uri="{BB962C8B-B14F-4D97-AF65-F5344CB8AC3E}">
        <p14:creationId xmlns:p14="http://schemas.microsoft.com/office/powerpoint/2010/main" val="89641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1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80">
                                          <p:stCondLst>
                                            <p:cond delay="0"/>
                                          </p:stCondLst>
                                        </p:cTn>
                                        <p:tgtEl>
                                          <p:spTgt spid="22"/>
                                        </p:tgtEl>
                                      </p:cBhvr>
                                    </p:animEffect>
                                    <p:anim calcmode="lin" valueType="num">
                                      <p:cBhvr>
                                        <p:cTn id="2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6" dur="26">
                                          <p:stCondLst>
                                            <p:cond delay="650"/>
                                          </p:stCondLst>
                                        </p:cTn>
                                        <p:tgtEl>
                                          <p:spTgt spid="22"/>
                                        </p:tgtEl>
                                      </p:cBhvr>
                                      <p:to x="100000" y="60000"/>
                                    </p:animScale>
                                    <p:animScale>
                                      <p:cBhvr>
                                        <p:cTn id="27" dur="166" decel="50000">
                                          <p:stCondLst>
                                            <p:cond delay="676"/>
                                          </p:stCondLst>
                                        </p:cTn>
                                        <p:tgtEl>
                                          <p:spTgt spid="22"/>
                                        </p:tgtEl>
                                      </p:cBhvr>
                                      <p:to x="100000" y="100000"/>
                                    </p:animScale>
                                    <p:animScale>
                                      <p:cBhvr>
                                        <p:cTn id="28" dur="26">
                                          <p:stCondLst>
                                            <p:cond delay="1312"/>
                                          </p:stCondLst>
                                        </p:cTn>
                                        <p:tgtEl>
                                          <p:spTgt spid="22"/>
                                        </p:tgtEl>
                                      </p:cBhvr>
                                      <p:to x="100000" y="80000"/>
                                    </p:animScale>
                                    <p:animScale>
                                      <p:cBhvr>
                                        <p:cTn id="29" dur="166" decel="50000">
                                          <p:stCondLst>
                                            <p:cond delay="1338"/>
                                          </p:stCondLst>
                                        </p:cTn>
                                        <p:tgtEl>
                                          <p:spTgt spid="22"/>
                                        </p:tgtEl>
                                      </p:cBhvr>
                                      <p:to x="100000" y="100000"/>
                                    </p:animScale>
                                    <p:animScale>
                                      <p:cBhvr>
                                        <p:cTn id="30" dur="26">
                                          <p:stCondLst>
                                            <p:cond delay="1642"/>
                                          </p:stCondLst>
                                        </p:cTn>
                                        <p:tgtEl>
                                          <p:spTgt spid="22"/>
                                        </p:tgtEl>
                                      </p:cBhvr>
                                      <p:to x="100000" y="90000"/>
                                    </p:animScale>
                                    <p:animScale>
                                      <p:cBhvr>
                                        <p:cTn id="31" dur="166" decel="50000">
                                          <p:stCondLst>
                                            <p:cond delay="1668"/>
                                          </p:stCondLst>
                                        </p:cTn>
                                        <p:tgtEl>
                                          <p:spTgt spid="22"/>
                                        </p:tgtEl>
                                      </p:cBhvr>
                                      <p:to x="100000" y="100000"/>
                                    </p:animScale>
                                    <p:animScale>
                                      <p:cBhvr>
                                        <p:cTn id="32" dur="26">
                                          <p:stCondLst>
                                            <p:cond delay="1808"/>
                                          </p:stCondLst>
                                        </p:cTn>
                                        <p:tgtEl>
                                          <p:spTgt spid="22"/>
                                        </p:tgtEl>
                                      </p:cBhvr>
                                      <p:to x="100000" y="95000"/>
                                    </p:animScale>
                                    <p:animScale>
                                      <p:cBhvr>
                                        <p:cTn id="33"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3728245"/>
            <a:ext cx="7886700" cy="2917030"/>
          </a:xfrm>
        </p:spPr>
        <p:txBody>
          <a:bodyPr/>
          <a:lstStyle/>
          <a:p>
            <a:r>
              <a:rPr lang="en-US" altLang="ko-KR" sz="2000" dirty="0"/>
              <a:t>We have been talking about kernel supported threads</a:t>
            </a:r>
          </a:p>
          <a:p>
            <a:pPr lvl="1"/>
            <a:r>
              <a:rPr lang="en-US" altLang="en-US" sz="1800" dirty="0"/>
              <a:t>Each user-level thread maps to one kernel thread</a:t>
            </a:r>
          </a:p>
          <a:p>
            <a:pPr lvl="1"/>
            <a:r>
              <a:rPr lang="en-US" altLang="ko-KR" sz="1800" dirty="0"/>
              <a:t>Every thread can run or block independently</a:t>
            </a:r>
          </a:p>
          <a:p>
            <a:pPr lvl="1"/>
            <a:r>
              <a:rPr lang="en-US" altLang="ko-KR" sz="1800" dirty="0"/>
              <a:t>One process may have several threads waiting on different events</a:t>
            </a:r>
          </a:p>
          <a:p>
            <a:pPr lvl="1"/>
            <a:r>
              <a:rPr lang="en-US" altLang="en-US" sz="1800" dirty="0"/>
              <a:t>Examples:  </a:t>
            </a:r>
            <a:r>
              <a:rPr lang="en-US" altLang="en-US" sz="1800" dirty="0">
                <a:solidFill>
                  <a:srgbClr val="0070C0"/>
                </a:solidFill>
              </a:rPr>
              <a:t>Windows, Linux</a:t>
            </a:r>
            <a:endParaRPr lang="en-US" altLang="ko-KR" sz="1400" dirty="0">
              <a:solidFill>
                <a:srgbClr val="0070C0"/>
              </a:solidFill>
            </a:endParaRPr>
          </a:p>
          <a:p>
            <a:r>
              <a:rPr lang="en-US" altLang="ko-KR" sz="2000" dirty="0"/>
              <a:t>Downside of kernel-managed threads: a bit expensive</a:t>
            </a:r>
          </a:p>
          <a:p>
            <a:pPr lvl="1"/>
            <a:r>
              <a:rPr lang="en-US" altLang="ko-KR" sz="1800" dirty="0"/>
              <a:t>Need to make crossing into kernel mode to schedule</a:t>
            </a:r>
          </a:p>
          <a:p>
            <a:pPr lvl="1"/>
            <a:r>
              <a:rPr lang="en-US" altLang="ko-KR" sz="1800" dirty="0"/>
              <a:t>Solution: user supported threads</a:t>
            </a:r>
          </a:p>
        </p:txBody>
      </p:sp>
      <p:pic>
        <p:nvPicPr>
          <p:cNvPr id="6" name="Picture 1">
            <a:extLst>
              <a:ext uri="{FF2B5EF4-FFF2-40B4-BE49-F238E27FC236}">
                <a16:creationId xmlns:a16="http://schemas.microsoft.com/office/drawing/2014/main" id="{664A5A83-ABED-114D-B6C8-24E0CC5C396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792557" y="1541121"/>
            <a:ext cx="3558886" cy="1974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D5CA-4C20-794B-B07A-DC59B2FE3F31}"/>
              </a:ext>
            </a:extLst>
          </p:cNvPr>
          <p:cNvSpPr>
            <a:spLocks noGrp="1"/>
          </p:cNvSpPr>
          <p:nvPr>
            <p:ph type="title"/>
          </p:nvPr>
        </p:nvSpPr>
        <p:spPr/>
        <p:txBody>
          <a:bodyPr/>
          <a:lstStyle/>
          <a:p>
            <a:r>
              <a:rPr lang="en-US"/>
              <a:t>Basic Cost of System Calls</a:t>
            </a:r>
            <a:endParaRPr lang="en-US" dirty="0"/>
          </a:p>
        </p:txBody>
      </p:sp>
      <p:sp>
        <p:nvSpPr>
          <p:cNvPr id="6" name="Content Placeholder 5">
            <a:extLst>
              <a:ext uri="{FF2B5EF4-FFF2-40B4-BE49-F238E27FC236}">
                <a16:creationId xmlns:a16="http://schemas.microsoft.com/office/drawing/2014/main" id="{A2E22442-AEC1-8741-9B9B-FDF224F1D8D1}"/>
              </a:ext>
            </a:extLst>
          </p:cNvPr>
          <p:cNvSpPr>
            <a:spLocks noGrp="1"/>
          </p:cNvSpPr>
          <p:nvPr>
            <p:ph idx="1"/>
          </p:nvPr>
        </p:nvSpPr>
        <p:spPr>
          <a:xfrm>
            <a:off x="628650" y="4452466"/>
            <a:ext cx="7886700" cy="1993464"/>
          </a:xfrm>
        </p:spPr>
        <p:txBody>
          <a:bodyPr/>
          <a:lstStyle/>
          <a:p>
            <a:r>
              <a:rPr lang="en-US" sz="1800" dirty="0"/>
              <a:t>Min </a:t>
            </a:r>
            <a:r>
              <a:rPr lang="en-US" sz="1800" dirty="0" err="1"/>
              <a:t>syscall</a:t>
            </a:r>
            <a:r>
              <a:rPr lang="en-US" sz="1800" dirty="0"/>
              <a:t> has ~ 25x cost of function call</a:t>
            </a:r>
          </a:p>
          <a:p>
            <a:r>
              <a:rPr lang="en-US" sz="1800" dirty="0"/>
              <a:t>Scheduling could be many times more</a:t>
            </a:r>
          </a:p>
          <a:p>
            <a:r>
              <a:rPr lang="en-US" sz="1800" dirty="0"/>
              <a:t>Streamline system processing as much as possible</a:t>
            </a:r>
          </a:p>
          <a:p>
            <a:r>
              <a:rPr lang="en-US" sz="1800" dirty="0"/>
              <a:t>Other optimizations seek to process as much of </a:t>
            </a:r>
            <a:r>
              <a:rPr lang="en-US" sz="1800" dirty="0" err="1"/>
              <a:t>syscall</a:t>
            </a:r>
            <a:r>
              <a:rPr lang="en-US" sz="1800" dirty="0"/>
              <a:t> in user space as possible </a:t>
            </a:r>
          </a:p>
          <a:p>
            <a:pPr lvl="1"/>
            <a:r>
              <a:rPr lang="en-US" sz="1600" dirty="0"/>
              <a:t>E.g., Linux </a:t>
            </a:r>
            <a:r>
              <a:rPr lang="en-US" sz="1600" dirty="0" err="1"/>
              <a:t>vDS</a:t>
            </a:r>
            <a:endParaRPr lang="en-US" sz="1600" dirty="0"/>
          </a:p>
        </p:txBody>
      </p:sp>
      <p:pic>
        <p:nvPicPr>
          <p:cNvPr id="7" name="Content Placeholder 4">
            <a:hlinkClick r:id="rId3"/>
            <a:extLst>
              <a:ext uri="{FF2B5EF4-FFF2-40B4-BE49-F238E27FC236}">
                <a16:creationId xmlns:a16="http://schemas.microsoft.com/office/drawing/2014/main" id="{3F835BE2-8323-CB46-AE8F-3CC86E4F07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415" y="1937336"/>
            <a:ext cx="7731169" cy="2192809"/>
          </a:xfrm>
          <a:prstGeom prst="rect">
            <a:avLst/>
          </a:prstGeom>
        </p:spPr>
      </p:pic>
    </p:spTree>
    <p:extLst>
      <p:ext uri="{BB962C8B-B14F-4D97-AF65-F5344CB8AC3E}">
        <p14:creationId xmlns:p14="http://schemas.microsoft.com/office/powerpoint/2010/main" val="3624486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3428999"/>
            <a:ext cx="7886700" cy="3216275"/>
          </a:xfrm>
        </p:spPr>
        <p:txBody>
          <a:bodyPr/>
          <a:lstStyle/>
          <a:p>
            <a:r>
              <a:rPr lang="en-US" altLang="ko-KR" sz="2000" dirty="0"/>
              <a:t>Lighter weight option</a:t>
            </a:r>
            <a:endParaRPr lang="en-US" altLang="ko-KR" sz="1800" dirty="0"/>
          </a:p>
          <a:p>
            <a:pPr lvl="1"/>
            <a:r>
              <a:rPr lang="en-US" altLang="ko-KR" sz="1800" dirty="0"/>
              <a:t>Many user-level threads are mapped to single kernel thread</a:t>
            </a:r>
          </a:p>
          <a:p>
            <a:pPr lvl="1"/>
            <a:r>
              <a:rPr lang="en-US" altLang="ko-KR" sz="1800" dirty="0"/>
              <a:t>User program provides scheduler and thread package</a:t>
            </a:r>
          </a:p>
          <a:p>
            <a:pPr lvl="1"/>
            <a:r>
              <a:rPr lang="en-US" altLang="ko-KR" sz="1800" dirty="0"/>
              <a:t>Examples: </a:t>
            </a:r>
            <a:r>
              <a:rPr lang="en-US" altLang="ko-KR" sz="1800" dirty="0">
                <a:solidFill>
                  <a:srgbClr val="0070C0"/>
                </a:solidFill>
              </a:rPr>
              <a:t>Solaris Green Threads, GNU Portable Threads</a:t>
            </a:r>
          </a:p>
          <a:p>
            <a:r>
              <a:rPr lang="en-US" altLang="ko-KR" sz="2000" dirty="0"/>
              <a:t>Downside of user-managed threads</a:t>
            </a:r>
            <a:endParaRPr lang="en-US" altLang="en-US" sz="1800" dirty="0"/>
          </a:p>
          <a:p>
            <a:pPr lvl="1"/>
            <a:r>
              <a:rPr lang="en-US" altLang="en-US" sz="1800" dirty="0"/>
              <a:t>Multiple threads may not run in parallel on multicore</a:t>
            </a:r>
            <a:endParaRPr lang="en-US" altLang="ko-KR" sz="1800" dirty="0"/>
          </a:p>
          <a:p>
            <a:pPr lvl="1"/>
            <a:r>
              <a:rPr lang="en-US" altLang="ko-KR" sz="1800" dirty="0"/>
              <a:t>When one thread blocks on I/O, all threads block</a:t>
            </a:r>
          </a:p>
          <a:p>
            <a:pPr lvl="1"/>
            <a:r>
              <a:rPr lang="en-US" altLang="ko-KR" sz="1800" dirty="0"/>
              <a:t>Alternative: </a:t>
            </a:r>
            <a:r>
              <a:rPr lang="en-US" altLang="ko-KR" sz="1800" i="1" dirty="0">
                <a:solidFill>
                  <a:srgbClr val="00B050"/>
                </a:solidFill>
              </a:rPr>
              <a:t>scheduler activations</a:t>
            </a:r>
          </a:p>
          <a:p>
            <a:pPr lvl="2"/>
            <a:r>
              <a:rPr lang="en-US" altLang="ko-KR" sz="1600" dirty="0"/>
              <a:t>Have kernel inform user level when thread blocks …</a:t>
            </a:r>
          </a:p>
        </p:txBody>
      </p:sp>
      <p:pic>
        <p:nvPicPr>
          <p:cNvPr id="7" name="Picture 1">
            <a:extLst>
              <a:ext uri="{FF2B5EF4-FFF2-40B4-BE49-F238E27FC236}">
                <a16:creationId xmlns:a16="http://schemas.microsoft.com/office/drawing/2014/main" id="{C2A20BBC-E0F6-A242-B895-25C42555B08D}"/>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052206" y="1487435"/>
            <a:ext cx="3272086" cy="179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Implementation of kernel threads</a:t>
            </a:r>
          </a:p>
          <a:p>
            <a:pPr lvl="1"/>
            <a:r>
              <a:rPr lang="en-US" dirty="0"/>
              <a:t>Create, yield, switch, etc.</a:t>
            </a:r>
          </a:p>
          <a:p>
            <a:r>
              <a:rPr lang="en-US" dirty="0"/>
              <a:t>User-level threads with and without kernel support</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Thread Lifecycle</a:t>
            </a:r>
          </a:p>
        </p:txBody>
      </p:sp>
      <p:grpSp>
        <p:nvGrpSpPr>
          <p:cNvPr id="46" name="Group 45">
            <a:extLst>
              <a:ext uri="{FF2B5EF4-FFF2-40B4-BE49-F238E27FC236}">
                <a16:creationId xmlns:a16="http://schemas.microsoft.com/office/drawing/2014/main" id="{88F3B9AF-53BC-3C4E-9398-196EDEEC2710}"/>
              </a:ext>
            </a:extLst>
          </p:cNvPr>
          <p:cNvGrpSpPr/>
          <p:nvPr/>
        </p:nvGrpSpPr>
        <p:grpSpPr>
          <a:xfrm>
            <a:off x="541584" y="2680481"/>
            <a:ext cx="1000195" cy="1000195"/>
            <a:chOff x="541584" y="2680481"/>
            <a:chExt cx="1000195" cy="1000195"/>
          </a:xfrm>
        </p:grpSpPr>
        <p:sp>
          <p:nvSpPr>
            <p:cNvPr id="3" name="Oval 2">
              <a:extLst>
                <a:ext uri="{FF2B5EF4-FFF2-40B4-BE49-F238E27FC236}">
                  <a16:creationId xmlns:a16="http://schemas.microsoft.com/office/drawing/2014/main" id="{2AE02728-E5D3-CE47-A1DA-BF5F8AE67521}"/>
                </a:ext>
              </a:extLst>
            </p:cNvPr>
            <p:cNvSpPr/>
            <p:nvPr/>
          </p:nvSpPr>
          <p:spPr>
            <a:xfrm>
              <a:off x="541584" y="268048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4" name="TextBox 3">
              <a:extLst>
                <a:ext uri="{FF2B5EF4-FFF2-40B4-BE49-F238E27FC236}">
                  <a16:creationId xmlns:a16="http://schemas.microsoft.com/office/drawing/2014/main" id="{BB5C0884-FF7B-1140-A597-8D1662E07EF5}"/>
                </a:ext>
              </a:extLst>
            </p:cNvPr>
            <p:cNvSpPr txBox="1"/>
            <p:nvPr/>
          </p:nvSpPr>
          <p:spPr>
            <a:xfrm>
              <a:off x="818953" y="2955571"/>
              <a:ext cx="458780"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Init</a:t>
              </a:r>
            </a:p>
          </p:txBody>
        </p:sp>
      </p:grpSp>
      <p:grpSp>
        <p:nvGrpSpPr>
          <p:cNvPr id="47" name="Group 46">
            <a:extLst>
              <a:ext uri="{FF2B5EF4-FFF2-40B4-BE49-F238E27FC236}">
                <a16:creationId xmlns:a16="http://schemas.microsoft.com/office/drawing/2014/main" id="{028AF625-1CB9-4749-B1EB-0D85D1D74A94}"/>
              </a:ext>
            </a:extLst>
          </p:cNvPr>
          <p:cNvGrpSpPr/>
          <p:nvPr/>
        </p:nvGrpSpPr>
        <p:grpSpPr>
          <a:xfrm>
            <a:off x="2902203" y="2680481"/>
            <a:ext cx="1000195" cy="1000195"/>
            <a:chOff x="2902203" y="2680481"/>
            <a:chExt cx="1000195"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8048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0" name="TextBox 9">
              <a:extLst>
                <a:ext uri="{FF2B5EF4-FFF2-40B4-BE49-F238E27FC236}">
                  <a16:creationId xmlns:a16="http://schemas.microsoft.com/office/drawing/2014/main" id="{30FF7F6B-D981-5944-9862-ABCA2999C17E}"/>
                </a:ext>
              </a:extLst>
            </p:cNvPr>
            <p:cNvSpPr txBox="1"/>
            <p:nvPr/>
          </p:nvSpPr>
          <p:spPr>
            <a:xfrm>
              <a:off x="3023030" y="2965887"/>
              <a:ext cx="758541"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Ready</a:t>
              </a:r>
            </a:p>
          </p:txBody>
        </p:sp>
      </p:grpSp>
      <p:grpSp>
        <p:nvGrpSpPr>
          <p:cNvPr id="48" name="Group 47">
            <a:extLst>
              <a:ext uri="{FF2B5EF4-FFF2-40B4-BE49-F238E27FC236}">
                <a16:creationId xmlns:a16="http://schemas.microsoft.com/office/drawing/2014/main" id="{272B31C5-DECF-F14F-91DF-6EF7021CECD5}"/>
              </a:ext>
            </a:extLst>
          </p:cNvPr>
          <p:cNvGrpSpPr/>
          <p:nvPr/>
        </p:nvGrpSpPr>
        <p:grpSpPr>
          <a:xfrm>
            <a:off x="5262822" y="2640140"/>
            <a:ext cx="1000195" cy="1000195"/>
            <a:chOff x="5262822" y="2640140"/>
            <a:chExt cx="1000195"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40140"/>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1" name="TextBox 10">
              <a:extLst>
                <a:ext uri="{FF2B5EF4-FFF2-40B4-BE49-F238E27FC236}">
                  <a16:creationId xmlns:a16="http://schemas.microsoft.com/office/drawing/2014/main" id="{469BCB9D-1D1D-4244-BDA0-ED85275378C1}"/>
                </a:ext>
              </a:extLst>
            </p:cNvPr>
            <p:cNvSpPr txBox="1"/>
            <p:nvPr/>
          </p:nvSpPr>
          <p:spPr>
            <a:xfrm>
              <a:off x="5308227" y="2955571"/>
              <a:ext cx="91403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Running</a:t>
              </a:r>
            </a:p>
          </p:txBody>
        </p:sp>
      </p:grpSp>
      <p:grpSp>
        <p:nvGrpSpPr>
          <p:cNvPr id="49" name="Group 48">
            <a:extLst>
              <a:ext uri="{FF2B5EF4-FFF2-40B4-BE49-F238E27FC236}">
                <a16:creationId xmlns:a16="http://schemas.microsoft.com/office/drawing/2014/main" id="{C3A69059-48D8-C542-B4CA-214B4ABFCA33}"/>
              </a:ext>
            </a:extLst>
          </p:cNvPr>
          <p:cNvGrpSpPr/>
          <p:nvPr/>
        </p:nvGrpSpPr>
        <p:grpSpPr>
          <a:xfrm>
            <a:off x="7623441" y="2640140"/>
            <a:ext cx="1000195" cy="1000195"/>
            <a:chOff x="7623441" y="2640140"/>
            <a:chExt cx="1000195"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40140"/>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2" name="TextBox 11">
              <a:extLst>
                <a:ext uri="{FF2B5EF4-FFF2-40B4-BE49-F238E27FC236}">
                  <a16:creationId xmlns:a16="http://schemas.microsoft.com/office/drawing/2014/main" id="{17D390E2-26DF-0E44-90B0-C7CB4F913F6A}"/>
                </a:ext>
              </a:extLst>
            </p:cNvPr>
            <p:cNvSpPr txBox="1"/>
            <p:nvPr/>
          </p:nvSpPr>
          <p:spPr>
            <a:xfrm>
              <a:off x="7668926" y="2962299"/>
              <a:ext cx="909223"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Finished</a:t>
              </a:r>
            </a:p>
          </p:txBody>
        </p:sp>
      </p:grpSp>
      <p:grpSp>
        <p:nvGrpSpPr>
          <p:cNvPr id="50" name="Group 49">
            <a:extLst>
              <a:ext uri="{FF2B5EF4-FFF2-40B4-BE49-F238E27FC236}">
                <a16:creationId xmlns:a16="http://schemas.microsoft.com/office/drawing/2014/main" id="{34B8244B-670D-7D43-BABF-07F47417B2FF}"/>
              </a:ext>
            </a:extLst>
          </p:cNvPr>
          <p:cNvGrpSpPr/>
          <p:nvPr/>
        </p:nvGrpSpPr>
        <p:grpSpPr>
          <a:xfrm>
            <a:off x="4070512" y="4866965"/>
            <a:ext cx="1000195" cy="1000195"/>
            <a:chOff x="4070512" y="4866965"/>
            <a:chExt cx="1000195" cy="1000195"/>
          </a:xfrm>
        </p:grpSpPr>
        <p:sp>
          <p:nvSpPr>
            <p:cNvPr id="9" name="Oval 8">
              <a:extLst>
                <a:ext uri="{FF2B5EF4-FFF2-40B4-BE49-F238E27FC236}">
                  <a16:creationId xmlns:a16="http://schemas.microsoft.com/office/drawing/2014/main" id="{1337A326-0376-114B-97CE-5B780C9ABE9B}"/>
                </a:ext>
              </a:extLst>
            </p:cNvPr>
            <p:cNvSpPr/>
            <p:nvPr/>
          </p:nvSpPr>
          <p:spPr>
            <a:xfrm>
              <a:off x="4070512"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Gill Sans Light" panose="020B0302020104020203" pitchFamily="34" charset="-79"/>
                <a:cs typeface="Gill Sans Light" panose="020B0302020104020203" pitchFamily="34" charset="-79"/>
              </a:endParaRPr>
            </a:p>
          </p:txBody>
        </p:sp>
        <p:sp>
          <p:nvSpPr>
            <p:cNvPr id="13" name="TextBox 12">
              <a:extLst>
                <a:ext uri="{FF2B5EF4-FFF2-40B4-BE49-F238E27FC236}">
                  <a16:creationId xmlns:a16="http://schemas.microsoft.com/office/drawing/2014/main" id="{ADC5EF66-73FC-514E-8993-2406FDD60599}"/>
                </a:ext>
              </a:extLst>
            </p:cNvPr>
            <p:cNvSpPr txBox="1"/>
            <p:nvPr/>
          </p:nvSpPr>
          <p:spPr>
            <a:xfrm>
              <a:off x="4131048" y="5158332"/>
              <a:ext cx="906017"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Waiting</a:t>
              </a:r>
            </a:p>
          </p:txBody>
        </p:sp>
      </p:grpSp>
      <p:cxnSp>
        <p:nvCxnSpPr>
          <p:cNvPr id="17" name="Straight Arrow Connector 16">
            <a:extLst>
              <a:ext uri="{FF2B5EF4-FFF2-40B4-BE49-F238E27FC236}">
                <a16:creationId xmlns:a16="http://schemas.microsoft.com/office/drawing/2014/main" id="{CA4EC898-6B59-FB4E-9CA0-BBC85055EDDA}"/>
              </a:ext>
            </a:extLst>
          </p:cNvPr>
          <p:cNvCxnSpPr/>
          <p:nvPr/>
        </p:nvCxnSpPr>
        <p:spPr>
          <a:xfrm>
            <a:off x="3914461" y="308486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3A6D1E6-AE68-164C-B7E8-123347D49A80}"/>
              </a:ext>
            </a:extLst>
          </p:cNvPr>
          <p:cNvGrpSpPr/>
          <p:nvPr/>
        </p:nvGrpSpPr>
        <p:grpSpPr>
          <a:xfrm>
            <a:off x="1456397" y="2844117"/>
            <a:ext cx="1531188" cy="658753"/>
            <a:chOff x="1456397" y="2844117"/>
            <a:chExt cx="1531188" cy="658753"/>
          </a:xfrm>
        </p:grpSpPr>
        <p:cxnSp>
          <p:nvCxnSpPr>
            <p:cNvPr id="15" name="Straight Arrow Connector 14">
              <a:extLst>
                <a:ext uri="{FF2B5EF4-FFF2-40B4-BE49-F238E27FC236}">
                  <a16:creationId xmlns:a16="http://schemas.microsoft.com/office/drawing/2014/main" id="{A86C03CC-2659-EA48-A1B8-11402A4C3A0F}"/>
                </a:ext>
              </a:extLst>
            </p:cNvPr>
            <p:cNvCxnSpPr>
              <a:stCxn id="3" idx="6"/>
              <a:endCxn id="6" idx="2"/>
            </p:cNvCxnSpPr>
            <p:nvPr/>
          </p:nvCxnSpPr>
          <p:spPr>
            <a:xfrm>
              <a:off x="1541779" y="3180579"/>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776D21-7010-7B4D-BBFC-3ECD327309DA}"/>
                </a:ext>
              </a:extLst>
            </p:cNvPr>
            <p:cNvSpPr txBox="1"/>
            <p:nvPr/>
          </p:nvSpPr>
          <p:spPr>
            <a:xfrm>
              <a:off x="1456397" y="3195093"/>
              <a:ext cx="1531188" cy="307777"/>
            </a:xfrm>
            <a:prstGeom prst="rect">
              <a:avLst/>
            </a:prstGeom>
            <a:noFill/>
          </p:spPr>
          <p:txBody>
            <a:bodyPr wrap="none" rtlCol="0">
              <a:spAutoFit/>
            </a:bodyPr>
            <a:lstStyle/>
            <a:p>
              <a:r>
                <a:rPr lang="en-US" sz="1400" dirty="0" err="1">
                  <a:latin typeface="Ubuntu Mono" panose="020B0509030602030204" pitchFamily="49" charset="0"/>
                </a:rPr>
                <a:t>thread_create</a:t>
              </a:r>
              <a:r>
                <a:rPr lang="en-US" sz="1400" dirty="0">
                  <a:latin typeface="Ubuntu Mono" panose="020B0509030602030204" pitchFamily="49" charset="0"/>
                </a:rPr>
                <a:t>()</a:t>
              </a:r>
            </a:p>
          </p:txBody>
        </p:sp>
        <p:sp>
          <p:nvSpPr>
            <p:cNvPr id="26" name="TextBox 25">
              <a:extLst>
                <a:ext uri="{FF2B5EF4-FFF2-40B4-BE49-F238E27FC236}">
                  <a16:creationId xmlns:a16="http://schemas.microsoft.com/office/drawing/2014/main" id="{0E149A55-AD80-6A42-B44F-B9125112CCAF}"/>
                </a:ext>
              </a:extLst>
            </p:cNvPr>
            <p:cNvSpPr txBox="1"/>
            <p:nvPr/>
          </p:nvSpPr>
          <p:spPr>
            <a:xfrm>
              <a:off x="1539063" y="2844117"/>
              <a:ext cx="135806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Creation</a:t>
              </a:r>
            </a:p>
          </p:txBody>
        </p:sp>
      </p:grpSp>
      <p:grpSp>
        <p:nvGrpSpPr>
          <p:cNvPr id="42" name="Group 41">
            <a:extLst>
              <a:ext uri="{FF2B5EF4-FFF2-40B4-BE49-F238E27FC236}">
                <a16:creationId xmlns:a16="http://schemas.microsoft.com/office/drawing/2014/main" id="{7613AA38-5A7B-324B-A783-11EDCA410C28}"/>
              </a:ext>
            </a:extLst>
          </p:cNvPr>
          <p:cNvGrpSpPr/>
          <p:nvPr/>
        </p:nvGrpSpPr>
        <p:grpSpPr>
          <a:xfrm>
            <a:off x="3707385" y="3269027"/>
            <a:ext cx="1805623" cy="937682"/>
            <a:chOff x="3707385" y="3269027"/>
            <a:chExt cx="1805623" cy="937682"/>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83749" y="3269027"/>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59C2B14-266D-1745-9FE5-A711119E1697}"/>
                </a:ext>
              </a:extLst>
            </p:cNvPr>
            <p:cNvSpPr txBox="1"/>
            <p:nvPr/>
          </p:nvSpPr>
          <p:spPr>
            <a:xfrm>
              <a:off x="3938999" y="3898932"/>
              <a:ext cx="1441420" cy="307777"/>
            </a:xfrm>
            <a:prstGeom prst="rect">
              <a:avLst/>
            </a:prstGeom>
            <a:noFill/>
          </p:spPr>
          <p:txBody>
            <a:bodyPr wrap="none" rtlCol="0">
              <a:spAutoFit/>
            </a:bodyPr>
            <a:lstStyle/>
            <a:p>
              <a:r>
                <a:rPr lang="en-US" sz="1400" dirty="0" err="1">
                  <a:latin typeface="Ubuntu Mono" panose="020B0509030602030204" pitchFamily="49" charset="0"/>
                </a:rPr>
                <a:t>thread_yield</a:t>
              </a:r>
              <a:r>
                <a:rPr lang="en-US" sz="1400" dirty="0">
                  <a:latin typeface="Ubuntu Mono" panose="020B0509030602030204" pitchFamily="49" charset="0"/>
                </a:rPr>
                <a:t>()</a:t>
              </a:r>
            </a:p>
          </p:txBody>
        </p:sp>
        <p:sp>
          <p:nvSpPr>
            <p:cNvPr id="27" name="TextBox 26">
              <a:extLst>
                <a:ext uri="{FF2B5EF4-FFF2-40B4-BE49-F238E27FC236}">
                  <a16:creationId xmlns:a16="http://schemas.microsoft.com/office/drawing/2014/main" id="{D7F7C138-61BD-CE44-865C-5CF17A2A8B7A}"/>
                </a:ext>
              </a:extLst>
            </p:cNvPr>
            <p:cNvSpPr txBox="1"/>
            <p:nvPr/>
          </p:nvSpPr>
          <p:spPr>
            <a:xfrm>
              <a:off x="3707385" y="3449902"/>
              <a:ext cx="1805623"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Yield/Scheduler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Suspends Thread</a:t>
              </a:r>
            </a:p>
          </p:txBody>
        </p:sp>
      </p:grpSp>
      <p:sp>
        <p:nvSpPr>
          <p:cNvPr id="28" name="TextBox 27">
            <a:extLst>
              <a:ext uri="{FF2B5EF4-FFF2-40B4-BE49-F238E27FC236}">
                <a16:creationId xmlns:a16="http://schemas.microsoft.com/office/drawing/2014/main" id="{34EB7139-CEC7-6D4F-A8D5-145B9EE053A2}"/>
              </a:ext>
            </a:extLst>
          </p:cNvPr>
          <p:cNvSpPr txBox="1"/>
          <p:nvPr/>
        </p:nvSpPr>
        <p:spPr>
          <a:xfrm>
            <a:off x="3911983" y="2519686"/>
            <a:ext cx="1344151" cy="523220"/>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Scheduler</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Resumes Thread</a:t>
            </a:r>
          </a:p>
        </p:txBody>
      </p:sp>
      <p:grpSp>
        <p:nvGrpSpPr>
          <p:cNvPr id="45" name="Group 44">
            <a:extLst>
              <a:ext uri="{FF2B5EF4-FFF2-40B4-BE49-F238E27FC236}">
                <a16:creationId xmlns:a16="http://schemas.microsoft.com/office/drawing/2014/main" id="{251034C1-C519-EB4C-B43A-35E226576C69}"/>
              </a:ext>
            </a:extLst>
          </p:cNvPr>
          <p:cNvGrpSpPr/>
          <p:nvPr/>
        </p:nvGrpSpPr>
        <p:grpSpPr>
          <a:xfrm>
            <a:off x="6263017" y="2801682"/>
            <a:ext cx="1367829" cy="665092"/>
            <a:chOff x="6263017" y="2801682"/>
            <a:chExt cx="1367829" cy="665092"/>
          </a:xfrm>
        </p:grpSpPr>
        <p:cxnSp>
          <p:nvCxnSpPr>
            <p:cNvPr id="21" name="Straight Arrow Connector 20">
              <a:extLst>
                <a:ext uri="{FF2B5EF4-FFF2-40B4-BE49-F238E27FC236}">
                  <a16:creationId xmlns:a16="http://schemas.microsoft.com/office/drawing/2014/main" id="{136CDA13-CDE4-7246-883B-6C863C6BA5DB}"/>
                </a:ext>
              </a:extLst>
            </p:cNvPr>
            <p:cNvCxnSpPr>
              <a:cxnSpLocks/>
              <a:stCxn id="7" idx="6"/>
              <a:endCxn id="8" idx="2"/>
            </p:cNvCxnSpPr>
            <p:nvPr/>
          </p:nvCxnSpPr>
          <p:spPr>
            <a:xfrm>
              <a:off x="6263017" y="314023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D969304-BBE5-D44B-8FEA-55EB970BFF83}"/>
                </a:ext>
              </a:extLst>
            </p:cNvPr>
            <p:cNvSpPr txBox="1"/>
            <p:nvPr/>
          </p:nvSpPr>
          <p:spPr>
            <a:xfrm>
              <a:off x="6279194" y="3158997"/>
              <a:ext cx="1351652" cy="307777"/>
            </a:xfrm>
            <a:prstGeom prst="rect">
              <a:avLst/>
            </a:prstGeom>
            <a:noFill/>
          </p:spPr>
          <p:txBody>
            <a:bodyPr wrap="none" rtlCol="0">
              <a:spAutoFit/>
            </a:bodyPr>
            <a:lstStyle/>
            <a:p>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29" name="TextBox 28">
              <a:extLst>
                <a:ext uri="{FF2B5EF4-FFF2-40B4-BE49-F238E27FC236}">
                  <a16:creationId xmlns:a16="http://schemas.microsoft.com/office/drawing/2014/main" id="{B0692439-195E-D94D-A0ED-BEF3DEB710B5}"/>
                </a:ext>
              </a:extLst>
            </p:cNvPr>
            <p:cNvSpPr txBox="1"/>
            <p:nvPr/>
          </p:nvSpPr>
          <p:spPr>
            <a:xfrm>
              <a:off x="6442130" y="2801682"/>
              <a:ext cx="100219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Exit</a:t>
              </a:r>
            </a:p>
          </p:txBody>
        </p:sp>
      </p:grpSp>
      <p:grpSp>
        <p:nvGrpSpPr>
          <p:cNvPr id="43" name="Group 42">
            <a:extLst>
              <a:ext uri="{FF2B5EF4-FFF2-40B4-BE49-F238E27FC236}">
                <a16:creationId xmlns:a16="http://schemas.microsoft.com/office/drawing/2014/main" id="{FC29FCB8-E7D4-E44F-A0C4-B096E7435CEA}"/>
              </a:ext>
            </a:extLst>
          </p:cNvPr>
          <p:cNvGrpSpPr/>
          <p:nvPr/>
        </p:nvGrpSpPr>
        <p:grpSpPr>
          <a:xfrm>
            <a:off x="5077353" y="3681665"/>
            <a:ext cx="2515252" cy="1756610"/>
            <a:chOff x="5077353" y="3681665"/>
            <a:chExt cx="2515252"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66304" y="4394239"/>
              <a:ext cx="1351652" cy="307777"/>
            </a:xfrm>
            <a:prstGeom prst="rect">
              <a:avLst/>
            </a:prstGeom>
            <a:noFill/>
          </p:spPr>
          <p:txBody>
            <a:bodyPr wrap="none" rtlCol="0">
              <a:spAutoFit/>
            </a:bodyPr>
            <a:lstStyle/>
            <a:p>
              <a:r>
                <a:rPr lang="en-US" sz="1400" dirty="0" err="1">
                  <a:latin typeface="Ubuntu Mono" panose="020B0509030602030204" pitchFamily="49" charset="0"/>
                </a:rPr>
                <a:t>thread_join</a:t>
              </a:r>
              <a:r>
                <a:rPr lang="en-US" sz="1400" dirty="0">
                  <a:latin typeface="Ubuntu Mono" panose="020B0509030602030204" pitchFamily="49" charset="0"/>
                </a:rPr>
                <a:t>()</a:t>
              </a:r>
            </a:p>
          </p:txBody>
        </p:sp>
        <p:sp>
          <p:nvSpPr>
            <p:cNvPr id="37" name="TextBox 36">
              <a:extLst>
                <a:ext uri="{FF2B5EF4-FFF2-40B4-BE49-F238E27FC236}">
                  <a16:creationId xmlns:a16="http://schemas.microsoft.com/office/drawing/2014/main" id="{68180B21-888D-B447-89FE-69E3F47D3A75}"/>
                </a:ext>
              </a:extLst>
            </p:cNvPr>
            <p:cNvSpPr txBox="1"/>
            <p:nvPr/>
          </p:nvSpPr>
          <p:spPr>
            <a:xfrm>
              <a:off x="5775184" y="4125626"/>
              <a:ext cx="1817421"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Thread Waits for Event</a:t>
              </a:r>
            </a:p>
          </p:txBody>
        </p:sp>
      </p:grpSp>
      <p:grpSp>
        <p:nvGrpSpPr>
          <p:cNvPr id="44" name="Group 43">
            <a:extLst>
              <a:ext uri="{FF2B5EF4-FFF2-40B4-BE49-F238E27FC236}">
                <a16:creationId xmlns:a16="http://schemas.microsoft.com/office/drawing/2014/main" id="{4F8DF1E8-6C25-2042-A499-1BD979B22B96}"/>
              </a:ext>
            </a:extLst>
          </p:cNvPr>
          <p:cNvGrpSpPr/>
          <p:nvPr/>
        </p:nvGrpSpPr>
        <p:grpSpPr>
          <a:xfrm>
            <a:off x="1823736" y="3675945"/>
            <a:ext cx="2235792" cy="1756610"/>
            <a:chOff x="1823736" y="3675945"/>
            <a:chExt cx="223579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8AD6D78-B692-4E45-9968-4F4C2FCE98ED}"/>
                </a:ext>
              </a:extLst>
            </p:cNvPr>
            <p:cNvSpPr txBox="1"/>
            <p:nvPr/>
          </p:nvSpPr>
          <p:spPr>
            <a:xfrm>
              <a:off x="1823736" y="4348447"/>
              <a:ext cx="1460656" cy="523220"/>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Other thread calls</a:t>
              </a:r>
              <a:br>
                <a:rPr lang="en-US" sz="1400" dirty="0">
                  <a:latin typeface="Gill Sans Light" panose="020B0302020104020203" pitchFamily="34" charset="-79"/>
                  <a:cs typeface="Gill Sans Light" panose="020B0302020104020203" pitchFamily="34" charset="-79"/>
                </a:rPr>
              </a:br>
              <a:r>
                <a:rPr lang="en-US" sz="1400" dirty="0" err="1">
                  <a:latin typeface="Ubuntu Mono" panose="020B0509030602030204" pitchFamily="49" charset="0"/>
                </a:rPr>
                <a:t>thread_exit</a:t>
              </a:r>
              <a:r>
                <a:rPr lang="en-US" sz="1400" dirty="0">
                  <a:latin typeface="Ubuntu Mono" panose="020B0509030602030204" pitchFamily="49" charset="0"/>
                </a:rPr>
                <a: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1450" y="4079834"/>
              <a:ext cx="114294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Event Occurs</a:t>
              </a:r>
            </a:p>
          </p:txBody>
        </p:sp>
      </p:grpSp>
    </p:spTree>
    <p:extLst>
      <p:ext uri="{BB962C8B-B14F-4D97-AF65-F5344CB8AC3E}">
        <p14:creationId xmlns:p14="http://schemas.microsoft.com/office/powerpoint/2010/main" val="89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500"/>
                            </p:stCondLst>
                            <p:childTnLst>
                              <p:par>
                                <p:cTn id="13" presetID="16" presetClass="entr" presetSubtype="37"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barn(outVertical)">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500"/>
                            </p:stCondLst>
                            <p:childTnLst>
                              <p:par>
                                <p:cTn id="22" presetID="16" presetClass="entr" presetSubtype="37"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barn(outVertical)">
                                      <p:cBhvr>
                                        <p:cTn id="24" dur="5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500"/>
                                        <p:tgtEl>
                                          <p:spTgt spid="43"/>
                                        </p:tgtEl>
                                      </p:cBhvr>
                                    </p:animEffect>
                                  </p:childTnLst>
                                </p:cTn>
                              </p:par>
                            </p:childTnLst>
                          </p:cTn>
                        </p:par>
                        <p:par>
                          <p:cTn id="38" fill="hold">
                            <p:stCondLst>
                              <p:cond delay="500"/>
                            </p:stCondLst>
                            <p:childTnLst>
                              <p:par>
                                <p:cTn id="39" presetID="16" presetClass="entr" presetSubtype="37"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outVertical)">
                                      <p:cBhvr>
                                        <p:cTn id="41" dur="5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wipe(down)">
                                      <p:cBhvr>
                                        <p:cTn id="46" dur="500"/>
                                        <p:tgtEl>
                                          <p:spTgt spid="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1000"/>
                            </p:stCondLst>
                            <p:childTnLst>
                              <p:par>
                                <p:cTn id="53" presetID="16" presetClass="entr" presetSubtype="37"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outVertical)">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4791676"/>
            <a:ext cx="7886700" cy="1853600"/>
          </a:xfrm>
        </p:spPr>
        <p:txBody>
          <a:bodyPr/>
          <a:lstStyle/>
          <a:p>
            <a:r>
              <a:rPr lang="en-US" sz="2000" dirty="0"/>
              <a:t>User-level library allocates user-level stack for each user-level thread</a:t>
            </a:r>
          </a:p>
          <a:p>
            <a:r>
              <a:rPr lang="en-US" sz="2000" dirty="0"/>
              <a:t>User-level library then uses </a:t>
            </a:r>
            <a:r>
              <a:rPr lang="en-US" sz="2000" dirty="0" err="1"/>
              <a:t>syscalls</a:t>
            </a:r>
            <a:r>
              <a:rPr lang="en-US" sz="2000" dirty="0"/>
              <a:t> to create, join, yield, exit threads</a:t>
            </a:r>
          </a:p>
          <a:p>
            <a:r>
              <a:rPr lang="en-US" sz="2000" dirty="0"/>
              <a:t>Kernel handles scheduling and context switching</a:t>
            </a:r>
          </a:p>
          <a:p>
            <a:r>
              <a:rPr lang="en-US" sz="2000" dirty="0"/>
              <a:t>Simple, but a lot of transitions between user and kernel mode</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2325883" y="1436641"/>
            <a:ext cx="4492232" cy="3117274"/>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(&amp;mutex);</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0000"/>
              </a:lnSpc>
              <a:buNone/>
            </a:pPr>
            <a:r>
              <a:rPr lang="en-US" sz="1200" dirty="0">
                <a:latin typeface="Ubuntu Mono" panose="020B0509030602030204" pitchFamily="49" charset="0"/>
              </a:rPr>
              <a:t>void </a:t>
            </a:r>
            <a:r>
              <a:rPr lang="en-US" sz="1200" dirty="0" err="1">
                <a:latin typeface="Ubuntu Mono" panose="020B0509030602030204" pitchFamily="49" charset="0"/>
              </a:rPr>
              <a:t>thread_create</a:t>
            </a:r>
            <a:r>
              <a:rPr lang="en-US" sz="1200" dirty="0">
                <a:latin typeface="Ubuntu Mono" panose="020B0509030602030204" pitchFamily="49" charset="0"/>
              </a:rPr>
              <a:t>(</a:t>
            </a:r>
            <a:r>
              <a:rPr lang="en-US" sz="1200" dirty="0" err="1">
                <a:latin typeface="Ubuntu Mono" panose="020B0509030602030204" pitchFamily="49" charset="0"/>
              </a:rPr>
              <a:t>thread_t</a:t>
            </a:r>
            <a:r>
              <a:rPr lang="en-US" sz="1200" dirty="0">
                <a:latin typeface="Ubuntu Mono" panose="020B0509030602030204" pitchFamily="49" charset="0"/>
              </a:rPr>
              <a:t> *thread, 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0000"/>
              </a:lnSpc>
              <a:buNone/>
            </a:pPr>
            <a:r>
              <a:rPr lang="en-US" sz="1200" dirty="0">
                <a:solidFill>
                  <a:srgbClr val="00B050"/>
                </a:solidFill>
                <a:latin typeface="Ubuntu Mono" panose="020B0509030602030204" pitchFamily="49" charset="0"/>
              </a:rPr>
              <a:t>     // Allocate TCB and stack (starts at top of allocated region and grows down)</a:t>
            </a:r>
          </a:p>
          <a:p>
            <a:pPr marL="0" indent="0">
              <a:lnSpc>
                <a:spcPct val="70000"/>
              </a:lnSpc>
              <a:buNone/>
            </a:pPr>
            <a:r>
              <a:rPr lang="en-US" sz="1200" dirty="0">
                <a:latin typeface="Ubuntu Mono" panose="020B0509030602030204" pitchFamily="49" charset="0"/>
              </a:rPr>
              <a:t>     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0000"/>
              </a:lnSpc>
              <a:buNone/>
            </a:pPr>
            <a:r>
              <a:rPr lang="en-US" sz="1200" dirty="0">
                <a:latin typeface="Ubuntu Mono" panose="020B0509030602030204" pitchFamily="49" charset="0"/>
              </a:rPr>
              <a:t> </a:t>
            </a: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thread-&gt;</a:t>
            </a:r>
            <a:r>
              <a:rPr lang="en-US" sz="1200" dirty="0" err="1">
                <a:latin typeface="Ubuntu Mono" panose="020B0509030602030204" pitchFamily="49" charset="0"/>
              </a:rPr>
              <a:t>tcb</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stack_size</a:t>
            </a:r>
            <a:r>
              <a:rPr lang="en-US" sz="1200" dirty="0">
                <a:latin typeface="Ubuntu Mono" panose="020B0509030602030204" pitchFamily="49" charset="0"/>
              </a:rPr>
              <a:t>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-&gt;stack = new Stack(</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tcb</a:t>
            </a:r>
            <a:r>
              <a:rPr lang="en-US" sz="1200" dirty="0">
                <a:latin typeface="Ubuntu Mono" panose="020B0509030602030204" pitchFamily="49" charset="0"/>
              </a:rPr>
              <a:t>-&gt;stack + </a:t>
            </a:r>
            <a:r>
              <a:rPr lang="en-US" sz="1200" dirty="0">
                <a:solidFill>
                  <a:srgbClr val="0070C0"/>
                </a:solidFill>
                <a:latin typeface="Ubuntu Mono" panose="020B0509030602030204" pitchFamily="49" charset="0"/>
              </a:rPr>
              <a:t>INITIAL_STACK_SIZE</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Set pc so that thread starts running at kernel routine stub(</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-&gt;pc = </a:t>
            </a:r>
            <a:r>
              <a:rPr lang="en-US" sz="1200" dirty="0">
                <a:solidFill>
                  <a:srgbClr val="FF0000"/>
                </a:solidFill>
                <a:latin typeface="Ubuntu Mono" panose="020B0509030602030204" pitchFamily="49" charset="0"/>
              </a:rPr>
              <a:t>stub</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When called, stub expects to find its arguments (i.e.,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t>
            </a:r>
            <a:r>
              <a:rPr lang="en-US" sz="1200" dirty="0" err="1">
                <a:solidFill>
                  <a:srgbClr val="00B050"/>
                </a:solidFill>
                <a:latin typeface="Ubuntu Mono" panose="020B0509030602030204" pitchFamily="49" charset="0"/>
              </a:rPr>
              <a:t>arg</a:t>
            </a:r>
            <a:r>
              <a:rPr lang="en-US" sz="1200" dirty="0">
                <a:solidFill>
                  <a:srgbClr val="00B050"/>
                </a:solidFill>
                <a:latin typeface="Ubuntu Mono" panose="020B0509030602030204" pitchFamily="49" charset="0"/>
              </a:rPr>
              <a:t>) on the stack</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0000"/>
              </a:lnSpc>
              <a:buNone/>
            </a:pPr>
            <a:r>
              <a:rPr lang="en-US" sz="1200" dirty="0">
                <a:solidFill>
                  <a:srgbClr val="00B050"/>
                </a:solidFill>
                <a:latin typeface="Ubuntu Mono" panose="020B0509030602030204" pitchFamily="49" charset="0"/>
              </a:rPr>
              <a:t>     // Push dummy frame onto stack so that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works correctly (more on this later)</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wipe(left)">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Effect transition="in" filter="wipe(left)">
                                      <p:cBhvr>
                                        <p:cTn id="74" dur="500"/>
                                        <p:tgtEl>
                                          <p:spTgt spid="3">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left)">
                                      <p:cBhvr>
                                        <p:cTn id="79" dur="500"/>
                                        <p:tgtEl>
                                          <p:spTgt spid="3">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
                                            <p:txEl>
                                              <p:pRg st="17" end="17"/>
                                            </p:txEl>
                                          </p:spTgt>
                                        </p:tgtEl>
                                        <p:attrNameLst>
                                          <p:attrName>style.visibility</p:attrName>
                                        </p:attrNameLst>
                                      </p:cBhvr>
                                      <p:to>
                                        <p:strVal val="visible"/>
                                      </p:to>
                                    </p:set>
                                    <p:animEffect transition="in" filter="wipe(left)">
                                      <p:cBhvr>
                                        <p:cTn id="84" dur="500"/>
                                        <p:tgtEl>
                                          <p:spTgt spid="3">
                                            <p:txEl>
                                              <p:pRg st="17" end="17"/>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500"/>
                                        <p:tgtEl>
                                          <p:spTgt spid="3">
                                            <p:txEl>
                                              <p:pRg st="18" end="18"/>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Effect transition="in" filter="wipe(left)">
                                      <p:cBhvr>
                                        <p:cTn id="94"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How Does </a:t>
            </a:r>
            <a:r>
              <a:rPr lang="en-US" altLang="ko-KR" dirty="0">
                <a:latin typeface="Ubuntu Mono" panose="020B0509030602030204" pitchFamily="49" charset="0"/>
              </a:rPr>
              <a:t>stub</a:t>
            </a:r>
            <a:r>
              <a:rPr lang="en-US" altLang="ko-KR" dirty="0"/>
              <a:t> Look Like?</a:t>
            </a:r>
          </a:p>
        </p:txBody>
      </p:sp>
      <p:sp>
        <p:nvSpPr>
          <p:cNvPr id="393219" name="Rectangle 3"/>
          <p:cNvSpPr>
            <a:spLocks noGrp="1" noChangeArrowheads="1"/>
          </p:cNvSpPr>
          <p:nvPr>
            <p:ph type="body" idx="1"/>
          </p:nvPr>
        </p:nvSpPr>
        <p:spPr>
          <a:xfrm>
            <a:off x="628650" y="1689847"/>
            <a:ext cx="7886700" cy="4968875"/>
          </a:xfrm>
        </p:spPr>
        <p:txBody>
          <a:bodyPr/>
          <a:lstStyle/>
          <a:p>
            <a:pPr marL="0" indent="0">
              <a:lnSpc>
                <a:spcPct val="77000"/>
              </a:lnSpc>
              <a:buNone/>
            </a:pPr>
            <a:r>
              <a:rPr lang="en-US" altLang="ko-KR" sz="1400" dirty="0">
                <a:latin typeface="Ubuntu Mono" panose="020B0509030602030204" pitchFamily="49" charset="0"/>
              </a:rPr>
              <a:t>void stub(void *(*</a:t>
            </a:r>
            <a:r>
              <a:rPr lang="en-US" altLang="ko-KR" sz="1400" dirty="0" err="1">
                <a:latin typeface="Ubuntu Mono" panose="020B0509030602030204" pitchFamily="49" charset="0"/>
              </a:rPr>
              <a:t>func</a:t>
            </a:r>
            <a:r>
              <a:rPr lang="en-US" altLang="ko-KR" sz="1400" dirty="0">
                <a:latin typeface="Ubuntu Mono" panose="020B0509030602030204" pitchFamily="49" charset="0"/>
              </a:rPr>
              <a:t>)(void*), void *</a:t>
            </a:r>
            <a:r>
              <a:rPr lang="en-US" altLang="ko-KR" sz="1400" dirty="0" err="1">
                <a:latin typeface="Ubuntu Mono" panose="020B0509030602030204" pitchFamily="49" charset="0"/>
              </a:rPr>
              <a:t>args</a:t>
            </a:r>
            <a:r>
              <a:rPr lang="en-US" altLang="ko-KR" sz="1400" dirty="0">
                <a:latin typeface="Ubuntu Mono" panose="020B0509030602030204" pitchFamily="49" charset="0"/>
              </a:rPr>
              <a:t>) {</a:t>
            </a: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do_startup_housekeeping</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    </a:t>
            </a:r>
            <a:r>
              <a:rPr lang="en-US" altLang="ko-KR" sz="1400" dirty="0">
                <a:solidFill>
                  <a:srgbClr val="00B050"/>
                </a:solidFill>
                <a:latin typeface="Ubuntu Mono" panose="020B0509030602030204" pitchFamily="49" charset="0"/>
              </a:rPr>
              <a:t>// run function</a:t>
            </a:r>
            <a:endParaRPr lang="en-US" altLang="ko-KR" sz="1400" dirty="0">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func</a:t>
            </a:r>
            <a:r>
              <a:rPr lang="en-US" altLang="ko-KR" sz="1400" dirty="0">
                <a:latin typeface="Ubuntu Mono" panose="020B0509030602030204" pitchFamily="49" charset="0"/>
              </a:rPr>
              <a:t>)(</a:t>
            </a:r>
            <a:r>
              <a:rPr lang="en-US" altLang="ko-KR" sz="1400" dirty="0" err="1">
                <a:latin typeface="Ubuntu Mono" panose="020B0509030602030204" pitchFamily="49" charset="0"/>
              </a:rPr>
              <a:t>args</a:t>
            </a:r>
            <a:r>
              <a:rPr lang="en-US" altLang="ko-KR" sz="1400" dirty="0">
                <a:latin typeface="Ubuntu Mono" panose="020B0509030602030204" pitchFamily="49" charset="0"/>
              </a:rPr>
              <a:t>);</a:t>
            </a:r>
          </a:p>
          <a:p>
            <a:pPr marL="0" indent="0">
              <a:lnSpc>
                <a:spcPct val="77000"/>
              </a:lnSpc>
              <a:buNone/>
            </a:pPr>
            <a:r>
              <a:rPr lang="en-US" sz="1400" dirty="0">
                <a:solidFill>
                  <a:srgbClr val="00B050"/>
                </a:solidFill>
                <a:latin typeface="Ubuntu Mono" panose="020B0509030602030204" pitchFamily="49" charset="0"/>
              </a:rPr>
              <a:t>    // If </a:t>
            </a:r>
            <a:r>
              <a:rPr lang="en-US" sz="1400" dirty="0" err="1">
                <a:solidFill>
                  <a:srgbClr val="00B050"/>
                </a:solidFill>
                <a:latin typeface="Ubuntu Mono" panose="020B0509030602030204" pitchFamily="49" charset="0"/>
              </a:rPr>
              <a:t>func</a:t>
            </a:r>
            <a:r>
              <a:rPr lang="en-US" sz="1400" dirty="0">
                <a:solidFill>
                  <a:srgbClr val="00B050"/>
                </a:solidFill>
                <a:latin typeface="Ubuntu Mono" panose="020B0509030602030204" pitchFamily="49" charset="0"/>
              </a:rPr>
              <a:t> doesn’t call exit, call it here</a:t>
            </a:r>
            <a:endParaRPr lang="en-US" altLang="ko-KR" sz="1400" dirty="0">
              <a:solidFill>
                <a:srgbClr val="00B050"/>
              </a:solidFill>
              <a:latin typeface="Ubuntu Mono" panose="020B0509030602030204" pitchFamily="49" charset="0"/>
            </a:endParaRPr>
          </a:p>
          <a:p>
            <a:pPr marL="0" indent="0">
              <a:lnSpc>
                <a:spcPct val="77000"/>
              </a:lnSpc>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marL="0" indent="0">
              <a:lnSpc>
                <a:spcPct val="77000"/>
              </a:lnSpc>
              <a:buNone/>
            </a:pPr>
            <a:r>
              <a:rPr lang="en-US" altLang="ko-KR" sz="1400" dirty="0">
                <a:latin typeface="Ubuntu Mono" panose="020B0509030602030204" pitchFamily="49" charset="0"/>
              </a:rPr>
              <a:t>}</a:t>
            </a:r>
            <a:endParaRPr lang="en-US" altLang="ko-KR" sz="1400" dirty="0"/>
          </a:p>
          <a:p>
            <a:endParaRPr lang="en-US" altLang="ko-KR" sz="2000" dirty="0"/>
          </a:p>
          <a:p>
            <a:r>
              <a:rPr lang="en-US" altLang="ko-KR" sz="2000" dirty="0"/>
              <a:t>Startup housekeeping includes</a:t>
            </a:r>
          </a:p>
          <a:p>
            <a:pPr lvl="1"/>
            <a:r>
              <a:rPr lang="en-US" altLang="ko-KR" sz="1800" dirty="0"/>
              <a:t>Things like recording start time of thread and other statistics</a:t>
            </a:r>
          </a:p>
          <a:p>
            <a:pPr lvl="1"/>
            <a:r>
              <a:rPr lang="en-US" altLang="ko-KR" sz="1800" dirty="0"/>
              <a:t>Switching to user mode, enabling interrupts, changing status to </a:t>
            </a:r>
            <a:r>
              <a:rPr lang="en-US" altLang="ko-KR" sz="1600" dirty="0">
                <a:latin typeface="Ubuntu Mono" panose="020B0509030602030204" pitchFamily="49" charset="0"/>
              </a:rPr>
              <a:t>RUNNING</a:t>
            </a:r>
            <a:r>
              <a:rPr lang="en-US" altLang="ko-KR" sz="1800" dirty="0"/>
              <a:t> etc.</a:t>
            </a:r>
          </a:p>
          <a:p>
            <a:r>
              <a:rPr lang="en-US" altLang="ko-KR" sz="2000" dirty="0"/>
              <a:t>Stack will grow and shrink with execution of thread</a:t>
            </a:r>
          </a:p>
          <a:p>
            <a:r>
              <a:rPr lang="en-US" altLang="ko-KR" sz="2000" dirty="0"/>
              <a:t>Final return from thread returns into </a:t>
            </a:r>
            <a:r>
              <a:rPr lang="en-US" altLang="ko-KR" sz="1800" dirty="0">
                <a:latin typeface="Ubuntu Mono" panose="020B0509030602030204" pitchFamily="49" charset="0"/>
              </a:rPr>
              <a:t>stub()</a:t>
            </a:r>
            <a:r>
              <a:rPr lang="en-US" altLang="ko-KR" sz="2000" dirty="0"/>
              <a:t> which calls </a:t>
            </a:r>
            <a:r>
              <a:rPr lang="en-US" altLang="ko-KR" sz="1800" dirty="0" err="1">
                <a:latin typeface="Ubuntu Mono" panose="020B0509030602030204" pitchFamily="49" charset="0"/>
              </a:rPr>
              <a:t>thread_exit</a:t>
            </a:r>
            <a:r>
              <a:rPr lang="en-US" altLang="ko-KR" sz="1800" dirty="0">
                <a:latin typeface="Ubuntu Mono" panose="020B0509030602030204" pitchFamily="49" charset="0"/>
              </a:rPr>
              <a:t>()</a:t>
            </a:r>
            <a:r>
              <a:rPr lang="en-US" altLang="ko-KR" sz="2000" dirty="0"/>
              <a:t> which wake up another sleeping thread if there are any</a:t>
            </a:r>
          </a:p>
        </p:txBody>
      </p:sp>
      <p:sp>
        <p:nvSpPr>
          <p:cNvPr id="13" name="Rectangle 7">
            <a:extLst>
              <a:ext uri="{FF2B5EF4-FFF2-40B4-BE49-F238E27FC236}">
                <a16:creationId xmlns:a16="http://schemas.microsoft.com/office/drawing/2014/main" id="{F022378D-8876-5942-8132-BABF9AE083F8}"/>
              </a:ext>
            </a:extLst>
          </p:cNvPr>
          <p:cNvSpPr>
            <a:spLocks noChangeArrowheads="1"/>
          </p:cNvSpPr>
          <p:nvPr/>
        </p:nvSpPr>
        <p:spPr bwMode="auto">
          <a:xfrm flipV="1">
            <a:off x="6088649" y="2060633"/>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func</a:t>
            </a:r>
            <a:r>
              <a:rPr lang="en-US" altLang="ko-KR" sz="1600" b="0" dirty="0">
                <a:latin typeface="Ubuntu Mono" panose="020B0509030602030204" pitchFamily="49" charset="0"/>
                <a:ea typeface="Consolas" charset="0"/>
                <a:cs typeface="Consolas" charset="0"/>
              </a:rPr>
              <a:t>(</a:t>
            </a:r>
            <a:r>
              <a:rPr lang="en-US" altLang="ko-KR" sz="1600" b="0" dirty="0" err="1">
                <a:latin typeface="Ubuntu Mono" panose="020B0509030602030204" pitchFamily="49" charset="0"/>
                <a:ea typeface="Consolas" charset="0"/>
                <a:cs typeface="Consolas" charset="0"/>
              </a:rPr>
              <a:t>args</a:t>
            </a:r>
            <a:r>
              <a:rPr lang="en-US" altLang="ko-KR" sz="1600" b="0" dirty="0">
                <a:latin typeface="Ubuntu Mono" panose="020B0509030602030204" pitchFamily="49" charset="0"/>
                <a:ea typeface="Consolas" charset="0"/>
                <a:cs typeface="Consolas" charset="0"/>
              </a:rPr>
              <a:t>)</a:t>
            </a:r>
          </a:p>
        </p:txBody>
      </p:sp>
      <p:sp>
        <p:nvSpPr>
          <p:cNvPr id="17" name="Rectangle 6">
            <a:extLst>
              <a:ext uri="{FF2B5EF4-FFF2-40B4-BE49-F238E27FC236}">
                <a16:creationId xmlns:a16="http://schemas.microsoft.com/office/drawing/2014/main" id="{BEF3169A-D2C7-D24D-9D5B-901C225B9197}"/>
              </a:ext>
            </a:extLst>
          </p:cNvPr>
          <p:cNvSpPr>
            <a:spLocks noChangeArrowheads="1"/>
          </p:cNvSpPr>
          <p:nvPr/>
        </p:nvSpPr>
        <p:spPr bwMode="auto">
          <a:xfrm flipV="1">
            <a:off x="6088649" y="2863036"/>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stub</a:t>
            </a:r>
          </a:p>
        </p:txBody>
      </p:sp>
      <p:sp>
        <p:nvSpPr>
          <p:cNvPr id="18" name="Arc 13">
            <a:extLst>
              <a:ext uri="{FF2B5EF4-FFF2-40B4-BE49-F238E27FC236}">
                <a16:creationId xmlns:a16="http://schemas.microsoft.com/office/drawing/2014/main" id="{72F3A926-8214-BD48-BD47-D876CEE40F0A}"/>
              </a:ext>
            </a:extLst>
          </p:cNvPr>
          <p:cNvSpPr>
            <a:spLocks/>
          </p:cNvSpPr>
          <p:nvPr/>
        </p:nvSpPr>
        <p:spPr bwMode="auto">
          <a:xfrm flipH="1" flipV="1">
            <a:off x="5632913" y="2271949"/>
            <a:ext cx="455735" cy="836172"/>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onsolas" charset="0"/>
              <a:ea typeface="Consolas" charset="0"/>
              <a:cs typeface="Consolas" charset="0"/>
            </a:endParaRPr>
          </a:p>
        </p:txBody>
      </p:sp>
      <p:sp>
        <p:nvSpPr>
          <p:cNvPr id="19" name="Text Box 14">
            <a:extLst>
              <a:ext uri="{FF2B5EF4-FFF2-40B4-BE49-F238E27FC236}">
                <a16:creationId xmlns:a16="http://schemas.microsoft.com/office/drawing/2014/main" id="{96743943-1131-2E4B-A88A-FA17A40DF6F0}"/>
              </a:ext>
            </a:extLst>
          </p:cNvPr>
          <p:cNvSpPr txBox="1">
            <a:spLocks noChangeArrowheads="1"/>
          </p:cNvSpPr>
          <p:nvPr/>
        </p:nvSpPr>
        <p:spPr bwMode="auto">
          <a:xfrm rot="16200000">
            <a:off x="4763878" y="2480141"/>
            <a:ext cx="1375698"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Switch Mode</a:t>
            </a:r>
          </a:p>
        </p:txBody>
      </p:sp>
      <p:sp>
        <p:nvSpPr>
          <p:cNvPr id="21" name="Text Box 11">
            <a:extLst>
              <a:ext uri="{FF2B5EF4-FFF2-40B4-BE49-F238E27FC236}">
                <a16:creationId xmlns:a16="http://schemas.microsoft.com/office/drawing/2014/main" id="{126FDA2D-B234-BD45-A1C2-F47EC75259E5}"/>
              </a:ext>
            </a:extLst>
          </p:cNvPr>
          <p:cNvSpPr txBox="1">
            <a:spLocks noChangeArrowheads="1"/>
          </p:cNvSpPr>
          <p:nvPr/>
        </p:nvSpPr>
        <p:spPr bwMode="auto">
          <a:xfrm>
            <a:off x="7695679" y="1948783"/>
            <a:ext cx="851515"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Thread</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
        <p:nvSpPr>
          <p:cNvPr id="22" name="Text Box 11">
            <a:extLst>
              <a:ext uri="{FF2B5EF4-FFF2-40B4-BE49-F238E27FC236}">
                <a16:creationId xmlns:a16="http://schemas.microsoft.com/office/drawing/2014/main" id="{EDC2B3C1-246D-0A49-8020-4B0D927DD71A}"/>
              </a:ext>
            </a:extLst>
          </p:cNvPr>
          <p:cNvSpPr txBox="1">
            <a:spLocks noChangeArrowheads="1"/>
          </p:cNvSpPr>
          <p:nvPr/>
        </p:nvSpPr>
        <p:spPr bwMode="auto">
          <a:xfrm>
            <a:off x="7737677" y="2782669"/>
            <a:ext cx="767518"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b="0" dirty="0">
                <a:latin typeface="Gill Sans Light" panose="020B0302020104020203" pitchFamily="34" charset="-79"/>
                <a:ea typeface="Gill Sans" charset="0"/>
                <a:cs typeface="Gill Sans Light" panose="020B0302020104020203" pitchFamily="34" charset="-79"/>
              </a:rPr>
              <a:t>Kernel</a:t>
            </a:r>
            <a:br>
              <a:rPr lang="en-US" altLang="ko-KR" b="0" dirty="0">
                <a:latin typeface="Gill Sans Light" panose="020B0302020104020203" pitchFamily="34" charset="-79"/>
                <a:ea typeface="Gill Sans" charset="0"/>
                <a:cs typeface="Gill Sans Light" panose="020B0302020104020203" pitchFamily="34" charset="-79"/>
              </a:rPr>
            </a:br>
            <a:r>
              <a:rPr lang="en-US" altLang="ko-KR" b="0" dirty="0">
                <a:latin typeface="Gill Sans Light" panose="020B0302020104020203" pitchFamily="34" charset="-79"/>
                <a:ea typeface="Gill Sans" charset="0"/>
                <a:cs typeface="Gill Sans Light" panose="020B0302020104020203" pitchFamily="34" charset="-79"/>
              </a:rPr>
              <a:t>Stack</a:t>
            </a:r>
          </a:p>
        </p:txBody>
      </p:sp>
    </p:spTree>
    <p:extLst>
      <p:ext uri="{BB962C8B-B14F-4D97-AF65-F5344CB8AC3E}">
        <p14:creationId xmlns:p14="http://schemas.microsoft.com/office/powerpoint/2010/main" val="112791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250"/>
                                  </p:stCondLst>
                                  <p:childTnLst>
                                    <p:set>
                                      <p:cBhvr>
                                        <p:cTn id="11" dur="1" fill="hold">
                                          <p:stCondLst>
                                            <p:cond delay="0"/>
                                          </p:stCondLst>
                                        </p:cTn>
                                        <p:tgtEl>
                                          <p:spTgt spid="393219">
                                            <p:txEl>
                                              <p:pRg st="1" end="1"/>
                                            </p:txEl>
                                          </p:spTgt>
                                        </p:tgtEl>
                                        <p:attrNameLst>
                                          <p:attrName>style.visibility</p:attrName>
                                        </p:attrNameLst>
                                      </p:cBhvr>
                                      <p:to>
                                        <p:strVal val="visible"/>
                                      </p:to>
                                    </p:set>
                                    <p:animEffect transition="in" filter="wipe(left)">
                                      <p:cBhvr>
                                        <p:cTn id="12" dur="500"/>
                                        <p:tgtEl>
                                          <p:spTgt spid="393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250"/>
                                  </p:stCondLst>
                                  <p:childTnLst>
                                    <p:set>
                                      <p:cBhvr>
                                        <p:cTn id="16" dur="1" fill="hold">
                                          <p:stCondLst>
                                            <p:cond delay="0"/>
                                          </p:stCondLst>
                                        </p:cTn>
                                        <p:tgtEl>
                                          <p:spTgt spid="393219">
                                            <p:txEl>
                                              <p:pRg st="2" end="2"/>
                                            </p:txEl>
                                          </p:spTgt>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393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250"/>
                                  </p:stCondLst>
                                  <p:childTnLst>
                                    <p:set>
                                      <p:cBhvr>
                                        <p:cTn id="22" dur="1" fill="hold">
                                          <p:stCondLst>
                                            <p:cond delay="0"/>
                                          </p:stCondLst>
                                        </p:cTn>
                                        <p:tgtEl>
                                          <p:spTgt spid="393219">
                                            <p:txEl>
                                              <p:pRg st="4" end="4"/>
                                            </p:txEl>
                                          </p:spTgt>
                                        </p:tgtEl>
                                        <p:attrNameLst>
                                          <p:attrName>style.visibility</p:attrName>
                                        </p:attrNameLst>
                                      </p:cBhvr>
                                      <p:to>
                                        <p:strVal val="visible"/>
                                      </p:to>
                                    </p:set>
                                  </p:childTnLst>
                                </p:cTn>
                              </p:par>
                              <p:par>
                                <p:cTn id="23" presetID="1" presetClass="entr" presetSubtype="0" fill="hold" grpId="0" nodeType="withEffect">
                                  <p:stCondLst>
                                    <p:cond delay="250"/>
                                  </p:stCondLst>
                                  <p:childTnLst>
                                    <p:set>
                                      <p:cBhvr>
                                        <p:cTn id="24" dur="1" fill="hold">
                                          <p:stCondLst>
                                            <p:cond delay="0"/>
                                          </p:stCondLst>
                                        </p:cTn>
                                        <p:tgtEl>
                                          <p:spTgt spid="393219">
                                            <p:txEl>
                                              <p:pRg st="5" end="5"/>
                                            </p:txEl>
                                          </p:spTgt>
                                        </p:tgtEl>
                                        <p:attrNameLst>
                                          <p:attrName>style.visibility</p:attrName>
                                        </p:attrNameLst>
                                      </p:cBhvr>
                                      <p:to>
                                        <p:strVal val="visible"/>
                                      </p:to>
                                    </p:set>
                                  </p:childTnLst>
                                </p:cTn>
                              </p:par>
                              <p:par>
                                <p:cTn id="25" presetID="1" presetClass="entr" presetSubtype="0" fill="hold" grpId="0" nodeType="withEffect">
                                  <p:stCondLst>
                                    <p:cond delay="250"/>
                                  </p:stCondLst>
                                  <p:childTnLst>
                                    <p:set>
                                      <p:cBhvr>
                                        <p:cTn id="26" dur="1" fill="hold">
                                          <p:stCondLst>
                                            <p:cond delay="0"/>
                                          </p:stCondLst>
                                        </p:cTn>
                                        <p:tgtEl>
                                          <p:spTgt spid="3932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3219">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3219">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3219">
                                            <p:txEl>
                                              <p:pRg st="10" end="10"/>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3219">
                                            <p:txEl>
                                              <p:pRg st="11" end="11"/>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3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uiExpand="1" build="p"/>
      <p:bldP spid="13" grpId="0" animBg="1"/>
      <p:bldP spid="17" grpId="0" animBg="1"/>
      <p:bldP spid="18" grpId="0" animBg="1"/>
      <p:bldP spid="19" grpId="0"/>
      <p:bldP spid="21" grpId="0"/>
      <p:bldP spid="2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read/written concurrently by HW and kernel</a:t>
            </a:r>
          </a:p>
          <a:p>
            <a:pPr lvl="1"/>
            <a:r>
              <a:rPr lang="en-US" sz="1800" dirty="0"/>
              <a:t>HW cannot use SW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HW write to shared memory, starts interrupt handler to then call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t>Context Switching Between Threads</a:t>
            </a:r>
          </a:p>
        </p:txBody>
      </p:sp>
      <p:sp>
        <p:nvSpPr>
          <p:cNvPr id="362499" name="Rectangle 3"/>
          <p:cNvSpPr>
            <a:spLocks noGrp="1" noChangeArrowheads="1"/>
          </p:cNvSpPr>
          <p:nvPr>
            <p:ph type="body" idx="1"/>
          </p:nvPr>
        </p:nvSpPr>
        <p:spPr/>
        <p:txBody>
          <a:bodyPr/>
          <a:lstStyle/>
          <a:p>
            <a:r>
              <a:rPr lang="en-US" altLang="ko-KR" sz="2000" dirty="0"/>
              <a:t>What triggers context switch?</a:t>
            </a:r>
          </a:p>
          <a:p>
            <a:pPr lvl="1"/>
            <a:r>
              <a:rPr lang="en-US" altLang="ko-KR" sz="1800" dirty="0">
                <a:solidFill>
                  <a:srgbClr val="FF0000"/>
                </a:solidFill>
              </a:rPr>
              <a:t>Voluntary</a:t>
            </a:r>
            <a:r>
              <a:rPr lang="en-US" altLang="ko-KR" sz="1800" dirty="0"/>
              <a:t>: thread returns control voluntarily</a:t>
            </a:r>
          </a:p>
          <a:p>
            <a:pPr lvl="2"/>
            <a:r>
              <a:rPr lang="en-US" altLang="ko-KR" sz="1600" dirty="0"/>
              <a:t>E.g., executing </a:t>
            </a:r>
            <a:r>
              <a:rPr lang="en-US" altLang="ko-KR" sz="1400" dirty="0" err="1">
                <a:latin typeface="Ubuntu Mono" panose="020B0509030602030204" pitchFamily="49" charset="0"/>
              </a:rPr>
              <a:t>thread_yield</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thread_join</a:t>
            </a:r>
            <a:r>
              <a:rPr lang="en-US" altLang="ko-KR" sz="1400" dirty="0">
                <a:latin typeface="Ubuntu Mono" panose="020B0509030602030204" pitchFamily="49" charset="0"/>
              </a:rPr>
              <a:t>()</a:t>
            </a:r>
            <a:r>
              <a:rPr lang="en-US" altLang="ko-KR" sz="1600" dirty="0"/>
              <a:t>, </a:t>
            </a:r>
            <a:r>
              <a:rPr lang="en-US" altLang="ko-KR" sz="1400" dirty="0" err="1">
                <a:latin typeface="Ubuntu Mono" panose="020B0509030602030204" pitchFamily="49" charset="0"/>
              </a:rPr>
              <a:t>thread_exit</a:t>
            </a:r>
            <a:r>
              <a:rPr lang="en-US" altLang="ko-KR" sz="1400" dirty="0">
                <a:latin typeface="Ubuntu Mono" panose="020B0509030602030204" pitchFamily="49" charset="0"/>
              </a:rPr>
              <a:t>()</a:t>
            </a:r>
          </a:p>
          <a:p>
            <a:pPr lvl="1"/>
            <a:r>
              <a:rPr lang="en-US" altLang="ko-KR" sz="1800" dirty="0">
                <a:solidFill>
                  <a:srgbClr val="FF0000"/>
                </a:solidFill>
              </a:rPr>
              <a:t>Involuntary</a:t>
            </a:r>
            <a:r>
              <a:rPr lang="en-US" altLang="ko-KR" sz="1800" dirty="0"/>
              <a:t>: thread gets preempted</a:t>
            </a:r>
          </a:p>
          <a:p>
            <a:pPr lvl="2"/>
            <a:r>
              <a:rPr lang="en-US" altLang="ko-KR" sz="1600" dirty="0"/>
              <a:t>E.g., interrupts, exceptions</a:t>
            </a:r>
          </a:p>
          <a:p>
            <a:r>
              <a:rPr lang="en-US" altLang="ko-KR" sz="2000" dirty="0"/>
              <a:t>How does voluntary context switch differ from involuntary one?</a:t>
            </a:r>
          </a:p>
          <a:p>
            <a:pPr lvl="1"/>
            <a:r>
              <a:rPr lang="en-US" altLang="ko-KR" sz="1600" dirty="0"/>
              <a:t>Voluntary switches usually involve thread library function</a:t>
            </a:r>
          </a:p>
          <a:p>
            <a:pPr lvl="1"/>
            <a:r>
              <a:rPr lang="en-US" altLang="ko-KR" sz="1600" dirty="0"/>
              <a:t>Involuntary switches usually involve interrupt handler which decides what to do next</a:t>
            </a:r>
          </a:p>
          <a:p>
            <a:pPr marL="0" indent="0">
              <a:buNone/>
            </a:pPr>
            <a:endParaRPr lang="en-US" altLang="ko-KR" sz="2000" dirty="0"/>
          </a:p>
        </p:txBody>
      </p:sp>
      <p:sp>
        <p:nvSpPr>
          <p:cNvPr id="4" name="Rectangle 3">
            <a:extLst>
              <a:ext uri="{FF2B5EF4-FFF2-40B4-BE49-F238E27FC236}">
                <a16:creationId xmlns:a16="http://schemas.microsoft.com/office/drawing/2014/main" id="{2F19A544-C08B-F142-A8A0-AD3DB1D676D0}"/>
              </a:ext>
            </a:extLst>
          </p:cNvPr>
          <p:cNvSpPr/>
          <p:nvPr/>
        </p:nvSpPr>
        <p:spPr>
          <a:xfrm>
            <a:off x="2286000" y="4876426"/>
            <a:ext cx="4572000" cy="1638397"/>
          </a:xfrm>
          <a:prstGeom prst="rect">
            <a:avLst/>
          </a:prstGeom>
        </p:spPr>
        <p:txBody>
          <a:bodyPr>
            <a:spAutoFit/>
          </a:bodyPr>
          <a:lstStyle/>
          <a:p>
            <a:pPr marL="0" indent="0">
              <a:lnSpc>
                <a:spcPct val="70000"/>
              </a:lnSpc>
              <a:spcBef>
                <a:spcPts val="1000"/>
              </a:spcBef>
              <a:buNone/>
            </a:pPr>
            <a:r>
              <a:rPr lang="en-US" altLang="ko-KR" sz="1400" dirty="0">
                <a:latin typeface="Ubuntu Mono" panose="020B0509030602030204" pitchFamily="49" charset="0"/>
              </a:rPr>
              <a:t>	void </a:t>
            </a:r>
            <a:r>
              <a:rPr lang="en-US" altLang="ko-KR" sz="1400" dirty="0" err="1">
                <a:latin typeface="Ubuntu Mono" panose="020B0509030602030204" pitchFamily="49" charset="0"/>
              </a:rPr>
              <a:t>compute_PI</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while(</a:t>
            </a:r>
            <a:r>
              <a:rPr lang="en-US" altLang="ko-KR" sz="1400" dirty="0">
                <a:solidFill>
                  <a:schemeClr val="accent3">
                    <a:lumMod val="50000"/>
                  </a:schemeClr>
                </a:solidFill>
                <a:latin typeface="Ubuntu Mono" panose="020B0509030602030204" pitchFamily="49" charset="0"/>
              </a:rPr>
              <a:t>TRUE</a:t>
            </a: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compute_next_digit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thread_yield</a:t>
            </a:r>
            <a:r>
              <a:rPr lang="en-US" altLang="ko-KR" sz="1400" dirty="0">
                <a:solidFill>
                  <a:srgbClr val="FF0000"/>
                </a:solidFill>
                <a:latin typeface="Ubuntu Mono" panose="020B0509030602030204" pitchFamily="49" charset="0"/>
              </a:rPr>
              <a:t>()</a:t>
            </a:r>
            <a:r>
              <a:rPr lang="en-US" altLang="ko-KR" sz="1400" dirty="0">
                <a:latin typeface="Ubuntu Mono" panose="020B0509030602030204" pitchFamily="49" charset="0"/>
              </a:rPr>
              <a:t>;</a:t>
            </a:r>
          </a:p>
          <a:p>
            <a:pPr marL="0" indent="0">
              <a:lnSpc>
                <a:spcPct val="70000"/>
              </a:lnSpc>
              <a:spcBef>
                <a:spcPts val="1000"/>
              </a:spcBef>
              <a:buNone/>
            </a:pPr>
            <a:r>
              <a:rPr lang="en-US" altLang="ko-KR" sz="1400" dirty="0">
                <a:latin typeface="Ubuntu Mono" panose="020B0509030602030204" pitchFamily="49" charset="0"/>
              </a:rPr>
              <a:t>	    }</a:t>
            </a:r>
          </a:p>
          <a:p>
            <a:pPr marL="0" indent="0">
              <a:lnSpc>
                <a:spcPct val="70000"/>
              </a:lnSpc>
              <a:spcBef>
                <a:spcPts val="1000"/>
              </a:spcBef>
              <a:buNone/>
            </a:pPr>
            <a:r>
              <a:rPr lang="en-US" altLang="ko-KR" sz="1400" dirty="0">
                <a:latin typeface="Ubuntu Mono" panose="020B0509030602030204" pitchFamily="49" charset="0"/>
              </a:rPr>
              <a:t>	}</a:t>
            </a:r>
          </a:p>
        </p:txBody>
      </p:sp>
    </p:spTree>
    <p:extLst>
      <p:ext uri="{BB962C8B-B14F-4D97-AF65-F5344CB8AC3E}">
        <p14:creationId xmlns:p14="http://schemas.microsoft.com/office/powerpoint/2010/main" val="427284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24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24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24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249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ko-KR" sz="3600" dirty="0">
                <a:ea typeface="Gulim" panose="020B0600000101010101" pitchFamily="34" charset="-127"/>
              </a:rPr>
              <a:t>Switching Threads</a:t>
            </a:r>
            <a:endParaRPr lang="en-US" dirty="0"/>
          </a:p>
        </p:txBody>
      </p:sp>
      <p:sp>
        <p:nvSpPr>
          <p:cNvPr id="5" name="Content Placeholder 4"/>
          <p:cNvSpPr>
            <a:spLocks noGrp="1"/>
          </p:cNvSpPr>
          <p:nvPr>
            <p:ph idx="1"/>
          </p:nvPr>
        </p:nvSpPr>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void</a:t>
            </a:r>
            <a:r>
              <a:rPr lang="en-CA" sz="1600" dirty="0">
                <a:solidFill>
                  <a:srgbClr val="FF0000"/>
                </a:solidFill>
                <a:latin typeface="Ubuntu Mono" panose="020B0509030602030204" pitchFamily="49" charset="0"/>
              </a:rPr>
              <a:t> </a:t>
            </a:r>
            <a:r>
              <a:rPr lang="en-CA" sz="1600" dirty="0" err="1">
                <a:solidFill>
                  <a:srgbClr val="FF0000"/>
                </a:solidFill>
                <a:latin typeface="Ubuntu Mono" panose="020B0509030602030204" pitchFamily="49" charset="0"/>
              </a:rPr>
              <a:t>thread_switch</a:t>
            </a:r>
            <a:r>
              <a:rPr lang="en-CA" sz="1600" dirty="0">
                <a:latin typeface="Ubuntu Mono" panose="020B0509030602030204" pitchFamily="49" charset="0"/>
              </a:rPr>
              <a:t>(TCB *</a:t>
            </a:r>
            <a:r>
              <a:rPr lang="en-CA" sz="1600" dirty="0" err="1">
                <a:latin typeface="Ubuntu Mono" panose="020B0509030602030204" pitchFamily="49" charset="0"/>
              </a:rPr>
              <a:t>oldTCB</a:t>
            </a:r>
            <a:r>
              <a:rPr lang="en-CA" sz="1600" dirty="0">
                <a:latin typeface="Ubuntu Mono" panose="020B0509030602030204" pitchFamily="49" charset="0"/>
              </a:rPr>
              <a:t>, TCB *</a:t>
            </a:r>
            <a:r>
              <a:rPr lang="en-CA" sz="1600" dirty="0" err="1">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solidFill>
                  <a:srgbClr val="00B050"/>
                </a:solidFill>
                <a:latin typeface="Ubuntu Mono" panose="020B0509030602030204" pitchFamily="49" charset="0"/>
              </a:rPr>
              <a:t>    // Push regs onto kernel stack for </a:t>
            </a:r>
            <a:r>
              <a:rPr lang="en-CA" sz="1600" dirty="0" err="1">
                <a:solidFill>
                  <a:srgbClr val="00B050"/>
                </a:solidFill>
                <a:latin typeface="Ubuntu Mono" panose="020B0509030602030204" pitchFamily="49" charset="0"/>
              </a:rPr>
              <a:t>oldTCB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pushad</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Save </a:t>
            </a:r>
            <a:r>
              <a:rPr lang="en-CA" sz="1600" dirty="0" err="1">
                <a:solidFill>
                  <a:srgbClr val="00B050"/>
                </a:solidFill>
                <a:latin typeface="Ubuntu Mono" panose="020B0509030602030204" pitchFamily="49" charset="0"/>
              </a:rPr>
              <a:t>oldTCB’s</a:t>
            </a:r>
            <a:r>
              <a:rPr lang="en-CA" sz="1600" dirty="0">
                <a:solidFill>
                  <a:srgbClr val="00B050"/>
                </a:solidFill>
                <a:latin typeface="Ubuntu Mono" panose="020B0509030602030204" pitchFamily="49" charset="0"/>
              </a:rPr>
              <a:t> stack pointer</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oldTCB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Switch to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stack</a:t>
            </a: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sp</a:t>
            </a:r>
            <a:r>
              <a:rPr lang="en-CA" sz="1600" dirty="0">
                <a:latin typeface="Ubuntu Mono" panose="020B0509030602030204" pitchFamily="49" charset="0"/>
              </a:rPr>
              <a:t> = </a:t>
            </a:r>
            <a:r>
              <a:rPr lang="en-CA" sz="1600" dirty="0" err="1">
                <a:latin typeface="Ubuntu Mono" panose="020B0509030602030204" pitchFamily="49" charset="0"/>
              </a:rPr>
              <a:t>newTCB</a:t>
            </a:r>
            <a:r>
              <a:rPr lang="en-CA" sz="1600" dirty="0">
                <a:latin typeface="Ubuntu Mono" panose="020B0509030602030204" pitchFamily="49" charset="0"/>
              </a:rPr>
              <a:t>-&gt;</a:t>
            </a:r>
            <a:r>
              <a:rPr lang="en-CA" sz="1600" dirty="0" err="1">
                <a:latin typeface="Ubuntu Mono" panose="020B0509030602030204" pitchFamily="49" charset="0"/>
              </a:rPr>
              <a:t>sp</a:t>
            </a:r>
            <a:r>
              <a:rPr lang="en-CA" sz="1600" dirty="0">
                <a:latin typeface="Ubuntu Mono" panose="020B0509030602030204" pitchFamily="49" charset="0"/>
              </a:rPr>
              <a:t>;</a:t>
            </a:r>
          </a:p>
          <a:p>
            <a:pPr>
              <a:lnSpc>
                <a:spcPct val="70000"/>
              </a:lnSpc>
              <a:buNone/>
            </a:pPr>
            <a:r>
              <a:rPr lang="en-CA" sz="1600" dirty="0">
                <a:solidFill>
                  <a:srgbClr val="00B050"/>
                </a:solidFill>
                <a:latin typeface="Ubuntu Mono" panose="020B0509030602030204" pitchFamily="49" charset="0"/>
              </a:rPr>
              <a:t>    // Pop regs from kernel stack for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latin typeface="Ubuntu Mono" panose="020B0509030602030204" pitchFamily="49" charset="0"/>
              </a:rPr>
              <a:t>    </a:t>
            </a:r>
            <a:r>
              <a:rPr lang="en-CA" sz="1600" dirty="0" err="1">
                <a:latin typeface="Ubuntu Mono" panose="020B0509030602030204" pitchFamily="49" charset="0"/>
              </a:rPr>
              <a:t>popad</a:t>
            </a:r>
            <a:r>
              <a:rPr lang="en-CA" sz="1600" dirty="0">
                <a:latin typeface="Ubuntu Mono" panose="020B0509030602030204" pitchFamily="49" charset="0"/>
              </a:rPr>
              <a:t>;</a:t>
            </a: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2" name="TextBox 1">
            <a:extLst>
              <a:ext uri="{FF2B5EF4-FFF2-40B4-BE49-F238E27FC236}">
                <a16:creationId xmlns:a16="http://schemas.microsoft.com/office/drawing/2014/main" id="{5A46FC29-DBE0-FB4E-9393-231CCFC4B438}"/>
              </a:ext>
            </a:extLst>
          </p:cNvPr>
          <p:cNvSpPr txBox="1"/>
          <p:nvPr/>
        </p:nvSpPr>
        <p:spPr>
          <a:xfrm>
            <a:off x="3181974" y="5448374"/>
            <a:ext cx="4622419" cy="836511"/>
          </a:xfrm>
          <a:prstGeom prst="rect">
            <a:avLst/>
          </a:prstGeom>
          <a:noFill/>
        </p:spPr>
        <p:txBody>
          <a:bodyPr wrap="none" rtlCol="0">
            <a:spAutoFit/>
          </a:bodyPr>
          <a:lstStyle/>
          <a:p>
            <a:pPr>
              <a:lnSpc>
                <a:spcPct val="150000"/>
              </a:lnSpc>
            </a:pPr>
            <a:r>
              <a:rPr lang="en-US" dirty="0">
                <a:solidFill>
                  <a:srgbClr val="000000"/>
                </a:solidFill>
                <a:latin typeface="Gill Sans Light" panose="020B0302020104020203" pitchFamily="34" charset="-79"/>
                <a:cs typeface="Gill Sans Light" panose="020B0302020104020203" pitchFamily="34" charset="-79"/>
              </a:rPr>
              <a:t>Where does this return to?</a:t>
            </a:r>
          </a:p>
          <a:p>
            <a:pPr marL="285750" indent="-285750">
              <a:lnSpc>
                <a:spcPct val="150000"/>
              </a:lnSpc>
              <a:buFont typeface="Arial" panose="020B0604020202020204" pitchFamily="34" charset="0"/>
              <a:buChar char="•"/>
            </a:pPr>
            <a:r>
              <a:rPr lang="en-US" sz="1600" dirty="0">
                <a:solidFill>
                  <a:srgbClr val="FF0000"/>
                </a:solidFill>
                <a:latin typeface="Gill Sans Light" panose="020B0302020104020203" pitchFamily="34" charset="-79"/>
                <a:cs typeface="Gill Sans Light" panose="020B0302020104020203" pitchFamily="34" charset="-79"/>
              </a:rPr>
              <a:t>Returns to return address stored on </a:t>
            </a:r>
            <a:r>
              <a:rPr lang="en-US" sz="1400" dirty="0" err="1">
                <a:solidFill>
                  <a:srgbClr val="FF0000"/>
                </a:solidFill>
                <a:latin typeface="Ubuntu Mono" panose="020B0509030602030204" pitchFamily="49" charset="0"/>
                <a:cs typeface="Gill Sans Light" panose="020B0302020104020203" pitchFamily="34" charset="-79"/>
              </a:rPr>
              <a:t>newTCB</a:t>
            </a:r>
            <a:r>
              <a:rPr lang="en-US" sz="1600" dirty="0" err="1">
                <a:solidFill>
                  <a:srgbClr val="FF0000"/>
                </a:solidFill>
                <a:latin typeface="Gill Sans Light" panose="020B0302020104020203" pitchFamily="34" charset="-79"/>
                <a:cs typeface="Gill Sans Light" panose="020B0302020104020203" pitchFamily="34" charset="-79"/>
              </a:rPr>
              <a:t>‘s</a:t>
            </a:r>
            <a:r>
              <a:rPr lang="en-US" sz="1600" dirty="0">
                <a:solidFill>
                  <a:srgbClr val="FF0000"/>
                </a:solidFill>
                <a:latin typeface="Gill Sans Light" panose="020B0302020104020203" pitchFamily="34" charset="-79"/>
                <a:cs typeface="Gill Sans Light" panose="020B0302020104020203" pitchFamily="34" charset="-79"/>
              </a:rPr>
              <a:t> stack</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2115048" y="5448374"/>
            <a:ext cx="1009815" cy="2527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82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25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25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25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25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25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25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25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wipe(left)">
                                      <p:cBhvr>
                                        <p:cTn id="50" dur="500"/>
                                        <p:tgtEl>
                                          <p:spTgt spid="5">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250"/>
                                  </p:stCondLst>
                                  <p:childTnLst>
                                    <p:set>
                                      <p:cBhvr>
                                        <p:cTn id="54" dur="1" fill="hold">
                                          <p:stCondLst>
                                            <p:cond delay="0"/>
                                          </p:stCondLst>
                                        </p:cTn>
                                        <p:tgtEl>
                                          <p:spTgt spid="5">
                                            <p:txEl>
                                              <p:pRg st="11" end="11"/>
                                            </p:txEl>
                                          </p:spTgt>
                                        </p:tgtEl>
                                        <p:attrNameLst>
                                          <p:attrName>style.visibility</p:attrName>
                                        </p:attrNameLst>
                                      </p:cBhvr>
                                      <p:to>
                                        <p:strVal val="visible"/>
                                      </p:to>
                                    </p:set>
                                    <p:animEffect transition="in" filter="wipe(left)">
                                      <p:cBhvr>
                                        <p:cTn id="55" dur="500"/>
                                        <p:tgtEl>
                                          <p:spTgt spid="5">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250"/>
                                  </p:stCondLst>
                                  <p:childTnLst>
                                    <p:set>
                                      <p:cBhvr>
                                        <p:cTn id="59" dur="1" fill="hold">
                                          <p:stCondLst>
                                            <p:cond delay="0"/>
                                          </p:stCondLst>
                                        </p:cTn>
                                        <p:tgtEl>
                                          <p:spTgt spid="5">
                                            <p:txEl>
                                              <p:pRg st="12" end="12"/>
                                            </p:txEl>
                                          </p:spTgt>
                                        </p:tgtEl>
                                        <p:attrNameLst>
                                          <p:attrName>style.visibility</p:attrName>
                                        </p:attrNameLst>
                                      </p:cBhvr>
                                      <p:to>
                                        <p:strVal val="visible"/>
                                      </p:to>
                                    </p:set>
                                    <p:animEffect transition="in" filter="wipe(left)">
                                      <p:cBhvr>
                                        <p:cTn id="60" dur="500"/>
                                        <p:tgtEl>
                                          <p:spTgt spid="5">
                                            <p:txEl>
                                              <p:pRg st="12" end="12"/>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3" end="13"/>
                                            </p:txEl>
                                          </p:spTgt>
                                        </p:tgtEl>
                                        <p:attrNameLst>
                                          <p:attrName>style.visibility</p:attrName>
                                        </p:attrNameLst>
                                      </p:cBhvr>
                                      <p:to>
                                        <p:strVal val="visible"/>
                                      </p:to>
                                    </p:set>
                                    <p:animEffect transition="in" filter="wipe(left)">
                                      <p:cBhvr>
                                        <p:cTn id="63" dur="500"/>
                                        <p:tgtEl>
                                          <p:spTgt spid="5">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24900</TotalTime>
  <Words>8859</Words>
  <Application>Microsoft Macintosh PowerPoint</Application>
  <PresentationFormat>On-screen Show (4:3)</PresentationFormat>
  <Paragraphs>1400</Paragraphs>
  <Slides>83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83</vt:i4>
      </vt:variant>
    </vt:vector>
  </HeadingPairs>
  <TitlesOfParts>
    <vt:vector size="94"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Recall: Thread Lifecycle</vt:lpstr>
      <vt:lpstr>Kernel-managed Multithreading</vt:lpstr>
      <vt:lpstr>Creating New Threads</vt:lpstr>
      <vt:lpstr>How Does stub Look Like?</vt:lpstr>
      <vt:lpstr>Context Switching Between Threads</vt:lpstr>
      <vt:lpstr>Switching Threads</vt:lpstr>
      <vt:lpstr>Stack for Yielding Thread</vt:lpstr>
      <vt:lpstr>How Do Stacks Look Like?</vt:lpstr>
      <vt:lpstr>Switch Details</vt:lpstr>
      <vt:lpstr>A Subtlety: dummy_switch_frame(newTCB)</vt:lpstr>
      <vt:lpstr>What Happens When Threads  Block on I/O?</vt:lpstr>
      <vt:lpstr>Involuntary Context Switch</vt:lpstr>
      <vt:lpstr>Aside: How to Track Running TCB?</vt:lpstr>
      <vt:lpstr>Timer Interrupt to Return Control</vt:lpstr>
      <vt:lpstr>Some Numbers</vt:lpstr>
      <vt:lpstr>Some Numbers (cont.)</vt:lpstr>
      <vt:lpstr>Kernel- vs. User-managed Threads</vt:lpstr>
      <vt:lpstr>Basic Cost of System Calls</vt:lpstr>
      <vt:lpstr>User-managed Threads</vt:lpstr>
      <vt:lpstr>Classification of OSes</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882</cp:revision>
  <cp:lastPrinted>2019-01-24T18:58:48Z</cp:lastPrinted>
  <dcterms:created xsi:type="dcterms:W3CDTF">2014-10-08T04:57:38Z</dcterms:created>
  <dcterms:modified xsi:type="dcterms:W3CDTF">2020-09-28T18:52:07Z</dcterms:modified>
  <cp:category/>
</cp:coreProperties>
</file>