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716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7" autoAdjust="0"/>
    <p:restoredTop sz="85000" autoAdjust="0"/>
  </p:normalViewPr>
  <p:slideViewPr>
    <p:cSldViewPr snapToGrid="0" snapToObjects="1">
      <p:cViewPr varScale="1">
        <p:scale>
          <a:sx n="104" d="100"/>
          <a:sy n="104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31130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𝑊</m:t>
                    </m:r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3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Unit of transfer: </a:t>
            </a:r>
            <a:r>
              <a:rPr lang="en-US" sz="20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800" dirty="0"/>
              <a:t>Ring of sectors form </a:t>
            </a:r>
            <a:r>
              <a:rPr lang="en-US" sz="18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800" dirty="0"/>
              <a:t>Stack of tracks form </a:t>
            </a:r>
            <a:r>
              <a:rPr lang="en-US" sz="18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Heads</a:t>
            </a:r>
            <a:r>
              <a:rPr lang="en-US" sz="1800" dirty="0"/>
              <a:t> position on cylinders</a:t>
            </a:r>
          </a:p>
          <a:p>
            <a:pPr lvl="1"/>
            <a:endParaRPr lang="en-US" sz="1800" dirty="0"/>
          </a:p>
          <a:p>
            <a:r>
              <a:rPr lang="en-US" sz="2000" dirty="0"/>
              <a:t>Disk tracks ~ 1µm (micron) wide</a:t>
            </a:r>
          </a:p>
          <a:p>
            <a:pPr lvl="1"/>
            <a:r>
              <a:rPr lang="en-US" sz="1800" dirty="0"/>
              <a:t>Wavelength of light is ~ 0.5µm</a:t>
            </a:r>
          </a:p>
          <a:p>
            <a:pPr lvl="1"/>
            <a:r>
              <a:rPr lang="en-US" sz="1800" dirty="0"/>
              <a:t>Resolution of human eye: 50µm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800" dirty="0"/>
          </a:p>
          <a:p>
            <a:r>
              <a:rPr lang="en-US" sz="2000" dirty="0"/>
              <a:t>Separated by unused guard regions</a:t>
            </a:r>
          </a:p>
          <a:p>
            <a:pPr lvl="1"/>
            <a:r>
              <a:rPr lang="en-US" sz="1800" dirty="0"/>
              <a:t>Reduces likelihood neighboring tracks are </a:t>
            </a:r>
            <a:br>
              <a:rPr lang="en-US" sz="1800" dirty="0"/>
            </a:br>
            <a:r>
              <a:rPr lang="en-US" sz="1800" dirty="0"/>
              <a:t>corrupted during writes </a:t>
            </a:r>
            <a:br>
              <a:rPr lang="en-US" sz="1800" dirty="0"/>
            </a:br>
            <a:r>
              <a:rPr lang="en-US" sz="1800" dirty="0"/>
              <a:t>(still small non-zero chance)</a:t>
            </a:r>
          </a:p>
          <a:p>
            <a:endParaRPr lang="en-US" sz="20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7639" y="2089745"/>
            <a:ext cx="4262634" cy="347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</a:t>
            </a:r>
            <a:br>
              <a:rPr lang="en-US" sz="1800" dirty="0"/>
            </a:br>
            <a:r>
              <a:rPr lang="en-US" sz="1800" dirty="0"/>
              <a:t>regions of tracks with </a:t>
            </a:r>
            <a:br>
              <a:rPr lang="en-US" sz="1800" dirty="0"/>
            </a:br>
            <a:r>
              <a:rPr lang="en-US" sz="1800" dirty="0"/>
              <a:t>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</a:t>
            </a:r>
            <a:br>
              <a:rPr lang="en-US" sz="1600" dirty="0"/>
            </a:br>
            <a:r>
              <a:rPr lang="en-US" sz="1600" dirty="0"/>
              <a:t>regions of disk</a:t>
            </a:r>
          </a:p>
          <a:p>
            <a:r>
              <a:rPr lang="en-US" sz="2000" dirty="0"/>
              <a:t>Disks are so big that some </a:t>
            </a:r>
            <a:br>
              <a:rPr lang="en-US" sz="2000" dirty="0"/>
            </a:br>
            <a:r>
              <a:rPr lang="en-US" sz="2000" dirty="0"/>
              <a:t>companies (like Google) reportedly </a:t>
            </a:r>
            <a:br>
              <a:rPr lang="en-US" sz="2000" dirty="0"/>
            </a:br>
            <a:r>
              <a:rPr lang="en-US" sz="2000" dirty="0"/>
              <a:t>only use 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441566" y="1749616"/>
            <a:ext cx="2762326" cy="398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Includes </a:t>
            </a:r>
            <a:r>
              <a:rPr lang="en-US" sz="2000" dirty="0">
                <a:solidFill>
                  <a:srgbClr val="FF0000"/>
                </a:solidFill>
              </a:rPr>
              <a:t>flash translation layer (FTL)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Maps </a:t>
            </a:r>
            <a:r>
              <a:rPr lang="en-US" sz="1800" dirty="0">
                <a:solidFill>
                  <a:srgbClr val="FF0000"/>
                </a:solidFill>
              </a:rPr>
              <a:t>logical page </a:t>
            </a:r>
            <a:r>
              <a:rPr lang="en-US" sz="1800" dirty="0"/>
              <a:t>numbers to </a:t>
            </a:r>
            <a:r>
              <a:rPr lang="en-US" sz="1800" dirty="0">
                <a:solidFill>
                  <a:srgbClr val="FF0000"/>
                </a:solidFill>
              </a:rPr>
              <a:t>physical locations</a:t>
            </a: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r>
              <a:rPr lang="en-US" sz="2000" dirty="0"/>
              <a:t>Maintains pool of empty blocks by coalescing used pages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Garbage collects </a:t>
            </a:r>
            <a:r>
              <a:rPr lang="en-US" sz="1800" dirty="0"/>
              <a:t>blocks by copying live pages to new location, then erase</a:t>
            </a:r>
          </a:p>
          <a:p>
            <a:pPr lvl="1"/>
            <a:r>
              <a:rPr lang="en-US" sz="1800" dirty="0"/>
              <a:t>More efficient if blocks stored at the same time are deleted at the same time (e.g., keep blocks of file together)</a:t>
            </a:r>
          </a:p>
          <a:p>
            <a:pPr lvl="1"/>
            <a:endParaRPr lang="en-US" sz="1200" dirty="0"/>
          </a:p>
          <a:p>
            <a:r>
              <a:rPr lang="en-US" sz="2000" dirty="0">
                <a:solidFill>
                  <a:srgbClr val="FF0000"/>
                </a:solidFill>
              </a:rPr>
              <a:t>Wear-levels</a:t>
            </a:r>
            <a:r>
              <a:rPr lang="en-US" sz="2000" dirty="0"/>
              <a:t> by only writing each physical page a limited number of times</a:t>
            </a:r>
          </a:p>
          <a:p>
            <a:pPr lvl="1"/>
            <a:endParaRPr lang="en-US" sz="1200" dirty="0"/>
          </a:p>
          <a:p>
            <a:r>
              <a:rPr lang="en-US" sz="2000" dirty="0"/>
              <a:t>Remaps pages that no longer work (</a:t>
            </a:r>
            <a:r>
              <a:rPr lang="en-US" sz="2000" dirty="0">
                <a:solidFill>
                  <a:srgbClr val="FF0000"/>
                </a:solidFill>
              </a:rPr>
              <a:t>sector sparing</a:t>
            </a:r>
            <a:r>
              <a:rPr lang="en-US" sz="2000" dirty="0"/>
              <a:t>)</a:t>
            </a:r>
          </a:p>
          <a:p>
            <a:pPr lvl="1"/>
            <a:endParaRPr lang="en-US" sz="1200" dirty="0"/>
          </a:p>
          <a:p>
            <a:pPr lvl="0"/>
            <a:r>
              <a:rPr lang="en-US" sz="2000" dirty="0"/>
              <a:t>How does flash device know which blocks are live?</a:t>
            </a:r>
          </a:p>
          <a:p>
            <a:pPr lvl="1"/>
            <a:r>
              <a:rPr lang="en-US" sz="1800" dirty="0"/>
              <a:t>File system tells device when blocks are no longer in use (</a:t>
            </a:r>
            <a:r>
              <a:rPr lang="en-US" sz="1800" i="1" dirty="0">
                <a:solidFill>
                  <a:srgbClr val="FF0000"/>
                </a:solidFill>
              </a:rPr>
              <a:t>Trim command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SSDs</a:t>
            </a:r>
          </a:p>
        </p:txBody>
      </p:sp>
      <p:pic>
        <p:nvPicPr>
          <p:cNvPr id="1026" name="Picture 2" descr="PCI-E3.0 SSD 2TB">
            <a:extLst>
              <a:ext uri="{FF2B5EF4-FFF2-40B4-BE49-F238E27FC236}">
                <a16:creationId xmlns:a16="http://schemas.microsoft.com/office/drawing/2014/main" id="{94484709-CF3A-1248-8051-FDB3E5CDA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490" y="1520245"/>
            <a:ext cx="489702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56DD4-57D2-5F47-BBCE-999F5B1BF2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06" y="3198684"/>
            <a:ext cx="6454588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46936</TotalTime>
  <Words>5023</Words>
  <Application>Microsoft Macintosh PowerPoint</Application>
  <PresentationFormat>On-screen Show (4:3)</PresentationFormat>
  <Paragraphs>784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1920</cp:revision>
  <cp:lastPrinted>2019-02-13T05:52:18Z</cp:lastPrinted>
  <dcterms:created xsi:type="dcterms:W3CDTF">2014-10-17T18:24:38Z</dcterms:created>
  <dcterms:modified xsi:type="dcterms:W3CDTF">2020-11-23T19:24:57Z</dcterms:modified>
  <cp:category/>
</cp:coreProperties>
</file>