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6DEE7F-61DA-4B55-8073-C9BCFE67FDC9}" type="datetimeFigureOut">
              <a:rPr lang="pt-BR" smtClean="0"/>
              <a:pPr/>
              <a:t>30/07/2013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5BCAEB-A901-4600-8AE7-B53B9A7170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6DEE7F-61DA-4B55-8073-C9BCFE67FDC9}" type="datetimeFigureOut">
              <a:rPr lang="pt-BR" smtClean="0"/>
              <a:pPr/>
              <a:t>30/07/2013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5BCAEB-A901-4600-8AE7-B53B9A7170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6DEE7F-61DA-4B55-8073-C9BCFE67FDC9}" type="datetimeFigureOut">
              <a:rPr lang="pt-BR" smtClean="0"/>
              <a:pPr/>
              <a:t>30/07/2013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5BCAEB-A901-4600-8AE7-B53B9A7170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6DEE7F-61DA-4B55-8073-C9BCFE67FDC9}" type="datetimeFigureOut">
              <a:rPr lang="pt-BR" smtClean="0"/>
              <a:pPr/>
              <a:t>30/07/2013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5BCAEB-A901-4600-8AE7-B53B9A7170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6DEE7F-61DA-4B55-8073-C9BCFE67FDC9}" type="datetimeFigureOut">
              <a:rPr lang="pt-BR" smtClean="0"/>
              <a:pPr/>
              <a:t>30/07/2013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5BCAEB-A901-4600-8AE7-B53B9A7170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6DEE7F-61DA-4B55-8073-C9BCFE67FDC9}" type="datetimeFigureOut">
              <a:rPr lang="pt-BR" smtClean="0"/>
              <a:pPr/>
              <a:t>30/07/2013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5BCAEB-A901-4600-8AE7-B53B9A7170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6DEE7F-61DA-4B55-8073-C9BCFE67FDC9}" type="datetimeFigureOut">
              <a:rPr lang="pt-BR" smtClean="0"/>
              <a:pPr/>
              <a:t>30/07/2013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5BCAEB-A901-4600-8AE7-B53B9A7170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6DEE7F-61DA-4B55-8073-C9BCFE67FDC9}" type="datetimeFigureOut">
              <a:rPr lang="pt-BR" smtClean="0"/>
              <a:pPr/>
              <a:t>30/07/2013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5BCAEB-A901-4600-8AE7-B53B9A7170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6DEE7F-61DA-4B55-8073-C9BCFE67FDC9}" type="datetimeFigureOut">
              <a:rPr lang="pt-BR" smtClean="0"/>
              <a:pPr/>
              <a:t>30/07/2013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5BCAEB-A901-4600-8AE7-B53B9A7170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66DEE7F-61DA-4B55-8073-C9BCFE67FDC9}" type="datetimeFigureOut">
              <a:rPr lang="pt-BR" smtClean="0"/>
              <a:pPr/>
              <a:t>30/07/2013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5BCAEB-A901-4600-8AE7-B53B9A7170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6DEE7F-61DA-4B55-8073-C9BCFE67FDC9}" type="datetimeFigureOut">
              <a:rPr lang="pt-BR" smtClean="0"/>
              <a:pPr/>
              <a:t>30/07/2013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5BCAEB-A901-4600-8AE7-B53B9A71705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66DEE7F-61DA-4B55-8073-C9BCFE67FDC9}" type="datetimeFigureOut">
              <a:rPr lang="pt-BR" smtClean="0"/>
              <a:pPr/>
              <a:t>30/07/2013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F5BCAEB-A901-4600-8AE7-B53B9A7170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middleware/bam/overview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middleware/bam/technote-bam-externaldatasource-131190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cd/E17904_01/integration.1111/e10224/bam_alerts_dev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Business </a:t>
            </a:r>
            <a:r>
              <a:rPr lang="pt-BR" dirty="0" err="1" smtClean="0"/>
              <a:t>Activing</a:t>
            </a:r>
            <a:r>
              <a:rPr lang="pt-BR" dirty="0" smtClean="0"/>
              <a:t> </a:t>
            </a:r>
            <a:r>
              <a:rPr lang="pt-BR" dirty="0" err="1" smtClean="0"/>
              <a:t>Monitoring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Trebuchet MS" pitchFamily="34" charset="0"/>
              </a:rPr>
              <a:t>BAM é </a:t>
            </a:r>
            <a:r>
              <a:rPr lang="pt-BR" sz="2400" dirty="0" smtClean="0">
                <a:latin typeface="Trebuchet MS" pitchFamily="34" charset="0"/>
              </a:rPr>
              <a:t>um componente de software que nos permite analisar em tempo real o nosso processo de negócio.</a:t>
            </a:r>
            <a:endParaRPr lang="pt-BR" sz="2400" dirty="0">
              <a:latin typeface="Trebuchet MS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 descr="http://www.oracle.com/ocom/groups/public/@otn/documents/digitalasset/1159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348880"/>
            <a:ext cx="4752528" cy="4141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>
                <a:latin typeface="Trebuchet MS" pitchFamily="34" charset="0"/>
                <a:hlinkClick r:id="rId2" tooltip="Oracle BAM"/>
              </a:rPr>
              <a:t>Oracle BAM</a:t>
            </a:r>
            <a:r>
              <a:rPr lang="pt-BR" sz="2400" dirty="0" smtClean="0">
                <a:latin typeface="Trebuchet MS" pitchFamily="34" charset="0"/>
              </a:rPr>
              <a:t> é um produto da </a:t>
            </a:r>
            <a:r>
              <a:rPr lang="pt-BR" sz="2400" dirty="0" err="1" smtClean="0">
                <a:latin typeface="Trebuchet MS" pitchFamily="34" charset="0"/>
              </a:rPr>
              <a:t>suite</a:t>
            </a:r>
            <a:r>
              <a:rPr lang="pt-BR" sz="2400" dirty="0" smtClean="0">
                <a:latin typeface="Trebuchet MS" pitchFamily="34" charset="0"/>
              </a:rPr>
              <a:t> Oracle </a:t>
            </a:r>
            <a:r>
              <a:rPr lang="pt-BR" sz="2400" dirty="0" err="1" smtClean="0">
                <a:latin typeface="Trebuchet MS" pitchFamily="34" charset="0"/>
              </a:rPr>
              <a:t>Fusion</a:t>
            </a:r>
            <a:r>
              <a:rPr lang="pt-BR" sz="2400" dirty="0" smtClean="0">
                <a:latin typeface="Trebuchet MS" pitchFamily="34" charset="0"/>
              </a:rPr>
              <a:t> </a:t>
            </a:r>
            <a:r>
              <a:rPr lang="pt-BR" sz="2400" dirty="0" err="1" smtClean="0">
                <a:latin typeface="Trebuchet MS" pitchFamily="34" charset="0"/>
              </a:rPr>
              <a:t>Middleware</a:t>
            </a:r>
            <a:r>
              <a:rPr lang="pt-BR" sz="2400" dirty="0" smtClean="0">
                <a:latin typeface="Trebuchet MS" pitchFamily="34" charset="0"/>
              </a:rPr>
              <a:t> que permite integração flexível com outros sistemas através de ODI (Oracle Data </a:t>
            </a:r>
            <a:r>
              <a:rPr lang="pt-BR" sz="2400" dirty="0" err="1" smtClean="0">
                <a:latin typeface="Trebuchet MS" pitchFamily="34" charset="0"/>
              </a:rPr>
              <a:t>Integrator</a:t>
            </a:r>
            <a:r>
              <a:rPr lang="pt-BR" sz="2400" dirty="0" smtClean="0">
                <a:latin typeface="Trebuchet MS" pitchFamily="34" charset="0"/>
              </a:rPr>
              <a:t>), </a:t>
            </a:r>
            <a:r>
              <a:rPr lang="pt-BR" sz="2400" dirty="0" err="1" smtClean="0">
                <a:latin typeface="Trebuchet MS" pitchFamily="34" charset="0"/>
              </a:rPr>
              <a:t>webservices</a:t>
            </a:r>
            <a:r>
              <a:rPr lang="pt-BR" sz="2400" dirty="0" smtClean="0">
                <a:latin typeface="Trebuchet MS" pitchFamily="34" charset="0"/>
              </a:rPr>
              <a:t> e conexões a diferentes bancos de dados, entre outras formas.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>
                <a:latin typeface="Trebuchet MS" pitchFamily="34" charset="0"/>
              </a:rPr>
              <a:t>Uma grande vantagem do Oracle BAM é seu poder de manipulação de grandes volumes de dados, através do ADC (</a:t>
            </a:r>
            <a:r>
              <a:rPr lang="pt-BR" sz="2400" dirty="0" err="1" smtClean="0">
                <a:latin typeface="Trebuchet MS" pitchFamily="34" charset="0"/>
              </a:rPr>
              <a:t>Active</a:t>
            </a:r>
            <a:r>
              <a:rPr lang="pt-BR" sz="2400" dirty="0" smtClean="0">
                <a:latin typeface="Trebuchet MS" pitchFamily="34" charset="0"/>
              </a:rPr>
              <a:t> Data </a:t>
            </a:r>
            <a:r>
              <a:rPr lang="pt-BR" sz="2400" dirty="0" err="1" smtClean="0">
                <a:latin typeface="Trebuchet MS" pitchFamily="34" charset="0"/>
              </a:rPr>
              <a:t>Cache</a:t>
            </a:r>
            <a:r>
              <a:rPr lang="pt-BR" sz="2400" dirty="0" smtClean="0">
                <a:latin typeface="Trebuchet MS" pitchFamily="34" charset="0"/>
              </a:rPr>
              <a:t>), que podem ser capturados de diferentes bases de dados, de processos BPM e diversas outras fontes de informação.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pt-BR" sz="2300" dirty="0" smtClean="0">
                <a:latin typeface="Trebuchet MS" pitchFamily="34" charset="0"/>
              </a:rPr>
              <a:t>Suas </a:t>
            </a:r>
            <a:r>
              <a:rPr lang="pt-BR" sz="2300" dirty="0" smtClean="0">
                <a:latin typeface="Trebuchet MS" pitchFamily="34" charset="0"/>
              </a:rPr>
              <a:t>funcionalidades principais são divididas basicamente em três visões</a:t>
            </a:r>
            <a:r>
              <a:rPr lang="pt-BR" sz="2300" dirty="0" smtClean="0">
                <a:latin typeface="Trebuchet MS" pitchFamily="34" charset="0"/>
              </a:rPr>
              <a:t>:</a:t>
            </a:r>
          </a:p>
          <a:p>
            <a:pPr fontAlgn="base"/>
            <a:endParaRPr lang="pt-BR" sz="2300" dirty="0" smtClean="0">
              <a:latin typeface="Trebuchet MS" pitchFamily="34" charset="0"/>
            </a:endParaRPr>
          </a:p>
          <a:p>
            <a:pPr lvl="0" fontAlgn="base"/>
            <a:r>
              <a:rPr lang="pt-BR" sz="2200" b="1" dirty="0" smtClean="0">
                <a:latin typeface="Trebuchet MS" pitchFamily="34" charset="0"/>
              </a:rPr>
              <a:t>BAM </a:t>
            </a:r>
            <a:r>
              <a:rPr lang="pt-BR" sz="2200" b="1" dirty="0" err="1" smtClean="0">
                <a:latin typeface="Trebuchet MS" pitchFamily="34" charset="0"/>
              </a:rPr>
              <a:t>Architect</a:t>
            </a:r>
            <a:r>
              <a:rPr lang="pt-BR" sz="2200" dirty="0" smtClean="0">
                <a:latin typeface="Trebuchet MS" pitchFamily="34" charset="0"/>
              </a:rPr>
              <a:t> é a interface onde o arquiteto de dados cria e gerencia os objetos de dados que contém as informações utilizadas nos gráficos e relatórios. Os objetos de dados são uma representação virtual das diversas origens de informações possíveis de forma consolidada. Também permite a utilização de cálculos de baixa e média complexidade sobre os dados, facilitando a apresentação e agrupamento das informações de interesse para o negócio</a:t>
            </a:r>
            <a:r>
              <a:rPr lang="pt-BR" sz="2200" dirty="0" smtClean="0">
                <a:latin typeface="Trebuchet MS" pitchFamily="34" charset="0"/>
              </a:rPr>
              <a:t>.</a:t>
            </a:r>
          </a:p>
          <a:p>
            <a:pPr lvl="0" fontAlgn="base"/>
            <a:endParaRPr lang="pt-BR" sz="2200" dirty="0" smtClean="0">
              <a:latin typeface="Trebuchet MS" pitchFamily="34" charset="0"/>
            </a:endParaRPr>
          </a:p>
          <a:p>
            <a:pPr lvl="0" fontAlgn="base"/>
            <a:r>
              <a:rPr lang="pt-BR" sz="2200" b="1" dirty="0" smtClean="0">
                <a:latin typeface="Trebuchet MS" pitchFamily="34" charset="0"/>
              </a:rPr>
              <a:t>BAM </a:t>
            </a:r>
            <a:r>
              <a:rPr lang="pt-BR" sz="2200" b="1" dirty="0" err="1" smtClean="0">
                <a:latin typeface="Trebuchet MS" pitchFamily="34" charset="0"/>
              </a:rPr>
              <a:t>Active</a:t>
            </a:r>
            <a:r>
              <a:rPr lang="pt-BR" sz="2200" b="1" dirty="0" smtClean="0">
                <a:latin typeface="Trebuchet MS" pitchFamily="34" charset="0"/>
              </a:rPr>
              <a:t> Studio</a:t>
            </a:r>
            <a:r>
              <a:rPr lang="pt-BR" sz="2200" dirty="0" smtClean="0">
                <a:latin typeface="Trebuchet MS" pitchFamily="34" charset="0"/>
              </a:rPr>
              <a:t> é um ambiente de desenho onde os gráficos, os alertas, as conexões com </a:t>
            </a:r>
            <a:r>
              <a:rPr lang="pt-BR" sz="2200" dirty="0" err="1" smtClean="0">
                <a:latin typeface="Trebuchet MS" pitchFamily="34" charset="0"/>
              </a:rPr>
              <a:t>webservices</a:t>
            </a:r>
            <a:r>
              <a:rPr lang="pt-BR" sz="2200" dirty="0" smtClean="0">
                <a:latin typeface="Trebuchet MS" pitchFamily="34" charset="0"/>
              </a:rPr>
              <a:t> e o agendamento do envio de relatórios são realizados. A personalização da interface não é um ponto forte da ferramenta, mas o uso dos diversos </a:t>
            </a:r>
            <a:r>
              <a:rPr lang="pt-BR" sz="2200" dirty="0" err="1" smtClean="0">
                <a:latin typeface="Trebuchet MS" pitchFamily="34" charset="0"/>
              </a:rPr>
              <a:t>templates</a:t>
            </a:r>
            <a:r>
              <a:rPr lang="pt-BR" sz="2200" dirty="0" smtClean="0">
                <a:latin typeface="Trebuchet MS" pitchFamily="34" charset="0"/>
              </a:rPr>
              <a:t> e a combinação de diferentes estruturas existentes garantem, em conjunto, sua utilização em projetos de todos os tamanhos e para qualquer tipo de necessidade</a:t>
            </a:r>
            <a:r>
              <a:rPr lang="pt-BR" sz="2200" dirty="0" smtClean="0">
                <a:latin typeface="Trebuchet MS" pitchFamily="34" charset="0"/>
              </a:rPr>
              <a:t>.</a:t>
            </a:r>
          </a:p>
          <a:p>
            <a:pPr lvl="0" fontAlgn="base"/>
            <a:endParaRPr lang="pt-BR" sz="2200" dirty="0" smtClean="0">
              <a:latin typeface="Trebuchet MS" pitchFamily="34" charset="0"/>
            </a:endParaRPr>
          </a:p>
          <a:p>
            <a:pPr lvl="0" fontAlgn="base"/>
            <a:r>
              <a:rPr lang="pt-BR" sz="2200" b="1" dirty="0" smtClean="0">
                <a:latin typeface="Trebuchet MS" pitchFamily="34" charset="0"/>
              </a:rPr>
              <a:t>BAM </a:t>
            </a:r>
            <a:r>
              <a:rPr lang="pt-BR" sz="2200" b="1" dirty="0" err="1" smtClean="0">
                <a:latin typeface="Trebuchet MS" pitchFamily="34" charset="0"/>
              </a:rPr>
              <a:t>Active</a:t>
            </a:r>
            <a:r>
              <a:rPr lang="pt-BR" sz="2200" b="1" dirty="0" smtClean="0">
                <a:latin typeface="Trebuchet MS" pitchFamily="34" charset="0"/>
              </a:rPr>
              <a:t> </a:t>
            </a:r>
            <a:r>
              <a:rPr lang="pt-BR" sz="2200" b="1" dirty="0" err="1" smtClean="0">
                <a:latin typeface="Trebuchet MS" pitchFamily="34" charset="0"/>
              </a:rPr>
              <a:t>Viewer</a:t>
            </a:r>
            <a:r>
              <a:rPr lang="pt-BR" sz="2200" dirty="0" smtClean="0">
                <a:latin typeface="Trebuchet MS" pitchFamily="34" charset="0"/>
              </a:rPr>
              <a:t> é a ferramenta para a visualização dos relatórios e gráficos. É o painel de monitoramento propriamente dito, onde é realizado o controle de acesso por usuário, por relatório, por pasta de relatórios, etc.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>
                <a:latin typeface="Trebuchet MS" pitchFamily="34" charset="0"/>
              </a:rPr>
              <a:t>Além da limitação de acesso a determinados relatórios por usuário, inclusive de forma integrada a servidores LDAP, o Oracle BAM permite ainda restringir a visualização de dados dos relatórios por usuário ou pelos grupos dos quais o mesmo faz parte. Assim, é possível permitir que um gerente acesse o mesmo relatório da direção da empresa, porém exibindo somente as informações da sua filial ou região.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Trebuchet MS" pitchFamily="34" charset="0"/>
              </a:rPr>
              <a:t>Os </a:t>
            </a:r>
            <a:r>
              <a:rPr lang="pt-BR" sz="2400" dirty="0" err="1" smtClean="0">
                <a:latin typeface="Trebuchet MS" pitchFamily="34" charset="0"/>
              </a:rPr>
              <a:t>dasboards</a:t>
            </a:r>
            <a:r>
              <a:rPr lang="pt-BR" sz="2400" dirty="0" smtClean="0">
                <a:latin typeface="Trebuchet MS" pitchFamily="34" charset="0"/>
              </a:rPr>
              <a:t> criados a partir de um data </a:t>
            </a:r>
            <a:r>
              <a:rPr lang="pt-BR" sz="2400" dirty="0" err="1" smtClean="0">
                <a:latin typeface="Trebuchet MS" pitchFamily="34" charset="0"/>
              </a:rPr>
              <a:t>external</a:t>
            </a:r>
            <a:r>
              <a:rPr lang="pt-BR" sz="2400" dirty="0" smtClean="0">
                <a:latin typeface="Trebuchet MS" pitchFamily="34" charset="0"/>
              </a:rPr>
              <a:t> não atualizam automaticamente, precisa pressionar “</a:t>
            </a:r>
            <a:r>
              <a:rPr lang="pt-BR" sz="2400" dirty="0" err="1" smtClean="0">
                <a:latin typeface="Trebuchet MS" pitchFamily="34" charset="0"/>
              </a:rPr>
              <a:t>reprompt</a:t>
            </a:r>
            <a:r>
              <a:rPr lang="pt-BR" sz="2400" dirty="0" smtClean="0">
                <a:latin typeface="Trebuchet MS" pitchFamily="34" charset="0"/>
              </a:rPr>
              <a:t>” em </a:t>
            </a:r>
            <a:r>
              <a:rPr lang="pt-BR" sz="2400" dirty="0" err="1" smtClean="0">
                <a:latin typeface="Trebuchet MS" pitchFamily="34" charset="0"/>
              </a:rPr>
              <a:t>ActiveViewer</a:t>
            </a:r>
            <a:r>
              <a:rPr lang="pt-BR" sz="2400" dirty="0" smtClean="0">
                <a:latin typeface="Trebuchet MS" pitchFamily="34" charset="0"/>
              </a:rPr>
              <a:t>;</a:t>
            </a:r>
            <a:endParaRPr lang="pt-BR" sz="2400" dirty="0" smtClean="0">
              <a:latin typeface="Trebuchet MS" pitchFamily="34" charset="0"/>
            </a:endParaRPr>
          </a:p>
          <a:p>
            <a:r>
              <a:rPr lang="pt-BR" sz="2400" dirty="0" smtClean="0">
                <a:latin typeface="Trebuchet MS" pitchFamily="34" charset="0"/>
              </a:rPr>
              <a:t> </a:t>
            </a:r>
            <a:r>
              <a:rPr lang="pt-BR" sz="2400" dirty="0" smtClean="0">
                <a:latin typeface="Trebuchet MS" pitchFamily="34" charset="0"/>
              </a:rPr>
              <a:t>E não pode usar os </a:t>
            </a:r>
            <a:r>
              <a:rPr lang="pt-BR" sz="2400" dirty="0" err="1" smtClean="0">
                <a:latin typeface="Trebuchet MS" pitchFamily="34" charset="0"/>
              </a:rPr>
              <a:t>alerts</a:t>
            </a:r>
            <a:r>
              <a:rPr lang="pt-BR" sz="2400" dirty="0" smtClean="0">
                <a:latin typeface="Trebuchet MS" pitchFamily="34" charset="0"/>
              </a:rPr>
              <a:t> para dados </a:t>
            </a:r>
            <a:r>
              <a:rPr lang="pt-BR" sz="2400" dirty="0" smtClean="0">
                <a:latin typeface="Trebuchet MS" pitchFamily="34" charset="0"/>
              </a:rPr>
              <a:t>externos;</a:t>
            </a:r>
            <a:endParaRPr lang="pt-BR" sz="2400" dirty="0" smtClean="0">
              <a:latin typeface="Trebuchet MS" pitchFamily="34" charset="0"/>
            </a:endParaRPr>
          </a:p>
          <a:p>
            <a:endParaRPr lang="pt-BR" sz="2400" dirty="0">
              <a:latin typeface="Trebuchet MS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u="sng" dirty="0" err="1" smtClean="0"/>
              <a:t>External</a:t>
            </a:r>
            <a:r>
              <a:rPr lang="pt-BR" u="sng" dirty="0" smtClean="0"/>
              <a:t> Data Source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sz="1100" u="sng" dirty="0" smtClean="0">
                <a:solidFill>
                  <a:srgbClr val="0000FF"/>
                </a:solidFill>
                <a:latin typeface="Trebuchet MS" pitchFamily="34" charset="0"/>
                <a:hlinkClick r:id="rId2"/>
              </a:rPr>
              <a:t>http</a:t>
            </a:r>
            <a:r>
              <a:rPr lang="pt-BR" sz="1100" u="sng" dirty="0" smtClean="0">
                <a:solidFill>
                  <a:srgbClr val="0000FF"/>
                </a:solidFill>
                <a:latin typeface="Trebuchet MS" pitchFamily="34" charset="0"/>
                <a:hlinkClick r:id="rId2"/>
              </a:rPr>
              <a:t>://www.oracle.com/technetwork/middleware/bam/technote-bam-externaldatasource-131190.pdf</a:t>
            </a:r>
            <a:r>
              <a:rPr lang="pt-BR" sz="4400" dirty="0" smtClean="0">
                <a:solidFill>
                  <a:srgbClr val="0000FF"/>
                </a:solidFill>
              </a:rPr>
              <a:t/>
            </a:r>
            <a:br>
              <a:rPr lang="pt-BR" sz="4400" dirty="0" smtClean="0">
                <a:solidFill>
                  <a:srgbClr val="0000FF"/>
                </a:solidFill>
              </a:rPr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sz="2600" dirty="0" smtClean="0">
                <a:latin typeface="Trebuchet MS" pitchFamily="34" charset="0"/>
              </a:rPr>
              <a:t>Envio </a:t>
            </a:r>
            <a:r>
              <a:rPr lang="pt-BR" sz="2600" dirty="0" smtClean="0">
                <a:latin typeface="Trebuchet MS" pitchFamily="34" charset="0"/>
              </a:rPr>
              <a:t>agendado de relatórios por </a:t>
            </a:r>
            <a:r>
              <a:rPr lang="pt-BR" sz="2600" dirty="0" smtClean="0">
                <a:latin typeface="Trebuchet MS" pitchFamily="34" charset="0"/>
              </a:rPr>
              <a:t>email;</a:t>
            </a:r>
          </a:p>
          <a:p>
            <a:r>
              <a:rPr lang="pt-BR" sz="2600" dirty="0" smtClean="0">
                <a:latin typeface="Trebuchet MS" pitchFamily="34" charset="0"/>
              </a:rPr>
              <a:t>Disparo </a:t>
            </a:r>
            <a:r>
              <a:rPr lang="pt-BR" sz="2600" dirty="0" smtClean="0">
                <a:latin typeface="Trebuchet MS" pitchFamily="34" charset="0"/>
              </a:rPr>
              <a:t>de alertas, com diversas ações associadas (envio de relatórios e informações por email, invocação de serviços externos para objetivos </a:t>
            </a:r>
            <a:r>
              <a:rPr lang="pt-BR" sz="2600" dirty="0" smtClean="0">
                <a:latin typeface="Trebuchet MS" pitchFamily="34" charset="0"/>
              </a:rPr>
              <a:t>específicos);</a:t>
            </a:r>
          </a:p>
          <a:p>
            <a:r>
              <a:rPr lang="pt-BR" sz="2600" dirty="0" smtClean="0">
                <a:latin typeface="Trebuchet MS" pitchFamily="34" charset="0"/>
              </a:rPr>
              <a:t>Periodicamente </a:t>
            </a:r>
            <a:r>
              <a:rPr lang="pt-BR" sz="2600" dirty="0" smtClean="0">
                <a:latin typeface="Trebuchet MS" pitchFamily="34" charset="0"/>
              </a:rPr>
              <a:t>ou atendendo à condições específicas previamente definidas (quando determinado índice atinge um nível mínimo, por exemplo</a:t>
            </a:r>
            <a:r>
              <a:rPr lang="pt-BR" sz="2600" dirty="0" smtClean="0">
                <a:latin typeface="Trebuchet MS" pitchFamily="34" charset="0"/>
              </a:rPr>
              <a:t>);</a:t>
            </a:r>
            <a:endParaRPr lang="pt-BR" sz="2600" dirty="0" smtClean="0">
              <a:latin typeface="Trebuchet MS" pitchFamily="34" charset="0"/>
            </a:endParaRP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u="sng" dirty="0" smtClean="0"/>
              <a:t>Notificar – (Alertas/ Envio de Email/ SMS</a:t>
            </a:r>
            <a:r>
              <a:rPr lang="pt-BR" u="sng" dirty="0" smtClean="0"/>
              <a:t>)</a:t>
            </a:r>
            <a:br>
              <a:rPr lang="pt-BR" u="sng" dirty="0" smtClean="0"/>
            </a:br>
            <a:r>
              <a:rPr lang="pt-BR" dirty="0" smtClean="0"/>
              <a:t> </a:t>
            </a:r>
            <a:r>
              <a:rPr lang="pt-BR" dirty="0" smtClean="0"/>
              <a:t>          </a:t>
            </a:r>
            <a:r>
              <a:rPr lang="pt-BR" sz="1100" u="sng" dirty="0" smtClean="0">
                <a:latin typeface="Trebuchet MS" pitchFamily="34" charset="0"/>
                <a:hlinkClick r:id="rId2"/>
              </a:rPr>
              <a:t>http</a:t>
            </a:r>
            <a:r>
              <a:rPr lang="pt-BR" sz="1100" u="sng" dirty="0" smtClean="0">
                <a:latin typeface="Trebuchet MS" pitchFamily="34" charset="0"/>
                <a:hlinkClick r:id="rId2"/>
              </a:rPr>
              <a:t>://docs.oracle.com/cd/E17904_01/integration.1111/e10224/bam_alerts_dev.htm</a:t>
            </a:r>
            <a:endParaRPr lang="pt-BR" sz="110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Obrigada!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1009</TotalTime>
  <Words>253</Words>
  <Application>Microsoft Office PowerPoint</Application>
  <PresentationFormat>Apresentação na tela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Concurso</vt:lpstr>
      <vt:lpstr>BAM</vt:lpstr>
      <vt:lpstr>Slide 2</vt:lpstr>
      <vt:lpstr>Slide 3</vt:lpstr>
      <vt:lpstr>Slide 4</vt:lpstr>
      <vt:lpstr>Slide 5</vt:lpstr>
      <vt:lpstr>Slide 6</vt:lpstr>
      <vt:lpstr>External Data Source  http://www.oracle.com/technetwork/middleware/bam/technote-bam-externaldatasource-131190.pdf </vt:lpstr>
      <vt:lpstr>Notificar – (Alertas/ Envio de Email/ SMS)            http://docs.oracle.com/cd/E17904_01/integration.1111/e10224/bam_alerts_dev.htm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</dc:title>
  <dc:creator>ingrid.silva</dc:creator>
  <cp:lastModifiedBy>ingrid.silva</cp:lastModifiedBy>
  <cp:revision>16</cp:revision>
  <dcterms:created xsi:type="dcterms:W3CDTF">2013-07-25T13:45:14Z</dcterms:created>
  <dcterms:modified xsi:type="dcterms:W3CDTF">2013-07-31T12:34:12Z</dcterms:modified>
</cp:coreProperties>
</file>