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6" r:id="rId10"/>
    <p:sldId id="263" r:id="rId11"/>
    <p:sldId id="267" r:id="rId12"/>
    <p:sldId id="269" r:id="rId13"/>
    <p:sldId id="272" r:id="rId14"/>
    <p:sldId id="274" r:id="rId15"/>
    <p:sldId id="265" r:id="rId16"/>
    <p:sldId id="27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4E3"/>
    <a:srgbClr val="0000FF"/>
    <a:srgbClr val="FF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98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757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5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0694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6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54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0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0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5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A8FAA7-377C-4FFA-8CA5-67FB40DB0A7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C9ADDF-1333-463D-BA96-109564C2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0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velzoo.com/blog/best-black-friday-airfare-sal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sdot/flight-delay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725" y="3228974"/>
            <a:ext cx="8228012" cy="2746375"/>
          </a:xfrm>
        </p:spPr>
        <p:txBody>
          <a:bodyPr>
            <a:noAutofit/>
          </a:bodyPr>
          <a:lstStyle/>
          <a:p>
            <a:pPr lvl="0" algn="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800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Team 3</a:t>
            </a:r>
            <a:br>
              <a:rPr lang="en-US" sz="2800" b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 </a:t>
            </a:r>
            <a:b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Sujata </a:t>
            </a:r>
            <a:r>
              <a:rPr lang="en-US" sz="2800" b="1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Vithala</a:t>
            </a:r>
            <a:b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Ronald </a:t>
            </a:r>
            <a:r>
              <a:rPr lang="en-US" sz="2800" b="1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Martis</a:t>
            </a:r>
            <a:b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Indira </a:t>
            </a:r>
            <a:r>
              <a:rPr lang="en-US" sz="2800" b="1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Tejaswini</a:t>
            </a: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2800" b="1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Vadlapatla</a:t>
            </a:r>
            <a:b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US" sz="2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Pallavi Donwad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75" y="494853"/>
            <a:ext cx="11025150" cy="13148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Analysis  on  Flight Operations</a:t>
            </a:r>
          </a:p>
        </p:txBody>
      </p:sp>
    </p:spTree>
    <p:extLst>
      <p:ext uri="{BB962C8B-B14F-4D97-AF65-F5344CB8AC3E}">
        <p14:creationId xmlns:p14="http://schemas.microsoft.com/office/powerpoint/2010/main" val="309311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4CF7-FA42-4464-BA0F-B08EFB18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5832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Flights cancelled by Flight date vs Cancellation code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2755A2-764C-4FD9-A3E7-EF5F080EAFB4}"/>
              </a:ext>
            </a:extLst>
          </p:cNvPr>
          <p:cNvSpPr txBox="1">
            <a:spLocks/>
          </p:cNvSpPr>
          <p:nvPr/>
        </p:nvSpPr>
        <p:spPr>
          <a:xfrm>
            <a:off x="8322733" y="1921933"/>
            <a:ext cx="3589867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872C7A0-ECAB-4A31-99CE-68AF06F5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725" y="1620837"/>
            <a:ext cx="6743541" cy="381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9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18D0-E87C-4EF4-AE5A-11EEFD45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24882"/>
            <a:ext cx="8974138" cy="150389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Flights diversions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728ED7-C106-436B-B6DD-3F77A09AE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628775"/>
            <a:ext cx="4258165" cy="4343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652F97-46E7-4110-9994-669D54CEF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190" y="1628775"/>
            <a:ext cx="4410869" cy="43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2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9067-22F2-4DBA-B7C4-2809AC36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71450"/>
            <a:ext cx="9179455" cy="1507067"/>
          </a:xfrm>
          <a:noFill/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Average delays of various airports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A3A2F-FD95-4ABB-82C1-8FEE58C22B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678518"/>
            <a:ext cx="7401456" cy="40618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92F3F8B-3C03-4A93-92B0-E6427AD5A7B7}"/>
              </a:ext>
            </a:extLst>
          </p:cNvPr>
          <p:cNvSpPr txBox="1">
            <a:spLocks/>
          </p:cNvSpPr>
          <p:nvPr/>
        </p:nvSpPr>
        <p:spPr>
          <a:xfrm>
            <a:off x="8170333" y="2024702"/>
            <a:ext cx="3318934" cy="140429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Maximum Delays in New York Area.</a:t>
            </a:r>
          </a:p>
        </p:txBody>
      </p:sp>
    </p:spTree>
    <p:extLst>
      <p:ext uri="{BB962C8B-B14F-4D97-AF65-F5344CB8AC3E}">
        <p14:creationId xmlns:p14="http://schemas.microsoft.com/office/powerpoint/2010/main" val="54152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8" y="219075"/>
            <a:ext cx="8547101" cy="1287992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flight delays by top 30 airports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B115A9-9E5B-41FF-82AB-D65FD56BD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240" y="1781175"/>
            <a:ext cx="6508027" cy="42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22922" y="320674"/>
            <a:ext cx="8077611" cy="79692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Departure delays by carrier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8253DF-D2AD-4711-B4BF-AEED3CE6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45" y="1338168"/>
            <a:ext cx="8428363" cy="519915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8A4F117-100F-49CA-8D5E-A54C1080125B}"/>
              </a:ext>
            </a:extLst>
          </p:cNvPr>
          <p:cNvSpPr txBox="1">
            <a:spLocks/>
          </p:cNvSpPr>
          <p:nvPr/>
        </p:nvSpPr>
        <p:spPr>
          <a:xfrm>
            <a:off x="8796867" y="2024702"/>
            <a:ext cx="2692400" cy="140429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 delays occurs in early morning flights for all airlines</a:t>
            </a:r>
          </a:p>
        </p:txBody>
      </p:sp>
    </p:spTree>
    <p:extLst>
      <p:ext uri="{BB962C8B-B14F-4D97-AF65-F5344CB8AC3E}">
        <p14:creationId xmlns:p14="http://schemas.microsoft.com/office/powerpoint/2010/main" val="2018911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CFD2-48B5-4477-B484-F25C5425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1346200"/>
            <a:ext cx="8513762" cy="5191799"/>
          </a:xfrm>
          <a:noFill/>
        </p:spPr>
        <p:txBody>
          <a:bodyPr>
            <a:noAutofit/>
          </a:bodyPr>
          <a:lstStyle/>
          <a:p>
            <a:br>
              <a:rPr lang="en-US" sz="1800" dirty="0"/>
            </a:br>
            <a:r>
              <a:rPr lang="en-US" sz="2000" b="1" dirty="0"/>
              <a:t>Difficulties</a:t>
            </a:r>
            <a:r>
              <a:rPr lang="en-US" sz="2000" dirty="0"/>
              <a:t>:</a:t>
            </a:r>
            <a:r>
              <a:rPr lang="en-US" sz="1800" dirty="0"/>
              <a:t> </a:t>
            </a:r>
            <a:br>
              <a:rPr lang="en-US" sz="1800" dirty="0"/>
            </a:br>
            <a:br>
              <a:rPr lang="en-US" sz="1800" dirty="0"/>
            </a:br>
            <a:r>
              <a:rPr lang="en-US" sz="1800" cap="none" dirty="0"/>
              <a:t>&gt; </a:t>
            </a:r>
            <a:r>
              <a:rPr lang="en-US" sz="1600" cap="none" dirty="0"/>
              <a:t>Large Volume Of Month By Month Data.</a:t>
            </a:r>
            <a:br>
              <a:rPr lang="en-US" sz="1600" cap="none" dirty="0"/>
            </a:br>
            <a:br>
              <a:rPr lang="en-US" sz="1600" cap="none" dirty="0"/>
            </a:br>
            <a:r>
              <a:rPr lang="en-US" sz="1600" cap="none" dirty="0"/>
              <a:t>&gt; Gathering &amp; Merging Data Challenges </a:t>
            </a:r>
            <a:br>
              <a:rPr lang="en-US" sz="1600" cap="none" dirty="0"/>
            </a:br>
            <a:br>
              <a:rPr lang="en-US" sz="1600" cap="none" dirty="0"/>
            </a:br>
            <a:r>
              <a:rPr lang="en-US" sz="1600" cap="none" dirty="0"/>
              <a:t>&gt; Delay Reasons Scattered Across The Four Columns And Combined Into One Column</a:t>
            </a:r>
            <a:br>
              <a:rPr lang="en-US" sz="1600" cap="none" dirty="0"/>
            </a:br>
            <a:br>
              <a:rPr lang="en-US" sz="1600" cap="none" dirty="0"/>
            </a:br>
            <a:r>
              <a:rPr lang="en-US" sz="1600" cap="none" dirty="0"/>
              <a:t>&gt; Error Loading </a:t>
            </a:r>
            <a:r>
              <a:rPr lang="en-US" sz="1600" cap="none" dirty="0" err="1"/>
              <a:t>Gmap</a:t>
            </a:r>
            <a:r>
              <a:rPr lang="en-US" sz="1600" cap="none" dirty="0"/>
              <a:t> Was Rectified By Getting Separate </a:t>
            </a:r>
            <a:r>
              <a:rPr lang="en-US" sz="1600" cap="none" dirty="0" err="1"/>
              <a:t>Api</a:t>
            </a:r>
            <a:r>
              <a:rPr lang="en-US" sz="1600" cap="none" dirty="0"/>
              <a:t> Key</a:t>
            </a:r>
            <a:br>
              <a:rPr lang="en-US" sz="1600" cap="none" dirty="0"/>
            </a:br>
            <a:br>
              <a:rPr lang="en-US" sz="1600" cap="none" dirty="0"/>
            </a:br>
            <a:r>
              <a:rPr lang="en-US" sz="1600" cap="none" dirty="0"/>
              <a:t>&gt; Plotting Challenges</a:t>
            </a:r>
            <a:br>
              <a:rPr lang="en-US" sz="1600" cap="none" dirty="0"/>
            </a:br>
            <a:br>
              <a:rPr lang="en-US" sz="1600" cap="none" dirty="0"/>
            </a:br>
            <a:r>
              <a:rPr lang="en-US" sz="1800" b="1" cap="none" dirty="0"/>
              <a:t>What Would You Research Next, If You Had Two More Weeks</a:t>
            </a:r>
            <a:r>
              <a:rPr lang="en-US" sz="1800" cap="none" dirty="0"/>
              <a:t>?</a:t>
            </a:r>
            <a:br>
              <a:rPr lang="en-US" sz="1600" cap="none" dirty="0"/>
            </a:br>
            <a:br>
              <a:rPr lang="en-US" sz="1600" cap="none" dirty="0"/>
            </a:br>
            <a:r>
              <a:rPr lang="en-US" sz="1600" cap="none" dirty="0"/>
              <a:t>&gt; Collect Data For Couple Of More Years And Perform Yearly Comparison</a:t>
            </a:r>
            <a:br>
              <a:rPr lang="en-US" sz="1600" cap="none" dirty="0"/>
            </a:br>
            <a:br>
              <a:rPr lang="en-US" sz="1600" cap="none" dirty="0"/>
            </a:br>
            <a:r>
              <a:rPr lang="en-US" sz="1600" cap="none" dirty="0"/>
              <a:t>&gt; Do Regression And Sentiment Analysis Based On Historical Data</a:t>
            </a:r>
            <a:br>
              <a:rPr lang="en-US" sz="1600" cap="none" dirty="0"/>
            </a:br>
            <a:br>
              <a:rPr lang="en-US" sz="14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CA5B-259F-40B1-9758-CF6AAC664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99059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cap="all" dirty="0">
                <a:ln w="3175" cmpd="sng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POST MORTEM</a:t>
            </a:r>
          </a:p>
          <a:p>
            <a:pPr marL="0" indent="0">
              <a:buNone/>
            </a:pPr>
            <a:endParaRPr lang="en-US" sz="3200" b="1" cap="all" dirty="0">
              <a:ln w="3175" cmpd="sng"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425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7045-C23D-4357-B9C8-5068220F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91" y="397932"/>
            <a:ext cx="8534400" cy="150706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893A-CC3E-45CD-9606-75002217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91" y="2235200"/>
            <a:ext cx="8534400" cy="4030133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1)Flights were mostly delayed during early hours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2)Most of the delays were in the north east concentrated around NY area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3)Most delays were carrier related while most cancellations were weather related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4)Delays are more during summer months and cancellations are more during winter months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5)Diversion Rates were highest during July</a:t>
            </a:r>
          </a:p>
        </p:txBody>
      </p:sp>
    </p:spTree>
    <p:extLst>
      <p:ext uri="{BB962C8B-B14F-4D97-AF65-F5344CB8AC3E}">
        <p14:creationId xmlns:p14="http://schemas.microsoft.com/office/powerpoint/2010/main" val="14825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B1F0-D283-47DC-8950-E0DB82903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1933"/>
            <a:ext cx="10515600" cy="5525030"/>
          </a:xfr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50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 anchor="t" anchorCtr="0"/>
          <a:lstStyle/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Questions ??</a:t>
            </a:r>
          </a:p>
        </p:txBody>
      </p:sp>
    </p:spTree>
    <p:extLst>
      <p:ext uri="{BB962C8B-B14F-4D97-AF65-F5344CB8AC3E}">
        <p14:creationId xmlns:p14="http://schemas.microsoft.com/office/powerpoint/2010/main" val="359282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0B55-3B50-4FD5-8251-5623C626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5133" cy="1325563"/>
          </a:xfrm>
          <a:noFill/>
        </p:spPr>
        <p:txBody>
          <a:bodyPr/>
          <a:lstStyle/>
          <a:p>
            <a:pPr lvl="0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8786-A598-44A8-9491-328BF902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45133" cy="4363508"/>
          </a:xfrm>
          <a:noFill/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objective of this project is to study the flight operations of major domestic airlines in 2016 through the analysis of delays, cancellation and diversions.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is done comparing key parameters such as flight volume, delays, cancellations and diversion rates.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from the data is used for analysis of flight operations.</a:t>
            </a:r>
          </a:p>
        </p:txBody>
      </p:sp>
    </p:spTree>
    <p:extLst>
      <p:ext uri="{BB962C8B-B14F-4D97-AF65-F5344CB8AC3E}">
        <p14:creationId xmlns:p14="http://schemas.microsoft.com/office/powerpoint/2010/main" val="182912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A4B4-9DE3-44C1-B8B0-EDFC6605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8380412" cy="1325563"/>
          </a:xfrm>
          <a:noFill/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83F1-8BC4-4F99-85D3-6D821B4360C6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838200" y="1979407"/>
            <a:ext cx="8380412" cy="4572000"/>
          </a:xfrm>
          <a:noFill/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Summarize data by time periods, airports and carriers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Temporal effects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some time periods more prone to delays than others?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Relationships between delays and</a:t>
            </a:r>
          </a:p>
          <a:p>
            <a:pPr lvl="2"/>
            <a:r>
              <a:rPr lang="en-US" sz="2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Seasonal factors</a:t>
            </a:r>
          </a:p>
          <a:p>
            <a:pPr lvl="2"/>
            <a:r>
              <a:rPr lang="en-US" sz="2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Weather factors</a:t>
            </a:r>
          </a:p>
          <a:p>
            <a:pPr lvl="2"/>
            <a:r>
              <a:rPr lang="en-US" sz="2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Daily factors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effects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some airports more prone to delays than others?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Carrier effects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some carriers more prone to delays than others?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 reasons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Cancellation reasons</a:t>
            </a:r>
          </a:p>
        </p:txBody>
      </p:sp>
    </p:spTree>
    <p:extLst>
      <p:ext uri="{BB962C8B-B14F-4D97-AF65-F5344CB8AC3E}">
        <p14:creationId xmlns:p14="http://schemas.microsoft.com/office/powerpoint/2010/main" val="140100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37F9-C788-4CCD-89BD-E0537AF4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noFill/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65A6-DE18-4B10-952B-BF4312075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475"/>
            <a:ext cx="10515600" cy="4351338"/>
          </a:xfrm>
          <a:noFill/>
        </p:spPr>
        <p:txBody>
          <a:bodyPr>
            <a:normAutofit fontScale="92500" lnSpcReduction="10000"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Kaggle - </a:t>
            </a:r>
            <a:r>
              <a:rPr lang="en-US" sz="2400" u="sng" dirty="0">
                <a:solidFill>
                  <a:schemeClr val="tx1"/>
                </a:solidFill>
                <a:hlinkClick r:id="rId2"/>
              </a:rPr>
              <a:t>https://www.kaggle.com/usdot/flight-delays/data</a:t>
            </a:r>
            <a:r>
              <a:rPr lang="en-US" sz="2400" dirty="0">
                <a:solidFill>
                  <a:schemeClr val="tx1"/>
                </a:solidFill>
              </a:rPr>
              <a:t> - To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analyze with 2016 Flight Data.</a:t>
            </a:r>
          </a:p>
          <a:p>
            <a:pPr marL="0" lv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Bureau of Transportation Statics -https://www.transtats.bts.gov/DL_SelectFields.asp  –The data comes from the On-Time Performance table.</a:t>
            </a:r>
          </a:p>
          <a:p>
            <a:pPr marL="0" lv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Google Maps JavaScript API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Geo Code API</a:t>
            </a:r>
          </a:p>
        </p:txBody>
      </p:sp>
    </p:spTree>
    <p:extLst>
      <p:ext uri="{BB962C8B-B14F-4D97-AF65-F5344CB8AC3E}">
        <p14:creationId xmlns:p14="http://schemas.microsoft.com/office/powerpoint/2010/main" val="120628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2825-E5D7-42F5-9BAF-E51B8967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858"/>
            <a:ext cx="10515600" cy="1325563"/>
          </a:xfrm>
          <a:noFill/>
        </p:spPr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5C4C-84C1-45E5-9599-47FE722FF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716"/>
            <a:ext cx="10515600" cy="4650479"/>
          </a:xfrm>
          <a:noFill/>
        </p:spPr>
        <p:txBody>
          <a:bodyPr>
            <a:normAutofit/>
          </a:bodyPr>
          <a:lstStyle/>
          <a:p>
            <a:pPr lvl="0"/>
            <a:endParaRPr lang="en-US" b="1" dirty="0">
              <a:solidFill>
                <a:schemeClr val="tx1"/>
              </a:solidFill>
            </a:endParaRPr>
          </a:p>
          <a:p>
            <a:pPr lvl="0"/>
            <a:r>
              <a:rPr lang="en-US" b="1" dirty="0">
                <a:solidFill>
                  <a:schemeClr val="tx1"/>
                </a:solidFill>
              </a:rPr>
              <a:t>Data Cleaning</a:t>
            </a:r>
            <a:r>
              <a:rPr lang="en-US" dirty="0">
                <a:solidFill>
                  <a:schemeClr val="tx1"/>
                </a:solidFill>
              </a:rPr>
              <a:t> – Extract, Analyze the raw dataset through importing csv files into Pandas data-frames. Clean the raw dataset to remove extraneous columns, null data points, etc. </a:t>
            </a:r>
          </a:p>
          <a:p>
            <a:pPr lvl="0"/>
            <a:r>
              <a:rPr lang="en-US" b="1" dirty="0">
                <a:solidFill>
                  <a:schemeClr val="tx1"/>
                </a:solidFill>
              </a:rPr>
              <a:t>Data Scraping – </a:t>
            </a:r>
            <a:r>
              <a:rPr lang="en-US" dirty="0">
                <a:solidFill>
                  <a:schemeClr val="tx1"/>
                </a:solidFill>
              </a:rPr>
              <a:t>Query the chosen APIs to retrieve data based on the chosen dataset</a:t>
            </a:r>
          </a:p>
          <a:p>
            <a:pPr lvl="0"/>
            <a:r>
              <a:rPr lang="en-US" b="1" dirty="0">
                <a:solidFill>
                  <a:schemeClr val="tx1"/>
                </a:solidFill>
              </a:rPr>
              <a:t>Data Exploration </a:t>
            </a:r>
            <a:r>
              <a:rPr lang="en-US" dirty="0">
                <a:solidFill>
                  <a:schemeClr val="tx1"/>
                </a:solidFill>
              </a:rPr>
              <a:t>– Create meaningful combinations of sub-data from the main data set using aggregation function in Pandas data frames</a:t>
            </a:r>
          </a:p>
          <a:p>
            <a:pPr lvl="0"/>
            <a:r>
              <a:rPr lang="en-US" b="1" dirty="0">
                <a:solidFill>
                  <a:schemeClr val="tx1"/>
                </a:solidFill>
              </a:rPr>
              <a:t>Compute Relationships </a:t>
            </a:r>
            <a:r>
              <a:rPr lang="en-US" dirty="0">
                <a:solidFill>
                  <a:schemeClr val="tx1"/>
                </a:solidFill>
              </a:rPr>
              <a:t>-  Compute relations among key variables/columns in the data-frames to arrive at relationships</a:t>
            </a:r>
          </a:p>
          <a:p>
            <a:pPr lvl="0"/>
            <a:r>
              <a:rPr lang="en-US" b="1" dirty="0">
                <a:solidFill>
                  <a:schemeClr val="tx1"/>
                </a:solidFill>
              </a:rPr>
              <a:t>Analysis – </a:t>
            </a:r>
            <a:r>
              <a:rPr lang="en-US" dirty="0">
                <a:solidFill>
                  <a:schemeClr val="tx1"/>
                </a:solidFill>
              </a:rPr>
              <a:t>Visualization of the data relationships using plotting libraries</a:t>
            </a:r>
          </a:p>
          <a:p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9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BFE2-0B7E-4C92-8F3A-C0BEEB173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90862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DB8A-118C-42C3-9287-BB919B01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9" y="76200"/>
            <a:ext cx="8534400" cy="1203961"/>
          </a:xfrm>
          <a:noFill/>
        </p:spPr>
        <p:txBody>
          <a:bodyPr>
            <a:normAutofit fontScale="90000"/>
          </a:bodyPr>
          <a:lstStyle/>
          <a:p>
            <a:br>
              <a:rPr lang="en-US" sz="4000" dirty="0"/>
            </a:br>
            <a:r>
              <a:rPr lang="en-US" sz="4000" b="1" dirty="0"/>
              <a:t>Temporal Analysis</a:t>
            </a:r>
            <a:br>
              <a:rPr lang="en-US" sz="3100" b="1" dirty="0"/>
            </a:br>
            <a:r>
              <a:rPr lang="en-US" sz="3100" b="1" i="1" dirty="0"/>
              <a:t>Flights, Arrival Delays vs Time Period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631436-F147-4F5B-A871-FBC39A897AD3}"/>
              </a:ext>
            </a:extLst>
          </p:cNvPr>
          <p:cNvSpPr txBox="1">
            <a:spLocks/>
          </p:cNvSpPr>
          <p:nvPr/>
        </p:nvSpPr>
        <p:spPr>
          <a:xfrm>
            <a:off x="575739" y="5240866"/>
            <a:ext cx="7823194" cy="1203961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/>
              <a:t>Total  Flights  And Delays  Peak In 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/>
              <a:t>Dips In Total Flights Correspond To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/>
              <a:t>Cancellations Peak In December And January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/>
              <a:t>Diversion Are Flat Through The Year</a:t>
            </a:r>
          </a:p>
          <a:p>
            <a:endParaRPr lang="en-US" sz="1800" dirty="0"/>
          </a:p>
        </p:txBody>
      </p:sp>
      <p:pic>
        <p:nvPicPr>
          <p:cNvPr id="8" name="Content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822FB14-16CB-42C1-A442-9D12DB57C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9" y="1316832"/>
            <a:ext cx="7367912" cy="3614738"/>
          </a:xfrm>
        </p:spPr>
      </p:pic>
    </p:spTree>
    <p:extLst>
      <p:ext uri="{BB962C8B-B14F-4D97-AF65-F5344CB8AC3E}">
        <p14:creationId xmlns:p14="http://schemas.microsoft.com/office/powerpoint/2010/main" val="264185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497E-1C34-45ED-B3AC-02C70909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239295"/>
            <a:ext cx="9944343" cy="1346216"/>
          </a:xfrm>
        </p:spPr>
        <p:txBody>
          <a:bodyPr/>
          <a:lstStyle/>
          <a:p>
            <a:r>
              <a:rPr lang="en-US" b="1" dirty="0"/>
              <a:t>TIME Analysis </a:t>
            </a:r>
            <a:br>
              <a:rPr lang="en-US" b="1" dirty="0"/>
            </a:br>
            <a:r>
              <a:rPr lang="en-US" sz="2400" b="1" i="1" dirty="0"/>
              <a:t>Reasons for delays</a:t>
            </a:r>
            <a:endParaRPr lang="en-US" b="1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A71A4-BE2A-4DCA-8D82-DE583A016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21" y="1829680"/>
            <a:ext cx="8003645" cy="441873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8C25F05-C453-44F2-88F1-9C40AD7BB884}"/>
              </a:ext>
            </a:extLst>
          </p:cNvPr>
          <p:cNvSpPr txBox="1">
            <a:spLocks/>
          </p:cNvSpPr>
          <p:nvPr/>
        </p:nvSpPr>
        <p:spPr>
          <a:xfrm>
            <a:off x="8576733" y="1966509"/>
            <a:ext cx="3160711" cy="134621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i="1" cap="none" dirty="0"/>
              <a:t>Major Delays Are Due To Carrier Delays</a:t>
            </a:r>
          </a:p>
        </p:txBody>
      </p:sp>
    </p:spTree>
    <p:extLst>
      <p:ext uri="{BB962C8B-B14F-4D97-AF65-F5344CB8AC3E}">
        <p14:creationId xmlns:p14="http://schemas.microsoft.com/office/powerpoint/2010/main" val="95684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5538-9761-48D7-8A24-9F6377BC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33" y="2024702"/>
            <a:ext cx="3318934" cy="1404298"/>
          </a:xfrm>
        </p:spPr>
        <p:txBody>
          <a:bodyPr anchor="t" anchorCtr="0">
            <a:normAutofit/>
          </a:bodyPr>
          <a:lstStyle/>
          <a:p>
            <a:r>
              <a:rPr lang="en-US" sz="1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Weather seems to be the main reason for cancellation except for the months of July, August and September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481DB4D4-3F97-4D24-9A5B-1CCB566D4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37" y="1841499"/>
            <a:ext cx="7408863" cy="40120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5E045C1-8F49-497D-9472-3A29D24004E5}"/>
              </a:ext>
            </a:extLst>
          </p:cNvPr>
          <p:cNvSpPr txBox="1">
            <a:spLocks/>
          </p:cNvSpPr>
          <p:nvPr/>
        </p:nvSpPr>
        <p:spPr>
          <a:xfrm>
            <a:off x="769937" y="4868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for Cancellations</a:t>
            </a:r>
          </a:p>
        </p:txBody>
      </p:sp>
    </p:spTree>
    <p:extLst>
      <p:ext uri="{BB962C8B-B14F-4D97-AF65-F5344CB8AC3E}">
        <p14:creationId xmlns:p14="http://schemas.microsoft.com/office/powerpoint/2010/main" val="25917540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1701</TotalTime>
  <Words>462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Arial</vt:lpstr>
      <vt:lpstr>Century Gothic</vt:lpstr>
      <vt:lpstr>Wingdings</vt:lpstr>
      <vt:lpstr>Wingdings 3</vt:lpstr>
      <vt:lpstr>Slice</vt:lpstr>
      <vt:lpstr>Team 3   Sujata Vithala Ronald Martis Indira Tejaswini Vadlapatla Pallavi Donwad</vt:lpstr>
      <vt:lpstr>Project Summary</vt:lpstr>
      <vt:lpstr> Goals</vt:lpstr>
      <vt:lpstr>Data Sources </vt:lpstr>
      <vt:lpstr>Data Cleanup &amp; Exploration</vt:lpstr>
      <vt:lpstr>Data Visualization</vt:lpstr>
      <vt:lpstr> Temporal Analysis Flights, Arrival Delays vs Time Period </vt:lpstr>
      <vt:lpstr>TIME Analysis  Reasons for delays</vt:lpstr>
      <vt:lpstr>Weather seems to be the main reason for cancellation except for the months of July, August and September</vt:lpstr>
      <vt:lpstr>Number of Flights cancelled by Flight date vs Cancellation code</vt:lpstr>
      <vt:lpstr>Flights diversions </vt:lpstr>
      <vt:lpstr>Average delays of various airports</vt:lpstr>
      <vt:lpstr>Average flight delays by top 30 airports</vt:lpstr>
      <vt:lpstr>PowerPoint Presentation</vt:lpstr>
      <vt:lpstr> Difficulties:   &gt; Large Volume Of Month By Month Data.  &gt; Gathering &amp; Merging Data Challenges   &gt; Delay Reasons Scattered Across The Four Columns And Combined Into One Column  &gt; Error Loading Gmap Was Rectified By Getting Separate Api Key  &gt; Plotting Challenges  What Would You Research Next, If You Had Two More Weeks?  &gt; Collect Data For Couple Of More Years And Perform Yearly Comparison  &gt; Do Regression And Sentiment Analysis Based On Historical Data   </vt:lpstr>
      <vt:lpstr>Conclusions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on Flight Operations</dc:title>
  <dc:creator>Pallavi Donwad</dc:creator>
  <cp:lastModifiedBy>Indira Vadlapatla</cp:lastModifiedBy>
  <cp:revision>64</cp:revision>
  <dcterms:created xsi:type="dcterms:W3CDTF">2018-01-12T00:50:47Z</dcterms:created>
  <dcterms:modified xsi:type="dcterms:W3CDTF">2018-01-13T18:08:42Z</dcterms:modified>
</cp:coreProperties>
</file>