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C2749F-8618-475B-AC76-CC592A870576}">
  <a:tblStyle styleId="{16C2749F-8618-475B-AC76-CC592A8705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3480518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3480518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3480518c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3480518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8cabccc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8cabccc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480518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3480518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8c5274fc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8c5274fc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8c5274fc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8c5274fc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480518c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3480518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8cabccc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8cabccc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8e52a150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8e52a15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3480518c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3480518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ae7b5e2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ae7b5e2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583a02c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583a02c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593674d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593674d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593674d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593674d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8e52a150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8e52a15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83a02c3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83a02c3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5904865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5904865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5904865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5904865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e7b5e2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ae7b5e2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e7b5e2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ae7b5e2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15493b1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15493b1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15493b1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15493b1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://www.esi2.us.es/~vivas/ayr2iaei/CIN_ROB.pdf" TargetMode="External"/><Relationship Id="rId10" Type="http://schemas.openxmlformats.org/officeDocument/2006/relationships/hyperlink" Target="https://es.slideshare.net/rubenborja/matriz-jacobiana" TargetMode="External"/><Relationship Id="rId13" Type="http://schemas.openxmlformats.org/officeDocument/2006/relationships/hyperlink" Target="http://ee263.stanford.edu/lectures/ls.pdf" TargetMode="External"/><Relationship Id="rId12" Type="http://schemas.openxmlformats.org/officeDocument/2006/relationships/hyperlink" Target="http://icaro.eii.us.es/descargas/Tema%20_4_%20parte_4_y_ultima.pd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TNxo6Ft6JJc" TargetMode="External"/><Relationship Id="rId4" Type="http://schemas.openxmlformats.org/officeDocument/2006/relationships/hyperlink" Target="https://www.youtube.com/watch?v=UR4wmwFUTmA" TargetMode="External"/><Relationship Id="rId9" Type="http://schemas.openxmlformats.org/officeDocument/2006/relationships/hyperlink" Target="https://www.youtube.com/watch?v=G5BRcxLpHGw" TargetMode="External"/><Relationship Id="rId15" Type="http://schemas.openxmlformats.org/officeDocument/2006/relationships/hyperlink" Target="https://es.wikipedia.org/wiki/Pseudoinversa_de_Moore-Penrose" TargetMode="External"/><Relationship Id="rId14" Type="http://schemas.openxmlformats.org/officeDocument/2006/relationships/hyperlink" Target="http://ocw.uc3m.es/matematicas/algebra-lineal/teoria/algebra_teoria_14.pdf" TargetMode="External"/><Relationship Id="rId17" Type="http://schemas.openxmlformats.org/officeDocument/2006/relationships/hyperlink" Target="http://www-assig.fib.upc.es/~rob/protegit/treballs/Q2_03-04/general/enders.htm" TargetMode="External"/><Relationship Id="rId16" Type="http://schemas.openxmlformats.org/officeDocument/2006/relationships/hyperlink" Target="https://groups.csail.mit.edu/drl/journal_club/papers/033005/buss-2004.pdf" TargetMode="External"/><Relationship Id="rId5" Type="http://schemas.openxmlformats.org/officeDocument/2006/relationships/hyperlink" Target="https://www.youtube.com/watch?v=fzUMecsvmy0" TargetMode="External"/><Relationship Id="rId6" Type="http://schemas.openxmlformats.org/officeDocument/2006/relationships/hyperlink" Target="https://en.wikipedia.org/wiki/Denavit%E2%80%93Hartenberg_parameters" TargetMode="External"/><Relationship Id="rId7" Type="http://schemas.openxmlformats.org/officeDocument/2006/relationships/hyperlink" Target="https://www.youtube.com/watch?v=Myrw7-hAEm8" TargetMode="External"/><Relationship Id="rId8" Type="http://schemas.openxmlformats.org/officeDocument/2006/relationships/hyperlink" Target="https://www.youtube.com/watch?v=BH5b2Hwibn8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Dinámica de Robots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 5</a:t>
            </a:r>
            <a:endParaRPr/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Crespi Malena Nerea 01739/9</a:t>
            </a:r>
            <a:endParaRPr/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Naiouf Tomás 01741/3</a:t>
            </a:r>
            <a:endParaRPr/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Stanchi Oscar Agustín 01732/2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Matriz Jacobiana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992" y="1152475"/>
            <a:ext cx="507600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Matriz Jacobiana (cont.)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robótica la matriz Jacobiana describe las relaciones entre las velocidades articulares (θ</a:t>
            </a:r>
            <a:r>
              <a:rPr baseline="-25000" lang="es-419"/>
              <a:t>i</a:t>
            </a:r>
            <a:r>
              <a:rPr lang="es-419"/>
              <a:t>) y las velocidades lineales y de rotación del efector final (x</a:t>
            </a:r>
            <a:r>
              <a:rPr baseline="-25000" lang="es-419"/>
              <a:t>i</a:t>
            </a:r>
            <a:r>
              <a:rPr lang="es-419"/>
              <a:t>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define en robótica al </a:t>
            </a:r>
            <a:r>
              <a:rPr i="1" lang="es-419"/>
              <a:t>efector final</a:t>
            </a:r>
            <a:r>
              <a:rPr lang="es-419"/>
              <a:t> como la forma de identificar a la herramienta que está unida a la última junta del brazo robótico.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664" y="2516550"/>
            <a:ext cx="5436675" cy="25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2558700" y="2516550"/>
            <a:ext cx="1031400" cy="72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Matriz Jacobiana (cont.)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Relaciones Diferenciales: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175" y="1640425"/>
            <a:ext cx="4777650" cy="30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Jacobiana Inversa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Inversión simbólica de la matriz jacobiana: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Gran complejidad: matriz 6x6 de funciones trigonométricas.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Evaluación e inversión numérica de la matriz jacobiana: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Necesidad de recómputo continuo.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 ocasiones J no es cuadrada: </a:t>
            </a:r>
            <a:r>
              <a:rPr b="1" lang="es-419"/>
              <a:t>Matriz Pseudoinversa de Moore-Penrose</a:t>
            </a:r>
            <a:r>
              <a:rPr lang="es-419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 ocasiones el determinante de J es nulo: </a:t>
            </a:r>
            <a:r>
              <a:rPr b="1" lang="es-419"/>
              <a:t>Configuraciones Singulares</a:t>
            </a:r>
            <a:r>
              <a:rPr lang="es-419"/>
              <a:t>.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925" y="3022750"/>
            <a:ext cx="6760150" cy="15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Pseudoinversa de Moore-Penrose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una generalización de la matriz inversa de una matriz singular (∄ A</a:t>
            </a:r>
            <a:r>
              <a:rPr baseline="30000" lang="es-419"/>
              <a:t>-1</a:t>
            </a:r>
            <a:r>
              <a:rPr lang="es-419"/>
              <a:t>).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Está definida para todas las matrices.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Incluso las no cuadradas </a:t>
            </a:r>
            <a:r>
              <a:rPr lang="es-419"/>
              <a:t>o las que no tienen </a:t>
            </a:r>
            <a:r>
              <a:rPr lang="es-419"/>
              <a:t>rango </a:t>
            </a:r>
            <a:r>
              <a:rPr lang="es-419"/>
              <a:t>completo (rango(A) = m con A</a:t>
            </a:r>
            <a:r>
              <a:rPr baseline="-25000" lang="es-419"/>
              <a:t>(mxn)</a:t>
            </a:r>
            <a:r>
              <a:rPr lang="es-419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</a:t>
            </a:r>
            <a:r>
              <a:rPr lang="es-419"/>
              <a:t>acilita el enunciado y la prueba de resultados del álgebra lineal.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Un uso común es el de computar una solución de “ajuste óptimo” (por cuadrados mínimos) de un sistema de ecuaciones lineales que no posee solución.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Axioma: si la matriz A es invertible, el sistema de ecuaciones Ax = b tiene solución única dada por x = A</a:t>
            </a:r>
            <a:r>
              <a:rPr baseline="30000" lang="es-419"/>
              <a:t>−1</a:t>
            </a:r>
            <a:r>
              <a:rPr lang="es-419"/>
              <a:t>b.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⇒ ∴ x</a:t>
            </a:r>
            <a:r>
              <a:rPr baseline="-25000" lang="es-419"/>
              <a:t>ls</a:t>
            </a:r>
            <a:r>
              <a:rPr lang="es-419"/>
              <a:t> = A</a:t>
            </a:r>
            <a:r>
              <a:rPr baseline="30000" lang="es-419"/>
              <a:t>+</a:t>
            </a:r>
            <a:r>
              <a:rPr lang="es-419"/>
              <a:t>b resuelve b = Ax</a:t>
            </a:r>
            <a:r>
              <a:rPr baseline="-25000" lang="es-419"/>
              <a:t>ls</a:t>
            </a:r>
            <a:r>
              <a:rPr lang="es-419"/>
              <a:t> sii b ∈ rango(A) (número de filas/columnas LI).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Subíndice “ls”: solución por mínimos cuadrados (</a:t>
            </a:r>
            <a:r>
              <a:rPr i="1" lang="es-419"/>
              <a:t>least squares approximation</a:t>
            </a:r>
            <a:r>
              <a:rPr lang="es-419"/>
              <a:t>).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Pseudoinversa de Moore-Penrose (cont.)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m = n (matriz cuadrada) y A es no singular (∃ A</a:t>
            </a:r>
            <a:r>
              <a:rPr baseline="30000" lang="es-419"/>
              <a:t>-1</a:t>
            </a:r>
            <a:r>
              <a:rPr lang="es-419"/>
              <a:t>), A</a:t>
            </a:r>
            <a:r>
              <a:rPr baseline="30000" lang="es-419"/>
              <a:t>−1</a:t>
            </a:r>
            <a:r>
              <a:rPr lang="es-419"/>
              <a:t> satisface de manera trivial las cuatro condiciones de Penrose y por lo tanto: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</a:t>
            </a:r>
            <a:r>
              <a:rPr baseline="30000" lang="es-419"/>
              <a:t>+</a:t>
            </a:r>
            <a:r>
              <a:rPr lang="es-419"/>
              <a:t> = A</a:t>
            </a:r>
            <a:r>
              <a:rPr baseline="30000" lang="es-419"/>
              <a:t>-1</a:t>
            </a:r>
            <a:endParaRPr baseline="30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m &gt; n y las columnas de A son linealmente independientes (concepto: “rango columna completo”):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</a:t>
            </a:r>
            <a:r>
              <a:rPr baseline="30000" lang="es-419"/>
              <a:t>+</a:t>
            </a:r>
            <a:r>
              <a:rPr lang="es-419"/>
              <a:t> = (A</a:t>
            </a:r>
            <a:r>
              <a:rPr baseline="30000" lang="es-419"/>
              <a:t>T</a:t>
            </a:r>
            <a:r>
              <a:rPr lang="es-419"/>
              <a:t>A)</a:t>
            </a:r>
            <a:r>
              <a:rPr baseline="30000" lang="es-419"/>
              <a:t>-1</a:t>
            </a:r>
            <a:r>
              <a:rPr lang="es-419"/>
              <a:t>A</a:t>
            </a:r>
            <a:r>
              <a:rPr baseline="30000" lang="es-419"/>
              <a:t>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dice que A</a:t>
            </a:r>
            <a:r>
              <a:rPr baseline="30000" lang="es-419"/>
              <a:t>+</a:t>
            </a:r>
            <a:r>
              <a:rPr lang="es-419"/>
              <a:t> es la inversa </a:t>
            </a:r>
            <a:r>
              <a:rPr i="1" lang="es-419"/>
              <a:t>izquierda </a:t>
            </a:r>
            <a:r>
              <a:rPr lang="es-419"/>
              <a:t>de A ya que A</a:t>
            </a:r>
            <a:r>
              <a:rPr baseline="30000" lang="es-419"/>
              <a:t>+</a:t>
            </a:r>
            <a:r>
              <a:rPr lang="es-419"/>
              <a:t>A = I.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Recordar que A</a:t>
            </a:r>
            <a:r>
              <a:rPr baseline="30000" lang="es-419"/>
              <a:t>-1</a:t>
            </a:r>
            <a:r>
              <a:rPr lang="es-419"/>
              <a:t> es la inversa </a:t>
            </a:r>
            <a:r>
              <a:rPr i="1" lang="es-419"/>
              <a:t>bilateral </a:t>
            </a:r>
            <a:r>
              <a:rPr lang="es-419"/>
              <a:t>ya que A</a:t>
            </a:r>
            <a:r>
              <a:rPr baseline="30000" lang="es-419"/>
              <a:t>-1</a:t>
            </a:r>
            <a:r>
              <a:rPr lang="es-419"/>
              <a:t>A = AA</a:t>
            </a:r>
            <a:r>
              <a:rPr baseline="30000" lang="es-419"/>
              <a:t>-1</a:t>
            </a:r>
            <a:r>
              <a:rPr lang="es-419"/>
              <a:t> = I donde I es la matriz identidad.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 Primarias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</a:t>
            </a:r>
            <a:r>
              <a:rPr lang="es-419"/>
              <a:t>a pseudoinversa nos permite proporcionar una alternativa para resolver sistemas Ax = b cuando A no tiene inversa (mediante mínimos cuadrados).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Por lo tanto</a:t>
            </a:r>
            <a:r>
              <a:rPr lang="es-419"/>
              <a:t>, basta con multiplicar </a:t>
            </a:r>
            <a:r>
              <a:rPr lang="es-419"/>
              <a:t>J(θ)</a:t>
            </a:r>
            <a:r>
              <a:rPr baseline="30000" lang="es-419"/>
              <a:t>+</a:t>
            </a:r>
            <a:r>
              <a:rPr lang="es-419"/>
              <a:t> con x̃ para obtener la solución del sistema de ecuaciones J(θ)</a:t>
            </a:r>
            <a:r>
              <a:rPr lang="es-419"/>
              <a:t>θ̃ = </a:t>
            </a:r>
            <a:r>
              <a:rPr lang="es-419"/>
              <a:t>x̃</a:t>
            </a:r>
            <a:r>
              <a:rPr lang="es-419"/>
              <a:t>, es decir, realizar el cálculo de </a:t>
            </a:r>
            <a:r>
              <a:rPr lang="es-419"/>
              <a:t>θ̃</a:t>
            </a:r>
            <a:r>
              <a:rPr lang="es-419"/>
              <a:t> = J(θ)</a:t>
            </a:r>
            <a:r>
              <a:rPr baseline="30000" lang="es-419"/>
              <a:t>+</a:t>
            </a:r>
            <a:r>
              <a:rPr lang="es-419"/>
              <a:t>x̃.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¿Cálculo Diferencial en un Microcontrolador? 👎</a:t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Cálculo Numérico de la Matriz Jacobiana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Calcular los sistemas de referencia absolutos con respecto a la base del robot, es decir, las matrices de </a:t>
            </a:r>
            <a:r>
              <a:rPr lang="es-419"/>
              <a:t>transformación</a:t>
            </a:r>
            <a:r>
              <a:rPr lang="es-419"/>
              <a:t> homogéneas 0A1, … , 0An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 tercera columna</a:t>
            </a:r>
            <a:r>
              <a:rPr lang="es-419"/>
              <a:t> corresponde al </a:t>
            </a:r>
            <a:r>
              <a:rPr lang="es-419"/>
              <a:t>vector z</a:t>
            </a:r>
            <a:r>
              <a:rPr baseline="-25000" lang="es-419"/>
              <a:t>i</a:t>
            </a:r>
            <a:r>
              <a:rPr lang="es-419"/>
              <a:t> de cada u</a:t>
            </a:r>
            <a:r>
              <a:rPr lang="es-419"/>
              <a:t>no de los sistemas de referencia.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 cuarta columna corresponde al vector x</a:t>
            </a:r>
            <a:r>
              <a:rPr baseline="-25000" lang="es-419"/>
              <a:t>i</a:t>
            </a:r>
            <a:r>
              <a:rPr lang="es-419"/>
              <a:t> de posiciones absolutas de los sistemas de referencia con respecto al sistema de referencia de la base del robot.</a:t>
            </a:r>
            <a:endParaRPr/>
          </a:p>
        </p:txBody>
      </p:sp>
      <p:pic>
        <p:nvPicPr>
          <p:cNvPr descr="{}^0A_i = &#10;\begin{bmatrix}&#10;\cdots &amp; \cdots &amp; &amp; \\&#10;\cdots &amp; \cdots &amp; \smash{\begin{bmatrix} \\z_i\\ \\ \end{bmatrix}} &amp; \smash{\begin{bmatrix} \\t_i\\ \\ \end{bmatrix}} \\&#10;\cdots &amp; \cdots &amp;  &amp; \\&#10;0 &amp; 0 &amp; 0 &amp; 1&#10;\end{bmatrix}" id="184" name="Google Shape;184;p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962" y="1936750"/>
            <a:ext cx="3444068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Cálculo Numérico de la Matriz Jacobiana (cont.)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Sabiendo que z</a:t>
            </a:r>
            <a:r>
              <a:rPr baseline="-25000" lang="es-419"/>
              <a:t>0</a:t>
            </a:r>
            <a:r>
              <a:rPr lang="es-419"/>
              <a:t> = [0 0 1] y t</a:t>
            </a:r>
            <a:r>
              <a:rPr baseline="-25000" lang="es-419"/>
              <a:t>0</a:t>
            </a:r>
            <a:r>
              <a:rPr lang="es-419"/>
              <a:t> = [0 0 0] (por definición), se define a la matriz jacobiana de manera numérica como (matriz de 6xn):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Cada columna de la matriz representa a cada una de las articulaciones.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primeras 3 filas representan la ponderación de la velocidad lineal para los ejes </a:t>
            </a:r>
            <a:r>
              <a:rPr lang="es-419"/>
              <a:t>x̂</a:t>
            </a:r>
            <a:r>
              <a:rPr lang="es-419"/>
              <a:t> ŷ ẑ respectivamente</a:t>
            </a:r>
            <a:r>
              <a:rPr lang="es-419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Ejemplo: siendo la fila 1 = (-70 0 0 0 0 0) para un robot de 6 GDL, entonces x̂ = -70*q</a:t>
            </a:r>
            <a:r>
              <a:rPr baseline="-25000" lang="es-419"/>
              <a:t>1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últimas 3 filas </a:t>
            </a:r>
            <a:r>
              <a:rPr lang="es-419"/>
              <a:t>representan</a:t>
            </a:r>
            <a:r>
              <a:rPr lang="es-419"/>
              <a:t> </a:t>
            </a:r>
            <a:r>
              <a:rPr lang="es-419"/>
              <a:t>la ponderación de la </a:t>
            </a:r>
            <a:r>
              <a:rPr lang="es-419"/>
              <a:t>velocidad angular para ώ</a:t>
            </a:r>
            <a:r>
              <a:rPr baseline="-25000" lang="es-419"/>
              <a:t>x</a:t>
            </a:r>
            <a:r>
              <a:rPr lang="es-419"/>
              <a:t> </a:t>
            </a:r>
            <a:r>
              <a:rPr lang="es-419"/>
              <a:t>ώ</a:t>
            </a:r>
            <a:r>
              <a:rPr baseline="-25000" lang="es-419"/>
              <a:t>y </a:t>
            </a:r>
            <a:r>
              <a:rPr lang="es-419"/>
              <a:t>ώ</a:t>
            </a:r>
            <a:r>
              <a:rPr baseline="-25000" lang="es-419"/>
              <a:t>z</a:t>
            </a:r>
            <a:r>
              <a:rPr lang="es-419"/>
              <a:t> respectivamente.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Ejemplo: siendo la fila 6 = (1 0 0 1 0 1) para un robot de 6 GDL, entonces ώ</a:t>
            </a:r>
            <a:r>
              <a:rPr baseline="-25000" lang="es-419"/>
              <a:t>z</a:t>
            </a:r>
            <a:r>
              <a:rPr lang="es-419"/>
              <a:t> = q</a:t>
            </a:r>
            <a:r>
              <a:rPr baseline="-25000" lang="es-419"/>
              <a:t>1</a:t>
            </a:r>
            <a:r>
              <a:rPr lang="es-419"/>
              <a:t> + q</a:t>
            </a:r>
            <a:r>
              <a:rPr baseline="-25000" lang="es-419"/>
              <a:t>4</a:t>
            </a:r>
            <a:r>
              <a:rPr lang="es-419"/>
              <a:t> + q</a:t>
            </a:r>
            <a:r>
              <a:rPr baseline="-25000" lang="es-419"/>
              <a:t>6</a:t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J = &#10;\begin{pmatrix}&#10;z_0\times(t_n-t_0) &amp; \dots &amp; z_{n-1}\times(t_n-t_{n-1})\\&#10;z_0 &amp; \cdots &amp; z_{n-1}&#10;\end{pmatrix}" id="193" name="Google Shape;193;p3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975" y="1936750"/>
            <a:ext cx="4932038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Configuraciones Singulares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Jacobiano (determinante de la matriz jacobiana) nulo.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det(J) = |J| = 0 ⇒ Matriz Singular (∄ A</a:t>
            </a:r>
            <a:r>
              <a:rPr baseline="30000" lang="es-419"/>
              <a:t>-1</a:t>
            </a:r>
            <a:r>
              <a:rPr lang="es-419"/>
              <a:t>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-419"/>
              <a:t>Incremento </a:t>
            </a:r>
            <a:r>
              <a:rPr b="1" lang="es-419"/>
              <a:t>infinitesimal</a:t>
            </a:r>
            <a:r>
              <a:rPr b="1" lang="es-419"/>
              <a:t> en coordenadas cartesianas implica incremento infinito en coordenadas articulares.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En las inmediaciones de las configuraciones singulares, el pretender que el extremo del robot se mueva a velocidad constante, obligaría a movimientos de las articulaciones a velocidades inabordables por sus actuadores.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-419"/>
              <a:t>Implica pérdida de algún grado de libertad.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Tipos de Singularidades: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 los límites del espacio de trabajo del robot.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El extremo se encuentra en algún punto límite de trabajo interior o exterior.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 el interior del espacio de trabajo del robot.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Alineación de dos o más ejes de las articulaciones del robot.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Estos casos requieren su estudio y eliminación.</a:t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Cinemática de Robots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Ciencia que estudia los movimientos de un cuerpo (sin considerar las fuerzas que intervienen en él).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Ejemplos de Fuerzas: rozamiento entre motores, el torque del motor, efecto coriolis (movimiento brusco del brazo robótico genera que este se caiga), la gravedad, etc.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Existen dos tipos de Sistemas Cinemáticos: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Cinemático Directo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-419"/>
              <a:t>Sirve para determina la posición y orientación del robot a partir de los valores o </a:t>
            </a:r>
            <a:r>
              <a:rPr lang="es-419"/>
              <a:t>coordenadas</a:t>
            </a:r>
            <a:r>
              <a:rPr lang="es-419"/>
              <a:t> articulares del robot (ángulos de los servos).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Cinemático </a:t>
            </a:r>
            <a:r>
              <a:rPr lang="es-419"/>
              <a:t>Inverso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-419"/>
              <a:t>Sirve para determinar los </a:t>
            </a:r>
            <a:r>
              <a:rPr lang="es-419"/>
              <a:t>movimientos</a:t>
            </a:r>
            <a:r>
              <a:rPr lang="es-419"/>
              <a:t> angulares (articulaciones o juntas o eslabones) para poder llegar a un punto específico a partir de la </a:t>
            </a:r>
            <a:r>
              <a:rPr lang="es-419"/>
              <a:t>posición</a:t>
            </a:r>
            <a:r>
              <a:rPr lang="es-419"/>
              <a:t> y </a:t>
            </a:r>
            <a:r>
              <a:rPr lang="es-419"/>
              <a:t>orientación</a:t>
            </a:r>
            <a:r>
              <a:rPr lang="es-419"/>
              <a:t> deseada.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C</a:t>
            </a:r>
            <a:r>
              <a:rPr lang="es-419"/>
              <a:t>oordenadas</a:t>
            </a:r>
            <a:r>
              <a:rPr lang="es-419"/>
              <a:t> Articulares: q</a:t>
            </a:r>
            <a:r>
              <a:rPr baseline="-25000" lang="es-419"/>
              <a:t>1</a:t>
            </a:r>
            <a:r>
              <a:rPr lang="es-419"/>
              <a:t>, q</a:t>
            </a:r>
            <a:r>
              <a:rPr baseline="-25000" lang="es-419"/>
              <a:t>2</a:t>
            </a:r>
            <a:r>
              <a:rPr lang="es-419"/>
              <a:t>, q</a:t>
            </a:r>
            <a:r>
              <a:rPr baseline="-25000" lang="es-419"/>
              <a:t>3</a:t>
            </a:r>
            <a:r>
              <a:rPr lang="es-419"/>
              <a:t>, … , q</a:t>
            </a:r>
            <a:r>
              <a:rPr baseline="-25000" lang="es-419"/>
              <a:t>n</a:t>
            </a:r>
            <a:r>
              <a:rPr lang="es-419"/>
              <a:t> (donde q</a:t>
            </a:r>
            <a:r>
              <a:rPr baseline="-25000" lang="es-419"/>
              <a:t>i</a:t>
            </a:r>
            <a:r>
              <a:rPr lang="es-419"/>
              <a:t> = f</a:t>
            </a:r>
            <a:r>
              <a:rPr baseline="-25000" lang="es-419"/>
              <a:t>k</a:t>
            </a:r>
            <a:r>
              <a:rPr lang="es-419"/>
              <a:t>(x,y,z,α,β,γ) con k = 1..n (GDL)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Posicion y Orientacion: x = f</a:t>
            </a:r>
            <a:r>
              <a:rPr baseline="-25000" lang="es-419"/>
              <a:t>x</a:t>
            </a:r>
            <a:r>
              <a:rPr lang="es-419"/>
              <a:t>(q</a:t>
            </a:r>
            <a:r>
              <a:rPr baseline="-25000" lang="es-419"/>
              <a:t>1</a:t>
            </a:r>
            <a:r>
              <a:rPr lang="es-419"/>
              <a:t>,...,q</a:t>
            </a:r>
            <a:r>
              <a:rPr baseline="-25000" lang="es-419"/>
              <a:t>n</a:t>
            </a:r>
            <a:r>
              <a:rPr lang="es-419"/>
              <a:t>), y </a:t>
            </a:r>
            <a:r>
              <a:rPr lang="es-419"/>
              <a:t>= f</a:t>
            </a:r>
            <a:r>
              <a:rPr baseline="-25000" lang="es-419"/>
              <a:t>y</a:t>
            </a:r>
            <a:r>
              <a:rPr lang="es-419"/>
              <a:t>(q</a:t>
            </a:r>
            <a:r>
              <a:rPr baseline="-25000" lang="es-419"/>
              <a:t>1</a:t>
            </a:r>
            <a:r>
              <a:rPr lang="es-419"/>
              <a:t>,...,q</a:t>
            </a:r>
            <a:r>
              <a:rPr baseline="-25000" lang="es-419"/>
              <a:t>n</a:t>
            </a:r>
            <a:r>
              <a:rPr lang="es-419"/>
              <a:t>),</a:t>
            </a:r>
            <a:r>
              <a:rPr lang="es-419"/>
              <a:t> z </a:t>
            </a:r>
            <a:r>
              <a:rPr lang="es-419"/>
              <a:t>= f</a:t>
            </a:r>
            <a:r>
              <a:rPr baseline="-25000" lang="es-419"/>
              <a:t>z</a:t>
            </a:r>
            <a:r>
              <a:rPr lang="es-419"/>
              <a:t>(q</a:t>
            </a:r>
            <a:r>
              <a:rPr baseline="-25000" lang="es-419"/>
              <a:t>1</a:t>
            </a:r>
            <a:r>
              <a:rPr lang="es-419"/>
              <a:t>,...,q</a:t>
            </a:r>
            <a:r>
              <a:rPr baseline="-25000" lang="es-419"/>
              <a:t>n</a:t>
            </a:r>
            <a:r>
              <a:rPr lang="es-419"/>
              <a:t>),</a:t>
            </a:r>
            <a:r>
              <a:rPr lang="es-419"/>
              <a:t> α </a:t>
            </a:r>
            <a:r>
              <a:rPr lang="es-419"/>
              <a:t>= f</a:t>
            </a:r>
            <a:r>
              <a:rPr baseline="-25000" lang="es-419"/>
              <a:t>α</a:t>
            </a:r>
            <a:r>
              <a:rPr lang="es-419"/>
              <a:t>(q</a:t>
            </a:r>
            <a:r>
              <a:rPr baseline="-25000" lang="es-419"/>
              <a:t>1</a:t>
            </a:r>
            <a:r>
              <a:rPr lang="es-419"/>
              <a:t>,...,q</a:t>
            </a:r>
            <a:r>
              <a:rPr baseline="-25000" lang="es-419"/>
              <a:t>n</a:t>
            </a:r>
            <a:r>
              <a:rPr lang="es-419"/>
              <a:t>),</a:t>
            </a:r>
            <a:r>
              <a:rPr lang="es-419"/>
              <a:t> β </a:t>
            </a:r>
            <a:r>
              <a:rPr lang="es-419"/>
              <a:t>= f</a:t>
            </a:r>
            <a:r>
              <a:rPr baseline="-25000" lang="es-419"/>
              <a:t>β</a:t>
            </a:r>
            <a:r>
              <a:rPr lang="es-419"/>
              <a:t>(q</a:t>
            </a:r>
            <a:r>
              <a:rPr baseline="-25000" lang="es-419"/>
              <a:t>1</a:t>
            </a:r>
            <a:r>
              <a:rPr lang="es-419"/>
              <a:t>,...,q</a:t>
            </a:r>
            <a:r>
              <a:rPr baseline="-25000" lang="es-419"/>
              <a:t>n</a:t>
            </a:r>
            <a:r>
              <a:rPr lang="es-419"/>
              <a:t>),</a:t>
            </a:r>
            <a:r>
              <a:rPr lang="es-419"/>
              <a:t> γ </a:t>
            </a:r>
            <a:r>
              <a:rPr lang="es-419"/>
              <a:t>= f</a:t>
            </a:r>
            <a:r>
              <a:rPr baseline="-25000" lang="es-419"/>
              <a:t>γ</a:t>
            </a:r>
            <a:r>
              <a:rPr lang="es-419"/>
              <a:t>(q</a:t>
            </a:r>
            <a:r>
              <a:rPr baseline="-25000" lang="es-419"/>
              <a:t>1</a:t>
            </a:r>
            <a:r>
              <a:rPr lang="es-419"/>
              <a:t>,...,q</a:t>
            </a:r>
            <a:r>
              <a:rPr baseline="-25000" lang="es-419"/>
              <a:t>n</a:t>
            </a:r>
            <a:r>
              <a:rPr lang="es-419"/>
              <a:t>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Cinemática Directa ⇔ Cinemática Inversa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-419"/>
              <a:t>Cinemática Directa: se usa </a:t>
            </a:r>
            <a:r>
              <a:rPr lang="es-419"/>
              <a:t>para pasar de coordenadas articulares a </a:t>
            </a:r>
            <a:r>
              <a:rPr lang="es-419"/>
              <a:t>posición</a:t>
            </a:r>
            <a:r>
              <a:rPr lang="es-419"/>
              <a:t> y orientación.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-419"/>
              <a:t>Cinemática Inversa: se usa para pasar de posición y orientación a coordenadas articulares.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Existen 2 métodos: Método Geométrico y Método de D-H (o algebraico, es </a:t>
            </a:r>
            <a:r>
              <a:rPr lang="es-419"/>
              <a:t>más</a:t>
            </a:r>
            <a:r>
              <a:rPr lang="es-419"/>
              <a:t> complejo pero más </a:t>
            </a:r>
            <a:r>
              <a:rPr lang="es-419"/>
              <a:t>fácil</a:t>
            </a:r>
            <a:r>
              <a:rPr lang="es-419"/>
              <a:t> de entender).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Bibliografía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Cinemática de Robot 3GDL Método de Denavit-Hartenberg - YouTube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https://www.youtube.com/watch?v=TNxo6Ft6JJc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https://www.youtube.com/watch?v=UR4wmwFUTmA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https://www.youtube.com/watch?v=fzUMecsvmy0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Denavit–Hartenberg Parameters - Wikipedia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https://en.wikipedia.org/wiki/Denavit%E2%80%93Hartenberg_parameters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Tabla de Denavit-Hartenberg </a:t>
            </a:r>
            <a:r>
              <a:rPr lang="es-419"/>
              <a:t>explicada paso a paso </a:t>
            </a:r>
            <a:r>
              <a:rPr lang="es-419"/>
              <a:t>con Inventor y Matlab | Robótica - YouTube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7"/>
              </a:rPr>
              <a:t>https://www.youtube.com/watch?v=Myrw7-hAEm8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Cinemática Inversa Robot Antropomórfico 3 GDL - YouTube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8"/>
              </a:rPr>
              <a:t>https://www.youtube.com/watch?v=BH5b2Hwibn8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Cómo Calcular la Jacobiana de un Brazo Robot: Ejemplo Numérico | Sistemas Robotizados - YouTube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9"/>
              </a:rPr>
              <a:t>https://www.youtube.com/watch?v=G5BRcxLpHGw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Otras: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10"/>
              </a:rPr>
              <a:t>https://es.slideshare.net/rubenborja/matriz-jacobiana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11"/>
              </a:rPr>
              <a:t>http://www.esi2.us.es/~vivas/ayr2iaei/CIN_ROB.pdf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12"/>
              </a:rPr>
              <a:t>http://icaro.eii.us.es/descargas/Tema%20_4_%20parte_4_y_ultima.pdf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13"/>
              </a:rPr>
              <a:t>http://ee263.stanford.edu/lectures/ls.pdf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14"/>
              </a:rPr>
              <a:t>http://ocw.uc3m.es/matematicas/algebra-lineal/teoria/algebra_teoria_14.pdf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15"/>
              </a:rPr>
              <a:t>https://es.wikipedia.org/wiki/Pseudoinversa_de_Moore-Penrose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16"/>
              </a:rPr>
              <a:t>https://groups.csail.mit.edu/drl/journal_club/papers/033005/buss-2004.pdf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u="sng">
                <a:solidFill>
                  <a:schemeClr val="hlink"/>
                </a:solidFill>
                <a:hlinkClick r:id="rId17"/>
              </a:rPr>
              <a:t>http://www-assig.fib.upc.es/~rob/protegit/treballs/Q2_03-04/general/enders.htm</a:t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Anexo A - GDL, Home y Movimiento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Grados de Libertad (GDL o DOF): se considera grado de libertad a cada servo que permita un movimiento.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Giro sobre la 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Hombro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Muñeca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Dedos (+</a:t>
            </a:r>
            <a:r>
              <a:rPr lang="es-419"/>
              <a:t> servos = + </a:t>
            </a:r>
            <a:r>
              <a:rPr lang="es-419"/>
              <a:t>falanges)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Posición HOME: posición en la debe iniciar los movimientos y en la que debe quedar al finalizar la operación, siendo este el </a:t>
            </a:r>
            <a:r>
              <a:rPr lang="es-419"/>
              <a:t>determinado </a:t>
            </a:r>
            <a:r>
              <a:rPr lang="es-419"/>
              <a:t>estado de reposo de las articulaciones.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No debe forzar las mismas, ni tampoco ser incomodo al ambiente (plegado).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Velocidad del Movimiento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 se da solo la posición final, el movimiento puede ser brusco ⇒ enviar comandos por pasos.</a:t>
            </a:r>
            <a:endParaRPr/>
          </a:p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Anexo B - Límites y Tipos de Servomecanismos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Límites Físicos de los Movimientos: limitaciones de los servos.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90, 180 o 360 grados (este último generalmente continuo).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Sistema de Control en Lazo Abierto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 estos sistemas de control no hay señal de salida monitoreada para generar una señal de control.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Sistema de Control en Lazo Cerrado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monitorea la señal de salida en forma continua para compararla con la señal de referencia y calcular la señal de error.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La señal de error es aplicada al controlador para generar la señal de control y tratar de llevar la señal de salida al valor deseado. También es llamado control realimentado.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50" y="3968788"/>
            <a:ext cx="38004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7200"/>
              <a:t>Gracias</a:t>
            </a:r>
            <a:endParaRPr sz="7200"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 de Coordenadas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306450" y="1152475"/>
            <a:ext cx="55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Sólo se puede rotar y/o desplazar </a:t>
            </a:r>
            <a:r>
              <a:rPr lang="es-419"/>
              <a:t>según la regla de la mano derecha </a:t>
            </a:r>
            <a:r>
              <a:rPr lang="es-419"/>
              <a:t>con respecto a x o 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ángulo o desplazamiento será positivo </a:t>
            </a:r>
            <a:r>
              <a:rPr lang="es-419"/>
              <a:t>sólo</a:t>
            </a:r>
            <a:r>
              <a:rPr lang="es-419"/>
              <a:t> si sigue la regla de la mano derecha.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pueden realizar rotaciones o </a:t>
            </a:r>
            <a:r>
              <a:rPr lang="es-419"/>
              <a:t>traslaciones</a:t>
            </a:r>
            <a:r>
              <a:rPr lang="es-419"/>
              <a:t> negativas.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70" y="1152475"/>
            <a:ext cx="256357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524" y="2853150"/>
            <a:ext cx="1651875" cy="17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Matriz de Rotación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Matrices de Rotación (con respecto al eje x o al eje z).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Nos indican cuántos grados va a rotar un eslabón con respecto al eje x o al eje 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también se desea hacer una translación se colocarán los valores de x y z.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T(x,\alpha) = &#10;\begin{bmatrix}&#10;1 &amp; 0 &amp; 0 &amp; x \\&#10;0 &amp; \cos\alpha &amp; -\sin\alpha &amp; y \\&#10;0 &amp; \sin\alpha &amp; \cos\alpha &amp; z \\&#10;0 &amp; 0 &amp; 0 &amp; 1&#10;\end{bmatrix}" id="84" name="Google Shape;84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46450"/>
            <a:ext cx="359010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(z,\theta) = &#10;\begin{bmatrix}&#10;\cos\theta &amp; -\sin\theta &amp; 0 &amp; x \\&#10;\sin\alpha &amp; \cos\alpha &amp; 0 &amp; y \\&#10;0 &amp; 0 &amp; 1 &amp; z \\&#10;0 &amp; 0 &amp; 0 &amp; 1&#10;\end{bmatrix}" id="85" name="Google Shape;85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675" y="2846450"/>
            <a:ext cx="3455782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Tabla de Denavit-Hartenberg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Desplazamientos: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notan en a para el eje 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notan en d para el eje 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Rotaciones: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notan en α para el eje 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notan en θ para el eje 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Cada transformación </a:t>
            </a:r>
            <a:r>
              <a:rPr lang="es-419"/>
              <a:t>homogénea</a:t>
            </a:r>
            <a:r>
              <a:rPr lang="es-419"/>
              <a:t> </a:t>
            </a:r>
            <a:r>
              <a:rPr baseline="30000" lang="es-419"/>
              <a:t>i-1</a:t>
            </a:r>
            <a:r>
              <a:rPr lang="es-419"/>
              <a:t>A</a:t>
            </a:r>
            <a:r>
              <a:rPr baseline="-25000" lang="es-419"/>
              <a:t>i</a:t>
            </a:r>
            <a:r>
              <a:rPr lang="es-419"/>
              <a:t> está conformada por: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RotZ</a:t>
            </a:r>
            <a:r>
              <a:rPr lang="es-419"/>
              <a:t> (θ</a:t>
            </a:r>
            <a:r>
              <a:rPr baseline="-25000" lang="es-419"/>
              <a:t>i</a:t>
            </a:r>
            <a:r>
              <a:rPr lang="es-419"/>
              <a:t>), T</a:t>
            </a:r>
            <a:r>
              <a:rPr lang="es-419"/>
              <a:t>rasZ (d</a:t>
            </a:r>
            <a:r>
              <a:rPr baseline="-25000" lang="es-419"/>
              <a:t>i</a:t>
            </a:r>
            <a:r>
              <a:rPr lang="es-419"/>
              <a:t>), </a:t>
            </a:r>
            <a:r>
              <a:rPr lang="es-419"/>
              <a:t>TrasX (a</a:t>
            </a:r>
            <a:r>
              <a:rPr baseline="-25000" lang="es-419"/>
              <a:t>i</a:t>
            </a:r>
            <a:r>
              <a:rPr lang="es-419"/>
              <a:t>) y RotX (α</a:t>
            </a:r>
            <a:r>
              <a:rPr baseline="-25000" lang="es-419"/>
              <a:t>i</a:t>
            </a:r>
            <a:r>
              <a:rPr lang="es-419"/>
              <a:t>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Cada una de las filas representa los parámetros para llegar del sistema i-1 al sistema i.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 de Denavit-Hartenberg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2841650"/>
            <a:ext cx="8520600" cy="17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Según</a:t>
            </a:r>
            <a:r>
              <a:rPr lang="es-419"/>
              <a:t> la </a:t>
            </a:r>
            <a:r>
              <a:rPr lang="es-419"/>
              <a:t>articulación</a:t>
            </a:r>
            <a:r>
              <a:rPr lang="es-419"/>
              <a:t> con la que trabajemos será con la cual determinaremos los valores para cada fila de la tabla.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idea es llegar a la matriz de </a:t>
            </a:r>
            <a:r>
              <a:rPr lang="es-419"/>
              <a:t>transformación</a:t>
            </a:r>
            <a:r>
              <a:rPr lang="es-419"/>
              <a:t> </a:t>
            </a:r>
            <a:r>
              <a:rPr lang="es-419"/>
              <a:t>homogénea</a:t>
            </a:r>
            <a:r>
              <a:rPr lang="es-419"/>
              <a:t> para luego llegar a encontrar la matriz del robot y luego encontrar la matriz jacobiana.</a:t>
            </a:r>
            <a:endParaRPr/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{16C2749F-8618-475B-AC76-CC592A870576}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Articulaciones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θ</a:t>
                      </a:r>
                      <a:r>
                        <a:rPr b="1" baseline="-25000" lang="es-419"/>
                        <a:t>i</a:t>
                      </a:r>
                      <a:endParaRPr b="1"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d</a:t>
                      </a:r>
                      <a:r>
                        <a:rPr b="1" baseline="-25000" lang="es-419"/>
                        <a:t>i</a:t>
                      </a:r>
                      <a:endParaRPr b="1"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a</a:t>
                      </a:r>
                      <a:r>
                        <a:rPr b="1" baseline="-25000" lang="es-419"/>
                        <a:t>i</a:t>
                      </a:r>
                      <a:endParaRPr b="1"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α</a:t>
                      </a:r>
                      <a:r>
                        <a:rPr b="1" baseline="-25000" lang="es-419"/>
                        <a:t>i</a:t>
                      </a:r>
                      <a:endParaRPr b="1"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Parámetros de Denavit-Hartenberg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θ</a:t>
            </a:r>
            <a:r>
              <a:rPr baseline="-25000" lang="es-419"/>
              <a:t>i</a:t>
            </a:r>
            <a:r>
              <a:rPr lang="es-419"/>
              <a:t>: son los movimientos necesarios para que la </a:t>
            </a:r>
            <a:r>
              <a:rPr lang="es-419"/>
              <a:t>posición</a:t>
            </a:r>
            <a:r>
              <a:rPr lang="es-419"/>
              <a:t> x</a:t>
            </a:r>
            <a:r>
              <a:rPr baseline="-25000" lang="es-419"/>
              <a:t>i-1</a:t>
            </a:r>
            <a:r>
              <a:rPr lang="es-419"/>
              <a:t> este paralela a x</a:t>
            </a:r>
            <a:r>
              <a:rPr baseline="-25000" lang="es-419"/>
              <a:t>i</a:t>
            </a:r>
            <a:r>
              <a:rPr lang="es-419"/>
              <a:t> (es un ángulo).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</a:t>
            </a:r>
            <a:r>
              <a:rPr baseline="-25000" lang="es-419"/>
              <a:t>i</a:t>
            </a:r>
            <a:r>
              <a:rPr lang="es-419"/>
              <a:t>: distancia que existe </a:t>
            </a:r>
            <a:r>
              <a:rPr lang="es-419"/>
              <a:t>entre </a:t>
            </a:r>
            <a:r>
              <a:rPr lang="es-419"/>
              <a:t>x</a:t>
            </a:r>
            <a:r>
              <a:rPr baseline="-25000" lang="es-419"/>
              <a:t>i-1</a:t>
            </a:r>
            <a:r>
              <a:rPr lang="es-419"/>
              <a:t> y x</a:t>
            </a:r>
            <a:r>
              <a:rPr baseline="-25000" lang="es-419"/>
              <a:t>i</a:t>
            </a:r>
            <a:r>
              <a:rPr lang="es-419"/>
              <a:t> (sistema de referencia cartesiano).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Salvo que el brazo tenga movimiento por piston para su altura, suele ser una constante L</a:t>
            </a:r>
            <a:r>
              <a:rPr baseline="-25000" lang="es-419"/>
              <a:t>i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</a:t>
            </a:r>
            <a:r>
              <a:rPr baseline="-25000" lang="es-419"/>
              <a:t>i</a:t>
            </a:r>
            <a:r>
              <a:rPr lang="es-419"/>
              <a:t>: distancia que existe entre z</a:t>
            </a:r>
            <a:r>
              <a:rPr baseline="-25000" lang="es-419"/>
              <a:t>i-1</a:t>
            </a:r>
            <a:r>
              <a:rPr lang="es-419"/>
              <a:t> y z</a:t>
            </a:r>
            <a:r>
              <a:rPr baseline="-25000" lang="es-419"/>
              <a:t>i</a:t>
            </a:r>
            <a:r>
              <a:rPr lang="es-419"/>
              <a:t> con respecto a x</a:t>
            </a:r>
            <a:r>
              <a:rPr baseline="-25000" lang="es-419"/>
              <a:t>i-1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α</a:t>
            </a:r>
            <a:r>
              <a:rPr baseline="-25000" lang="es-419"/>
              <a:t>i</a:t>
            </a:r>
            <a:r>
              <a:rPr lang="es-419"/>
              <a:t>: </a:t>
            </a:r>
            <a:r>
              <a:rPr lang="es-419"/>
              <a:t>determina el </a:t>
            </a:r>
            <a:r>
              <a:rPr lang="es-419"/>
              <a:t>ángulo</a:t>
            </a:r>
            <a:r>
              <a:rPr lang="es-419"/>
              <a:t> que debe existir entre </a:t>
            </a:r>
            <a:r>
              <a:rPr lang="es-419"/>
              <a:t>z</a:t>
            </a:r>
            <a:r>
              <a:rPr baseline="-25000" lang="es-419"/>
              <a:t>i-1</a:t>
            </a:r>
            <a:r>
              <a:rPr lang="es-419"/>
              <a:t> y z</a:t>
            </a:r>
            <a:r>
              <a:rPr baseline="-25000" lang="es-419"/>
              <a:t>i</a:t>
            </a:r>
            <a:r>
              <a:rPr lang="es-419"/>
              <a:t> </a:t>
            </a:r>
            <a:r>
              <a:rPr lang="es-419"/>
              <a:t>para que ambos ejes </a:t>
            </a:r>
            <a:r>
              <a:rPr lang="es-419"/>
              <a:t>estén</a:t>
            </a:r>
            <a:r>
              <a:rPr lang="es-419"/>
              <a:t> paralelos (o sea, viendo hacia la misma </a:t>
            </a:r>
            <a:r>
              <a:rPr lang="es-419"/>
              <a:t>dirección</a:t>
            </a:r>
            <a:r>
              <a:rPr lang="es-419"/>
              <a:t> y sentido).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Matriz de Transformación </a:t>
            </a:r>
            <a:r>
              <a:rPr lang="es-419"/>
              <a:t>Homogénea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2412325"/>
            <a:ext cx="8520600" cy="21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Luego de calcular las n matrices (i=1..n), cada una de ellas será la matriz de cada una de las articulaciones del robot.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Ejemplo: la matriz 0A1 o A</a:t>
            </a:r>
            <a:r>
              <a:rPr baseline="-25000" lang="es-419"/>
              <a:t>0/1</a:t>
            </a:r>
            <a:r>
              <a:rPr lang="es-419"/>
              <a:t> es la matriz de la articulación 1 respecto a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^{i-1}A_{i} = &#10;\begin{pmatrix}&#10;\cos(\theta_i) &amp; -\cos(\alpha_i)\sin(\theta_i) &amp; \sin(\alpha_i)\sin(\theta_i) &amp; a_i\cos(\theta_i)\\&#10;\sin(\theta_i) &amp; \cos(\alpha_i)\cos(\theta_i) &amp; -\sin(\alpha_i)\cos(\theta_i) &amp; a_i\sin(\theta_i)\\&#10;0 &amp; \sin(\alpha_i) &amp; \cos(\alpha_i) &amp; d_i\\&#10;0 &amp; 0 &amp; 0 &amp; 1&#10;\end{pmatrix}" id="114" name="Google Shape;114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600" y="1058225"/>
            <a:ext cx="6818792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Matriz del Robot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 = 0A1 * 1A2 * 2A3 * ... = Π</a:t>
            </a:r>
            <a:r>
              <a:rPr baseline="30000" lang="es-419"/>
              <a:t>n</a:t>
            </a:r>
            <a:r>
              <a:rPr baseline="-25000" lang="es-419"/>
              <a:t>i=1</a:t>
            </a:r>
            <a:r>
              <a:rPr lang="es-419"/>
              <a:t> </a:t>
            </a:r>
            <a:r>
              <a:rPr baseline="30000" lang="es-419"/>
              <a:t>i-1</a:t>
            </a:r>
            <a:r>
              <a:rPr lang="es-419"/>
              <a:t>A</a:t>
            </a:r>
            <a:r>
              <a:rPr baseline="-25000" lang="es-419"/>
              <a:t>i</a:t>
            </a:r>
            <a:endParaRPr baseline="-25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</a:t>
            </a:r>
            <a:r>
              <a:rPr lang="es-419"/>
              <a:t>a última columna devuelve los 3 valores para determinar la posición del robot (x,y,z).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Esto es fundamental para encontrar las </a:t>
            </a:r>
            <a:r>
              <a:rPr lang="es-419"/>
              <a:t>velocidades </a:t>
            </a:r>
            <a:r>
              <a:rPr lang="es-419"/>
              <a:t>del robot a partir de la matriz jacobiana.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Ejemplo: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^0A_3 = &#10;\begin{pmatrix}&#10;\cdots &amp; \cdots &amp; \cdots &amp; x=f_x(q_1,\dots,q_n)\\&#10;\cdots &amp; \cdots &amp; \cdots &amp; y=f_y(q_1,\dots,q_n)\\&#10;\cdots &amp; \cdots &amp; \cdots &amp; z=f_z(q_1,\dots,q_n)\\&#10;0 &amp; 0 &amp; 0 &amp; 1&#10;\end{pmatrix}" id="122" name="Google Shape;122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664" y="3298875"/>
            <a:ext cx="4436682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