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5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8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D969-BA7D-4CE1-9356-22B0334BF00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31F8-FC16-42A1-AA19-0A7691B43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cv.ucf.edu/courses/CAP5415/Fall2012/Lecture-4-Harri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6.png"/><Relationship Id="rId5" Type="http://schemas.openxmlformats.org/officeDocument/2006/relationships/image" Target="../media/image16.pn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Object Categorization and Segmentation with an Implicit Shape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820" y="5043721"/>
            <a:ext cx="2822713" cy="132366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Bastian Leibe</a:t>
            </a:r>
          </a:p>
          <a:p>
            <a:r>
              <a:rPr lang="de-DE" dirty="0" smtClean="0"/>
              <a:t>Ales Leonardis </a:t>
            </a:r>
          </a:p>
          <a:p>
            <a:r>
              <a:rPr lang="de-DE" dirty="0" smtClean="0"/>
              <a:t>Bernt Schiele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011814" y="5876879"/>
            <a:ext cx="1090212" cy="717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Mukul Sati</a:t>
            </a:r>
          </a:p>
          <a:p>
            <a:r>
              <a:rPr lang="en-US" dirty="0" smtClean="0"/>
              <a:t>2/18/2016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54638" y="4873138"/>
            <a:ext cx="6289040" cy="932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Slides/images sourced off: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>
                <a:hlinkClick r:id="rId2"/>
              </a:rPr>
              <a:t>http://crcv.ucf.edu/courses/CAP5415/Fall2012/Lecture-4-Harris.pdf</a:t>
            </a:r>
            <a:endParaRPr lang="en-US" sz="12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Leibe</a:t>
            </a:r>
            <a:r>
              <a:rPr lang="en-US" sz="1200" dirty="0" smtClean="0"/>
              <a:t> et al. Combined Object Categorization and Segmentation with an Implicit Shape Model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Leibe</a:t>
            </a:r>
            <a:r>
              <a:rPr lang="en-US" sz="1200" dirty="0" smtClean="0"/>
              <a:t> et al. Interleaved Object Categorization and Segmentation</a:t>
            </a:r>
          </a:p>
        </p:txBody>
      </p:sp>
    </p:spTree>
    <p:extLst>
      <p:ext uri="{BB962C8B-B14F-4D97-AF65-F5344CB8AC3E}">
        <p14:creationId xmlns:p14="http://schemas.microsoft.com/office/powerpoint/2010/main" val="336161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Invariances in the matching?</a:t>
            </a:r>
          </a:p>
          <a:p>
            <a:r>
              <a:rPr lang="en-US" dirty="0" smtClean="0"/>
              <a:t>Category independent code-books?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9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– object categorization and segmentation in the wild.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Training:</a:t>
            </a:r>
          </a:p>
          <a:p>
            <a:pPr lvl="2"/>
            <a:r>
              <a:rPr lang="en-US" dirty="0" smtClean="0"/>
              <a:t>Learn a code-book of local appearance for each object class.</a:t>
            </a:r>
          </a:p>
          <a:p>
            <a:pPr lvl="2"/>
            <a:r>
              <a:rPr lang="en-US" dirty="0" smtClean="0"/>
              <a:t>Learn implicit shape model for the object classes using the local code-books.</a:t>
            </a:r>
          </a:p>
          <a:p>
            <a:pPr lvl="1"/>
            <a:r>
              <a:rPr lang="en-US" dirty="0" smtClean="0"/>
              <a:t>Object Detection:</a:t>
            </a:r>
          </a:p>
          <a:p>
            <a:pPr lvl="2"/>
            <a:r>
              <a:rPr lang="en-US" dirty="0" smtClean="0"/>
              <a:t>Extract test image patches and match them to code-book entries for each object.</a:t>
            </a:r>
          </a:p>
          <a:p>
            <a:pPr lvl="2"/>
            <a:r>
              <a:rPr lang="en-US" dirty="0" smtClean="0"/>
              <a:t>Each “activated” code-book entry votes for the object and the object’s center.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53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0892" y="5377653"/>
            <a:ext cx="2604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 images + </a:t>
            </a:r>
          </a:p>
          <a:p>
            <a:r>
              <a:rPr lang="en-US" b="1" dirty="0" smtClean="0"/>
              <a:t>Labels (object categories)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389243" y="4698421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96" y="2563122"/>
            <a:ext cx="3686891" cy="493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397" y="3042488"/>
            <a:ext cx="3569068" cy="5472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397" y="3646168"/>
            <a:ext cx="3817823" cy="5194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t="-1" b="50735"/>
          <a:stretch/>
        </p:blipFill>
        <p:spPr>
          <a:xfrm>
            <a:off x="3630859" y="2641686"/>
            <a:ext cx="3093252" cy="152391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547523" y="3526917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32419" y="353464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434992" y="3508774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192240" y="3508775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07687" y="3525854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22720" y="3544587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58964" y="353579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49333" y="3544587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892" y="1690688"/>
            <a:ext cx="1955558" cy="30077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121045" y="4402199"/>
            <a:ext cx="2536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Interest Point Detection</a:t>
            </a:r>
          </a:p>
          <a:p>
            <a:r>
              <a:rPr lang="en-US" b="1" dirty="0" smtClean="0"/>
              <a:t>      (Harris Detector)</a:t>
            </a:r>
          </a:p>
          <a:p>
            <a:r>
              <a:rPr lang="en-US" b="1" dirty="0" smtClean="0"/>
              <a:t>      25 X 25 </a:t>
            </a:r>
            <a:r>
              <a:rPr lang="en-US" b="1" dirty="0" err="1" smtClean="0"/>
              <a:t>px</a:t>
            </a:r>
            <a:r>
              <a:rPr lang="en-US" b="1" dirty="0" smtClean="0"/>
              <a:t> patches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570838" y="4402199"/>
            <a:ext cx="171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Patch Clustering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7987" y="2602927"/>
            <a:ext cx="838200" cy="41417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9641503" y="229844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217892" y="2306637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0126905" y="230199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1495147" y="2317261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9156101" y="2295696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024735" y="2322656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711186" y="230126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597317" y="2295696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1806187" y="25282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3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 – Interest Point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detect interest points using Harris detectors</a:t>
            </a:r>
          </a:p>
          <a:p>
            <a:pPr lvl="1"/>
            <a:r>
              <a:rPr lang="en-US" dirty="0" smtClean="0"/>
              <a:t>Compute sample covariance matrix M for (2D) intensity gradient at each pixel.</a:t>
            </a:r>
          </a:p>
          <a:p>
            <a:pPr lvl="1"/>
            <a:r>
              <a:rPr lang="en-US" dirty="0" smtClean="0"/>
              <a:t>Compute corner response (C = f(</a:t>
            </a:r>
            <a:r>
              <a:rPr lang="en-US" dirty="0" err="1" smtClean="0"/>
              <a:t>EigenVals</a:t>
            </a:r>
            <a:r>
              <a:rPr lang="en-US" dirty="0" smtClean="0"/>
              <a:t>(M))). </a:t>
            </a:r>
          </a:p>
          <a:p>
            <a:pPr lvl="1"/>
            <a:r>
              <a:rPr lang="en-US" dirty="0" smtClean="0"/>
              <a:t>Interest points – maxima of </a:t>
            </a:r>
            <a:r>
              <a:rPr lang="en-US" dirty="0" err="1" smtClean="0"/>
              <a:t>thresholded</a:t>
            </a:r>
            <a:r>
              <a:rPr lang="en-US" dirty="0" smtClean="0"/>
              <a:t> C.</a:t>
            </a:r>
          </a:p>
          <a:p>
            <a:pPr lvl="1"/>
            <a:r>
              <a:rPr lang="en-US" dirty="0" smtClean="0"/>
              <a:t>Take 25X25 pixel patches.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873" y="2689224"/>
            <a:ext cx="990600" cy="1504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86" y="2698749"/>
            <a:ext cx="952500" cy="1495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705" y="2714943"/>
            <a:ext cx="1028461" cy="150495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1328400" y="33791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308080" y="381603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612880" y="31759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50320" y="392779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907520" y="366363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673840" y="350107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389360" y="273907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571" y="2714943"/>
            <a:ext cx="916380" cy="1479232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0515600" y="3379154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775440" y="389731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155680" y="3582354"/>
            <a:ext cx="60960" cy="7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754" y="4219893"/>
            <a:ext cx="1411593" cy="13321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091" y="4219893"/>
            <a:ext cx="1500823" cy="133219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564984" y="4674985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96550" y="454879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21" y="386920"/>
            <a:ext cx="10515600" cy="1325563"/>
          </a:xfrm>
        </p:spPr>
        <p:txBody>
          <a:bodyPr/>
          <a:lstStyle/>
          <a:p>
            <a:r>
              <a:rPr lang="en-US" dirty="0" smtClean="0"/>
              <a:t>Local code-book creation – Agglomerative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9434" y="3688647"/>
            <a:ext cx="2887187" cy="503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282" y="1807565"/>
            <a:ext cx="337185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10" y="4617689"/>
            <a:ext cx="1438275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496" y="5356268"/>
            <a:ext cx="1571625" cy="476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8498" y="1941987"/>
            <a:ext cx="59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pair of patches (</a:t>
            </a:r>
            <a:r>
              <a:rPr lang="en-US" dirty="0" err="1" smtClean="0"/>
              <a:t>p,q</a:t>
            </a:r>
            <a:r>
              <a:rPr lang="en-US" dirty="0" smtClean="0"/>
              <a:t>): Normalized Grayscale correlation =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85" y="2406401"/>
            <a:ext cx="643729" cy="588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314" y="2406401"/>
            <a:ext cx="620451" cy="593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88397" y="246275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NGC = 0.9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585" y="3136838"/>
            <a:ext cx="643729" cy="588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9442" y="3132307"/>
            <a:ext cx="612323" cy="59901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82578" y="324664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NGC = 0.4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8498" y="3803316"/>
            <a:ext cx="899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with each patch as a separate cluster. Merge two clusters if they are similar.</a:t>
            </a:r>
          </a:p>
          <a:p>
            <a:r>
              <a:rPr lang="en-US" dirty="0" smtClean="0"/>
              <a:t>(Average of pair-wise NGCs of each pair in C1 X C2. t = 0.7 for their experiments)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8551" y="5432468"/>
            <a:ext cx="828675" cy="400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496" y="4557082"/>
            <a:ext cx="1438275" cy="46672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111604" y="5084414"/>
            <a:ext cx="0" cy="3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2369" y="5037316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NGC</a:t>
            </a:r>
            <a:r>
              <a:rPr lang="en-US" sz="1100" baseline="-25000" dirty="0" smtClean="0"/>
              <a:t>0,0</a:t>
            </a:r>
            <a:r>
              <a:rPr lang="en-US" sz="1100" dirty="0" smtClean="0"/>
              <a:t> = 0.9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2297930" y="5168121"/>
            <a:ext cx="314917" cy="26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12847" y="5084414"/>
            <a:ext cx="0" cy="27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</p:cNvCxnSpPr>
          <p:nvPr/>
        </p:nvCxnSpPr>
        <p:spPr>
          <a:xfrm flipH="1">
            <a:off x="2111601" y="5084414"/>
            <a:ext cx="501247" cy="29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111602" y="5037316"/>
            <a:ext cx="952111" cy="3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00565" y="5037316"/>
            <a:ext cx="463147" cy="3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48334" y="5063136"/>
            <a:ext cx="2707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Similarity(C1, C2) = 0.85</a:t>
            </a:r>
          </a:p>
          <a:p>
            <a:r>
              <a:rPr lang="en-US" dirty="0" smtClean="0"/>
              <a:t>(C1 and C2 will be merged)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596181" y="499083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47146" y="43857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47146" y="572753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828" y="6364220"/>
            <a:ext cx="3686891" cy="4937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9719" y="6404025"/>
            <a:ext cx="838200" cy="41417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62986" y="6068764"/>
            <a:ext cx="1132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no more clustering possible, average patches in each cluster to obtain representative patch for each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5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code-book creation: Input =&gt; 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9543" y="5401894"/>
            <a:ext cx="2604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Training images + </a:t>
            </a:r>
          </a:p>
          <a:p>
            <a:r>
              <a:rPr lang="en-US" b="1" dirty="0" smtClean="0"/>
              <a:t>Labels (object categories)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117894" y="4722662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-1" b="50735"/>
          <a:stretch/>
        </p:blipFill>
        <p:spPr>
          <a:xfrm>
            <a:off x="7540551" y="1837711"/>
            <a:ext cx="3093252" cy="152391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457215" y="272294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642111" y="2730674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344684" y="270479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101932" y="2704800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217379" y="2721879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32412" y="274061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68656" y="2731817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59025" y="2740612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43" y="1714929"/>
            <a:ext cx="1955558" cy="30077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813513" y="3361625"/>
            <a:ext cx="226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Interest Point Patches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77101" y="5540393"/>
            <a:ext cx="221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 object code-book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310034" y="3175048"/>
            <a:ext cx="1538545" cy="742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602" y="4479711"/>
            <a:ext cx="969371" cy="950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640" y="4430893"/>
            <a:ext cx="908347" cy="999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3911" y="4479711"/>
            <a:ext cx="799892" cy="8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Shape Model creation from local code-book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training images, match codebook entries to interest point image patches using the similarity measure.</a:t>
            </a:r>
          </a:p>
          <a:p>
            <a:r>
              <a:rPr lang="en-US" dirty="0" smtClean="0"/>
              <a:t>Activate all entries whose similarity is above threshold ‘t’.</a:t>
            </a:r>
          </a:p>
          <a:p>
            <a:r>
              <a:rPr lang="en-US" dirty="0" smtClean="0"/>
              <a:t>For each activated entry, store positions it was activated in </a:t>
            </a:r>
            <a:r>
              <a:rPr lang="en-US" dirty="0" err="1" smtClean="0"/>
              <a:t>wrt</a:t>
            </a:r>
            <a:r>
              <a:rPr lang="en-US" dirty="0" smtClean="0"/>
              <a:t>. object center.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266" y="4330666"/>
            <a:ext cx="750216" cy="735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539" y="5219829"/>
            <a:ext cx="750216" cy="8252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443" y="4553734"/>
            <a:ext cx="1411593" cy="13321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02673" y="5008826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34239" y="4882633"/>
            <a:ext cx="183148" cy="211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72640" y="4513301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={&lt;x1, y1&gt;, &lt;x2, y2&gt;, &lt;x3, y3&gt;, &lt;x4, y4&gt;}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453" y="4196234"/>
            <a:ext cx="1064233" cy="10043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99817" y="544778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={&lt;x6, y6&gt;}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2" idx="0"/>
          </p:cNvCxnSpPr>
          <p:nvPr/>
        </p:nvCxnSpPr>
        <p:spPr>
          <a:xfrm flipV="1">
            <a:off x="2034239" y="4553734"/>
            <a:ext cx="1" cy="666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34239" y="5210403"/>
            <a:ext cx="705797" cy="8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1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7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a glance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2396331"/>
            <a:ext cx="81057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2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448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Combined Object Categorization and Segmentation with an Implicit Shape Model</vt:lpstr>
      <vt:lpstr>Overview</vt:lpstr>
      <vt:lpstr>Local code-book creation</vt:lpstr>
      <vt:lpstr>Local code-book creation – Interest Point Detection</vt:lpstr>
      <vt:lpstr>Local code-book creation – Agglomerative Clustering</vt:lpstr>
      <vt:lpstr>Local code-book creation: Input =&gt; Output</vt:lpstr>
      <vt:lpstr>Implicit Shape Model creation from local code-book</vt:lpstr>
      <vt:lpstr>PowerPoint Presentation</vt:lpstr>
      <vt:lpstr>At a glance</vt:lpstr>
      <vt:lpstr>Potential discussion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Object Categorization and Segmentation with an Implicit Shape Model</dc:title>
  <dc:creator>Mukul Sati</dc:creator>
  <cp:lastModifiedBy>Mukul Sati</cp:lastModifiedBy>
  <cp:revision>35</cp:revision>
  <dcterms:created xsi:type="dcterms:W3CDTF">2016-02-17T18:40:11Z</dcterms:created>
  <dcterms:modified xsi:type="dcterms:W3CDTF">2016-02-17T20:56:02Z</dcterms:modified>
</cp:coreProperties>
</file>