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  <p:sldId id="266" r:id="rId9"/>
    <p:sldId id="263" r:id="rId10"/>
    <p:sldId id="267" r:id="rId11"/>
    <p:sldId id="268" r:id="rId12"/>
    <p:sldId id="269" r:id="rId13"/>
    <p:sldId id="270" r:id="rId14"/>
    <p:sldId id="271" r:id="rId15"/>
    <p:sldId id="265" r:id="rId16"/>
    <p:sldId id="264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78" r:id="rId28"/>
    <p:sldId id="284" r:id="rId29"/>
    <p:sldId id="283" r:id="rId30"/>
    <p:sldId id="287" r:id="rId31"/>
    <p:sldId id="285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28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9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2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2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7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7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1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3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8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4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0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34B6-1103-4777-865D-4EEE87E9CB6F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CNN Applications -</a:t>
            </a:r>
            <a:br>
              <a:rPr lang="en-US" dirty="0" smtClean="0"/>
            </a:br>
            <a:r>
              <a:rPr lang="en-US" dirty="0" smtClean="0"/>
              <a:t>3D Mesh Labeling via CNNs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54" y="6033053"/>
            <a:ext cx="3207027" cy="457200"/>
          </a:xfrm>
        </p:spPr>
        <p:txBody>
          <a:bodyPr/>
          <a:lstStyle/>
          <a:p>
            <a:r>
              <a:rPr lang="en-US" dirty="0" err="1" smtClean="0"/>
              <a:t>Guo</a:t>
            </a:r>
            <a:r>
              <a:rPr lang="en-US" dirty="0" smtClean="0"/>
              <a:t> et al.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753058" y="6033053"/>
            <a:ext cx="3207027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/>
              <a:t>Presented by: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Mukul Sati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2/22/2016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41785" y="5070668"/>
            <a:ext cx="64050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Images and materials sourced off:</a:t>
            </a:r>
          </a:p>
          <a:p>
            <a:r>
              <a:rPr lang="en-US" sz="1600" dirty="0" smtClean="0"/>
              <a:t>3D Mesh Labeling via Deep CNNs – </a:t>
            </a:r>
            <a:r>
              <a:rPr lang="en-US" sz="1600" dirty="0" err="1" smtClean="0"/>
              <a:t>Guo</a:t>
            </a:r>
            <a:r>
              <a:rPr lang="en-US" sz="1600" dirty="0" smtClean="0"/>
              <a:t> et  al.</a:t>
            </a:r>
          </a:p>
          <a:p>
            <a:r>
              <a:rPr lang="en-US" sz="1600" dirty="0" smtClean="0"/>
              <a:t>The Princeton Shape Benchmark – </a:t>
            </a:r>
            <a:r>
              <a:rPr lang="en-US" sz="1600" dirty="0" err="1" smtClean="0"/>
              <a:t>Shilane</a:t>
            </a:r>
            <a:r>
              <a:rPr lang="en-US" sz="1600" dirty="0"/>
              <a:t> </a:t>
            </a:r>
            <a:r>
              <a:rPr lang="en-US" sz="1600" dirty="0" smtClean="0"/>
              <a:t>et al.</a:t>
            </a:r>
          </a:p>
          <a:p>
            <a:r>
              <a:rPr lang="en-US" sz="1600" dirty="0" smtClean="0"/>
              <a:t>Learning 3D Mesh Segmentation and Labeling – </a:t>
            </a:r>
            <a:r>
              <a:rPr lang="en-US" sz="1600" dirty="0" err="1" smtClean="0"/>
              <a:t>Kalogerakis</a:t>
            </a:r>
            <a:r>
              <a:rPr lang="en-US" sz="1600" dirty="0" smtClean="0"/>
              <a:t> et al.</a:t>
            </a:r>
          </a:p>
          <a:p>
            <a:r>
              <a:rPr lang="en-US" sz="1600" dirty="0" smtClean="0"/>
              <a:t>Shape matching and recognition using shape contexts – </a:t>
            </a:r>
            <a:r>
              <a:rPr lang="en-US" sz="1600" dirty="0" err="1" smtClean="0"/>
              <a:t>Belongie</a:t>
            </a:r>
            <a:r>
              <a:rPr lang="en-US" sz="1600" dirty="0" smtClean="0"/>
              <a:t> et al.</a:t>
            </a:r>
          </a:p>
          <a:p>
            <a:r>
              <a:rPr lang="en-US" sz="1600" dirty="0" smtClean="0"/>
              <a:t>Consistent Mesh Partitioning and </a:t>
            </a:r>
            <a:r>
              <a:rPr lang="en-US" sz="1600" dirty="0" err="1" smtClean="0"/>
              <a:t>Skeletonisation</a:t>
            </a:r>
            <a:r>
              <a:rPr lang="en-US" sz="1600" dirty="0" smtClean="0"/>
              <a:t> using SDFs – </a:t>
            </a:r>
            <a:r>
              <a:rPr lang="en-US" sz="1600" dirty="0" err="1" smtClean="0"/>
              <a:t>Shapira</a:t>
            </a:r>
            <a:r>
              <a:rPr lang="en-US" sz="1600" dirty="0" smtClean="0"/>
              <a:t> et al.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457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step - Label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Obtained a labeled novel mesh. However, there may be slight inconsistencies, as decisions were taken for each triangle separately.</a:t>
            </a:r>
          </a:p>
          <a:p>
            <a:r>
              <a:rPr lang="en-US" dirty="0" smtClean="0"/>
              <a:t>“Smoothen” the labeling by optimizing an appropriate energy function.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192" y="3348450"/>
            <a:ext cx="1869795" cy="2828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17" y="3348452"/>
            <a:ext cx="1869796" cy="282851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169017" y="4762706"/>
            <a:ext cx="1609470" cy="740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Label Optimization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7388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triangle t (equivalently its feature vector v):</a:t>
            </a:r>
          </a:p>
          <a:p>
            <a:pPr lvl="1"/>
            <a:r>
              <a:rPr lang="en-US" dirty="0" smtClean="0"/>
              <a:t>Term to minimize inconsistency between label k and p(t | k):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Penalize if this t is being assigned a head label: –log(p(k)).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651" y="2572370"/>
            <a:ext cx="1169586" cy="12044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98191" y="3091741"/>
            <a:ext cx="196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p(torso | v) = 0.95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98191" y="272240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p(head | v) = 0.05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762" y="4357857"/>
            <a:ext cx="1666875" cy="16954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2733261" y="4523614"/>
            <a:ext cx="16981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3714" y="4357857"/>
            <a:ext cx="1789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Penalty if t was labeled head</a:t>
            </a:r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>
            <a:off x="3901092" y="2677629"/>
            <a:ext cx="1060704" cy="9144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482009" y="5623664"/>
            <a:ext cx="16981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33247" y="584776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p(x)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3608705" y="485800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-log p(x)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28981" y="5386099"/>
            <a:ext cx="1789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Penalty if t was labeled torso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841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triangle t (equivalently its feature vector v):</a:t>
            </a:r>
          </a:p>
          <a:p>
            <a:pPr lvl="1"/>
            <a:r>
              <a:rPr lang="en-US" dirty="0" smtClean="0"/>
              <a:t>Term to minimize inconsistency between label k and p(t | k).</a:t>
            </a:r>
          </a:p>
          <a:p>
            <a:pPr lvl="1"/>
            <a:r>
              <a:rPr lang="en-US" dirty="0" smtClean="0"/>
              <a:t>Term to ensure smoothness amongst neighboring triangles.</a:t>
            </a:r>
          </a:p>
          <a:p>
            <a:pPr lvl="2"/>
            <a:r>
              <a:rPr lang="en-US" dirty="0" smtClean="0"/>
              <a:t>0 penalty if the labels are the same.</a:t>
            </a:r>
          </a:p>
          <a:p>
            <a:pPr lvl="2"/>
            <a:r>
              <a:rPr lang="en-US" dirty="0" smtClean="0"/>
              <a:t>Penalize otherwise based on distance between centroids and dihedral angles.</a:t>
            </a:r>
          </a:p>
          <a:p>
            <a:pPr marL="1371600" lvl="3" indent="0">
              <a:buNone/>
            </a:pPr>
            <a:r>
              <a:rPr lang="en-US" dirty="0" smtClean="0"/>
              <a:t>-log(k * </a:t>
            </a:r>
            <a:r>
              <a:rPr lang="en-US" dirty="0" err="1" smtClean="0"/>
              <a:t>dist</a:t>
            </a:r>
            <a:r>
              <a:rPr lang="en-US" dirty="0" smtClean="0"/>
              <a:t> * dihedral angle) (k – tunable constant)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92891" y="6085521"/>
            <a:ext cx="789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penalty                                                              Low penalties (High </a:t>
            </a:r>
            <a:r>
              <a:rPr lang="en-US" dirty="0" err="1" smtClean="0"/>
              <a:t>dist</a:t>
            </a:r>
            <a:r>
              <a:rPr lang="en-US" dirty="0" smtClean="0"/>
              <a:t> * dihedral)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026" y="4474209"/>
            <a:ext cx="1828800" cy="14763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865" y="4390459"/>
            <a:ext cx="2825103" cy="16950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552" y="4575386"/>
            <a:ext cx="1491870" cy="134560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3758" y="3110547"/>
            <a:ext cx="1666875" cy="16954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950243" y="460045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p(x)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9925701" y="361069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-log p(x)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Optimization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5212" y="2622792"/>
            <a:ext cx="4981575" cy="756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201" y="4316896"/>
            <a:ext cx="2809875" cy="47625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0"/>
          </p:cNvCxnSpPr>
          <p:nvPr/>
        </p:nvCxnSpPr>
        <p:spPr>
          <a:xfrm flipH="1">
            <a:off x="4277139" y="3448878"/>
            <a:ext cx="791818" cy="86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574" y="4311408"/>
            <a:ext cx="4876800" cy="733425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7553739" y="3448878"/>
            <a:ext cx="669235" cy="86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10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Optimization – (Local) Objective minimization using multi-label graph-cuts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Fast Approximate Energy Minimization via Graph Cuts – </a:t>
            </a:r>
            <a:r>
              <a:rPr lang="en-US" sz="1600" dirty="0" err="1" smtClean="0"/>
              <a:t>Boykov</a:t>
            </a:r>
            <a:r>
              <a:rPr lang="en-US" sz="1600" dirty="0" smtClean="0"/>
              <a:t> et al.</a:t>
            </a:r>
          </a:p>
          <a:p>
            <a:r>
              <a:rPr lang="en-US" sz="1600" dirty="0" smtClean="0"/>
              <a:t>Start with the labels obtained using </a:t>
            </a:r>
          </a:p>
          <a:p>
            <a:r>
              <a:rPr lang="en-US" sz="1600" dirty="0" smtClean="0"/>
              <a:t>Consider each pair of labels and find the corresponding triangle sets.</a:t>
            </a:r>
          </a:p>
          <a:p>
            <a:r>
              <a:rPr lang="en-US" sz="1600" dirty="0" smtClean="0"/>
              <a:t>For each triangle set, allow two types of moves for optimization of objective:</a:t>
            </a:r>
          </a:p>
          <a:p>
            <a:pPr lvl="1"/>
            <a:r>
              <a:rPr lang="en-US" sz="1200" dirty="0" smtClean="0"/>
              <a:t>Label-swap: The labels of two triangles are swapped.</a:t>
            </a:r>
          </a:p>
          <a:p>
            <a:pPr lvl="1"/>
            <a:r>
              <a:rPr lang="en-US" sz="1200" dirty="0" smtClean="0"/>
              <a:t>Label-expansion: The label of a triangle is switched to the other label.</a:t>
            </a:r>
          </a:p>
          <a:p>
            <a:r>
              <a:rPr lang="en-US" sz="1600" dirty="0" smtClean="0"/>
              <a:t>The authors frame finding optimal swap and expansion moves as finding a </a:t>
            </a:r>
            <a:r>
              <a:rPr lang="en-US" sz="1600" dirty="0" err="1" smtClean="0"/>
              <a:t>minimium</a:t>
            </a:r>
            <a:r>
              <a:rPr lang="en-US" sz="1600" dirty="0" smtClean="0"/>
              <a:t> cut in an appropriate graph.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78" y="4702417"/>
            <a:ext cx="866775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769" y="4001294"/>
            <a:ext cx="1673683" cy="21642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463" y="4069896"/>
            <a:ext cx="1471588" cy="20270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82769" y="615008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Labels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34421" y="6148839"/>
            <a:ext cx="2239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Considering torso and</a:t>
            </a:r>
          </a:p>
          <a:p>
            <a:r>
              <a:rPr lang="en-US" dirty="0" smtClean="0"/>
              <a:t> head triangles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593" y="5377311"/>
            <a:ext cx="650258" cy="10080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3735" y="4211642"/>
            <a:ext cx="1533525" cy="108585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5533606" y="4994084"/>
            <a:ext cx="1148772" cy="693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33606" y="6232270"/>
            <a:ext cx="210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and execute </a:t>
            </a:r>
          </a:p>
          <a:p>
            <a:r>
              <a:rPr lang="en-US" dirty="0" smtClean="0"/>
              <a:t>optimal swap moves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5587" y="4069896"/>
            <a:ext cx="977868" cy="12753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2829" y="5340117"/>
            <a:ext cx="650258" cy="1008072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9482829" y="4754567"/>
            <a:ext cx="301251" cy="99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55923" y="6232271"/>
            <a:ext cx="2575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and execute </a:t>
            </a:r>
          </a:p>
          <a:p>
            <a:r>
              <a:rPr lang="en-US" dirty="0" smtClean="0"/>
              <a:t>optimal expansion moves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4786" y="4211642"/>
            <a:ext cx="1533525" cy="1085850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11" idx="3"/>
          </p:cNvCxnSpPr>
          <p:nvPr/>
        </p:nvCxnSpPr>
        <p:spPr>
          <a:xfrm>
            <a:off x="6157260" y="4754567"/>
            <a:ext cx="383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75775" y="4075974"/>
            <a:ext cx="990600" cy="129540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9592384" y="4723674"/>
            <a:ext cx="383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990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feature-set to rule them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different meshes. </a:t>
            </a:r>
          </a:p>
          <a:p>
            <a:endParaRPr lang="en-US" dirty="0" smtClean="0"/>
          </a:p>
          <a:p>
            <a:r>
              <a:rPr lang="en-US" dirty="0" smtClean="0"/>
              <a:t>A particular feature f</a:t>
            </a:r>
            <a:r>
              <a:rPr lang="en-US" baseline="-25000" dirty="0" smtClean="0"/>
              <a:t>i</a:t>
            </a:r>
            <a:r>
              <a:rPr lang="en-US" dirty="0" smtClean="0"/>
              <a:t> that works for one class of meshes may not work for another.</a:t>
            </a:r>
          </a:p>
          <a:p>
            <a:endParaRPr lang="en-US" dirty="0" smtClean="0"/>
          </a:p>
          <a:p>
            <a:r>
              <a:rPr lang="en-US" dirty="0" smtClean="0"/>
              <a:t>Some approaches learn a linear combination of features for each class of mesh: f:t -&gt; R</a:t>
            </a:r>
            <a:r>
              <a:rPr lang="en-US" baseline="30000" dirty="0" smtClean="0"/>
              <a:t>n</a:t>
            </a:r>
            <a:r>
              <a:rPr lang="en-US" dirty="0" smtClean="0"/>
              <a:t> = a</a:t>
            </a:r>
            <a:r>
              <a:rPr lang="en-US" baseline="-25000" dirty="0" smtClean="0"/>
              <a:t>1</a:t>
            </a:r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+  a</a:t>
            </a:r>
            <a:r>
              <a:rPr lang="en-US" baseline="-25000" dirty="0" smtClean="0"/>
              <a:t>2</a:t>
            </a:r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 + … </a:t>
            </a:r>
          </a:p>
          <a:p>
            <a:endParaRPr lang="en-US" dirty="0" smtClean="0"/>
          </a:p>
          <a:p>
            <a:r>
              <a:rPr lang="en-US" dirty="0" smtClean="0"/>
              <a:t>The approach using CNNs learns a non-linear combination of features.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102" name="Picture 6" descr="http://www.film.com/wp-content/uploads/2011/06/One-Ring-to-Rule-Them-All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5" y="536825"/>
            <a:ext cx="1901825" cy="122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82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CNNs for 3D Mesh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geometry features for each triangle face.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652" y="2940050"/>
            <a:ext cx="30003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77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CNNs for 3D Mesh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the features in a 2D grid that will serve as the input to the CNN.</a:t>
            </a:r>
          </a:p>
          <a:p>
            <a:r>
              <a:rPr lang="en-US" dirty="0" smtClean="0"/>
              <a:t>A key experiment in the work is showing that </a:t>
            </a:r>
            <a:r>
              <a:rPr lang="en-US" b="1" dirty="0" smtClean="0"/>
              <a:t>any</a:t>
            </a:r>
            <a:r>
              <a:rPr lang="en-US" dirty="0" smtClean="0"/>
              <a:t> mapping from the 1D set of features to the 2D grid leads to a performant labeler.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277" y="3617119"/>
            <a:ext cx="3291523" cy="23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6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structure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" y="2124519"/>
            <a:ext cx="11094720" cy="374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92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training triangle, for an indicator vector for its label.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856" y="3054561"/>
            <a:ext cx="2724150" cy="27336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657600" y="3510546"/>
            <a:ext cx="3098800" cy="13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56400" y="3261360"/>
            <a:ext cx="17956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 = [0, 1, 0, 0, 0]</a:t>
            </a:r>
            <a:r>
              <a:rPr lang="en-US" baseline="30000" dirty="0" smtClean="0"/>
              <a:t>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 = [0, 0, 1, 0, 0]</a:t>
            </a:r>
            <a:r>
              <a:rPr lang="en-US" baseline="30000" dirty="0" smtClean="0"/>
              <a:t>T</a:t>
            </a:r>
            <a:endParaRPr lang="en-US" baseline="300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901440" y="4560094"/>
            <a:ext cx="2854960" cy="17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87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3D Mesh Labeling Problem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224021" y="3535497"/>
            <a:ext cx="1574276" cy="735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710" y="2455343"/>
            <a:ext cx="2724150" cy="27336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746" y="2073015"/>
            <a:ext cx="1914525" cy="2895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06808" y="5166276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Triangle 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71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 the squared error between the label probabilities and the indicator matrix to 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903" y="2623185"/>
            <a:ext cx="4195128" cy="394231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840990" y="4083919"/>
            <a:ext cx="0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40990" y="4957679"/>
            <a:ext cx="0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830830" y="3199999"/>
            <a:ext cx="0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552" y="3791880"/>
            <a:ext cx="3495675" cy="4667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732709" y="440717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sigmoid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499029" y="4107456"/>
            <a:ext cx="396240" cy="29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950389" y="4211732"/>
            <a:ext cx="95409" cy="56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65750" y="4773013"/>
            <a:ext cx="166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Indicator vector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238" y="5733113"/>
            <a:ext cx="1025778" cy="1029364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>
            <a:off x="1629499" y="5233862"/>
            <a:ext cx="659255" cy="47290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18758" y="2623185"/>
            <a:ext cx="281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prob</a:t>
            </a:r>
            <a:r>
              <a:rPr lang="en-US" dirty="0" smtClean="0"/>
              <a:t> = [0.0, 0.5, 0.5, 0.0, 0.0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220825" y="4083919"/>
            <a:ext cx="0" cy="66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220825" y="3134870"/>
            <a:ext cx="0" cy="66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20573" y="4929241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 = [0, 1, 0, 0, 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74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learned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After each stage of the CNN, the feature maps (learned weights W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= {w</a:t>
            </a:r>
            <a:r>
              <a:rPr lang="en-US" sz="2400" baseline="-25000" dirty="0" smtClean="0"/>
              <a:t>i1</a:t>
            </a:r>
            <a:r>
              <a:rPr lang="en-US" sz="2400" dirty="0" smtClean="0"/>
              <a:t>, w</a:t>
            </a:r>
            <a:r>
              <a:rPr lang="en-US" sz="2400" baseline="-25000" dirty="0" smtClean="0"/>
              <a:t>i2</a:t>
            </a:r>
            <a:r>
              <a:rPr lang="en-US" sz="2400" dirty="0" smtClean="0"/>
              <a:t>,…w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}) can be used to transform each triangle’s feature vector into some d-dimensional space.</a:t>
            </a:r>
          </a:p>
          <a:p>
            <a:pPr lvl="1"/>
            <a:r>
              <a:rPr lang="en-US" sz="2000" dirty="0" smtClean="0"/>
              <a:t>Forward propagate feature vector v for triangle t </a:t>
            </a:r>
            <a:r>
              <a:rPr lang="en-US" sz="2000" dirty="0" err="1" smtClean="0"/>
              <a:t>upto</a:t>
            </a:r>
            <a:r>
              <a:rPr lang="en-US" sz="2000" dirty="0" smtClean="0"/>
              <a:t> a layer to get input P to the layer P = {p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p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….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}</a:t>
            </a:r>
          </a:p>
          <a:p>
            <a:pPr lvl="1"/>
            <a:r>
              <a:rPr lang="en-US" sz="2000" dirty="0" smtClean="0"/>
              <a:t>For feature map W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, compute </a:t>
            </a:r>
            <a:r>
              <a:rPr lang="en-US" sz="2000" dirty="0" err="1" smtClean="0"/>
              <a:t>W</a:t>
            </a:r>
            <a:r>
              <a:rPr lang="en-US" sz="2000" baseline="-25000" dirty="0" err="1" smtClean="0"/>
              <a:t>i</a:t>
            </a:r>
            <a:r>
              <a:rPr lang="en-US" sz="2000" baseline="30000" dirty="0" err="1" smtClean="0"/>
              <a:t>T</a:t>
            </a:r>
            <a:r>
              <a:rPr lang="en-US" sz="2000" dirty="0" err="1" smtClean="0"/>
              <a:t>p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Stack the above to get the transformed vector at each stage (input – X, final labels – p, intermediate – Y, v)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83" y="4258945"/>
            <a:ext cx="2576377" cy="24211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8960" y="4124008"/>
            <a:ext cx="396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</a:p>
          <a:p>
            <a:endParaRPr lang="en-US" dirty="0" smtClean="0"/>
          </a:p>
          <a:p>
            <a:r>
              <a:rPr lang="en-US" dirty="0" smtClean="0"/>
              <a:t>v</a:t>
            </a:r>
          </a:p>
          <a:p>
            <a:endParaRPr lang="en-US" dirty="0"/>
          </a:p>
          <a:p>
            <a:r>
              <a:rPr lang="en-US" dirty="0" smtClean="0"/>
              <a:t>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5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learned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each CNN layer, compute a representative feature vector for each label at by averaging all the feature vectors of triangles with the label.</a:t>
            </a:r>
          </a:p>
          <a:p>
            <a:r>
              <a:rPr lang="en-US" dirty="0" smtClean="0"/>
              <a:t>Compute and visualize the distance between the feature vector for a triangle and the average feature vector for its label.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95" y="3567113"/>
            <a:ext cx="8858250" cy="2609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7200" y="6441440"/>
            <a:ext cx="841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 Leg     Torso         Upper leg       Foot            Head     Lower Arm   Upper Arm    Hand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09696" y="4001294"/>
            <a:ext cx="1488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</a:p>
          <a:p>
            <a:r>
              <a:rPr lang="en-US" dirty="0" smtClean="0"/>
              <a:t>(Geometry features)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9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learned features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1743" y="1565671"/>
            <a:ext cx="4047048" cy="43513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440" y="2033180"/>
            <a:ext cx="4028420" cy="37856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48274" y="2033180"/>
            <a:ext cx="5634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51485" y="6044355"/>
            <a:ext cx="400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Lower Leg       Torso    Upper leg   Foot      Head  Lower Arm Upper      Hand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                                                                                                    Arm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66299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learned features – Approach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cluster the vectors and color each triangle based on cluster it belongs to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502" y="3036572"/>
            <a:ext cx="2935025" cy="31403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56167" y="2665972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           Y             p          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96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learning a linear combination of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612" y="2367756"/>
            <a:ext cx="8486775" cy="3267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0339387" y="4551680"/>
            <a:ext cx="795973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247120" y="437717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53684" y="284926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10372010" y="3011379"/>
            <a:ext cx="381674" cy="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147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Blended categories and transfer of learning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602" y="3491070"/>
            <a:ext cx="6238875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322" y="1637585"/>
            <a:ext cx="6229350" cy="1647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602" y="5024752"/>
            <a:ext cx="6181725" cy="133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44827" y="4628276"/>
            <a:ext cx="486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                                                           Testing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25040" y="1690688"/>
            <a:ext cx="0" cy="28671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1039844" y="3100743"/>
            <a:ext cx="200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Blended Categories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44542" y="5011340"/>
            <a:ext cx="13916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Learning</a:t>
            </a:r>
          </a:p>
          <a:p>
            <a:r>
              <a:rPr lang="en-US" dirty="0" smtClean="0"/>
              <a:t>Transfers to</a:t>
            </a:r>
          </a:p>
          <a:p>
            <a:r>
              <a:rPr lang="en-US" dirty="0" smtClean="0"/>
              <a:t>similar, but </a:t>
            </a:r>
          </a:p>
          <a:p>
            <a:r>
              <a:rPr lang="en-US" dirty="0" smtClean="0"/>
              <a:t>novel object </a:t>
            </a:r>
          </a:p>
          <a:p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45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Briefly - Learning to Generate Chairs, Tables and Cars with CNNs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9360" y="2113280"/>
            <a:ext cx="94284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Training – Take object O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, a known camera viewpoint and transformation vector (rotation, translation, zoom, change hue, </a:t>
            </a:r>
            <a:r>
              <a:rPr lang="en-US" sz="2800" dirty="0" err="1" smtClean="0"/>
              <a:t>etc</a:t>
            </a:r>
            <a:r>
              <a:rPr lang="en-US" sz="2800" dirty="0" smtClean="0"/>
              <a:t>). Create image and segmentation mask for O</a:t>
            </a:r>
            <a:r>
              <a:rPr lang="en-US" sz="2800" baseline="-25000" dirty="0" smtClean="0"/>
              <a:t>i</a:t>
            </a:r>
          </a:p>
          <a:p>
            <a:endParaRPr lang="en-US" sz="2800" dirty="0" smtClean="0"/>
          </a:p>
          <a:p>
            <a:r>
              <a:rPr lang="en-US" sz="2800" dirty="0" smtClean="0"/>
              <a:t>Runtime - Given object indicator vector ([0,…,1,…0]), novel viewpoint and transformation, generate an image of the object.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17815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to Generate Chairs, Tables and Cars with CNNs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5996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Reverse a CNN – start with input as the class, view and transformation.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Uconv</a:t>
            </a:r>
            <a:r>
              <a:rPr lang="en-US" sz="2000" dirty="0" smtClean="0"/>
              <a:t> = </a:t>
            </a:r>
            <a:r>
              <a:rPr lang="en-US" sz="2000" dirty="0" err="1" smtClean="0"/>
              <a:t>Unpool</a:t>
            </a:r>
            <a:r>
              <a:rPr lang="en-US" sz="2000" dirty="0" smtClean="0"/>
              <a:t> + Convolve</a:t>
            </a:r>
          </a:p>
          <a:p>
            <a:pPr lvl="1"/>
            <a:r>
              <a:rPr lang="en-US" sz="1600" dirty="0" err="1" smtClean="0"/>
              <a:t>Unpool</a:t>
            </a:r>
            <a:r>
              <a:rPr lang="en-US" sz="1600" dirty="0" smtClean="0"/>
              <a:t> – create an s X s block ‘B’ from a 1 X 1 block ‘A’ =&gt; </a:t>
            </a:r>
          </a:p>
          <a:p>
            <a:pPr lvl="2"/>
            <a:r>
              <a:rPr lang="en-US" sz="1200" dirty="0" smtClean="0"/>
              <a:t>B[0,0] = A[0,0]. </a:t>
            </a:r>
          </a:p>
          <a:p>
            <a:pPr lvl="2"/>
            <a:r>
              <a:rPr lang="en-US" sz="1200" dirty="0" smtClean="0"/>
              <a:t>B[</a:t>
            </a:r>
            <a:r>
              <a:rPr lang="en-US" sz="1200" dirty="0" err="1" smtClean="0"/>
              <a:t>i,j</a:t>
            </a:r>
            <a:r>
              <a:rPr lang="en-US" sz="1200" dirty="0" smtClean="0"/>
              <a:t> !(</a:t>
            </a:r>
            <a:r>
              <a:rPr lang="en-US" sz="1200" dirty="0" err="1" smtClean="0"/>
              <a:t>i</a:t>
            </a:r>
            <a:r>
              <a:rPr lang="en-US" sz="1200" dirty="0" smtClean="0"/>
              <a:t>=0&amp;j=0)] = 0</a:t>
            </a:r>
          </a:p>
          <a:p>
            <a:endParaRPr lang="en-US" sz="2000" dirty="0" smtClean="0"/>
          </a:p>
          <a:p>
            <a:r>
              <a:rPr lang="en-US" sz="2000" dirty="0" smtClean="0"/>
              <a:t>The segmentation mask is used to render a white background around the generated image.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885" y="2340928"/>
            <a:ext cx="6218555" cy="309233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6695440" y="2011680"/>
            <a:ext cx="711200" cy="161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68481" y="1690688"/>
            <a:ext cx="227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809 chairs in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39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605" y="1690688"/>
            <a:ext cx="6991350" cy="3476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855" y="5167313"/>
            <a:ext cx="4514850" cy="876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75497" y="6211669"/>
            <a:ext cx="12342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Minimize error between generated images by the network + masks and the images + masks generated using the same parameters</a:t>
            </a:r>
          </a:p>
          <a:p>
            <a:r>
              <a:rPr lang="en-US" dirty="0" smtClean="0"/>
              <a:t>by a rendering engine.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8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Slightly different from the 3D Mesh segmentation problem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251" y="3557751"/>
            <a:ext cx="2384097" cy="23924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609" y="2282940"/>
            <a:ext cx="1675537" cy="25341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24896" y="4849614"/>
            <a:ext cx="13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Triangle Mesh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069" y="1243965"/>
            <a:ext cx="1558833" cy="232574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13" idx="3"/>
            <a:endCxn id="3" idx="1"/>
          </p:cNvCxnSpPr>
          <p:nvPr/>
        </p:nvCxnSpPr>
        <p:spPr>
          <a:xfrm flipV="1">
            <a:off x="3902146" y="2406838"/>
            <a:ext cx="3541923" cy="114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3" idx="3"/>
            <a:endCxn id="12" idx="1"/>
          </p:cNvCxnSpPr>
          <p:nvPr/>
        </p:nvCxnSpPr>
        <p:spPr>
          <a:xfrm>
            <a:off x="3902146" y="3550013"/>
            <a:ext cx="3454105" cy="120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0516373">
            <a:off x="5272502" y="2833897"/>
            <a:ext cx="164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183133">
            <a:off x="5342511" y="4225207"/>
            <a:ext cx="100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Labeling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49747" y="6314817"/>
            <a:ext cx="709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Labeling – Segmentation + Recognize as instances of </a:t>
            </a:r>
            <a:r>
              <a:rPr lang="en-US" b="1" dirty="0" smtClean="0"/>
              <a:t>known</a:t>
            </a:r>
            <a:r>
              <a:rPr lang="en-US" dirty="0" smtClean="0"/>
              <a:t> part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15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learns a mapping f(object, view, transformation) = &lt;image pixels, segmentation pixels&gt;</a:t>
            </a:r>
          </a:p>
          <a:p>
            <a:r>
              <a:rPr lang="en-US" dirty="0" smtClean="0"/>
              <a:t>It essentially blends between objects in the training set (non-linearly). However, these may be “random” blends – without any information of the “shared” structure between different transforms and views of the same object.</a:t>
            </a:r>
          </a:p>
          <a:p>
            <a:r>
              <a:rPr lang="en-US" dirty="0" smtClean="0"/>
              <a:t>Hand-wave: </a:t>
            </a:r>
          </a:p>
          <a:p>
            <a:pPr lvl="1"/>
            <a:r>
              <a:rPr lang="en-US" dirty="0" smtClean="0"/>
              <a:t>In graphics, for spatial transformations, this ties with the notion of aligning all the objects before blending.</a:t>
            </a:r>
          </a:p>
          <a:p>
            <a:pPr lvl="1"/>
            <a:r>
              <a:rPr lang="en-US" dirty="0" smtClean="0"/>
              <a:t>The shared structure is captured and learned by assuming that there exists a probability distribution that corresponds to the manifold of chair images and by using some dense probability tricks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0896" y="2351286"/>
            <a:ext cx="5048250" cy="89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62887" y="3321407"/>
            <a:ext cx="313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Extrapolate novel views (green)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051" y="4456112"/>
            <a:ext cx="4219575" cy="790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77795" y="5246687"/>
            <a:ext cx="697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Arithmetic (done in feature space and visualized in image space)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65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9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Requires set of labeled “learning” examples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6493" y="2538650"/>
            <a:ext cx="1219048" cy="2450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28" y="2020341"/>
            <a:ext cx="2692063" cy="39619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585" y="2562331"/>
            <a:ext cx="1215032" cy="24271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59027" y="5168348"/>
            <a:ext cx="185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Novel Input 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6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 are object category specific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74" y="3125103"/>
            <a:ext cx="2717460" cy="11555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979" y="3702881"/>
            <a:ext cx="2920635" cy="596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376" y="2465281"/>
            <a:ext cx="27241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2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approach - Learn a way of labeling each triangle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training data, find a way to estimate p(label | triangle):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798" y="2592084"/>
            <a:ext cx="1914525" cy="289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323" y="3340976"/>
            <a:ext cx="753297" cy="13989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53620" y="330122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5%</a:t>
            </a:r>
          </a:p>
          <a:p>
            <a:r>
              <a:rPr lang="en-US" dirty="0" smtClean="0"/>
              <a:t>4%</a:t>
            </a:r>
          </a:p>
          <a:p>
            <a:r>
              <a:rPr lang="en-US" dirty="0" smtClean="0"/>
              <a:t>85%</a:t>
            </a:r>
          </a:p>
          <a:p>
            <a:r>
              <a:rPr lang="en-US" dirty="0" smtClean="0"/>
              <a:t>4%</a:t>
            </a:r>
          </a:p>
          <a:p>
            <a:r>
              <a:rPr lang="en-US" dirty="0" smtClean="0"/>
              <a:t>2%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4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triangle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 triangle by extracting relevant features.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Extract some number(s) representative of the geometric configuration for each triangle – extract some geometric features.</a:t>
            </a:r>
          </a:p>
          <a:p>
            <a:pPr lvl="1"/>
            <a:r>
              <a:rPr lang="en-US" dirty="0" smtClean="0"/>
              <a:t>Curvature</a:t>
            </a:r>
          </a:p>
          <a:p>
            <a:pPr lvl="1"/>
            <a:r>
              <a:rPr lang="en-US" dirty="0" smtClean="0"/>
              <a:t>Shape Diameter</a:t>
            </a:r>
          </a:p>
          <a:p>
            <a:pPr lvl="1"/>
            <a:r>
              <a:rPr lang="en-US" dirty="0" smtClean="0"/>
              <a:t>Shape Context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008" y="2329069"/>
            <a:ext cx="818322" cy="81832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00600" y="2643809"/>
            <a:ext cx="705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06150" y="245914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n </a:t>
            </a:r>
            <a:r>
              <a:rPr lang="en-US" dirty="0" smtClean="0"/>
              <a:t>{x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…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}</a:t>
            </a:r>
            <a:endParaRPr lang="en-US" baseline="300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94" y="4691346"/>
            <a:ext cx="1451068" cy="1485617"/>
          </a:xfrm>
          <a:prstGeom prst="rect">
            <a:avLst/>
          </a:prstGeom>
        </p:spPr>
      </p:pic>
      <p:pic>
        <p:nvPicPr>
          <p:cNvPr id="1026" name="Picture 2" descr="http://opticalengineering.spiedigitallibrary.org/data/Journals/OPTICE/22115/097201_1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149" y="4722001"/>
            <a:ext cx="1972434" cy="142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74" y="3503860"/>
            <a:ext cx="1781175" cy="26574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493" y="3560359"/>
            <a:ext cx="1705725" cy="25803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triangle labeling – Training process – assuming one v/s all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22050" y="1461516"/>
            <a:ext cx="10389289" cy="230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Triangles t is transformed to vector v in R</a:t>
            </a:r>
            <a:r>
              <a:rPr lang="en-US" baseline="30000" dirty="0" smtClean="0"/>
              <a:t>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p(label | t) =&gt; p(label | v).</a:t>
            </a:r>
          </a:p>
          <a:p>
            <a:r>
              <a:rPr lang="en-US" dirty="0" smtClean="0"/>
              <a:t>Model the probability distribution of each label: p(label | v) = f(</a:t>
            </a:r>
            <a:r>
              <a:rPr lang="az-Cyrl-AZ" dirty="0" smtClean="0"/>
              <a:t>Ѳ</a:t>
            </a:r>
            <a:r>
              <a:rPr lang="en-US" dirty="0" smtClean="0"/>
              <a:t>, v). </a:t>
            </a:r>
            <a:r>
              <a:rPr lang="en-US" sz="1600" dirty="0" smtClean="0"/>
              <a:t>(Or use a non-</a:t>
            </a:r>
            <a:r>
              <a:rPr lang="en-US" sz="1600" dirty="0" err="1" smtClean="0"/>
              <a:t>parameteric</a:t>
            </a:r>
            <a:r>
              <a:rPr lang="en-US" sz="1600" dirty="0" smtClean="0"/>
              <a:t> prob. density estimation technique).</a:t>
            </a:r>
            <a:endParaRPr lang="en-US" dirty="0" smtClean="0"/>
          </a:p>
          <a:p>
            <a:r>
              <a:rPr lang="en-US" dirty="0" smtClean="0"/>
              <a:t>Learn parameters </a:t>
            </a:r>
            <a:r>
              <a:rPr lang="az-Cyrl-AZ" dirty="0" smtClean="0"/>
              <a:t>Ѳ</a:t>
            </a:r>
            <a:r>
              <a:rPr lang="en-US" dirty="0" smtClean="0"/>
              <a:t> from input data for each label.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153" y="3747128"/>
            <a:ext cx="818322" cy="81832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295940" y="3737551"/>
            <a:ext cx="991426" cy="46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95940" y="4197356"/>
            <a:ext cx="774213" cy="33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956896">
            <a:off x="2962347" y="4838164"/>
            <a:ext cx="818322" cy="81832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117778" y="4936165"/>
            <a:ext cx="1182014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2117778" y="5318592"/>
            <a:ext cx="1053608" cy="28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287" y="3745520"/>
            <a:ext cx="3083356" cy="26350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97633" y="43555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6791" y="3588391"/>
            <a:ext cx="2835660" cy="19036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2678" y="6251808"/>
            <a:ext cx="307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provided training labeling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742451" y="56196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sp>
        <p:nvSpPr>
          <p:cNvPr id="19" name="Rectangle 18"/>
          <p:cNvSpPr/>
          <p:nvPr/>
        </p:nvSpPr>
        <p:spPr>
          <a:xfrm>
            <a:off x="7906791" y="5903843"/>
            <a:ext cx="461957" cy="2574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906791" y="6251808"/>
            <a:ext cx="461957" cy="2574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507900" y="6195888"/>
            <a:ext cx="12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p(torso | v)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507900" y="5823173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p(head | v)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173" y="4690322"/>
            <a:ext cx="9429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2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283" y="2774612"/>
            <a:ext cx="2106462" cy="3186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triangle labeling – Handling novel 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4034" y="2087217"/>
            <a:ext cx="975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Transform triangle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to feature space v</a:t>
            </a:r>
            <a:r>
              <a:rPr lang="en-US" baseline="-25000" dirty="0" smtClean="0"/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Compute the probability of each label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p(</a:t>
            </a:r>
            <a:r>
              <a:rPr lang="en-US" dirty="0" err="1" smtClean="0"/>
              <a:t>l</a:t>
            </a:r>
            <a:r>
              <a:rPr lang="en-US" baseline="-25000" dirty="0" err="1" smtClean="0"/>
              <a:t>k</a:t>
            </a:r>
            <a:r>
              <a:rPr lang="en-US" dirty="0" smtClean="0"/>
              <a:t> | v</a:t>
            </a:r>
            <a:r>
              <a:rPr lang="en-US" baseline="-25000" dirty="0" smtClean="0"/>
              <a:t>i</a:t>
            </a:r>
            <a:r>
              <a:rPr lang="en-US" dirty="0" smtClean="0"/>
              <a:t>) from the learned probability distribution.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862" y="3091526"/>
            <a:ext cx="3495675" cy="2552700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V="1">
            <a:off x="4303643" y="4084983"/>
            <a:ext cx="2951922" cy="65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000" y="3740079"/>
            <a:ext cx="1555475" cy="104423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344829" y="5426510"/>
            <a:ext cx="196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p(torso | v</a:t>
            </a:r>
            <a:r>
              <a:rPr lang="en-US" baseline="-25000" dirty="0" smtClean="0"/>
              <a:t>i</a:t>
            </a:r>
            <a:r>
              <a:rPr lang="en-US" dirty="0" smtClean="0"/>
              <a:t>) = 0.95 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352139" y="504816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p(head | vi) = 0.05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543800" y="4099563"/>
            <a:ext cx="3180521" cy="160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408574" y="3083579"/>
            <a:ext cx="461957" cy="2574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408574" y="3431544"/>
            <a:ext cx="461957" cy="2574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0009683" y="3375624"/>
            <a:ext cx="12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p(torso | v)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009683" y="300290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p(head | v)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18452" y="6082640"/>
            <a:ext cx="130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Novel 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1404</Words>
  <Application>Microsoft Office PowerPoint</Application>
  <PresentationFormat>Widescreen</PresentationFormat>
  <Paragraphs>202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Theme</vt:lpstr>
      <vt:lpstr>CNN Applications - 3D Mesh Labeling via CNNs</vt:lpstr>
      <vt:lpstr>The 3D Mesh Labeling Problem</vt:lpstr>
      <vt:lpstr>Slightly different from the 3D Mesh segmentation problem</vt:lpstr>
      <vt:lpstr>Requires set of labeled “learning” examples</vt:lpstr>
      <vt:lpstr>Labels are object category specific</vt:lpstr>
      <vt:lpstr>Possible approach - Learn a way of labeling each triangle</vt:lpstr>
      <vt:lpstr>Learning triangle labeling</vt:lpstr>
      <vt:lpstr>Learning triangle labeling – Training process – assuming one v/s all</vt:lpstr>
      <vt:lpstr>Learning triangle labeling – Handling novel data</vt:lpstr>
      <vt:lpstr>Additional step - Label optimization</vt:lpstr>
      <vt:lpstr>Label Optimization</vt:lpstr>
      <vt:lpstr>Label Optimization</vt:lpstr>
      <vt:lpstr>Label Optimization</vt:lpstr>
      <vt:lpstr>Label Optimization – (Local) Objective minimization using multi-label graph-cuts</vt:lpstr>
      <vt:lpstr>One feature-set to rule them all</vt:lpstr>
      <vt:lpstr>CNNs for 3D Mesh Labeling</vt:lpstr>
      <vt:lpstr>CNNs for 3D Mesh Labeling</vt:lpstr>
      <vt:lpstr>CNN structure</vt:lpstr>
      <vt:lpstr>CNN training</vt:lpstr>
      <vt:lpstr>CNN training</vt:lpstr>
      <vt:lpstr>Visualization of learned features</vt:lpstr>
      <vt:lpstr>Visualization of learned features</vt:lpstr>
      <vt:lpstr>Visualization of learned features</vt:lpstr>
      <vt:lpstr>Visualization of learned features – Approach 2</vt:lpstr>
      <vt:lpstr>Comparison with learning a linear combination of features</vt:lpstr>
      <vt:lpstr>Blended categories and transfer of learning</vt:lpstr>
      <vt:lpstr>Briefly - Learning to Generate Chairs, Tables and Cars with CNNs</vt:lpstr>
      <vt:lpstr>Learning to Generate Chairs, Tables and Cars with CNNs</vt:lpstr>
      <vt:lpstr>Training</vt:lpstr>
      <vt:lpstr>Training</vt:lpstr>
      <vt:lpstr>Runtime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Applications - 3D Mesh Labeling via CNNs</dc:title>
  <dc:creator>Mukul Sati</dc:creator>
  <cp:lastModifiedBy>Mukul Sati</cp:lastModifiedBy>
  <cp:revision>181</cp:revision>
  <dcterms:created xsi:type="dcterms:W3CDTF">2016-02-21T21:28:32Z</dcterms:created>
  <dcterms:modified xsi:type="dcterms:W3CDTF">2016-02-22T18:09:32Z</dcterms:modified>
</cp:coreProperties>
</file>