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73" r:id="rId5"/>
    <p:sldId id="258" r:id="rId6"/>
    <p:sldId id="260" r:id="rId7"/>
    <p:sldId id="264" r:id="rId8"/>
    <p:sldId id="261" r:id="rId9"/>
    <p:sldId id="263" r:id="rId10"/>
    <p:sldId id="266" r:id="rId11"/>
    <p:sldId id="265" r:id="rId12"/>
    <p:sldId id="267" r:id="rId13"/>
    <p:sldId id="268" r:id="rId14"/>
    <p:sldId id="274" r:id="rId15"/>
    <p:sldId id="275" r:id="rId16"/>
    <p:sldId id="269" r:id="rId17"/>
    <p:sldId id="270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5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2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8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psu.edu/~rtc12/CSE598G/introMeanShift_6pp.pdf" TargetMode="External"/><Relationship Id="rId2" Type="http://schemas.openxmlformats.org/officeDocument/2006/relationships/hyperlink" Target="http://crcv.ucf.edu/courses/CAP5415/Fall2012/Lecture-4-Harris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Object Categorization and Segmentation with an Implicit Shape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820" y="5043721"/>
            <a:ext cx="2822713" cy="132366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Bastian Leibe</a:t>
            </a:r>
          </a:p>
          <a:p>
            <a:r>
              <a:rPr lang="de-DE" dirty="0" smtClean="0"/>
              <a:t>Ales Leonardis </a:t>
            </a:r>
          </a:p>
          <a:p>
            <a:r>
              <a:rPr lang="de-DE" dirty="0" smtClean="0"/>
              <a:t>Bernt Schiele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011814" y="5876879"/>
            <a:ext cx="1090212" cy="717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Mukul Sati</a:t>
            </a:r>
          </a:p>
          <a:p>
            <a:r>
              <a:rPr lang="en-US" dirty="0" smtClean="0"/>
              <a:t>2/18/2016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54638" y="4873138"/>
            <a:ext cx="6289040" cy="932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Slides/images sourced off: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>
                <a:hlinkClick r:id="rId2"/>
              </a:rPr>
              <a:t>http://crcv.ucf.edu/courses/CAP5415/Fall2012/Lecture-4-Harris.pdf</a:t>
            </a:r>
            <a:endParaRPr lang="en-US" sz="12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Leibe</a:t>
            </a:r>
            <a:r>
              <a:rPr lang="en-US" sz="1200" dirty="0" smtClean="0"/>
              <a:t> et al. Combined Object Categorization and Segmentation with an Implicit Shape Model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Leibe</a:t>
            </a:r>
            <a:r>
              <a:rPr lang="en-US" sz="1200" dirty="0" smtClean="0"/>
              <a:t> et al. Interleaved Object Categorization and Segmentation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hlinkClick r:id="rId3"/>
              </a:rPr>
              <a:t>http://www.cse.psu.edu/~</a:t>
            </a:r>
            <a:r>
              <a:rPr lang="en-US" sz="1200" dirty="0" smtClean="0">
                <a:hlinkClick r:id="rId3"/>
              </a:rPr>
              <a:t>rtc12/CSE598G/introMeanShift_6pp.pdf</a:t>
            </a:r>
            <a:endParaRPr lang="en-US" sz="12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6161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01" y="4469648"/>
            <a:ext cx="2708513" cy="2404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Hough Transform / patch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Implicit Shape Model:         = {&lt;Object, x1, y1&gt;,…}. This is the same info as: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                                          =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Each matched code-book entry for each Harris detected image-patch makes votes for </a:t>
            </a:r>
            <a:r>
              <a:rPr lang="en-US" sz="1800" b="1" dirty="0" smtClean="0"/>
              <a:t>objects</a:t>
            </a:r>
            <a:r>
              <a:rPr lang="en-US" sz="1800" dirty="0" smtClean="0"/>
              <a:t> &amp; their </a:t>
            </a:r>
            <a:r>
              <a:rPr lang="en-US" sz="1800" b="1" dirty="0" smtClean="0"/>
              <a:t>centers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442" y="1825625"/>
            <a:ext cx="586912" cy="575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719" y="2819478"/>
            <a:ext cx="2846061" cy="1137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92" y="2807250"/>
            <a:ext cx="2478049" cy="1011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2970" y="3157180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700114" y="2579083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406599" y="2629065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397741" y="2522186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3630" y="5056991"/>
            <a:ext cx="3442755" cy="14049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0684" y="6076059"/>
            <a:ext cx="462159" cy="53710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3462843" y="5398990"/>
            <a:ext cx="184314" cy="945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92719" y="5110376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24010" y="530587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3226" y="5319697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88822" y="5000094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Cow center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62843" y="5630120"/>
            <a:ext cx="927599" cy="300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69768" y="5611654"/>
            <a:ext cx="2076899" cy="460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1" idx="2"/>
          </p:cNvCxnSpPr>
          <p:nvPr/>
        </p:nvCxnSpPr>
        <p:spPr>
          <a:xfrm flipH="1" flipV="1">
            <a:off x="1970057" y="5479708"/>
            <a:ext cx="943128" cy="420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22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Mean-shift Mode estimation for maxima in </a:t>
            </a:r>
            <a:r>
              <a:rPr lang="en-US" i="1" dirty="0" smtClean="0"/>
              <a:t>continuous</a:t>
            </a:r>
            <a:r>
              <a:rPr lang="en-US" dirty="0" smtClean="0"/>
              <a:t> voting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6264" cy="4351338"/>
          </a:xfrm>
        </p:spPr>
        <p:txBody>
          <a:bodyPr/>
          <a:lstStyle/>
          <a:p>
            <a:r>
              <a:rPr lang="en-US" dirty="0" smtClean="0"/>
              <a:t>The object centers would concentrate at valid hypothesized object centers. </a:t>
            </a:r>
          </a:p>
          <a:p>
            <a:r>
              <a:rPr lang="en-US" dirty="0" smtClean="0"/>
              <a:t>Mean-shift mode estimation - non-parametric way of finding mode(s) of the probability density function from discrete samples.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83" y="5501207"/>
            <a:ext cx="2054847" cy="1351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15" y="5283327"/>
            <a:ext cx="2451882" cy="1496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915" y="3635502"/>
            <a:ext cx="2305050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680" y="3549777"/>
            <a:ext cx="2457450" cy="1733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415" y="3711702"/>
            <a:ext cx="2333625" cy="1571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198" y="3705924"/>
            <a:ext cx="2324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7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 of the voting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2152" cy="4873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an image patch e, at location </a:t>
            </a:r>
            <a:r>
              <a:rPr lang="en-US" dirty="0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, it activates a set {I</a:t>
            </a:r>
            <a:r>
              <a:rPr lang="en-US" baseline="-25000" dirty="0" smtClean="0"/>
              <a:t>i</a:t>
            </a:r>
            <a:r>
              <a:rPr lang="en-US" dirty="0" smtClean="0"/>
              <a:t>} of code-book entries. The contribution of each entry will be weighted by p(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i</a:t>
            </a:r>
            <a:r>
              <a:rPr lang="en-US" dirty="0" err="1" smtClean="0"/>
              <a:t>|e,</a:t>
            </a:r>
            <a:r>
              <a:rPr lang="en-US" dirty="0" err="1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 activated entry casts its vote for its object o</a:t>
            </a:r>
            <a:r>
              <a:rPr lang="en-US" baseline="-25000" dirty="0" smtClean="0"/>
              <a:t>n </a:t>
            </a:r>
            <a:r>
              <a:rPr lang="en-US" dirty="0" smtClean="0"/>
              <a:t>at multiple positions x.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Mean-shift search corresponds to a </a:t>
            </a:r>
            <a:r>
              <a:rPr lang="en-US" dirty="0" err="1" smtClean="0"/>
              <a:t>Parzen</a:t>
            </a:r>
            <a:r>
              <a:rPr lang="en-US" dirty="0" smtClean="0"/>
              <a:t> window density estimate of the object center.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26" y="3255645"/>
            <a:ext cx="415290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26" y="3846195"/>
            <a:ext cx="476250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754" y="5043678"/>
            <a:ext cx="4486275" cy="6953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180522" y="3578087"/>
            <a:ext cx="3578087" cy="5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179904" y="3578087"/>
            <a:ext cx="1371601" cy="34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72203" y="3737727"/>
            <a:ext cx="2068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Matching is location</a:t>
            </a:r>
          </a:p>
          <a:p>
            <a:r>
              <a:rPr lang="en-US" dirty="0" smtClean="0"/>
              <a:t> agnostic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4093" y="4060892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I is known, independent of 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542336" y="4812775"/>
            <a:ext cx="738062" cy="9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72102" y="4460724"/>
            <a:ext cx="2790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of patch match with</a:t>
            </a:r>
          </a:p>
          <a:p>
            <a:r>
              <a:rPr lang="en-US" dirty="0"/>
              <a:t>c</a:t>
            </a:r>
            <a:r>
              <a:rPr lang="en-US" dirty="0" smtClean="0"/>
              <a:t>ode-book entry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15184" y="4674346"/>
            <a:ext cx="12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Hough vote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285275" y="4723722"/>
            <a:ext cx="1737838" cy="11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871791" y="4909480"/>
            <a:ext cx="1679714" cy="6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51505" y="5125275"/>
            <a:ext cx="272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Confidence code-book </a:t>
            </a:r>
          </a:p>
          <a:p>
            <a:r>
              <a:rPr lang="en-US" dirty="0" smtClean="0"/>
              <a:t>entry is a foreground 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2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Specific o</a:t>
            </a:r>
            <a:r>
              <a:rPr lang="en-US" dirty="0" smtClean="0"/>
              <a:t>bject </a:t>
            </a:r>
            <a:r>
              <a:rPr lang="en-US" dirty="0" smtClean="0"/>
              <a:t>Segmentation </a:t>
            </a:r>
            <a:r>
              <a:rPr lang="en-US" dirty="0"/>
              <a:t>– </a:t>
            </a:r>
            <a:r>
              <a:rPr lang="en-US" dirty="0" smtClean="0"/>
              <a:t>per </a:t>
            </a:r>
            <a:r>
              <a:rPr lang="en-US" dirty="0"/>
              <a:t>pixel </a:t>
            </a:r>
            <a:r>
              <a:rPr lang="en-US" dirty="0" smtClean="0"/>
              <a:t>foreground </a:t>
            </a:r>
            <a:r>
              <a:rPr lang="en-US" dirty="0"/>
              <a:t>/ </a:t>
            </a:r>
            <a:r>
              <a:rPr lang="en-US" dirty="0" smtClean="0"/>
              <a:t>background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voting – Hypothesis - p(o</a:t>
            </a:r>
            <a:r>
              <a:rPr lang="en-US" baseline="-25000" dirty="0" smtClean="0"/>
              <a:t>n</a:t>
            </a:r>
            <a:r>
              <a:rPr lang="en-US" dirty="0" smtClean="0"/>
              <a:t>, x). </a:t>
            </a:r>
          </a:p>
          <a:p>
            <a:r>
              <a:rPr lang="en-US" dirty="0" smtClean="0"/>
              <a:t>Want p(p = figure | o</a:t>
            </a:r>
            <a:r>
              <a:rPr lang="en-US" baseline="-25000" dirty="0" smtClean="0"/>
              <a:t>n</a:t>
            </a:r>
            <a:r>
              <a:rPr lang="en-US" dirty="0" smtClean="0"/>
              <a:t>, x) for each pixel </a:t>
            </a:r>
            <a:r>
              <a:rPr lang="en-US" dirty="0" smtClean="0"/>
              <a:t>p</a:t>
            </a:r>
            <a:r>
              <a:rPr lang="en-US" dirty="0" smtClean="0"/>
              <a:t>, given a hypothesis – </a:t>
            </a:r>
            <a:r>
              <a:rPr lang="en-US" i="1" dirty="0" smtClean="0"/>
              <a:t>category specific.</a:t>
            </a:r>
            <a:endParaRPr lang="en-US" i="1" dirty="0" smtClean="0"/>
          </a:p>
          <a:p>
            <a:r>
              <a:rPr lang="en-US" dirty="0" smtClean="0"/>
              <a:t>Each patch detected in training images has a p(figure) segmentation mask. Each code-book entry stores mask of matched patch as well along with its location in the object. Gives p(p =</a:t>
            </a:r>
            <a:r>
              <a:rPr lang="en-US" dirty="0" err="1" smtClean="0"/>
              <a:t>figure|o</a:t>
            </a:r>
            <a:r>
              <a:rPr lang="en-US" baseline="-25000" dirty="0" err="1" smtClean="0"/>
              <a:t>n</a:t>
            </a:r>
            <a:r>
              <a:rPr lang="en-US" dirty="0" err="1" smtClean="0"/>
              <a:t>,x,I,</a:t>
            </a:r>
            <a:r>
              <a:rPr lang="en-US" dirty="0" err="1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3525" y="4785361"/>
            <a:ext cx="1216057" cy="89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43" y="4877537"/>
            <a:ext cx="1047750" cy="742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7328" y="5654775"/>
            <a:ext cx="15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Segmentation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55" y="4790566"/>
            <a:ext cx="889073" cy="8890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77093" y="5654775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Images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76110" y="5310307"/>
            <a:ext cx="94522" cy="169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68975" y="5281479"/>
            <a:ext cx="94522" cy="169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270" y="4628234"/>
            <a:ext cx="742527" cy="7425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270" y="5366235"/>
            <a:ext cx="770192" cy="810728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2" idx="1"/>
          </p:cNvCxnSpPr>
          <p:nvPr/>
        </p:nvCxnSpPr>
        <p:spPr>
          <a:xfrm flipV="1">
            <a:off x="4014216" y="4999498"/>
            <a:ext cx="706054" cy="36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74136" y="5366235"/>
            <a:ext cx="1252728" cy="25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619" y="4578081"/>
            <a:ext cx="750216" cy="7355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80373" y="4630165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={&lt;x1, y1&gt;, &lt;x2, y2</a:t>
            </a:r>
            <a:r>
              <a:rPr lang="en-US" dirty="0" smtClean="0"/>
              <a:t>&gt;,….}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47" y="5368428"/>
            <a:ext cx="742527" cy="7425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817" y="5366235"/>
            <a:ext cx="770192" cy="810728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8994337" y="4959270"/>
            <a:ext cx="68576" cy="40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054788" y="4959270"/>
            <a:ext cx="68576" cy="40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2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Specific object Segmentation – per pixel foreground / background estimates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10" y="3033262"/>
            <a:ext cx="2164857" cy="1437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48" y="3396444"/>
            <a:ext cx="750216" cy="73550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003852" y="3684201"/>
            <a:ext cx="1499616" cy="18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27907" y="3684201"/>
            <a:ext cx="123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pixel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8" y="2737958"/>
            <a:ext cx="579196" cy="61137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510341" y="3647625"/>
            <a:ext cx="130287" cy="900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929" y="3458961"/>
            <a:ext cx="770192" cy="810728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1" idx="7"/>
          </p:cNvCxnSpPr>
          <p:nvPr/>
        </p:nvCxnSpPr>
        <p:spPr>
          <a:xfrm flipV="1">
            <a:off x="6621548" y="3043644"/>
            <a:ext cx="121000" cy="61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</p:cNvCxnSpPr>
          <p:nvPr/>
        </p:nvCxnSpPr>
        <p:spPr>
          <a:xfrm>
            <a:off x="6640628" y="3692656"/>
            <a:ext cx="477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724" y="2602329"/>
            <a:ext cx="945654" cy="8330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4039" y="5382227"/>
            <a:ext cx="1005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pixel belongs to interest patches that are matched to multiple code-book entries that each have the </a:t>
            </a:r>
          </a:p>
          <a:p>
            <a:r>
              <a:rPr lang="en-US" dirty="0" smtClean="0"/>
              <a:t>segmentation mask  assigned to them.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6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formulation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777" y="1690688"/>
            <a:ext cx="5419725" cy="7143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737360" y="2276856"/>
            <a:ext cx="1078992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" y="2551176"/>
            <a:ext cx="1085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Influence of patch ‘e’ on a particular hypothesis        Bayes                 Accumulate over constituent code-book entries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52" y="2920508"/>
            <a:ext cx="5429250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812" y="4013740"/>
            <a:ext cx="6467475" cy="1266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9249727" y="4721686"/>
            <a:ext cx="525209" cy="8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74936" y="4647152"/>
            <a:ext cx="190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Resolve into code-</a:t>
            </a:r>
          </a:p>
          <a:p>
            <a:r>
              <a:rPr lang="en-US" dirty="0" smtClean="0"/>
              <a:t>book entries (like</a:t>
            </a:r>
          </a:p>
          <a:p>
            <a:r>
              <a:rPr lang="en-US" dirty="0" smtClean="0"/>
              <a:t>last time)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352" y="5895593"/>
            <a:ext cx="2247900" cy="571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252" y="5681281"/>
            <a:ext cx="2000250" cy="10001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8211502" y="3136739"/>
            <a:ext cx="1038225" cy="13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13599" y="2998077"/>
            <a:ext cx="290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each image interest</a:t>
            </a:r>
          </a:p>
          <a:p>
            <a:r>
              <a:rPr lang="en-US" dirty="0" smtClean="0"/>
              <a:t>patch overlapping pixel ‘p’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428386" y="4094858"/>
            <a:ext cx="821341" cy="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83486" y="3650338"/>
            <a:ext cx="2785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each patch into </a:t>
            </a:r>
          </a:p>
          <a:p>
            <a:r>
              <a:rPr lang="en-US" dirty="0" smtClean="0"/>
              <a:t>contributions of code-book </a:t>
            </a:r>
          </a:p>
          <a:p>
            <a:r>
              <a:rPr lang="en-US" dirty="0" smtClean="0"/>
              <a:t>entries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54906" y="2293454"/>
            <a:ext cx="127322" cy="23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93397" y="2105823"/>
            <a:ext cx="1307940" cy="4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3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false positives / Handling multiple objects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67339"/>
            <a:ext cx="1070325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Matching is done via local patches, with global structure enforced through voting.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number of false positives due to secondary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Bounding boxes based rejection (if two hypothesis bounding boxes intersect, keep the one which is stronger)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solves above case. Bounding boxes may actually intersect due to occlusion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So, when do we combine report the weaker hypothesis as well, and when not?</a:t>
            </a: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44" y="2796829"/>
            <a:ext cx="5962650" cy="1323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144" y="5244763"/>
            <a:ext cx="59245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2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set selection based on Min Descriptor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</a:t>
            </a:r>
            <a:r>
              <a:rPr lang="en-US" dirty="0" smtClean="0"/>
              <a:t>image: We can explain away a pixel as belonging to an object or </a:t>
            </a:r>
            <a:r>
              <a:rPr lang="en-US" dirty="0" smtClean="0"/>
              <a:t>we have to </a:t>
            </a:r>
            <a:r>
              <a:rPr lang="en-US" dirty="0" smtClean="0"/>
              <a:t>encode its grayscale value. We “save” on description length if we explain away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area</a:t>
            </a:r>
            <a:r>
              <a:rPr lang="en-US" dirty="0" smtClean="0"/>
              <a:t> pixels due to an object. </a:t>
            </a:r>
            <a:r>
              <a:rPr lang="en-US" dirty="0" smtClean="0"/>
              <a:t>However, we subtract </a:t>
            </a:r>
            <a:r>
              <a:rPr lang="en-US" dirty="0" smtClean="0"/>
              <a:t>model complexity – prefer low number of objects, and penalize explaining away a pixel as object when </a:t>
            </a:r>
            <a:r>
              <a:rPr lang="en-US" dirty="0" smtClean="0"/>
              <a:t>segmentation says </a:t>
            </a:r>
            <a:r>
              <a:rPr lang="en-US" dirty="0" smtClean="0"/>
              <a:t>it is background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overlapping hypotheses h</a:t>
            </a:r>
            <a:r>
              <a:rPr lang="en-US" baseline="-25000" dirty="0" smtClean="0"/>
              <a:t>1</a:t>
            </a:r>
            <a:r>
              <a:rPr lang="en-US" dirty="0" smtClean="0"/>
              <a:t> and h</a:t>
            </a:r>
            <a:r>
              <a:rPr lang="en-US" baseline="-25000" dirty="0" smtClean="0"/>
              <a:t>2</a:t>
            </a:r>
            <a:r>
              <a:rPr lang="en-US" dirty="0" smtClean="0"/>
              <a:t> consider the “savings” made by combined </a:t>
            </a:r>
            <a:r>
              <a:rPr lang="en-US" dirty="0" smtClean="0"/>
              <a:t>hypotheses. </a:t>
            </a:r>
            <a:r>
              <a:rPr lang="en-US" dirty="0" smtClean="0"/>
              <a:t>Select overlapping hypothesis </a:t>
            </a:r>
            <a:r>
              <a:rPr lang="en-US" dirty="0" smtClean="0"/>
              <a:t>if </a:t>
            </a:r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12" y="3786981"/>
            <a:ext cx="3295650" cy="4286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576197" y="4143657"/>
            <a:ext cx="723694" cy="9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855" y="5733240"/>
            <a:ext cx="46767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387" y="4012635"/>
            <a:ext cx="2476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2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discussion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Articulated </a:t>
            </a:r>
            <a:r>
              <a:rPr lang="en-US" dirty="0" smtClean="0"/>
              <a:t>objects – interpolation across different types of objects</a:t>
            </a:r>
            <a:endParaRPr lang="en-US" dirty="0"/>
          </a:p>
          <a:p>
            <a:pPr lvl="1"/>
            <a:r>
              <a:rPr lang="en-US" dirty="0" smtClean="0"/>
              <a:t>Votes made by patches from different training images and continuous voting space. Disadvantages?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pPr marL="1828800" lvl="4" indent="0">
              <a:buNone/>
            </a:pPr>
            <a:r>
              <a:rPr lang="en-US" dirty="0" smtClean="0"/>
              <a:t>	                  Training                  			       </a:t>
            </a:r>
            <a:r>
              <a:rPr lang="en-US" dirty="0"/>
              <a:t> </a:t>
            </a:r>
            <a:r>
              <a:rPr lang="en-US" dirty="0" smtClean="0"/>
              <a:t>          Testing</a:t>
            </a:r>
          </a:p>
          <a:p>
            <a:r>
              <a:rPr lang="en-US" dirty="0" smtClean="0"/>
              <a:t>Invariances in the matching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Non-rigid articulations / soft body deformations.</a:t>
            </a:r>
          </a:p>
          <a:p>
            <a:r>
              <a:rPr lang="en-US" dirty="0" smtClean="0"/>
              <a:t>Statistical issues in the use of per frame snapshots of videos for analysis.</a:t>
            </a:r>
          </a:p>
          <a:p>
            <a:r>
              <a:rPr lang="en-US" dirty="0"/>
              <a:t>Category independent code-books – bag of visual words type?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591387"/>
            <a:ext cx="1286290" cy="1226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89" y="2580653"/>
            <a:ext cx="1246533" cy="1234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589" y="2580653"/>
            <a:ext cx="14001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9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Object Categorization and Segmentation with an Implicit Shape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(back then), no </a:t>
            </a:r>
            <a:r>
              <a:rPr lang="en-US" dirty="0" smtClean="0"/>
              <a:t>object </a:t>
            </a:r>
            <a:r>
              <a:rPr lang="en-US" dirty="0" smtClean="0"/>
              <a:t>information </a:t>
            </a:r>
            <a:r>
              <a:rPr lang="en-US" dirty="0" smtClean="0"/>
              <a:t>used </a:t>
            </a:r>
            <a:r>
              <a:rPr lang="en-US" smtClean="0"/>
              <a:t>in segmentation.</a:t>
            </a:r>
            <a:endParaRPr lang="en-US" dirty="0" smtClean="0"/>
          </a:p>
          <a:p>
            <a:r>
              <a:rPr lang="en-US" dirty="0" smtClean="0"/>
              <a:t>Segmentation done primarily on low level features in an unsupervised setting.</a:t>
            </a:r>
          </a:p>
          <a:p>
            <a:r>
              <a:rPr lang="en-US" dirty="0" smtClean="0"/>
              <a:t>Human vision - object recognition is intertwined with segmentation.</a:t>
            </a:r>
          </a:p>
        </p:txBody>
      </p:sp>
    </p:spTree>
    <p:extLst>
      <p:ext uri="{BB962C8B-B14F-4D97-AF65-F5344CB8AC3E}">
        <p14:creationId xmlns:p14="http://schemas.microsoft.com/office/powerpoint/2010/main" val="28337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– object categorization and segmentation in the wild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Training:</a:t>
            </a:r>
          </a:p>
          <a:p>
            <a:pPr lvl="2"/>
            <a:r>
              <a:rPr lang="en-US" dirty="0" smtClean="0"/>
              <a:t>Learn a code-book of local appearance for each object class.</a:t>
            </a:r>
          </a:p>
          <a:p>
            <a:pPr lvl="2"/>
            <a:r>
              <a:rPr lang="en-US" dirty="0" smtClean="0"/>
              <a:t>Learn implicit shape model for the object classes using the local code-books.</a:t>
            </a:r>
          </a:p>
          <a:p>
            <a:pPr lvl="1"/>
            <a:r>
              <a:rPr lang="en-US" dirty="0" smtClean="0"/>
              <a:t>Object Detection:</a:t>
            </a:r>
          </a:p>
          <a:p>
            <a:pPr lvl="2"/>
            <a:r>
              <a:rPr lang="en-US" dirty="0" smtClean="0"/>
              <a:t>Extract test image patches and match them to code-book entries for each object.</a:t>
            </a:r>
          </a:p>
          <a:p>
            <a:pPr lvl="2"/>
            <a:r>
              <a:rPr lang="en-US" dirty="0" smtClean="0"/>
              <a:t>Each “activated” code-book entry votes for the object and the object’s center.</a:t>
            </a:r>
          </a:p>
          <a:p>
            <a:pPr lvl="1"/>
            <a:r>
              <a:rPr lang="en-US" dirty="0" smtClean="0"/>
              <a:t>Segmentation:</a:t>
            </a:r>
          </a:p>
          <a:p>
            <a:pPr lvl="2"/>
            <a:r>
              <a:rPr lang="en-US" dirty="0" smtClean="0"/>
              <a:t>Per object segmentation masks </a:t>
            </a:r>
            <a:r>
              <a:rPr lang="en-US" dirty="0" smtClean="0"/>
              <a:t>+ per-pixel confidence estimate for segmentation.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853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9892"/>
            <a:ext cx="110584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Input                                                                                                   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Training	 				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9" y="2682093"/>
            <a:ext cx="1955558" cy="3007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118" y="5726722"/>
            <a:ext cx="19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Training </a:t>
            </a:r>
            <a:r>
              <a:rPr lang="en-US" b="1" dirty="0" smtClean="0"/>
              <a:t>images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6639" y="3524814"/>
            <a:ext cx="1216057" cy="89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957" y="3616990"/>
            <a:ext cx="1047750" cy="74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0713" y="4369363"/>
            <a:ext cx="160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Segmentations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2211" y="4320137"/>
            <a:ext cx="1531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Object Labels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+ Perhaps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object centers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2211" y="386295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Car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192" y="3292269"/>
            <a:ext cx="2000250" cy="1314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19109" y="4634520"/>
            <a:ext cx="265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Novel Image</a:t>
            </a:r>
          </a:p>
          <a:p>
            <a:r>
              <a:rPr lang="en-US" b="1" dirty="0" smtClean="0"/>
              <a:t>(ignore bounding</a:t>
            </a:r>
          </a:p>
          <a:p>
            <a:r>
              <a:rPr lang="en-US" b="1" dirty="0" smtClean="0"/>
              <a:t>boxes)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94342" y="2526384"/>
            <a:ext cx="23914" cy="4034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155011" y="1432874"/>
            <a:ext cx="3827" cy="5116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7481" y="2295624"/>
            <a:ext cx="2047875" cy="1295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4956" y="3707477"/>
            <a:ext cx="2019300" cy="13049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592780" y="5160081"/>
            <a:ext cx="2148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 Hypotheses + </a:t>
            </a:r>
          </a:p>
          <a:p>
            <a:r>
              <a:rPr lang="en-US" b="1" dirty="0" smtClean="0"/>
              <a:t>Per pixel background / foreground estimate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023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code-book creation – Interest Point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detect interest points using Harris detectors</a:t>
            </a:r>
          </a:p>
          <a:p>
            <a:pPr lvl="1"/>
            <a:r>
              <a:rPr lang="en-US" dirty="0" smtClean="0"/>
              <a:t>Compute sample covariance matrix M for (2D) intensity gradient at each pixel.</a:t>
            </a:r>
          </a:p>
          <a:p>
            <a:pPr lvl="1"/>
            <a:r>
              <a:rPr lang="en-US" dirty="0" smtClean="0"/>
              <a:t>Compute corner response (C = f(</a:t>
            </a:r>
            <a:r>
              <a:rPr lang="en-US" dirty="0" err="1" smtClean="0"/>
              <a:t>EigenVals</a:t>
            </a:r>
            <a:r>
              <a:rPr lang="en-US" dirty="0" smtClean="0"/>
              <a:t>(M))). </a:t>
            </a:r>
          </a:p>
          <a:p>
            <a:pPr lvl="1"/>
            <a:r>
              <a:rPr lang="en-US" dirty="0" smtClean="0"/>
              <a:t>Interest points – maxima of </a:t>
            </a:r>
            <a:r>
              <a:rPr lang="en-US" dirty="0" err="1" smtClean="0"/>
              <a:t>thresholded</a:t>
            </a:r>
            <a:r>
              <a:rPr lang="en-US" dirty="0" smtClean="0"/>
              <a:t> C.</a:t>
            </a:r>
          </a:p>
          <a:p>
            <a:pPr lvl="1"/>
            <a:r>
              <a:rPr lang="en-US" dirty="0" smtClean="0"/>
              <a:t>Take 25X25 pixel patches.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73" y="2689224"/>
            <a:ext cx="990600" cy="1504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86" y="2698749"/>
            <a:ext cx="952500" cy="1495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705" y="2714943"/>
            <a:ext cx="1028461" cy="150495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1328400" y="33791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308080" y="381603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612880" y="31759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450320" y="392779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907520" y="366363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673840" y="350107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389360" y="273907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571" y="2714943"/>
            <a:ext cx="916380" cy="1479232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0515600" y="3379154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1775440" y="389731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155680" y="35823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754" y="4219893"/>
            <a:ext cx="1411593" cy="13321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091" y="4219893"/>
            <a:ext cx="1500823" cy="133219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564984" y="4674985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96550" y="454879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8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21" y="386920"/>
            <a:ext cx="10515600" cy="1325563"/>
          </a:xfrm>
        </p:spPr>
        <p:txBody>
          <a:bodyPr/>
          <a:lstStyle/>
          <a:p>
            <a:r>
              <a:rPr lang="en-US" dirty="0" smtClean="0"/>
              <a:t>Local code-book creation – Agglomerative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9434" y="3688647"/>
            <a:ext cx="2887187" cy="503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282" y="1807565"/>
            <a:ext cx="337185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10" y="4617689"/>
            <a:ext cx="1438275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496" y="5356268"/>
            <a:ext cx="1571625" cy="476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8498" y="1941987"/>
            <a:ext cx="59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pair of patches (</a:t>
            </a:r>
            <a:r>
              <a:rPr lang="en-US" dirty="0" err="1" smtClean="0"/>
              <a:t>p,q</a:t>
            </a:r>
            <a:r>
              <a:rPr lang="en-US" dirty="0" smtClean="0"/>
              <a:t>): Normalized Grayscale correlation =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585" y="2406401"/>
            <a:ext cx="643729" cy="588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314" y="2406401"/>
            <a:ext cx="620451" cy="593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88397" y="246275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NGC = 0.9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585" y="3136838"/>
            <a:ext cx="643729" cy="588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9442" y="3132307"/>
            <a:ext cx="612323" cy="59901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82578" y="324664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NGC = 0.4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08498" y="3803316"/>
            <a:ext cx="899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with each patch as a separate cluster. Merge two clusters if they are similar.</a:t>
            </a:r>
          </a:p>
          <a:p>
            <a:r>
              <a:rPr lang="en-US" dirty="0" smtClean="0"/>
              <a:t>(Average of pair-wise NGCs of each pair in C1 X C2. t = 0.7 for their experiments)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8551" y="5432468"/>
            <a:ext cx="828675" cy="400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496" y="4557082"/>
            <a:ext cx="1438275" cy="46672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111604" y="5084414"/>
            <a:ext cx="0" cy="34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2369" y="5037316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NGC</a:t>
            </a:r>
            <a:r>
              <a:rPr lang="en-US" sz="1100" baseline="-25000" dirty="0" smtClean="0"/>
              <a:t>0,0</a:t>
            </a:r>
            <a:r>
              <a:rPr lang="en-US" sz="1100" dirty="0" smtClean="0"/>
              <a:t> = 0.9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2297930" y="5168121"/>
            <a:ext cx="314917" cy="26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12847" y="5084414"/>
            <a:ext cx="0" cy="27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</p:cNvCxnSpPr>
          <p:nvPr/>
        </p:nvCxnSpPr>
        <p:spPr>
          <a:xfrm flipH="1">
            <a:off x="2111601" y="5084414"/>
            <a:ext cx="501247" cy="29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111602" y="5037316"/>
            <a:ext cx="952111" cy="3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00565" y="5037316"/>
            <a:ext cx="463147" cy="3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48334" y="5063136"/>
            <a:ext cx="2707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Similarity(C1, C2) = 0.85</a:t>
            </a:r>
          </a:p>
          <a:p>
            <a:r>
              <a:rPr lang="en-US" dirty="0" smtClean="0"/>
              <a:t>(C1 and C2 will be merged)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596181" y="499083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= 0.4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47146" y="43857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47146" y="572753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2828" y="6364220"/>
            <a:ext cx="3686891" cy="4937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9719" y="6404025"/>
            <a:ext cx="838200" cy="41417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62986" y="6068764"/>
            <a:ext cx="1132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no more clustering possible, average patches in each cluster to obtain representative patch for each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5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code-book creation: Input =&gt;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8527" y="5357169"/>
            <a:ext cx="26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Training images + </a:t>
            </a:r>
          </a:p>
          <a:p>
            <a:r>
              <a:rPr lang="en-US" b="1" dirty="0" smtClean="0"/>
              <a:t>Labels (object categories)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Object centers</a:t>
            </a:r>
            <a:r>
              <a:rPr lang="en-US" b="1" dirty="0" smtClean="0">
                <a:solidFill>
                  <a:srgbClr val="FF0000"/>
                </a:solidFill>
              </a:rPr>
              <a:t>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7894" y="4722662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-1" b="50735"/>
          <a:stretch/>
        </p:blipFill>
        <p:spPr>
          <a:xfrm>
            <a:off x="7540551" y="1837711"/>
            <a:ext cx="3093252" cy="152391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457215" y="272294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642111" y="2730674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344684" y="2704799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101932" y="2704800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217379" y="2721879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32412" y="274061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68656" y="2731817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59025" y="274061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43" y="1714929"/>
            <a:ext cx="1955558" cy="300773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13513" y="3361625"/>
            <a:ext cx="226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Interest Point Patches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77101" y="5540393"/>
            <a:ext cx="271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 object class code-book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310034" y="3175048"/>
            <a:ext cx="1538545" cy="74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602" y="4479711"/>
            <a:ext cx="969371" cy="950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640" y="4430893"/>
            <a:ext cx="908347" cy="999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3911" y="4479711"/>
            <a:ext cx="799892" cy="8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5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Shape Model creation from local code-book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all training images, match codebook entries to interest point image patches using the similarity measure.</a:t>
            </a:r>
          </a:p>
          <a:p>
            <a:r>
              <a:rPr lang="en-US" sz="2000" dirty="0" smtClean="0"/>
              <a:t>Activate all entries whose similarity is above threshold ‘t’.</a:t>
            </a:r>
          </a:p>
          <a:p>
            <a:r>
              <a:rPr lang="en-US" sz="2000" dirty="0" smtClean="0"/>
              <a:t>For each activated entry, store positions it was activated in </a:t>
            </a:r>
            <a:r>
              <a:rPr lang="en-US" sz="2000" dirty="0" err="1" smtClean="0"/>
              <a:t>wrt</a:t>
            </a:r>
            <a:r>
              <a:rPr lang="en-US" sz="2000" dirty="0" smtClean="0"/>
              <a:t>. object center.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Output: </a:t>
            </a:r>
            <a:r>
              <a:rPr lang="en-US" sz="2000" b="1" dirty="0"/>
              <a:t>o</a:t>
            </a:r>
            <a:r>
              <a:rPr lang="en-US" sz="2000" b="1" dirty="0" smtClean="0"/>
              <a:t>ne Implicit model per object class (encoding spatial locations of code-book entries)</a:t>
            </a:r>
            <a:endParaRPr lang="en-US" sz="2000" b="1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937" y="3406838"/>
            <a:ext cx="750216" cy="7355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14" y="3629906"/>
            <a:ext cx="1411593" cy="13321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32235" y="4322768"/>
            <a:ext cx="139246" cy="1351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69910" y="3958805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08311" y="3589473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={&lt;x1, y1&gt;, &lt;x2, y2&gt;, &lt;x3, y3&gt;, &lt;x4, y4&gt;}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124" y="3272406"/>
            <a:ext cx="1064233" cy="10043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35488" y="4523954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={&lt;x1, y1&gt;, &lt;x7, y7&gt;, …}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97" y="5600700"/>
            <a:ext cx="1181100" cy="11525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99" y="5623076"/>
            <a:ext cx="586912" cy="5754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551" y="6176962"/>
            <a:ext cx="553533" cy="60888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045499" y="6245126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={&lt;Car, x9, y9&gt;,…}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95775" y="5732318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={&lt;Car, x1, y1&gt;,…}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937" y="4318647"/>
            <a:ext cx="817086" cy="77994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5969" y="406297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675969" y="6392789"/>
            <a:ext cx="6598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269910" y="3629906"/>
            <a:ext cx="1" cy="666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269910" y="4286575"/>
            <a:ext cx="705797" cy="8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88679" y="5600700"/>
            <a:ext cx="377" cy="271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88679" y="5871163"/>
            <a:ext cx="318939" cy="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584137" y="6158453"/>
            <a:ext cx="377" cy="271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584137" y="6428916"/>
            <a:ext cx="318939" cy="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111934" y="5904166"/>
            <a:ext cx="6598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1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Recognition at a glance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1690688"/>
            <a:ext cx="8105775" cy="3209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264" y="5272104"/>
            <a:ext cx="10093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given image, find interest points and match against all code-book entries for all classes to find </a:t>
            </a:r>
          </a:p>
          <a:p>
            <a:r>
              <a:rPr lang="en-US" dirty="0" smtClean="0"/>
              <a:t>activated code-book entries. </a:t>
            </a:r>
            <a:r>
              <a:rPr lang="en-US" i="1" dirty="0" smtClean="0"/>
              <a:t>Note – each image patch can match multiple code-book entries, even across </a:t>
            </a:r>
          </a:p>
          <a:p>
            <a:r>
              <a:rPr lang="en-US" i="1" dirty="0" smtClean="0"/>
              <a:t>object code-books.</a:t>
            </a:r>
            <a:endParaRPr lang="en-US" i="1" dirty="0"/>
          </a:p>
        </p:txBody>
      </p:sp>
      <p:sp>
        <p:nvSpPr>
          <p:cNvPr id="7" name="Freeform 6"/>
          <p:cNvSpPr/>
          <p:nvPr/>
        </p:nvSpPr>
        <p:spPr>
          <a:xfrm>
            <a:off x="2007909" y="1593130"/>
            <a:ext cx="4911365" cy="2450969"/>
          </a:xfrm>
          <a:custGeom>
            <a:avLst/>
            <a:gdLst>
              <a:gd name="connsiteX0" fmla="*/ 75415 w 4911365"/>
              <a:gd name="connsiteY0" fmla="*/ 2441542 h 2450969"/>
              <a:gd name="connsiteX1" fmla="*/ 1508289 w 4911365"/>
              <a:gd name="connsiteY1" fmla="*/ 2450969 h 2450969"/>
              <a:gd name="connsiteX2" fmla="*/ 1545996 w 4911365"/>
              <a:gd name="connsiteY2" fmla="*/ 1687398 h 2450969"/>
              <a:gd name="connsiteX3" fmla="*/ 4911365 w 4911365"/>
              <a:gd name="connsiteY3" fmla="*/ 1687398 h 2450969"/>
              <a:gd name="connsiteX4" fmla="*/ 4892512 w 4911365"/>
              <a:gd name="connsiteY4" fmla="*/ 0 h 2450969"/>
              <a:gd name="connsiteX5" fmla="*/ 0 w 4911365"/>
              <a:gd name="connsiteY5" fmla="*/ 65988 h 2450969"/>
              <a:gd name="connsiteX6" fmla="*/ 75415 w 4911365"/>
              <a:gd name="connsiteY6" fmla="*/ 2441542 h 245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1365" h="2450969">
                <a:moveTo>
                  <a:pt x="75415" y="2441542"/>
                </a:moveTo>
                <a:lnTo>
                  <a:pt x="1508289" y="2450969"/>
                </a:lnTo>
                <a:lnTo>
                  <a:pt x="1545996" y="1687398"/>
                </a:lnTo>
                <a:lnTo>
                  <a:pt x="4911365" y="1687398"/>
                </a:lnTo>
                <a:lnTo>
                  <a:pt x="4892512" y="0"/>
                </a:lnTo>
                <a:lnTo>
                  <a:pt x="0" y="65988"/>
                </a:lnTo>
                <a:lnTo>
                  <a:pt x="75415" y="244154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32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2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1144</Words>
  <Application>Microsoft Office PowerPoint</Application>
  <PresentationFormat>Widescreen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Brush Script MT</vt:lpstr>
      <vt:lpstr>Calibri</vt:lpstr>
      <vt:lpstr>Calibri Light</vt:lpstr>
      <vt:lpstr>Office Theme</vt:lpstr>
      <vt:lpstr>Combined Object Categorization and Segmentation with an Implicit Shape Model</vt:lpstr>
      <vt:lpstr>Combined Object Categorization and Segmentation with an Implicit Shape Model</vt:lpstr>
      <vt:lpstr>Overview</vt:lpstr>
      <vt:lpstr>Overview</vt:lpstr>
      <vt:lpstr>Local code-book creation – Interest Point Detection</vt:lpstr>
      <vt:lpstr>Local code-book creation – Agglomerative Clustering</vt:lpstr>
      <vt:lpstr>Local code-book creation: Input =&gt; Output</vt:lpstr>
      <vt:lpstr>Implicit Shape Model creation from local code-book</vt:lpstr>
      <vt:lpstr>Image Recognition at a glance</vt:lpstr>
      <vt:lpstr>Generalized Hough Transform / patch voting</vt:lpstr>
      <vt:lpstr>Mean-shift Mode estimation for maxima in continuous voting space</vt:lpstr>
      <vt:lpstr>Probabilistic Interpretation of the voting scheme</vt:lpstr>
      <vt:lpstr>Category Specific object Segmentation – per pixel foreground / background estimates</vt:lpstr>
      <vt:lpstr>Category Specific object Segmentation – per pixel foreground / background estimates</vt:lpstr>
      <vt:lpstr>Probabilistic formulation</vt:lpstr>
      <vt:lpstr>Reducing false positives / Handling multiple objects</vt:lpstr>
      <vt:lpstr>Hypothesis set selection based on Min Descriptor Length</vt:lpstr>
      <vt:lpstr>Potential discussion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Combined Object Categorization and Segmentation with an Implicit Shape Model</dc:title>
  <dc:creator>Mukul Sati</dc:creator>
  <cp:lastModifiedBy>Mukul Sati</cp:lastModifiedBy>
  <cp:revision>174</cp:revision>
  <dcterms:created xsi:type="dcterms:W3CDTF">2016-02-17T18:40:11Z</dcterms:created>
  <dcterms:modified xsi:type="dcterms:W3CDTF">2016-02-18T19:46:18Z</dcterms:modified>
</cp:coreProperties>
</file>