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7" r:id="rId19"/>
    <p:sldId id="274" r:id="rId20"/>
    <p:sldId id="278" r:id="rId21"/>
    <p:sldId id="276" r:id="rId22"/>
    <p:sldId id="273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AAB8-0E2F-44D3-99D2-86A86556FFD0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848B-F74D-4622-9E37-9D8246820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90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AAB8-0E2F-44D3-99D2-86A86556FFD0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848B-F74D-4622-9E37-9D8246820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2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AAB8-0E2F-44D3-99D2-86A86556FFD0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848B-F74D-4622-9E37-9D8246820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0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AAB8-0E2F-44D3-99D2-86A86556FFD0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848B-F74D-4622-9E37-9D8246820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3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AAB8-0E2F-44D3-99D2-86A86556FFD0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848B-F74D-4622-9E37-9D8246820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6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AAB8-0E2F-44D3-99D2-86A86556FFD0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848B-F74D-4622-9E37-9D8246820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7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AAB8-0E2F-44D3-99D2-86A86556FFD0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848B-F74D-4622-9E37-9D8246820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6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AAB8-0E2F-44D3-99D2-86A86556FFD0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848B-F74D-4622-9E37-9D8246820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2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AAB8-0E2F-44D3-99D2-86A86556FFD0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848B-F74D-4622-9E37-9D8246820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4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AAB8-0E2F-44D3-99D2-86A86556FFD0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848B-F74D-4622-9E37-9D8246820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1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AAB8-0E2F-44D3-99D2-86A86556FFD0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848B-F74D-4622-9E37-9D8246820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8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AAAB8-0E2F-44D3-99D2-86A86556FFD0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8848B-F74D-4622-9E37-9D8246820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8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Kxk63ljYxEY&amp;t=1m20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Non-Linear Shape Optimization using Local Subspace Projections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1536" y="463835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err="1"/>
              <a:t>Przemyslaw</a:t>
            </a:r>
            <a:r>
              <a:rPr lang="en-US" dirty="0"/>
              <a:t> Musialski, Christian </a:t>
            </a:r>
            <a:r>
              <a:rPr lang="en-US" dirty="0" err="1"/>
              <a:t>Hafner</a:t>
            </a:r>
            <a:r>
              <a:rPr lang="en-US" dirty="0"/>
              <a:t>, Florian </a:t>
            </a:r>
            <a:r>
              <a:rPr lang="en-US" dirty="0" err="1"/>
              <a:t>Rist</a:t>
            </a:r>
            <a:r>
              <a:rPr lang="en-US" dirty="0"/>
              <a:t>, Michael </a:t>
            </a:r>
            <a:r>
              <a:rPr lang="en-US" dirty="0" err="1"/>
              <a:t>Birsak</a:t>
            </a:r>
            <a:r>
              <a:rPr lang="en-US" dirty="0"/>
              <a:t>, Michael </a:t>
            </a:r>
            <a:r>
              <a:rPr lang="en-US" dirty="0" err="1"/>
              <a:t>Wimmer</a:t>
            </a:r>
            <a:r>
              <a:rPr lang="en-US" dirty="0"/>
              <a:t>, Leif </a:t>
            </a:r>
            <a:r>
              <a:rPr lang="en-US" dirty="0" err="1"/>
              <a:t>Kobbelt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12352" y="5791200"/>
            <a:ext cx="2962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GEOM meeting 2016 – 10/19</a:t>
            </a:r>
          </a:p>
          <a:p>
            <a:r>
              <a:rPr lang="en-US" dirty="0"/>
              <a:t>Presenter – Mukul Sati</a:t>
            </a:r>
          </a:p>
        </p:txBody>
      </p:sp>
    </p:spTree>
    <p:extLst>
      <p:ext uri="{BB962C8B-B14F-4D97-AF65-F5344CB8AC3E}">
        <p14:creationId xmlns:p14="http://schemas.microsoft.com/office/powerpoint/2010/main" val="2296718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Manifold harmonics parameterization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parameter space is equal to the number of vertices.</a:t>
                </a:r>
              </a:p>
              <a:p>
                <a:endParaRPr lang="en-US" dirty="0"/>
              </a:p>
              <a:p>
                <a:r>
                  <a:rPr lang="en-US" dirty="0"/>
                  <a:t>We have a discrete digital signal </a:t>
                </a:r>
                <a:r>
                  <a:rPr lang="en-US" b="1" dirty="0"/>
                  <a:t>𝛿</a:t>
                </a:r>
                <a:r>
                  <a:rPr lang="en-US" dirty="0"/>
                  <a:t> that defined by its value at n vertices.</a:t>
                </a:r>
              </a:p>
              <a:p>
                <a:r>
                  <a:rPr lang="en-US" dirty="0"/>
                  <a:t>Want to represent all such signals </a:t>
                </a:r>
                <a:r>
                  <a:rPr lang="el-GR" b="1" dirty="0"/>
                  <a:t>Δ </a:t>
                </a:r>
                <a:r>
                  <a:rPr lang="en-US" b="1" dirty="0"/>
                  <a:t>= </a:t>
                </a:r>
                <a:r>
                  <a:rPr lang="en-US" dirty="0"/>
                  <a:t>{</a:t>
                </a:r>
                <a:r>
                  <a:rPr lang="en-US" b="1" dirty="0"/>
                  <a:t>𝛿</a:t>
                </a:r>
                <a:r>
                  <a:rPr lang="en-US" dirty="0"/>
                  <a:t>|</a:t>
                </a:r>
                <a:r>
                  <a:rPr lang="en-US" b="1" dirty="0"/>
                  <a:t> 𝛿 </a:t>
                </a:r>
                <a:r>
                  <a:rPr lang="en-US" dirty="0"/>
                  <a:t>∈</a:t>
                </a:r>
                <a:r>
                  <a:rPr lang="en-US" b="1" dirty="0"/>
                  <a:t> R</a:t>
                </a:r>
                <a:r>
                  <a:rPr lang="en-US" b="1" baseline="30000" dirty="0"/>
                  <a:t>n</a:t>
                </a:r>
                <a:r>
                  <a:rPr lang="en-US" b="1" dirty="0"/>
                  <a:t>} </a:t>
                </a:r>
                <a:r>
                  <a:rPr lang="en-US" dirty="0"/>
                  <a:t>in terms of a suitable basis </a:t>
                </a:r>
                <a:r>
                  <a:rPr lang="en-US" b="1" dirty="0"/>
                  <a:t>b</a:t>
                </a:r>
                <a:r>
                  <a:rPr lang="en-US" b="1" baseline="-25000" dirty="0"/>
                  <a:t>1</a:t>
                </a:r>
                <a:r>
                  <a:rPr lang="en-US" dirty="0"/>
                  <a:t>, </a:t>
                </a:r>
                <a:r>
                  <a:rPr lang="en-US" b="1" dirty="0"/>
                  <a:t>b</a:t>
                </a:r>
                <a:r>
                  <a:rPr lang="en-US" b="1" baseline="-25000" dirty="0"/>
                  <a:t>2</a:t>
                </a:r>
                <a:r>
                  <a:rPr lang="en-US" dirty="0"/>
                  <a:t>, …</a:t>
                </a:r>
                <a:r>
                  <a:rPr lang="en-US" b="1" dirty="0"/>
                  <a:t>b</a:t>
                </a:r>
                <a:r>
                  <a:rPr lang="en-US" b="1" baseline="-25000" dirty="0"/>
                  <a:t>n</a:t>
                </a:r>
                <a:r>
                  <a:rPr lang="en-US" dirty="0"/>
                  <a:t>. Such that for any </a:t>
                </a:r>
                <a:r>
                  <a:rPr lang="en-US" b="1" dirty="0"/>
                  <a:t>𝛿</a:t>
                </a:r>
                <a:r>
                  <a:rPr lang="en-US" dirty="0"/>
                  <a:t> ∈ </a:t>
                </a:r>
                <a:r>
                  <a:rPr lang="el-GR" b="1" dirty="0"/>
                  <a:t>Δ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/>
                        <m:t>𝛿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m:rPr>
                              <m:nor/>
                            </m:rPr>
                            <a:rPr lang="en-US" b="1" dirty="0" smtClean="0"/>
                            <m:t>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baseline="-25000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b="1" baseline="-25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289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Manifold harmonics parameterization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the basis has a suitable frequency interpretation, analogous to the Fourier transform, we can just use the first m basis vectors (low frequency) to obtain a transformation R</a:t>
            </a:r>
            <a:r>
              <a:rPr lang="en-US" baseline="30000" dirty="0"/>
              <a:t>m</a:t>
            </a:r>
            <a:r>
              <a:rPr lang="en-US" dirty="0"/>
              <a:t>-&gt;R</a:t>
            </a:r>
            <a:r>
              <a:rPr lang="en-US" baseline="30000" dirty="0"/>
              <a:t>n</a:t>
            </a:r>
            <a:r>
              <a:rPr lang="en-US" dirty="0"/>
              <a:t> as: </a:t>
            </a:r>
            <a:r>
              <a:rPr lang="el-GR" b="1" dirty="0"/>
              <a:t>Γ</a:t>
            </a:r>
            <a:r>
              <a:rPr lang="en-US" dirty="0"/>
              <a:t> = [</a:t>
            </a:r>
            <a:r>
              <a:rPr lang="en-US" b="1" dirty="0"/>
              <a:t>b</a:t>
            </a:r>
            <a:r>
              <a:rPr lang="en-US" b="1" baseline="-25000" dirty="0"/>
              <a:t>1</a:t>
            </a:r>
            <a:r>
              <a:rPr lang="en-US" b="1" dirty="0"/>
              <a:t> b</a:t>
            </a:r>
            <a:r>
              <a:rPr lang="en-US" b="1" baseline="-25000" dirty="0"/>
              <a:t>2</a:t>
            </a:r>
            <a:r>
              <a:rPr lang="en-US" b="1" dirty="0"/>
              <a:t> b</a:t>
            </a:r>
            <a:r>
              <a:rPr lang="en-US" b="1" baseline="-25000" dirty="0"/>
              <a:t>3</a:t>
            </a:r>
            <a:r>
              <a:rPr lang="en-US" b="1" dirty="0"/>
              <a:t> … </a:t>
            </a:r>
            <a:r>
              <a:rPr lang="en-US" b="1" dirty="0" err="1"/>
              <a:t>b</a:t>
            </a:r>
            <a:r>
              <a:rPr lang="en-US" b="1" baseline="-25000" dirty="0" err="1"/>
              <a:t>m</a:t>
            </a:r>
            <a:r>
              <a:rPr lang="en-US" dirty="0"/>
              <a:t>] </a:t>
            </a:r>
          </a:p>
          <a:p>
            <a:endParaRPr lang="en-US" dirty="0"/>
          </a:p>
          <a:p>
            <a:r>
              <a:rPr lang="en-US" dirty="0"/>
              <a:t>Note </a:t>
            </a:r>
            <a:r>
              <a:rPr lang="el-GR" b="1" dirty="0"/>
              <a:t>Γ</a:t>
            </a:r>
            <a:r>
              <a:rPr lang="en-US" dirty="0"/>
              <a:t> is a </a:t>
            </a:r>
            <a:r>
              <a:rPr lang="en-US" dirty="0" err="1"/>
              <a:t>nXm</a:t>
            </a:r>
            <a:r>
              <a:rPr lang="en-US" dirty="0"/>
              <a:t> matrix that encodes the R</a:t>
            </a:r>
            <a:r>
              <a:rPr lang="en-US" baseline="30000" dirty="0"/>
              <a:t>m</a:t>
            </a:r>
            <a:r>
              <a:rPr lang="en-US" dirty="0"/>
              <a:t>-&gt;R</a:t>
            </a:r>
            <a:r>
              <a:rPr lang="en-US" baseline="30000" dirty="0"/>
              <a:t>n</a:t>
            </a:r>
            <a:r>
              <a:rPr lang="en-US" dirty="0"/>
              <a:t> transformation in a “good” basis.</a:t>
            </a:r>
          </a:p>
          <a:p>
            <a:endParaRPr lang="en-US" dirty="0"/>
          </a:p>
          <a:p>
            <a:r>
              <a:rPr lang="en-US" dirty="0"/>
              <a:t>Then, we can use a m dimension vector </a:t>
            </a:r>
            <a:r>
              <a:rPr lang="el-GR" b="1" dirty="0"/>
              <a:t>α</a:t>
            </a:r>
            <a:r>
              <a:rPr lang="en-US" dirty="0"/>
              <a:t> and obtain parameterization of offset surface using a lower dimensional parameter vector: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𝛿</a:t>
            </a:r>
            <a:r>
              <a:rPr lang="en-US" baseline="-25000" dirty="0"/>
              <a:t>i</a:t>
            </a:r>
            <a:r>
              <a:rPr lang="en-US" dirty="0"/>
              <a:t> = </a:t>
            </a:r>
            <a:r>
              <a:rPr lang="el-GR" b="1" dirty="0"/>
              <a:t>Γ</a:t>
            </a:r>
            <a:r>
              <a:rPr lang="el-GR" dirty="0"/>
              <a:t> </a:t>
            </a:r>
            <a:r>
              <a:rPr lang="el-GR" b="1" dirty="0"/>
              <a:t>α</a:t>
            </a: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                                                    </a:t>
            </a:r>
            <a:r>
              <a:rPr lang="en-US" b="1" u="sng" dirty="0"/>
              <a:t>x</a:t>
            </a:r>
            <a:r>
              <a:rPr lang="en-US" u="sng" baseline="-25000" dirty="0"/>
              <a:t>i</a:t>
            </a:r>
            <a:r>
              <a:rPr lang="en-US" dirty="0"/>
              <a:t> = </a:t>
            </a:r>
            <a:r>
              <a:rPr lang="en-US" b="1" dirty="0"/>
              <a:t>x</a:t>
            </a:r>
            <a:r>
              <a:rPr lang="en-US" b="1" baseline="-25000" dirty="0"/>
              <a:t>i</a:t>
            </a:r>
            <a:r>
              <a:rPr lang="en-US" dirty="0"/>
              <a:t> + 𝛿</a:t>
            </a:r>
            <a:r>
              <a:rPr lang="en-US" baseline="-25000" dirty="0" err="1"/>
              <a:t>i</a:t>
            </a:r>
            <a:r>
              <a:rPr lang="en-US" b="1" dirty="0" err="1"/>
              <a:t>v</a:t>
            </a:r>
            <a:r>
              <a:rPr lang="en-US" b="1" baseline="-25000" dirty="0" err="1"/>
              <a:t>i</a:t>
            </a:r>
            <a:endParaRPr lang="en-US" b="1" baseline="-25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95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Manifold harmonics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cosine transform represents the even extension of a compactly supported real signal as the linear combination of cosine functions with increasing frequencies (in general, expresses a signal as the linear combination of complex exponentials).</a:t>
            </a:r>
          </a:p>
          <a:p>
            <a:r>
              <a:rPr lang="en-US" dirty="0"/>
              <a:t>Higher correlation with a particular </a:t>
            </a:r>
            <a:r>
              <a:rPr lang="en-US" dirty="0" err="1"/>
              <a:t>particular</a:t>
            </a:r>
            <a:r>
              <a:rPr lang="en-US" dirty="0"/>
              <a:t> frequency is captured by the integral based dot product.</a:t>
            </a:r>
          </a:p>
          <a:p>
            <a:r>
              <a:rPr lang="en-US" dirty="0"/>
              <a:t>The key to extending this to arbitrary domains is to realize that the complex exponentials are the </a:t>
            </a:r>
            <a:r>
              <a:rPr lang="en-US" dirty="0" err="1"/>
              <a:t>eigen</a:t>
            </a:r>
            <a:r>
              <a:rPr lang="en-US" dirty="0"/>
              <a:t>-functions (/</a:t>
            </a:r>
            <a:r>
              <a:rPr lang="en-US" dirty="0" err="1"/>
              <a:t>eigen</a:t>
            </a:r>
            <a:r>
              <a:rPr lang="en-US" dirty="0"/>
              <a:t>-values) of the Laplace operator d</a:t>
            </a:r>
            <a:r>
              <a:rPr lang="en-US" baseline="30000" dirty="0"/>
              <a:t>2</a:t>
            </a:r>
            <a:r>
              <a:rPr lang="en-US" dirty="0"/>
              <a:t>/dx. </a:t>
            </a:r>
          </a:p>
          <a:p>
            <a:r>
              <a:rPr lang="en-US" dirty="0"/>
              <a:t>This definition generalizes to any dimension using the generalization of the Laplace operator – the Laplace-Beltrami operator: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980" y="5620322"/>
            <a:ext cx="2297240" cy="44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77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Manifold harmonics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949" y="14239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extend the concept to arbitrary domains, define an analogous Laplace operator, and extract its </a:t>
            </a:r>
            <a:r>
              <a:rPr lang="en-US" dirty="0" err="1"/>
              <a:t>eigen</a:t>
            </a:r>
            <a:r>
              <a:rPr lang="en-US" dirty="0"/>
              <a:t>-functions (</a:t>
            </a:r>
            <a:r>
              <a:rPr lang="en-US" dirty="0" err="1"/>
              <a:t>eigen</a:t>
            </a:r>
            <a:r>
              <a:rPr lang="en-US" dirty="0"/>
              <a:t>-values).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Laplacian: ∆: </a:t>
            </a:r>
            <a:r>
              <a:rPr lang="en-US" dirty="0" err="1"/>
              <a:t>v</a:t>
            </a:r>
            <a:r>
              <a:rPr lang="en-US" baseline="-25000" dirty="0" err="1"/>
              <a:t>ix</a:t>
            </a:r>
            <a:r>
              <a:rPr lang="en-US" dirty="0"/>
              <a:t> -&gt; (v</a:t>
            </a:r>
            <a:r>
              <a:rPr lang="en-US" baseline="-25000" dirty="0"/>
              <a:t>(i+1)x</a:t>
            </a:r>
            <a:r>
              <a:rPr lang="en-US" dirty="0"/>
              <a:t> – </a:t>
            </a:r>
            <a:r>
              <a:rPr lang="en-US" dirty="0" err="1"/>
              <a:t>v</a:t>
            </a:r>
            <a:r>
              <a:rPr lang="en-US" baseline="-25000" dirty="0" err="1"/>
              <a:t>ix</a:t>
            </a:r>
            <a:r>
              <a:rPr lang="en-US" dirty="0"/>
              <a:t>)/2 – (v</a:t>
            </a:r>
            <a:r>
              <a:rPr lang="en-US" baseline="-25000" dirty="0"/>
              <a:t>(i-1)x</a:t>
            </a:r>
            <a:r>
              <a:rPr lang="en-US" dirty="0"/>
              <a:t> – </a:t>
            </a:r>
            <a:r>
              <a:rPr lang="en-US" dirty="0" err="1"/>
              <a:t>v</a:t>
            </a:r>
            <a:r>
              <a:rPr lang="en-US" baseline="-25000" dirty="0" err="1"/>
              <a:t>ix</a:t>
            </a:r>
            <a:r>
              <a:rPr lang="en-US" dirty="0"/>
              <a:t>)/2</a:t>
            </a:r>
          </a:p>
          <a:p>
            <a:r>
              <a:rPr lang="en-US" dirty="0"/>
              <a:t>In matrix form: ∆</a:t>
            </a:r>
            <a:r>
              <a:rPr lang="en-US" dirty="0" err="1"/>
              <a:t>v</a:t>
            </a:r>
            <a:r>
              <a:rPr lang="en-US" baseline="-25000" dirty="0" err="1"/>
              <a:t>x</a:t>
            </a:r>
            <a:r>
              <a:rPr lang="en-US" dirty="0"/>
              <a:t> = -</a:t>
            </a:r>
            <a:r>
              <a:rPr lang="en-US" dirty="0" err="1"/>
              <a:t>Kv</a:t>
            </a:r>
            <a:r>
              <a:rPr lang="en-US" baseline="-25000" dirty="0" err="1"/>
              <a:t>x</a:t>
            </a:r>
            <a:r>
              <a:rPr lang="en-US" baseline="-25000" dirty="0"/>
              <a:t> </a:t>
            </a:r>
            <a:r>
              <a:rPr lang="en-US" dirty="0"/>
              <a:t>where  </a:t>
            </a:r>
            <a:endParaRPr lang="en-US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122" y="2151476"/>
            <a:ext cx="3343275" cy="259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90122" y="306251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</a:t>
            </a:r>
            <a:r>
              <a:rPr lang="en-US" b="1" baseline="-25000" dirty="0"/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5942121" y="196681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</a:t>
            </a:r>
            <a:r>
              <a:rPr lang="en-US" b="1" baseline="-25000" dirty="0"/>
              <a:t>i-1</a:t>
            </a:r>
          </a:p>
        </p:txBody>
      </p:sp>
      <p:sp>
        <p:nvSpPr>
          <p:cNvPr id="9" name="Rectangle 8"/>
          <p:cNvSpPr/>
          <p:nvPr/>
        </p:nvSpPr>
        <p:spPr>
          <a:xfrm>
            <a:off x="5369097" y="4268462"/>
            <a:ext cx="514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</a:t>
            </a:r>
            <a:r>
              <a:rPr lang="en-US" b="1" baseline="-25000" dirty="0"/>
              <a:t>i+1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539" y="5426947"/>
            <a:ext cx="2974848" cy="124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68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Manifold harmonics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extended to triangulated domains (and general graphs) similarly by defining:</a:t>
            </a:r>
          </a:p>
          <a:p>
            <a:pPr marL="0" indent="0">
              <a:buNone/>
            </a:pPr>
            <a:r>
              <a:rPr lang="en-US" dirty="0"/>
              <a:t>                                             ∆</a:t>
            </a:r>
            <a:r>
              <a:rPr lang="en-US" dirty="0" err="1"/>
              <a:t>v</a:t>
            </a:r>
            <a:r>
              <a:rPr lang="en-US" baseline="-25000" dirty="0" err="1"/>
              <a:t>ix</a:t>
            </a:r>
            <a:r>
              <a:rPr lang="en-US" dirty="0"/>
              <a:t> = </a:t>
            </a:r>
            <a:r>
              <a:rPr lang="el-GR" dirty="0"/>
              <a:t>Σ</a:t>
            </a:r>
            <a:r>
              <a:rPr lang="en-US" dirty="0"/>
              <a:t> </a:t>
            </a:r>
            <a:r>
              <a:rPr lang="en-US" dirty="0" err="1"/>
              <a:t>w</a:t>
            </a:r>
            <a:r>
              <a:rPr lang="en-US" baseline="-25000" dirty="0" err="1"/>
              <a:t>ij</a:t>
            </a:r>
            <a:r>
              <a:rPr lang="en-US" dirty="0"/>
              <a:t>(</a:t>
            </a:r>
            <a:r>
              <a:rPr lang="en-US" dirty="0" err="1"/>
              <a:t>v</a:t>
            </a:r>
            <a:r>
              <a:rPr lang="en-US" baseline="-25000" dirty="0" err="1"/>
              <a:t>jx</a:t>
            </a:r>
            <a:r>
              <a:rPr lang="en-US" dirty="0"/>
              <a:t> – </a:t>
            </a:r>
            <a:r>
              <a:rPr lang="en-US" dirty="0" err="1"/>
              <a:t>v</a:t>
            </a:r>
            <a:r>
              <a:rPr lang="en-US" baseline="-25000" dirty="0" err="1"/>
              <a:t>ix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for some neighborhood of v</a:t>
            </a:r>
            <a:r>
              <a:rPr lang="en-US" baseline="-25000" dirty="0"/>
              <a:t>i.</a:t>
            </a:r>
          </a:p>
          <a:p>
            <a:pPr marL="0" indent="0">
              <a:buNone/>
            </a:pPr>
            <a:endParaRPr lang="en-US" baseline="-25000" dirty="0"/>
          </a:p>
          <a:p>
            <a:r>
              <a:rPr lang="en-US" dirty="0"/>
              <a:t>One easy choice of neighborhood is the 1-ring neighborhood, and one easy choice of weights is to equally weigh all the neighbors.</a:t>
            </a:r>
          </a:p>
          <a:p>
            <a:r>
              <a:rPr lang="en-US" dirty="0"/>
              <a:t>Can incorporate geometry into the weights as well, to get an operator that is influenced by both the geometry and connectivity.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53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Manifold harmonics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3031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above discrete operator is representable as a </a:t>
            </a:r>
            <a:r>
              <a:rPr lang="en-US" dirty="0" err="1"/>
              <a:t>nXn</a:t>
            </a:r>
            <a:r>
              <a:rPr lang="en-US" dirty="0"/>
              <a:t> matrix for a mesh with n vertices. One can extract the </a:t>
            </a:r>
            <a:r>
              <a:rPr lang="en-US" dirty="0" err="1"/>
              <a:t>eigen</a:t>
            </a:r>
            <a:r>
              <a:rPr lang="en-US" dirty="0"/>
              <a:t>-values.</a:t>
            </a:r>
          </a:p>
          <a:p>
            <a:endParaRPr lang="en-US" dirty="0"/>
          </a:p>
          <a:p>
            <a:r>
              <a:rPr lang="en-US" dirty="0"/>
              <a:t>For a particular 𝛿 = (</a:t>
            </a:r>
            <a:r>
              <a:rPr lang="en-US" dirty="0" err="1"/>
              <a:t>k,k</a:t>
            </a:r>
            <a:r>
              <a:rPr lang="en-US" dirty="0"/>
              <a:t>,….k), we can visualize the offset surface obtained by projecting onto just one of the basis =&gt;</a:t>
            </a:r>
          </a:p>
          <a:p>
            <a:pPr marL="0" indent="0">
              <a:buNone/>
            </a:pPr>
            <a:r>
              <a:rPr lang="en-US" dirty="0"/>
              <a:t>                                              </a:t>
            </a:r>
            <a:r>
              <a:rPr lang="en-US" b="1" dirty="0"/>
              <a:t>𝛿</a:t>
            </a:r>
            <a:r>
              <a:rPr lang="en-US" b="1" baseline="30000" dirty="0"/>
              <a:t>j</a:t>
            </a:r>
            <a:r>
              <a:rPr lang="en-US" dirty="0"/>
              <a:t> = &lt;</a:t>
            </a:r>
            <a:r>
              <a:rPr lang="en-US" b="1" dirty="0" err="1"/>
              <a:t>b</a:t>
            </a:r>
            <a:r>
              <a:rPr lang="en-US" b="1" baseline="-25000" dirty="0" err="1"/>
              <a:t>j</a:t>
            </a:r>
            <a:r>
              <a:rPr lang="en-US" b="1" dirty="0"/>
              <a:t>,</a:t>
            </a:r>
            <a:r>
              <a:rPr lang="el-GR" dirty="0"/>
              <a:t> </a:t>
            </a:r>
            <a:r>
              <a:rPr lang="en-US" b="1" dirty="0"/>
              <a:t>𝛿</a:t>
            </a:r>
            <a:r>
              <a:rPr lang="en-US" dirty="0"/>
              <a:t>&gt;</a:t>
            </a:r>
            <a:r>
              <a:rPr lang="en-US" b="1" dirty="0" err="1"/>
              <a:t>b</a:t>
            </a:r>
            <a:r>
              <a:rPr lang="en-US" b="1" baseline="-25000" dirty="0" err="1"/>
              <a:t>j</a:t>
            </a:r>
            <a:endParaRPr lang="en-US" b="1" baseline="-25000" dirty="0"/>
          </a:p>
          <a:p>
            <a:pPr marL="0" indent="0">
              <a:buNone/>
            </a:pPr>
            <a:endParaRPr lang="en-US" b="1" baseline="-25000" dirty="0"/>
          </a:p>
          <a:p>
            <a:r>
              <a:rPr lang="en-US" dirty="0"/>
              <a:t>We have a frequency domain representation of any scalar function defined on a graph.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9484" y="3028950"/>
            <a:ext cx="3198300" cy="241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81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stand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26558"/>
            <a:ext cx="10515600" cy="234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using local subspace 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Take m manifold harmonic bases. The parameter space is now m dimensional. Typically, m is around 64. Still too many parameters.</a:t>
            </a:r>
          </a:p>
          <a:p>
            <a:r>
              <a:rPr lang="en-US" dirty="0"/>
              <a:t>The shape properties space is low dimensional however.</a:t>
            </a:r>
          </a:p>
          <a:p>
            <a:r>
              <a:rPr lang="en-US" dirty="0"/>
              <a:t>Surmise that locally, at parameter value </a:t>
            </a:r>
            <a:r>
              <a:rPr lang="el-GR" b="1" dirty="0"/>
              <a:t>α</a:t>
            </a:r>
            <a:r>
              <a:rPr lang="en-US" b="1" dirty="0"/>
              <a:t>, </a:t>
            </a:r>
            <a:r>
              <a:rPr lang="en-US" dirty="0"/>
              <a:t>there exists a lower dimensional subspace of dimension d (typically just 3-4) and a parameter vector </a:t>
            </a:r>
            <a:r>
              <a:rPr lang="el-GR" b="1" dirty="0"/>
              <a:t>β </a:t>
            </a:r>
            <a:r>
              <a:rPr lang="en-US" dirty="0"/>
              <a:t>where each dimension </a:t>
            </a:r>
            <a:r>
              <a:rPr lang="el-GR" dirty="0"/>
              <a:t>β</a:t>
            </a:r>
            <a:r>
              <a:rPr lang="en-US" baseline="-25000" dirty="0"/>
              <a:t>k</a:t>
            </a:r>
            <a:r>
              <a:rPr lang="en-US" b="1" dirty="0"/>
              <a:t> </a:t>
            </a:r>
            <a:r>
              <a:rPr lang="en-US" dirty="0"/>
              <a:t>dominantly controls one of the shape properties and does not influence other shape properties much (want to find a local parameter space where the local variation of shape properties is </a:t>
            </a:r>
            <a:r>
              <a:rPr lang="en-US" dirty="0" err="1"/>
              <a:t>decorrelated</a:t>
            </a:r>
            <a:r>
              <a:rPr lang="en-US" dirty="0"/>
              <a:t>). We will find the best linear transform </a:t>
            </a:r>
            <a:r>
              <a:rPr lang="en-US" b="1" dirty="0"/>
              <a:t>B </a:t>
            </a:r>
            <a:r>
              <a:rPr lang="en-US" dirty="0"/>
              <a:t>(around </a:t>
            </a:r>
            <a:r>
              <a:rPr lang="el-GR" b="1" dirty="0"/>
              <a:t>α</a:t>
            </a:r>
            <a:r>
              <a:rPr lang="en-US" dirty="0"/>
              <a:t>) such that:</a:t>
            </a:r>
          </a:p>
          <a:p>
            <a:pPr lvl="1"/>
            <a:r>
              <a:rPr lang="en-US" b="1" dirty="0" err="1"/>
              <a:t>B</a:t>
            </a:r>
            <a:r>
              <a:rPr lang="en-US" b="1" baseline="30000" dirty="0" err="1"/>
              <a:t>mXd</a:t>
            </a:r>
            <a:r>
              <a:rPr lang="en-US" dirty="0" err="1"/>
              <a:t>:R</a:t>
            </a:r>
            <a:r>
              <a:rPr lang="en-US" baseline="30000" dirty="0" err="1"/>
              <a:t>d</a:t>
            </a:r>
            <a:r>
              <a:rPr lang="en-US" dirty="0"/>
              <a:t>-&gt;R</a:t>
            </a:r>
            <a:r>
              <a:rPr lang="en-US" baseline="30000" dirty="0"/>
              <a:t>m</a:t>
            </a:r>
            <a:r>
              <a:rPr lang="en-US" dirty="0"/>
              <a:t> such that </a:t>
            </a:r>
            <a:r>
              <a:rPr lang="el-GR" b="1" dirty="0"/>
              <a:t>α</a:t>
            </a:r>
            <a:r>
              <a:rPr lang="en-US" b="1" dirty="0"/>
              <a:t> = B</a:t>
            </a:r>
            <a:r>
              <a:rPr lang="el-GR" b="1" dirty="0"/>
              <a:t>β</a:t>
            </a:r>
            <a:endParaRPr lang="en-US" b="1" dirty="0"/>
          </a:p>
          <a:p>
            <a:pPr lvl="1"/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576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7596" y="1493361"/>
            <a:ext cx="65055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4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using local subspace projection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931" y="2414238"/>
            <a:ext cx="3400425" cy="63817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/>
              <a:t>   = x(</a:t>
            </a:r>
            <a:r>
              <a:rPr lang="el-GR" b="1" dirty="0"/>
              <a:t>α</a:t>
            </a:r>
            <a:r>
              <a:rPr lang="en-US" b="1" dirty="0"/>
              <a:t>(</a:t>
            </a:r>
            <a:r>
              <a:rPr lang="el-GR" b="1" dirty="0"/>
              <a:t>β</a:t>
            </a:r>
            <a:r>
              <a:rPr lang="en-US" b="1" dirty="0"/>
              <a:t>)); </a:t>
            </a:r>
            <a:r>
              <a:rPr lang="el-GR" b="1" dirty="0"/>
              <a:t>α</a:t>
            </a:r>
            <a:r>
              <a:rPr lang="en-US" b="1" dirty="0"/>
              <a:t> = B</a:t>
            </a:r>
            <a:r>
              <a:rPr lang="el-GR" b="1" dirty="0"/>
              <a:t>β</a:t>
            </a:r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dirty="0"/>
              <a:t>The differential should be a diagonal matrix for maximum de-correlation of new shape parameters. Regularized least norm solution for B.</a:t>
            </a:r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806" y="1881806"/>
            <a:ext cx="353378" cy="3533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035" y="5483225"/>
            <a:ext cx="3971925" cy="8286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6239" y="4614863"/>
            <a:ext cx="28860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6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Fabrication</a:t>
            </a:r>
          </a:p>
          <a:p>
            <a:pPr lvl="1"/>
            <a:r>
              <a:rPr lang="en-US" dirty="0"/>
              <a:t>Optimize shape geometry to achieve user desired goal.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>
                <a:hlinkClick r:id="rId2"/>
              </a:rPr>
              <a:t>http://www.youtube.com/watch?v=Kxk63ljYxEY&amp;t=1m20s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404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using local subspace 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iterative numerical optimization scheme runs two nested loops. In the outer loop, the shape parameter transform matrix B is computed for the current design space location α (or, equivalently, for the current intermediate shape χ(α)). In the inner loop, gradient-based iterations are applied to optimize the new (local) shape parameters β. The inner loop stops if either a local minimum is found or if the diagonal dominance of the gradient matrix falls below a certain threshold τ.</a:t>
            </a:r>
          </a:p>
        </p:txBody>
      </p:sp>
    </p:spTree>
    <p:extLst>
      <p:ext uri="{BB962C8B-B14F-4D97-AF65-F5344CB8AC3E}">
        <p14:creationId xmlns:p14="http://schemas.microsoft.com/office/powerpoint/2010/main" val="2826597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using local subspace projection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0397"/>
            <a:ext cx="10515600" cy="420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34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removal using constraint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number of geometric constraints are box constraints to prevent self-intersection of shape: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l-GR" dirty="0"/>
              <a:t>δ</a:t>
            </a:r>
            <a:r>
              <a:rPr lang="en-US" baseline="-25000" dirty="0" err="1"/>
              <a:t>l,i</a:t>
            </a:r>
            <a:r>
              <a:rPr lang="en-US" dirty="0"/>
              <a:t> &lt; </a:t>
            </a:r>
            <a:r>
              <a:rPr lang="el-GR" dirty="0"/>
              <a:t>δ</a:t>
            </a:r>
            <a:r>
              <a:rPr lang="en-US" baseline="-25000" dirty="0" err="1"/>
              <a:t>i</a:t>
            </a:r>
            <a:r>
              <a:rPr lang="en-US" dirty="0"/>
              <a:t> &lt; </a:t>
            </a:r>
            <a:r>
              <a:rPr lang="el-GR" dirty="0"/>
              <a:t>δ</a:t>
            </a:r>
            <a:r>
              <a:rPr lang="en-US" baseline="-25000" dirty="0" err="1"/>
              <a:t>u,I</a:t>
            </a:r>
            <a:endParaRPr lang="en-US" baseline="-25000" dirty="0"/>
          </a:p>
          <a:p>
            <a:pPr marL="0" indent="0">
              <a:buNone/>
            </a:pPr>
            <a:endParaRPr lang="en-US" baseline="-25000" dirty="0"/>
          </a:p>
          <a:p>
            <a:r>
              <a:rPr lang="en-US" dirty="0"/>
              <a:t>Clamp the current value within bound using a tan</a:t>
            </a:r>
            <a:r>
              <a:rPr lang="en-US" baseline="30000" dirty="0"/>
              <a:t>-1</a:t>
            </a:r>
            <a:r>
              <a:rPr lang="en-US" dirty="0"/>
              <a:t> function.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Now, the internal surface: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342" y="4001294"/>
            <a:ext cx="2628900" cy="1695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031" y="4001294"/>
            <a:ext cx="4210050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149" y="5204221"/>
            <a:ext cx="16383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75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4157867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 </a:t>
            </a:r>
            <a:r>
              <a:rPr lang="en-US" dirty="0">
                <a:solidFill>
                  <a:schemeClr val="accent6"/>
                </a:solidFill>
              </a:rPr>
              <a:t>(and agenda for the talk)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 characterization of the shape optimization problem</a:t>
            </a:r>
          </a:p>
          <a:p>
            <a:r>
              <a:rPr lang="en-US" dirty="0">
                <a:solidFill>
                  <a:schemeClr val="accent6"/>
                </a:solidFill>
              </a:rPr>
              <a:t>Offset surface parameterization using manifold harmonics</a:t>
            </a:r>
          </a:p>
          <a:p>
            <a:r>
              <a:rPr lang="en-US" dirty="0"/>
              <a:t>Parameter reduction using local sub-space projection</a:t>
            </a:r>
          </a:p>
          <a:p>
            <a:r>
              <a:rPr lang="en-US" dirty="0">
                <a:solidFill>
                  <a:schemeClr val="accent6"/>
                </a:solidFill>
              </a:rPr>
              <a:t>Box constraint elimination</a:t>
            </a:r>
          </a:p>
          <a:p>
            <a:endParaRPr lang="en-US" dirty="0"/>
          </a:p>
          <a:p>
            <a:r>
              <a:rPr lang="en-US" dirty="0"/>
              <a:t>Grounding application – optimize shape for static stability.</a:t>
            </a:r>
          </a:p>
        </p:txBody>
      </p:sp>
    </p:spTree>
    <p:extLst>
      <p:ext uri="{BB962C8B-B14F-4D97-AF65-F5344CB8AC3E}">
        <p14:creationId xmlns:p14="http://schemas.microsoft.com/office/powerpoint/2010/main" val="197116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 shape for static stability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283" y="1825625"/>
            <a:ext cx="4191433" cy="417619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108960" y="5266944"/>
            <a:ext cx="15727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20723" y="5082278"/>
            <a:ext cx="198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Filled with material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689387" y="3883240"/>
            <a:ext cx="15727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3404" y="3698574"/>
            <a:ext cx="842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Hollow</a:t>
            </a:r>
          </a:p>
        </p:txBody>
      </p:sp>
    </p:spTree>
    <p:extLst>
      <p:ext uri="{BB962C8B-B14F-4D97-AF65-F5344CB8AC3E}">
        <p14:creationId xmlns:p14="http://schemas.microsoft.com/office/powerpoint/2010/main" val="329571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248" y="170565"/>
            <a:ext cx="10515600" cy="1325563"/>
          </a:xfrm>
        </p:spPr>
        <p:txBody>
          <a:bodyPr/>
          <a:lstStyle/>
          <a:p>
            <a:r>
              <a:rPr lang="en-US" dirty="0"/>
              <a:t>Shape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248" y="1246142"/>
            <a:ext cx="109270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this paper:</a:t>
            </a:r>
          </a:p>
          <a:p>
            <a:pPr lvl="1"/>
            <a:r>
              <a:rPr lang="en-US" dirty="0"/>
              <a:t>Shape is considered to be represented by an interior and exterior surface. The shape is the “gap” (closure of set of points in the volume between the two bounding surfaces)</a:t>
            </a:r>
          </a:p>
          <a:p>
            <a:pPr lvl="1"/>
            <a:r>
              <a:rPr lang="en-US" dirty="0"/>
              <a:t>The outer surface is represented by a mesh that provides vertex positions and normal. The outer surface is fixed during the optimization.</a:t>
            </a:r>
          </a:p>
          <a:p>
            <a:pPr lvl="1"/>
            <a:r>
              <a:rPr lang="en-US" dirty="0"/>
              <a:t>The inner surface is parameterized (as a normal offset – details to follow) with respect to the outer surface, and the optimum parameter space point specifies the inner surface, and thus the shape.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283" y="4507452"/>
            <a:ext cx="1507616" cy="2329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243" y="4507452"/>
            <a:ext cx="1203898" cy="23665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088" y="4567270"/>
            <a:ext cx="1819275" cy="112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1788" y="6010275"/>
            <a:ext cx="4095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403592" cy="47336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 any shape optimization problem:</a:t>
            </a:r>
          </a:p>
          <a:p>
            <a:pPr lvl="1"/>
            <a:r>
              <a:rPr lang="en-US" dirty="0"/>
              <a:t>The user provides </a:t>
            </a:r>
            <a:r>
              <a:rPr lang="en-US" i="1" dirty="0"/>
              <a:t>material properties</a:t>
            </a:r>
            <a:r>
              <a:rPr lang="en-US" dirty="0"/>
              <a:t> of the shape.</a:t>
            </a:r>
          </a:p>
          <a:p>
            <a:pPr lvl="2"/>
            <a:r>
              <a:rPr lang="en-US" dirty="0"/>
              <a:t>For the static stability problem, assume the material has homogeneous volumetric mass density.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user provides a (set) of values of some </a:t>
            </a:r>
            <a:r>
              <a:rPr lang="en-US" i="1" dirty="0"/>
              <a:t>shape properties </a:t>
            </a:r>
            <a:r>
              <a:rPr lang="en-US" dirty="0"/>
              <a:t>(which are abstractly, some function of the shape).</a:t>
            </a:r>
          </a:p>
          <a:p>
            <a:pPr lvl="2"/>
            <a:r>
              <a:rPr lang="en-US" dirty="0"/>
              <a:t>For static stability, the user would specify that the center of mass (which, given a shape is calculable), projects onto the base of support (convex hull of ground contact points of outer surface).</a:t>
            </a:r>
          </a:p>
          <a:p>
            <a:pPr lvl="2"/>
            <a:r>
              <a:rPr lang="en-US" dirty="0"/>
              <a:t>Additionally, the user would want the center of mass to be as low as possible.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drive the optimization so that the optimized shape’s properties minimize (summed least-squares) the user desired values.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There are constraints on the shape geometry (self-intersection free,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808" y="2069465"/>
            <a:ext cx="1830134" cy="3430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52661" y="5253633"/>
            <a:ext cx="2717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Center of mass should project onto the base of support</a:t>
            </a:r>
          </a:p>
        </p:txBody>
      </p:sp>
    </p:spTree>
    <p:extLst>
      <p:ext uri="{BB962C8B-B14F-4D97-AF65-F5344CB8AC3E}">
        <p14:creationId xmlns:p14="http://schemas.microsoft.com/office/powerpoint/2010/main" val="3024149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generic shape optimization pipeline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74" y="1941742"/>
            <a:ext cx="10988526" cy="24551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175" y="4647933"/>
            <a:ext cx="2867025" cy="885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3895" y="5749086"/>
            <a:ext cx="1981200" cy="76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6337" y="5763374"/>
            <a:ext cx="1885950" cy="733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4704" y="5753849"/>
            <a:ext cx="21621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37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specialized shape optimization pipeline for static stability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652" y="5159322"/>
            <a:ext cx="6866799" cy="1534231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568" y="1964019"/>
            <a:ext cx="1286679" cy="241180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291247" y="2999232"/>
            <a:ext cx="577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76582" y="1993844"/>
            <a:ext cx="25978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coordinate frame</a:t>
            </a:r>
          </a:p>
          <a:p>
            <a:r>
              <a:rPr lang="en-US" dirty="0"/>
              <a:t>is such that the object</a:t>
            </a:r>
          </a:p>
          <a:p>
            <a:r>
              <a:rPr lang="en-US" dirty="0"/>
              <a:t>is assumed to placed in</a:t>
            </a:r>
          </a:p>
          <a:p>
            <a:r>
              <a:rPr lang="en-US" dirty="0"/>
              <a:t>the manner it is desired</a:t>
            </a:r>
          </a:p>
          <a:p>
            <a:r>
              <a:rPr lang="en-US" dirty="0"/>
              <a:t>to stand, and the center</a:t>
            </a:r>
          </a:p>
          <a:p>
            <a:r>
              <a:rPr lang="en-US" dirty="0"/>
              <a:t>of base is at zero, then,</a:t>
            </a:r>
          </a:p>
          <a:p>
            <a:r>
              <a:rPr lang="en-US" dirty="0"/>
              <a:t>user desired center of</a:t>
            </a:r>
          </a:p>
          <a:p>
            <a:r>
              <a:rPr lang="en-US" dirty="0"/>
              <a:t>mass </a:t>
            </a:r>
            <a:r>
              <a:rPr lang="en-US" b="1" dirty="0"/>
              <a:t>c*</a:t>
            </a:r>
            <a:r>
              <a:rPr lang="en-US" dirty="0"/>
              <a:t> – (c*</a:t>
            </a:r>
            <a:r>
              <a:rPr lang="en-US" baseline="-25000" dirty="0"/>
              <a:t>x</a:t>
            </a:r>
            <a:r>
              <a:rPr lang="en-US" dirty="0"/>
              <a:t>, c*</a:t>
            </a:r>
            <a:r>
              <a:rPr lang="en-US" baseline="-25000" dirty="0"/>
              <a:t>y</a:t>
            </a:r>
            <a:r>
              <a:rPr lang="en-US" dirty="0"/>
              <a:t>) = 0. </a:t>
            </a:r>
          </a:p>
          <a:p>
            <a:r>
              <a:rPr lang="en-US" dirty="0"/>
              <a:t>For additional stability,</a:t>
            </a:r>
          </a:p>
          <a:p>
            <a:r>
              <a:rPr lang="en-US" dirty="0"/>
              <a:t>c*</a:t>
            </a:r>
            <a:r>
              <a:rPr lang="en-US" baseline="-25000" dirty="0"/>
              <a:t>z</a:t>
            </a:r>
            <a:r>
              <a:rPr lang="en-US" dirty="0"/>
              <a:t> = 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8503" y="4264784"/>
            <a:ext cx="2169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 parameterized</a:t>
            </a:r>
          </a:p>
          <a:p>
            <a:r>
              <a:rPr lang="en-US" dirty="0"/>
              <a:t>inner surface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574435" y="2999232"/>
            <a:ext cx="512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58986" y="1954093"/>
            <a:ext cx="25978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any state of the optimization, let the parameters be </a:t>
            </a:r>
            <a:r>
              <a:rPr lang="el-GR" b="1" dirty="0"/>
              <a:t>α</a:t>
            </a:r>
            <a:r>
              <a:rPr lang="en-US" b="1" dirty="0"/>
              <a:t> </a:t>
            </a:r>
            <a:r>
              <a:rPr lang="en-US" dirty="0"/>
              <a:t>(vector).</a:t>
            </a:r>
          </a:p>
          <a:p>
            <a:r>
              <a:rPr lang="en-US" dirty="0"/>
              <a:t>The center of mass depends on the shape, and thus on </a:t>
            </a:r>
            <a:r>
              <a:rPr lang="el-GR" b="1" dirty="0"/>
              <a:t>α</a:t>
            </a:r>
            <a:r>
              <a:rPr lang="en-US" dirty="0"/>
              <a:t>.</a:t>
            </a:r>
          </a:p>
          <a:p>
            <a:r>
              <a:rPr lang="en-US" b="1" dirty="0"/>
              <a:t>Objective f:</a:t>
            </a:r>
          </a:p>
          <a:p>
            <a:r>
              <a:rPr lang="en-US" dirty="0"/>
              <a:t>w</a:t>
            </a:r>
            <a:r>
              <a:rPr lang="en-US" baseline="-25000" dirty="0"/>
              <a:t>1</a:t>
            </a:r>
            <a:r>
              <a:rPr lang="en-US" dirty="0"/>
              <a:t>(c</a:t>
            </a:r>
            <a:r>
              <a:rPr lang="en-US" baseline="-25000" dirty="0"/>
              <a:t>x</a:t>
            </a:r>
            <a:r>
              <a:rPr lang="en-US" baseline="30000" dirty="0"/>
              <a:t>2</a:t>
            </a:r>
            <a:r>
              <a:rPr lang="en-US" dirty="0"/>
              <a:t>(</a:t>
            </a:r>
            <a:r>
              <a:rPr lang="el-GR" b="1" dirty="0"/>
              <a:t>α</a:t>
            </a:r>
            <a:r>
              <a:rPr lang="en-US" dirty="0"/>
              <a:t>) + c</a:t>
            </a:r>
            <a:r>
              <a:rPr lang="en-US" baseline="-25000" dirty="0"/>
              <a:t>y</a:t>
            </a:r>
            <a:r>
              <a:rPr lang="en-US" baseline="30000" dirty="0"/>
              <a:t>2</a:t>
            </a:r>
            <a:r>
              <a:rPr lang="en-US" dirty="0"/>
              <a:t>(</a:t>
            </a:r>
            <a:r>
              <a:rPr lang="el-GR" b="1" dirty="0"/>
              <a:t>α</a:t>
            </a:r>
            <a:r>
              <a:rPr lang="en-US" dirty="0"/>
              <a:t>)) + w</a:t>
            </a:r>
            <a:r>
              <a:rPr lang="en-US" baseline="-25000" dirty="0"/>
              <a:t>2</a:t>
            </a:r>
            <a:r>
              <a:rPr lang="en-US" dirty="0"/>
              <a:t>|c</a:t>
            </a:r>
            <a:r>
              <a:rPr lang="en-US" baseline="-25000" dirty="0"/>
              <a:t>z</a:t>
            </a:r>
            <a:r>
              <a:rPr lang="en-US" dirty="0"/>
              <a:t>(</a:t>
            </a:r>
            <a:r>
              <a:rPr lang="el-GR" b="1" dirty="0"/>
              <a:t>α</a:t>
            </a:r>
            <a:r>
              <a:rPr lang="en-US" dirty="0"/>
              <a:t>)|</a:t>
            </a:r>
          </a:p>
          <a:p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913332" y="3024094"/>
            <a:ext cx="669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913332" y="3076480"/>
            <a:ext cx="102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1463" y="1993844"/>
            <a:ext cx="1384822" cy="253460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4142" y="5575145"/>
            <a:ext cx="28670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65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 surface parameterization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x</a:t>
            </a:r>
            <a:r>
              <a:rPr lang="en-US" u="sng" baseline="-25000" dirty="0"/>
              <a:t>i</a:t>
            </a:r>
            <a:r>
              <a:rPr lang="en-US" dirty="0"/>
              <a:t> = </a:t>
            </a:r>
            <a:r>
              <a:rPr lang="en-US" b="1" dirty="0"/>
              <a:t>x</a:t>
            </a:r>
            <a:r>
              <a:rPr lang="en-US" b="1" baseline="-25000" dirty="0"/>
              <a:t>i</a:t>
            </a:r>
            <a:r>
              <a:rPr lang="en-US" dirty="0"/>
              <a:t> + 𝛿</a:t>
            </a:r>
            <a:r>
              <a:rPr lang="en-US" baseline="-25000" dirty="0" err="1"/>
              <a:t>i</a:t>
            </a:r>
            <a:r>
              <a:rPr lang="en-US" b="1" dirty="0" err="1"/>
              <a:t>v</a:t>
            </a:r>
            <a:r>
              <a:rPr lang="en-US" b="1" baseline="-25000" dirty="0" err="1"/>
              <a:t>i</a:t>
            </a:r>
            <a:endParaRPr lang="en-US" b="1" baseline="-250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 vertex normal remains constant.</a:t>
            </a:r>
          </a:p>
          <a:p>
            <a:r>
              <a:rPr lang="en-US" dirty="0"/>
              <a:t>The inner surface is parameterized by </a:t>
            </a:r>
            <a:r>
              <a:rPr lang="en-US" b="1" dirty="0"/>
              <a:t>𝛿 </a:t>
            </a:r>
            <a:r>
              <a:rPr lang="en-US" dirty="0"/>
              <a:t>= (𝛿</a:t>
            </a:r>
            <a:r>
              <a:rPr lang="en-US" baseline="-25000" dirty="0"/>
              <a:t>0</a:t>
            </a:r>
            <a:r>
              <a:rPr lang="en-US" dirty="0"/>
              <a:t>,… 𝛿</a:t>
            </a:r>
            <a:r>
              <a:rPr lang="en-US" baseline="-25000" dirty="0"/>
              <a:t>n</a:t>
            </a:r>
            <a:r>
              <a:rPr lang="en-US" dirty="0"/>
              <a:t>).</a:t>
            </a:r>
          </a:p>
          <a:p>
            <a:r>
              <a:rPr lang="en-US" dirty="0"/>
              <a:t>Optimize over </a:t>
            </a:r>
            <a:r>
              <a:rPr lang="en-US" b="1" dirty="0"/>
              <a:t>𝛿</a:t>
            </a:r>
            <a:r>
              <a:rPr lang="en-US" dirty="0"/>
              <a:t>.</a:t>
            </a:r>
          </a:p>
          <a:p>
            <a:r>
              <a:rPr lang="en-US" dirty="0"/>
              <a:t>Add constraints: 𝛿</a:t>
            </a:r>
            <a:r>
              <a:rPr lang="en-US" baseline="-25000" dirty="0" err="1"/>
              <a:t>i</a:t>
            </a:r>
            <a:r>
              <a:rPr lang="en-US" dirty="0"/>
              <a:t> ∈ (0,b</a:t>
            </a:r>
            <a:r>
              <a:rPr lang="en-US" baseline="-25000" dirty="0"/>
              <a:t>i</a:t>
            </a:r>
            <a:r>
              <a:rPr lang="en-US" dirty="0"/>
              <a:t>) (or (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/>
              <a:t>, b</a:t>
            </a:r>
            <a:r>
              <a:rPr lang="en-US" baseline="-25000" dirty="0"/>
              <a:t>i</a:t>
            </a:r>
            <a:r>
              <a:rPr lang="en-US" dirty="0"/>
              <a:t>) to enforce minimum wall thickness).</a:t>
            </a:r>
          </a:p>
          <a:p>
            <a:endParaRPr lang="en-US" baseline="-25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433" y="1559814"/>
            <a:ext cx="2026498" cy="21221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815682" y="243623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r>
              <a:rPr lang="en-US" b="1" baseline="-25000" dirty="0"/>
              <a:t>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69121" y="225156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lang="en-US" b="1" dirty="0"/>
              <a:t>v</a:t>
            </a:r>
            <a:r>
              <a:rPr lang="en-US" b="1" baseline="-25000" dirty="0"/>
              <a:t>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25712" y="1866099"/>
            <a:ext cx="184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(outward normal)</a:t>
            </a:r>
          </a:p>
        </p:txBody>
      </p:sp>
      <p:cxnSp>
        <p:nvCxnSpPr>
          <p:cNvPr id="13" name="Straight Arrow Connector 12"/>
          <p:cNvCxnSpPr>
            <a:stCxn id="8" idx="3"/>
          </p:cNvCxnSpPr>
          <p:nvPr/>
        </p:nvCxnSpPr>
        <p:spPr>
          <a:xfrm>
            <a:off x="10144618" y="2620899"/>
            <a:ext cx="584342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792355" y="28055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774606" y="266661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x</a:t>
            </a:r>
            <a:r>
              <a:rPr lang="en-US" b="1" u="sng" baseline="-25000" dirty="0"/>
              <a:t>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08082" y="264375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𝛿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627489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1304</Words>
  <Application>Microsoft Office PowerPoint</Application>
  <PresentationFormat>Widescreen</PresentationFormat>
  <Paragraphs>144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Non-Linear Shape Optimization using Local Subspace Projections</vt:lpstr>
      <vt:lpstr>Motivation</vt:lpstr>
      <vt:lpstr>Contributions (and agenda for the talk)</vt:lpstr>
      <vt:lpstr>Optimize shape for static stability</vt:lpstr>
      <vt:lpstr>Shape Optimization</vt:lpstr>
      <vt:lpstr>Shape Optimization</vt:lpstr>
      <vt:lpstr>A generic shape optimization pipeline</vt:lpstr>
      <vt:lpstr>A specialized shape optimization pipeline for static stability</vt:lpstr>
      <vt:lpstr>Offset surface parameterization</vt:lpstr>
      <vt:lpstr>Manifold harmonics parameterization</vt:lpstr>
      <vt:lpstr>Manifold harmonics parameterization</vt:lpstr>
      <vt:lpstr>Manifold harmonics</vt:lpstr>
      <vt:lpstr>Manifold harmonics</vt:lpstr>
      <vt:lpstr>Manifold harmonics</vt:lpstr>
      <vt:lpstr>Manifold harmonics</vt:lpstr>
      <vt:lpstr>Where we stand</vt:lpstr>
      <vt:lpstr>Optimization using local subspace projection</vt:lpstr>
      <vt:lpstr>PowerPoint Presentation</vt:lpstr>
      <vt:lpstr>Optimization using local subspace projection</vt:lpstr>
      <vt:lpstr>Optimization using local subspace projection</vt:lpstr>
      <vt:lpstr>Optimization using local subspace projection</vt:lpstr>
      <vt:lpstr>Constraint removal using constraint mapping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Non-Linear Shape Optimization using Local Subspace Projections</dc:title>
  <dc:creator>Mukul Sati</dc:creator>
  <cp:lastModifiedBy>Mukul Sati</cp:lastModifiedBy>
  <cp:revision>36</cp:revision>
  <dcterms:created xsi:type="dcterms:W3CDTF">2016-10-19T12:14:22Z</dcterms:created>
  <dcterms:modified xsi:type="dcterms:W3CDTF">2016-10-19T22:34:58Z</dcterms:modified>
</cp:coreProperties>
</file>