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3" r:id="rId8"/>
    <p:sldId id="266" r:id="rId9"/>
    <p:sldId id="265" r:id="rId10"/>
    <p:sldId id="267" r:id="rId11"/>
    <p:sldId id="269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3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2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5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2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6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8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6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8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8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9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cv.ucf.edu/courses/CAP5415/Fall2012/Lecture-4-Harris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Combined Object Categorization and Segmentation with an Implicit Shape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820" y="5043721"/>
            <a:ext cx="2822713" cy="1323666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Bastian Leibe</a:t>
            </a:r>
          </a:p>
          <a:p>
            <a:r>
              <a:rPr lang="de-DE" dirty="0" smtClean="0"/>
              <a:t>Ales Leonardis </a:t>
            </a:r>
          </a:p>
          <a:p>
            <a:r>
              <a:rPr lang="de-DE" dirty="0" smtClean="0"/>
              <a:t>Bernt Schiele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011814" y="5876879"/>
            <a:ext cx="1090212" cy="71706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Mukul Sati</a:t>
            </a:r>
          </a:p>
          <a:p>
            <a:r>
              <a:rPr lang="en-US" dirty="0" smtClean="0"/>
              <a:t>2/18/2016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54638" y="4873138"/>
            <a:ext cx="6289040" cy="932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Slides/images sourced off: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>
                <a:hlinkClick r:id="rId2"/>
              </a:rPr>
              <a:t>http://crcv.ucf.edu/courses/CAP5415/Fall2012/Lecture-4-Harris.pdf</a:t>
            </a:r>
            <a:endParaRPr lang="en-US" sz="12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 smtClean="0"/>
              <a:t>Leibe</a:t>
            </a:r>
            <a:r>
              <a:rPr lang="en-US" sz="1200" dirty="0" smtClean="0"/>
              <a:t> et al. Combined Object Categorization and Segmentation with an Implicit Shape Model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 smtClean="0"/>
              <a:t>Leibe</a:t>
            </a:r>
            <a:r>
              <a:rPr lang="en-US" sz="1200" dirty="0" smtClean="0"/>
              <a:t> et al. Interleaved Object Categorization and Segmentation</a:t>
            </a:r>
          </a:p>
        </p:txBody>
      </p:sp>
    </p:spTree>
    <p:extLst>
      <p:ext uri="{BB962C8B-B14F-4D97-AF65-F5344CB8AC3E}">
        <p14:creationId xmlns:p14="http://schemas.microsoft.com/office/powerpoint/2010/main" val="336161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Interpretation of the voting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215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Given an image patch e, at location </a:t>
            </a:r>
            <a:r>
              <a:rPr lang="en-US" dirty="0" smtClean="0">
                <a:latin typeface="Brush Script MT" panose="03060802040406070304" pitchFamily="66" charset="0"/>
              </a:rPr>
              <a:t>l</a:t>
            </a:r>
            <a:r>
              <a:rPr lang="en-US" dirty="0" smtClean="0"/>
              <a:t>, it activates a set {I</a:t>
            </a:r>
            <a:r>
              <a:rPr lang="en-US" baseline="-25000" dirty="0" smtClean="0"/>
              <a:t>i</a:t>
            </a:r>
            <a:r>
              <a:rPr lang="en-US" dirty="0" smtClean="0"/>
              <a:t>} of code-book entries. The contribution of each entry will be weighted by p(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i</a:t>
            </a:r>
            <a:r>
              <a:rPr lang="en-US" dirty="0" err="1" smtClean="0"/>
              <a:t>|e,</a:t>
            </a:r>
            <a:r>
              <a:rPr lang="en-US" dirty="0" err="1" smtClean="0">
                <a:latin typeface="Brush Script MT" panose="03060802040406070304" pitchFamily="66" charset="0"/>
              </a:rPr>
              <a:t>l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An activated entry casts its vote for its object o</a:t>
            </a:r>
            <a:r>
              <a:rPr lang="en-US" baseline="-25000" dirty="0" smtClean="0"/>
              <a:t>n </a:t>
            </a:r>
            <a:r>
              <a:rPr lang="en-US" dirty="0" smtClean="0"/>
              <a:t>at multiple positions x.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Mean-shift search corresponds to a </a:t>
            </a:r>
            <a:r>
              <a:rPr lang="en-US" dirty="0" err="1" smtClean="0"/>
              <a:t>Parzen</a:t>
            </a:r>
            <a:r>
              <a:rPr lang="en-US" dirty="0" smtClean="0"/>
              <a:t> window density estimate.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826" y="3255645"/>
            <a:ext cx="4152900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826" y="3846195"/>
            <a:ext cx="4762500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754" y="5043678"/>
            <a:ext cx="44862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2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</a:t>
            </a:r>
            <a:r>
              <a:rPr lang="en-US" smtClean="0"/>
              <a:t>false positives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2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25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discussion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Invariances in the matching?</a:t>
            </a:r>
          </a:p>
          <a:p>
            <a:r>
              <a:rPr lang="en-US" dirty="0" smtClean="0"/>
              <a:t>Category independent code-books?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9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– object categorization and segmentation in the wild.</a:t>
            </a:r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Training:</a:t>
            </a:r>
          </a:p>
          <a:p>
            <a:pPr lvl="2"/>
            <a:r>
              <a:rPr lang="en-US" dirty="0" smtClean="0"/>
              <a:t>Learn a code-book of local appearance for each object class.</a:t>
            </a:r>
          </a:p>
          <a:p>
            <a:pPr lvl="2"/>
            <a:r>
              <a:rPr lang="en-US" dirty="0" smtClean="0"/>
              <a:t>Learn implicit shape model for the object classes using the local code-books.</a:t>
            </a:r>
          </a:p>
          <a:p>
            <a:pPr lvl="1"/>
            <a:r>
              <a:rPr lang="en-US" dirty="0" smtClean="0"/>
              <a:t>Object Detection:</a:t>
            </a:r>
          </a:p>
          <a:p>
            <a:pPr lvl="2"/>
            <a:r>
              <a:rPr lang="en-US" dirty="0" smtClean="0"/>
              <a:t>Extract test image patches and match them to code-book entries for each object.</a:t>
            </a:r>
          </a:p>
          <a:p>
            <a:pPr lvl="2"/>
            <a:r>
              <a:rPr lang="en-US" dirty="0" smtClean="0"/>
              <a:t>Each “activated” code-book entry votes for the object and the object’s center.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853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code-book creation – Interest Point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detect interest points using Harris detectors</a:t>
            </a:r>
          </a:p>
          <a:p>
            <a:pPr lvl="1"/>
            <a:r>
              <a:rPr lang="en-US" dirty="0" smtClean="0"/>
              <a:t>Compute sample covariance matrix M for (2D) intensity gradient at each pixel.</a:t>
            </a:r>
          </a:p>
          <a:p>
            <a:pPr lvl="1"/>
            <a:r>
              <a:rPr lang="en-US" dirty="0" smtClean="0"/>
              <a:t>Compute corner response (C = f(</a:t>
            </a:r>
            <a:r>
              <a:rPr lang="en-US" dirty="0" err="1" smtClean="0"/>
              <a:t>EigenVals</a:t>
            </a:r>
            <a:r>
              <a:rPr lang="en-US" dirty="0" smtClean="0"/>
              <a:t>(M))). </a:t>
            </a:r>
          </a:p>
          <a:p>
            <a:pPr lvl="1"/>
            <a:r>
              <a:rPr lang="en-US" dirty="0" smtClean="0"/>
              <a:t>Interest points – maxima of </a:t>
            </a:r>
            <a:r>
              <a:rPr lang="en-US" dirty="0" err="1" smtClean="0"/>
              <a:t>thresholded</a:t>
            </a:r>
            <a:r>
              <a:rPr lang="en-US" dirty="0" smtClean="0"/>
              <a:t> C.</a:t>
            </a:r>
          </a:p>
          <a:p>
            <a:pPr lvl="1"/>
            <a:r>
              <a:rPr lang="en-US" dirty="0" smtClean="0"/>
              <a:t>Take 25X25 pixel patches.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873" y="2689224"/>
            <a:ext cx="990600" cy="1504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386" y="2698749"/>
            <a:ext cx="952500" cy="14954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705" y="2714943"/>
            <a:ext cx="1028461" cy="1504950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1328400" y="337915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308080" y="381603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612880" y="317595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450320" y="392779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907520" y="366363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673840" y="350107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389360" y="273907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571" y="2714943"/>
            <a:ext cx="916380" cy="1479232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10515600" y="3379154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1775440" y="389731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155680" y="358235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0754" y="4219893"/>
            <a:ext cx="1411593" cy="13321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6091" y="4219893"/>
            <a:ext cx="1500823" cy="1332191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6564984" y="4674985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196550" y="454879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8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21" y="386920"/>
            <a:ext cx="10515600" cy="1325563"/>
          </a:xfrm>
        </p:spPr>
        <p:txBody>
          <a:bodyPr/>
          <a:lstStyle/>
          <a:p>
            <a:r>
              <a:rPr lang="en-US" dirty="0" smtClean="0"/>
              <a:t>Local code-book creation – Agglomerative 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9434" y="3688647"/>
            <a:ext cx="2887187" cy="503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282" y="1807565"/>
            <a:ext cx="3371850" cy="638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710" y="4617689"/>
            <a:ext cx="1438275" cy="466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2496" y="5356268"/>
            <a:ext cx="1571625" cy="476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8498" y="1941987"/>
            <a:ext cx="597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pair of patches (</a:t>
            </a:r>
            <a:r>
              <a:rPr lang="en-US" dirty="0" err="1" smtClean="0"/>
              <a:t>p,q</a:t>
            </a:r>
            <a:r>
              <a:rPr lang="en-US" dirty="0" smtClean="0"/>
              <a:t>): Normalized Grayscale correlation =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585" y="2406401"/>
            <a:ext cx="643729" cy="5889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1314" y="2406401"/>
            <a:ext cx="620451" cy="5934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88397" y="246275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NGC = 0.9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585" y="3136838"/>
            <a:ext cx="643729" cy="588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9442" y="3132307"/>
            <a:ext cx="612323" cy="59901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282578" y="324664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NGC = 0.4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08498" y="3803316"/>
            <a:ext cx="899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with each patch as a separate cluster. Merge two clusters if they are similar.</a:t>
            </a:r>
          </a:p>
          <a:p>
            <a:r>
              <a:rPr lang="en-US" dirty="0" smtClean="0"/>
              <a:t>(Average of pair-wise NGCs of each pair in C1 X C2. t = 0.7 for their experiments)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8551" y="5432468"/>
            <a:ext cx="828675" cy="400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496" y="4557082"/>
            <a:ext cx="1438275" cy="466725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2111604" y="5084414"/>
            <a:ext cx="0" cy="34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22369" y="5037316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NGC</a:t>
            </a:r>
            <a:r>
              <a:rPr lang="en-US" sz="1100" baseline="-25000" dirty="0" smtClean="0"/>
              <a:t>0,0</a:t>
            </a:r>
            <a:r>
              <a:rPr lang="en-US" sz="1100" dirty="0" smtClean="0"/>
              <a:t> = 0.9</a:t>
            </a:r>
            <a:endParaRPr lang="en-US" sz="1100" dirty="0"/>
          </a:p>
        </p:txBody>
      </p:sp>
      <p:cxnSp>
        <p:nvCxnSpPr>
          <p:cNvPr id="28" name="Straight Arrow Connector 27"/>
          <p:cNvCxnSpPr>
            <a:stCxn id="27" idx="3"/>
          </p:cNvCxnSpPr>
          <p:nvPr/>
        </p:nvCxnSpPr>
        <p:spPr>
          <a:xfrm>
            <a:off x="2297930" y="5168121"/>
            <a:ext cx="314917" cy="26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612847" y="5084414"/>
            <a:ext cx="0" cy="27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</p:cNvCxnSpPr>
          <p:nvPr/>
        </p:nvCxnSpPr>
        <p:spPr>
          <a:xfrm flipH="1">
            <a:off x="2111601" y="5084414"/>
            <a:ext cx="501247" cy="29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111602" y="5037316"/>
            <a:ext cx="952111" cy="39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00565" y="5037316"/>
            <a:ext cx="463147" cy="39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48334" y="5063136"/>
            <a:ext cx="2707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Similarity(C1, C2) = 0.85</a:t>
            </a:r>
          </a:p>
          <a:p>
            <a:r>
              <a:rPr lang="en-US" dirty="0" smtClean="0"/>
              <a:t>(C1 and C2 will be merged)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596181" y="499083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 = 0.4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47146" y="438571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47146" y="572753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2828" y="6364220"/>
            <a:ext cx="3686891" cy="49378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39719" y="6404025"/>
            <a:ext cx="838200" cy="41417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862986" y="6068764"/>
            <a:ext cx="1132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no more clustering possible, average patches in each cluster to obtain representative patch for each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5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code-book creation: Input =&gt;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89543" y="5401894"/>
            <a:ext cx="2604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Training images + </a:t>
            </a:r>
          </a:p>
          <a:p>
            <a:r>
              <a:rPr lang="en-US" b="1" dirty="0" smtClean="0"/>
              <a:t>Labels (object categories)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117894" y="4722662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Car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t="-1" b="50735"/>
          <a:stretch/>
        </p:blipFill>
        <p:spPr>
          <a:xfrm>
            <a:off x="7540551" y="1837711"/>
            <a:ext cx="3093252" cy="152391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9457215" y="272294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642111" y="2730674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344684" y="2704799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101932" y="2704800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217379" y="2721879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32412" y="274061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68656" y="2731817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959025" y="274061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43" y="1714929"/>
            <a:ext cx="1955558" cy="300773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813513" y="3361625"/>
            <a:ext cx="226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Interest Point Patches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777101" y="5540393"/>
            <a:ext cx="271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Per object class code-book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310034" y="3175048"/>
            <a:ext cx="1538545" cy="74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602" y="4479711"/>
            <a:ext cx="969371" cy="950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0640" y="4430893"/>
            <a:ext cx="908347" cy="9991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3911" y="4479711"/>
            <a:ext cx="799892" cy="8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Shape Model creation from local code-book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 all training images, match codebook entries to interest point image patches using the similarity measure.</a:t>
            </a:r>
          </a:p>
          <a:p>
            <a:r>
              <a:rPr lang="en-US" sz="2000" dirty="0" smtClean="0"/>
              <a:t>Activate all entries whose similarity is above threshold ‘t’.</a:t>
            </a:r>
          </a:p>
          <a:p>
            <a:r>
              <a:rPr lang="en-US" sz="2000" dirty="0" smtClean="0"/>
              <a:t>For each activated entry, store positions it was activated in </a:t>
            </a:r>
            <a:r>
              <a:rPr lang="en-US" sz="2000" dirty="0" err="1" smtClean="0"/>
              <a:t>wrt</a:t>
            </a:r>
            <a:r>
              <a:rPr lang="en-US" sz="2000" dirty="0" smtClean="0"/>
              <a:t>. object center.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Output: </a:t>
            </a:r>
            <a:r>
              <a:rPr lang="en-US" sz="2000" b="1" dirty="0"/>
              <a:t>o</a:t>
            </a:r>
            <a:r>
              <a:rPr lang="en-US" sz="2000" b="1" dirty="0" smtClean="0"/>
              <a:t>ne Implicit model per object class (encoding spatial locations of code-book entries)</a:t>
            </a:r>
            <a:endParaRPr lang="en-US" sz="2000" b="1" dirty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937" y="3406838"/>
            <a:ext cx="750216" cy="7355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114" y="3629906"/>
            <a:ext cx="1411593" cy="13321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632235" y="4322768"/>
            <a:ext cx="139246" cy="1351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69910" y="3958805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08311" y="3589473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={&lt;x1, y1&gt;, &lt;x2, y2&gt;, &lt;x3, y3&gt;, &lt;x4, y4&gt;}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124" y="3272406"/>
            <a:ext cx="1064233" cy="10043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35488" y="4523954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={&lt;x1, y1&gt;, &lt;x7, y7&gt;, …}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497" y="5600700"/>
            <a:ext cx="1181100" cy="11525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199" y="5623076"/>
            <a:ext cx="586912" cy="5754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551" y="6176962"/>
            <a:ext cx="553533" cy="60888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045499" y="6245126"/>
            <a:ext cx="184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={&lt;Car, x9, y9&gt;,…}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95775" y="5732318"/>
            <a:ext cx="184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={&lt;Car, x1, y1&gt;,…}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9937" y="4318647"/>
            <a:ext cx="817086" cy="77994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675969" y="406297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675969" y="6392789"/>
            <a:ext cx="6598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269910" y="3629906"/>
            <a:ext cx="1" cy="666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269910" y="4286575"/>
            <a:ext cx="705797" cy="8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988679" y="5600700"/>
            <a:ext cx="377" cy="271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88679" y="5871163"/>
            <a:ext cx="318939" cy="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584137" y="6158453"/>
            <a:ext cx="377" cy="271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584137" y="6428916"/>
            <a:ext cx="318939" cy="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111934" y="5904166"/>
            <a:ext cx="6598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1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Recognition at a glance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112" y="1690688"/>
            <a:ext cx="8105775" cy="3209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9264" y="5272104"/>
            <a:ext cx="10093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given image, find interest points and match against all code-book entries for all classes to find </a:t>
            </a:r>
          </a:p>
          <a:p>
            <a:r>
              <a:rPr lang="en-US" dirty="0" smtClean="0"/>
              <a:t>activated code-book entries. </a:t>
            </a:r>
            <a:r>
              <a:rPr lang="en-US" i="1" dirty="0" smtClean="0"/>
              <a:t>Note – each image patch can match multiple code-book entries, even across </a:t>
            </a:r>
          </a:p>
          <a:p>
            <a:r>
              <a:rPr lang="en-US" i="1" dirty="0" smtClean="0"/>
              <a:t>object code-books.</a:t>
            </a:r>
            <a:endParaRPr lang="en-US" i="1" dirty="0"/>
          </a:p>
        </p:txBody>
      </p:sp>
      <p:sp>
        <p:nvSpPr>
          <p:cNvPr id="7" name="Freeform 6"/>
          <p:cNvSpPr/>
          <p:nvPr/>
        </p:nvSpPr>
        <p:spPr>
          <a:xfrm>
            <a:off x="2007909" y="1593130"/>
            <a:ext cx="4911365" cy="2450969"/>
          </a:xfrm>
          <a:custGeom>
            <a:avLst/>
            <a:gdLst>
              <a:gd name="connsiteX0" fmla="*/ 75415 w 4911365"/>
              <a:gd name="connsiteY0" fmla="*/ 2441542 h 2450969"/>
              <a:gd name="connsiteX1" fmla="*/ 1508289 w 4911365"/>
              <a:gd name="connsiteY1" fmla="*/ 2450969 h 2450969"/>
              <a:gd name="connsiteX2" fmla="*/ 1545996 w 4911365"/>
              <a:gd name="connsiteY2" fmla="*/ 1687398 h 2450969"/>
              <a:gd name="connsiteX3" fmla="*/ 4911365 w 4911365"/>
              <a:gd name="connsiteY3" fmla="*/ 1687398 h 2450969"/>
              <a:gd name="connsiteX4" fmla="*/ 4892512 w 4911365"/>
              <a:gd name="connsiteY4" fmla="*/ 0 h 2450969"/>
              <a:gd name="connsiteX5" fmla="*/ 0 w 4911365"/>
              <a:gd name="connsiteY5" fmla="*/ 65988 h 2450969"/>
              <a:gd name="connsiteX6" fmla="*/ 75415 w 4911365"/>
              <a:gd name="connsiteY6" fmla="*/ 2441542 h 245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1365" h="2450969">
                <a:moveTo>
                  <a:pt x="75415" y="2441542"/>
                </a:moveTo>
                <a:lnTo>
                  <a:pt x="1508289" y="2450969"/>
                </a:lnTo>
                <a:lnTo>
                  <a:pt x="1545996" y="1687398"/>
                </a:lnTo>
                <a:lnTo>
                  <a:pt x="4911365" y="1687398"/>
                </a:lnTo>
                <a:lnTo>
                  <a:pt x="4892512" y="0"/>
                </a:lnTo>
                <a:lnTo>
                  <a:pt x="0" y="65988"/>
                </a:lnTo>
                <a:lnTo>
                  <a:pt x="75415" y="244154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32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2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01" y="4469648"/>
            <a:ext cx="2708513" cy="2404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Hough Transform - 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 smtClean="0"/>
              <a:t>Implicit Shape Model:         = </a:t>
            </a:r>
            <a:r>
              <a:rPr lang="en-US" dirty="0" smtClean="0"/>
              <a:t>{&lt;Object, x1, y1&gt;,…}. </a:t>
            </a:r>
            <a:r>
              <a:rPr lang="en-US" dirty="0" smtClean="0"/>
              <a:t>This is the same info as: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                                          =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Each matched code-book entry for each Harris detected image-patch makes votes for </a:t>
            </a:r>
            <a:r>
              <a:rPr lang="en-US" sz="1800" b="1" dirty="0" smtClean="0"/>
              <a:t>objects</a:t>
            </a:r>
            <a:r>
              <a:rPr lang="en-US" sz="1800" dirty="0" smtClean="0"/>
              <a:t> &amp; their </a:t>
            </a:r>
            <a:r>
              <a:rPr lang="en-US" sz="1800" b="1" dirty="0" smtClean="0"/>
              <a:t>centers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442" y="1825625"/>
            <a:ext cx="586912" cy="575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719" y="2819478"/>
            <a:ext cx="2846061" cy="1137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92" y="2807250"/>
            <a:ext cx="2478049" cy="10112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42970" y="3157180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 center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700114" y="2579083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 center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406599" y="2629065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 center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397741" y="2522186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 center</a:t>
            </a:r>
            <a:endParaRPr lang="en-US" sz="11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3630" y="5056991"/>
            <a:ext cx="3442755" cy="14049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0684" y="6076059"/>
            <a:ext cx="462159" cy="537104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4" idx="3"/>
          </p:cNvCxnSpPr>
          <p:nvPr/>
        </p:nvCxnSpPr>
        <p:spPr>
          <a:xfrm flipV="1">
            <a:off x="3462843" y="5398990"/>
            <a:ext cx="184314" cy="945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92719" y="5110376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 center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24010" y="5305874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 center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33226" y="5319697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 center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88822" y="5000094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Cow center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462843" y="5630120"/>
            <a:ext cx="927599" cy="300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469768" y="5611654"/>
            <a:ext cx="2076899" cy="460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1" idx="2"/>
          </p:cNvCxnSpPr>
          <p:nvPr/>
        </p:nvCxnSpPr>
        <p:spPr>
          <a:xfrm flipH="1" flipV="1">
            <a:off x="1970057" y="5479708"/>
            <a:ext cx="943128" cy="420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220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Mean-shift Mode estimation for maxima in </a:t>
            </a:r>
            <a:r>
              <a:rPr lang="en-US" i="1" dirty="0" smtClean="0"/>
              <a:t>continuous</a:t>
            </a:r>
            <a:r>
              <a:rPr lang="en-US" dirty="0" smtClean="0"/>
              <a:t> voting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56264" cy="4351338"/>
          </a:xfrm>
        </p:spPr>
        <p:txBody>
          <a:bodyPr/>
          <a:lstStyle/>
          <a:p>
            <a:r>
              <a:rPr lang="en-US" dirty="0" smtClean="0"/>
              <a:t>The object centers would concentrate at valid </a:t>
            </a:r>
            <a:r>
              <a:rPr lang="en-US" dirty="0" smtClean="0"/>
              <a:t>hypothesized </a:t>
            </a:r>
            <a:r>
              <a:rPr lang="en-US" dirty="0" smtClean="0"/>
              <a:t>object centers. </a:t>
            </a:r>
          </a:p>
          <a:p>
            <a:r>
              <a:rPr lang="en-US" dirty="0" smtClean="0"/>
              <a:t>Mean-shift mode estimation - non-parametric way of finding mode(s) of the probability density function from which the object centers could have been drawn.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283" y="5501207"/>
            <a:ext cx="2054847" cy="1351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415" y="5283327"/>
            <a:ext cx="2451882" cy="14966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915" y="3635502"/>
            <a:ext cx="2305050" cy="156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680" y="3549777"/>
            <a:ext cx="2457450" cy="1733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415" y="3711702"/>
            <a:ext cx="2333625" cy="1571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1198" y="3705924"/>
            <a:ext cx="23241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7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655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Brush Script MT</vt:lpstr>
      <vt:lpstr>Calibri</vt:lpstr>
      <vt:lpstr>Calibri Light</vt:lpstr>
      <vt:lpstr>Office Theme</vt:lpstr>
      <vt:lpstr>Combined Object Categorization and Segmentation with an Implicit Shape Model</vt:lpstr>
      <vt:lpstr>Overview</vt:lpstr>
      <vt:lpstr>Local code-book creation – Interest Point Detection</vt:lpstr>
      <vt:lpstr>Local code-book creation – Agglomerative Clustering</vt:lpstr>
      <vt:lpstr>Local code-book creation: Input =&gt; Output</vt:lpstr>
      <vt:lpstr>Implicit Shape Model creation from local code-book</vt:lpstr>
      <vt:lpstr>Image Recognition at a glance</vt:lpstr>
      <vt:lpstr>Generalized Hough Transform - Voting</vt:lpstr>
      <vt:lpstr>Mean-shift Mode estimation for maxima in continuous voting space</vt:lpstr>
      <vt:lpstr>Probabilistic Interpretation of the voting scheme</vt:lpstr>
      <vt:lpstr>Reducing false positives</vt:lpstr>
      <vt:lpstr>Object Segmentation</vt:lpstr>
      <vt:lpstr>Potential discussion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Combined Object Categorization and Segmentation with an Implicit Shape Model</dc:title>
  <dc:creator>Mukul Sati</dc:creator>
  <cp:lastModifiedBy>Mukul Sati</cp:lastModifiedBy>
  <cp:revision>76</cp:revision>
  <dcterms:created xsi:type="dcterms:W3CDTF">2016-02-17T18:40:11Z</dcterms:created>
  <dcterms:modified xsi:type="dcterms:W3CDTF">2016-02-18T00:53:49Z</dcterms:modified>
</cp:coreProperties>
</file>