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60" r:id="rId7"/>
    <p:sldId id="264" r:id="rId8"/>
    <p:sldId id="261" r:id="rId9"/>
    <p:sldId id="263" r:id="rId10"/>
    <p:sldId id="266" r:id="rId11"/>
    <p:sldId id="265" r:id="rId12"/>
    <p:sldId id="267" r:id="rId13"/>
    <p:sldId id="268" r:id="rId14"/>
    <p:sldId id="274" r:id="rId15"/>
    <p:sldId id="275" r:id="rId16"/>
    <p:sldId id="269" r:id="rId17"/>
    <p:sldId id="27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psu.edu/~rtc12/CSE598G/introMeanShift_6pp.pdf" TargetMode="External"/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hlinkClick r:id="rId3"/>
              </a:rPr>
              <a:t>http://www.cse.psu.edu/~</a:t>
            </a:r>
            <a:r>
              <a:rPr lang="en-US" sz="1200" dirty="0" smtClean="0">
                <a:hlinkClick r:id="rId3"/>
              </a:rPr>
              <a:t>rtc12/CSE598G/introMeanShift_6pp.pdf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/ patch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{&lt;Object, x1, y1&gt;,…}. This is the same info as: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hypothesized object centers. </a:t>
            </a:r>
          </a:p>
          <a:p>
            <a:r>
              <a:rPr lang="en-US" dirty="0" smtClean="0"/>
              <a:t>Mean-shift mode estimation - non-parametric way of finding mode(s) of the probability density function from discrete samples.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2152" cy="487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estimate of the object center.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80522" y="3578087"/>
            <a:ext cx="3578087" cy="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904" y="3578087"/>
            <a:ext cx="1371601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2203" y="3737727"/>
            <a:ext cx="20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is location</a:t>
            </a:r>
          </a:p>
          <a:p>
            <a:r>
              <a:rPr lang="en-US" dirty="0" smtClean="0"/>
              <a:t> agnostic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093" y="4060892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I is known, independent of 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542336" y="4812775"/>
            <a:ext cx="738062" cy="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72102" y="4460724"/>
            <a:ext cx="27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of patch match with</a:t>
            </a:r>
          </a:p>
          <a:p>
            <a:r>
              <a:rPr lang="en-US" dirty="0"/>
              <a:t>c</a:t>
            </a:r>
            <a:r>
              <a:rPr lang="en-US" dirty="0" smtClean="0"/>
              <a:t>ode-book entry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5184" y="4674346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vote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85275" y="4723722"/>
            <a:ext cx="1737838" cy="1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871791" y="4909480"/>
            <a:ext cx="1679714" cy="6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51505" y="5125275"/>
            <a:ext cx="272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code-book </a:t>
            </a:r>
          </a:p>
          <a:p>
            <a:r>
              <a:rPr lang="en-US" dirty="0" smtClean="0"/>
              <a:t>entry is a foreground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Specific o</a:t>
            </a:r>
            <a:r>
              <a:rPr lang="en-US" dirty="0" smtClean="0"/>
              <a:t>bject </a:t>
            </a:r>
            <a:r>
              <a:rPr lang="en-US" dirty="0" smtClean="0"/>
              <a:t>Segmentation </a:t>
            </a:r>
            <a:r>
              <a:rPr lang="en-US" dirty="0"/>
              <a:t>– </a:t>
            </a:r>
            <a:r>
              <a:rPr lang="en-US" dirty="0" smtClean="0"/>
              <a:t>per </a:t>
            </a:r>
            <a:r>
              <a:rPr lang="en-US" dirty="0"/>
              <a:t>pixel </a:t>
            </a:r>
            <a:r>
              <a:rPr lang="en-US" dirty="0" smtClean="0"/>
              <a:t>foreground </a:t>
            </a:r>
            <a:r>
              <a:rPr lang="en-US" dirty="0"/>
              <a:t>/ </a:t>
            </a:r>
            <a:r>
              <a:rPr lang="en-US" dirty="0" smtClean="0"/>
              <a:t>background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voting – Hypothesis - p(o</a:t>
            </a:r>
            <a:r>
              <a:rPr lang="en-US" baseline="-25000" dirty="0" smtClean="0"/>
              <a:t>n</a:t>
            </a:r>
            <a:r>
              <a:rPr lang="en-US" dirty="0" smtClean="0"/>
              <a:t>, x). </a:t>
            </a:r>
          </a:p>
          <a:p>
            <a:r>
              <a:rPr lang="en-US" dirty="0" smtClean="0"/>
              <a:t>Want p(p = figure | o</a:t>
            </a:r>
            <a:r>
              <a:rPr lang="en-US" baseline="-25000" dirty="0" smtClean="0"/>
              <a:t>n</a:t>
            </a:r>
            <a:r>
              <a:rPr lang="en-US" dirty="0" smtClean="0"/>
              <a:t>, x) for each pixel </a:t>
            </a:r>
            <a:r>
              <a:rPr lang="en-US" dirty="0" smtClean="0"/>
              <a:t>p</a:t>
            </a:r>
            <a:r>
              <a:rPr lang="en-US" dirty="0" smtClean="0"/>
              <a:t>, given a hypothesis – </a:t>
            </a:r>
            <a:r>
              <a:rPr lang="en-US" i="1" dirty="0" smtClean="0"/>
              <a:t>category specific.</a:t>
            </a:r>
            <a:endParaRPr lang="en-US" i="1" dirty="0" smtClean="0"/>
          </a:p>
          <a:p>
            <a:r>
              <a:rPr lang="en-US" dirty="0" smtClean="0"/>
              <a:t>Each patch detected in training images has a p(figure) segmentation mask. Each code-book entry stores mask of matched patch as well along with its location in the object. Gives p(p =</a:t>
            </a:r>
            <a:r>
              <a:rPr lang="en-US" dirty="0" err="1" smtClean="0"/>
              <a:t>figure|o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,x,I,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525" y="4785361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43" y="4877537"/>
            <a:ext cx="1047750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7328" y="5654775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5" y="4790566"/>
            <a:ext cx="889073" cy="889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7093" y="5654775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6110" y="5310307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975" y="5281479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70" y="4628234"/>
            <a:ext cx="742527" cy="742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70" y="5366235"/>
            <a:ext cx="770192" cy="81072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4014216" y="4999498"/>
            <a:ext cx="706054" cy="3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4136" y="5366235"/>
            <a:ext cx="1252728" cy="25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619" y="4578081"/>
            <a:ext cx="750216" cy="735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80373" y="463016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</a:t>
            </a:r>
            <a:r>
              <a:rPr lang="en-US" dirty="0" smtClean="0"/>
              <a:t>&gt;,….}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47" y="5368428"/>
            <a:ext cx="742527" cy="742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17" y="5366235"/>
            <a:ext cx="770192" cy="81072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8994337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54788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Specific object Segmentation – per pixel foreground / background estimates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10" y="3033262"/>
            <a:ext cx="2164857" cy="143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8" y="3396444"/>
            <a:ext cx="750216" cy="7355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003852" y="3684201"/>
            <a:ext cx="1499616" cy="1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7907" y="3684201"/>
            <a:ext cx="12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pixel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8" y="2737958"/>
            <a:ext cx="579196" cy="61137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510341" y="3647625"/>
            <a:ext cx="130287" cy="900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29" y="3458961"/>
            <a:ext cx="770192" cy="81072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7"/>
          </p:cNvCxnSpPr>
          <p:nvPr/>
        </p:nvCxnSpPr>
        <p:spPr>
          <a:xfrm flipV="1">
            <a:off x="6621548" y="3043644"/>
            <a:ext cx="121000" cy="6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6640628" y="3692656"/>
            <a:ext cx="47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24" y="2602329"/>
            <a:ext cx="945654" cy="8330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039" y="5382227"/>
            <a:ext cx="100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pixel belongs to interest patches that are matched to multiple code-book entries that each have the </a:t>
            </a:r>
          </a:p>
          <a:p>
            <a:r>
              <a:rPr lang="en-US" dirty="0" smtClean="0"/>
              <a:t>segmentation mask  assigned to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77" y="1690688"/>
            <a:ext cx="5419725" cy="714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37360" y="2276856"/>
            <a:ext cx="107899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2551176"/>
            <a:ext cx="108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Influence of patch ‘e’ on a particular hypothesis        Bayes                 Accumulate over constituent code-book entries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52" y="2920508"/>
            <a:ext cx="542925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12" y="4013740"/>
            <a:ext cx="6467475" cy="1266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249727" y="4721686"/>
            <a:ext cx="525209" cy="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74936" y="4647152"/>
            <a:ext cx="190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 into code-</a:t>
            </a:r>
          </a:p>
          <a:p>
            <a:r>
              <a:rPr lang="en-US" dirty="0" smtClean="0"/>
              <a:t>book entries (like</a:t>
            </a:r>
          </a:p>
          <a:p>
            <a:r>
              <a:rPr lang="en-US" dirty="0" smtClean="0"/>
              <a:t>last time)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352" y="5895593"/>
            <a:ext cx="22479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252" y="5681281"/>
            <a:ext cx="2000250" cy="10001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211502" y="3136739"/>
            <a:ext cx="1038225" cy="13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13599" y="2998077"/>
            <a:ext cx="290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each image interest</a:t>
            </a:r>
          </a:p>
          <a:p>
            <a:r>
              <a:rPr lang="en-US" dirty="0" smtClean="0"/>
              <a:t>patch overlapping pixel ‘p’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28386" y="4094858"/>
            <a:ext cx="82134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3486" y="3650338"/>
            <a:ext cx="278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each patch into </a:t>
            </a:r>
          </a:p>
          <a:p>
            <a:r>
              <a:rPr lang="en-US" dirty="0" smtClean="0"/>
              <a:t>contributions of code-book 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54906" y="2293454"/>
            <a:ext cx="127322" cy="2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3397" y="2105823"/>
            <a:ext cx="1307940" cy="4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3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false positives / Handling multiple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339"/>
            <a:ext cx="107032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is done via local patches, with global structure enforced through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false positives due to secondary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Bounding boxes based rejection (if two hypothesis bounding boxes intersect, keep the one which is stronger)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solves above case. Bounding boxes may actually intersect due to occlusion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So, when do we combine report the weaker hypothesis as well, and when not?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44" y="2796829"/>
            <a:ext cx="596265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44" y="5244763"/>
            <a:ext cx="5924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set selection based on Min Descriptor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 smtClean="0"/>
              <a:t>image: We can explain away a pixel as belonging to an object or </a:t>
            </a:r>
            <a:r>
              <a:rPr lang="en-US" dirty="0" smtClean="0"/>
              <a:t>we have to </a:t>
            </a:r>
            <a:r>
              <a:rPr lang="en-US" dirty="0" smtClean="0"/>
              <a:t>encode its grayscale value. We “save” on description length if we explain away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area</a:t>
            </a:r>
            <a:r>
              <a:rPr lang="en-US" dirty="0" smtClean="0"/>
              <a:t> pixels due to an object. </a:t>
            </a:r>
            <a:r>
              <a:rPr lang="en-US" dirty="0" smtClean="0"/>
              <a:t>However, we subtract </a:t>
            </a:r>
            <a:r>
              <a:rPr lang="en-US" dirty="0" smtClean="0"/>
              <a:t>model complexity – prefer low number of objects, and penalize explaining away a pixel as object when </a:t>
            </a:r>
            <a:r>
              <a:rPr lang="en-US" dirty="0" smtClean="0"/>
              <a:t>segmentation says </a:t>
            </a:r>
            <a:r>
              <a:rPr lang="en-US" dirty="0" smtClean="0"/>
              <a:t>it is background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overlapping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consider the “savings” made by combined </a:t>
            </a:r>
            <a:r>
              <a:rPr lang="en-US" dirty="0" smtClean="0"/>
              <a:t>hypotheses. </a:t>
            </a:r>
            <a:r>
              <a:rPr lang="en-US" dirty="0" smtClean="0"/>
              <a:t>Select overlapping hypothesis </a:t>
            </a:r>
            <a:r>
              <a:rPr lang="en-US" dirty="0" smtClean="0"/>
              <a:t>if </a:t>
            </a:r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12" y="3786981"/>
            <a:ext cx="3295650" cy="428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76197" y="4143657"/>
            <a:ext cx="723694" cy="9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55" y="5733240"/>
            <a:ext cx="46767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7" y="4012635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Articulated </a:t>
            </a:r>
            <a:r>
              <a:rPr lang="en-US" dirty="0" smtClean="0"/>
              <a:t>objects – interpolation across different types of objects</a:t>
            </a:r>
            <a:endParaRPr lang="en-US" dirty="0"/>
          </a:p>
          <a:p>
            <a:pPr lvl="1"/>
            <a:r>
              <a:rPr lang="en-US" dirty="0" smtClean="0"/>
              <a:t>Votes made by patches from different training images and continuous voting space. Disadvantages?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	                  Training                  			       </a:t>
            </a:r>
            <a:r>
              <a:rPr lang="en-US" dirty="0"/>
              <a:t> </a:t>
            </a:r>
            <a:r>
              <a:rPr lang="en-US" dirty="0" smtClean="0"/>
              <a:t>          Testing</a:t>
            </a:r>
          </a:p>
          <a:p>
            <a:r>
              <a:rPr lang="en-US" dirty="0" smtClean="0"/>
              <a:t>Invariances in the matching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Non-rigid articulations / soft body deformations.</a:t>
            </a:r>
          </a:p>
          <a:p>
            <a:r>
              <a:rPr lang="en-US" dirty="0" smtClean="0"/>
              <a:t>Statistical issues in the use of per frame snapshots of videos for analysis.</a:t>
            </a:r>
          </a:p>
          <a:p>
            <a:r>
              <a:rPr lang="en-US" dirty="0"/>
              <a:t>Category independent code-books – bag of visual words type?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591387"/>
            <a:ext cx="1286290" cy="122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89" y="2580653"/>
            <a:ext cx="1246533" cy="123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589" y="2580653"/>
            <a:ext cx="1400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Object Categorization and Segmentation with an Implicit Shape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(back then), no segmentation information used in object categorization. </a:t>
            </a:r>
          </a:p>
          <a:p>
            <a:r>
              <a:rPr lang="en-US" dirty="0" smtClean="0"/>
              <a:t>Segmentation done primarily on low level features in an unsupervised setting.</a:t>
            </a:r>
          </a:p>
          <a:p>
            <a:r>
              <a:rPr lang="en-US" dirty="0" smtClean="0"/>
              <a:t>Human vision - object recognition is intertwined with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833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– object categorization and segmentation in the wild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1"/>
            <a:r>
              <a:rPr lang="en-US" dirty="0" smtClean="0"/>
              <a:t>Segmentation:</a:t>
            </a:r>
          </a:p>
          <a:p>
            <a:pPr lvl="2"/>
            <a:r>
              <a:rPr lang="en-US" dirty="0" smtClean="0"/>
              <a:t>Per object segmentation masks </a:t>
            </a:r>
            <a:r>
              <a:rPr lang="en-US" dirty="0" smtClean="0"/>
              <a:t>+ per-pixel confidence estimate for segmentation.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892"/>
            <a:ext cx="110584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Input                                                                                                   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Training	 				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9" y="2682093"/>
            <a:ext cx="1955558" cy="30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118" y="5726722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</a:t>
            </a:r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6639" y="3524814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57" y="3616990"/>
            <a:ext cx="1047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713" y="4369363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211" y="4320137"/>
            <a:ext cx="153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 Labels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+ Perhaps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 centers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211" y="3862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Car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92" y="3292269"/>
            <a:ext cx="200025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9109" y="4634520"/>
            <a:ext cx="265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Novel Image</a:t>
            </a:r>
          </a:p>
          <a:p>
            <a:r>
              <a:rPr lang="en-US" b="1" dirty="0" smtClean="0"/>
              <a:t>(ignore bounding</a:t>
            </a:r>
          </a:p>
          <a:p>
            <a:r>
              <a:rPr lang="en-US" b="1" dirty="0" smtClean="0"/>
              <a:t>boxes)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4342" y="2526384"/>
            <a:ext cx="23914" cy="403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155011" y="1432874"/>
            <a:ext cx="3827" cy="511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81" y="2295624"/>
            <a:ext cx="2047875" cy="1295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956" y="3707477"/>
            <a:ext cx="2019300" cy="13049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92780" y="5160081"/>
            <a:ext cx="214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Hypotheses + </a:t>
            </a:r>
          </a:p>
          <a:p>
            <a:r>
              <a:rPr lang="en-US" b="1" dirty="0" smtClean="0"/>
              <a:t>Per pixel background / foreground estimate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23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527" y="5357169"/>
            <a:ext cx="26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Object centers</a:t>
            </a:r>
            <a:r>
              <a:rPr lang="en-US" b="1" dirty="0" smtClean="0">
                <a:solidFill>
                  <a:srgbClr val="FF0000"/>
                </a:solidFill>
              </a:rPr>
              <a:t>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1145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Combined Object Categorization and Segmentation with an Implicit Shape Model</vt:lpstr>
      <vt:lpstr>Overview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/ patch voting</vt:lpstr>
      <vt:lpstr>Mean-shift Mode estimation for maxima in continuous voting space</vt:lpstr>
      <vt:lpstr>Probabilistic Interpretation of the voting scheme</vt:lpstr>
      <vt:lpstr>Category Specific object Segmentation – per pixel foreground / background estimates</vt:lpstr>
      <vt:lpstr>Category Specific object Segmentation – per pixel foreground / background estimates</vt:lpstr>
      <vt:lpstr>Probabilistic formulation</vt:lpstr>
      <vt:lpstr>Reducing false positives / Handling multiple objects</vt:lpstr>
      <vt:lpstr>Hypothesis set selection based on Min Descriptor Length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173</cp:revision>
  <dcterms:created xsi:type="dcterms:W3CDTF">2016-02-17T18:40:11Z</dcterms:created>
  <dcterms:modified xsi:type="dcterms:W3CDTF">2016-02-18T19:39:33Z</dcterms:modified>
</cp:coreProperties>
</file>