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6:10.0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0,'17692'0,"-17666"0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6:26.9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0,'0'729,"0"-699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6:44.6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0,'17876'0,"-17851"0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7:05.2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7:06.5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0,'0'645,"0"-619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05:37:11.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1 440,'0'0,"0"-10,0-9,0-7,0-3,0-8,0-2,0-5,0-1,0 3,0 2,0 4,0 8,0 2,0 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9AE4-76D6-AD70-EF8D-AC62F0120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12A614-B8A2-CFE8-AA03-5D5EDC4F3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A4056-A08D-5EE0-97F2-F1DFD6961D35}"/>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24CB3D20-E072-C18C-2401-E40D50C97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1F3FF-A60B-2C91-ECBA-CA1917C29FE3}"/>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290743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E6C0-41B2-4184-890D-73D325E7B5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BD66B9-3855-919F-CBCD-12D99B8B6F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C0987-E84F-92F6-9609-39C5E5B73A6D}"/>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933188DB-3669-DA6E-8409-41C52CE9D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8B86C-EEFE-4603-3D02-8CDBF6CCEB63}"/>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209349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AF5C0-8A4F-8599-CEB7-2AD39F2DAA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500BFB-577E-3D20-07CB-DB6EDACE0B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B809BD-1F95-5B9C-92DC-1CC8BD5BE917}"/>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A39F890E-27B2-7A38-C0AD-EC45F8B55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85D89-2EA4-28D7-87DF-53B4C2E5CDF5}"/>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296789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07A9-D925-C5A5-62C0-518B8F3F9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9E6E2B-DEDB-551A-CD9C-135BFAD45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EEC31-5200-BF8F-1E60-80696302808E}"/>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A31B751A-9094-ABAA-41E2-51EBD22D2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BCBFE-E698-BEE6-E517-65D8941FAF4F}"/>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192856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AA66-87BB-D9BE-D42B-B71894EAD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9454DE-3EAA-D4DF-C0D1-EB3ED5764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2002B-2829-1941-17E0-47BCD9C56F3A}"/>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2579AC69-A3BE-698B-8DF4-5F2D921D8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039B0-C4DF-E401-3290-50BE88A68E6B}"/>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291675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3053-BDC7-EFB4-D8F6-DEE7DD5FD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457CD-020D-7F87-78DC-6DC248F3F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4495D4-6C87-5B2C-D265-F77996D23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360734-83EA-88BB-13B2-E2F8723FBF46}"/>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6" name="Footer Placeholder 5">
            <a:extLst>
              <a:ext uri="{FF2B5EF4-FFF2-40B4-BE49-F238E27FC236}">
                <a16:creationId xmlns:a16="http://schemas.microsoft.com/office/drawing/2014/main" id="{54257ED8-BC4D-FD80-4225-714C2B6F2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5199D-5141-E3E1-64C9-C21E82BA3FB1}"/>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403719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5A34-04B3-3D16-381C-9DA6C2B984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F907B-21AE-CDE1-BCAF-66AD2CEC0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4E426-F8A8-9BFE-5641-2EF947E2B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59B94D-5E17-3598-73DC-8065011F2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BA5D0-464A-4B26-0B20-4308777BB4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61D98D-1D6A-A765-40FB-89FA4E53AE98}"/>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8" name="Footer Placeholder 7">
            <a:extLst>
              <a:ext uri="{FF2B5EF4-FFF2-40B4-BE49-F238E27FC236}">
                <a16:creationId xmlns:a16="http://schemas.microsoft.com/office/drawing/2014/main" id="{4385144D-F3E3-5D7E-B6B9-92E040B583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E506B9-0894-3ABB-8943-AEDF7CC705A3}"/>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302002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E486-E018-5DB4-A9EC-F7DCD6E2C4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3ECA6-3284-8A11-C9B8-BCA4640F65D4}"/>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4" name="Footer Placeholder 3">
            <a:extLst>
              <a:ext uri="{FF2B5EF4-FFF2-40B4-BE49-F238E27FC236}">
                <a16:creationId xmlns:a16="http://schemas.microsoft.com/office/drawing/2014/main" id="{80B41E99-B0FF-2CF8-7D9E-7AD6D458B3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822AD5-7C9D-C5A0-1A1C-9275E3EE890D}"/>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398308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E535FA-2666-F01F-A50A-C0777DED9143}"/>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3" name="Footer Placeholder 2">
            <a:extLst>
              <a:ext uri="{FF2B5EF4-FFF2-40B4-BE49-F238E27FC236}">
                <a16:creationId xmlns:a16="http://schemas.microsoft.com/office/drawing/2014/main" id="{79FC5489-9BF6-5E35-05DB-699F1BBBDC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24C0F2-51F7-B802-F4E4-9D98F9D776D0}"/>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199448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6FF1-5949-9B9B-1A0B-089FFA2B6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92C830-5E5E-5883-99A6-356B1ECB4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A9308E-BB2C-6510-B668-1346F4E79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DB0C9-3E22-B85A-A267-A6D1ACE14714}"/>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6" name="Footer Placeholder 5">
            <a:extLst>
              <a:ext uri="{FF2B5EF4-FFF2-40B4-BE49-F238E27FC236}">
                <a16:creationId xmlns:a16="http://schemas.microsoft.com/office/drawing/2014/main" id="{341B9ACE-AEF0-8930-5726-3E596E8863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AD3DF0-2F3D-1543-5515-D1D3843B92E1}"/>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41046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E316-761B-D5BC-DA0D-2E89D08C2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1A7ED7-1C9E-4F7C-1824-A5BBDFD1B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20EE18-CC9E-2C76-5464-F0A1ED55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6BA38-19EE-5475-2C69-DED37080D762}"/>
              </a:ext>
            </a:extLst>
          </p:cNvPr>
          <p:cNvSpPr>
            <a:spLocks noGrp="1"/>
          </p:cNvSpPr>
          <p:nvPr>
            <p:ph type="dt" sz="half" idx="10"/>
          </p:nvPr>
        </p:nvSpPr>
        <p:spPr/>
        <p:txBody>
          <a:bodyPr/>
          <a:lstStyle/>
          <a:p>
            <a:fld id="{BB65786D-F213-457A-BE4B-808B7E42AA63}" type="datetimeFigureOut">
              <a:rPr lang="en-IN" smtClean="0"/>
              <a:t>24-03-2024</a:t>
            </a:fld>
            <a:endParaRPr lang="en-IN"/>
          </a:p>
        </p:txBody>
      </p:sp>
      <p:sp>
        <p:nvSpPr>
          <p:cNvPr id="6" name="Footer Placeholder 5">
            <a:extLst>
              <a:ext uri="{FF2B5EF4-FFF2-40B4-BE49-F238E27FC236}">
                <a16:creationId xmlns:a16="http://schemas.microsoft.com/office/drawing/2014/main" id="{F01CA25E-EBDD-B317-E12C-A53056D86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3CA7D-FF78-AFBF-977F-9E1548E23AD9}"/>
              </a:ext>
            </a:extLst>
          </p:cNvPr>
          <p:cNvSpPr>
            <a:spLocks noGrp="1"/>
          </p:cNvSpPr>
          <p:nvPr>
            <p:ph type="sldNum" sz="quarter" idx="12"/>
          </p:nvPr>
        </p:nvSpPr>
        <p:spPr/>
        <p:txBody>
          <a:bodyPr/>
          <a:lstStyle/>
          <a:p>
            <a:fld id="{BF852ED3-D3AC-4E8A-B451-BFD7E6A11ECD}" type="slidenum">
              <a:rPr lang="en-IN" smtClean="0"/>
              <a:t>‹#›</a:t>
            </a:fld>
            <a:endParaRPr lang="en-IN"/>
          </a:p>
        </p:txBody>
      </p:sp>
    </p:spTree>
    <p:extLst>
      <p:ext uri="{BB962C8B-B14F-4D97-AF65-F5344CB8AC3E}">
        <p14:creationId xmlns:p14="http://schemas.microsoft.com/office/powerpoint/2010/main" val="21979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48B21-0D23-50CD-ED07-B3EB91139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67F72-2F1D-CD2C-6ABC-89F3269B63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DB8F9-5A21-3BE2-E167-3BEE915C0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786D-F213-457A-BE4B-808B7E42AA63}" type="datetimeFigureOut">
              <a:rPr lang="en-IN" smtClean="0"/>
              <a:t>24-03-2024</a:t>
            </a:fld>
            <a:endParaRPr lang="en-IN"/>
          </a:p>
        </p:txBody>
      </p:sp>
      <p:sp>
        <p:nvSpPr>
          <p:cNvPr id="5" name="Footer Placeholder 4">
            <a:extLst>
              <a:ext uri="{FF2B5EF4-FFF2-40B4-BE49-F238E27FC236}">
                <a16:creationId xmlns:a16="http://schemas.microsoft.com/office/drawing/2014/main" id="{B6348A0E-17D7-2AAB-132B-EAB250C84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0BAA6A-ED43-5819-463A-7FC598D8D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52ED3-D3AC-4E8A-B451-BFD7E6A11ECD}" type="slidenum">
              <a:rPr lang="en-IN" smtClean="0"/>
              <a:t>‹#›</a:t>
            </a:fld>
            <a:endParaRPr lang="en-IN"/>
          </a:p>
        </p:txBody>
      </p:sp>
    </p:spTree>
    <p:extLst>
      <p:ext uri="{BB962C8B-B14F-4D97-AF65-F5344CB8AC3E}">
        <p14:creationId xmlns:p14="http://schemas.microsoft.com/office/powerpoint/2010/main" val="3323161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3A2-BD08-CDDD-2D10-FBCC292AE101}"/>
              </a:ext>
            </a:extLst>
          </p:cNvPr>
          <p:cNvSpPr>
            <a:spLocks noGrp="1"/>
          </p:cNvSpPr>
          <p:nvPr>
            <p:ph type="ctrTitle"/>
          </p:nvPr>
        </p:nvSpPr>
        <p:spPr>
          <a:xfrm>
            <a:off x="1524000" y="1122363"/>
            <a:ext cx="9144000" cy="1043894"/>
          </a:xfrm>
        </p:spPr>
        <p:txBody>
          <a:bodyPr>
            <a:normAutofit fontScale="90000"/>
          </a:bodyPr>
          <a:lstStyle/>
          <a:p>
            <a:r>
              <a:rPr lang="en-US" b="0" i="0" dirty="0">
                <a:solidFill>
                  <a:srgbClr val="FF0000"/>
                </a:solidFill>
                <a:effectLst/>
                <a:latin typeface="Söhne"/>
              </a:rPr>
              <a:t>File Transfer Using Java Sockets</a:t>
            </a:r>
            <a:br>
              <a:rPr lang="en-US" b="0" i="0" dirty="0">
                <a:solidFill>
                  <a:srgbClr val="FF0000"/>
                </a:solidFill>
                <a:effectLst/>
                <a:latin typeface="Söhne"/>
              </a:rPr>
            </a:br>
            <a:r>
              <a:rPr lang="en-US" sz="2200" b="0" i="0" dirty="0">
                <a:solidFill>
                  <a:srgbClr val="FF0000"/>
                </a:solidFill>
                <a:effectLst/>
                <a:latin typeface="Söhne"/>
              </a:rPr>
              <a:t>Send/Receive Images, Videos, Audio, and Files</a:t>
            </a:r>
            <a:endParaRPr lang="en-IN" sz="2200" dirty="0">
              <a:solidFill>
                <a:srgbClr val="FF0000"/>
              </a:solidFill>
            </a:endParaRPr>
          </a:p>
        </p:txBody>
      </p:sp>
      <p:sp>
        <p:nvSpPr>
          <p:cNvPr id="3" name="Subtitle 2">
            <a:extLst>
              <a:ext uri="{FF2B5EF4-FFF2-40B4-BE49-F238E27FC236}">
                <a16:creationId xmlns:a16="http://schemas.microsoft.com/office/drawing/2014/main" id="{33D2F16B-CF83-C021-B15E-E45FFB8F5B8C}"/>
              </a:ext>
            </a:extLst>
          </p:cNvPr>
          <p:cNvSpPr>
            <a:spLocks noGrp="1"/>
          </p:cNvSpPr>
          <p:nvPr>
            <p:ph type="subTitle" idx="1"/>
          </p:nvPr>
        </p:nvSpPr>
        <p:spPr>
          <a:xfrm>
            <a:off x="2960915" y="3242809"/>
            <a:ext cx="9144000" cy="1655762"/>
          </a:xfrm>
        </p:spPr>
        <p:txBody>
          <a:bodyPr>
            <a:normAutofit fontScale="25000" lnSpcReduction="20000"/>
          </a:bodyPr>
          <a:lstStyle/>
          <a:p>
            <a:pPr algn="r">
              <a:lnSpc>
                <a:spcPct val="115000"/>
              </a:lnSpc>
              <a:spcAft>
                <a:spcPts val="1000"/>
              </a:spcAft>
              <a:tabLst>
                <a:tab pos="4526280" algn="l"/>
              </a:tabLs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GROUP MEMBERS: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1000"/>
              </a:spcAft>
              <a:tabLst>
                <a:tab pos="4526280" algn="l"/>
              </a:tabLs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K.PHANINDRA REDDY-BU22CSEN0101454</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1000"/>
              </a:spcAft>
              <a:tabLst>
                <a:tab pos="4526280" algn="l"/>
              </a:tabLs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I.ABHISHEIK-BU22CSEN0101761</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1000"/>
              </a:spcAft>
              <a:tabLst>
                <a:tab pos="4526280" algn="l"/>
              </a:tabLs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A.GOWTHAM VENKAT REDDY- BU22CSEN0101513</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1000"/>
              </a:spcAft>
              <a:tabLst>
                <a:tab pos="4526280" algn="l"/>
              </a:tabLs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S.VAMSI KRISHNA-BU22CSEN0100600</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046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C282-FE02-D1A3-7E96-574712D29FB5}"/>
              </a:ext>
            </a:extLst>
          </p:cNvPr>
          <p:cNvSpPr>
            <a:spLocks noGrp="1"/>
          </p:cNvSpPr>
          <p:nvPr>
            <p:ph type="title"/>
          </p:nvPr>
        </p:nvSpPr>
        <p:spPr/>
        <p:txBody>
          <a:bodyPr/>
          <a:lstStyle/>
          <a:p>
            <a:r>
              <a:rPr lang="en-IN" dirty="0">
                <a:solidFill>
                  <a:srgbClr val="FF0000"/>
                </a:solidFill>
              </a:rPr>
              <a:t>Step2:Run Client </a:t>
            </a:r>
            <a:endParaRPr lang="en-IN" dirty="0"/>
          </a:p>
        </p:txBody>
      </p:sp>
      <p:pic>
        <p:nvPicPr>
          <p:cNvPr id="5" name="Content Placeholder 4">
            <a:extLst>
              <a:ext uri="{FF2B5EF4-FFF2-40B4-BE49-F238E27FC236}">
                <a16:creationId xmlns:a16="http://schemas.microsoft.com/office/drawing/2014/main" id="{3C5A92A0-F4D0-2926-F6A0-4EA52EDA9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52" y="1690688"/>
            <a:ext cx="5547848" cy="4351338"/>
          </a:xfrm>
        </p:spPr>
      </p:pic>
      <p:pic>
        <p:nvPicPr>
          <p:cNvPr id="6" name="Picture 5">
            <a:extLst>
              <a:ext uri="{FF2B5EF4-FFF2-40B4-BE49-F238E27FC236}">
                <a16:creationId xmlns:a16="http://schemas.microsoft.com/office/drawing/2014/main" id="{2B7A0973-9E52-7A63-00D6-AFBAF20C2748}"/>
              </a:ext>
            </a:extLst>
          </p:cNvPr>
          <p:cNvPicPr>
            <a:picLocks noChangeAspect="1"/>
          </p:cNvPicPr>
          <p:nvPr/>
        </p:nvPicPr>
        <p:blipFill>
          <a:blip r:embed="rId3"/>
          <a:stretch>
            <a:fillRect/>
          </a:stretch>
        </p:blipFill>
        <p:spPr>
          <a:xfrm>
            <a:off x="6202425" y="1690688"/>
            <a:ext cx="5883150" cy="4351337"/>
          </a:xfrm>
          <a:prstGeom prst="rect">
            <a:avLst/>
          </a:prstGeom>
        </p:spPr>
      </p:pic>
    </p:spTree>
    <p:extLst>
      <p:ext uri="{BB962C8B-B14F-4D97-AF65-F5344CB8AC3E}">
        <p14:creationId xmlns:p14="http://schemas.microsoft.com/office/powerpoint/2010/main" val="348855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A0A4-C2ED-A36C-9B02-A78FB10B7580}"/>
              </a:ext>
            </a:extLst>
          </p:cNvPr>
          <p:cNvSpPr>
            <a:spLocks noGrp="1"/>
          </p:cNvSpPr>
          <p:nvPr>
            <p:ph type="title"/>
          </p:nvPr>
        </p:nvSpPr>
        <p:spPr/>
        <p:txBody>
          <a:bodyPr/>
          <a:lstStyle/>
          <a:p>
            <a:r>
              <a:rPr lang="en-IN" dirty="0">
                <a:solidFill>
                  <a:srgbClr val="FF0000"/>
                </a:solidFill>
              </a:rPr>
              <a:t>Step3:Received file from Client Saved in disc</a:t>
            </a:r>
            <a:endParaRPr lang="en-IN" dirty="0"/>
          </a:p>
        </p:txBody>
      </p:sp>
      <p:pic>
        <p:nvPicPr>
          <p:cNvPr id="4" name="Content Placeholder 3">
            <a:extLst>
              <a:ext uri="{FF2B5EF4-FFF2-40B4-BE49-F238E27FC236}">
                <a16:creationId xmlns:a16="http://schemas.microsoft.com/office/drawing/2014/main" id="{F5395ACF-6C92-EE4C-B647-7D316814FB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84" b="30327"/>
          <a:stretch/>
        </p:blipFill>
        <p:spPr>
          <a:xfrm>
            <a:off x="3243942" y="1298802"/>
            <a:ext cx="5704115" cy="3403826"/>
          </a:xfrm>
          <a:prstGeom prst="rect">
            <a:avLst/>
          </a:prstGeom>
        </p:spPr>
      </p:pic>
      <p:pic>
        <p:nvPicPr>
          <p:cNvPr id="5" name="Picture 4">
            <a:extLst>
              <a:ext uri="{FF2B5EF4-FFF2-40B4-BE49-F238E27FC236}">
                <a16:creationId xmlns:a16="http://schemas.microsoft.com/office/drawing/2014/main" id="{0BA78E53-039C-648A-BAFF-61266AE04C07}"/>
              </a:ext>
            </a:extLst>
          </p:cNvPr>
          <p:cNvPicPr>
            <a:picLocks noChangeAspect="1"/>
          </p:cNvPicPr>
          <p:nvPr/>
        </p:nvPicPr>
        <p:blipFill>
          <a:blip r:embed="rId3"/>
          <a:stretch>
            <a:fillRect/>
          </a:stretch>
        </p:blipFill>
        <p:spPr>
          <a:xfrm>
            <a:off x="234188" y="4702628"/>
            <a:ext cx="11723624" cy="2121592"/>
          </a:xfrm>
          <a:prstGeom prst="rect">
            <a:avLst/>
          </a:prstGeom>
        </p:spPr>
      </p:pic>
    </p:spTree>
    <p:extLst>
      <p:ext uri="{BB962C8B-B14F-4D97-AF65-F5344CB8AC3E}">
        <p14:creationId xmlns:p14="http://schemas.microsoft.com/office/powerpoint/2010/main" val="371463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DA8E-519C-E874-8A09-40367D021348}"/>
              </a:ext>
            </a:extLst>
          </p:cNvPr>
          <p:cNvSpPr>
            <a:spLocks noGrp="1"/>
          </p:cNvSpPr>
          <p:nvPr>
            <p:ph type="title"/>
          </p:nvPr>
        </p:nvSpPr>
        <p:spPr/>
        <p:txBody>
          <a:bodyPr/>
          <a:lstStyle/>
          <a:p>
            <a:pPr algn="ctr"/>
            <a:r>
              <a:rPr lang="en-US" b="1" i="0" dirty="0">
                <a:solidFill>
                  <a:srgbClr val="FF0000"/>
                </a:solidFill>
                <a:effectLst/>
                <a:latin typeface="Söhne"/>
              </a:rPr>
              <a:t>Conclusion:</a:t>
            </a:r>
            <a:br>
              <a:rPr lang="en-US" b="0"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9032F817-22EE-527A-4237-0AD4FC4D4293}"/>
              </a:ext>
            </a:extLst>
          </p:cNvPr>
          <p:cNvSpPr>
            <a:spLocks noGrp="1"/>
          </p:cNvSpPr>
          <p:nvPr>
            <p:ph idx="1"/>
          </p:nvPr>
        </p:nvSpPr>
        <p:spPr/>
        <p:txBody>
          <a:bodyPr/>
          <a:lstStyle/>
          <a:p>
            <a:pPr algn="l"/>
            <a:r>
              <a:rPr lang="en-US" b="0" i="0" dirty="0">
                <a:effectLst/>
                <a:latin typeface="Söhne"/>
              </a:rPr>
              <a:t>In conclusion, the file transfer system using Java sockets provides a robust and efficient solution for sending various types of files between clients and servers.</a:t>
            </a:r>
          </a:p>
          <a:p>
            <a:pPr marL="0" indent="0" algn="l">
              <a:buNone/>
            </a:pPr>
            <a:endParaRPr lang="en-US" b="0" i="0" dirty="0">
              <a:effectLst/>
              <a:latin typeface="Söhne"/>
            </a:endParaRPr>
          </a:p>
          <a:p>
            <a:pPr algn="l"/>
            <a:r>
              <a:rPr lang="en-US" b="0" i="0" dirty="0">
                <a:effectLst/>
                <a:latin typeface="Söhne"/>
              </a:rPr>
              <a:t> Throughout this presentation, we have seen how this system allows users to send images, videos, audio files, and other types of files with ease.</a:t>
            </a:r>
          </a:p>
          <a:p>
            <a:endParaRPr lang="en-IN" dirty="0"/>
          </a:p>
        </p:txBody>
      </p:sp>
    </p:spTree>
    <p:extLst>
      <p:ext uri="{BB962C8B-B14F-4D97-AF65-F5344CB8AC3E}">
        <p14:creationId xmlns:p14="http://schemas.microsoft.com/office/powerpoint/2010/main" val="21932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D63-27FD-9B46-7C89-405DBAEAF4FA}"/>
              </a:ext>
            </a:extLst>
          </p:cNvPr>
          <p:cNvSpPr>
            <a:spLocks noGrp="1"/>
          </p:cNvSpPr>
          <p:nvPr>
            <p:ph type="title"/>
          </p:nvPr>
        </p:nvSpPr>
        <p:spPr/>
        <p:txBody>
          <a:bodyPr/>
          <a:lstStyle/>
          <a:p>
            <a:pPr algn="ctr"/>
            <a:r>
              <a:rPr lang="en-IN" b="1" i="0" dirty="0">
                <a:solidFill>
                  <a:srgbClr val="FF0000"/>
                </a:solidFill>
                <a:effectLst/>
                <a:latin typeface="Söhne"/>
              </a:rPr>
              <a:t>Introduction to File Transfer</a:t>
            </a:r>
            <a:endParaRPr lang="en-IN" dirty="0">
              <a:solidFill>
                <a:srgbClr val="FF0000"/>
              </a:solidFill>
            </a:endParaRPr>
          </a:p>
        </p:txBody>
      </p:sp>
      <p:sp>
        <p:nvSpPr>
          <p:cNvPr id="3" name="Content Placeholder 2">
            <a:extLst>
              <a:ext uri="{FF2B5EF4-FFF2-40B4-BE49-F238E27FC236}">
                <a16:creationId xmlns:a16="http://schemas.microsoft.com/office/drawing/2014/main" id="{8F0634BA-FED9-C4AE-23B3-4F2EE5BE2A88}"/>
              </a:ext>
            </a:extLst>
          </p:cNvPr>
          <p:cNvSpPr>
            <a:spLocks noGrp="1"/>
          </p:cNvSpPr>
          <p:nvPr>
            <p:ph idx="1"/>
          </p:nvPr>
        </p:nvSpPr>
        <p:spPr/>
        <p:txBody>
          <a:bodyPr/>
          <a:lstStyle/>
          <a:p>
            <a:r>
              <a:rPr lang="en-US" b="0" i="0" dirty="0">
                <a:effectLst/>
              </a:rPr>
              <a:t>File transfer is a critical aspect of modern computing and networking, allowing users to share and exchange files between devices. Whether it's sending documents, images, videos, or other types of files, efficient file transfer mechanisms are essential for various applications and industries.</a:t>
            </a:r>
          </a:p>
          <a:p>
            <a:r>
              <a:rPr lang="en-US" b="1" i="0" dirty="0">
                <a:effectLst/>
              </a:rPr>
              <a:t>Types of Files:</a:t>
            </a:r>
            <a:r>
              <a:rPr lang="en-US" b="0" i="0" dirty="0">
                <a:effectLst/>
              </a:rPr>
              <a:t> Files can range from text documents and spreadsheets to multimedia files like images, videos, and audio recordings.</a:t>
            </a:r>
            <a:endParaRPr lang="en-US" dirty="0"/>
          </a:p>
          <a:p>
            <a:r>
              <a:rPr lang="en-US" b="1" i="0" dirty="0">
                <a:effectLst/>
              </a:rPr>
              <a:t>Challenges:</a:t>
            </a:r>
            <a:r>
              <a:rPr lang="en-US" b="0" i="0" dirty="0">
                <a:effectLst/>
              </a:rPr>
              <a:t> Challenges in file transfer include ensuring data integrity, managing large file sizes, and maintaining security and privacy.</a:t>
            </a:r>
            <a:endParaRPr lang="en-IN" dirty="0"/>
          </a:p>
        </p:txBody>
      </p:sp>
    </p:spTree>
    <p:extLst>
      <p:ext uri="{BB962C8B-B14F-4D97-AF65-F5344CB8AC3E}">
        <p14:creationId xmlns:p14="http://schemas.microsoft.com/office/powerpoint/2010/main" val="264735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0D2-38E7-FB4B-BCE6-D0B200F882C6}"/>
              </a:ext>
            </a:extLst>
          </p:cNvPr>
          <p:cNvSpPr>
            <a:spLocks noGrp="1"/>
          </p:cNvSpPr>
          <p:nvPr>
            <p:ph type="title"/>
          </p:nvPr>
        </p:nvSpPr>
        <p:spPr/>
        <p:txBody>
          <a:bodyPr/>
          <a:lstStyle/>
          <a:p>
            <a:pPr algn="ctr"/>
            <a:r>
              <a:rPr lang="en-IN" b="0" i="0" dirty="0">
                <a:solidFill>
                  <a:srgbClr val="FF0000"/>
                </a:solidFill>
                <a:effectLst/>
                <a:latin typeface="Söhne"/>
              </a:rPr>
              <a:t>Server-Side Algorithm</a:t>
            </a:r>
            <a:endParaRPr lang="en-IN" dirty="0">
              <a:solidFill>
                <a:srgbClr val="FF0000"/>
              </a:solidFill>
            </a:endParaRPr>
          </a:p>
        </p:txBody>
      </p:sp>
      <p:sp>
        <p:nvSpPr>
          <p:cNvPr id="3" name="Content Placeholder 2">
            <a:extLst>
              <a:ext uri="{FF2B5EF4-FFF2-40B4-BE49-F238E27FC236}">
                <a16:creationId xmlns:a16="http://schemas.microsoft.com/office/drawing/2014/main" id="{50AA573C-56EB-BE96-A207-BD164879900B}"/>
              </a:ext>
            </a:extLst>
          </p:cNvPr>
          <p:cNvSpPr>
            <a:spLocks noGrp="1"/>
          </p:cNvSpPr>
          <p:nvPr>
            <p:ph idx="1"/>
          </p:nvPr>
        </p:nvSpPr>
        <p:spPr/>
        <p:txBody>
          <a:bodyPr>
            <a:normAutofit fontScale="85000" lnSpcReduction="20000"/>
          </a:bodyPr>
          <a:lstStyle/>
          <a:p>
            <a:pPr marL="0" indent="0">
              <a:buNone/>
            </a:pPr>
            <a:r>
              <a:rPr lang="en-US" dirty="0"/>
              <a:t>1. Start</a:t>
            </a:r>
          </a:p>
          <a:p>
            <a:pPr marL="0" indent="0">
              <a:buNone/>
            </a:pPr>
            <a:r>
              <a:rPr lang="en-US" dirty="0"/>
              <a:t>2. Create </a:t>
            </a:r>
            <a:r>
              <a:rPr lang="en-US" dirty="0" err="1"/>
              <a:t>ServerSocket</a:t>
            </a:r>
            <a:endParaRPr lang="en-US" dirty="0"/>
          </a:p>
          <a:p>
            <a:pPr marL="0" indent="0">
              <a:buNone/>
            </a:pPr>
            <a:r>
              <a:rPr lang="en-US" dirty="0"/>
              <a:t>3. Bind to Port</a:t>
            </a:r>
          </a:p>
          <a:p>
            <a:pPr marL="0" indent="0">
              <a:buNone/>
            </a:pPr>
            <a:r>
              <a:rPr lang="en-US" dirty="0"/>
              <a:t>4. Listen for Clients</a:t>
            </a:r>
          </a:p>
          <a:p>
            <a:pPr marL="0" indent="0">
              <a:buNone/>
            </a:pPr>
            <a:r>
              <a:rPr lang="en-US" dirty="0"/>
              <a:t>5. Accept Client Connection</a:t>
            </a:r>
          </a:p>
          <a:p>
            <a:pPr marL="0" indent="0">
              <a:buNone/>
            </a:pPr>
            <a:r>
              <a:rPr lang="en-US" dirty="0"/>
              <a:t>6. Receive File</a:t>
            </a:r>
          </a:p>
          <a:p>
            <a:pPr marL="0" indent="0">
              <a:buNone/>
            </a:pPr>
            <a:r>
              <a:rPr lang="en-US" dirty="0"/>
              <a:t>7. Save File</a:t>
            </a:r>
          </a:p>
          <a:p>
            <a:pPr marL="0" indent="0">
              <a:buNone/>
            </a:pPr>
            <a:r>
              <a:rPr lang="en-US" dirty="0"/>
              <a:t>8. Send Confirmation</a:t>
            </a:r>
          </a:p>
          <a:p>
            <a:pPr marL="0" indent="0">
              <a:buNone/>
            </a:pPr>
            <a:r>
              <a:rPr lang="en-US" dirty="0"/>
              <a:t>9. Close Connection</a:t>
            </a:r>
          </a:p>
          <a:p>
            <a:pPr marL="0" indent="0">
              <a:buNone/>
            </a:pPr>
            <a:r>
              <a:rPr lang="en-US" dirty="0"/>
              <a:t>10. Listen for Next Client</a:t>
            </a:r>
          </a:p>
          <a:p>
            <a:pPr marL="0" indent="0">
              <a:buNone/>
            </a:pPr>
            <a:r>
              <a:rPr lang="en-US" dirty="0"/>
              <a:t>11. End</a:t>
            </a:r>
          </a:p>
          <a:p>
            <a:pPr marL="0" indent="0">
              <a:buNone/>
            </a:pPr>
            <a:endParaRPr lang="en-IN" dirty="0"/>
          </a:p>
        </p:txBody>
      </p:sp>
    </p:spTree>
    <p:extLst>
      <p:ext uri="{BB962C8B-B14F-4D97-AF65-F5344CB8AC3E}">
        <p14:creationId xmlns:p14="http://schemas.microsoft.com/office/powerpoint/2010/main" val="29031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27ED-1589-8DE2-BFE3-8EFCF2A8B94C}"/>
              </a:ext>
            </a:extLst>
          </p:cNvPr>
          <p:cNvSpPr>
            <a:spLocks noGrp="1"/>
          </p:cNvSpPr>
          <p:nvPr>
            <p:ph type="title"/>
          </p:nvPr>
        </p:nvSpPr>
        <p:spPr/>
        <p:txBody>
          <a:bodyPr/>
          <a:lstStyle/>
          <a:p>
            <a:pPr algn="ctr"/>
            <a:r>
              <a:rPr lang="en-IN" dirty="0">
                <a:solidFill>
                  <a:srgbClr val="FF0000"/>
                </a:solidFill>
              </a:rPr>
              <a:t>Running Server Source Code </a:t>
            </a:r>
            <a:endParaRPr lang="en-IN" dirty="0"/>
          </a:p>
        </p:txBody>
      </p:sp>
      <p:pic>
        <p:nvPicPr>
          <p:cNvPr id="5" name="Content Placeholder 4">
            <a:extLst>
              <a:ext uri="{FF2B5EF4-FFF2-40B4-BE49-F238E27FC236}">
                <a16:creationId xmlns:a16="http://schemas.microsoft.com/office/drawing/2014/main" id="{4A78C51F-9933-6775-5805-78350C9A3B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4550" b="60382"/>
          <a:stretch/>
        </p:blipFill>
        <p:spPr>
          <a:xfrm>
            <a:off x="275422" y="1892041"/>
            <a:ext cx="4340646" cy="1912910"/>
          </a:xfrm>
        </p:spPr>
      </p:pic>
      <p:pic>
        <p:nvPicPr>
          <p:cNvPr id="7" name="Picture 6">
            <a:extLst>
              <a:ext uri="{FF2B5EF4-FFF2-40B4-BE49-F238E27FC236}">
                <a16:creationId xmlns:a16="http://schemas.microsoft.com/office/drawing/2014/main" id="{CE1D7037-370D-BC84-5F98-2CF3A5856238}"/>
              </a:ext>
            </a:extLst>
          </p:cNvPr>
          <p:cNvPicPr>
            <a:picLocks noChangeAspect="1"/>
          </p:cNvPicPr>
          <p:nvPr/>
        </p:nvPicPr>
        <p:blipFill rotWithShape="1">
          <a:blip r:embed="rId3">
            <a:extLst>
              <a:ext uri="{28A0092B-C50C-407E-A947-70E740481C1C}">
                <a14:useLocalDpi xmlns:a14="http://schemas.microsoft.com/office/drawing/2010/main" val="0"/>
              </a:ext>
            </a:extLst>
          </a:blip>
          <a:srcRect t="-3084" b="30327"/>
          <a:stretch/>
        </p:blipFill>
        <p:spPr>
          <a:xfrm>
            <a:off x="5178846" y="1324148"/>
            <a:ext cx="6174954" cy="3248706"/>
          </a:xfrm>
          <a:prstGeom prst="rect">
            <a:avLst/>
          </a:prstGeom>
        </p:spPr>
      </p:pic>
      <p:pic>
        <p:nvPicPr>
          <p:cNvPr id="9" name="Picture 8">
            <a:extLst>
              <a:ext uri="{FF2B5EF4-FFF2-40B4-BE49-F238E27FC236}">
                <a16:creationId xmlns:a16="http://schemas.microsoft.com/office/drawing/2014/main" id="{39B95A9D-3CA9-34A9-313F-7647BCCD8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19" y="4572854"/>
            <a:ext cx="11721947" cy="2122005"/>
          </a:xfrm>
          <a:prstGeom prst="rect">
            <a:avLst/>
          </a:prstGeom>
          <a:solidFill>
            <a:srgbClr val="FF0000"/>
          </a:solidFill>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CDB3B46C-B440-5E60-72C2-04DC5DB429D9}"/>
                  </a:ext>
                </a:extLst>
              </p14:cNvPr>
              <p14:cNvContentPartPr/>
              <p14:nvPr/>
            </p14:nvContentPartPr>
            <p14:xfrm>
              <a:off x="1718354" y="6357444"/>
              <a:ext cx="6378840" cy="360"/>
            </p14:xfrm>
          </p:contentPart>
        </mc:Choice>
        <mc:Fallback>
          <p:pic>
            <p:nvPicPr>
              <p:cNvPr id="10" name="Ink 9">
                <a:extLst>
                  <a:ext uri="{FF2B5EF4-FFF2-40B4-BE49-F238E27FC236}">
                    <a16:creationId xmlns:a16="http://schemas.microsoft.com/office/drawing/2014/main" id="{CDB3B46C-B440-5E60-72C2-04DC5DB429D9}"/>
                  </a:ext>
                </a:extLst>
              </p:cNvPr>
              <p:cNvPicPr/>
              <p:nvPr/>
            </p:nvPicPr>
            <p:blipFill>
              <a:blip r:embed="rId6"/>
              <a:stretch>
                <a:fillRect/>
              </a:stretch>
            </p:blipFill>
            <p:spPr>
              <a:xfrm>
                <a:off x="1709354" y="6348444"/>
                <a:ext cx="6396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8282C2AD-AA2D-2246-CFEC-10E600AA0845}"/>
                  </a:ext>
                </a:extLst>
              </p14:cNvPr>
              <p14:cNvContentPartPr/>
              <p14:nvPr/>
            </p14:nvContentPartPr>
            <p14:xfrm>
              <a:off x="8100074" y="6378684"/>
              <a:ext cx="360" cy="273600"/>
            </p14:xfrm>
          </p:contentPart>
        </mc:Choice>
        <mc:Fallback>
          <p:pic>
            <p:nvPicPr>
              <p:cNvPr id="11" name="Ink 10">
                <a:extLst>
                  <a:ext uri="{FF2B5EF4-FFF2-40B4-BE49-F238E27FC236}">
                    <a16:creationId xmlns:a16="http://schemas.microsoft.com/office/drawing/2014/main" id="{8282C2AD-AA2D-2246-CFEC-10E600AA0845}"/>
                  </a:ext>
                </a:extLst>
              </p:cNvPr>
              <p:cNvPicPr/>
              <p:nvPr/>
            </p:nvPicPr>
            <p:blipFill>
              <a:blip r:embed="rId8"/>
              <a:stretch>
                <a:fillRect/>
              </a:stretch>
            </p:blipFill>
            <p:spPr>
              <a:xfrm>
                <a:off x="8091434" y="6369684"/>
                <a:ext cx="180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445EB889-AC05-8C06-BF09-D2A1E14E5680}"/>
                  </a:ext>
                </a:extLst>
              </p14:cNvPr>
              <p14:cNvContentPartPr/>
              <p14:nvPr/>
            </p14:nvContentPartPr>
            <p14:xfrm>
              <a:off x="1718354" y="6657684"/>
              <a:ext cx="6444720" cy="360"/>
            </p14:xfrm>
          </p:contentPart>
        </mc:Choice>
        <mc:Fallback>
          <p:pic>
            <p:nvPicPr>
              <p:cNvPr id="12" name="Ink 11">
                <a:extLst>
                  <a:ext uri="{FF2B5EF4-FFF2-40B4-BE49-F238E27FC236}">
                    <a16:creationId xmlns:a16="http://schemas.microsoft.com/office/drawing/2014/main" id="{445EB889-AC05-8C06-BF09-D2A1E14E5680}"/>
                  </a:ext>
                </a:extLst>
              </p:cNvPr>
              <p:cNvPicPr/>
              <p:nvPr/>
            </p:nvPicPr>
            <p:blipFill>
              <a:blip r:embed="rId10"/>
              <a:stretch>
                <a:fillRect/>
              </a:stretch>
            </p:blipFill>
            <p:spPr>
              <a:xfrm>
                <a:off x="1709354" y="6648684"/>
                <a:ext cx="6462360" cy="18000"/>
              </a:xfrm>
              <a:prstGeom prst="rect">
                <a:avLst/>
              </a:prstGeom>
            </p:spPr>
          </p:pic>
        </mc:Fallback>
      </mc:AlternateContent>
      <p:grpSp>
        <p:nvGrpSpPr>
          <p:cNvPr id="15" name="Group 14">
            <a:extLst>
              <a:ext uri="{FF2B5EF4-FFF2-40B4-BE49-F238E27FC236}">
                <a16:creationId xmlns:a16="http://schemas.microsoft.com/office/drawing/2014/main" id="{27DE3B05-15AB-B069-03D7-1D86BA382996}"/>
              </a:ext>
            </a:extLst>
          </p:cNvPr>
          <p:cNvGrpSpPr/>
          <p:nvPr/>
        </p:nvGrpSpPr>
        <p:grpSpPr>
          <a:xfrm>
            <a:off x="1710794" y="6356724"/>
            <a:ext cx="360" cy="241920"/>
            <a:chOff x="1710794" y="6356724"/>
            <a:chExt cx="360" cy="241920"/>
          </a:xfrm>
        </p:grpSpPr>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199E284C-DDD3-E777-5E67-264C64517247}"/>
                    </a:ext>
                  </a:extLst>
                </p14:cNvPr>
                <p14:cNvContentPartPr/>
                <p14:nvPr/>
              </p14:nvContentPartPr>
              <p14:xfrm>
                <a:off x="1710794" y="6356724"/>
                <a:ext cx="360" cy="360"/>
              </p14:xfrm>
            </p:contentPart>
          </mc:Choice>
          <mc:Fallback>
            <p:pic>
              <p:nvPicPr>
                <p:cNvPr id="13" name="Ink 12">
                  <a:extLst>
                    <a:ext uri="{FF2B5EF4-FFF2-40B4-BE49-F238E27FC236}">
                      <a16:creationId xmlns:a16="http://schemas.microsoft.com/office/drawing/2014/main" id="{199E284C-DDD3-E777-5E67-264C64517247}"/>
                    </a:ext>
                  </a:extLst>
                </p:cNvPr>
                <p:cNvPicPr/>
                <p:nvPr/>
              </p:nvPicPr>
              <p:blipFill>
                <a:blip r:embed="rId12"/>
                <a:stretch>
                  <a:fillRect/>
                </a:stretch>
              </p:blipFill>
              <p:spPr>
                <a:xfrm>
                  <a:off x="1702154" y="634772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BE8AB405-D92D-DAE9-163B-D4BA5AC95B2B}"/>
                    </a:ext>
                  </a:extLst>
                </p14:cNvPr>
                <p14:cNvContentPartPr/>
                <p14:nvPr/>
              </p14:nvContentPartPr>
              <p14:xfrm>
                <a:off x="1710794" y="6356724"/>
                <a:ext cx="360" cy="241920"/>
              </p14:xfrm>
            </p:contentPart>
          </mc:Choice>
          <mc:Fallback>
            <p:pic>
              <p:nvPicPr>
                <p:cNvPr id="14" name="Ink 13">
                  <a:extLst>
                    <a:ext uri="{FF2B5EF4-FFF2-40B4-BE49-F238E27FC236}">
                      <a16:creationId xmlns:a16="http://schemas.microsoft.com/office/drawing/2014/main" id="{BE8AB405-D92D-DAE9-163B-D4BA5AC95B2B}"/>
                    </a:ext>
                  </a:extLst>
                </p:cNvPr>
                <p:cNvPicPr/>
                <p:nvPr/>
              </p:nvPicPr>
              <p:blipFill>
                <a:blip r:embed="rId14"/>
                <a:stretch>
                  <a:fillRect/>
                </a:stretch>
              </p:blipFill>
              <p:spPr>
                <a:xfrm>
                  <a:off x="1702154" y="6347724"/>
                  <a:ext cx="18000" cy="25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B6004D1F-2DD2-6C6E-1432-F759B042F097}"/>
                  </a:ext>
                </a:extLst>
              </p14:cNvPr>
              <p14:cNvContentPartPr/>
              <p14:nvPr/>
            </p14:nvContentPartPr>
            <p14:xfrm>
              <a:off x="1710794" y="6495684"/>
              <a:ext cx="360" cy="158760"/>
            </p14:xfrm>
          </p:contentPart>
        </mc:Choice>
        <mc:Fallback>
          <p:pic>
            <p:nvPicPr>
              <p:cNvPr id="16" name="Ink 15">
                <a:extLst>
                  <a:ext uri="{FF2B5EF4-FFF2-40B4-BE49-F238E27FC236}">
                    <a16:creationId xmlns:a16="http://schemas.microsoft.com/office/drawing/2014/main" id="{B6004D1F-2DD2-6C6E-1432-F759B042F097}"/>
                  </a:ext>
                </a:extLst>
              </p:cNvPr>
              <p:cNvPicPr/>
              <p:nvPr/>
            </p:nvPicPr>
            <p:blipFill>
              <a:blip r:embed="rId16"/>
              <a:stretch>
                <a:fillRect/>
              </a:stretch>
            </p:blipFill>
            <p:spPr>
              <a:xfrm>
                <a:off x="1702154" y="6486684"/>
                <a:ext cx="18000" cy="176400"/>
              </a:xfrm>
              <a:prstGeom prst="rect">
                <a:avLst/>
              </a:prstGeom>
            </p:spPr>
          </p:pic>
        </mc:Fallback>
      </mc:AlternateContent>
    </p:spTree>
    <p:extLst>
      <p:ext uri="{BB962C8B-B14F-4D97-AF65-F5344CB8AC3E}">
        <p14:creationId xmlns:p14="http://schemas.microsoft.com/office/powerpoint/2010/main" val="19258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21A6-3686-4744-1BDB-EF52CDBD35E0}"/>
              </a:ext>
            </a:extLst>
          </p:cNvPr>
          <p:cNvSpPr>
            <a:spLocks noGrp="1"/>
          </p:cNvSpPr>
          <p:nvPr>
            <p:ph type="title"/>
          </p:nvPr>
        </p:nvSpPr>
        <p:spPr/>
        <p:txBody>
          <a:bodyPr/>
          <a:lstStyle/>
          <a:p>
            <a:pPr algn="ctr"/>
            <a:r>
              <a:rPr lang="en-IN" b="1" i="0" dirty="0">
                <a:solidFill>
                  <a:srgbClr val="FF0000"/>
                </a:solidFill>
                <a:effectLst/>
                <a:latin typeface="Söhne"/>
              </a:rPr>
              <a:t>Client-Side Overview</a:t>
            </a:r>
            <a:endParaRPr lang="en-IN" dirty="0">
              <a:solidFill>
                <a:srgbClr val="FF0000"/>
              </a:solidFill>
            </a:endParaRPr>
          </a:p>
        </p:txBody>
      </p:sp>
      <p:sp>
        <p:nvSpPr>
          <p:cNvPr id="3" name="Content Placeholder 2">
            <a:extLst>
              <a:ext uri="{FF2B5EF4-FFF2-40B4-BE49-F238E27FC236}">
                <a16:creationId xmlns:a16="http://schemas.microsoft.com/office/drawing/2014/main" id="{AC83B308-E5C0-185E-C27B-456B3D6F3BEC}"/>
              </a:ext>
            </a:extLst>
          </p:cNvPr>
          <p:cNvSpPr>
            <a:spLocks noGrp="1"/>
          </p:cNvSpPr>
          <p:nvPr>
            <p:ph idx="1"/>
          </p:nvPr>
        </p:nvSpPr>
        <p:spPr/>
        <p:txBody>
          <a:bodyPr>
            <a:normAutofit/>
          </a:bodyPr>
          <a:lstStyle/>
          <a:p>
            <a:r>
              <a:rPr lang="en-US" sz="2400" b="0" i="0" dirty="0">
                <a:effectLst/>
                <a:latin typeface="Söhne"/>
              </a:rPr>
              <a:t>The client side of the file transfer application is responsible for providing a user-friendly interface for selecting files and initiating the transfer process. It utilizes Java's Abstract Window Toolkit (AWT) for creating a simple GUI. Here's a breakdown of its key components and functionality:</a:t>
            </a:r>
          </a:p>
          <a:p>
            <a:pPr marL="514350" indent="-514350">
              <a:buFont typeface="+mj-lt"/>
              <a:buAutoNum type="arabicPeriod"/>
            </a:pPr>
            <a:r>
              <a:rPr lang="en-IN" sz="2400" i="0" dirty="0">
                <a:effectLst/>
                <a:latin typeface="Söhne"/>
              </a:rPr>
              <a:t>Event Handling</a:t>
            </a:r>
          </a:p>
          <a:p>
            <a:pPr marL="514350" indent="-514350">
              <a:buFont typeface="+mj-lt"/>
              <a:buAutoNum type="arabicPeriod"/>
            </a:pPr>
            <a:r>
              <a:rPr lang="en-IN" sz="2400" i="0" dirty="0">
                <a:effectLst/>
                <a:latin typeface="Söhne"/>
              </a:rPr>
              <a:t>File Transfer Logic</a:t>
            </a:r>
            <a:endParaRPr lang="en-IN" sz="2400" dirty="0">
              <a:latin typeface="Söhne"/>
            </a:endParaRPr>
          </a:p>
          <a:p>
            <a:pPr marL="514350" indent="-514350">
              <a:buFont typeface="+mj-lt"/>
              <a:buAutoNum type="arabicPeriod"/>
            </a:pPr>
            <a:r>
              <a:rPr lang="en-IN" sz="2400" i="0" dirty="0">
                <a:effectLst/>
                <a:latin typeface="Söhne"/>
              </a:rPr>
              <a:t>Error Handling</a:t>
            </a:r>
          </a:p>
          <a:p>
            <a:pPr marL="514350" indent="-514350">
              <a:buFont typeface="+mj-lt"/>
              <a:buAutoNum type="arabicPeriod"/>
            </a:pPr>
            <a:r>
              <a:rPr lang="en-IN" sz="2400" i="0" dirty="0">
                <a:effectLst/>
                <a:latin typeface="Söhne"/>
              </a:rPr>
              <a:t>Socket Connection</a:t>
            </a:r>
            <a:endParaRPr lang="en-IN" sz="2400" dirty="0">
              <a:latin typeface="Söhne"/>
            </a:endParaRPr>
          </a:p>
          <a:p>
            <a:pPr marL="514350" indent="-514350">
              <a:buFont typeface="+mj-lt"/>
              <a:buAutoNum type="arabicPeriod"/>
            </a:pPr>
            <a:r>
              <a:rPr lang="en-IN" sz="2400" i="0" dirty="0">
                <a:effectLst/>
                <a:latin typeface="Söhne"/>
              </a:rPr>
              <a:t>Window Closing Handling</a:t>
            </a:r>
            <a:endParaRPr lang="en-IN" sz="2400" dirty="0"/>
          </a:p>
        </p:txBody>
      </p:sp>
    </p:spTree>
    <p:extLst>
      <p:ext uri="{BB962C8B-B14F-4D97-AF65-F5344CB8AC3E}">
        <p14:creationId xmlns:p14="http://schemas.microsoft.com/office/powerpoint/2010/main" val="61257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172B-7EAC-44CC-923F-2E74187D5FC2}"/>
              </a:ext>
            </a:extLst>
          </p:cNvPr>
          <p:cNvSpPr>
            <a:spLocks noGrp="1"/>
          </p:cNvSpPr>
          <p:nvPr>
            <p:ph type="title"/>
          </p:nvPr>
        </p:nvSpPr>
        <p:spPr/>
        <p:txBody>
          <a:bodyPr/>
          <a:lstStyle/>
          <a:p>
            <a:pPr algn="ctr"/>
            <a:r>
              <a:rPr lang="en-IN" dirty="0">
                <a:solidFill>
                  <a:srgbClr val="FF0000"/>
                </a:solidFill>
              </a:rPr>
              <a:t>Running Client Source Code </a:t>
            </a:r>
          </a:p>
        </p:txBody>
      </p:sp>
      <p:pic>
        <p:nvPicPr>
          <p:cNvPr id="5" name="Content Placeholder 4">
            <a:extLst>
              <a:ext uri="{FF2B5EF4-FFF2-40B4-BE49-F238E27FC236}">
                <a16:creationId xmlns:a16="http://schemas.microsoft.com/office/drawing/2014/main" id="{34067FAB-423C-6490-D67E-F3B644A74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4164" b="19883"/>
          <a:stretch/>
        </p:blipFill>
        <p:spPr>
          <a:xfrm>
            <a:off x="179476" y="1905919"/>
            <a:ext cx="4877266" cy="3690650"/>
          </a:xfrm>
        </p:spPr>
      </p:pic>
      <p:pic>
        <p:nvPicPr>
          <p:cNvPr id="7" name="Picture 6">
            <a:extLst>
              <a:ext uri="{FF2B5EF4-FFF2-40B4-BE49-F238E27FC236}">
                <a16:creationId xmlns:a16="http://schemas.microsoft.com/office/drawing/2014/main" id="{53C3BBC4-96EA-F732-A81E-9203AB5E217C}"/>
              </a:ext>
            </a:extLst>
          </p:cNvPr>
          <p:cNvPicPr>
            <a:picLocks noChangeAspect="1"/>
          </p:cNvPicPr>
          <p:nvPr/>
        </p:nvPicPr>
        <p:blipFill rotWithShape="1">
          <a:blip r:embed="rId3">
            <a:extLst>
              <a:ext uri="{28A0092B-C50C-407E-A947-70E740481C1C}">
                <a14:useLocalDpi xmlns:a14="http://schemas.microsoft.com/office/drawing/2010/main" val="0"/>
              </a:ext>
            </a:extLst>
          </a:blip>
          <a:srcRect r="23633" b="10234"/>
          <a:stretch/>
        </p:blipFill>
        <p:spPr>
          <a:xfrm>
            <a:off x="5982159" y="1905917"/>
            <a:ext cx="5883007" cy="3690649"/>
          </a:xfrm>
          <a:prstGeom prst="rect">
            <a:avLst/>
          </a:prstGeom>
        </p:spPr>
      </p:pic>
    </p:spTree>
    <p:extLst>
      <p:ext uri="{BB962C8B-B14F-4D97-AF65-F5344CB8AC3E}">
        <p14:creationId xmlns:p14="http://schemas.microsoft.com/office/powerpoint/2010/main" val="414679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3012-9C9E-3980-1B10-4AD7979382B8}"/>
              </a:ext>
            </a:extLst>
          </p:cNvPr>
          <p:cNvSpPr>
            <a:spLocks noGrp="1"/>
          </p:cNvSpPr>
          <p:nvPr>
            <p:ph type="title"/>
          </p:nvPr>
        </p:nvSpPr>
        <p:spPr/>
        <p:txBody>
          <a:bodyPr/>
          <a:lstStyle/>
          <a:p>
            <a:pPr algn="ctr"/>
            <a:r>
              <a:rPr lang="en-IN" b="0" i="0" dirty="0">
                <a:solidFill>
                  <a:srgbClr val="FF0000"/>
                </a:solidFill>
                <a:effectLst/>
                <a:latin typeface="Söhne"/>
              </a:rPr>
              <a:t>Supported File Types</a:t>
            </a:r>
            <a:endParaRPr lang="en-IN" dirty="0">
              <a:solidFill>
                <a:srgbClr val="FF0000"/>
              </a:solidFill>
            </a:endParaRPr>
          </a:p>
        </p:txBody>
      </p:sp>
      <p:sp>
        <p:nvSpPr>
          <p:cNvPr id="3" name="Content Placeholder 2">
            <a:extLst>
              <a:ext uri="{FF2B5EF4-FFF2-40B4-BE49-F238E27FC236}">
                <a16:creationId xmlns:a16="http://schemas.microsoft.com/office/drawing/2014/main" id="{E53293A7-5A6C-62E8-BF9D-B3C389EBD62B}"/>
              </a:ext>
            </a:extLst>
          </p:cNvPr>
          <p:cNvSpPr>
            <a:spLocks noGrp="1"/>
          </p:cNvSpPr>
          <p:nvPr>
            <p:ph idx="1"/>
          </p:nvPr>
        </p:nvSpPr>
        <p:spPr>
          <a:xfrm>
            <a:off x="1352550" y="446315"/>
            <a:ext cx="280307" cy="1485220"/>
          </a:xfrm>
        </p:spPr>
        <p:txBody>
          <a:bodyPr/>
          <a:lstStyle/>
          <a:p>
            <a:pPr marL="0" indent="0">
              <a:buNone/>
            </a:pPr>
            <a:r>
              <a:rPr lang="en-IN" dirty="0"/>
              <a:t>  </a:t>
            </a:r>
          </a:p>
        </p:txBody>
      </p:sp>
      <p:sp>
        <p:nvSpPr>
          <p:cNvPr id="5" name="Rectangle 3">
            <a:extLst>
              <a:ext uri="{FF2B5EF4-FFF2-40B4-BE49-F238E27FC236}">
                <a16:creationId xmlns:a16="http://schemas.microsoft.com/office/drawing/2014/main" id="{BC6C3903-5244-443A-B373-AE6367870AA6}"/>
              </a:ext>
            </a:extLst>
          </p:cNvPr>
          <p:cNvSpPr>
            <a:spLocks noChangeArrowheads="1"/>
          </p:cNvSpPr>
          <p:nvPr/>
        </p:nvSpPr>
        <p:spPr bwMode="auto">
          <a:xfrm>
            <a:off x="1352550" y="1490633"/>
            <a:ext cx="9002486" cy="475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Images: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Formats: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Söhne Mono"/>
              </a:rPr>
              <a:t>.jpg</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.jpeg</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a:t>
            </a:r>
            <a:r>
              <a:rPr kumimoji="0" lang="en-US" altLang="en-US" sz="2000" b="1" i="0" u="none" strike="noStrike" cap="none" normalizeH="0" baseline="0" dirty="0" err="1">
                <a:ln>
                  <a:noFill/>
                </a:ln>
                <a:solidFill>
                  <a:schemeClr val="tx1"/>
                </a:solidFill>
                <a:effectLst/>
                <a:latin typeface="Söhne Mono"/>
              </a:rPr>
              <a:t>png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Images are commonly used for graphics and visual content.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Videos: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Formats: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Söhne Mono"/>
              </a:rPr>
              <a:t>.mp4</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a:t>
            </a:r>
            <a:r>
              <a:rPr kumimoji="0" lang="en-US" altLang="en-US" sz="2000" b="1" i="0" u="none" strike="noStrike" cap="none" normalizeH="0" baseline="0" dirty="0" err="1">
                <a:ln>
                  <a:noFill/>
                </a:ln>
                <a:solidFill>
                  <a:schemeClr val="tx1"/>
                </a:solidFill>
                <a:effectLst/>
                <a:latin typeface="Söhne Mono"/>
              </a:rPr>
              <a:t>avi</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a:t>
            </a:r>
            <a:r>
              <a:rPr kumimoji="0" lang="en-US" altLang="en-US" sz="2000" b="1" i="0" u="none" strike="noStrike" cap="none" normalizeH="0" baseline="0" dirty="0" err="1">
                <a:ln>
                  <a:noFill/>
                </a:ln>
                <a:solidFill>
                  <a:schemeClr val="tx1"/>
                </a:solidFill>
                <a:effectLst/>
                <a:latin typeface="Söhne Mono"/>
              </a:rPr>
              <a:t>mkv</a:t>
            </a:r>
            <a:r>
              <a:rPr kumimoji="0" lang="en-US" altLang="en-US" sz="2000" b="0" i="0" u="none" strike="noStrike" cap="none" normalizeH="0" baseline="0" dirty="0">
                <a:ln>
                  <a:noFill/>
                </a:ln>
                <a:solidFill>
                  <a:schemeClr val="tx1"/>
                </a:solidFill>
                <a:effectLst/>
              </a:rPr>
              <a:t>, etc.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Videos are used for motion picture and multimedia content.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Audio:</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Formats: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Söhne Mono"/>
              </a:rPr>
              <a:t>.mp3</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.wav</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Söhne Mono"/>
              </a:rPr>
              <a:t>.</a:t>
            </a:r>
            <a:r>
              <a:rPr kumimoji="0" lang="en-US" altLang="en-US" sz="2000" b="1" i="0" u="none" strike="noStrike" cap="none" normalizeH="0" baseline="0" dirty="0" err="1">
                <a:ln>
                  <a:noFill/>
                </a:ln>
                <a:solidFill>
                  <a:schemeClr val="tx1"/>
                </a:solidFill>
                <a:effectLst/>
                <a:latin typeface="Söhne Mono"/>
              </a:rPr>
              <a:t>aac</a:t>
            </a:r>
            <a:r>
              <a:rPr kumimoji="0" lang="en-US" altLang="en-US" sz="2000" b="0" i="0" u="none" strike="noStrike" cap="none" normalizeH="0" baseline="0" dirty="0">
                <a:ln>
                  <a:noFill/>
                </a:ln>
                <a:solidFill>
                  <a:schemeClr val="tx1"/>
                </a:solidFill>
                <a:effectLst/>
              </a:rPr>
              <a:t>, etc.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Audio files are used for sound and music playback.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Other Files: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Formats:</a:t>
            </a:r>
            <a:r>
              <a:rPr kumimoji="0" lang="en-US" altLang="en-US" sz="2000" b="0" i="0" u="none" strike="noStrike" cap="none" normalizeH="0" baseline="0" dirty="0">
                <a:ln>
                  <a:noFill/>
                </a:ln>
                <a:solidFill>
                  <a:schemeClr val="tx1"/>
                </a:solidFill>
                <a:effectLst/>
                <a:latin typeface="Arial" panose="020B0604020202020204" pitchFamily="34" charset="0"/>
              </a:rPr>
              <a:t> Any file format can be sent.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This includes documents, spreadsheets, presentations, and other types of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E1DD41B5-9BA0-1092-24E2-7B076942A0F6}"/>
              </a:ext>
            </a:extLst>
          </p:cNvPr>
          <p:cNvSpPr>
            <a:spLocks noChangeArrowheads="1"/>
          </p:cNvSpPr>
          <p:nvPr/>
        </p:nvSpPr>
        <p:spPr bwMode="auto">
          <a:xfrm>
            <a:off x="990600" y="3929743"/>
            <a:ext cx="361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8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1322-A0EC-67F6-92A2-1FD31918687F}"/>
              </a:ext>
            </a:extLst>
          </p:cNvPr>
          <p:cNvSpPr>
            <a:spLocks noGrp="1"/>
          </p:cNvSpPr>
          <p:nvPr>
            <p:ph type="title"/>
          </p:nvPr>
        </p:nvSpPr>
        <p:spPr/>
        <p:txBody>
          <a:bodyPr/>
          <a:lstStyle/>
          <a:p>
            <a:pPr algn="ctr"/>
            <a:r>
              <a:rPr lang="en-IN" b="1" i="0" dirty="0">
                <a:solidFill>
                  <a:srgbClr val="FF0000"/>
                </a:solidFill>
                <a:effectLst/>
                <a:latin typeface="Söhne"/>
              </a:rPr>
              <a:t>File Sending Process</a:t>
            </a:r>
            <a:endParaRPr lang="en-IN" dirty="0">
              <a:solidFill>
                <a:srgbClr val="FF0000"/>
              </a:solidFill>
            </a:endParaRPr>
          </a:p>
        </p:txBody>
      </p:sp>
      <p:sp>
        <p:nvSpPr>
          <p:cNvPr id="3" name="Content Placeholder 2">
            <a:extLst>
              <a:ext uri="{FF2B5EF4-FFF2-40B4-BE49-F238E27FC236}">
                <a16:creationId xmlns:a16="http://schemas.microsoft.com/office/drawing/2014/main" id="{DA137C61-1A1E-44CF-300B-1CF42AF23006}"/>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Step-by-step explanation of the file sending </a:t>
            </a:r>
            <a:r>
              <a:rPr lang="en-US" b="0" i="0" dirty="0" err="1">
                <a:effectLst/>
                <a:latin typeface="Söhne"/>
              </a:rPr>
              <a:t>process:User</a:t>
            </a:r>
            <a:r>
              <a:rPr lang="en-US" b="0" i="0" dirty="0">
                <a:effectLst/>
                <a:latin typeface="Söhne"/>
              </a:rPr>
              <a:t> selects the file type and browses for the file.</a:t>
            </a:r>
          </a:p>
          <a:p>
            <a:pPr marL="0" indent="0" algn="l">
              <a:buNone/>
            </a:pPr>
            <a:endParaRPr lang="en-US" b="0" i="0" dirty="0">
              <a:effectLst/>
              <a:latin typeface="Söhne"/>
            </a:endParaRPr>
          </a:p>
          <a:p>
            <a:pPr algn="l">
              <a:buFont typeface="Arial" panose="020B0604020202020204" pitchFamily="34" charset="0"/>
              <a:buChar char="•"/>
            </a:pPr>
            <a:r>
              <a:rPr lang="en-US" b="0" i="0" dirty="0">
                <a:effectLst/>
                <a:latin typeface="Söhne"/>
              </a:rPr>
              <a:t>File is read and sent to the server based on its type.</a:t>
            </a:r>
          </a:p>
          <a:p>
            <a:pPr marL="0" indent="0" algn="l">
              <a:buNone/>
            </a:pPr>
            <a:endParaRPr lang="en-US" b="0" i="0" dirty="0">
              <a:effectLst/>
              <a:latin typeface="Söhne"/>
            </a:endParaRPr>
          </a:p>
          <a:p>
            <a:pPr algn="l">
              <a:buFont typeface="Arial" panose="020B0604020202020204" pitchFamily="34" charset="0"/>
              <a:buChar char="•"/>
            </a:pPr>
            <a:r>
              <a:rPr lang="en-US" b="0" i="0" dirty="0">
                <a:effectLst/>
                <a:latin typeface="Söhne"/>
              </a:rPr>
              <a:t>Server receives and saves the file according to its type.</a:t>
            </a:r>
          </a:p>
          <a:p>
            <a:endParaRPr lang="en-IN" dirty="0"/>
          </a:p>
        </p:txBody>
      </p:sp>
    </p:spTree>
    <p:extLst>
      <p:ext uri="{BB962C8B-B14F-4D97-AF65-F5344CB8AC3E}">
        <p14:creationId xmlns:p14="http://schemas.microsoft.com/office/powerpoint/2010/main" val="126819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6970-8E18-6588-6BC5-658EE94EE94B}"/>
              </a:ext>
            </a:extLst>
          </p:cNvPr>
          <p:cNvSpPr>
            <a:spLocks noGrp="1"/>
          </p:cNvSpPr>
          <p:nvPr>
            <p:ph type="title"/>
          </p:nvPr>
        </p:nvSpPr>
        <p:spPr/>
        <p:txBody>
          <a:bodyPr/>
          <a:lstStyle/>
          <a:p>
            <a:r>
              <a:rPr lang="en-IN" dirty="0">
                <a:solidFill>
                  <a:srgbClr val="FF0000"/>
                </a:solidFill>
              </a:rPr>
              <a:t>Step1:Run Server</a:t>
            </a:r>
          </a:p>
        </p:txBody>
      </p:sp>
      <p:pic>
        <p:nvPicPr>
          <p:cNvPr id="5" name="Content Placeholder 4">
            <a:extLst>
              <a:ext uri="{FF2B5EF4-FFF2-40B4-BE49-F238E27FC236}">
                <a16:creationId xmlns:a16="http://schemas.microsoft.com/office/drawing/2014/main" id="{4E47D97D-E451-7B98-89B3-0396EB034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08" y="1825625"/>
            <a:ext cx="8664783" cy="4351338"/>
          </a:xfrm>
        </p:spPr>
      </p:pic>
    </p:spTree>
    <p:extLst>
      <p:ext uri="{BB962C8B-B14F-4D97-AF65-F5344CB8AC3E}">
        <p14:creationId xmlns:p14="http://schemas.microsoft.com/office/powerpoint/2010/main" val="173407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Söhne Mono</vt:lpstr>
      <vt:lpstr>Times New Roman</vt:lpstr>
      <vt:lpstr>Office Theme</vt:lpstr>
      <vt:lpstr>File Transfer Using Java Sockets Send/Receive Images, Videos, Audio, and Files</vt:lpstr>
      <vt:lpstr>Introduction to File Transfer</vt:lpstr>
      <vt:lpstr>Server-Side Algorithm</vt:lpstr>
      <vt:lpstr>Running Server Source Code </vt:lpstr>
      <vt:lpstr>Client-Side Overview</vt:lpstr>
      <vt:lpstr>Running Client Source Code </vt:lpstr>
      <vt:lpstr>Supported File Types</vt:lpstr>
      <vt:lpstr>File Sending Process</vt:lpstr>
      <vt:lpstr>Step1:Run Server</vt:lpstr>
      <vt:lpstr>Step2:Run Client </vt:lpstr>
      <vt:lpstr>Step3:Received file from Client Saved in disc</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Transfer Using Java Sockets Send/Receive Images, Videos, Audio, and Files</dc:title>
  <dc:creator>phani k</dc:creator>
  <cp:lastModifiedBy>phani k</cp:lastModifiedBy>
  <cp:revision>1</cp:revision>
  <dcterms:created xsi:type="dcterms:W3CDTF">2024-03-24T05:56:13Z</dcterms:created>
  <dcterms:modified xsi:type="dcterms:W3CDTF">2024-03-24T05:56:47Z</dcterms:modified>
</cp:coreProperties>
</file>