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79" r:id="rId5"/>
    <p:sldId id="256" r:id="rId6"/>
    <p:sldId id="257" r:id="rId7"/>
    <p:sldId id="273" r:id="rId8"/>
    <p:sldId id="272" r:id="rId9"/>
    <p:sldId id="258" r:id="rId10"/>
    <p:sldId id="262" r:id="rId11"/>
    <p:sldId id="259" r:id="rId12"/>
    <p:sldId id="274" r:id="rId13"/>
    <p:sldId id="276" r:id="rId14"/>
    <p:sldId id="26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61B60-18CF-4B99-8CB3-A54F0C429C1E}" v="118" dt="2023-10-01T17:46:14.556"/>
    <p1510:client id="{1EAF855F-F831-42AF-B55B-87C831602416}" v="96" dt="2023-09-30T10:38:32.478"/>
    <p1510:client id="{2F0E775E-56E9-461B-98EF-690C3CF5BE4A}" v="2260" dt="2023-09-30T15:23:27.905"/>
    <p1510:client id="{F8AA7667-B669-4A1B-87B9-7C1AFCDAF6D8}" v="92" dt="2023-10-02T18:46:50.65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0655" autoAdjust="0"/>
  </p:normalViewPr>
  <p:slideViewPr>
    <p:cSldViewPr snapToGrid="0">
      <p:cViewPr>
        <p:scale>
          <a:sx n="100" d="100"/>
          <a:sy n="100" d="100"/>
        </p:scale>
        <p:origin x="-154" y="-619"/>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ndnikhilthakur/sentimental_analysis_restaurant_reviews" TargetMode="External"/><Relationship Id="rId2" Type="http://schemas.openxmlformats.org/officeDocument/2006/relationships/hyperlink" Target="mailto:nikhil.nt58@gmail.com" TargetMode="Externa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397B-0A4B-A137-59F3-EAF8BB0E8876}"/>
              </a:ext>
            </a:extLst>
          </p:cNvPr>
          <p:cNvSpPr>
            <a:spLocks noGrp="1"/>
          </p:cNvSpPr>
          <p:nvPr>
            <p:ph type="ctrTitle"/>
          </p:nvPr>
        </p:nvSpPr>
        <p:spPr>
          <a:xfrm>
            <a:off x="6100561" y="543979"/>
            <a:ext cx="4179570" cy="594365"/>
          </a:xfrm>
        </p:spPr>
        <p:txBody>
          <a:bodyPr/>
          <a:lstStyle/>
          <a:p>
            <a:r>
              <a:rPr lang="en-US" sz="2800" dirty="0"/>
              <a:t>STUDENT DETAILS</a:t>
            </a:r>
          </a:p>
        </p:txBody>
      </p:sp>
      <p:sp>
        <p:nvSpPr>
          <p:cNvPr id="3" name="Subtitle 2">
            <a:extLst>
              <a:ext uri="{FF2B5EF4-FFF2-40B4-BE49-F238E27FC236}">
                <a16:creationId xmlns:a16="http://schemas.microsoft.com/office/drawing/2014/main" id="{D5C1CAA1-C429-EB44-AF8D-9FFBB5B7CEDE}"/>
              </a:ext>
            </a:extLst>
          </p:cNvPr>
          <p:cNvSpPr>
            <a:spLocks noGrp="1"/>
          </p:cNvSpPr>
          <p:nvPr>
            <p:ph type="subTitle" idx="1"/>
          </p:nvPr>
        </p:nvSpPr>
        <p:spPr>
          <a:xfrm>
            <a:off x="6089829" y="3062535"/>
            <a:ext cx="5639175" cy="3252138"/>
          </a:xfrm>
        </p:spPr>
        <p:txBody>
          <a:bodyPr vert="horz" lIns="91440" tIns="45720" rIns="91440" bIns="45720" rtlCol="0" anchor="t" anchorCtr="0">
            <a:noAutofit/>
          </a:bodyPr>
          <a:lstStyle/>
          <a:p>
            <a:r>
              <a:rPr lang="en-US" sz="1800" dirty="0">
                <a:solidFill>
                  <a:schemeClr val="bg1">
                    <a:lumMod val="85000"/>
                  </a:schemeClr>
                </a:solidFill>
              </a:rPr>
              <a:t>Name: Nikhil Mahadev Thakur</a:t>
            </a:r>
          </a:p>
          <a:p>
            <a:r>
              <a:rPr lang="en-US" sz="1800" err="1">
                <a:solidFill>
                  <a:schemeClr val="bg1">
                    <a:lumMod val="85000"/>
                  </a:schemeClr>
                </a:solidFill>
              </a:rPr>
              <a:t>SkillsBuild</a:t>
            </a:r>
            <a:r>
              <a:rPr lang="en-US" sz="1800" dirty="0">
                <a:solidFill>
                  <a:schemeClr val="bg1">
                    <a:lumMod val="85000"/>
                  </a:schemeClr>
                </a:solidFill>
              </a:rPr>
              <a:t> Email Id: </a:t>
            </a:r>
            <a:r>
              <a:rPr lang="en-US" sz="1800" dirty="0">
                <a:solidFill>
                  <a:schemeClr val="bg1">
                    <a:lumMod val="85000"/>
                  </a:schemeClr>
                </a:solidFill>
                <a:hlinkClick r:id="rId2">
                  <a:extLst>
                    <a:ext uri="{A12FA001-AC4F-418D-AE19-62706E023703}">
                      <ahyp:hlinkClr xmlns:ahyp="http://schemas.microsoft.com/office/drawing/2018/hyperlinkcolor" val="tx"/>
                    </a:ext>
                  </a:extLst>
                </a:hlinkClick>
              </a:rPr>
              <a:t>nikhil.nt58@gmail.com</a:t>
            </a:r>
            <a:endParaRPr lang="en-US" sz="1800" dirty="0">
              <a:solidFill>
                <a:schemeClr val="bg1">
                  <a:lumMod val="85000"/>
                </a:schemeClr>
              </a:solidFill>
            </a:endParaRPr>
          </a:p>
          <a:p>
            <a:r>
              <a:rPr lang="en-US" sz="1800" dirty="0">
                <a:solidFill>
                  <a:schemeClr val="bg1">
                    <a:lumMod val="85000"/>
                  </a:schemeClr>
                </a:solidFill>
              </a:rPr>
              <a:t>Collage Name: SSPM's Collage of Engineering, </a:t>
            </a:r>
            <a:r>
              <a:rPr lang="en-US" sz="1800" err="1">
                <a:solidFill>
                  <a:schemeClr val="bg1">
                    <a:lumMod val="85000"/>
                  </a:schemeClr>
                </a:solidFill>
              </a:rPr>
              <a:t>Kankavli</a:t>
            </a:r>
            <a:r>
              <a:rPr lang="en-US" sz="1800" dirty="0">
                <a:solidFill>
                  <a:schemeClr val="bg1">
                    <a:lumMod val="85000"/>
                  </a:schemeClr>
                </a:solidFill>
              </a:rPr>
              <a:t>, Sindhudurg, University of Mumbai.</a:t>
            </a:r>
          </a:p>
          <a:p>
            <a:r>
              <a:rPr lang="en-US" sz="1800" dirty="0">
                <a:solidFill>
                  <a:schemeClr val="bg1">
                    <a:lumMod val="85000"/>
                  </a:schemeClr>
                </a:solidFill>
              </a:rPr>
              <a:t>Collage State: Maharashtra</a:t>
            </a:r>
          </a:p>
          <a:p>
            <a:r>
              <a:rPr lang="en-US" sz="1800" dirty="0">
                <a:solidFill>
                  <a:schemeClr val="bg1">
                    <a:lumMod val="85000"/>
                  </a:schemeClr>
                </a:solidFill>
              </a:rPr>
              <a:t>Internship Domain/ Start-End Date: AI Internship/ 18th AUG 2023 – 30th AUG 2023</a:t>
            </a:r>
          </a:p>
          <a:p>
            <a:r>
              <a:rPr lang="en-US"/>
              <a:t>Project Link: </a:t>
            </a:r>
            <a:r>
              <a:rPr lang="en-US" dirty="0">
                <a:hlinkClick r:id="rId3"/>
              </a:rPr>
              <a:t>Sentiment Analysis of Restaurant Reviews</a:t>
            </a:r>
            <a:endParaRPr lang="en-US" dirty="0"/>
          </a:p>
          <a:p>
            <a:endParaRPr lang="en-US" dirty="0"/>
          </a:p>
          <a:p>
            <a:endParaRPr lang="en-US" dirty="0"/>
          </a:p>
        </p:txBody>
      </p:sp>
      <p:pic>
        <p:nvPicPr>
          <p:cNvPr id="4" name="Picture 3" descr="A person wearing glasses and a backpack&#10;&#10;Description automatically generated">
            <a:extLst>
              <a:ext uri="{FF2B5EF4-FFF2-40B4-BE49-F238E27FC236}">
                <a16:creationId xmlns:a16="http://schemas.microsoft.com/office/drawing/2014/main" id="{B42F2C07-26B0-062C-EFF9-264B0C94C34A}"/>
              </a:ext>
            </a:extLst>
          </p:cNvPr>
          <p:cNvPicPr>
            <a:picLocks noChangeAspect="1"/>
          </p:cNvPicPr>
          <p:nvPr/>
        </p:nvPicPr>
        <p:blipFill rotWithShape="1">
          <a:blip r:embed="rId4"/>
          <a:srcRect r="-621" b="3086"/>
          <a:stretch/>
        </p:blipFill>
        <p:spPr>
          <a:xfrm>
            <a:off x="9414457" y="1134414"/>
            <a:ext cx="1745128" cy="168082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971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1249-64BF-2030-390D-6E8C8C5094EF}"/>
              </a:ext>
            </a:extLst>
          </p:cNvPr>
          <p:cNvSpPr>
            <a:spLocks noGrp="1"/>
          </p:cNvSpPr>
          <p:nvPr>
            <p:ph type="title"/>
          </p:nvPr>
        </p:nvSpPr>
        <p:spPr/>
        <p:txBody>
          <a:bodyPr/>
          <a:lstStyle/>
          <a:p>
            <a:r>
              <a:rPr lang="en-US" b="1"/>
              <a:t>Results</a:t>
            </a:r>
          </a:p>
        </p:txBody>
      </p:sp>
      <p:graphicFrame>
        <p:nvGraphicFramePr>
          <p:cNvPr id="6" name="Table Placeholder 5">
            <a:extLst>
              <a:ext uri="{FF2B5EF4-FFF2-40B4-BE49-F238E27FC236}">
                <a16:creationId xmlns:a16="http://schemas.microsoft.com/office/drawing/2014/main" id="{E23D95F4-1AC2-8691-AA03-AEF498FFCD55}"/>
              </a:ext>
            </a:extLst>
          </p:cNvPr>
          <p:cNvGraphicFramePr>
            <a:graphicFrameLocks noGrp="1"/>
          </p:cNvGraphicFramePr>
          <p:nvPr>
            <p:ph type="tbl" sz="quarter" idx="14"/>
            <p:extLst>
              <p:ext uri="{D42A27DB-BD31-4B8C-83A1-F6EECF244321}">
                <p14:modId xmlns:p14="http://schemas.microsoft.com/office/powerpoint/2010/main" val="789700776"/>
              </p:ext>
            </p:extLst>
          </p:nvPr>
        </p:nvGraphicFramePr>
        <p:xfrm>
          <a:off x="838200" y="2111375"/>
          <a:ext cx="10515595" cy="3544699"/>
        </p:xfrm>
        <a:graphic>
          <a:graphicData uri="http://schemas.openxmlformats.org/drawingml/2006/table">
            <a:tbl>
              <a:tblPr firstRow="1" bandRow="1">
                <a:tableStyleId>{7E9639D4-E3E2-4D34-9284-5A2195B3D0D7}</a:tableStyleId>
              </a:tblPr>
              <a:tblGrid>
                <a:gridCol w="2103119">
                  <a:extLst>
                    <a:ext uri="{9D8B030D-6E8A-4147-A177-3AD203B41FA5}">
                      <a16:colId xmlns:a16="http://schemas.microsoft.com/office/drawing/2014/main" val="2015769041"/>
                    </a:ext>
                  </a:extLst>
                </a:gridCol>
                <a:gridCol w="2103119">
                  <a:extLst>
                    <a:ext uri="{9D8B030D-6E8A-4147-A177-3AD203B41FA5}">
                      <a16:colId xmlns:a16="http://schemas.microsoft.com/office/drawing/2014/main" val="2407459579"/>
                    </a:ext>
                  </a:extLst>
                </a:gridCol>
                <a:gridCol w="2103119">
                  <a:extLst>
                    <a:ext uri="{9D8B030D-6E8A-4147-A177-3AD203B41FA5}">
                      <a16:colId xmlns:a16="http://schemas.microsoft.com/office/drawing/2014/main" val="3163321365"/>
                    </a:ext>
                  </a:extLst>
                </a:gridCol>
                <a:gridCol w="2103119">
                  <a:extLst>
                    <a:ext uri="{9D8B030D-6E8A-4147-A177-3AD203B41FA5}">
                      <a16:colId xmlns:a16="http://schemas.microsoft.com/office/drawing/2014/main" val="3875469225"/>
                    </a:ext>
                  </a:extLst>
                </a:gridCol>
                <a:gridCol w="2103119">
                  <a:extLst>
                    <a:ext uri="{9D8B030D-6E8A-4147-A177-3AD203B41FA5}">
                      <a16:colId xmlns:a16="http://schemas.microsoft.com/office/drawing/2014/main" val="272702440"/>
                    </a:ext>
                  </a:extLst>
                </a:gridCol>
              </a:tblGrid>
              <a:tr h="370840">
                <a:tc>
                  <a:txBody>
                    <a:bodyPr/>
                    <a:lstStyle/>
                    <a:p>
                      <a:pPr lvl="0" algn="l">
                        <a:lnSpc>
                          <a:spcPct val="200000"/>
                        </a:lnSpc>
                        <a:buNone/>
                      </a:pPr>
                      <a:r>
                        <a:rPr lang="en-US" sz="1600" u="none" strike="noStrike" noProof="0" dirty="0">
                          <a:solidFill>
                            <a:srgbClr val="FFFFFF"/>
                          </a:solidFill>
                        </a:rPr>
                        <a:t>Algorithms</a:t>
                      </a:r>
                      <a:endParaRPr lang="en-US" dirty="0"/>
                    </a:p>
                  </a:txBody>
                  <a:tcPr anchor="ctr"/>
                </a:tc>
                <a:tc>
                  <a:txBody>
                    <a:bodyPr/>
                    <a:lstStyle/>
                    <a:p>
                      <a:pPr lvl="0" algn="l">
                        <a:lnSpc>
                          <a:spcPct val="200000"/>
                        </a:lnSpc>
                        <a:buNone/>
                      </a:pPr>
                      <a:r>
                        <a:rPr lang="en-US" sz="1600" u="none" strike="noStrike" noProof="0" dirty="0">
                          <a:solidFill>
                            <a:srgbClr val="E9E6DF"/>
                          </a:solidFill>
                        </a:rPr>
                        <a:t>Accuracy</a:t>
                      </a:r>
                      <a:endParaRPr lang="en-US">
                        <a:solidFill>
                          <a:srgbClr val="E9E6DF"/>
                        </a:solidFill>
                      </a:endParaRPr>
                    </a:p>
                  </a:txBody>
                  <a:tcPr anchor="ctr"/>
                </a:tc>
                <a:tc>
                  <a:txBody>
                    <a:bodyPr/>
                    <a:lstStyle/>
                    <a:p>
                      <a:pPr lvl="0" algn="l">
                        <a:lnSpc>
                          <a:spcPct val="200000"/>
                        </a:lnSpc>
                        <a:spcBef>
                          <a:spcPts val="0"/>
                        </a:spcBef>
                        <a:spcAft>
                          <a:spcPts val="0"/>
                        </a:spcAft>
                        <a:buNone/>
                      </a:pPr>
                      <a:r>
                        <a:rPr lang="en-US" sz="1600" u="none" strike="noStrike" noProof="0" dirty="0">
                          <a:solidFill>
                            <a:srgbClr val="E9E6DF"/>
                          </a:solidFill>
                        </a:rPr>
                        <a:t>Precision</a:t>
                      </a:r>
                    </a:p>
                  </a:txBody>
                  <a:tcPr anchor="ctr"/>
                </a:tc>
                <a:tc>
                  <a:txBody>
                    <a:bodyPr/>
                    <a:lstStyle/>
                    <a:p>
                      <a:pPr lvl="0" algn="l">
                        <a:lnSpc>
                          <a:spcPct val="200000"/>
                        </a:lnSpc>
                        <a:buNone/>
                      </a:pPr>
                      <a:r>
                        <a:rPr lang="en-US" sz="1600" u="none" strike="noStrike" noProof="0" dirty="0">
                          <a:solidFill>
                            <a:srgbClr val="FFFFFF"/>
                          </a:solidFill>
                        </a:rPr>
                        <a:t>Recall</a:t>
                      </a:r>
                      <a:endParaRPr lang="en-US" dirty="0"/>
                    </a:p>
                  </a:txBody>
                  <a:tcPr anchor="ctr"/>
                </a:tc>
                <a:tc>
                  <a:txBody>
                    <a:bodyPr/>
                    <a:lstStyle/>
                    <a:p>
                      <a:pPr lvl="0" algn="l">
                        <a:lnSpc>
                          <a:spcPct val="200000"/>
                        </a:lnSpc>
                        <a:buNone/>
                      </a:pPr>
                      <a:r>
                        <a:rPr lang="en-US" sz="1600" u="none" strike="noStrike" noProof="0" dirty="0">
                          <a:solidFill>
                            <a:srgbClr val="FFFFFF"/>
                          </a:solidFill>
                        </a:rPr>
                        <a:t>Best Accuracy</a:t>
                      </a:r>
                    </a:p>
                  </a:txBody>
                  <a:tcPr anchor="ctr"/>
                </a:tc>
                <a:extLst>
                  <a:ext uri="{0D108BD9-81ED-4DB2-BD59-A6C34878D82A}">
                    <a16:rowId xmlns:a16="http://schemas.microsoft.com/office/drawing/2014/main" val="24086607"/>
                  </a:ext>
                </a:extLst>
              </a:tr>
              <a:tr h="370840">
                <a:tc>
                  <a:txBody>
                    <a:bodyPr/>
                    <a:lstStyle/>
                    <a:p>
                      <a:pPr marL="342900" marR="0" lvl="0" indent="-342900" algn="l">
                        <a:lnSpc>
                          <a:spcPct val="200000"/>
                        </a:lnSpc>
                        <a:spcBef>
                          <a:spcPts val="0"/>
                        </a:spcBef>
                        <a:spcAft>
                          <a:spcPts val="0"/>
                        </a:spcAft>
                        <a:buClr>
                          <a:srgbClr val="000000"/>
                        </a:buClr>
                        <a:buAutoNum type="arabicPeriod"/>
                      </a:pPr>
                      <a:r>
                        <a:rPr lang="en-US" sz="1600" u="none" strike="noStrike" noProof="0" dirty="0">
                          <a:solidFill>
                            <a:srgbClr val="000000"/>
                          </a:solidFill>
                        </a:rPr>
                        <a:t>Naive Bayes Classifier</a:t>
                      </a:r>
                    </a:p>
                  </a:txBody>
                  <a:tcPr anchor="ctr"/>
                </a:tc>
                <a:tc>
                  <a:txBody>
                    <a:bodyPr/>
                    <a:lstStyle/>
                    <a:p>
                      <a:pPr lvl="0" algn="l">
                        <a:lnSpc>
                          <a:spcPct val="200000"/>
                        </a:lnSpc>
                        <a:buNone/>
                      </a:pPr>
                      <a:r>
                        <a:rPr lang="en-US" sz="1800" u="none" strike="noStrike" noProof="0" dirty="0">
                          <a:solidFill>
                            <a:srgbClr val="404040"/>
                          </a:solidFill>
                        </a:rPr>
                        <a:t>73.5%</a:t>
                      </a:r>
                      <a:endParaRPr lang="en-US" sz="1800">
                        <a:solidFill>
                          <a:srgbClr val="404040"/>
                        </a:solidFill>
                      </a:endParaRPr>
                    </a:p>
                  </a:txBody>
                  <a:tcPr anchor="ctr"/>
                </a:tc>
                <a:tc>
                  <a:txBody>
                    <a:bodyPr/>
                    <a:lstStyle/>
                    <a:p>
                      <a:pPr lvl="0" algn="l">
                        <a:lnSpc>
                          <a:spcPct val="200000"/>
                        </a:lnSpc>
                        <a:buNone/>
                      </a:pPr>
                      <a:r>
                        <a:rPr lang="en-US" sz="1800" u="none" strike="noStrike" noProof="0" dirty="0">
                          <a:solidFill>
                            <a:srgbClr val="404040"/>
                          </a:solidFill>
                        </a:rPr>
                        <a:t>75.5%</a:t>
                      </a:r>
                      <a:endParaRPr lang="en-US" sz="1800">
                        <a:solidFill>
                          <a:srgbClr val="404040"/>
                        </a:solidFill>
                      </a:endParaRPr>
                    </a:p>
                  </a:txBody>
                  <a:tcPr anchor="ctr"/>
                </a:tc>
                <a:tc>
                  <a:txBody>
                    <a:bodyPr/>
                    <a:lstStyle/>
                    <a:p>
                      <a:pPr lvl="0" algn="l">
                        <a:lnSpc>
                          <a:spcPct val="200000"/>
                        </a:lnSpc>
                        <a:buNone/>
                      </a:pPr>
                      <a:r>
                        <a:rPr lang="en-US" sz="1800" u="none" strike="noStrike" noProof="0" dirty="0">
                          <a:solidFill>
                            <a:srgbClr val="404040"/>
                          </a:solidFill>
                        </a:rPr>
                        <a:t>78.641%</a:t>
                      </a:r>
                      <a:endParaRPr lang="en-US" sz="1800">
                        <a:solidFill>
                          <a:srgbClr val="404040"/>
                        </a:solidFill>
                      </a:endParaRPr>
                    </a:p>
                  </a:txBody>
                  <a:tcPr anchor="ctr"/>
                </a:tc>
                <a:tc>
                  <a:txBody>
                    <a:bodyPr/>
                    <a:lstStyle/>
                    <a:p>
                      <a:pPr lvl="0" algn="l">
                        <a:lnSpc>
                          <a:spcPct val="200000"/>
                        </a:lnSpc>
                        <a:buNone/>
                      </a:pPr>
                      <a:r>
                        <a:rPr lang="en-US" sz="1800" u="none" strike="noStrike" noProof="0" dirty="0">
                          <a:solidFill>
                            <a:srgbClr val="404040"/>
                          </a:solidFill>
                        </a:rPr>
                        <a:t>78.5%</a:t>
                      </a:r>
                      <a:endParaRPr lang="en-US" sz="1800">
                        <a:solidFill>
                          <a:srgbClr val="404040"/>
                        </a:solidFill>
                      </a:endParaRPr>
                    </a:p>
                  </a:txBody>
                  <a:tcPr anchor="ctr"/>
                </a:tc>
                <a:extLst>
                  <a:ext uri="{0D108BD9-81ED-4DB2-BD59-A6C34878D82A}">
                    <a16:rowId xmlns:a16="http://schemas.microsoft.com/office/drawing/2014/main" val="3677917308"/>
                  </a:ext>
                </a:extLst>
              </a:tr>
              <a:tr h="370840">
                <a:tc>
                  <a:txBody>
                    <a:bodyPr/>
                    <a:lstStyle/>
                    <a:p>
                      <a:pPr marL="0" marR="0" lvl="0" indent="0" algn="l">
                        <a:lnSpc>
                          <a:spcPct val="200000"/>
                        </a:lnSpc>
                        <a:spcBef>
                          <a:spcPts val="0"/>
                        </a:spcBef>
                        <a:spcAft>
                          <a:spcPts val="0"/>
                        </a:spcAft>
                        <a:buClr>
                          <a:srgbClr val="000000"/>
                        </a:buClr>
                        <a:buNone/>
                      </a:pPr>
                      <a:r>
                        <a:rPr lang="en-US" sz="1600" u="none" strike="noStrike" noProof="0" dirty="0">
                          <a:solidFill>
                            <a:srgbClr val="000000"/>
                          </a:solidFill>
                        </a:rPr>
                        <a:t>2. Decision Tree</a:t>
                      </a:r>
                    </a:p>
                  </a:txBody>
                  <a:tcPr anchor="ctr"/>
                </a:tc>
                <a:tc>
                  <a:txBody>
                    <a:bodyPr/>
                    <a:lstStyle/>
                    <a:p>
                      <a:pPr lvl="0" algn="l">
                        <a:lnSpc>
                          <a:spcPct val="200000"/>
                        </a:lnSpc>
                        <a:buNone/>
                      </a:pPr>
                      <a:r>
                        <a:rPr lang="en-US" sz="1800" u="none" strike="noStrike" noProof="0" dirty="0">
                          <a:solidFill>
                            <a:srgbClr val="404040"/>
                          </a:solidFill>
                        </a:rPr>
                        <a:t>71.5%</a:t>
                      </a:r>
                      <a:endParaRPr lang="en-US" sz="1800">
                        <a:solidFill>
                          <a:srgbClr val="404040"/>
                        </a:solidFill>
                      </a:endParaRPr>
                    </a:p>
                  </a:txBody>
                  <a:tcPr anchor="ctr"/>
                </a:tc>
                <a:tc>
                  <a:txBody>
                    <a:bodyPr/>
                    <a:lstStyle/>
                    <a:p>
                      <a:pPr lvl="0" algn="l">
                        <a:lnSpc>
                          <a:spcPct val="200000"/>
                        </a:lnSpc>
                        <a:buNone/>
                      </a:pPr>
                      <a:r>
                        <a:rPr lang="en-US" sz="1800" u="none" strike="noStrike" noProof="0" dirty="0">
                          <a:solidFill>
                            <a:srgbClr val="404040"/>
                          </a:solidFill>
                        </a:rPr>
                        <a:t>71.5%</a:t>
                      </a:r>
                      <a:endParaRPr lang="en-US" sz="1800">
                        <a:solidFill>
                          <a:srgbClr val="404040"/>
                        </a:solidFill>
                      </a:endParaRPr>
                    </a:p>
                  </a:txBody>
                  <a:tcPr anchor="ctr"/>
                </a:tc>
                <a:tc>
                  <a:txBody>
                    <a:bodyPr/>
                    <a:lstStyle/>
                    <a:p>
                      <a:pPr lvl="0" algn="l">
                        <a:lnSpc>
                          <a:spcPct val="200000"/>
                        </a:lnSpc>
                        <a:buNone/>
                      </a:pPr>
                      <a:r>
                        <a:rPr lang="en-US" sz="1800" u="none" strike="noStrike" noProof="0" dirty="0">
                          <a:solidFill>
                            <a:srgbClr val="404040"/>
                          </a:solidFill>
                        </a:rPr>
                        <a:t>69.5 %</a:t>
                      </a:r>
                      <a:endParaRPr lang="en-US" sz="1800">
                        <a:solidFill>
                          <a:srgbClr val="404040"/>
                        </a:solidFill>
                      </a:endParaRPr>
                    </a:p>
                  </a:txBody>
                  <a:tcPr anchor="ctr"/>
                </a:tc>
                <a:tc>
                  <a:txBody>
                    <a:bodyPr/>
                    <a:lstStyle/>
                    <a:p>
                      <a:pPr lvl="0" algn="l">
                        <a:lnSpc>
                          <a:spcPct val="200000"/>
                        </a:lnSpc>
                        <a:buNone/>
                      </a:pPr>
                      <a:r>
                        <a:rPr lang="en-US" sz="1800" u="none" strike="noStrike" noProof="0" dirty="0">
                          <a:solidFill>
                            <a:srgbClr val="404040"/>
                          </a:solidFill>
                        </a:rPr>
                        <a:t>74.5 %</a:t>
                      </a:r>
                      <a:endParaRPr lang="en-US" sz="1800">
                        <a:solidFill>
                          <a:srgbClr val="404040"/>
                        </a:solidFill>
                      </a:endParaRPr>
                    </a:p>
                  </a:txBody>
                  <a:tcPr anchor="ctr"/>
                </a:tc>
                <a:extLst>
                  <a:ext uri="{0D108BD9-81ED-4DB2-BD59-A6C34878D82A}">
                    <a16:rowId xmlns:a16="http://schemas.microsoft.com/office/drawing/2014/main" val="1958338667"/>
                  </a:ext>
                </a:extLst>
              </a:tr>
              <a:tr h="362218">
                <a:tc>
                  <a:txBody>
                    <a:bodyPr/>
                    <a:lstStyle/>
                    <a:p>
                      <a:pPr lvl="0" algn="l">
                        <a:lnSpc>
                          <a:spcPct val="200000"/>
                        </a:lnSpc>
                        <a:buNone/>
                      </a:pPr>
                      <a:r>
                        <a:rPr lang="en-US" sz="1600" u="none" strike="noStrike" noProof="0" dirty="0">
                          <a:solidFill>
                            <a:srgbClr val="000000"/>
                          </a:solidFill>
                        </a:rPr>
                        <a:t>3. Support Vector Machines (SVM)</a:t>
                      </a:r>
                      <a:endParaRPr lang="en-US" dirty="0"/>
                    </a:p>
                  </a:txBody>
                  <a:tcPr anchor="ctr"/>
                </a:tc>
                <a:tc>
                  <a:txBody>
                    <a:bodyPr/>
                    <a:lstStyle/>
                    <a:p>
                      <a:pPr lvl="0" algn="l">
                        <a:lnSpc>
                          <a:spcPct val="200000"/>
                        </a:lnSpc>
                        <a:buNone/>
                      </a:pPr>
                      <a:r>
                        <a:rPr lang="en-US" sz="1800" u="none" strike="noStrike" noProof="0" dirty="0">
                          <a:solidFill>
                            <a:srgbClr val="404040"/>
                          </a:solidFill>
                        </a:rPr>
                        <a:t>72.0%</a:t>
                      </a:r>
                      <a:endParaRPr lang="en-US" sz="1800">
                        <a:solidFill>
                          <a:srgbClr val="404040"/>
                        </a:solidFill>
                      </a:endParaRPr>
                    </a:p>
                  </a:txBody>
                  <a:tcPr anchor="ctr"/>
                </a:tc>
                <a:tc>
                  <a:txBody>
                    <a:bodyPr/>
                    <a:lstStyle/>
                    <a:p>
                      <a:pPr lvl="0" algn="l">
                        <a:lnSpc>
                          <a:spcPct val="200000"/>
                        </a:lnSpc>
                        <a:buNone/>
                      </a:pPr>
                      <a:r>
                        <a:rPr lang="en-US" sz="1800" u="none" strike="noStrike" noProof="0" dirty="0">
                          <a:solidFill>
                            <a:srgbClr val="404040"/>
                          </a:solidFill>
                        </a:rPr>
                        <a:t>72.0%</a:t>
                      </a:r>
                      <a:endParaRPr lang="en-US" sz="1800">
                        <a:solidFill>
                          <a:srgbClr val="404040"/>
                        </a:solidFill>
                      </a:endParaRPr>
                    </a:p>
                  </a:txBody>
                  <a:tcPr anchor="ctr"/>
                </a:tc>
                <a:tc>
                  <a:txBody>
                    <a:bodyPr/>
                    <a:lstStyle/>
                    <a:p>
                      <a:pPr lvl="0" algn="l">
                        <a:lnSpc>
                          <a:spcPct val="200000"/>
                        </a:lnSpc>
                        <a:buNone/>
                      </a:pPr>
                      <a:r>
                        <a:rPr lang="en-US" sz="1800" u="none" strike="noStrike" noProof="0" dirty="0">
                          <a:solidFill>
                            <a:srgbClr val="404040"/>
                          </a:solidFill>
                        </a:rPr>
                        <a:t>67.961%</a:t>
                      </a:r>
                      <a:endParaRPr lang="en-US" sz="1800">
                        <a:solidFill>
                          <a:srgbClr val="404040"/>
                        </a:solidFill>
                      </a:endParaRPr>
                    </a:p>
                  </a:txBody>
                  <a:tcPr anchor="ctr"/>
                </a:tc>
                <a:tc>
                  <a:txBody>
                    <a:bodyPr/>
                    <a:lstStyle/>
                    <a:p>
                      <a:pPr lvl="0" algn="l">
                        <a:lnSpc>
                          <a:spcPct val="200000"/>
                        </a:lnSpc>
                        <a:buNone/>
                      </a:pPr>
                      <a:r>
                        <a:rPr lang="en-US" sz="1800" u="none" strike="noStrike" noProof="0" dirty="0">
                          <a:solidFill>
                            <a:srgbClr val="404040"/>
                          </a:solidFill>
                        </a:rPr>
                        <a:t>74.0 %</a:t>
                      </a:r>
                      <a:endParaRPr lang="en-US" sz="1800">
                        <a:solidFill>
                          <a:srgbClr val="404040"/>
                        </a:solidFill>
                      </a:endParaRPr>
                    </a:p>
                  </a:txBody>
                  <a:tcPr anchor="ctr"/>
                </a:tc>
                <a:extLst>
                  <a:ext uri="{0D108BD9-81ED-4DB2-BD59-A6C34878D82A}">
                    <a16:rowId xmlns:a16="http://schemas.microsoft.com/office/drawing/2014/main" val="1210051301"/>
                  </a:ext>
                </a:extLst>
              </a:tr>
            </a:tbl>
          </a:graphicData>
        </a:graphic>
      </p:graphicFrame>
      <p:sp>
        <p:nvSpPr>
          <p:cNvPr id="5" name="Slide Number Placeholder 4">
            <a:extLst>
              <a:ext uri="{FF2B5EF4-FFF2-40B4-BE49-F238E27FC236}">
                <a16:creationId xmlns:a16="http://schemas.microsoft.com/office/drawing/2014/main" id="{7FFFFBC0-DCC4-1025-88BF-6A1FAFDB651D}"/>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45658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572757"/>
            <a:ext cx="8421688" cy="679069"/>
          </a:xfrm>
        </p:spPr>
        <p:txBody>
          <a:bodyPr/>
          <a:lstStyle/>
          <a:p>
            <a:r>
              <a:rPr lang="en-US" b="1">
                <a:solidFill>
                  <a:schemeClr val="tx1">
                    <a:lumMod val="85000"/>
                    <a:lumOff val="15000"/>
                  </a:schemeClr>
                </a:solidFill>
                <a:ea typeface="+mj-lt"/>
                <a:cs typeface="+mj-lt"/>
              </a:rPr>
              <a:t>Project Summary and Future Directions</a:t>
            </a:r>
            <a:endParaRPr lang="en-US">
              <a:solidFill>
                <a:schemeClr val="tx1">
                  <a:lumMod val="85000"/>
                  <a:lumOff val="15000"/>
                </a:schemeClr>
              </a:solidFill>
            </a:endParaRP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1424271"/>
            <a:ext cx="8421173" cy="542186"/>
          </a:xfrm>
        </p:spPr>
        <p:txBody>
          <a:bodyPr/>
          <a:lstStyle/>
          <a:p>
            <a:r>
              <a:rPr lang="en-US">
                <a:solidFill>
                  <a:schemeClr val="tx1">
                    <a:lumMod val="85000"/>
                    <a:lumOff val="15000"/>
                  </a:schemeClr>
                </a:solidFill>
                <a:ea typeface="+mj-lt"/>
                <a:cs typeface="+mj-lt"/>
              </a:rPr>
              <a:t>Project Success</a:t>
            </a:r>
            <a:endParaRPr lang="en-US">
              <a:solidFill>
                <a:schemeClr val="tx1">
                  <a:lumMod val="85000"/>
                  <a:lumOff val="15000"/>
                </a:schemeClr>
              </a:solidFill>
            </a:endParaRP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1902775"/>
            <a:ext cx="8421173" cy="2201782"/>
          </a:xfrm>
        </p:spPr>
        <p:txBody>
          <a:bodyPr vert="horz" lIns="91440" tIns="45720" rIns="91440" bIns="45720" rtlCol="0" anchor="t">
            <a:normAutofit lnSpcReduction="10000"/>
          </a:bodyPr>
          <a:lstStyle/>
          <a:p>
            <a:pPr marL="285750" indent="-285750">
              <a:buChar char="•"/>
            </a:pPr>
            <a:r>
              <a:rPr lang="en-US" sz="1800" dirty="0">
                <a:solidFill>
                  <a:schemeClr val="tx1">
                    <a:lumMod val="85000"/>
                    <a:lumOff val="15000"/>
                  </a:schemeClr>
                </a:solidFill>
                <a:ea typeface="+mn-lt"/>
                <a:cs typeface="+mn-lt"/>
              </a:rPr>
              <a:t>Our sentiment analysis project has demonstrated considerable success in gauging customer sentiment in restaurant reviews.</a:t>
            </a:r>
            <a:endParaRPr lang="en-US" sz="1800">
              <a:solidFill>
                <a:schemeClr val="tx1">
                  <a:lumMod val="85000"/>
                  <a:lumOff val="15000"/>
                </a:schemeClr>
              </a:solidFill>
              <a:ea typeface="+mn-lt"/>
              <a:cs typeface="+mn-lt"/>
            </a:endParaRPr>
          </a:p>
          <a:p>
            <a:pPr marL="285750" indent="-285750">
              <a:buChar char="•"/>
            </a:pPr>
            <a:r>
              <a:rPr lang="en-US" sz="1800" dirty="0">
                <a:solidFill>
                  <a:schemeClr val="tx1">
                    <a:lumMod val="75000"/>
                    <a:lumOff val="25000"/>
                  </a:schemeClr>
                </a:solidFill>
                <a:ea typeface="+mn-lt"/>
                <a:cs typeface="+mn-lt"/>
              </a:rPr>
              <a:t>We achieved accuracy rates ranging from approximately 71.2% to 74.8% across different algorithms.</a:t>
            </a:r>
            <a:endParaRPr lang="en-US" sz="1800">
              <a:solidFill>
                <a:schemeClr val="tx1">
                  <a:lumMod val="75000"/>
                  <a:lumOff val="25000"/>
                </a:schemeClr>
              </a:solidFill>
              <a:ea typeface="+mn-lt"/>
              <a:cs typeface="+mn-lt"/>
            </a:endParaRPr>
          </a:p>
          <a:p>
            <a:pPr marL="285750" indent="-285750">
              <a:buChar char="•"/>
            </a:pPr>
            <a:r>
              <a:rPr lang="en-US" sz="1800" dirty="0">
                <a:solidFill>
                  <a:schemeClr val="tx1">
                    <a:lumMod val="75000"/>
                    <a:lumOff val="25000"/>
                  </a:schemeClr>
                </a:solidFill>
                <a:ea typeface="+mn-lt"/>
                <a:cs typeface="+mn-lt"/>
              </a:rPr>
              <a:t>Additionally, precision, recall, and F1-Scores have provided a well-rounded evaluation, showcasing the project's ability to effectively classify sentiments.</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2934764" y="4182497"/>
            <a:ext cx="8419035" cy="499256"/>
          </a:xfrm>
        </p:spPr>
        <p:txBody>
          <a:bodyPr/>
          <a:lstStyle/>
          <a:p>
            <a:r>
              <a:rPr lang="en-US">
                <a:ea typeface="+mj-lt"/>
                <a:cs typeface="+mj-lt"/>
              </a:rPr>
              <a:t>Future Directions</a:t>
            </a:r>
            <a:endParaRPr lang="en-US"/>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2934765" y="4671734"/>
            <a:ext cx="8419035" cy="1997867"/>
          </a:xfrm>
        </p:spPr>
        <p:txBody>
          <a:bodyPr vert="horz" lIns="91440" tIns="45720" rIns="91440" bIns="45720" rtlCol="0" anchor="t">
            <a:normAutofit lnSpcReduction="10000"/>
          </a:bodyPr>
          <a:lstStyle/>
          <a:p>
            <a:pPr marL="285750" indent="-285750">
              <a:buChar char="•"/>
            </a:pPr>
            <a:r>
              <a:rPr lang="en-US" sz="1800" dirty="0">
                <a:solidFill>
                  <a:schemeClr val="tx1">
                    <a:lumMod val="75000"/>
                    <a:lumOff val="25000"/>
                  </a:schemeClr>
                </a:solidFill>
                <a:ea typeface="+mn-lt"/>
                <a:cs typeface="+mn-lt"/>
              </a:rPr>
              <a:t>Refining algorithms for higher accuracy.</a:t>
            </a:r>
          </a:p>
          <a:p>
            <a:pPr marL="285750" indent="-285750">
              <a:buChar char="•"/>
            </a:pPr>
            <a:r>
              <a:rPr lang="en-US" sz="1800" dirty="0">
                <a:solidFill>
                  <a:schemeClr val="tx1">
                    <a:lumMod val="75000"/>
                    <a:lumOff val="25000"/>
                  </a:schemeClr>
                </a:solidFill>
                <a:ea typeface="+mn-lt"/>
                <a:cs typeface="+mn-lt"/>
              </a:rPr>
              <a:t>Incorporating sentiment from social media platforms.</a:t>
            </a:r>
          </a:p>
          <a:p>
            <a:pPr marL="285750" indent="-285750">
              <a:buChar char="•"/>
            </a:pPr>
            <a:r>
              <a:rPr lang="en-US" sz="1800" dirty="0">
                <a:solidFill>
                  <a:schemeClr val="tx1">
                    <a:lumMod val="75000"/>
                    <a:lumOff val="25000"/>
                  </a:schemeClr>
                </a:solidFill>
                <a:ea typeface="+mn-lt"/>
                <a:cs typeface="+mn-lt"/>
              </a:rPr>
              <a:t>Expanding to multi-lingual sentiment analysis.</a:t>
            </a:r>
            <a:endParaRPr lang="en-US" sz="1800">
              <a:solidFill>
                <a:schemeClr val="tx1">
                  <a:lumMod val="75000"/>
                  <a:lumOff val="25000"/>
                </a:schemeClr>
              </a:solidFill>
              <a:ea typeface="+mn-lt"/>
              <a:cs typeface="+mn-lt"/>
            </a:endParaRPr>
          </a:p>
          <a:p>
            <a:pPr marL="285750" indent="-285750">
              <a:buChar char="•"/>
            </a:pPr>
            <a:r>
              <a:rPr lang="en-US" sz="1800" dirty="0">
                <a:solidFill>
                  <a:schemeClr val="tx1">
                    <a:lumMod val="75000"/>
                    <a:lumOff val="25000"/>
                  </a:schemeClr>
                </a:solidFill>
                <a:ea typeface="+mn-lt"/>
                <a:cs typeface="+mn-lt"/>
              </a:rPr>
              <a:t>Developing a user-friendly interface for restaurant owners and managers.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395989" y="1983016"/>
            <a:ext cx="4179570" cy="833061"/>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395989" y="2991258"/>
            <a:ext cx="4179570" cy="2107620"/>
          </a:xfrm>
        </p:spPr>
        <p:txBody>
          <a:bodyPr vert="horz" lIns="91440" tIns="45720" rIns="91440" bIns="45720" rtlCol="0" anchor="t">
            <a:normAutofit/>
          </a:bodyPr>
          <a:lstStyle/>
          <a:p>
            <a:r>
              <a:rPr lang="en-US" dirty="0"/>
              <a:t>Nikhil Thakur</a:t>
            </a:r>
          </a:p>
          <a:p>
            <a:r>
              <a:rPr lang="en-US" dirty="0"/>
              <a:t>Nikhil.nt58@gmail.com</a:t>
            </a:r>
          </a:p>
          <a:p>
            <a:r>
              <a:rPr lang="en-US" dirty="0">
                <a:ea typeface="+mn-lt"/>
                <a:cs typeface="+mn-lt"/>
              </a:rPr>
              <a:t>https://www.linkedin.com/in/ind-nikhil-thakur</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solidFill>
                  <a:schemeClr val="tx1">
                    <a:lumMod val="75000"/>
                    <a:lumOff val="25000"/>
                  </a:schemeClr>
                </a:solidFill>
                <a:ea typeface="+mj-lt"/>
                <a:cs typeface="+mj-lt"/>
              </a:rPr>
              <a:t>Sentiment Analysis of Restaurant Reviews</a:t>
            </a:r>
            <a:endParaRPr lang="en-US" dirty="0">
              <a:solidFill>
                <a:schemeClr val="tx1">
                  <a:lumMod val="75000"/>
                  <a:lumOff val="25000"/>
                </a:schemeClr>
              </a:solidFill>
            </a:endParaRP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Nikhil Thakur</a:t>
            </a:r>
          </a:p>
        </p:txBody>
      </p:sp>
    </p:spTree>
    <p:extLst>
      <p:ext uri="{BB962C8B-B14F-4D97-AF65-F5344CB8AC3E}">
        <p14:creationId xmlns:p14="http://schemas.microsoft.com/office/powerpoint/2010/main" val="25860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494879"/>
            <a:ext cx="3625402" cy="3635531"/>
          </a:xfrm>
        </p:spPr>
        <p:txBody>
          <a:bodyPr vert="horz" lIns="91440" tIns="45720" rIns="91440" bIns="45720" rtlCol="0" anchor="t">
            <a:normAutofit fontScale="92500" lnSpcReduction="20000"/>
          </a:bodyPr>
          <a:lstStyle/>
          <a:p>
            <a:pPr marL="285750" indent="-285750">
              <a:buFont typeface="Arial"/>
              <a:buChar char="•"/>
            </a:pPr>
            <a:r>
              <a:rPr lang="en-US" sz="1200" dirty="0">
                <a:solidFill>
                  <a:srgbClr val="D1D5DB"/>
                </a:solidFill>
                <a:ea typeface="+mn-lt"/>
                <a:cs typeface="+mn-lt"/>
              </a:rPr>
              <a:t>Problem Statement</a:t>
            </a:r>
            <a:endParaRPr lang="en-US" dirty="0"/>
          </a:p>
          <a:p>
            <a:pPr marL="285750" indent="-285750">
              <a:buFont typeface="Arial"/>
              <a:buChar char="•"/>
            </a:pPr>
            <a:r>
              <a:rPr lang="en-US" sz="1200" dirty="0">
                <a:solidFill>
                  <a:srgbClr val="D1D5DB"/>
                </a:solidFill>
                <a:ea typeface="+mn-lt"/>
                <a:cs typeface="+mn-lt"/>
              </a:rPr>
              <a:t>Significance of Sentiment Analysis in the Restaurant Industry</a:t>
            </a:r>
            <a:endParaRPr lang="en-US" dirty="0"/>
          </a:p>
          <a:p>
            <a:pPr marL="285750" indent="-285750">
              <a:buFont typeface="Arial"/>
              <a:buChar char="•"/>
            </a:pPr>
            <a:r>
              <a:rPr lang="en-US" sz="1200" dirty="0">
                <a:solidFill>
                  <a:srgbClr val="D1D5DB"/>
                </a:solidFill>
                <a:ea typeface="+mn-lt"/>
                <a:cs typeface="+mn-lt"/>
              </a:rPr>
              <a:t>Identifying End Users</a:t>
            </a:r>
            <a:endParaRPr lang="en-US" dirty="0"/>
          </a:p>
          <a:p>
            <a:pPr marL="285750" indent="-285750">
              <a:buFont typeface="Arial"/>
              <a:buChar char="•"/>
            </a:pPr>
            <a:r>
              <a:rPr lang="en-US" sz="1200" dirty="0">
                <a:solidFill>
                  <a:srgbClr val="D1D5DB"/>
                </a:solidFill>
                <a:ea typeface="+mn-lt"/>
                <a:cs typeface="+mn-lt"/>
              </a:rPr>
              <a:t>Our Unique Solution and Value Proposition</a:t>
            </a:r>
            <a:endParaRPr lang="en-US" dirty="0"/>
          </a:p>
          <a:p>
            <a:pPr marL="285750" indent="-285750">
              <a:buFont typeface="Arial"/>
              <a:buChar char="•"/>
            </a:pPr>
            <a:r>
              <a:rPr lang="en-US" sz="1200" dirty="0">
                <a:solidFill>
                  <a:srgbClr val="D1D5DB"/>
                </a:solidFill>
                <a:ea typeface="+mn-lt"/>
                <a:cs typeface="+mn-lt"/>
              </a:rPr>
              <a:t>Customization and Uniqueness of the Project</a:t>
            </a:r>
            <a:endParaRPr lang="en-US" dirty="0"/>
          </a:p>
          <a:p>
            <a:pPr marL="285750" indent="-285750">
              <a:buFont typeface="Arial"/>
              <a:buChar char="•"/>
            </a:pPr>
            <a:r>
              <a:rPr lang="en-US" sz="1200" dirty="0">
                <a:solidFill>
                  <a:srgbClr val="D1D5DB"/>
                </a:solidFill>
                <a:ea typeface="+mn-lt"/>
                <a:cs typeface="+mn-lt"/>
              </a:rPr>
              <a:t>Modeling Approaches: Naive Bayes, Decision Tree, Support Vector Machines</a:t>
            </a:r>
            <a:endParaRPr lang="en-US" dirty="0"/>
          </a:p>
          <a:p>
            <a:pPr marL="285750" indent="-285750">
              <a:buFont typeface="Arial"/>
              <a:buChar char="•"/>
            </a:pPr>
            <a:r>
              <a:rPr lang="en-US" sz="1200" dirty="0">
                <a:solidFill>
                  <a:srgbClr val="D1D5DB"/>
                </a:solidFill>
                <a:ea typeface="+mn-lt"/>
                <a:cs typeface="+mn-lt"/>
              </a:rPr>
              <a:t>Presentation of Results</a:t>
            </a:r>
            <a:endParaRPr lang="en-US" dirty="0"/>
          </a:p>
          <a:p>
            <a:pPr marL="285750" indent="-285750">
              <a:buFont typeface="Arial"/>
              <a:buChar char="•"/>
            </a:pPr>
            <a:r>
              <a:rPr lang="en-US" sz="1200" dirty="0">
                <a:solidFill>
                  <a:srgbClr val="D1D5DB"/>
                </a:solidFill>
                <a:ea typeface="+mn-lt"/>
                <a:cs typeface="+mn-lt"/>
              </a:rPr>
              <a:t>Conclusion and Next Steps</a:t>
            </a:r>
            <a:endParaRPr lang="en-US" dirty="0"/>
          </a:p>
          <a:p>
            <a:pPr marL="285750" indent="-285750">
              <a:buFont typeface="Arial"/>
              <a:buChar char="•"/>
            </a:pPr>
            <a:r>
              <a:rPr lang="en-US" sz="1200" dirty="0">
                <a:solidFill>
                  <a:srgbClr val="D1D5DB"/>
                </a:solidFill>
                <a:ea typeface="+mn-lt"/>
                <a:cs typeface="+mn-lt"/>
              </a:rPr>
              <a:t>Closing Remarks and Thank You</a:t>
            </a:r>
            <a:endParaRPr lang="en-US" dirty="0"/>
          </a:p>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FC5E-8543-C8A8-9068-479AD9138470}"/>
              </a:ext>
            </a:extLst>
          </p:cNvPr>
          <p:cNvSpPr>
            <a:spLocks noGrp="1"/>
          </p:cNvSpPr>
          <p:nvPr>
            <p:ph type="title"/>
          </p:nvPr>
        </p:nvSpPr>
        <p:spPr>
          <a:xfrm>
            <a:off x="4722118" y="1521988"/>
            <a:ext cx="6696075" cy="1909763"/>
          </a:xfrm>
        </p:spPr>
        <p:txBody>
          <a:bodyPr/>
          <a:lstStyle/>
          <a:p>
            <a:r>
              <a:rPr lang="en-US" b="1">
                <a:solidFill>
                  <a:schemeClr val="tx1">
                    <a:lumMod val="75000"/>
                    <a:lumOff val="25000"/>
                  </a:schemeClr>
                </a:solidFill>
                <a:ea typeface="+mj-lt"/>
                <a:cs typeface="+mj-lt"/>
              </a:rPr>
              <a:t>Introduction to the Problem Statement</a:t>
            </a:r>
            <a:endParaRPr lang="en-US" b="1">
              <a:solidFill>
                <a:schemeClr val="tx1">
                  <a:lumMod val="75000"/>
                  <a:lumOff val="25000"/>
                </a:schemeClr>
              </a:solidFill>
            </a:endParaRPr>
          </a:p>
        </p:txBody>
      </p:sp>
      <p:sp>
        <p:nvSpPr>
          <p:cNvPr id="3" name="Subtitle 2">
            <a:extLst>
              <a:ext uri="{FF2B5EF4-FFF2-40B4-BE49-F238E27FC236}">
                <a16:creationId xmlns:a16="http://schemas.microsoft.com/office/drawing/2014/main" id="{8B1CC924-FB43-C74B-1970-68F59A2BE8FB}"/>
              </a:ext>
            </a:extLst>
          </p:cNvPr>
          <p:cNvSpPr>
            <a:spLocks noGrp="1"/>
          </p:cNvSpPr>
          <p:nvPr>
            <p:ph type="subTitle" idx="1"/>
          </p:nvPr>
        </p:nvSpPr>
        <p:spPr>
          <a:xfrm>
            <a:off x="4722119" y="3622859"/>
            <a:ext cx="6696074" cy="365125"/>
          </a:xfrm>
        </p:spPr>
        <p:txBody>
          <a:bodyPr/>
          <a:lstStyle/>
          <a:p>
            <a:r>
              <a:rPr lang="en-US" sz="1800" dirty="0">
                <a:solidFill>
                  <a:schemeClr val="tx1">
                    <a:lumMod val="65000"/>
                    <a:lumOff val="35000"/>
                  </a:schemeClr>
                </a:solidFill>
                <a:ea typeface="+mn-lt"/>
                <a:cs typeface="+mn-lt"/>
              </a:rPr>
              <a:t>The problem we are addressing is the need for effective sentiment analysis in the restaurant industry.</a:t>
            </a:r>
            <a:endParaRPr lang="en-US" sz="1800" dirty="0">
              <a:solidFill>
                <a:schemeClr val="tx1">
                  <a:lumMod val="65000"/>
                  <a:lumOff val="35000"/>
                </a:schemeClr>
              </a:solidFill>
            </a:endParaRPr>
          </a:p>
        </p:txBody>
      </p:sp>
      <p:sp>
        <p:nvSpPr>
          <p:cNvPr id="5" name="Slide Number Placeholder 4">
            <a:extLst>
              <a:ext uri="{FF2B5EF4-FFF2-40B4-BE49-F238E27FC236}">
                <a16:creationId xmlns:a16="http://schemas.microsoft.com/office/drawing/2014/main" id="{9B24623F-6FC9-0AFE-17EF-C77CEE68A1F2}"/>
              </a:ext>
            </a:extLst>
          </p:cNvPr>
          <p:cNvSpPr>
            <a:spLocks noGrp="1"/>
          </p:cNvSpPr>
          <p:nvPr>
            <p:ph type="sldNum" sz="quarter" idx="12"/>
          </p:nvPr>
        </p:nvSpPr>
        <p:spPr/>
        <p:txBody>
          <a:bodyPr/>
          <a:lstStyle/>
          <a:p>
            <a:fld id="{A49DFD55-3C28-40EF-9E31-A92D2E4017FF}" type="slidenum">
              <a:rPr lang="en-US" smtClean="0">
                <a:solidFill>
                  <a:srgbClr val="7F7F7F"/>
                </a:solidFill>
              </a:rPr>
              <a:pPr/>
              <a:t>4</a:t>
            </a:fld>
            <a:endParaRPr lang="en-US" dirty="0">
              <a:solidFill>
                <a:srgbClr val="7F7F7F"/>
              </a:solidFill>
            </a:endParaRPr>
          </a:p>
        </p:txBody>
      </p:sp>
      <p:sp>
        <p:nvSpPr>
          <p:cNvPr id="7" name="TextBox 6">
            <a:extLst>
              <a:ext uri="{FF2B5EF4-FFF2-40B4-BE49-F238E27FC236}">
                <a16:creationId xmlns:a16="http://schemas.microsoft.com/office/drawing/2014/main" id="{1B6D749B-BD53-D81D-29D7-7DC03E137E8D}"/>
              </a:ext>
            </a:extLst>
          </p:cNvPr>
          <p:cNvSpPr txBox="1"/>
          <p:nvPr/>
        </p:nvSpPr>
        <p:spPr>
          <a:xfrm>
            <a:off x="4756597" y="4241442"/>
            <a:ext cx="66283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lumMod val="65000"/>
                    <a:lumOff val="35000"/>
                  </a:schemeClr>
                </a:solidFill>
                <a:ea typeface="+mn-lt"/>
                <a:cs typeface="+mn-lt"/>
              </a:rPr>
              <a:t>Restaurants receive a vast amount of customer reviews and feedback online, making it challenging to gauge customer satisfaction accurately.</a:t>
            </a:r>
            <a:endParaRPr lang="en-US">
              <a:solidFill>
                <a:schemeClr val="tx1">
                  <a:lumMod val="65000"/>
                  <a:lumOff val="35000"/>
                </a:schemeClr>
              </a:solidFill>
            </a:endParaRPr>
          </a:p>
        </p:txBody>
      </p:sp>
    </p:spTree>
    <p:extLst>
      <p:ext uri="{BB962C8B-B14F-4D97-AF65-F5344CB8AC3E}">
        <p14:creationId xmlns:p14="http://schemas.microsoft.com/office/powerpoint/2010/main" val="148215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E36A-3263-BB20-9211-93C080372F0C}"/>
              </a:ext>
            </a:extLst>
          </p:cNvPr>
          <p:cNvSpPr>
            <a:spLocks noGrp="1"/>
          </p:cNvSpPr>
          <p:nvPr>
            <p:ph type="title"/>
          </p:nvPr>
        </p:nvSpPr>
        <p:spPr/>
        <p:txBody>
          <a:bodyPr/>
          <a:lstStyle/>
          <a:p>
            <a:r>
              <a:rPr lang="en-US" b="1">
                <a:solidFill>
                  <a:schemeClr val="tx1">
                    <a:lumMod val="75000"/>
                    <a:lumOff val="25000"/>
                  </a:schemeClr>
                </a:solidFill>
                <a:ea typeface="+mj-lt"/>
                <a:cs typeface="+mj-lt"/>
              </a:rPr>
              <a:t>Significance of Sentiment Analysis in the Restaurant Industry</a:t>
            </a:r>
            <a:endParaRPr lang="en-US" b="1">
              <a:solidFill>
                <a:schemeClr val="tx1">
                  <a:lumMod val="75000"/>
                  <a:lumOff val="25000"/>
                </a:schemeClr>
              </a:solidFill>
            </a:endParaRPr>
          </a:p>
        </p:txBody>
      </p:sp>
      <p:sp>
        <p:nvSpPr>
          <p:cNvPr id="5" name="Slide Number Placeholder 4">
            <a:extLst>
              <a:ext uri="{FF2B5EF4-FFF2-40B4-BE49-F238E27FC236}">
                <a16:creationId xmlns:a16="http://schemas.microsoft.com/office/drawing/2014/main" id="{8F3F342F-2AE0-76EB-327D-BDD47436636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08" name="TextBox 107">
            <a:extLst>
              <a:ext uri="{FF2B5EF4-FFF2-40B4-BE49-F238E27FC236}">
                <a16:creationId xmlns:a16="http://schemas.microsoft.com/office/drawing/2014/main" id="{79721563-1FAB-1164-0AAB-5C173E713214}"/>
              </a:ext>
            </a:extLst>
          </p:cNvPr>
          <p:cNvSpPr txBox="1"/>
          <p:nvPr/>
        </p:nvSpPr>
        <p:spPr>
          <a:xfrm>
            <a:off x="1964026" y="1714500"/>
            <a:ext cx="826394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tx1">
                    <a:lumMod val="65000"/>
                    <a:lumOff val="35000"/>
                  </a:schemeClr>
                </a:solidFill>
                <a:ea typeface="+mn-lt"/>
                <a:cs typeface="+mn-lt"/>
              </a:rPr>
              <a:t>Sentiment analysis helps restaurant owners and managers understand customer opinions and emotions expressed in reviews.</a:t>
            </a:r>
          </a:p>
          <a:p>
            <a:endParaRPr lang="en-US" dirty="0">
              <a:solidFill>
                <a:schemeClr val="tx1">
                  <a:lumMod val="65000"/>
                  <a:lumOff val="35000"/>
                </a:schemeClr>
              </a:solidFill>
              <a:ea typeface="+mn-lt"/>
              <a:cs typeface="+mn-lt"/>
            </a:endParaRPr>
          </a:p>
          <a:p>
            <a:pPr marL="285750" indent="-285750">
              <a:buFont typeface="Arial"/>
              <a:buChar char="•"/>
            </a:pPr>
            <a:r>
              <a:rPr lang="en-US" dirty="0">
                <a:solidFill>
                  <a:schemeClr val="tx1">
                    <a:lumMod val="65000"/>
                    <a:lumOff val="35000"/>
                  </a:schemeClr>
                </a:solidFill>
                <a:ea typeface="+mn-lt"/>
                <a:cs typeface="+mn-lt"/>
              </a:rPr>
              <a:t>It provides valuable insights into what aspects of their service, food, or ambiance are appreciated and what needs improvement. It provides valuable insights into what aspects of their service, food, or ambiance are appreciated and what needs improvement.</a:t>
            </a:r>
          </a:p>
          <a:p>
            <a:endParaRPr lang="en-US" dirty="0">
              <a:solidFill>
                <a:schemeClr val="tx1">
                  <a:lumMod val="65000"/>
                  <a:lumOff val="35000"/>
                </a:schemeClr>
              </a:solidFill>
              <a:ea typeface="+mn-lt"/>
              <a:cs typeface="+mn-lt"/>
            </a:endParaRPr>
          </a:p>
          <a:p>
            <a:pPr marL="285750" indent="-285750">
              <a:buFont typeface="Arial"/>
              <a:buChar char="•"/>
            </a:pPr>
            <a:r>
              <a:rPr lang="en-US" dirty="0">
                <a:solidFill>
                  <a:schemeClr val="tx1">
                    <a:lumMod val="65000"/>
                    <a:lumOff val="35000"/>
                  </a:schemeClr>
                </a:solidFill>
                <a:ea typeface="+mn-lt"/>
                <a:cs typeface="+mn-lt"/>
              </a:rPr>
              <a:t>By analyzing sentiment, restaurants can enhance customer experiences, address issues promptly, and ultimately boost their reputation and revenue.</a:t>
            </a:r>
          </a:p>
          <a:p>
            <a:endParaRPr lang="en-US" dirty="0">
              <a:solidFill>
                <a:schemeClr val="tx1">
                  <a:lumMod val="65000"/>
                  <a:lumOff val="35000"/>
                </a:schemeClr>
              </a:solidFill>
              <a:ea typeface="+mn-lt"/>
              <a:cs typeface="+mn-lt"/>
            </a:endParaRPr>
          </a:p>
          <a:p>
            <a:pPr marL="285750" indent="-285750">
              <a:buFont typeface="Arial"/>
              <a:buChar char="•"/>
            </a:pPr>
            <a:r>
              <a:rPr lang="en-US" dirty="0">
                <a:solidFill>
                  <a:schemeClr val="tx1">
                    <a:lumMod val="65000"/>
                    <a:lumOff val="35000"/>
                  </a:schemeClr>
                </a:solidFill>
                <a:ea typeface="+mn-lt"/>
                <a:cs typeface="+mn-lt"/>
              </a:rPr>
              <a:t>In today's digital age, where online reviews heavily influence consumer decisions, sentiment analysis is a crucial tool for staying competitive and thriving in the restaurant business.</a:t>
            </a:r>
          </a:p>
        </p:txBody>
      </p:sp>
    </p:spTree>
    <p:extLst>
      <p:ext uri="{BB962C8B-B14F-4D97-AF65-F5344CB8AC3E}">
        <p14:creationId xmlns:p14="http://schemas.microsoft.com/office/powerpoint/2010/main" val="337113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323174"/>
            <a:ext cx="5111750" cy="1233293"/>
          </a:xfrm>
        </p:spPr>
        <p:txBody>
          <a:bodyPr/>
          <a:lstStyle/>
          <a:p>
            <a:r>
              <a:rPr lang="en-US" b="1">
                <a:solidFill>
                  <a:schemeClr val="tx1">
                    <a:lumMod val="75000"/>
                    <a:lumOff val="25000"/>
                  </a:schemeClr>
                </a:solidFill>
                <a:ea typeface="+mj-lt"/>
                <a:cs typeface="+mj-lt"/>
              </a:rPr>
              <a:t>End Users</a:t>
            </a:r>
            <a:endParaRPr lang="en-US" b="1">
              <a:solidFill>
                <a:schemeClr val="tx1">
                  <a:lumMod val="75000"/>
                  <a:lumOff val="25000"/>
                </a:schemeClr>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083112"/>
            <a:ext cx="6013271" cy="4270559"/>
          </a:xfrm>
        </p:spPr>
        <p:txBody>
          <a:bodyPr vert="horz" lIns="91440" tIns="45720" rIns="91440" bIns="45720" rtlCol="0" anchor="t">
            <a:normAutofit/>
          </a:bodyPr>
          <a:lstStyle/>
          <a:p>
            <a:pPr marL="342900" indent="-342900">
              <a:buAutoNum type="arabicPeriod"/>
            </a:pPr>
            <a:r>
              <a:rPr lang="en-US" sz="1800" dirty="0">
                <a:ea typeface="+mn-lt"/>
                <a:cs typeface="+mn-lt"/>
              </a:rPr>
              <a:t>Restaurant Owners</a:t>
            </a:r>
          </a:p>
          <a:p>
            <a:pPr marL="342900" indent="-342900">
              <a:buAutoNum type="arabicPeriod"/>
            </a:pPr>
            <a:r>
              <a:rPr lang="en-US" sz="1800" dirty="0">
                <a:ea typeface="+mn-lt"/>
                <a:cs typeface="+mn-lt"/>
              </a:rPr>
              <a:t>Restaurant Managers</a:t>
            </a:r>
          </a:p>
          <a:p>
            <a:pPr marL="342900" indent="-342900">
              <a:buAutoNum type="arabicPeriod"/>
            </a:pPr>
            <a:r>
              <a:rPr lang="en-US" sz="1800" dirty="0">
                <a:ea typeface="+mn-lt"/>
                <a:cs typeface="+mn-lt"/>
              </a:rPr>
              <a:t>Potential Customers</a:t>
            </a:r>
          </a:p>
          <a:p>
            <a:pPr marL="342900" indent="-342900">
              <a:buAutoNum type="arabicPeriod"/>
            </a:pPr>
            <a:r>
              <a:rPr lang="en-US" sz="1800" dirty="0">
                <a:ea typeface="+mn-lt"/>
                <a:cs typeface="+mn-lt"/>
              </a:rPr>
              <a:t>Marketing Teams</a:t>
            </a:r>
          </a:p>
          <a:p>
            <a:pPr marL="342900" indent="-342900">
              <a:buAutoNum type="arabicPeriod"/>
            </a:pPr>
            <a:r>
              <a:rPr lang="en-US" sz="1800" dirty="0">
                <a:ea typeface="+mn-lt"/>
                <a:cs typeface="+mn-lt"/>
              </a:rPr>
              <a:t>Investors and Stakeholders</a:t>
            </a:r>
          </a:p>
          <a:p>
            <a:pPr marL="342900" indent="-342900">
              <a:buAutoNum type="arabicPeriod"/>
            </a:pPr>
            <a:endParaRPr lang="en-US" sz="1200" b="1"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1839322"/>
          </a:xfrm>
        </p:spPr>
        <p:txBody>
          <a:bodyPr/>
          <a:lstStyle/>
          <a:p>
            <a:r>
              <a:rPr lang="en-US" sz="2800" dirty="0">
                <a:ea typeface="+mj-lt"/>
                <a:cs typeface="+mj-lt"/>
              </a:rPr>
              <a:t>Innovative Sentiment Analysis for Restaurants</a:t>
            </a:r>
            <a:endParaRPr lang="en-US" sz="280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2762028"/>
            <a:ext cx="4179570" cy="3466786"/>
          </a:xfrm>
        </p:spPr>
        <p:txBody>
          <a:bodyPr vert="horz" lIns="91440" tIns="45720" rIns="91440" bIns="45720" rtlCol="0" anchor="t" anchorCtr="0">
            <a:noAutofit/>
          </a:bodyPr>
          <a:lstStyle/>
          <a:p>
            <a:r>
              <a:rPr lang="en-US" sz="2000" b="1" dirty="0">
                <a:solidFill>
                  <a:srgbClr val="FFFFFF"/>
                </a:solidFill>
              </a:rPr>
              <a:t>Approach Highlights</a:t>
            </a:r>
          </a:p>
          <a:p>
            <a:pPr marL="285750" indent="-285750">
              <a:lnSpc>
                <a:spcPct val="100000"/>
              </a:lnSpc>
              <a:buChar char="•"/>
            </a:pPr>
            <a:r>
              <a:rPr lang="en-US" sz="1200" dirty="0">
                <a:ea typeface="+mn-lt"/>
                <a:cs typeface="+mn-lt"/>
              </a:rPr>
              <a:t>Advanced NLP Techniques</a:t>
            </a:r>
          </a:p>
          <a:p>
            <a:pPr marL="285750" indent="-285750">
              <a:lnSpc>
                <a:spcPct val="100000"/>
              </a:lnSpc>
              <a:buChar char="•"/>
            </a:pPr>
            <a:r>
              <a:rPr lang="en-US" sz="1200" dirty="0">
                <a:ea typeface="+mn-lt"/>
                <a:cs typeface="+mn-lt"/>
              </a:rPr>
              <a:t>Custom Restaurant Lexicon</a:t>
            </a:r>
          </a:p>
          <a:p>
            <a:pPr marL="285750" indent="-285750">
              <a:lnSpc>
                <a:spcPct val="100000"/>
              </a:lnSpc>
              <a:buChar char="•"/>
            </a:pPr>
            <a:r>
              <a:rPr lang="en-US" sz="1200" dirty="0">
                <a:ea typeface="+mn-lt"/>
                <a:cs typeface="+mn-lt"/>
              </a:rPr>
              <a:t>Multi-Algorithm Analysis</a:t>
            </a:r>
          </a:p>
          <a:p>
            <a:pPr>
              <a:lnSpc>
                <a:spcPct val="100000"/>
              </a:lnSpc>
            </a:pPr>
            <a:endParaRPr lang="en-US" sz="1200" dirty="0">
              <a:ea typeface="+mn-lt"/>
              <a:cs typeface="+mn-lt"/>
            </a:endParaRPr>
          </a:p>
          <a:p>
            <a:pPr>
              <a:lnSpc>
                <a:spcPct val="100000"/>
              </a:lnSpc>
            </a:pPr>
            <a:r>
              <a:rPr lang="en-US" sz="2000" b="1" dirty="0">
                <a:ea typeface="+mn-lt"/>
                <a:cs typeface="+mn-lt"/>
              </a:rPr>
              <a:t>Benefits</a:t>
            </a:r>
          </a:p>
          <a:p>
            <a:pPr marL="342900" indent="-342900">
              <a:lnSpc>
                <a:spcPct val="100000"/>
              </a:lnSpc>
              <a:buChar char="•"/>
            </a:pPr>
            <a:r>
              <a:rPr lang="en-US" sz="1200" dirty="0">
                <a:ea typeface="+mn-lt"/>
                <a:cs typeface="+mn-lt"/>
              </a:rPr>
              <a:t>Enhanced Customer Insights</a:t>
            </a:r>
          </a:p>
          <a:p>
            <a:pPr marL="342900" indent="-342900">
              <a:lnSpc>
                <a:spcPct val="100000"/>
              </a:lnSpc>
              <a:buChar char="•"/>
            </a:pPr>
            <a:r>
              <a:rPr lang="en-US" sz="1200" dirty="0">
                <a:ea typeface="+mn-lt"/>
                <a:cs typeface="+mn-lt"/>
              </a:rPr>
              <a:t>Real-time Feedback Management</a:t>
            </a:r>
          </a:p>
          <a:p>
            <a:pPr marL="342900" indent="-342900">
              <a:lnSpc>
                <a:spcPct val="100000"/>
              </a:lnSpc>
              <a:buChar char="•"/>
            </a:pPr>
            <a:r>
              <a:rPr lang="en-US" sz="1200" dirty="0">
                <a:ea typeface="+mn-lt"/>
                <a:cs typeface="+mn-lt"/>
              </a:rPr>
              <a:t>Competitive Edge</a:t>
            </a:r>
          </a:p>
          <a:p>
            <a:pPr marL="342900" indent="-342900">
              <a:lnSpc>
                <a:spcPct val="100000"/>
              </a:lnSpc>
              <a:buChar char="•"/>
            </a:pPr>
            <a:r>
              <a:rPr lang="en-US" sz="1200" dirty="0">
                <a:ea typeface="+mn-lt"/>
                <a:cs typeface="+mn-lt"/>
              </a:rPr>
              <a:t>Data-Driven Marketing</a:t>
            </a:r>
          </a:p>
          <a:p>
            <a:pPr marL="342900" indent="-342900">
              <a:lnSpc>
                <a:spcPct val="100000"/>
              </a:lnSpc>
              <a:buChar char="•"/>
            </a:pPr>
            <a:r>
              <a:rPr lang="en-US" sz="1200" dirty="0">
                <a:ea typeface="+mn-lt"/>
                <a:cs typeface="+mn-lt"/>
              </a:rPr>
              <a:t>Increased Revenue</a:t>
            </a:r>
          </a:p>
        </p:txBody>
      </p:sp>
    </p:spTree>
    <p:extLst>
      <p:ext uri="{BB962C8B-B14F-4D97-AF65-F5344CB8AC3E}">
        <p14:creationId xmlns:p14="http://schemas.microsoft.com/office/powerpoint/2010/main" val="3797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272533"/>
            <a:ext cx="4296508" cy="953298"/>
          </a:xfrm>
        </p:spPr>
        <p:txBody>
          <a:bodyPr/>
          <a:lstStyle/>
          <a:p>
            <a:r>
              <a:rPr lang="en-US" sz="2000" b="1">
                <a:ea typeface="+mj-lt"/>
                <a:cs typeface="+mj-lt"/>
              </a:rPr>
              <a:t>Tailored Approach for the Restaurant Industry</a:t>
            </a:r>
            <a:endParaRPr lang="en-US" sz="2000"/>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306751"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872808"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479233"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2063433"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7785778" cy="1010842"/>
          </a:xfrm>
        </p:spPr>
        <p:txBody>
          <a:bodyPr>
            <a:normAutofit/>
          </a:bodyPr>
          <a:lstStyle/>
          <a:p>
            <a:r>
              <a:rPr lang="en-US" sz="1800" b="1" dirty="0">
                <a:ea typeface="+mn-lt"/>
                <a:cs typeface="+mn-lt"/>
              </a:rPr>
              <a:t>Restaurant-Specific Lexicon</a:t>
            </a:r>
          </a:p>
          <a:p>
            <a:pPr marL="285750" indent="-285750">
              <a:buChar char="•"/>
            </a:pPr>
            <a:r>
              <a:rPr lang="en-US" sz="1000" dirty="0">
                <a:solidFill>
                  <a:schemeClr val="tx1">
                    <a:lumMod val="85000"/>
                    <a:lumOff val="15000"/>
                  </a:schemeClr>
                </a:solidFill>
                <a:ea typeface="+mn-lt"/>
                <a:cs typeface="+mn-lt"/>
              </a:rPr>
              <a:t>In this section, explain how your sentiment analysis project stands out by being uniquely tailored to the restaurant industry.</a:t>
            </a:r>
            <a:endParaRPr lang="en-US" sz="1000" dirty="0">
              <a:solidFill>
                <a:schemeClr val="tx1">
                  <a:lumMod val="85000"/>
                  <a:lumOff val="15000"/>
                </a:schemeClr>
              </a:solidFill>
            </a:endParaRP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7206229" cy="978646"/>
          </a:xfrm>
        </p:spPr>
        <p:txBody>
          <a:bodyPr>
            <a:normAutofit fontScale="92500" lnSpcReduction="20000"/>
          </a:bodyPr>
          <a:lstStyle/>
          <a:p>
            <a:r>
              <a:rPr lang="en-US" sz="1800" b="1" dirty="0">
                <a:ea typeface="+mn-lt"/>
                <a:cs typeface="+mn-lt"/>
              </a:rPr>
              <a:t>Contextual Analysis</a:t>
            </a:r>
          </a:p>
          <a:p>
            <a:pPr marL="285750" indent="-285750">
              <a:buChar char="•"/>
            </a:pPr>
            <a:r>
              <a:rPr lang="en-US" sz="1200" dirty="0">
                <a:solidFill>
                  <a:schemeClr val="tx1">
                    <a:lumMod val="75000"/>
                    <a:lumOff val="25000"/>
                  </a:schemeClr>
                </a:solidFill>
                <a:ea typeface="+mn-lt"/>
                <a:cs typeface="+mn-lt"/>
              </a:rPr>
              <a:t>We've created a specialized lexicon that includes industry-specific terms, cuisine-related phrases, and dining experience descriptors.</a:t>
            </a:r>
          </a:p>
          <a:p>
            <a:pPr marL="285750" indent="-285750">
              <a:buChar char="•"/>
            </a:pPr>
            <a:r>
              <a:rPr lang="en-US" sz="1200" dirty="0">
                <a:solidFill>
                  <a:schemeClr val="tx1">
                    <a:lumMod val="75000"/>
                    <a:lumOff val="25000"/>
                  </a:schemeClr>
                </a:solidFill>
                <a:ea typeface="+mn-lt"/>
                <a:cs typeface="+mn-lt"/>
              </a:rPr>
              <a:t>This lexicon enhances the accuracy of sentiment analysis by recognizing context-specific nuances.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6615947" cy="989378"/>
          </a:xfrm>
        </p:spPr>
        <p:txBody>
          <a:bodyPr>
            <a:normAutofit fontScale="92500" lnSpcReduction="10000"/>
          </a:bodyPr>
          <a:lstStyle/>
          <a:p>
            <a:r>
              <a:rPr lang="en-US" sz="1800" b="1" dirty="0">
                <a:ea typeface="+mn-lt"/>
                <a:cs typeface="+mn-lt"/>
              </a:rPr>
              <a:t>Personalized Recommendations</a:t>
            </a:r>
          </a:p>
          <a:p>
            <a:pPr marL="285750" indent="-285750">
              <a:buChar char="•"/>
            </a:pPr>
            <a:r>
              <a:rPr lang="en-US" sz="1000" dirty="0">
                <a:solidFill>
                  <a:schemeClr val="tx1">
                    <a:lumMod val="75000"/>
                    <a:lumOff val="25000"/>
                  </a:schemeClr>
                </a:solidFill>
                <a:ea typeface="+mn-lt"/>
                <a:cs typeface="+mn-lt"/>
              </a:rPr>
              <a:t>An innovative feature of our solution is the ability to provide personalized recommendations based on sentiment analysis.</a:t>
            </a:r>
          </a:p>
          <a:p>
            <a:pPr marL="285750" indent="-285750">
              <a:buChar char="•"/>
            </a:pPr>
            <a:r>
              <a:rPr lang="en-US" sz="1000" dirty="0">
                <a:solidFill>
                  <a:schemeClr val="tx1">
                    <a:lumMod val="75000"/>
                    <a:lumOff val="25000"/>
                  </a:schemeClr>
                </a:solidFill>
                <a:ea typeface="+mn-lt"/>
                <a:cs typeface="+mn-lt"/>
              </a:rPr>
              <a:t>Customers can receive tailored suggestions for dishes they are likely to enjoy.</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6014933" cy="1010842"/>
          </a:xfrm>
        </p:spPr>
        <p:txBody>
          <a:bodyPr>
            <a:normAutofit fontScale="92500" lnSpcReduction="10000"/>
          </a:bodyPr>
          <a:lstStyle/>
          <a:p>
            <a:r>
              <a:rPr lang="en-US" sz="1800" b="1" dirty="0">
                <a:ea typeface="+mn-lt"/>
                <a:cs typeface="+mn-lt"/>
              </a:rPr>
              <a:t>Trend Analysis</a:t>
            </a:r>
            <a:endParaRPr lang="en-US"/>
          </a:p>
          <a:p>
            <a:pPr marL="285750" indent="-285750">
              <a:buChar char="•"/>
            </a:pPr>
            <a:r>
              <a:rPr lang="en-US" sz="1000" dirty="0">
                <a:solidFill>
                  <a:schemeClr val="tx1">
                    <a:lumMod val="75000"/>
                    <a:lumOff val="25000"/>
                  </a:schemeClr>
                </a:solidFill>
                <a:ea typeface="+mn-lt"/>
                <a:cs typeface="+mn-lt"/>
              </a:rPr>
              <a:t>We conduct trend analysis, identifying emerging positive or negative sentiments within the restaurant's customer base.</a:t>
            </a:r>
            <a:endParaRPr lang="en-US" sz="1000" b="1" dirty="0">
              <a:solidFill>
                <a:schemeClr val="tx1">
                  <a:lumMod val="75000"/>
                  <a:lumOff val="25000"/>
                </a:schemeClr>
              </a:solidFill>
            </a:endParaRPr>
          </a:p>
          <a:p>
            <a:pPr marL="285750" indent="-285750">
              <a:buChar char="•"/>
            </a:pPr>
            <a:r>
              <a:rPr lang="en-US" sz="1200" dirty="0">
                <a:solidFill>
                  <a:schemeClr val="tx1">
                    <a:lumMod val="75000"/>
                    <a:lumOff val="25000"/>
                  </a:schemeClr>
                </a:solidFill>
                <a:ea typeface="+mn-lt"/>
                <a:cs typeface="+mn-lt"/>
              </a:rPr>
              <a:t>This allows restaurants to stay ahead of evolving customer preferences.</a:t>
            </a:r>
            <a:endParaRPr lang="en-US" sz="1000" dirty="0">
              <a:solidFill>
                <a:schemeClr val="tx1">
                  <a:lumMod val="75000"/>
                  <a:lumOff val="25000"/>
                </a:schemeClr>
              </a:solidFill>
              <a:ea typeface="+mn-lt"/>
              <a:cs typeface="+mn-lt"/>
            </a:endParaRPr>
          </a:p>
          <a:p>
            <a:endParaRPr lang="en-US" sz="1800" b="1" dirty="0">
              <a:ea typeface="+mn-lt"/>
              <a:cs typeface="+mn-lt"/>
            </a:endParaRPr>
          </a:p>
          <a:p>
            <a:pPr marL="285750" indent="-285750">
              <a:buChar char="•"/>
            </a:pPr>
            <a:endParaRPr lang="en-US" sz="1800" b="1" dirty="0">
              <a:ea typeface="+mn-lt"/>
              <a:cs typeface="+mn-lt"/>
            </a:endParaRP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58E5-A0A4-6033-DEFC-C73EC26DDAF3}"/>
              </a:ext>
            </a:extLst>
          </p:cNvPr>
          <p:cNvSpPr>
            <a:spLocks noGrp="1"/>
          </p:cNvSpPr>
          <p:nvPr>
            <p:ph type="title"/>
          </p:nvPr>
        </p:nvSpPr>
        <p:spPr>
          <a:xfrm>
            <a:off x="2933700" y="250785"/>
            <a:ext cx="8421688" cy="1140562"/>
          </a:xfrm>
        </p:spPr>
        <p:txBody>
          <a:bodyPr/>
          <a:lstStyle/>
          <a:p>
            <a:r>
              <a:rPr lang="en-US">
                <a:ea typeface="+mj-lt"/>
                <a:cs typeface="+mj-lt"/>
              </a:rPr>
              <a:t>Employing Diverse Algorithms for Precise Analysis</a:t>
            </a:r>
            <a:endParaRPr lang="en-US"/>
          </a:p>
        </p:txBody>
      </p:sp>
      <p:sp>
        <p:nvSpPr>
          <p:cNvPr id="8" name="Slide Number Placeholder 7">
            <a:extLst>
              <a:ext uri="{FF2B5EF4-FFF2-40B4-BE49-F238E27FC236}">
                <a16:creationId xmlns:a16="http://schemas.microsoft.com/office/drawing/2014/main" id="{20B3F740-6CF9-E354-BF1E-7F521D5D0998}"/>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52F78517-4A15-DA86-ABD4-D006CCA21E0E}"/>
              </a:ext>
            </a:extLst>
          </p:cNvPr>
          <p:cNvSpPr txBox="1"/>
          <p:nvPr/>
        </p:nvSpPr>
        <p:spPr>
          <a:xfrm>
            <a:off x="2929944" y="1537415"/>
            <a:ext cx="8424928" cy="4908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Algorithm Selection</a:t>
            </a:r>
            <a:endParaRPr lang="en-US" dirty="0"/>
          </a:p>
          <a:p>
            <a:pPr marL="342900" indent="-342900">
              <a:lnSpc>
                <a:spcPct val="150000"/>
              </a:lnSpc>
              <a:buAutoNum type="arabicPeriod"/>
            </a:pPr>
            <a:r>
              <a:rPr lang="en-US" sz="1600" b="1" dirty="0">
                <a:ea typeface="+mn-lt"/>
                <a:cs typeface="+mn-lt"/>
              </a:rPr>
              <a:t>Naive Bayes Classifier</a:t>
            </a:r>
          </a:p>
          <a:p>
            <a:pPr marL="800100" lvl="1" indent="-342900">
              <a:lnSpc>
                <a:spcPct val="150000"/>
              </a:lnSpc>
              <a:buFont typeface="Arial"/>
              <a:buChar char="•"/>
            </a:pPr>
            <a:r>
              <a:rPr lang="en-US" sz="1200" b="1" dirty="0">
                <a:solidFill>
                  <a:schemeClr val="tx1">
                    <a:lumMod val="85000"/>
                    <a:lumOff val="15000"/>
                  </a:schemeClr>
                </a:solidFill>
                <a:ea typeface="+mn-lt"/>
                <a:cs typeface="+mn-lt"/>
              </a:rPr>
              <a:t>Why Naive Bayes:</a:t>
            </a:r>
            <a:r>
              <a:rPr lang="en-US" sz="1200" dirty="0">
                <a:solidFill>
                  <a:schemeClr val="tx1">
                    <a:lumMod val="85000"/>
                    <a:lumOff val="15000"/>
                  </a:schemeClr>
                </a:solidFill>
                <a:ea typeface="+mn-lt"/>
                <a:cs typeface="+mn-lt"/>
              </a:rPr>
              <a:t> We chose Naive Bayes due to its simplicity and efficiency in text classification tasks.</a:t>
            </a:r>
          </a:p>
          <a:p>
            <a:pPr marL="800100" lvl="1" indent="-342900">
              <a:lnSpc>
                <a:spcPct val="150000"/>
              </a:lnSpc>
              <a:buFont typeface="Arial"/>
              <a:buChar char="•"/>
            </a:pPr>
            <a:r>
              <a:rPr lang="en-US" sz="1200" b="1" dirty="0">
                <a:solidFill>
                  <a:schemeClr val="tx1">
                    <a:lumMod val="85000"/>
                    <a:lumOff val="15000"/>
                  </a:schemeClr>
                </a:solidFill>
                <a:ea typeface="+mn-lt"/>
                <a:cs typeface="+mn-lt"/>
              </a:rPr>
              <a:t>Text Classification:</a:t>
            </a:r>
            <a:r>
              <a:rPr lang="en-US" sz="1200" dirty="0">
                <a:solidFill>
                  <a:schemeClr val="tx1">
                    <a:lumMod val="85000"/>
                    <a:lumOff val="15000"/>
                  </a:schemeClr>
                </a:solidFill>
                <a:ea typeface="+mn-lt"/>
                <a:cs typeface="+mn-lt"/>
              </a:rPr>
              <a:t> Naive Bayes is well-suited for classifying text data into categories, making it ideal for sentiment analysis.</a:t>
            </a:r>
          </a:p>
          <a:p>
            <a:pPr marL="800100" lvl="1" indent="-342900">
              <a:lnSpc>
                <a:spcPct val="150000"/>
              </a:lnSpc>
              <a:buFont typeface="Arial"/>
              <a:buChar char="•"/>
            </a:pPr>
            <a:r>
              <a:rPr lang="en-US" sz="1200" b="1" dirty="0">
                <a:solidFill>
                  <a:schemeClr val="tx1">
                    <a:lumMod val="85000"/>
                    <a:lumOff val="15000"/>
                  </a:schemeClr>
                </a:solidFill>
                <a:ea typeface="+mn-lt"/>
                <a:cs typeface="+mn-lt"/>
              </a:rPr>
              <a:t>Fast Processing:</a:t>
            </a:r>
            <a:r>
              <a:rPr lang="en-US" sz="1200" dirty="0">
                <a:solidFill>
                  <a:schemeClr val="tx1">
                    <a:lumMod val="85000"/>
                    <a:lumOff val="15000"/>
                  </a:schemeClr>
                </a:solidFill>
                <a:ea typeface="+mn-lt"/>
                <a:cs typeface="+mn-lt"/>
              </a:rPr>
              <a:t> It processes data quickly, enabling real-time analysis of a large volume of reviews.</a:t>
            </a:r>
          </a:p>
          <a:p>
            <a:pPr marL="342900" indent="-342900">
              <a:lnSpc>
                <a:spcPct val="150000"/>
              </a:lnSpc>
              <a:buAutoNum type="arabicPeriod"/>
            </a:pPr>
            <a:r>
              <a:rPr lang="en-US" sz="1600" b="1" dirty="0">
                <a:ea typeface="+mn-lt"/>
                <a:cs typeface="+mn-lt"/>
              </a:rPr>
              <a:t>Decision Tree</a:t>
            </a:r>
          </a:p>
          <a:p>
            <a:pPr marL="800100" lvl="1" indent="-342900">
              <a:lnSpc>
                <a:spcPct val="150000"/>
              </a:lnSpc>
              <a:buFont typeface="Arial"/>
              <a:buChar char="•"/>
            </a:pPr>
            <a:r>
              <a:rPr lang="en-US" sz="1200" b="1" dirty="0">
                <a:solidFill>
                  <a:schemeClr val="tx1">
                    <a:lumMod val="85000"/>
                    <a:lumOff val="15000"/>
                  </a:schemeClr>
                </a:solidFill>
                <a:ea typeface="+mn-lt"/>
                <a:cs typeface="+mn-lt"/>
              </a:rPr>
              <a:t>Why Decision Tree:</a:t>
            </a:r>
            <a:r>
              <a:rPr lang="en-US" sz="1200" dirty="0">
                <a:solidFill>
                  <a:schemeClr val="tx1">
                    <a:lumMod val="85000"/>
                    <a:lumOff val="15000"/>
                  </a:schemeClr>
                </a:solidFill>
                <a:ea typeface="+mn-lt"/>
                <a:cs typeface="+mn-lt"/>
              </a:rPr>
              <a:t> Decision trees are interpretable and provide insights into the decision-making process.</a:t>
            </a:r>
          </a:p>
          <a:p>
            <a:pPr marL="800100" lvl="1" indent="-342900">
              <a:lnSpc>
                <a:spcPct val="150000"/>
              </a:lnSpc>
              <a:buFont typeface="Arial"/>
              <a:buChar char="•"/>
            </a:pPr>
            <a:r>
              <a:rPr lang="en-US" sz="1200" b="1" dirty="0">
                <a:solidFill>
                  <a:schemeClr val="tx1">
                    <a:lumMod val="85000"/>
                    <a:lumOff val="15000"/>
                  </a:schemeClr>
                </a:solidFill>
                <a:ea typeface="+mn-lt"/>
                <a:cs typeface="+mn-lt"/>
              </a:rPr>
              <a:t>Interpretability:</a:t>
            </a:r>
            <a:r>
              <a:rPr lang="en-US" sz="1200" dirty="0">
                <a:solidFill>
                  <a:schemeClr val="tx1">
                    <a:lumMod val="85000"/>
                    <a:lumOff val="15000"/>
                  </a:schemeClr>
                </a:solidFill>
                <a:ea typeface="+mn-lt"/>
                <a:cs typeface="+mn-lt"/>
              </a:rPr>
              <a:t> Decision trees allow us to understand which features (words or phrases) contribute most to sentiment classification.</a:t>
            </a:r>
          </a:p>
          <a:p>
            <a:pPr marL="800100" lvl="1" indent="-342900">
              <a:lnSpc>
                <a:spcPct val="150000"/>
              </a:lnSpc>
              <a:buFont typeface="Arial"/>
              <a:buChar char="•"/>
            </a:pPr>
            <a:r>
              <a:rPr lang="en-US" sz="1200" b="1" dirty="0">
                <a:solidFill>
                  <a:schemeClr val="tx1">
                    <a:lumMod val="85000"/>
                    <a:lumOff val="15000"/>
                  </a:schemeClr>
                </a:solidFill>
                <a:ea typeface="+mn-lt"/>
                <a:cs typeface="+mn-lt"/>
              </a:rPr>
              <a:t>Robustness:</a:t>
            </a:r>
            <a:r>
              <a:rPr lang="en-US" sz="1200" dirty="0">
                <a:solidFill>
                  <a:schemeClr val="tx1">
                    <a:lumMod val="85000"/>
                    <a:lumOff val="15000"/>
                  </a:schemeClr>
                </a:solidFill>
                <a:ea typeface="+mn-lt"/>
                <a:cs typeface="+mn-lt"/>
              </a:rPr>
              <a:t> They can handle noisy data and are suitable for non-linear relationships within text data.</a:t>
            </a:r>
          </a:p>
          <a:p>
            <a:pPr marL="342900" indent="-342900">
              <a:lnSpc>
                <a:spcPct val="150000"/>
              </a:lnSpc>
              <a:buAutoNum type="arabicPeriod"/>
            </a:pPr>
            <a:r>
              <a:rPr lang="en-US" sz="1600" b="1" dirty="0">
                <a:ea typeface="+mn-lt"/>
                <a:cs typeface="+mn-lt"/>
              </a:rPr>
              <a:t>Support Vector Machines (SVM)</a:t>
            </a:r>
          </a:p>
          <a:p>
            <a:pPr marL="800100" lvl="1" indent="-342900">
              <a:lnSpc>
                <a:spcPct val="150000"/>
              </a:lnSpc>
              <a:buFont typeface="Arial"/>
              <a:buChar char="•"/>
            </a:pPr>
            <a:r>
              <a:rPr lang="en-US" sz="1200" b="1" dirty="0">
                <a:solidFill>
                  <a:schemeClr val="tx1">
                    <a:lumMod val="85000"/>
                    <a:lumOff val="15000"/>
                  </a:schemeClr>
                </a:solidFill>
                <a:ea typeface="+mn-lt"/>
                <a:cs typeface="+mn-lt"/>
              </a:rPr>
              <a:t>Why SVM:</a:t>
            </a:r>
            <a:r>
              <a:rPr lang="en-US" sz="1200" dirty="0">
                <a:solidFill>
                  <a:schemeClr val="tx1">
                    <a:lumMod val="85000"/>
                    <a:lumOff val="15000"/>
                  </a:schemeClr>
                </a:solidFill>
                <a:ea typeface="+mn-lt"/>
                <a:cs typeface="+mn-lt"/>
              </a:rPr>
              <a:t> SVMs are powerful for finding complex patterns in data.</a:t>
            </a:r>
          </a:p>
          <a:p>
            <a:pPr marL="800100" lvl="1" indent="-342900">
              <a:lnSpc>
                <a:spcPct val="150000"/>
              </a:lnSpc>
              <a:buFont typeface="Arial"/>
              <a:buChar char="•"/>
            </a:pPr>
            <a:r>
              <a:rPr lang="en-US" sz="1200" b="1" dirty="0">
                <a:solidFill>
                  <a:schemeClr val="tx1">
                    <a:lumMod val="85000"/>
                    <a:lumOff val="15000"/>
                  </a:schemeClr>
                </a:solidFill>
                <a:ea typeface="+mn-lt"/>
                <a:cs typeface="+mn-lt"/>
              </a:rPr>
              <a:t>High Dimensionality:</a:t>
            </a:r>
            <a:r>
              <a:rPr lang="en-US" sz="1200" dirty="0">
                <a:solidFill>
                  <a:schemeClr val="tx1">
                    <a:lumMod val="85000"/>
                    <a:lumOff val="15000"/>
                  </a:schemeClr>
                </a:solidFill>
                <a:ea typeface="+mn-lt"/>
                <a:cs typeface="+mn-lt"/>
              </a:rPr>
              <a:t> In sentiment analysis, text data often have high dimensionality (many features). SVMs excel in such scenarios.</a:t>
            </a:r>
          </a:p>
          <a:p>
            <a:pPr marL="800100" lvl="1" indent="-342900">
              <a:lnSpc>
                <a:spcPct val="150000"/>
              </a:lnSpc>
              <a:buFont typeface="Arial"/>
              <a:buChar char="•"/>
            </a:pPr>
            <a:r>
              <a:rPr lang="en-US" sz="1200" b="1" dirty="0">
                <a:solidFill>
                  <a:schemeClr val="tx1">
                    <a:lumMod val="85000"/>
                    <a:lumOff val="15000"/>
                  </a:schemeClr>
                </a:solidFill>
                <a:ea typeface="+mn-lt"/>
                <a:cs typeface="+mn-lt"/>
              </a:rPr>
              <a:t>Margin Maximization:</a:t>
            </a:r>
            <a:r>
              <a:rPr lang="en-US" sz="1200" dirty="0">
                <a:solidFill>
                  <a:schemeClr val="tx1">
                    <a:lumMod val="85000"/>
                    <a:lumOff val="15000"/>
                  </a:schemeClr>
                </a:solidFill>
                <a:ea typeface="+mn-lt"/>
                <a:cs typeface="+mn-lt"/>
              </a:rPr>
              <a:t> SVMs aim to maximize the margin between classes, leading to robust classification.</a:t>
            </a:r>
          </a:p>
        </p:txBody>
      </p:sp>
    </p:spTree>
    <p:extLst>
      <p:ext uri="{BB962C8B-B14F-4D97-AF65-F5344CB8AC3E}">
        <p14:creationId xmlns:p14="http://schemas.microsoft.com/office/powerpoint/2010/main" val="211569347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5CEF65-757A-4D05-90BA-ED40BC2E51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B34632-EE39-4722-B8A6-C2A6B86CC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8A5EB6-E9B8-417D-B09E-03811FBC9BC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441</Words>
  <Application>Microsoft Office PowerPoint</Application>
  <PresentationFormat>Widescreen</PresentationFormat>
  <Paragraphs>135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STUDENT DETAILS</vt:lpstr>
      <vt:lpstr>Sentiment Analysis of Restaurant Reviews</vt:lpstr>
      <vt:lpstr>AGENDA</vt:lpstr>
      <vt:lpstr>Introduction to the Problem Statement</vt:lpstr>
      <vt:lpstr>Significance of Sentiment Analysis in the Restaurant Industry</vt:lpstr>
      <vt:lpstr>End Users</vt:lpstr>
      <vt:lpstr>Innovative Sentiment Analysis for Restaurants</vt:lpstr>
      <vt:lpstr>Tailored Approach for the Restaurant Industry</vt:lpstr>
      <vt:lpstr>Employing Diverse Algorithms for Precise Analysis</vt:lpstr>
      <vt:lpstr>Results</vt:lpstr>
      <vt:lpstr>Project Summary and 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911</cp:revision>
  <dcterms:created xsi:type="dcterms:W3CDTF">2023-09-30T10:32:23Z</dcterms:created>
  <dcterms:modified xsi:type="dcterms:W3CDTF">2023-10-02T18:49:38Z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