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9" r:id="rId4"/>
    <p:sldId id="258"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4/11/2023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75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4/11/2023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2731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4/11/2023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41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4/11/2023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7574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4/11/2023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6727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4/11/2023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7330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4/11/2023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3726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4/11/2023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428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4/11/2023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0416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4/11/2023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6198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4/11/2023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39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4/11/2023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647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hoongweihao/covid19-xray-dataset-train-test-sets" TargetMode="External"/><Relationship Id="rId2" Type="http://schemas.openxmlformats.org/officeDocument/2006/relationships/hyperlink" Target="https://www.kaggle.com/datasets/alifrahman/covid19-chest-xray-imag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3">
            <a:extLst>
              <a:ext uri="{FF2B5EF4-FFF2-40B4-BE49-F238E27FC236}">
                <a16:creationId xmlns:a16="http://schemas.microsoft.com/office/drawing/2014/main" id="{E369B2D5-EF45-70CB-CAC1-A62EAB046C7A}"/>
              </a:ext>
            </a:extLst>
          </p:cNvPr>
          <p:cNvPicPr>
            <a:picLocks noChangeAspect="1"/>
          </p:cNvPicPr>
          <p:nvPr/>
        </p:nvPicPr>
        <p:blipFill rotWithShape="1">
          <a:blip r:embed="rId2">
            <a:alphaModFix amt="40000"/>
          </a:blip>
          <a:srcRect/>
          <a:stretch/>
        </p:blipFill>
        <p:spPr>
          <a:xfrm>
            <a:off x="-1" y="17250"/>
            <a:ext cx="12192001" cy="6858001"/>
          </a:xfrm>
          <a:prstGeom prst="rect">
            <a:avLst/>
          </a:prstGeom>
        </p:spPr>
      </p:pic>
      <p:sp>
        <p:nvSpPr>
          <p:cNvPr id="2" name="Title 1">
            <a:extLst>
              <a:ext uri="{FF2B5EF4-FFF2-40B4-BE49-F238E27FC236}">
                <a16:creationId xmlns:a16="http://schemas.microsoft.com/office/drawing/2014/main" id="{386428D5-7455-70EB-4934-8616F9742F9C}"/>
              </a:ext>
            </a:extLst>
          </p:cNvPr>
          <p:cNvSpPr>
            <a:spLocks noGrp="1"/>
          </p:cNvSpPr>
          <p:nvPr>
            <p:ph type="ctrTitle"/>
          </p:nvPr>
        </p:nvSpPr>
        <p:spPr>
          <a:xfrm>
            <a:off x="517870" y="978408"/>
            <a:ext cx="5021182" cy="2334248"/>
          </a:xfrm>
        </p:spPr>
        <p:txBody>
          <a:bodyPr anchor="t">
            <a:normAutofit/>
          </a:bodyPr>
          <a:lstStyle/>
          <a:p>
            <a:pPr>
              <a:lnSpc>
                <a:spcPct val="90000"/>
              </a:lnSpc>
            </a:pPr>
            <a:r>
              <a:rPr lang="en-US" dirty="0">
                <a:solidFill>
                  <a:srgbClr val="FFFFFF"/>
                </a:solidFill>
              </a:rPr>
              <a:t>Covid -19 Detection from Xray Images</a:t>
            </a:r>
            <a:endParaRPr lang="en-CA" dirty="0">
              <a:solidFill>
                <a:srgbClr val="FFFFFF"/>
              </a:solidFill>
            </a:endParaRPr>
          </a:p>
        </p:txBody>
      </p:sp>
      <p:sp>
        <p:nvSpPr>
          <p:cNvPr id="3" name="Subtitle 2">
            <a:extLst>
              <a:ext uri="{FF2B5EF4-FFF2-40B4-BE49-F238E27FC236}">
                <a16:creationId xmlns:a16="http://schemas.microsoft.com/office/drawing/2014/main" id="{9FB553BB-5001-4605-B76E-4AFAE9D883BF}"/>
              </a:ext>
            </a:extLst>
          </p:cNvPr>
          <p:cNvSpPr>
            <a:spLocks noGrp="1"/>
          </p:cNvSpPr>
          <p:nvPr>
            <p:ph type="subTitle" idx="1"/>
          </p:nvPr>
        </p:nvSpPr>
        <p:spPr>
          <a:xfrm>
            <a:off x="6652366" y="4017818"/>
            <a:ext cx="5040785" cy="1828799"/>
          </a:xfrm>
        </p:spPr>
        <p:txBody>
          <a:bodyPr anchor="b">
            <a:normAutofit fontScale="85000" lnSpcReduction="20000"/>
          </a:bodyPr>
          <a:lstStyle/>
          <a:p>
            <a:r>
              <a:rPr lang="en-US" dirty="0">
                <a:solidFill>
                  <a:srgbClr val="FFFFFF"/>
                </a:solidFill>
              </a:rPr>
              <a:t>Submitted by : Group 4</a:t>
            </a:r>
          </a:p>
          <a:p>
            <a:r>
              <a:rPr lang="en-CA" dirty="0">
                <a:solidFill>
                  <a:srgbClr val="FFFFFF"/>
                </a:solidFill>
              </a:rPr>
              <a:t>Abhishek Nambiar Chengat (C0849426)</a:t>
            </a:r>
          </a:p>
          <a:p>
            <a:r>
              <a:rPr lang="en-CA" dirty="0">
                <a:solidFill>
                  <a:srgbClr val="FFFFFF"/>
                </a:solidFill>
              </a:rPr>
              <a:t>Robin </a:t>
            </a:r>
            <a:r>
              <a:rPr lang="en-CA" dirty="0" err="1">
                <a:solidFill>
                  <a:srgbClr val="FFFFFF"/>
                </a:solidFill>
              </a:rPr>
              <a:t>Joshy</a:t>
            </a:r>
            <a:r>
              <a:rPr lang="en-CA" dirty="0">
                <a:solidFill>
                  <a:srgbClr val="FFFFFF"/>
                </a:solidFill>
              </a:rPr>
              <a:t> (C0851926)</a:t>
            </a:r>
          </a:p>
          <a:p>
            <a:r>
              <a:rPr lang="en-CA" dirty="0">
                <a:solidFill>
                  <a:srgbClr val="FFFFFF"/>
                </a:solidFill>
              </a:rPr>
              <a:t>Tarun Abraham Rajan (C0850110)</a:t>
            </a:r>
          </a:p>
          <a:p>
            <a:r>
              <a:rPr lang="en-CA" dirty="0" err="1">
                <a:solidFill>
                  <a:srgbClr val="FFFFFF"/>
                </a:solidFill>
              </a:rPr>
              <a:t>Abiraj</a:t>
            </a:r>
            <a:r>
              <a:rPr lang="en-CA" dirty="0">
                <a:solidFill>
                  <a:srgbClr val="FFFFFF"/>
                </a:solidFill>
              </a:rPr>
              <a:t> </a:t>
            </a:r>
            <a:r>
              <a:rPr lang="en-CA" dirty="0" err="1">
                <a:solidFill>
                  <a:srgbClr val="FFFFFF"/>
                </a:solidFill>
              </a:rPr>
              <a:t>Naithalath</a:t>
            </a:r>
            <a:r>
              <a:rPr lang="en-CA" dirty="0">
                <a:solidFill>
                  <a:srgbClr val="FFFFFF"/>
                </a:solidFill>
              </a:rPr>
              <a:t> (C0846455)</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17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20F09C-BDA7-F3E0-007A-E60307A2A47C}"/>
              </a:ext>
            </a:extLst>
          </p:cNvPr>
          <p:cNvSpPr>
            <a:spLocks noGrp="1"/>
          </p:cNvSpPr>
          <p:nvPr>
            <p:ph type="title"/>
          </p:nvPr>
        </p:nvSpPr>
        <p:spPr>
          <a:xfrm>
            <a:off x="517869" y="976160"/>
            <a:ext cx="8686800" cy="1014565"/>
          </a:xfrm>
        </p:spPr>
        <p:txBody>
          <a:bodyPr>
            <a:normAutofit fontScale="90000"/>
          </a:bodyPr>
          <a:lstStyle/>
          <a:p>
            <a:r>
              <a:rPr lang="en-US" dirty="0"/>
              <a:t>Objective:</a:t>
            </a:r>
            <a:br>
              <a:rPr lang="en-US" dirty="0"/>
            </a:br>
            <a:endParaRPr lang="en-CA"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ABF4E8-372F-14C2-67F1-71A728C3DF2A}"/>
              </a:ext>
            </a:extLst>
          </p:cNvPr>
          <p:cNvSpPr>
            <a:spLocks noGrp="1"/>
          </p:cNvSpPr>
          <p:nvPr>
            <p:ph idx="1"/>
          </p:nvPr>
        </p:nvSpPr>
        <p:spPr>
          <a:xfrm>
            <a:off x="517869" y="1924050"/>
            <a:ext cx="8686799" cy="4264814"/>
          </a:xfrm>
        </p:spPr>
        <p:txBody>
          <a:bodyPr>
            <a:normAutofit/>
          </a:bodyPr>
          <a:lstStyle/>
          <a:p>
            <a:pPr marL="342900" indent="-342900">
              <a:buFont typeface="Arial" panose="020B0604020202020204" pitchFamily="34" charset="0"/>
              <a:buChar char="•"/>
            </a:pPr>
            <a:r>
              <a:rPr lang="en-US" b="0" i="0" dirty="0">
                <a:effectLst/>
                <a:latin typeface="-apple-system"/>
              </a:rPr>
              <a:t>The outbreak of COVID-19 has posed a global health crisis, and timely detection of the disease is crucial for effective management and containment. </a:t>
            </a:r>
          </a:p>
          <a:p>
            <a:pPr marL="342900" indent="-342900">
              <a:buFont typeface="Arial" panose="020B0604020202020204" pitchFamily="34" charset="0"/>
              <a:buChar char="•"/>
            </a:pPr>
            <a:r>
              <a:rPr lang="en-US" b="0" i="0" dirty="0">
                <a:effectLst/>
                <a:latin typeface="-apple-system"/>
              </a:rPr>
              <a:t>X-ray imaging has emerged as a valuable diagnostic tool for COVID-19 detection due to its accessibility and rapid results. In recent years, neural networks, a subset of deep learning algorithms, have shown remarkable success in image analysis tasks. </a:t>
            </a:r>
          </a:p>
          <a:p>
            <a:pPr marL="342900" indent="-342900">
              <a:buFont typeface="Arial" panose="020B0604020202020204" pitchFamily="34" charset="0"/>
              <a:buChar char="•"/>
            </a:pPr>
            <a:r>
              <a:rPr lang="en-US" b="0" i="0" dirty="0">
                <a:effectLst/>
                <a:latin typeface="-apple-system"/>
              </a:rPr>
              <a:t>In this project, we aim to leverage the power of neural networks to develop a system for COVID-19 detection from X-ray images. By training and fine-tuning neural networks on a diverse dataset of X-ray images, we aim to create an accurate and reliable tool for early detection of COVID-19.</a:t>
            </a:r>
            <a:endParaRPr lang="en-CA" dirty="0"/>
          </a:p>
        </p:txBody>
      </p:sp>
    </p:spTree>
    <p:extLst>
      <p:ext uri="{BB962C8B-B14F-4D97-AF65-F5344CB8AC3E}">
        <p14:creationId xmlns:p14="http://schemas.microsoft.com/office/powerpoint/2010/main" val="67524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D3DA0A-8FE2-CDE8-050E-8838B840D5D3}"/>
              </a:ext>
            </a:extLst>
          </p:cNvPr>
          <p:cNvSpPr>
            <a:spLocks noGrp="1"/>
          </p:cNvSpPr>
          <p:nvPr>
            <p:ph type="title"/>
          </p:nvPr>
        </p:nvSpPr>
        <p:spPr>
          <a:xfrm>
            <a:off x="517869" y="976160"/>
            <a:ext cx="9264306" cy="1347940"/>
          </a:xfrm>
        </p:spPr>
        <p:txBody>
          <a:bodyPr>
            <a:normAutofit fontScale="90000"/>
          </a:bodyPr>
          <a:lstStyle/>
          <a:p>
            <a:r>
              <a:rPr lang="en-US" dirty="0"/>
              <a:t>Convolutional Neural Network</a:t>
            </a:r>
            <a:endParaRPr lang="en-CA"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9BED9A-F8BC-9C9D-8D86-BF199DAE6D96}"/>
              </a:ext>
            </a:extLst>
          </p:cNvPr>
          <p:cNvSpPr>
            <a:spLocks noGrp="1"/>
          </p:cNvSpPr>
          <p:nvPr>
            <p:ph idx="1"/>
          </p:nvPr>
        </p:nvSpPr>
        <p:spPr>
          <a:xfrm>
            <a:off x="517869" y="2457450"/>
            <a:ext cx="8686799" cy="3731414"/>
          </a:xfrm>
        </p:spPr>
        <p:txBody>
          <a:bodyPr>
            <a:normAutofit/>
          </a:bodyPr>
          <a:lstStyle/>
          <a:p>
            <a:pPr marL="342900" indent="-342900">
              <a:buFont typeface="Arial" panose="020B0604020202020204" pitchFamily="34" charset="0"/>
              <a:buChar char="•"/>
            </a:pPr>
            <a:r>
              <a:rPr lang="en-US" dirty="0"/>
              <a:t>CNNs are a type of neural network that are commonly used for image and video recognition tasks, but can also be applied to other types of data such as audio and text.</a:t>
            </a:r>
          </a:p>
          <a:p>
            <a:pPr marL="342900" indent="-342900">
              <a:buFont typeface="Arial" panose="020B0604020202020204" pitchFamily="34" charset="0"/>
              <a:buChar char="•"/>
            </a:pPr>
            <a:r>
              <a:rPr lang="en-US" dirty="0"/>
              <a:t>Convolutional layers apply a set of learnable filters to an input image to extract features such as edges, corners, and other patterns.</a:t>
            </a:r>
          </a:p>
          <a:p>
            <a:pPr marL="342900" indent="-342900">
              <a:buFont typeface="Arial" panose="020B0604020202020204" pitchFamily="34" charset="0"/>
              <a:buChar char="•"/>
            </a:pPr>
            <a:r>
              <a:rPr lang="en-US" dirty="0"/>
              <a:t>CNNs are trained using a dataset of labeled examples, where the network learns to recognize patterns in the data and make predictions based on those patterns.</a:t>
            </a:r>
            <a:endParaRPr lang="en-CA" dirty="0"/>
          </a:p>
        </p:txBody>
      </p:sp>
    </p:spTree>
    <p:extLst>
      <p:ext uri="{BB962C8B-B14F-4D97-AF65-F5344CB8AC3E}">
        <p14:creationId xmlns:p14="http://schemas.microsoft.com/office/powerpoint/2010/main" val="180454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520BA5-A959-E503-30E3-E6BA6BD53E8C}"/>
              </a:ext>
            </a:extLst>
          </p:cNvPr>
          <p:cNvSpPr>
            <a:spLocks noGrp="1"/>
          </p:cNvSpPr>
          <p:nvPr>
            <p:ph type="title"/>
          </p:nvPr>
        </p:nvSpPr>
        <p:spPr>
          <a:xfrm>
            <a:off x="517869" y="976160"/>
            <a:ext cx="8686800" cy="1934172"/>
          </a:xfrm>
        </p:spPr>
        <p:txBody>
          <a:bodyPr>
            <a:normAutofit/>
          </a:bodyPr>
          <a:lstStyle/>
          <a:p>
            <a:r>
              <a:rPr lang="en-US" dirty="0"/>
              <a:t>About Dataset:</a:t>
            </a:r>
            <a:endParaRPr lang="en-CA"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56CAAB-8C9C-02A2-2633-DDB8DC97FE0E}"/>
              </a:ext>
            </a:extLst>
          </p:cNvPr>
          <p:cNvSpPr>
            <a:spLocks noGrp="1"/>
          </p:cNvSpPr>
          <p:nvPr>
            <p:ph idx="1"/>
          </p:nvPr>
        </p:nvSpPr>
        <p:spPr>
          <a:xfrm>
            <a:off x="517869" y="2143125"/>
            <a:ext cx="8686799" cy="4045739"/>
          </a:xfrm>
        </p:spPr>
        <p:txBody>
          <a:bodyPr>
            <a:normAutofit/>
          </a:bodyPr>
          <a:lstStyle/>
          <a:p>
            <a:pPr marL="342900" indent="-342900">
              <a:buFont typeface="Arial" panose="020B0604020202020204" pitchFamily="34" charset="0"/>
              <a:buChar char="•"/>
            </a:pPr>
            <a:r>
              <a:rPr lang="en-US" b="0" i="0" dirty="0">
                <a:effectLst/>
                <a:latin typeface="-apple-system"/>
              </a:rPr>
              <a:t>For this project, we obtained our dataset of X-ray images for COVID-19 detection from Kaggle. </a:t>
            </a:r>
          </a:p>
          <a:p>
            <a:pPr marL="342900" indent="-342900">
              <a:buFont typeface="Arial" panose="020B0604020202020204" pitchFamily="34" charset="0"/>
              <a:buChar char="•"/>
            </a:pPr>
            <a:r>
              <a:rPr lang="en-US" b="0" i="0" dirty="0">
                <a:effectLst/>
                <a:latin typeface="-apple-system"/>
              </a:rPr>
              <a:t>The first dataset titled "COVID-19 Chest X-Ray Image Dataset" (</a:t>
            </a:r>
            <a:r>
              <a:rPr lang="en-US" b="0" i="0" u="none" strike="noStrike" dirty="0">
                <a:effectLst/>
                <a:latin typeface="-apple-system"/>
                <a:hlinkClick r:id="rId2"/>
              </a:rPr>
              <a:t>https://www.kaggle.com/datasets/alifrahman/covid19-chest-xray-image-dataset</a:t>
            </a:r>
            <a:r>
              <a:rPr lang="en-US" b="0" i="0" dirty="0">
                <a:effectLst/>
                <a:latin typeface="-apple-system"/>
              </a:rPr>
              <a:t>) contains a diverse collection of chest X-ray images, including COVID-19-positive cases and negative cases. </a:t>
            </a:r>
          </a:p>
          <a:p>
            <a:pPr marL="342900" indent="-342900">
              <a:buFont typeface="Arial" panose="020B0604020202020204" pitchFamily="34" charset="0"/>
              <a:buChar char="•"/>
            </a:pPr>
            <a:r>
              <a:rPr lang="en-US" b="0" i="0" dirty="0">
                <a:effectLst/>
                <a:latin typeface="-apple-system"/>
              </a:rPr>
              <a:t>The second dataset, "COVID-19 X-Ray Dataset (Train/Test sets)" (</a:t>
            </a:r>
            <a:r>
              <a:rPr lang="en-US" b="0" i="0" u="none" strike="noStrike" dirty="0">
                <a:effectLst/>
                <a:latin typeface="-apple-system"/>
                <a:hlinkClick r:id="rId3"/>
              </a:rPr>
              <a:t>https://www.kaggle.com/datasets/khoongweihao/covid19-xray-dataset-train-test-sets</a:t>
            </a:r>
            <a:r>
              <a:rPr lang="en-US" b="0" i="0" dirty="0">
                <a:effectLst/>
                <a:latin typeface="-apple-system"/>
              </a:rPr>
              <a:t>) provides additional data for training and evaluation. By utilizing both datasets, we aim to enhance the accuracy and reliability of our COVID-19 detection system.</a:t>
            </a:r>
            <a:endParaRPr lang="en-CA" dirty="0"/>
          </a:p>
        </p:txBody>
      </p:sp>
    </p:spTree>
    <p:extLst>
      <p:ext uri="{BB962C8B-B14F-4D97-AF65-F5344CB8AC3E}">
        <p14:creationId xmlns:p14="http://schemas.microsoft.com/office/powerpoint/2010/main" val="73829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CFE7C9-9C23-6CD4-8C56-652DE2B6AA2C}"/>
              </a:ext>
            </a:extLst>
          </p:cNvPr>
          <p:cNvSpPr>
            <a:spLocks noGrp="1"/>
          </p:cNvSpPr>
          <p:nvPr>
            <p:ph type="title"/>
          </p:nvPr>
        </p:nvSpPr>
        <p:spPr>
          <a:xfrm>
            <a:off x="517869" y="976160"/>
            <a:ext cx="8686800" cy="1076575"/>
          </a:xfrm>
        </p:spPr>
        <p:txBody>
          <a:bodyPr>
            <a:normAutofit/>
          </a:bodyPr>
          <a:lstStyle/>
          <a:p>
            <a:r>
              <a:rPr lang="en-US" dirty="0"/>
              <a:t>Data Augmentation</a:t>
            </a:r>
            <a:endParaRPr lang="en-CA"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B4AB95-D0FA-FE9A-163E-B17F89B2672E}"/>
              </a:ext>
            </a:extLst>
          </p:cNvPr>
          <p:cNvSpPr>
            <a:spLocks noGrp="1"/>
          </p:cNvSpPr>
          <p:nvPr>
            <p:ph idx="1"/>
          </p:nvPr>
        </p:nvSpPr>
        <p:spPr>
          <a:xfrm>
            <a:off x="517869" y="2304661"/>
            <a:ext cx="8686799" cy="3884203"/>
          </a:xfrm>
        </p:spPr>
        <p:txBody>
          <a:bodyPr>
            <a:normAutofit/>
          </a:bodyPr>
          <a:lstStyle/>
          <a:p>
            <a:pPr marL="342900" indent="-342900">
              <a:buFont typeface="Arial" panose="020B0604020202020204" pitchFamily="34" charset="0"/>
              <a:buChar char="•"/>
            </a:pPr>
            <a:r>
              <a:rPr lang="en-US" dirty="0"/>
              <a:t>Data augmentation involves generating new data from existing data, typically used to enhance the performance of deep learning neural networks by increasing the amount of available data. In this particular case, the dataset was small, which prompted the utilization of data augmentation techniques.</a:t>
            </a:r>
          </a:p>
          <a:p>
            <a:pPr marL="342900" indent="-342900">
              <a:buFont typeface="Arial" panose="020B0604020202020204" pitchFamily="34" charset="0"/>
              <a:buChar char="•"/>
            </a:pPr>
            <a:endParaRPr lang="en-CA" dirty="0"/>
          </a:p>
        </p:txBody>
      </p:sp>
    </p:spTree>
    <p:extLst>
      <p:ext uri="{BB962C8B-B14F-4D97-AF65-F5344CB8AC3E}">
        <p14:creationId xmlns:p14="http://schemas.microsoft.com/office/powerpoint/2010/main" val="14067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ECC1BA3-9B03-410C-0257-6CEACD82F6E0}"/>
              </a:ext>
            </a:extLst>
          </p:cNvPr>
          <p:cNvPicPr>
            <a:picLocks noGrp="1" noChangeAspect="1"/>
          </p:cNvPicPr>
          <p:nvPr>
            <p:ph idx="1"/>
          </p:nvPr>
        </p:nvPicPr>
        <p:blipFill>
          <a:blip r:embed="rId2"/>
          <a:stretch>
            <a:fillRect/>
          </a:stretch>
        </p:blipFill>
        <p:spPr>
          <a:xfrm>
            <a:off x="933450" y="733425"/>
            <a:ext cx="10125075" cy="5495925"/>
          </a:xfrm>
        </p:spPr>
      </p:pic>
    </p:spTree>
    <p:extLst>
      <p:ext uri="{BB962C8B-B14F-4D97-AF65-F5344CB8AC3E}">
        <p14:creationId xmlns:p14="http://schemas.microsoft.com/office/powerpoint/2010/main" val="359809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3C9E3-E4AB-A7D5-63AC-64A9B571C8B8}"/>
              </a:ext>
            </a:extLst>
          </p:cNvPr>
          <p:cNvSpPr>
            <a:spLocks noGrp="1"/>
          </p:cNvSpPr>
          <p:nvPr>
            <p:ph type="title"/>
          </p:nvPr>
        </p:nvSpPr>
        <p:spPr>
          <a:xfrm>
            <a:off x="517869" y="976160"/>
            <a:ext cx="8686800" cy="1281265"/>
          </a:xfrm>
        </p:spPr>
        <p:txBody>
          <a:bodyPr>
            <a:normAutofit/>
          </a:bodyPr>
          <a:lstStyle/>
          <a:p>
            <a:r>
              <a:rPr lang="en-US" dirty="0"/>
              <a:t>Callbacks</a:t>
            </a:r>
            <a:endParaRPr lang="en-CA"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CEA0B7-A0DB-56A6-8104-5FF8EBE5C336}"/>
              </a:ext>
            </a:extLst>
          </p:cNvPr>
          <p:cNvSpPr>
            <a:spLocks noGrp="1"/>
          </p:cNvSpPr>
          <p:nvPr>
            <p:ph idx="1"/>
          </p:nvPr>
        </p:nvSpPr>
        <p:spPr>
          <a:xfrm>
            <a:off x="517869" y="2066925"/>
            <a:ext cx="8686799" cy="4121939"/>
          </a:xfrm>
        </p:spPr>
        <p:txBody>
          <a:bodyPr>
            <a:normAutofit/>
          </a:bodyPr>
          <a:lstStyle/>
          <a:p>
            <a:pPr marL="285750" indent="-285750">
              <a:buFont typeface="Arial" panose="020B0604020202020204" pitchFamily="34" charset="0"/>
              <a:buChar char="•"/>
            </a:pPr>
            <a:r>
              <a:rPr lang="en-CA" sz="18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Callbacks</a:t>
            </a:r>
            <a:r>
              <a:rPr lang="en-CA"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are utilized as a method to mitigate overfitting and optimize training time in machine learning models. </a:t>
            </a:r>
          </a:p>
          <a:p>
            <a:pPr marL="285750" indent="-285750">
              <a:buFont typeface="Arial" panose="020B0604020202020204" pitchFamily="34" charset="0"/>
              <a:buChar char="•"/>
            </a:pPr>
            <a:r>
              <a:rPr lang="en-CA"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For instance, </a:t>
            </a:r>
            <a:r>
              <a:rPr lang="en-CA" sz="18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EarlyStopping</a:t>
            </a:r>
            <a:r>
              <a:rPr lang="en-CA"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can be employed to halt the training process if the accuracy fails to improve for a predetermined number of consecutive epochs (here we are setting it to 5 epochs). </a:t>
            </a:r>
          </a:p>
          <a:p>
            <a:pPr marL="285750" indent="-285750">
              <a:buFont typeface="Arial" panose="020B0604020202020204" pitchFamily="34" charset="0"/>
              <a:buChar char="•"/>
            </a:pPr>
            <a:r>
              <a:rPr lang="en-CA"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Similarly, </a:t>
            </a:r>
            <a:r>
              <a:rPr lang="en-CA" sz="18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ReduceLROnPlateau</a:t>
            </a:r>
            <a:r>
              <a:rPr lang="en-CA"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can be utilized to minimize the learning rate if the accuracy does not improve for a set number of epochs (here we are setting it to 2 epochs).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56004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87DF1-ED25-E89B-7E19-5C757A77BF90}"/>
              </a:ext>
            </a:extLst>
          </p:cNvPr>
          <p:cNvSpPr>
            <a:spLocks noGrp="1"/>
          </p:cNvSpPr>
          <p:nvPr>
            <p:ph type="title"/>
          </p:nvPr>
        </p:nvSpPr>
        <p:spPr>
          <a:xfrm>
            <a:off x="517869" y="976160"/>
            <a:ext cx="9435756" cy="1005040"/>
          </a:xfrm>
        </p:spPr>
        <p:txBody>
          <a:bodyPr>
            <a:normAutofit/>
          </a:bodyPr>
          <a:lstStyle/>
          <a:p>
            <a:r>
              <a:rPr lang="en-US" dirty="0"/>
              <a:t>Evaluating the model</a:t>
            </a:r>
            <a:endParaRPr lang="en-CA"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6106F68-9C88-49CF-1C8D-A421DF25F8D1}"/>
              </a:ext>
            </a:extLst>
          </p:cNvPr>
          <p:cNvPicPr>
            <a:picLocks noGrp="1" noChangeAspect="1"/>
          </p:cNvPicPr>
          <p:nvPr>
            <p:ph idx="1"/>
          </p:nvPr>
        </p:nvPicPr>
        <p:blipFill>
          <a:blip r:embed="rId2"/>
          <a:stretch>
            <a:fillRect/>
          </a:stretch>
        </p:blipFill>
        <p:spPr>
          <a:xfrm>
            <a:off x="1895475" y="2228850"/>
            <a:ext cx="6667500" cy="4121059"/>
          </a:xfrm>
        </p:spPr>
      </p:pic>
    </p:spTree>
    <p:extLst>
      <p:ext uri="{BB962C8B-B14F-4D97-AF65-F5344CB8AC3E}">
        <p14:creationId xmlns:p14="http://schemas.microsoft.com/office/powerpoint/2010/main" val="268367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EAFA42-1250-63CB-4949-7AA5E7B8E6DC}"/>
              </a:ext>
            </a:extLst>
          </p:cNvPr>
          <p:cNvSpPr>
            <a:spLocks noGrp="1"/>
          </p:cNvSpPr>
          <p:nvPr>
            <p:ph type="title"/>
          </p:nvPr>
        </p:nvSpPr>
        <p:spPr>
          <a:xfrm>
            <a:off x="517869" y="976160"/>
            <a:ext cx="9302406" cy="1205065"/>
          </a:xfrm>
        </p:spPr>
        <p:txBody>
          <a:bodyPr>
            <a:normAutofit/>
          </a:bodyPr>
          <a:lstStyle/>
          <a:p>
            <a:r>
              <a:rPr lang="en-US" dirty="0"/>
              <a:t>Prediction Results</a:t>
            </a:r>
            <a:endParaRPr lang="en-CA"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66C2EB0-7248-723A-DAF6-56B29DC5E917}"/>
              </a:ext>
            </a:extLst>
          </p:cNvPr>
          <p:cNvPicPr>
            <a:picLocks noGrp="1" noChangeAspect="1"/>
          </p:cNvPicPr>
          <p:nvPr>
            <p:ph idx="1"/>
          </p:nvPr>
        </p:nvPicPr>
        <p:blipFill>
          <a:blip r:embed="rId2"/>
          <a:stretch>
            <a:fillRect/>
          </a:stretch>
        </p:blipFill>
        <p:spPr>
          <a:xfrm>
            <a:off x="1260163" y="2076590"/>
            <a:ext cx="7740962" cy="4092295"/>
          </a:xfrm>
        </p:spPr>
      </p:pic>
    </p:spTree>
    <p:extLst>
      <p:ext uri="{BB962C8B-B14F-4D97-AF65-F5344CB8AC3E}">
        <p14:creationId xmlns:p14="http://schemas.microsoft.com/office/powerpoint/2010/main" val="2158600795"/>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311C20"/>
      </a:dk2>
      <a:lt2>
        <a:srgbClr val="F0F2F3"/>
      </a:lt2>
      <a:accent1>
        <a:srgbClr val="E45D2C"/>
      </a:accent1>
      <a:accent2>
        <a:srgbClr val="D21A36"/>
      </a:accent2>
      <a:accent3>
        <a:srgbClr val="E42C94"/>
      </a:accent3>
      <a:accent4>
        <a:srgbClr val="D21ACF"/>
      </a:accent4>
      <a:accent5>
        <a:srgbClr val="9A2CE4"/>
      </a:accent5>
      <a:accent6>
        <a:srgbClr val="4B2CD5"/>
      </a:accent6>
      <a:hlink>
        <a:srgbClr val="A13F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42</TotalTime>
  <Words>508</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Bierstadt</vt:lpstr>
      <vt:lpstr>Calibri</vt:lpstr>
      <vt:lpstr>Segoe UI</vt:lpstr>
      <vt:lpstr>GestaltVTI</vt:lpstr>
      <vt:lpstr>Covid -19 Detection from Xray Images</vt:lpstr>
      <vt:lpstr>Objective: </vt:lpstr>
      <vt:lpstr>Convolutional Neural Network</vt:lpstr>
      <vt:lpstr>About Dataset:</vt:lpstr>
      <vt:lpstr>Data Augmentation</vt:lpstr>
      <vt:lpstr>PowerPoint Presentation</vt:lpstr>
      <vt:lpstr>Callbacks</vt:lpstr>
      <vt:lpstr>Evaluating the model</vt:lpstr>
      <vt:lpstr>Prediction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Detection from Xray</dc:title>
  <dc:creator>Tarun Abraham Rajan</dc:creator>
  <cp:lastModifiedBy>Abhishek Nambiar Chengat</cp:lastModifiedBy>
  <cp:revision>2</cp:revision>
  <dcterms:created xsi:type="dcterms:W3CDTF">2023-04-11T22:25:21Z</dcterms:created>
  <dcterms:modified xsi:type="dcterms:W3CDTF">2023-04-12T00:11:21Z</dcterms:modified>
</cp:coreProperties>
</file>