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65" r:id="rId4"/>
    <p:sldId id="263" r:id="rId5"/>
    <p:sldId id="264" r:id="rId6"/>
    <p:sldId id="266" r:id="rId7"/>
    <p:sldId id="267" r:id="rId8"/>
    <p:sldId id="268" r:id="rId9"/>
    <p:sldId id="269" r:id="rId10"/>
    <p:sldId id="270" r:id="rId11"/>
    <p:sldId id="272"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5013-F68D-6948-BD92-B6BCD5463E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3140DDC-7902-8B42-8BD4-2E13D999F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6549B9-567F-A24F-8786-5F8FB1C6B150}"/>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5" name="Footer Placeholder 4">
            <a:extLst>
              <a:ext uri="{FF2B5EF4-FFF2-40B4-BE49-F238E27FC236}">
                <a16:creationId xmlns:a16="http://schemas.microsoft.com/office/drawing/2014/main" id="{826C8B17-C782-4340-94C6-19A21AB7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2719D-0F5B-8F43-B887-0863493BEE8F}"/>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36666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26E2-ABC3-6343-B209-5EEFD1356A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10117A-51F8-A24E-B0AF-EC99069715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E4953B-300D-C247-91A6-7F5CB1016FA9}"/>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5" name="Footer Placeholder 4">
            <a:extLst>
              <a:ext uri="{FF2B5EF4-FFF2-40B4-BE49-F238E27FC236}">
                <a16:creationId xmlns:a16="http://schemas.microsoft.com/office/drawing/2014/main" id="{86BCBD71-7F7C-1E48-A37C-3C619674A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352AD-3376-424F-AE3B-348595A72912}"/>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201609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99CD1-87C2-A14E-AE44-9D4939BDBC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E9E6E2-B8FC-4C41-88EB-9793202BE4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3618BC-2E7E-4448-9E3F-28A2968A5A37}"/>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5" name="Footer Placeholder 4">
            <a:extLst>
              <a:ext uri="{FF2B5EF4-FFF2-40B4-BE49-F238E27FC236}">
                <a16:creationId xmlns:a16="http://schemas.microsoft.com/office/drawing/2014/main" id="{D4BAA5B6-6F29-1941-A136-2FA85B9A9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DBA1A-789C-014D-A40D-DD81880C36D9}"/>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20375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53"/>
            <a:ext cx="12192000" cy="6857295"/>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10"/>
            <a:ext cx="12192000" cy="6856781"/>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3/7/22</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6480043" y="2372883"/>
            <a:ext cx="5131055" cy="1143000"/>
          </a:xfrm>
        </p:spPr>
        <p:txBody>
          <a:bodyPr>
            <a:noAutofit/>
          </a:bodyPr>
          <a:lstStyle>
            <a:lvl1pPr algn="l">
              <a:defRPr sz="52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6698827" y="3236980"/>
            <a:ext cx="4896544" cy="603249"/>
          </a:xfrm>
        </p:spPr>
        <p:txBody>
          <a:bodyPr anchor="ctr">
            <a:noAutofit/>
          </a:bodyPr>
          <a:lstStyle>
            <a:lvl1pPr marL="0" indent="0" algn="l">
              <a:buNone/>
              <a:defRPr sz="24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9277381" y="3956098"/>
            <a:ext cx="1077387" cy="1077396"/>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7956577" y="3956098"/>
            <a:ext cx="1077387" cy="1077396"/>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6637889" y="3956098"/>
            <a:ext cx="1077387" cy="1077396"/>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257955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2190468" y="2190470"/>
            <a:ext cx="6858000" cy="2477061"/>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2" name="Title 1"/>
          <p:cNvSpPr>
            <a:spLocks noGrp="1"/>
          </p:cNvSpPr>
          <p:nvPr>
            <p:ph type="title" hasCustomPrompt="1"/>
          </p:nvPr>
        </p:nvSpPr>
        <p:spPr>
          <a:xfrm>
            <a:off x="2477064" y="1220755"/>
            <a:ext cx="9105336" cy="114300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3/7/22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4234" y="6407151"/>
            <a:ext cx="6351" cy="45085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endParaRPr>
          </a:p>
        </p:txBody>
      </p:sp>
      <p:sp>
        <p:nvSpPr>
          <p:cNvPr id="111" name="Text Placeholder 4"/>
          <p:cNvSpPr>
            <a:spLocks noGrp="1"/>
          </p:cNvSpPr>
          <p:nvPr>
            <p:ph type="body" sz="quarter" idx="35" hasCustomPrompt="1"/>
          </p:nvPr>
        </p:nvSpPr>
        <p:spPr>
          <a:xfrm>
            <a:off x="2477064" y="2742936"/>
            <a:ext cx="9091544" cy="3264363"/>
          </a:xfrm>
        </p:spPr>
        <p:txBody>
          <a:bodyPr anchor="t">
            <a:no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2933">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1479813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3/7/22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4234" y="6407151"/>
            <a:ext cx="6351" cy="45085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endParaRPr>
          </a:p>
        </p:txBody>
      </p:sp>
      <p:sp>
        <p:nvSpPr>
          <p:cNvPr id="196" name="Title 1"/>
          <p:cNvSpPr>
            <a:spLocks noGrp="1"/>
          </p:cNvSpPr>
          <p:nvPr>
            <p:ph type="title" hasCustomPrompt="1"/>
          </p:nvPr>
        </p:nvSpPr>
        <p:spPr>
          <a:xfrm>
            <a:off x="609600" y="274637"/>
            <a:ext cx="10972800" cy="114300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8829830" y="3964999"/>
            <a:ext cx="396721" cy="449845"/>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4" name="Text Placeholder 4"/>
          <p:cNvSpPr>
            <a:spLocks noGrp="1"/>
          </p:cNvSpPr>
          <p:nvPr>
            <p:ph type="body" sz="quarter" idx="39" hasCustomPrompt="1"/>
          </p:nvPr>
        </p:nvSpPr>
        <p:spPr>
          <a:xfrm>
            <a:off x="5423925" y="2328587"/>
            <a:ext cx="6144683" cy="674012"/>
          </a:xfrm>
        </p:spPr>
        <p:txBody>
          <a:bodyPr anchor="ctr">
            <a:noAutofit/>
          </a:bodyPr>
          <a:lstStyle>
            <a:lvl1pPr marL="0" indent="0" algn="l">
              <a:buNone/>
              <a:defRPr sz="3733">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5423925" y="3278728"/>
            <a:ext cx="6144683" cy="2671392"/>
          </a:xfrm>
        </p:spPr>
        <p:txBody>
          <a:bodyPr anchor="t">
            <a:noAutofit/>
          </a:bodyPr>
          <a:lstStyle>
            <a:lvl1pPr marL="0" indent="0" algn="l">
              <a:buNone/>
              <a:defRPr sz="2667">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1026035" y="1998140"/>
            <a:ext cx="3821827" cy="3821827"/>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422071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0C13-F9D7-A040-A123-A21BEC60F2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184D5E-985D-7E4D-91C5-FDF47765487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E839CD-E693-B643-A6E8-BDEEC74E6735}"/>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5" name="Footer Placeholder 4">
            <a:extLst>
              <a:ext uri="{FF2B5EF4-FFF2-40B4-BE49-F238E27FC236}">
                <a16:creationId xmlns:a16="http://schemas.microsoft.com/office/drawing/2014/main" id="{7DAB2BDA-A5EB-7F4D-AD78-464CA35DF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55A7E-572F-0A41-BB04-195C8D99ED4E}"/>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380947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86CF-36E7-784E-A0DB-1ACB39560F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23FD41-77B0-5C44-A37E-C8CF1D90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5E32BB-04E8-404A-BBF2-C56404C185A1}"/>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5" name="Footer Placeholder 4">
            <a:extLst>
              <a:ext uri="{FF2B5EF4-FFF2-40B4-BE49-F238E27FC236}">
                <a16:creationId xmlns:a16="http://schemas.microsoft.com/office/drawing/2014/main" id="{64C6A670-E4A1-734E-B276-40E6F8C3A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77DB3-5B55-E045-8CFE-CD34FA5F0936}"/>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345254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887D-8271-234F-972D-A2A06D87AF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47FB44-1AE7-6549-BAF5-127CEBF4962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145FCB-64A1-8C4D-819B-89D823D9503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6AD5EFF-2971-4645-A251-AEC3878174C7}"/>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6" name="Footer Placeholder 5">
            <a:extLst>
              <a:ext uri="{FF2B5EF4-FFF2-40B4-BE49-F238E27FC236}">
                <a16:creationId xmlns:a16="http://schemas.microsoft.com/office/drawing/2014/main" id="{919A50D1-78C7-FA45-9F84-6E066E4C2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8E5C3-DF66-5A47-B85F-4D7FEF691CA4}"/>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391502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2927-4DDC-7D48-8C07-E13136AA91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CF4DDF-0BB9-C740-A86E-DC207667D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A42870A-89B5-F847-859C-A4118BF674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1BF87D9-3EAB-9244-A089-3C75D548E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F98BC4-05A4-1C4D-9960-06E163CEFE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6C7CD45-A81E-7A4F-8B1C-99006254DAFD}"/>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8" name="Footer Placeholder 7">
            <a:extLst>
              <a:ext uri="{FF2B5EF4-FFF2-40B4-BE49-F238E27FC236}">
                <a16:creationId xmlns:a16="http://schemas.microsoft.com/office/drawing/2014/main" id="{20B202EE-5B8D-DB4B-9227-CC32F9855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3EC967-E7D3-F340-8FBA-E1410F3EA111}"/>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37157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575E-3278-8540-9CF1-CA2822D772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09D482-DB54-BC41-B042-970A984E37B4}"/>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4" name="Footer Placeholder 3">
            <a:extLst>
              <a:ext uri="{FF2B5EF4-FFF2-40B4-BE49-F238E27FC236}">
                <a16:creationId xmlns:a16="http://schemas.microsoft.com/office/drawing/2014/main" id="{9968DB8F-407C-FB44-BDB9-5DA996059F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81376-2397-5C47-81EB-2A6D2DEAE2C3}"/>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395775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D4D3A-9543-2E4E-812B-2D5E038B52CC}"/>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3" name="Footer Placeholder 2">
            <a:extLst>
              <a:ext uri="{FF2B5EF4-FFF2-40B4-BE49-F238E27FC236}">
                <a16:creationId xmlns:a16="http://schemas.microsoft.com/office/drawing/2014/main" id="{4CEA643B-D892-E64D-82CA-0671765593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EB45A-61ED-1E43-A0AB-DB9A0C8DEC79}"/>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25772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3E35-B943-8048-8776-B6007F8832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1C74B11-7388-244F-8BF2-C71F7F406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A5F77F-6DD2-D04C-AF53-CC7F94CA6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53146E-2C6B-0247-881D-A36DB9DBBB6B}"/>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6" name="Footer Placeholder 5">
            <a:extLst>
              <a:ext uri="{FF2B5EF4-FFF2-40B4-BE49-F238E27FC236}">
                <a16:creationId xmlns:a16="http://schemas.microsoft.com/office/drawing/2014/main" id="{6EDF5A20-8059-8746-92F5-4883A5FC7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EF2BE-3AB0-9241-9E37-6657F106A8CA}"/>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63906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F7CC-B42A-C741-B77E-37B228E389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522DC00-6A8A-E345-8EAF-841F469EB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D90261-0AA6-4947-8624-1AB4F74D3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F72654-15E9-C740-B315-8BD49C293780}"/>
              </a:ext>
            </a:extLst>
          </p:cNvPr>
          <p:cNvSpPr>
            <a:spLocks noGrp="1"/>
          </p:cNvSpPr>
          <p:nvPr>
            <p:ph type="dt" sz="half" idx="10"/>
          </p:nvPr>
        </p:nvSpPr>
        <p:spPr/>
        <p:txBody>
          <a:bodyPr/>
          <a:lstStyle/>
          <a:p>
            <a:fld id="{D20E24BF-5304-124D-A571-C09E5CCC3FDE}" type="datetimeFigureOut">
              <a:rPr lang="en-US" smtClean="0"/>
              <a:t>3/7/22</a:t>
            </a:fld>
            <a:endParaRPr lang="en-US"/>
          </a:p>
        </p:txBody>
      </p:sp>
      <p:sp>
        <p:nvSpPr>
          <p:cNvPr id="6" name="Footer Placeholder 5">
            <a:extLst>
              <a:ext uri="{FF2B5EF4-FFF2-40B4-BE49-F238E27FC236}">
                <a16:creationId xmlns:a16="http://schemas.microsoft.com/office/drawing/2014/main" id="{C3D2787D-587D-EC4A-9006-5871F970C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E4CFF-05FE-DA4C-A568-0D639EB195FD}"/>
              </a:ext>
            </a:extLst>
          </p:cNvPr>
          <p:cNvSpPr>
            <a:spLocks noGrp="1"/>
          </p:cNvSpPr>
          <p:nvPr>
            <p:ph type="sldNum" sz="quarter" idx="12"/>
          </p:nvPr>
        </p:nvSpPr>
        <p:spPr/>
        <p:txBody>
          <a:bodyPr/>
          <a:lstStyle/>
          <a:p>
            <a:fld id="{A3BDFA57-8B53-254E-8D74-AB44485E299C}" type="slidenum">
              <a:rPr lang="en-US" smtClean="0"/>
              <a:t>‹#›</a:t>
            </a:fld>
            <a:endParaRPr lang="en-US"/>
          </a:p>
        </p:txBody>
      </p:sp>
    </p:spTree>
    <p:extLst>
      <p:ext uri="{BB962C8B-B14F-4D97-AF65-F5344CB8AC3E}">
        <p14:creationId xmlns:p14="http://schemas.microsoft.com/office/powerpoint/2010/main" val="86087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4C9E4-4C74-624C-9DCD-8B2CB1C29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7EACFF-151E-144F-8426-9848F1418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57520E-71D6-8243-9F73-2D3B6F3890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E24BF-5304-124D-A571-C09E5CCC3FDE}" type="datetimeFigureOut">
              <a:rPr lang="en-US" smtClean="0"/>
              <a:t>3/7/22</a:t>
            </a:fld>
            <a:endParaRPr lang="en-US"/>
          </a:p>
        </p:txBody>
      </p:sp>
      <p:sp>
        <p:nvSpPr>
          <p:cNvPr id="5" name="Footer Placeholder 4">
            <a:extLst>
              <a:ext uri="{FF2B5EF4-FFF2-40B4-BE49-F238E27FC236}">
                <a16:creationId xmlns:a16="http://schemas.microsoft.com/office/drawing/2014/main" id="{262987EB-0A40-BF4D-9565-C827B8993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0549DF-518C-D140-800E-B4E415E96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FA57-8B53-254E-8D74-AB44485E299C}" type="slidenum">
              <a:rPr lang="en-US" smtClean="0"/>
              <a:t>‹#›</a:t>
            </a:fld>
            <a:endParaRPr lang="en-US"/>
          </a:p>
        </p:txBody>
      </p:sp>
    </p:spTree>
    <p:extLst>
      <p:ext uri="{BB962C8B-B14F-4D97-AF65-F5344CB8AC3E}">
        <p14:creationId xmlns:p14="http://schemas.microsoft.com/office/powerpoint/2010/main" val="246613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derrickfwang/printed-and-handwritten-text-extraction-from-images-using-tesseract-and-google-cloud-vision-api-ac059b62a535" TargetMode="External"/><Relationship Id="rId2" Type="http://schemas.openxmlformats.org/officeDocument/2006/relationships/hyperlink" Target="https://blog.hexstream.com/process-handwritten-text-using-python-and-cloud-vision" TargetMode="External"/><Relationship Id="rId1" Type="http://schemas.openxmlformats.org/officeDocument/2006/relationships/slideLayout" Target="../slideLayouts/slideLayout13.xml"/><Relationship Id="rId4" Type="http://schemas.openxmlformats.org/officeDocument/2006/relationships/hyperlink" Target="https://github.com/DerrickFeiWang/HandwritingRecognition_GoogleCloudVis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nanonets.com/blog/deep-learning-ocr/" TargetMode="External"/><Relationship Id="rId2" Type="http://schemas.openxmlformats.org/officeDocument/2006/relationships/hyperlink" Target="https://pyimagesearch.com/2020/08/24/ocr-handwriting-recognition-with-opencv-keras-and-tensorflow/" TargetMode="External"/><Relationship Id="rId1" Type="http://schemas.openxmlformats.org/officeDocument/2006/relationships/slideLayout" Target="../slideLayouts/slideLayout13.xml"/><Relationship Id="rId4" Type="http://schemas.openxmlformats.org/officeDocument/2006/relationships/hyperlink" Target="https://towardsdatascience.com/build-a-handwritten-text-recognition-system-using-tensorflow-2326a3487cd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a:xfrm>
            <a:off x="6192011" y="1789617"/>
            <a:ext cx="5711957" cy="882153"/>
          </a:xfrm>
        </p:spPr>
        <p:txBody>
          <a:bodyPr/>
          <a:lstStyle/>
          <a:p>
            <a:r>
              <a:rPr lang="en-US" dirty="0"/>
              <a:t>Innovation Practices</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a:xfrm>
            <a:off x="6864085" y="2756926"/>
            <a:ext cx="4896544" cy="603249"/>
          </a:xfrm>
        </p:spPr>
        <p:txBody>
          <a:bodyPr/>
          <a:lstStyle/>
          <a:p>
            <a:pPr algn="r"/>
            <a:r>
              <a:rPr lang="en-US" sz="3200" dirty="0"/>
              <a:t>0</a:t>
            </a:r>
            <a:r>
              <a:rPr lang="en-US" sz="3200" baseline="30000" dirty="0"/>
              <a:t>th</a:t>
            </a:r>
            <a:r>
              <a:rPr lang="en-US" sz="3200" dirty="0"/>
              <a:t> review presentation</a:t>
            </a:r>
          </a:p>
        </p:txBody>
      </p:sp>
    </p:spTree>
    <p:extLst>
      <p:ext uri="{BB962C8B-B14F-4D97-AF65-F5344CB8AC3E}">
        <p14:creationId xmlns:p14="http://schemas.microsoft.com/office/powerpoint/2010/main" val="3446047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E260-81ED-1349-B3D8-98639A38063B}"/>
              </a:ext>
            </a:extLst>
          </p:cNvPr>
          <p:cNvSpPr>
            <a:spLocks noGrp="1"/>
          </p:cNvSpPr>
          <p:nvPr>
            <p:ph type="title"/>
          </p:nvPr>
        </p:nvSpPr>
        <p:spPr>
          <a:xfrm>
            <a:off x="2484823" y="466659"/>
            <a:ext cx="9105336" cy="768085"/>
          </a:xfrm>
        </p:spPr>
        <p:txBody>
          <a:bodyPr>
            <a:noAutofit/>
          </a:bodyPr>
          <a:lstStyle/>
          <a:p>
            <a:r>
              <a:rPr lang="en-US" sz="4267" dirty="0"/>
              <a:t>References</a:t>
            </a:r>
          </a:p>
        </p:txBody>
      </p:sp>
      <p:sp>
        <p:nvSpPr>
          <p:cNvPr id="3" name="Text Placeholder 2">
            <a:extLst>
              <a:ext uri="{FF2B5EF4-FFF2-40B4-BE49-F238E27FC236}">
                <a16:creationId xmlns:a16="http://schemas.microsoft.com/office/drawing/2014/main" id="{06E8AC82-2AFA-6D43-B2A1-018664A1B1ED}"/>
              </a:ext>
            </a:extLst>
          </p:cNvPr>
          <p:cNvSpPr>
            <a:spLocks noGrp="1"/>
          </p:cNvSpPr>
          <p:nvPr>
            <p:ph type="body" sz="quarter" idx="35"/>
          </p:nvPr>
        </p:nvSpPr>
        <p:spPr>
          <a:xfrm>
            <a:off x="2498615" y="1892829"/>
            <a:ext cx="9091544" cy="3744416"/>
          </a:xfrm>
        </p:spPr>
        <p:txBody>
          <a:bodyPr/>
          <a:lstStyle/>
          <a:p>
            <a:r>
              <a:rPr lang="en-US" sz="2400" dirty="0">
                <a:hlinkClick r:id="rId2"/>
              </a:rPr>
              <a:t>https://blog.hexstream.com/process-handwritten-text-using-python-and-cloud-vision</a:t>
            </a:r>
            <a:endParaRPr lang="en-US" sz="2400" dirty="0"/>
          </a:p>
          <a:p>
            <a:endParaRPr lang="en-US" sz="2400" dirty="0"/>
          </a:p>
          <a:p>
            <a:r>
              <a:rPr lang="en-US" sz="2400" dirty="0">
                <a:hlinkClick r:id="rId3"/>
              </a:rPr>
              <a:t>https://medium.com/@derrickfwang/printed-and-handwritten-text-extraction-from-images-using-tesseract-and-google-cloud-vision-api-ac059b62a535</a:t>
            </a:r>
            <a:endParaRPr lang="en-US" sz="2400" dirty="0"/>
          </a:p>
          <a:p>
            <a:endParaRPr lang="en-US" sz="2400" dirty="0"/>
          </a:p>
          <a:p>
            <a:r>
              <a:rPr lang="en-US" sz="2400" dirty="0">
                <a:hlinkClick r:id="rId4"/>
              </a:rPr>
              <a:t>https://github.com/DerrickFeiWang/HandwritingRecognition_GoogleCloudVision</a:t>
            </a:r>
            <a:endParaRPr lang="en-US" sz="2400" dirty="0"/>
          </a:p>
          <a:p>
            <a:endParaRPr lang="en-US" sz="2400" dirty="0"/>
          </a:p>
        </p:txBody>
      </p:sp>
    </p:spTree>
    <p:extLst>
      <p:ext uri="{BB962C8B-B14F-4D97-AF65-F5344CB8AC3E}">
        <p14:creationId xmlns:p14="http://schemas.microsoft.com/office/powerpoint/2010/main" val="4112052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064A5E-6500-0442-A29C-F99ECB74E78A}"/>
              </a:ext>
            </a:extLst>
          </p:cNvPr>
          <p:cNvSpPr>
            <a:spLocks noGrp="1"/>
          </p:cNvSpPr>
          <p:nvPr>
            <p:ph type="body" sz="quarter" idx="35"/>
          </p:nvPr>
        </p:nvSpPr>
        <p:spPr>
          <a:xfrm>
            <a:off x="2447595" y="1844824"/>
            <a:ext cx="9091544" cy="3168352"/>
          </a:xfrm>
        </p:spPr>
        <p:txBody>
          <a:bodyPr/>
          <a:lstStyle/>
          <a:p>
            <a:r>
              <a:rPr lang="en-US" sz="2400" dirty="0">
                <a:hlinkClick r:id="rId2"/>
              </a:rPr>
              <a:t>https://pyimagesearch.com/2020/08/24/ocr-handwriting-recognition-with-opencv-keras-and-tensorflow/</a:t>
            </a:r>
            <a:endParaRPr lang="en-US" sz="2400" dirty="0"/>
          </a:p>
          <a:p>
            <a:endParaRPr lang="en-US" sz="2400" dirty="0"/>
          </a:p>
          <a:p>
            <a:r>
              <a:rPr lang="en-US" sz="2400" dirty="0">
                <a:hlinkClick r:id="rId3"/>
              </a:rPr>
              <a:t>https://nanonets.com/blog/deep-learning-ocr/</a:t>
            </a:r>
            <a:endParaRPr lang="en-US" sz="2400" dirty="0"/>
          </a:p>
          <a:p>
            <a:endParaRPr lang="en-US" sz="2400" dirty="0"/>
          </a:p>
          <a:p>
            <a:r>
              <a:rPr lang="en-US" sz="2400" dirty="0">
                <a:hlinkClick r:id="rId4"/>
              </a:rPr>
              <a:t>https://towardsdatascience.com/build-a-handwritten-text-recognition-system-using-tensorflow-2326a3487cd5</a:t>
            </a:r>
            <a:endParaRPr lang="en-US" sz="2400" dirty="0"/>
          </a:p>
          <a:p>
            <a:endParaRPr lang="en-US" sz="2400" dirty="0"/>
          </a:p>
        </p:txBody>
      </p:sp>
    </p:spTree>
    <p:extLst>
      <p:ext uri="{BB962C8B-B14F-4D97-AF65-F5344CB8AC3E}">
        <p14:creationId xmlns:p14="http://schemas.microsoft.com/office/powerpoint/2010/main" val="25527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BA860C-0C77-2F46-9950-C3D7DDEB3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4" y="0"/>
            <a:ext cx="5594417" cy="6858000"/>
          </a:xfrm>
          <a:prstGeom prst="rect">
            <a:avLst/>
          </a:prstGeom>
        </p:spPr>
      </p:pic>
      <p:pic>
        <p:nvPicPr>
          <p:cNvPr id="14" name="Picture 13">
            <a:extLst>
              <a:ext uri="{FF2B5EF4-FFF2-40B4-BE49-F238E27FC236}">
                <a16:creationId xmlns:a16="http://schemas.microsoft.com/office/drawing/2014/main" id="{158F7156-F707-8843-A3F7-2776B232E537}"/>
              </a:ext>
            </a:extLst>
          </p:cNvPr>
          <p:cNvPicPr>
            <a:picLocks noChangeAspect="1"/>
          </p:cNvPicPr>
          <p:nvPr/>
        </p:nvPicPr>
        <p:blipFill rotWithShape="1">
          <a:blip r:embed="rId3">
            <a:extLst>
              <a:ext uri="{28A0092B-C50C-407E-A947-70E740481C1C}">
                <a14:useLocalDpi xmlns:a14="http://schemas.microsoft.com/office/drawing/2010/main" val="0"/>
              </a:ext>
            </a:extLst>
          </a:blip>
          <a:srcRect l="6472" t="8034" r="9401" b="8548"/>
          <a:stretch/>
        </p:blipFill>
        <p:spPr>
          <a:xfrm>
            <a:off x="6576053" y="0"/>
            <a:ext cx="5349240" cy="6858000"/>
          </a:xfrm>
          <a:prstGeom prst="rect">
            <a:avLst/>
          </a:prstGeom>
        </p:spPr>
      </p:pic>
    </p:spTree>
    <p:extLst>
      <p:ext uri="{BB962C8B-B14F-4D97-AF65-F5344CB8AC3E}">
        <p14:creationId xmlns:p14="http://schemas.microsoft.com/office/powerpoint/2010/main" val="1973193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FCFD-75D8-CD48-93F4-B927A1254872}"/>
              </a:ext>
            </a:extLst>
          </p:cNvPr>
          <p:cNvSpPr>
            <a:spLocks noGrp="1"/>
          </p:cNvSpPr>
          <p:nvPr>
            <p:ph type="title"/>
          </p:nvPr>
        </p:nvSpPr>
        <p:spPr>
          <a:xfrm>
            <a:off x="6768076" y="2372883"/>
            <a:ext cx="4651001" cy="768085"/>
          </a:xfrm>
        </p:spPr>
        <p:txBody>
          <a:bodyPr/>
          <a:lstStyle/>
          <a:p>
            <a:pPr algn="r"/>
            <a:r>
              <a:rPr lang="en-US" dirty="0"/>
              <a:t>Thank you</a:t>
            </a:r>
          </a:p>
        </p:txBody>
      </p:sp>
    </p:spTree>
    <p:extLst>
      <p:ext uri="{BB962C8B-B14F-4D97-AF65-F5344CB8AC3E}">
        <p14:creationId xmlns:p14="http://schemas.microsoft.com/office/powerpoint/2010/main" val="596001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701" y="836712"/>
            <a:ext cx="3618936" cy="576064"/>
          </a:xfrm>
        </p:spPr>
        <p:txBody>
          <a:bodyPr>
            <a:normAutofit fontScale="90000"/>
          </a:bodyPr>
          <a:lstStyle/>
          <a:p>
            <a:r>
              <a:rPr lang="en-US" sz="3733" u="sng" dirty="0"/>
              <a:t>Team members: </a:t>
            </a:r>
          </a:p>
        </p:txBody>
      </p:sp>
      <p:sp>
        <p:nvSpPr>
          <p:cNvPr id="3" name="Text Placeholder 2"/>
          <p:cNvSpPr>
            <a:spLocks noGrp="1"/>
          </p:cNvSpPr>
          <p:nvPr>
            <p:ph type="body" sz="quarter" idx="35"/>
          </p:nvPr>
        </p:nvSpPr>
        <p:spPr>
          <a:xfrm>
            <a:off x="3407701" y="1636675"/>
            <a:ext cx="3122963" cy="2064643"/>
          </a:xfrm>
        </p:spPr>
        <p:txBody>
          <a:bodyPr/>
          <a:lstStyle/>
          <a:p>
            <a:r>
              <a:rPr lang="en-US" sz="2133" dirty="0"/>
              <a:t>Indra Shekar G (19z219)</a:t>
            </a:r>
          </a:p>
          <a:p>
            <a:r>
              <a:rPr lang="en-US" sz="2133" dirty="0"/>
              <a:t>Sanjai M (19z241)</a:t>
            </a:r>
          </a:p>
          <a:p>
            <a:r>
              <a:rPr lang="en-US" sz="2133" dirty="0"/>
              <a:t>Soumen Saha (19z245)</a:t>
            </a:r>
          </a:p>
          <a:p>
            <a:r>
              <a:rPr lang="en-US" sz="2133" dirty="0"/>
              <a:t>Vivekanandan (19z261)</a:t>
            </a:r>
          </a:p>
          <a:p>
            <a:r>
              <a:rPr lang="en-US" sz="2133" dirty="0"/>
              <a:t>Manoj S (19z263)</a:t>
            </a:r>
          </a:p>
        </p:txBody>
      </p:sp>
      <p:sp>
        <p:nvSpPr>
          <p:cNvPr id="4" name="TextBox 3">
            <a:extLst>
              <a:ext uri="{FF2B5EF4-FFF2-40B4-BE49-F238E27FC236}">
                <a16:creationId xmlns:a16="http://schemas.microsoft.com/office/drawing/2014/main" id="{078712B0-3F8A-B74D-ACF4-A5AE433A0BE0}"/>
              </a:ext>
            </a:extLst>
          </p:cNvPr>
          <p:cNvSpPr txBox="1"/>
          <p:nvPr/>
        </p:nvSpPr>
        <p:spPr>
          <a:xfrm>
            <a:off x="3407702" y="4822573"/>
            <a:ext cx="6311393" cy="1200329"/>
          </a:xfrm>
          <a:prstGeom prst="rect">
            <a:avLst/>
          </a:prstGeom>
          <a:noFill/>
        </p:spPr>
        <p:txBody>
          <a:bodyPr wrap="square" rtlCol="0">
            <a:spAutoFit/>
          </a:bodyPr>
          <a:lstStyle/>
          <a:p>
            <a:r>
              <a:rPr lang="en-US" sz="2400" dirty="0"/>
              <a:t>Ms. A. Bharathi, Asst. Professor</a:t>
            </a:r>
          </a:p>
          <a:p>
            <a:r>
              <a:rPr lang="en-US" sz="2400" dirty="0"/>
              <a:t>Department of Computer Science And Engineering</a:t>
            </a:r>
          </a:p>
        </p:txBody>
      </p:sp>
      <p:sp>
        <p:nvSpPr>
          <p:cNvPr id="5" name="TextBox 4">
            <a:extLst>
              <a:ext uri="{FF2B5EF4-FFF2-40B4-BE49-F238E27FC236}">
                <a16:creationId xmlns:a16="http://schemas.microsoft.com/office/drawing/2014/main" id="{4C8D7352-1EA2-B44F-A140-7CE583437F8F}"/>
              </a:ext>
            </a:extLst>
          </p:cNvPr>
          <p:cNvSpPr txBox="1"/>
          <p:nvPr/>
        </p:nvSpPr>
        <p:spPr>
          <a:xfrm>
            <a:off x="3407702" y="4054487"/>
            <a:ext cx="1404813" cy="584775"/>
          </a:xfrm>
          <a:prstGeom prst="rect">
            <a:avLst/>
          </a:prstGeom>
          <a:noFill/>
        </p:spPr>
        <p:txBody>
          <a:bodyPr wrap="square" rtlCol="0">
            <a:spAutoFit/>
          </a:bodyPr>
          <a:lstStyle/>
          <a:p>
            <a:r>
              <a:rPr lang="en-US" sz="3200" u="sng" dirty="0">
                <a:latin typeface="+mj-lt"/>
              </a:rPr>
              <a:t>Guide: </a:t>
            </a:r>
          </a:p>
        </p:txBody>
      </p:sp>
    </p:spTree>
    <p:extLst>
      <p:ext uri="{BB962C8B-B14F-4D97-AF65-F5344CB8AC3E}">
        <p14:creationId xmlns:p14="http://schemas.microsoft.com/office/powerpoint/2010/main" val="3772737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379CEC-B717-D24F-A5AC-D5825C68730D}"/>
              </a:ext>
            </a:extLst>
          </p:cNvPr>
          <p:cNvSpPr txBox="1">
            <a:spLocks/>
          </p:cNvSpPr>
          <p:nvPr/>
        </p:nvSpPr>
        <p:spPr>
          <a:xfrm>
            <a:off x="3119669" y="1028733"/>
            <a:ext cx="2304256" cy="1143000"/>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4200" kern="1200" baseline="0">
                <a:solidFill>
                  <a:schemeClr val="tx1"/>
                </a:solidFill>
                <a:latin typeface="+mn-lt"/>
                <a:ea typeface="+mj-ea"/>
                <a:cs typeface="+mj-cs"/>
              </a:defRPr>
            </a:lvl1pPr>
          </a:lstStyle>
          <a:p>
            <a:r>
              <a:rPr lang="en-US" sz="4267" dirty="0">
                <a:latin typeface="+mj-lt"/>
              </a:rPr>
              <a:t>Outline</a:t>
            </a:r>
          </a:p>
        </p:txBody>
      </p:sp>
      <p:sp>
        <p:nvSpPr>
          <p:cNvPr id="6" name="TextBox 5">
            <a:extLst>
              <a:ext uri="{FF2B5EF4-FFF2-40B4-BE49-F238E27FC236}">
                <a16:creationId xmlns:a16="http://schemas.microsoft.com/office/drawing/2014/main" id="{7D9D9393-B49D-4245-B068-B3DA5A123364}"/>
              </a:ext>
            </a:extLst>
          </p:cNvPr>
          <p:cNvSpPr txBox="1"/>
          <p:nvPr/>
        </p:nvSpPr>
        <p:spPr>
          <a:xfrm>
            <a:off x="3119669" y="2372883"/>
            <a:ext cx="3854219" cy="2554930"/>
          </a:xfrm>
          <a:prstGeom prst="rect">
            <a:avLst/>
          </a:prstGeom>
          <a:noFill/>
        </p:spPr>
        <p:txBody>
          <a:bodyPr wrap="square" rtlCol="0">
            <a:spAutoFit/>
          </a:bodyPr>
          <a:lstStyle/>
          <a:p>
            <a:pPr marL="457189" indent="-457189">
              <a:buFont typeface="Arial" panose="020B0604020202020204" pitchFamily="34" charset="0"/>
              <a:buChar char="•"/>
            </a:pPr>
            <a:r>
              <a:rPr lang="en-US" sz="2667" dirty="0"/>
              <a:t>Problem Statement</a:t>
            </a:r>
          </a:p>
          <a:p>
            <a:pPr marL="457189" indent="-457189">
              <a:buFont typeface="Arial" panose="020B0604020202020204" pitchFamily="34" charset="0"/>
              <a:buChar char="•"/>
            </a:pPr>
            <a:r>
              <a:rPr lang="en-US" sz="2667" dirty="0"/>
              <a:t>Industry</a:t>
            </a:r>
          </a:p>
          <a:p>
            <a:pPr marL="457189" indent="-457189">
              <a:buFont typeface="Arial" panose="020B0604020202020204" pitchFamily="34" charset="0"/>
              <a:buChar char="•"/>
            </a:pPr>
            <a:r>
              <a:rPr lang="en-US" sz="2667" dirty="0"/>
              <a:t>Motivation</a:t>
            </a:r>
          </a:p>
          <a:p>
            <a:pPr marL="457189" indent="-457189">
              <a:buFont typeface="Arial" panose="020B0604020202020204" pitchFamily="34" charset="0"/>
              <a:buChar char="•"/>
            </a:pPr>
            <a:r>
              <a:rPr lang="en-US" sz="2667" dirty="0"/>
              <a:t>Objective</a:t>
            </a:r>
          </a:p>
          <a:p>
            <a:pPr marL="457189" indent="-457189">
              <a:buFont typeface="Arial" panose="020B0604020202020204" pitchFamily="34" charset="0"/>
              <a:buChar char="•"/>
            </a:pPr>
            <a:r>
              <a:rPr lang="en-US" sz="2667" dirty="0"/>
              <a:t>Literature Survey </a:t>
            </a:r>
          </a:p>
          <a:p>
            <a:pPr marL="457189" indent="-457189">
              <a:buFont typeface="Arial" panose="020B0604020202020204" pitchFamily="34" charset="0"/>
              <a:buChar char="•"/>
            </a:pPr>
            <a:r>
              <a:rPr lang="en-US" sz="2667" dirty="0"/>
              <a:t>References</a:t>
            </a:r>
          </a:p>
        </p:txBody>
      </p:sp>
    </p:spTree>
    <p:extLst>
      <p:ext uri="{BB962C8B-B14F-4D97-AF65-F5344CB8AC3E}">
        <p14:creationId xmlns:p14="http://schemas.microsoft.com/office/powerpoint/2010/main" val="510065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4F90-33A8-044C-884E-C88BF4EF6A15}"/>
              </a:ext>
            </a:extLst>
          </p:cNvPr>
          <p:cNvSpPr>
            <a:spLocks noGrp="1"/>
          </p:cNvSpPr>
          <p:nvPr>
            <p:ph type="title"/>
          </p:nvPr>
        </p:nvSpPr>
        <p:spPr>
          <a:xfrm>
            <a:off x="2625824" y="644692"/>
            <a:ext cx="5006347" cy="800433"/>
          </a:xfrm>
        </p:spPr>
        <p:txBody>
          <a:bodyPr>
            <a:normAutofit/>
          </a:bodyPr>
          <a:lstStyle/>
          <a:p>
            <a:r>
              <a:rPr lang="en-US" sz="4267" dirty="0"/>
              <a:t>Problem Statement</a:t>
            </a:r>
          </a:p>
        </p:txBody>
      </p:sp>
      <p:sp>
        <p:nvSpPr>
          <p:cNvPr id="3" name="Text Placeholder 2">
            <a:extLst>
              <a:ext uri="{FF2B5EF4-FFF2-40B4-BE49-F238E27FC236}">
                <a16:creationId xmlns:a16="http://schemas.microsoft.com/office/drawing/2014/main" id="{DFCE881F-DF21-3C42-AF79-CF8519328D1B}"/>
              </a:ext>
            </a:extLst>
          </p:cNvPr>
          <p:cNvSpPr>
            <a:spLocks noGrp="1"/>
          </p:cNvSpPr>
          <p:nvPr>
            <p:ph type="body" sz="quarter" idx="35"/>
          </p:nvPr>
        </p:nvSpPr>
        <p:spPr>
          <a:xfrm>
            <a:off x="2625824" y="1931648"/>
            <a:ext cx="9091544" cy="2112235"/>
          </a:xfrm>
        </p:spPr>
        <p:txBody>
          <a:bodyPr/>
          <a:lstStyle/>
          <a:p>
            <a:r>
              <a:rPr lang="en-IN" dirty="0"/>
              <a:t>Topic : Healthcare Document Data Capture</a:t>
            </a:r>
          </a:p>
          <a:p>
            <a:endParaRPr lang="en-IN" dirty="0"/>
          </a:p>
          <a:p>
            <a:r>
              <a:rPr lang="en-IN" dirty="0"/>
              <a:t>Description : Capture all invoice content and particulars in any type of invoices with any format.</a:t>
            </a:r>
          </a:p>
          <a:p>
            <a:br>
              <a:rPr lang="en-IN" dirty="0"/>
            </a:br>
            <a:endParaRPr lang="en-US" b="1" dirty="0"/>
          </a:p>
        </p:txBody>
      </p:sp>
      <p:pic>
        <p:nvPicPr>
          <p:cNvPr id="7" name="Picture 6">
            <a:extLst>
              <a:ext uri="{FF2B5EF4-FFF2-40B4-BE49-F238E27FC236}">
                <a16:creationId xmlns:a16="http://schemas.microsoft.com/office/drawing/2014/main" id="{8FE05743-B5CA-024D-AA22-262FA950D6FF}"/>
              </a:ext>
            </a:extLst>
          </p:cNvPr>
          <p:cNvPicPr>
            <a:picLocks noChangeAspect="1"/>
          </p:cNvPicPr>
          <p:nvPr/>
        </p:nvPicPr>
        <p:blipFill rotWithShape="1">
          <a:blip r:embed="rId2">
            <a:extLst>
              <a:ext uri="{28A0092B-C50C-407E-A947-70E740481C1C}">
                <a14:useLocalDpi xmlns:a14="http://schemas.microsoft.com/office/drawing/2010/main" val="0"/>
              </a:ext>
            </a:extLst>
          </a:blip>
          <a:srcRect l="34940" t="49999" r="17979" b="15255"/>
          <a:stretch/>
        </p:blipFill>
        <p:spPr>
          <a:xfrm>
            <a:off x="4367808" y="4414797"/>
            <a:ext cx="5184576" cy="2146271"/>
          </a:xfrm>
          <a:prstGeom prst="rect">
            <a:avLst/>
          </a:prstGeom>
        </p:spPr>
      </p:pic>
    </p:spTree>
    <p:extLst>
      <p:ext uri="{BB962C8B-B14F-4D97-AF65-F5344CB8AC3E}">
        <p14:creationId xmlns:p14="http://schemas.microsoft.com/office/powerpoint/2010/main" val="46873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3614-FC57-C941-9F7B-16E4B3F4086F}"/>
              </a:ext>
            </a:extLst>
          </p:cNvPr>
          <p:cNvSpPr>
            <a:spLocks noGrp="1"/>
          </p:cNvSpPr>
          <p:nvPr>
            <p:ph type="title"/>
          </p:nvPr>
        </p:nvSpPr>
        <p:spPr>
          <a:xfrm>
            <a:off x="5561046" y="1700809"/>
            <a:ext cx="5678421" cy="674012"/>
          </a:xfrm>
        </p:spPr>
        <p:txBody>
          <a:bodyPr>
            <a:normAutofit fontScale="90000"/>
          </a:bodyPr>
          <a:lstStyle/>
          <a:p>
            <a:r>
              <a:rPr lang="en-US" sz="4267" dirty="0"/>
              <a:t>Industry - </a:t>
            </a:r>
            <a:r>
              <a:rPr lang="en-US" sz="4267" dirty="0">
                <a:solidFill>
                  <a:srgbClr val="49CFAE"/>
                </a:solidFill>
              </a:rPr>
              <a:t>ShlokLabs</a:t>
            </a:r>
          </a:p>
        </p:txBody>
      </p:sp>
      <p:sp>
        <p:nvSpPr>
          <p:cNvPr id="4" name="Text Placeholder 3">
            <a:extLst>
              <a:ext uri="{FF2B5EF4-FFF2-40B4-BE49-F238E27FC236}">
                <a16:creationId xmlns:a16="http://schemas.microsoft.com/office/drawing/2014/main" id="{7D88D3A8-3565-0848-B466-37685123738B}"/>
              </a:ext>
            </a:extLst>
          </p:cNvPr>
          <p:cNvSpPr>
            <a:spLocks noGrp="1"/>
          </p:cNvSpPr>
          <p:nvPr>
            <p:ph type="body" sz="quarter" idx="40"/>
          </p:nvPr>
        </p:nvSpPr>
        <p:spPr>
          <a:xfrm>
            <a:off x="5561046" y="3332989"/>
            <a:ext cx="6144683" cy="2016224"/>
          </a:xfrm>
        </p:spPr>
        <p:txBody>
          <a:bodyPr/>
          <a:lstStyle/>
          <a:p>
            <a:r>
              <a:rPr lang="en-IN" sz="2400" dirty="0"/>
              <a:t>SHLOKLABS is a software and web/mobile development company headquarted in Lisbon, Portugal, founded in 2003. It aims to provide the best solutions for complex business problems.</a:t>
            </a:r>
          </a:p>
        </p:txBody>
      </p:sp>
    </p:spTree>
    <p:extLst>
      <p:ext uri="{BB962C8B-B14F-4D97-AF65-F5344CB8AC3E}">
        <p14:creationId xmlns:p14="http://schemas.microsoft.com/office/powerpoint/2010/main" val="107581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9E6F-9603-8247-8104-6B8779D6E59D}"/>
              </a:ext>
            </a:extLst>
          </p:cNvPr>
          <p:cNvSpPr>
            <a:spLocks noGrp="1"/>
          </p:cNvSpPr>
          <p:nvPr>
            <p:ph type="title"/>
          </p:nvPr>
        </p:nvSpPr>
        <p:spPr>
          <a:xfrm>
            <a:off x="3023659" y="836712"/>
            <a:ext cx="7872875" cy="1143000"/>
          </a:xfrm>
        </p:spPr>
        <p:txBody>
          <a:bodyPr>
            <a:normAutofit/>
          </a:bodyPr>
          <a:lstStyle/>
          <a:p>
            <a:r>
              <a:rPr lang="en-US" sz="4267" dirty="0"/>
              <a:t>Motivation</a:t>
            </a:r>
          </a:p>
        </p:txBody>
      </p:sp>
      <p:sp>
        <p:nvSpPr>
          <p:cNvPr id="3" name="Text Placeholder 2">
            <a:extLst>
              <a:ext uri="{FF2B5EF4-FFF2-40B4-BE49-F238E27FC236}">
                <a16:creationId xmlns:a16="http://schemas.microsoft.com/office/drawing/2014/main" id="{6D9D1875-7AD8-5D4E-A97A-3318EFFB325B}"/>
              </a:ext>
            </a:extLst>
          </p:cNvPr>
          <p:cNvSpPr>
            <a:spLocks noGrp="1"/>
          </p:cNvSpPr>
          <p:nvPr>
            <p:ph type="body" sz="quarter" idx="35"/>
          </p:nvPr>
        </p:nvSpPr>
        <p:spPr>
          <a:xfrm>
            <a:off x="2639616" y="2276872"/>
            <a:ext cx="9091544" cy="2520336"/>
          </a:xfrm>
        </p:spPr>
        <p:txBody>
          <a:bodyPr/>
          <a:lstStyle/>
          <a:p>
            <a:pPr marL="380990" indent="-380990" fontAlgn="base">
              <a:buFont typeface="Arial" panose="020B0604020202020204" pitchFamily="34" charset="0"/>
              <a:buChar char="•"/>
            </a:pPr>
            <a:r>
              <a:rPr lang="en-IN" sz="2400" dirty="0"/>
              <a:t>Text extraction from any handwritten document tends to have problems when it comes to accuracy. Even we sometimes struggle to read others’ handwriting. How, then, is a computer going to do it?</a:t>
            </a:r>
          </a:p>
          <a:p>
            <a:pPr marL="380990" indent="-380990" fontAlgn="base">
              <a:buFont typeface="Arial" panose="020B0604020202020204" pitchFamily="34" charset="0"/>
              <a:buChar char="•"/>
            </a:pPr>
            <a:r>
              <a:rPr lang="en-IN" sz="2400" dirty="0"/>
              <a:t>The issue is that there’s a wide range of handwriting – good and bad. This makes it tricky enough to get examples of how every character might look. Plus, sometimes, characters look very similar, making it hard for a computer to recognise accurately.</a:t>
            </a:r>
          </a:p>
        </p:txBody>
      </p:sp>
    </p:spTree>
    <p:extLst>
      <p:ext uri="{BB962C8B-B14F-4D97-AF65-F5344CB8AC3E}">
        <p14:creationId xmlns:p14="http://schemas.microsoft.com/office/powerpoint/2010/main" val="184617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4BD496-5123-2148-B725-75C182D2D588}"/>
              </a:ext>
            </a:extLst>
          </p:cNvPr>
          <p:cNvSpPr>
            <a:spLocks noGrp="1"/>
          </p:cNvSpPr>
          <p:nvPr>
            <p:ph type="body" sz="quarter" idx="35"/>
          </p:nvPr>
        </p:nvSpPr>
        <p:spPr>
          <a:xfrm>
            <a:off x="2543605" y="1748814"/>
            <a:ext cx="9091544" cy="3360373"/>
          </a:xfrm>
        </p:spPr>
        <p:txBody>
          <a:bodyPr/>
          <a:lstStyle/>
          <a:p>
            <a:pPr marL="380990" indent="-380990" fontAlgn="base">
              <a:buFont typeface="Arial" panose="020B0604020202020204" pitchFamily="34" charset="0"/>
              <a:buChar char="•"/>
            </a:pPr>
            <a:r>
              <a:rPr lang="en-IN" sz="2400" dirty="0"/>
              <a:t>Joined-up handwriting is another challenge for computers. When your letters all connect, it makes it hard for computers to recognise individual characters. Consider, for instance, an ‘r’ and an ‘n’. Joined up, these letters could be mistaken for an ‘m’.</a:t>
            </a:r>
          </a:p>
          <a:p>
            <a:pPr fontAlgn="base"/>
            <a:endParaRPr lang="en-IN" sz="2400" dirty="0"/>
          </a:p>
          <a:p>
            <a:pPr marL="380990" indent="-380990" fontAlgn="base">
              <a:buFont typeface="Arial" panose="020B0604020202020204" pitchFamily="34" charset="0"/>
              <a:buChar char="•"/>
            </a:pPr>
            <a:r>
              <a:rPr lang="en-IN" sz="2400" dirty="0"/>
              <a:t>In the case of handwriting recognition from photos, there are also awkward angles to consider. The angle the photo is taken could obscure the character, making it harder for the computer to identify.</a:t>
            </a:r>
          </a:p>
        </p:txBody>
      </p:sp>
    </p:spTree>
    <p:extLst>
      <p:ext uri="{BB962C8B-B14F-4D97-AF65-F5344CB8AC3E}">
        <p14:creationId xmlns:p14="http://schemas.microsoft.com/office/powerpoint/2010/main" val="1710889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F29E-C47F-7A46-8A9B-C7FA701F7A56}"/>
              </a:ext>
            </a:extLst>
          </p:cNvPr>
          <p:cNvSpPr>
            <a:spLocks noGrp="1"/>
          </p:cNvSpPr>
          <p:nvPr>
            <p:ph type="title"/>
          </p:nvPr>
        </p:nvSpPr>
        <p:spPr>
          <a:xfrm>
            <a:off x="2995132" y="644691"/>
            <a:ext cx="8764555" cy="1143000"/>
          </a:xfrm>
        </p:spPr>
        <p:txBody>
          <a:bodyPr>
            <a:normAutofit/>
          </a:bodyPr>
          <a:lstStyle/>
          <a:p>
            <a:r>
              <a:rPr lang="en-US" sz="4267" dirty="0"/>
              <a:t>Objective</a:t>
            </a:r>
          </a:p>
        </p:txBody>
      </p:sp>
      <p:sp>
        <p:nvSpPr>
          <p:cNvPr id="3" name="Text Placeholder 2">
            <a:extLst>
              <a:ext uri="{FF2B5EF4-FFF2-40B4-BE49-F238E27FC236}">
                <a16:creationId xmlns:a16="http://schemas.microsoft.com/office/drawing/2014/main" id="{CDA570E7-B93F-D544-9A83-9DF1E1AD15F8}"/>
              </a:ext>
            </a:extLst>
          </p:cNvPr>
          <p:cNvSpPr>
            <a:spLocks noGrp="1"/>
          </p:cNvSpPr>
          <p:nvPr>
            <p:ph type="body" sz="quarter" idx="35"/>
          </p:nvPr>
        </p:nvSpPr>
        <p:spPr>
          <a:xfrm>
            <a:off x="2668143" y="2180862"/>
            <a:ext cx="9091544" cy="3648405"/>
          </a:xfrm>
        </p:spPr>
        <p:txBody>
          <a:bodyPr/>
          <a:lstStyle/>
          <a:p>
            <a:pPr marL="380990" indent="-380990" fontAlgn="base">
              <a:buFont typeface="Arial" panose="020B0604020202020204" pitchFamily="34" charset="0"/>
              <a:buChar char="•"/>
            </a:pPr>
            <a:r>
              <a:rPr lang="en-IN" sz="2400" dirty="0"/>
              <a:t>To create character and word based neural network models using the available datasets like IAM dataset. Evaluate the models with their accuracies and picking the best one.</a:t>
            </a:r>
          </a:p>
          <a:p>
            <a:pPr fontAlgn="base"/>
            <a:endParaRPr lang="en-IN" sz="2400" dirty="0"/>
          </a:p>
          <a:p>
            <a:pPr marL="380990" indent="-380990" fontAlgn="base">
              <a:buFont typeface="Arial" panose="020B0604020202020204" pitchFamily="34" charset="0"/>
              <a:buChar char="•"/>
            </a:pPr>
            <a:r>
              <a:rPr lang="en-IN" sz="2400" dirty="0"/>
              <a:t>Pre-process the input invoice image using OpenCV and converting it into formatted digital document using the model we created.</a:t>
            </a:r>
          </a:p>
          <a:p>
            <a:pPr fontAlgn="base"/>
            <a:endParaRPr lang="en-IN" sz="2400" dirty="0"/>
          </a:p>
          <a:p>
            <a:pPr marL="380990" indent="-380990" fontAlgn="base">
              <a:buFont typeface="Arial" panose="020B0604020202020204" pitchFamily="34" charset="0"/>
              <a:buChar char="•"/>
            </a:pPr>
            <a:r>
              <a:rPr lang="en-IN" sz="2400" dirty="0"/>
              <a:t>Then extracting the whole text from the digital document using existing models like pytesseract, vision, etc.</a:t>
            </a:r>
          </a:p>
          <a:p>
            <a:pPr marL="380990" indent="-380990">
              <a:buFont typeface="Arial" panose="020B0604020202020204" pitchFamily="34" charset="0"/>
              <a:buChar char="•"/>
            </a:pPr>
            <a:endParaRPr lang="en-US" sz="2400" dirty="0"/>
          </a:p>
        </p:txBody>
      </p:sp>
    </p:spTree>
    <p:extLst>
      <p:ext uri="{BB962C8B-B14F-4D97-AF65-F5344CB8AC3E}">
        <p14:creationId xmlns:p14="http://schemas.microsoft.com/office/powerpoint/2010/main" val="2442517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B0BE-A6D7-0543-BCF3-70E4A248D93B}"/>
              </a:ext>
            </a:extLst>
          </p:cNvPr>
          <p:cNvSpPr>
            <a:spLocks noGrp="1"/>
          </p:cNvSpPr>
          <p:nvPr>
            <p:ph type="title"/>
          </p:nvPr>
        </p:nvSpPr>
        <p:spPr>
          <a:xfrm>
            <a:off x="2639616" y="1930297"/>
            <a:ext cx="9105336" cy="4461379"/>
          </a:xfrm>
        </p:spPr>
        <p:txBody>
          <a:bodyPr>
            <a:noAutofit/>
          </a:bodyPr>
          <a:lstStyle/>
          <a:p>
            <a:r>
              <a:rPr lang="en-IN" sz="2400" dirty="0">
                <a:latin typeface="+mn-lt"/>
              </a:rPr>
              <a:t>1. VGG-19:</a:t>
            </a:r>
            <a:br>
              <a:rPr lang="en-IN" sz="2400" dirty="0">
                <a:latin typeface="+mn-lt"/>
              </a:rPr>
            </a:br>
            <a:r>
              <a:rPr lang="en-IN" sz="2400" dirty="0">
                <a:latin typeface="+mn-lt"/>
              </a:rPr>
              <a:t>VGG-19 is a 19-layer deep Convolutional Neural Network (CNN). It is pre-trained model trained on more than a million images from the ImageNet database.</a:t>
            </a:r>
            <a:br>
              <a:rPr lang="en-IN" sz="2400" dirty="0">
                <a:latin typeface="+mn-lt"/>
              </a:rPr>
            </a:br>
            <a:br>
              <a:rPr lang="en-IN" sz="2400" dirty="0">
                <a:latin typeface="+mn-lt"/>
              </a:rPr>
            </a:br>
            <a:r>
              <a:rPr lang="en-IN" sz="2400" dirty="0">
                <a:latin typeface="+mn-lt"/>
              </a:rPr>
              <a:t>2. RESNET-18:</a:t>
            </a:r>
            <a:br>
              <a:rPr lang="en-IN" sz="2400" dirty="0">
                <a:latin typeface="+mn-lt"/>
              </a:rPr>
            </a:br>
            <a:r>
              <a:rPr lang="en-IN" sz="2400" dirty="0">
                <a:latin typeface="+mn-lt"/>
              </a:rPr>
              <a:t>RESNET is a 18-layer deep Convolutional Neural Network used for object detection.</a:t>
            </a:r>
            <a:br>
              <a:rPr lang="en-IN" sz="2400" dirty="0">
                <a:latin typeface="+mn-lt"/>
              </a:rPr>
            </a:br>
            <a:br>
              <a:rPr lang="en-IN" sz="2400" dirty="0">
                <a:latin typeface="+mn-lt"/>
              </a:rPr>
            </a:br>
            <a:r>
              <a:rPr lang="en-IN" sz="2400" dirty="0">
                <a:latin typeface="+mn-lt"/>
              </a:rPr>
              <a:t>3. RESNET-34:</a:t>
            </a:r>
            <a:br>
              <a:rPr lang="en-IN" sz="2400" dirty="0">
                <a:latin typeface="+mn-lt"/>
              </a:rPr>
            </a:br>
            <a:r>
              <a:rPr lang="en-IN" sz="2400" dirty="0">
                <a:latin typeface="+mn-lt"/>
              </a:rPr>
              <a:t>RESNET-34 is a 34 layer Convolutional Neural Network that can be utilised as a state-of-art image classification model.</a:t>
            </a:r>
            <a:endParaRPr lang="en-US" sz="2400" dirty="0">
              <a:latin typeface="+mn-lt"/>
            </a:endParaRPr>
          </a:p>
        </p:txBody>
      </p:sp>
      <p:sp>
        <p:nvSpPr>
          <p:cNvPr id="4" name="Title 1">
            <a:extLst>
              <a:ext uri="{FF2B5EF4-FFF2-40B4-BE49-F238E27FC236}">
                <a16:creationId xmlns:a16="http://schemas.microsoft.com/office/drawing/2014/main" id="{7C90443E-4289-554D-9517-A3F4F3F21EE1}"/>
              </a:ext>
            </a:extLst>
          </p:cNvPr>
          <p:cNvSpPr txBox="1">
            <a:spLocks/>
          </p:cNvSpPr>
          <p:nvPr/>
        </p:nvSpPr>
        <p:spPr>
          <a:xfrm>
            <a:off x="2639616" y="356659"/>
            <a:ext cx="8764555" cy="768085"/>
          </a:xfrm>
          <a:prstGeom prst="rect">
            <a:avLst/>
          </a:prstGeom>
        </p:spPr>
        <p:txBody>
          <a:bodyPr vert="horz" lIns="121920" tIns="60960" rIns="121920" bIns="60960" rtlCol="0" anchor="ctr">
            <a:normAutofit lnSpcReduction="10000"/>
          </a:bodyPr>
          <a:lstStyle>
            <a:lvl1pPr algn="l" defTabSz="914400" rtl="0" eaLnBrk="1" latinLnBrk="0" hangingPunct="1">
              <a:spcBef>
                <a:spcPct val="0"/>
              </a:spcBef>
              <a:buNone/>
              <a:defRPr sz="4200" kern="1200" baseline="0">
                <a:solidFill>
                  <a:schemeClr val="tx1"/>
                </a:solidFill>
                <a:latin typeface="+mn-lt"/>
                <a:ea typeface="+mj-ea"/>
                <a:cs typeface="+mj-cs"/>
              </a:defRPr>
            </a:lvl1pPr>
          </a:lstStyle>
          <a:p>
            <a:r>
              <a:rPr lang="en-US" sz="4267" dirty="0">
                <a:latin typeface="+mj-lt"/>
              </a:rPr>
              <a:t>Literature Survey </a:t>
            </a:r>
          </a:p>
        </p:txBody>
      </p:sp>
      <p:sp>
        <p:nvSpPr>
          <p:cNvPr id="5" name="Title 1">
            <a:extLst>
              <a:ext uri="{FF2B5EF4-FFF2-40B4-BE49-F238E27FC236}">
                <a16:creationId xmlns:a16="http://schemas.microsoft.com/office/drawing/2014/main" id="{24DA5E28-A92A-8548-80F8-C0466DA29710}"/>
              </a:ext>
            </a:extLst>
          </p:cNvPr>
          <p:cNvSpPr txBox="1">
            <a:spLocks/>
          </p:cNvSpPr>
          <p:nvPr/>
        </p:nvSpPr>
        <p:spPr>
          <a:xfrm>
            <a:off x="2639616" y="1162213"/>
            <a:ext cx="6816757" cy="456239"/>
          </a:xfrm>
          <a:prstGeom prst="rect">
            <a:avLst/>
          </a:prstGeom>
        </p:spPr>
        <p:txBody>
          <a:bodyPr vert="horz" lIns="121920" tIns="60960" rIns="121920" bIns="60960" rtlCol="0" anchor="ctr">
            <a:noAutofit/>
          </a:bodyPr>
          <a:lstStyle>
            <a:lvl1pPr algn="l" defTabSz="914400" rtl="0" eaLnBrk="1" latinLnBrk="0" hangingPunct="1">
              <a:spcBef>
                <a:spcPct val="0"/>
              </a:spcBef>
              <a:buNone/>
              <a:defRPr sz="4200" kern="1200" baseline="0">
                <a:solidFill>
                  <a:schemeClr val="tx1"/>
                </a:solidFill>
                <a:latin typeface="+mn-lt"/>
                <a:ea typeface="+mj-ea"/>
                <a:cs typeface="+mj-cs"/>
              </a:defRPr>
            </a:lvl1pPr>
          </a:lstStyle>
          <a:p>
            <a:r>
              <a:rPr lang="en-IN" sz="2400" u="sng" dirty="0">
                <a:latin typeface="+mj-lt"/>
              </a:rPr>
              <a:t>Some of the previously used models for text industry </a:t>
            </a:r>
            <a:endParaRPr lang="en-US" sz="2400" u="sng" dirty="0">
              <a:latin typeface="+mj-lt"/>
            </a:endParaRPr>
          </a:p>
        </p:txBody>
      </p:sp>
    </p:spTree>
    <p:extLst>
      <p:ext uri="{BB962C8B-B14F-4D97-AF65-F5344CB8AC3E}">
        <p14:creationId xmlns:p14="http://schemas.microsoft.com/office/powerpoint/2010/main" val="1803691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514</Words>
  <Application>Microsoft Macintosh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Innovation Practices</vt:lpstr>
      <vt:lpstr>Team members: </vt:lpstr>
      <vt:lpstr>PowerPoint Presentation</vt:lpstr>
      <vt:lpstr>Problem Statement</vt:lpstr>
      <vt:lpstr>Industry - ShlokLabs</vt:lpstr>
      <vt:lpstr>Motivation</vt:lpstr>
      <vt:lpstr>PowerPoint Presentation</vt:lpstr>
      <vt:lpstr>Objective</vt:lpstr>
      <vt:lpstr>1. VGG-19: VGG-19 is a 19-layer deep Convolutional Neural Network (CNN). It is pre-trained model trained on more than a million images from the ImageNet database.  2. RESNET-18: RESNET is a 18-layer deep Convolutional Neural Network used for object detection.  3. RESNET-34: RESNET-34 is a 34 layer Convolutional Neural Network that can be utilised as a state-of-art image classification model.</vt:lpstr>
      <vt:lpstr>References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Practices</dc:title>
  <dc:creator>Indra Shekar G</dc:creator>
  <cp:lastModifiedBy>Indra Shekar G</cp:lastModifiedBy>
  <cp:revision>5</cp:revision>
  <dcterms:created xsi:type="dcterms:W3CDTF">2022-03-06T16:20:17Z</dcterms:created>
  <dcterms:modified xsi:type="dcterms:W3CDTF">2022-03-07T02:45:16Z</dcterms:modified>
</cp:coreProperties>
</file>