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i M" userId="f8c96b49d35f43b7" providerId="LiveId" clId="{34A3FB4B-D747-4169-B6F1-333BB89094E5}"/>
    <pc:docChg chg="modSld">
      <pc:chgData name="Sanjai M" userId="f8c96b49d35f43b7" providerId="LiveId" clId="{34A3FB4B-D747-4169-B6F1-333BB89094E5}" dt="2022-03-30T07:35:01.325" v="15" actId="1076"/>
      <pc:docMkLst>
        <pc:docMk/>
      </pc:docMkLst>
      <pc:sldChg chg="modSp mod">
        <pc:chgData name="Sanjai M" userId="f8c96b49d35f43b7" providerId="LiveId" clId="{34A3FB4B-D747-4169-B6F1-333BB89094E5}" dt="2022-03-30T07:26:54.317" v="14" actId="20577"/>
        <pc:sldMkLst>
          <pc:docMk/>
          <pc:sldMk cId="0" sldId="262"/>
        </pc:sldMkLst>
        <pc:spChg chg="mod">
          <ac:chgData name="Sanjai M" userId="f8c96b49d35f43b7" providerId="LiveId" clId="{34A3FB4B-D747-4169-B6F1-333BB89094E5}" dt="2022-03-30T07:26:54.317" v="14" actId="20577"/>
          <ac:spMkLst>
            <pc:docMk/>
            <pc:sldMk cId="0" sldId="262"/>
            <ac:spMk id="194" creationId="{00000000-0000-0000-0000-000000000000}"/>
          </ac:spMkLst>
        </pc:spChg>
      </pc:sldChg>
      <pc:sldChg chg="modSp mod">
        <pc:chgData name="Sanjai M" userId="f8c96b49d35f43b7" providerId="LiveId" clId="{34A3FB4B-D747-4169-B6F1-333BB89094E5}" dt="2022-03-30T07:35:01.325" v="15" actId="1076"/>
        <pc:sldMkLst>
          <pc:docMk/>
          <pc:sldMk cId="0" sldId="263"/>
        </pc:sldMkLst>
        <pc:spChg chg="mod">
          <ac:chgData name="Sanjai M" userId="f8c96b49d35f43b7" providerId="LiveId" clId="{34A3FB4B-D747-4169-B6F1-333BB89094E5}" dt="2022-03-30T07:35:01.325" v="15" actId="1076"/>
          <ac:spMkLst>
            <pc:docMk/>
            <pc:sldMk cId="0" sldId="263"/>
            <ac:spMk id="2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089ed0e3d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2089ed0e3d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089ed0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2089ed0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© Templateswise.com - Machine Learning PPT">
  <p:cSld name="© Templateswise.com - Machine Learning PP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53"/>
            <a:ext cx="12192000" cy="685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10"/>
            <a:ext cx="12192000" cy="6856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480043" y="2372883"/>
            <a:ext cx="513105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6698827" y="3236980"/>
            <a:ext cx="4896544" cy="60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9277381" y="3956098"/>
            <a:ext cx="1077387" cy="1077396"/>
            <a:chOff x="6958036" y="2967073"/>
            <a:chExt cx="808040" cy="808047"/>
          </a:xfrm>
        </p:grpSpPr>
        <p:sp>
          <p:nvSpPr>
            <p:cNvPr id="20" name="Google Shape;20;p2"/>
            <p:cNvSpPr/>
            <p:nvPr/>
          </p:nvSpPr>
          <p:spPr>
            <a:xfrm>
              <a:off x="6958036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75512" y="3165513"/>
              <a:ext cx="574677" cy="360367"/>
            </a:xfrm>
            <a:custGeom>
              <a:avLst/>
              <a:gdLst/>
              <a:ahLst/>
              <a:cxnLst/>
              <a:rect l="l" t="t" r="r" b="b"/>
              <a:pathLst>
                <a:path w="726" h="454" extrusionOk="0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956577" y="3956098"/>
            <a:ext cx="1077387" cy="1077396"/>
            <a:chOff x="5967433" y="2967073"/>
            <a:chExt cx="808040" cy="808047"/>
          </a:xfrm>
        </p:grpSpPr>
        <p:sp>
          <p:nvSpPr>
            <p:cNvPr id="23" name="Google Shape;23;p2"/>
            <p:cNvSpPr/>
            <p:nvPr/>
          </p:nvSpPr>
          <p:spPr>
            <a:xfrm>
              <a:off x="5967433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91271" y="3189326"/>
              <a:ext cx="360364" cy="363542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26196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5635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86521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316684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6847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7700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408759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38922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99247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69085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499247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469085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38922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408759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7700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46847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6684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6521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226196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25635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03958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03958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103958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103958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3958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103958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103958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103958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3958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103958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64335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564335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564335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4335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64335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64335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64335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64335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564335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64335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6637889" y="3956098"/>
            <a:ext cx="1077387" cy="1077396"/>
            <a:chOff x="4978417" y="2967073"/>
            <a:chExt cx="808040" cy="808047"/>
          </a:xfrm>
        </p:grpSpPr>
        <p:sp>
          <p:nvSpPr>
            <p:cNvPr id="66" name="Google Shape;66;p2"/>
            <p:cNvSpPr/>
            <p:nvPr/>
          </p:nvSpPr>
          <p:spPr>
            <a:xfrm>
              <a:off x="4978417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21305" y="3097250"/>
              <a:ext cx="325439" cy="428630"/>
            </a:xfrm>
            <a:custGeom>
              <a:avLst/>
              <a:gdLst/>
              <a:ahLst/>
              <a:cxnLst/>
              <a:rect l="l" t="t" r="r" b="b"/>
              <a:pathLst>
                <a:path w="409" h="539" extrusionOk="0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316556" y="3541755"/>
              <a:ext cx="134938" cy="28575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329256" y="3579856"/>
              <a:ext cx="107950" cy="28575"/>
            </a:xfrm>
            <a:custGeom>
              <a:avLst/>
              <a:gdLst/>
              <a:ahLst/>
              <a:cxnLst/>
              <a:rect l="l" t="t" r="r" b="b"/>
              <a:pathLst>
                <a:path w="136" h="35" extrusionOk="0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343543" y="3617956"/>
              <a:ext cx="80963" cy="28575"/>
            </a:xfrm>
            <a:custGeom>
              <a:avLst/>
              <a:gdLst/>
              <a:ahLst/>
              <a:cxnLst/>
              <a:rect l="l" t="t" r="r" b="b"/>
              <a:pathLst>
                <a:path w="102" h="36" extrusionOk="0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0993" y="3143288"/>
              <a:ext cx="100013" cy="133352"/>
            </a:xfrm>
            <a:custGeom>
              <a:avLst/>
              <a:gdLst/>
              <a:ahLst/>
              <a:cxnLst/>
              <a:rect l="l" t="t" r="r" b="b"/>
              <a:pathLst>
                <a:path w="126" h="167" extrusionOk="0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3">
  <p:cSld name="Machine Learning PPT 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 rot="5400000">
            <a:off x="-2190468" y="2190470"/>
            <a:ext cx="6858000" cy="2477061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2477064" y="1220755"/>
            <a:ext cx="91053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4234" y="6407151"/>
            <a:ext cx="6351" cy="450851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2477064" y="2742936"/>
            <a:ext cx="9091544" cy="326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87"/>
              </a:spcBef>
              <a:spcAft>
                <a:spcPts val="0"/>
              </a:spcAft>
              <a:buClr>
                <a:schemeClr val="dk1"/>
              </a:buClr>
              <a:buSzPts val="2933"/>
              <a:buFont typeface="Arial"/>
              <a:buNone/>
              <a:defRPr sz="2933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5342021" y="790996"/>
            <a:ext cx="6525126" cy="88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Healthcare Document Data Capture</a:t>
            </a:r>
            <a:endParaRPr sz="5400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6202518" y="2729499"/>
            <a:ext cx="5664629" cy="60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8"/>
              <a:buNone/>
            </a:pPr>
            <a:r>
              <a:rPr lang="en-US" sz="3200"/>
              <a:t>Capturing content in invoice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6768076" y="2120220"/>
            <a:ext cx="4651001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3407701" y="680924"/>
            <a:ext cx="36189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None/>
            </a:pPr>
            <a:r>
              <a:rPr lang="en-US" sz="3733" u="sng"/>
              <a:t>Team members: 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3407701" y="1598506"/>
            <a:ext cx="3122963" cy="206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/>
              <a:t>Indra Shekar G (19z219)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/>
              <a:t>Sanjai M (19z241)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/>
              <a:t>Soumen Saha (19z245)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/>
              <a:t>Vivekanandan (19z261)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/>
              <a:t>Manoj S (19z263)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3407701" y="4855072"/>
            <a:ext cx="631139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Ms. A. Bharathi, Asst. Professor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3407700" y="3966725"/>
            <a:ext cx="1749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/>
        </p:nvSpPr>
        <p:spPr>
          <a:xfrm>
            <a:off x="3107637" y="1714533"/>
            <a:ext cx="23042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3107637" y="3097450"/>
            <a:ext cx="55911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/>
          </a:p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KPI’s (Key performance indicators)</a:t>
            </a:r>
            <a:endParaRPr/>
          </a:p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263317" y="108284"/>
            <a:ext cx="10928683" cy="69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Workflow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0099" y="970895"/>
            <a:ext cx="7536448" cy="565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1263317" y="234769"/>
            <a:ext cx="10928683" cy="5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KPI’s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2340670" y="977780"/>
            <a:ext cx="89634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762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700"/>
              <a:t>Pre-processing </a:t>
            </a:r>
            <a:endParaRPr sz="2700"/>
          </a:p>
          <a:p>
            <a:pPr marL="6858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685800" lvl="1" indent="-2540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Used digital image for pre-processing</a:t>
            </a:r>
            <a:endParaRPr sz="2200"/>
          </a:p>
          <a:p>
            <a:pPr marL="6858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</a:t>
            </a:r>
            <a:endParaRPr sz="24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1143000" lvl="1" indent="-3048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/>
          </a:p>
          <a:p>
            <a:pPr marL="1143000" lvl="1" indent="-3048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2692988" y="2035950"/>
            <a:ext cx="80772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Techniques used: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Coloured image to grayscale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Convert an image from other color spaces to shades of grey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Noise Removal (blurring)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Central element of the image is replaced by the median of all the pixels in the kernel area</a:t>
            </a:r>
            <a:endParaRPr sz="27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Thresholding 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Change the pixels of an image based on threshold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Erosion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Removes pixels on object boundaries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/>
        </p:nvSpPr>
        <p:spPr>
          <a:xfrm>
            <a:off x="1263317" y="234769"/>
            <a:ext cx="10928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2245975" y="984253"/>
            <a:ext cx="89634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762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700"/>
              <a:t>Pre-processing </a:t>
            </a:r>
            <a:endParaRPr sz="2200"/>
          </a:p>
          <a:p>
            <a:pPr marL="6858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</a:t>
            </a:r>
            <a:endParaRPr sz="24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1143000" lvl="1" indent="-3048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/>
          </a:p>
          <a:p>
            <a:pPr marL="1143000" lvl="1" indent="-3048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2689063" y="1539475"/>
            <a:ext cx="8077200" cy="44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b="1">
                <a:solidFill>
                  <a:srgbClr val="404040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Morph</a:t>
            </a:r>
            <a:endParaRPr sz="2100" b="1">
              <a:solidFill>
                <a:srgbClr val="404040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solidFill>
                  <a:srgbClr val="404040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Difference between dilation and erosion of an image (outline of an object).</a:t>
            </a:r>
            <a:endParaRPr sz="1800">
              <a:solidFill>
                <a:srgbClr val="404040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Canny edge detection</a:t>
            </a:r>
            <a:endParaRPr sz="21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Detect the edges in an image.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Skew Correction</a:t>
            </a:r>
            <a:endParaRPr sz="21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Rotating the image to correct for the skew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Template matching</a:t>
            </a:r>
            <a:endParaRPr sz="21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finding small parts of an image which match a template image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Boxing</a:t>
            </a:r>
            <a:endParaRPr sz="21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Drawing rectangle boxes around characters and words in text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○"/>
            </a:pPr>
            <a:endParaRPr sz="2100"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1263317" y="234769"/>
            <a:ext cx="10928683" cy="5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1660357" y="1013111"/>
            <a:ext cx="103593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1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Mod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Training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created a simple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NN mod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using 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dataset.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Model architecture: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Layer  		 - 1	  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 layers   	 - 2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Pooling Layers		 - 2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Reshape layer		 - 1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Layers		 - 2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Layer		 - 1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Bidirectional layers	 - 2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CTC Layer 		 - 1	  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895" y="2154970"/>
            <a:ext cx="4408050" cy="348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1018220" y="373075"/>
            <a:ext cx="10928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1660357" y="1013111"/>
            <a:ext cx="10359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1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Mod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Training and testin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842600"/>
            <a:ext cx="7388900" cy="4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1263317" y="234769"/>
            <a:ext cx="10928683" cy="5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Development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2619050" y="1756125"/>
            <a:ext cx="8614200" cy="44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complete line and word segmentation for the bills.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NLP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modeling (topic information retrieval from text)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Model Testing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the model with various sample bills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Post processing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Transforming the predicted text into a particular format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322</Words>
  <Application>Microsoft Office PowerPoint</Application>
  <PresentationFormat>Widescreen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Healthcare Document Data Capture</vt:lpstr>
      <vt:lpstr>Team members: 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Document Data Capture</dc:title>
  <cp:lastModifiedBy>Sanjai M</cp:lastModifiedBy>
  <cp:revision>1</cp:revision>
  <dcterms:modified xsi:type="dcterms:W3CDTF">2022-03-30T14:39:00Z</dcterms:modified>
</cp:coreProperties>
</file>