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41c8f15d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41c8f15d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7cb83b5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7cb83b5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7cb83b5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7cb83b5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7cb83b56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7cb83b56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20333a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20333a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7cb83b56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7cb83b56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7cb83b5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7cb83b5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41c8f15d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41c8f15d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7cb83b56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7cb83b56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7cb83b56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7cb83b56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7cb83b56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7cb83b56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7cb83b56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7cb83b56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41c8f15d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41c8f15d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41c8f15d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41c8f15d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INNOVATION PRACTICES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DISCUSSION AND APPROACH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12" name="Google Shape;112;p22"/>
          <p:cNvSpPr txBox="1"/>
          <p:nvPr>
            <p:ph idx="1" type="body"/>
          </p:nvPr>
        </p:nvSpPr>
        <p:spPr>
          <a:xfrm>
            <a:off x="311700" y="445025"/>
            <a:ext cx="8520600" cy="4123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2. Google’s Cloud Vision:</a:t>
            </a:r>
            <a:endParaRPr/>
          </a:p>
          <a:p>
            <a:pPr indent="0" lvl="0" marL="0" rtl="0" algn="l">
              <a:spcBef>
                <a:spcPts val="1200"/>
              </a:spcBef>
              <a:spcAft>
                <a:spcPts val="0"/>
              </a:spcAft>
              <a:buNone/>
            </a:pPr>
            <a:r>
              <a:rPr lang="en"/>
              <a:t>Google Cloud Vision is an API from google for extracting handwritten text. Cloud Vision offers pre-trained machine learning models which are very powerful and we do not need any pre-training. Since it is specially made for handwritten text recognition, it will do a much better job in extracting text from images than Tesseract.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3. Recurrent Convolutional Neural Network:</a:t>
            </a:r>
            <a:endParaRPr/>
          </a:p>
          <a:p>
            <a:pPr indent="0" lvl="0" marL="0" rtl="0" algn="l">
              <a:spcBef>
                <a:spcPts val="1200"/>
              </a:spcBef>
              <a:spcAft>
                <a:spcPts val="1200"/>
              </a:spcAft>
              <a:buNone/>
            </a:pPr>
            <a:r>
              <a:rPr lang="en"/>
              <a:t>CRNN is a combination of CNN, RNN, and CTC (Connectionist Temporal Classification), loss for image-based sequence recognition tasks, such as scene text recognition tasks and OCR. This neural network architecture integrates feature extraction, sequence modelling, and transcription into a unified framework.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2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18" name="Google Shape;118;p23"/>
          <p:cNvSpPr txBox="1"/>
          <p:nvPr>
            <p:ph idx="1" type="body"/>
          </p:nvPr>
        </p:nvSpPr>
        <p:spPr>
          <a:xfrm>
            <a:off x="311700" y="474725"/>
            <a:ext cx="8520600" cy="409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4. VGG-19:</a:t>
            </a:r>
            <a:endParaRPr/>
          </a:p>
          <a:p>
            <a:pPr indent="0" lvl="0" marL="0" rtl="0" algn="l">
              <a:spcBef>
                <a:spcPts val="1200"/>
              </a:spcBef>
              <a:spcAft>
                <a:spcPts val="0"/>
              </a:spcAft>
              <a:buNone/>
            </a:pPr>
            <a:r>
              <a:rPr lang="en"/>
              <a:t>VGG-19 is a 19-layer deep Convolutional Neural Network (CNN). It is pre-trained model trained on more than a million images from the ImageNet 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5. RESNET-18:</a:t>
            </a:r>
            <a:endParaRPr/>
          </a:p>
          <a:p>
            <a:pPr indent="0" lvl="0" marL="0" rtl="0" algn="l">
              <a:spcBef>
                <a:spcPts val="1200"/>
              </a:spcBef>
              <a:spcAft>
                <a:spcPts val="0"/>
              </a:spcAft>
              <a:buNone/>
            </a:pPr>
            <a:r>
              <a:rPr lang="en"/>
              <a:t>RESNET is a 18-layer deep Convolutional Neural Network used for object detection.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6. RESNET-34:</a:t>
            </a:r>
            <a:endParaRPr/>
          </a:p>
          <a:p>
            <a:pPr indent="0" lvl="0" marL="0" rtl="0" algn="l">
              <a:spcBef>
                <a:spcPts val="1200"/>
              </a:spcBef>
              <a:spcAft>
                <a:spcPts val="1200"/>
              </a:spcAft>
              <a:buNone/>
            </a:pPr>
            <a:r>
              <a:rPr lang="en"/>
              <a:t>RESNET-34 is a 34 layer Convolutional Neural Network that can be utilised as a state-of-art image classification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2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24" name="Google Shape;124;p24"/>
          <p:cNvSpPr txBox="1"/>
          <p:nvPr>
            <p:ph idx="1" type="body"/>
          </p:nvPr>
        </p:nvSpPr>
        <p:spPr>
          <a:xfrm>
            <a:off x="311700" y="445025"/>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training with a dataset containing 4000 unique words, here are the accuracies of the VGG-19, RESNET-18 and RESNET-34 models:</a:t>
            </a:r>
            <a:endParaRPr/>
          </a:p>
          <a:p>
            <a:pPr indent="0" lvl="0" marL="0" rtl="0" algn="l">
              <a:spcBef>
                <a:spcPts val="1200"/>
              </a:spcBef>
              <a:spcAft>
                <a:spcPts val="1200"/>
              </a:spcAft>
              <a:buNone/>
            </a:pPr>
            <a:r>
              <a:t/>
            </a:r>
            <a:endParaRPr/>
          </a:p>
        </p:txBody>
      </p:sp>
      <p:pic>
        <p:nvPicPr>
          <p:cNvPr id="125" name="Google Shape;125;p24"/>
          <p:cNvPicPr preferRelativeResize="0"/>
          <p:nvPr/>
        </p:nvPicPr>
        <p:blipFill>
          <a:blip r:embed="rId3">
            <a:alphaModFix/>
          </a:blip>
          <a:stretch>
            <a:fillRect/>
          </a:stretch>
        </p:blipFill>
        <p:spPr>
          <a:xfrm>
            <a:off x="627275" y="1976793"/>
            <a:ext cx="7166975" cy="118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31" name="Google Shape;131;p25"/>
          <p:cNvSpPr txBox="1"/>
          <p:nvPr>
            <p:ph idx="1" type="body"/>
          </p:nvPr>
        </p:nvSpPr>
        <p:spPr>
          <a:xfrm>
            <a:off x="311700" y="1152475"/>
            <a:ext cx="8520600" cy="38379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To create character and word based neural network models using the available datasets like IAM dataset. Evaluate the models with their accuracies and picking the best one.</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Preprocess the input image using OpenCV and converting it into a formatted digital document using the model we created.</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Then extracting the whole text from the digital document using existing models like pytesseract, vision, etc.</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The extracted text is converted into structured text using NLP and topic modelling techniques.</a:t>
            </a:r>
            <a:endParaRPr/>
          </a:p>
          <a:p>
            <a:pPr indent="0" lvl="0" marL="457200" rtl="0" algn="l">
              <a:spcBef>
                <a:spcPts val="1200"/>
              </a:spcBef>
              <a:spcAft>
                <a:spcPts val="12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sp>
        <p:nvSpPr>
          <p:cNvPr id="137" name="Google Shape;137;p26"/>
          <p:cNvSpPr txBox="1"/>
          <p:nvPr>
            <p:ph idx="1" type="body"/>
          </p:nvPr>
        </p:nvSpPr>
        <p:spPr>
          <a:xfrm flipH="1" rot="10800000">
            <a:off x="311700" y="1122475"/>
            <a:ext cx="8520600" cy="3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rPr lang="en"/>
              <a:t> </a:t>
            </a:r>
            <a:endParaRPr/>
          </a:p>
        </p:txBody>
      </p:sp>
      <p:pic>
        <p:nvPicPr>
          <p:cNvPr id="138" name="Google Shape;138;p26"/>
          <p:cNvPicPr preferRelativeResize="0"/>
          <p:nvPr/>
        </p:nvPicPr>
        <p:blipFill>
          <a:blip r:embed="rId3">
            <a:alphaModFix/>
          </a:blip>
          <a:stretch>
            <a:fillRect/>
          </a:stretch>
        </p:blipFill>
        <p:spPr>
          <a:xfrm>
            <a:off x="1361750" y="1152475"/>
            <a:ext cx="6583810" cy="368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240275" y="2285400"/>
            <a:ext cx="8520600" cy="5727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
              <a:t>THANK YOU</a:t>
            </a:r>
            <a:endParaRPr/>
          </a:p>
        </p:txBody>
      </p:sp>
      <p:sp>
        <p:nvSpPr>
          <p:cNvPr id="144" name="Google Shape;144;p27"/>
          <p:cNvSpPr txBox="1"/>
          <p:nvPr>
            <p:ph idx="1" type="body"/>
          </p:nvPr>
        </p:nvSpPr>
        <p:spPr>
          <a:xfrm>
            <a:off x="311700" y="4214825"/>
            <a:ext cx="8520600" cy="354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flipH="1" rot="10800000">
            <a:off x="311700" y="418325"/>
            <a:ext cx="8520600" cy="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63" name="Google Shape;63;p14"/>
          <p:cNvSpPr txBox="1"/>
          <p:nvPr>
            <p:ph idx="1" type="body"/>
          </p:nvPr>
        </p:nvSpPr>
        <p:spPr>
          <a:xfrm>
            <a:off x="311700" y="508225"/>
            <a:ext cx="8520600" cy="40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Mentor: Ms. A Bharathi</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Team members:</a:t>
            </a:r>
            <a:endParaRPr b="1"/>
          </a:p>
          <a:p>
            <a:pPr indent="-342900" lvl="0" marL="457200" rtl="0" algn="l">
              <a:spcBef>
                <a:spcPts val="1200"/>
              </a:spcBef>
              <a:spcAft>
                <a:spcPts val="0"/>
              </a:spcAft>
              <a:buSzPts val="1800"/>
              <a:buAutoNum type="arabicPeriod"/>
            </a:pPr>
            <a:r>
              <a:rPr b="1" lang="en"/>
              <a:t>Sanjai M</a:t>
            </a:r>
            <a:endParaRPr b="1"/>
          </a:p>
          <a:p>
            <a:pPr indent="-342900" lvl="0" marL="457200" rtl="0" algn="l">
              <a:spcBef>
                <a:spcPts val="0"/>
              </a:spcBef>
              <a:spcAft>
                <a:spcPts val="0"/>
              </a:spcAft>
              <a:buSzPts val="1800"/>
              <a:buAutoNum type="arabicPeriod"/>
            </a:pPr>
            <a:r>
              <a:rPr b="1" lang="en"/>
              <a:t>Soumen Saha</a:t>
            </a:r>
            <a:endParaRPr b="1"/>
          </a:p>
          <a:p>
            <a:pPr indent="-342900" lvl="0" marL="457200" rtl="0" algn="l">
              <a:spcBef>
                <a:spcPts val="0"/>
              </a:spcBef>
              <a:spcAft>
                <a:spcPts val="0"/>
              </a:spcAft>
              <a:buSzPts val="1800"/>
              <a:buAutoNum type="arabicPeriod"/>
            </a:pPr>
            <a:r>
              <a:rPr b="1" lang="en"/>
              <a:t>Manoj S</a:t>
            </a:r>
            <a:endParaRPr b="1"/>
          </a:p>
          <a:p>
            <a:pPr indent="-342900" lvl="0" marL="457200" rtl="0" algn="l">
              <a:spcBef>
                <a:spcPts val="0"/>
              </a:spcBef>
              <a:spcAft>
                <a:spcPts val="0"/>
              </a:spcAft>
              <a:buSzPts val="1800"/>
              <a:buAutoNum type="arabicPeriod"/>
            </a:pPr>
            <a:r>
              <a:rPr b="1" lang="en"/>
              <a:t>Indra Shekar G</a:t>
            </a:r>
            <a:endParaRPr b="1"/>
          </a:p>
          <a:p>
            <a:pPr indent="-342900" lvl="0" marL="457200" rtl="0" algn="l">
              <a:spcBef>
                <a:spcPts val="0"/>
              </a:spcBef>
              <a:spcAft>
                <a:spcPts val="0"/>
              </a:spcAft>
              <a:buSzPts val="1800"/>
              <a:buAutoNum type="arabicPeriod"/>
            </a:pPr>
            <a:r>
              <a:rPr b="1" lang="en"/>
              <a:t>Vivekanandan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490250" y="526350"/>
            <a:ext cx="8163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000"/>
              <a:t>TOPIC: Healthcare Document Data Capture</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DESCRIPTION: Capture all invoice content and particulars in any type of invoices with any format.</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in solving the business case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1787" lvl="0" marL="457200" rtl="0" algn="l">
              <a:lnSpc>
                <a:spcPct val="105000"/>
              </a:lnSpc>
              <a:spcBef>
                <a:spcPts val="0"/>
              </a:spcBef>
              <a:spcAft>
                <a:spcPts val="0"/>
              </a:spcAft>
              <a:buSzPts val="1625"/>
              <a:buChar char="●"/>
            </a:pPr>
            <a:r>
              <a:rPr lang="en" sz="1625"/>
              <a:t>Text extraction from any handwritten document tends to have problems when it comes to accuracy. </a:t>
            </a:r>
            <a:endParaRPr sz="1625"/>
          </a:p>
          <a:p>
            <a:pPr indent="-331787" lvl="0" marL="457200" rtl="0" algn="l">
              <a:lnSpc>
                <a:spcPct val="105000"/>
              </a:lnSpc>
              <a:spcBef>
                <a:spcPts val="0"/>
              </a:spcBef>
              <a:spcAft>
                <a:spcPts val="0"/>
              </a:spcAft>
              <a:buSzPts val="1625"/>
              <a:buChar char="●"/>
            </a:pPr>
            <a:r>
              <a:rPr lang="en" sz="1625"/>
              <a:t>Handwriting is difficult to understand by humans.</a:t>
            </a:r>
            <a:endParaRPr sz="1625"/>
          </a:p>
          <a:p>
            <a:pPr indent="-331787" lvl="0" marL="457200" rtl="0" algn="l">
              <a:lnSpc>
                <a:spcPct val="105000"/>
              </a:lnSpc>
              <a:spcBef>
                <a:spcPts val="0"/>
              </a:spcBef>
              <a:spcAft>
                <a:spcPts val="0"/>
              </a:spcAft>
              <a:buSzPts val="1625"/>
              <a:buChar char="●"/>
            </a:pPr>
            <a:r>
              <a:rPr lang="en" sz="1625"/>
              <a:t>Difficult in </a:t>
            </a:r>
            <a:r>
              <a:rPr lang="en" sz="1625"/>
              <a:t>recognizing</a:t>
            </a:r>
            <a:r>
              <a:rPr lang="en" sz="1625"/>
              <a:t> similar characters.  </a:t>
            </a:r>
            <a:endParaRPr sz="1625"/>
          </a:p>
          <a:p>
            <a:pPr indent="-331787" lvl="0" marL="457200" rtl="0" algn="l">
              <a:lnSpc>
                <a:spcPct val="105000"/>
              </a:lnSpc>
              <a:spcBef>
                <a:spcPts val="0"/>
              </a:spcBef>
              <a:spcAft>
                <a:spcPts val="0"/>
              </a:spcAft>
              <a:buSzPts val="1625"/>
              <a:buChar char="●"/>
            </a:pPr>
            <a:r>
              <a:rPr lang="en" sz="1625"/>
              <a:t>Joined -up writing</a:t>
            </a:r>
            <a:endParaRPr sz="1625"/>
          </a:p>
          <a:p>
            <a:pPr indent="-331787" lvl="1" marL="914400" rtl="0" algn="l">
              <a:lnSpc>
                <a:spcPct val="105000"/>
              </a:lnSpc>
              <a:spcBef>
                <a:spcPts val="0"/>
              </a:spcBef>
              <a:spcAft>
                <a:spcPts val="0"/>
              </a:spcAft>
              <a:buSzPts val="1625"/>
              <a:buChar char="○"/>
            </a:pPr>
            <a:r>
              <a:rPr lang="en" sz="1625"/>
              <a:t> instance, an ‘r’ and an ‘n’  → an ‘m’.</a:t>
            </a:r>
            <a:endParaRPr sz="1625"/>
          </a:p>
          <a:p>
            <a:pPr indent="-331787" lvl="0" marL="457200" rtl="0" algn="l">
              <a:lnSpc>
                <a:spcPct val="105000"/>
              </a:lnSpc>
              <a:spcBef>
                <a:spcPts val="0"/>
              </a:spcBef>
              <a:spcAft>
                <a:spcPts val="0"/>
              </a:spcAft>
              <a:buSzPts val="1625"/>
              <a:buChar char="●"/>
            </a:pPr>
            <a:r>
              <a:rPr lang="en" sz="1625"/>
              <a:t>Different orientation in camera angle</a:t>
            </a:r>
            <a:endParaRPr sz="1625"/>
          </a:p>
          <a:p>
            <a:pPr indent="0" lvl="0" marL="0" rtl="0" algn="l">
              <a:lnSpc>
                <a:spcPct val="105000"/>
              </a:lnSpc>
              <a:spcBef>
                <a:spcPts val="1200"/>
              </a:spcBef>
              <a:spcAft>
                <a:spcPts val="1200"/>
              </a:spcAft>
              <a:buSzPts val="688"/>
              <a:buNone/>
            </a:pPr>
            <a:r>
              <a:t/>
            </a:r>
            <a:endParaRPr sz="16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available</a:t>
            </a:r>
            <a:endParaRPr/>
          </a:p>
        </p:txBody>
      </p:sp>
      <p:sp>
        <p:nvSpPr>
          <p:cNvPr id="80" name="Google Shape;80;p17"/>
          <p:cNvSpPr txBox="1"/>
          <p:nvPr>
            <p:ph idx="1" type="body"/>
          </p:nvPr>
        </p:nvSpPr>
        <p:spPr>
          <a:xfrm>
            <a:off x="311700" y="14688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main resource for training the handwriting recognition model is the IAM Handwriting Dataset. This dataset contains handwritten text of over 1500 forms, where a form is a paper with lines of texts, from over 600 writers, contributing to 5500+ sentences and 11500+ word.</a:t>
            </a:r>
            <a:endParaRPr/>
          </a:p>
          <a:p>
            <a:pPr indent="0" lvl="0" marL="0" rtl="0" algn="l">
              <a:spcBef>
                <a:spcPts val="1200"/>
              </a:spcBef>
              <a:spcAft>
                <a:spcPts val="0"/>
              </a:spcAft>
              <a:buNone/>
            </a:pPr>
            <a:r>
              <a:rPr lang="en"/>
              <a:t>This database given its breadth, depth, and quality tends to serve as the basis for many handwriting recognition tasks and for those reasons motivated our choice of the IAM Handwriting Dataset as the source of our training, validation, and test data for our models.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preprocessing techniques</a:t>
            </a:r>
            <a:endParaRPr/>
          </a:p>
        </p:txBody>
      </p:sp>
      <p:sp>
        <p:nvSpPr>
          <p:cNvPr id="86" name="Google Shape;86;p18"/>
          <p:cNvSpPr txBox="1"/>
          <p:nvPr>
            <p:ph idx="1" type="body"/>
          </p:nvPr>
        </p:nvSpPr>
        <p:spPr>
          <a:xfrm>
            <a:off x="362725" y="1509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OpenCV is used to find structures in the images to automatically break the images into printed segments and handwritten segments.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OpenCV to find lines between sections, and use the coordinates of the lines to break the image into segments. OpenCV has a function called getStructuringElement(). We can define the structure type as a rectangle (“MORPH_RECT”), minimum width, and height of the rectangle to find horizontal lines.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92" name="Google Shape;92;p19"/>
          <p:cNvSpPr txBox="1"/>
          <p:nvPr>
            <p:ph idx="1" type="body"/>
          </p:nvPr>
        </p:nvSpPr>
        <p:spPr>
          <a:xfrm>
            <a:off x="311700" y="489725"/>
            <a:ext cx="8520600" cy="442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he IAM dataset consists of images of single words only. So the following pre-processing methods can be done in the dataset: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Padding images</a:t>
            </a:r>
            <a:endParaRPr/>
          </a:p>
          <a:p>
            <a:pPr indent="-342900" lvl="0" marL="457200" rtl="0" algn="l">
              <a:spcBef>
                <a:spcPts val="0"/>
              </a:spcBef>
              <a:spcAft>
                <a:spcPts val="0"/>
              </a:spcAft>
              <a:buSzPts val="1800"/>
              <a:buAutoNum type="arabicPeriod"/>
            </a:pPr>
            <a:r>
              <a:rPr lang="en"/>
              <a:t>Rotating images</a:t>
            </a:r>
            <a:endParaRPr/>
          </a:p>
          <a:p>
            <a:pPr indent="-342900" lvl="0" marL="457200" rtl="0" algn="l">
              <a:spcBef>
                <a:spcPts val="0"/>
              </a:spcBef>
              <a:spcAft>
                <a:spcPts val="0"/>
              </a:spcAft>
              <a:buSzPts val="1800"/>
              <a:buAutoNum type="arabicPeriod"/>
            </a:pPr>
            <a:r>
              <a:rPr lang="en"/>
              <a:t>Zero-centering image data</a:t>
            </a:r>
            <a:endParaRPr/>
          </a:p>
          <a:p>
            <a:pPr indent="-342900" lvl="0" marL="457200" rtl="0" algn="l">
              <a:spcBef>
                <a:spcPts val="0"/>
              </a:spcBef>
              <a:spcAft>
                <a:spcPts val="0"/>
              </a:spcAft>
              <a:buSzPts val="1800"/>
              <a:buAutoNum type="arabicPeriod"/>
            </a:pPr>
            <a:r>
              <a:rPr lang="en"/>
              <a:t>Blurring, morphing, edge detection and grayscale conversion</a:t>
            </a:r>
            <a:endParaRPr/>
          </a:p>
          <a:p>
            <a:pPr indent="0" lvl="0" marL="457200" rtl="0" algn="l">
              <a:spcBef>
                <a:spcPts val="120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1404175" y="3211550"/>
            <a:ext cx="2111150" cy="1707375"/>
          </a:xfrm>
          <a:prstGeom prst="rect">
            <a:avLst/>
          </a:prstGeom>
          <a:noFill/>
          <a:ln>
            <a:noFill/>
          </a:ln>
        </p:spPr>
      </p:pic>
      <p:pic>
        <p:nvPicPr>
          <p:cNvPr id="94" name="Google Shape;94;p19"/>
          <p:cNvPicPr preferRelativeResize="0"/>
          <p:nvPr/>
        </p:nvPicPr>
        <p:blipFill>
          <a:blip r:embed="rId4">
            <a:alphaModFix/>
          </a:blip>
          <a:stretch>
            <a:fillRect/>
          </a:stretch>
        </p:blipFill>
        <p:spPr>
          <a:xfrm>
            <a:off x="4104613" y="3584213"/>
            <a:ext cx="3952875" cy="96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97700" cy="95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technologies and models for handwritten text recognition</a:t>
            </a:r>
            <a:endParaRPr/>
          </a:p>
        </p:txBody>
      </p:sp>
      <p:sp>
        <p:nvSpPr>
          <p:cNvPr id="100" name="Google Shape;100;p20"/>
          <p:cNvSpPr txBox="1"/>
          <p:nvPr>
            <p:ph idx="1" type="body"/>
          </p:nvPr>
        </p:nvSpPr>
        <p:spPr>
          <a:xfrm>
            <a:off x="311700" y="1949250"/>
            <a:ext cx="8520600" cy="246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Tesseract OCR</a:t>
            </a:r>
            <a:endParaRPr/>
          </a:p>
          <a:p>
            <a:pPr indent="-342900" lvl="0" marL="457200" rtl="0" algn="l">
              <a:spcBef>
                <a:spcPts val="0"/>
              </a:spcBef>
              <a:spcAft>
                <a:spcPts val="0"/>
              </a:spcAft>
              <a:buSzPts val="1800"/>
              <a:buAutoNum type="arabicPeriod"/>
            </a:pPr>
            <a:r>
              <a:rPr lang="en"/>
              <a:t>Google’s cloud vision</a:t>
            </a:r>
            <a:endParaRPr/>
          </a:p>
          <a:p>
            <a:pPr indent="-342900" lvl="0" marL="457200" rtl="0" algn="l">
              <a:spcBef>
                <a:spcPts val="0"/>
              </a:spcBef>
              <a:spcAft>
                <a:spcPts val="0"/>
              </a:spcAft>
              <a:buSzPts val="1800"/>
              <a:buAutoNum type="arabicPeriod"/>
            </a:pPr>
            <a:r>
              <a:rPr lang="en"/>
              <a:t>VGG-19</a:t>
            </a:r>
            <a:endParaRPr/>
          </a:p>
          <a:p>
            <a:pPr indent="-342900" lvl="0" marL="457200" rtl="0" algn="l">
              <a:spcBef>
                <a:spcPts val="0"/>
              </a:spcBef>
              <a:spcAft>
                <a:spcPts val="0"/>
              </a:spcAft>
              <a:buSzPts val="1800"/>
              <a:buAutoNum type="arabicPeriod"/>
            </a:pPr>
            <a:r>
              <a:rPr lang="en"/>
              <a:t>RESNET-18</a:t>
            </a:r>
            <a:endParaRPr/>
          </a:p>
          <a:p>
            <a:pPr indent="-342900" lvl="0" marL="457200" rtl="0" algn="l">
              <a:spcBef>
                <a:spcPts val="0"/>
              </a:spcBef>
              <a:spcAft>
                <a:spcPts val="0"/>
              </a:spcAft>
              <a:buSzPts val="1800"/>
              <a:buAutoNum type="arabicPeriod"/>
            </a:pPr>
            <a:r>
              <a:rPr lang="en"/>
              <a:t>RESNET-34</a:t>
            </a:r>
            <a:endParaRPr/>
          </a:p>
          <a:p>
            <a:pPr indent="-342900" lvl="0" marL="457200" rtl="0" algn="l">
              <a:spcBef>
                <a:spcPts val="0"/>
              </a:spcBef>
              <a:spcAft>
                <a:spcPts val="0"/>
              </a:spcAft>
              <a:buSzPts val="1800"/>
              <a:buAutoNum type="arabicPeriod"/>
            </a:pPr>
            <a:r>
              <a:rPr lang="en"/>
              <a:t>Convolutional Recurrent neural Network (CRNN)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and accuracies achieved</a:t>
            </a:r>
            <a:endParaRPr/>
          </a:p>
        </p:txBody>
      </p:sp>
      <p:sp>
        <p:nvSpPr>
          <p:cNvPr id="106" name="Google Shape;106;p21"/>
          <p:cNvSpPr txBox="1"/>
          <p:nvPr>
            <p:ph idx="1" type="body"/>
          </p:nvPr>
        </p:nvSpPr>
        <p:spPr>
          <a:xfrm>
            <a:off x="270875" y="1499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Tesseract OCR:</a:t>
            </a:r>
            <a:endParaRPr/>
          </a:p>
          <a:p>
            <a:pPr indent="0" lvl="0" marL="457200" rtl="0" algn="l">
              <a:spcBef>
                <a:spcPts val="1200"/>
              </a:spcBef>
              <a:spcAft>
                <a:spcPts val="0"/>
              </a:spcAft>
              <a:buNone/>
            </a:pPr>
            <a:r>
              <a:rPr lang="en"/>
              <a:t>Tesseract is a OCR engine developed for printed text extraction. So, for handwritten text recognition, it is more challenging because of the high variation in the handwriting styles from person to person. Hence Tesseract can not achieve satisfying results unless the texts are hand-printed.</a:t>
            </a:r>
            <a:endParaRPr/>
          </a:p>
          <a:p>
            <a:pPr indent="0" lvl="0" marL="457200" rtl="0" algn="l">
              <a:spcBef>
                <a:spcPts val="1200"/>
              </a:spcBef>
              <a:spcAft>
                <a:spcPts val="1200"/>
              </a:spcAft>
              <a:buNone/>
            </a:pPr>
            <a:r>
              <a:rPr lang="en"/>
              <a:t>Hence the next improvement for the model should be in capturing the features and varying patterns in different handwriting styles.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